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sldIdLst>
    <p:sldId id="256" r:id="rId2"/>
    <p:sldId id="454" r:id="rId3"/>
    <p:sldId id="453" r:id="rId4"/>
    <p:sldId id="301" r:id="rId5"/>
    <p:sldId id="452" r:id="rId6"/>
    <p:sldId id="302" r:id="rId7"/>
    <p:sldId id="307" r:id="rId8"/>
    <p:sldId id="392" r:id="rId9"/>
    <p:sldId id="396" r:id="rId10"/>
    <p:sldId id="526" r:id="rId11"/>
    <p:sldId id="395" r:id="rId12"/>
    <p:sldId id="398" r:id="rId13"/>
    <p:sldId id="404" r:id="rId14"/>
    <p:sldId id="409" r:id="rId15"/>
    <p:sldId id="440" r:id="rId16"/>
    <p:sldId id="316" r:id="rId17"/>
    <p:sldId id="309" r:id="rId18"/>
    <p:sldId id="313" r:id="rId19"/>
    <p:sldId id="546" r:id="rId20"/>
    <p:sldId id="517" r:id="rId21"/>
    <p:sldId id="518" r:id="rId22"/>
    <p:sldId id="545" r:id="rId23"/>
    <p:sldId id="516" r:id="rId24"/>
    <p:sldId id="543" r:id="rId25"/>
    <p:sldId id="520" r:id="rId26"/>
    <p:sldId id="547" r:id="rId27"/>
    <p:sldId id="542" r:id="rId28"/>
    <p:sldId id="322" r:id="rId29"/>
    <p:sldId id="442" r:id="rId30"/>
    <p:sldId id="408" r:id="rId31"/>
    <p:sldId id="405" r:id="rId32"/>
    <p:sldId id="410" r:id="rId33"/>
    <p:sldId id="406" r:id="rId34"/>
    <p:sldId id="407" r:id="rId35"/>
    <p:sldId id="294" r:id="rId36"/>
    <p:sldId id="424" r:id="rId37"/>
    <p:sldId id="449" r:id="rId38"/>
    <p:sldId id="451" r:id="rId39"/>
    <p:sldId id="450" r:id="rId40"/>
    <p:sldId id="337" r:id="rId41"/>
    <p:sldId id="507" r:id="rId42"/>
    <p:sldId id="508" r:id="rId43"/>
    <p:sldId id="519" r:id="rId44"/>
    <p:sldId id="509" r:id="rId45"/>
    <p:sldId id="339" r:id="rId46"/>
    <p:sldId id="356" r:id="rId47"/>
    <p:sldId id="352" r:id="rId48"/>
    <p:sldId id="353" r:id="rId49"/>
    <p:sldId id="354" r:id="rId50"/>
    <p:sldId id="355" r:id="rId51"/>
    <p:sldId id="415" r:id="rId52"/>
    <p:sldId id="346" r:id="rId53"/>
    <p:sldId id="416" r:id="rId54"/>
    <p:sldId id="475" r:id="rId55"/>
    <p:sldId id="493" r:id="rId56"/>
    <p:sldId id="495" r:id="rId57"/>
    <p:sldId id="521" r:id="rId58"/>
    <p:sldId id="496" r:id="rId59"/>
    <p:sldId id="480" r:id="rId60"/>
    <p:sldId id="477" r:id="rId61"/>
    <p:sldId id="481" r:id="rId62"/>
    <p:sldId id="479" r:id="rId63"/>
    <p:sldId id="494" r:id="rId64"/>
    <p:sldId id="487" r:id="rId65"/>
    <p:sldId id="522" r:id="rId66"/>
    <p:sldId id="470" r:id="rId67"/>
    <p:sldId id="483" r:id="rId68"/>
    <p:sldId id="484" r:id="rId69"/>
    <p:sldId id="485" r:id="rId70"/>
    <p:sldId id="498" r:id="rId71"/>
    <p:sldId id="499" r:id="rId72"/>
    <p:sldId id="500" r:id="rId73"/>
    <p:sldId id="501" r:id="rId74"/>
    <p:sldId id="482" r:id="rId75"/>
    <p:sldId id="505" r:id="rId76"/>
    <p:sldId id="497" r:id="rId77"/>
    <p:sldId id="502" r:id="rId78"/>
    <p:sldId id="503" r:id="rId79"/>
    <p:sldId id="504" r:id="rId80"/>
    <p:sldId id="347" r:id="rId81"/>
    <p:sldId id="536" r:id="rId82"/>
    <p:sldId id="537" r:id="rId83"/>
    <p:sldId id="538" r:id="rId84"/>
    <p:sldId id="539" r:id="rId85"/>
    <p:sldId id="530" r:id="rId86"/>
    <p:sldId id="349" r:id="rId87"/>
    <p:sldId id="529" r:id="rId88"/>
    <p:sldId id="531" r:id="rId89"/>
    <p:sldId id="532" r:id="rId90"/>
    <p:sldId id="457" r:id="rId91"/>
    <p:sldId id="357" r:id="rId92"/>
    <p:sldId id="359" r:id="rId93"/>
    <p:sldId id="486" r:id="rId94"/>
    <p:sldId id="544" r:id="rId95"/>
    <p:sldId id="548" r:id="rId96"/>
    <p:sldId id="549"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9646"/>
    <a:srgbClr val="F9C225"/>
    <a:srgbClr val="CD2E39"/>
    <a:srgbClr val="7DC5DF"/>
    <a:srgbClr val="8BBFDF"/>
    <a:srgbClr val="C07F6C"/>
    <a:srgbClr val="985E4D"/>
    <a:srgbClr val="FF3247"/>
    <a:srgbClr val="FF5F57"/>
    <a:srgbClr val="CA69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5" autoAdjust="0"/>
    <p:restoredTop sz="79306" autoAdjust="0"/>
  </p:normalViewPr>
  <p:slideViewPr>
    <p:cSldViewPr snapToGrid="0" snapToObjects="1">
      <p:cViewPr varScale="1">
        <p:scale>
          <a:sx n="118" d="100"/>
          <a:sy n="118" d="100"/>
        </p:scale>
        <p:origin x="-1968" y="-104"/>
      </p:cViewPr>
      <p:guideLst>
        <p:guide orient="horz" pos="2160"/>
        <p:guide pos="2880"/>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470A8-9AFD-0A4F-8B7D-402AEB33DC76}" type="datetimeFigureOut">
              <a:rPr lang="en-US" smtClean="0"/>
              <a:t>10/12/13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2859F-9F71-7D48-82DB-448A8B842911}" type="slidenum">
              <a:rPr lang="en-US" smtClean="0"/>
              <a:t>‹#›</a:t>
            </a:fld>
            <a:endParaRPr lang="en-US"/>
          </a:p>
        </p:txBody>
      </p:sp>
    </p:spTree>
    <p:extLst>
      <p:ext uri="{BB962C8B-B14F-4D97-AF65-F5344CB8AC3E}">
        <p14:creationId xmlns:p14="http://schemas.microsoft.com/office/powerpoint/2010/main" val="41363228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Hey,</a:t>
            </a:r>
          </a:p>
          <a:p>
            <a:endParaRPr lang="en-US" baseline="0" dirty="0" smtClean="0"/>
          </a:p>
          <a:p>
            <a:r>
              <a:rPr lang="en-US" baseline="0" dirty="0" smtClean="0"/>
              <a:t>I’ll be talking about Scorpion, a data mining metric and search algorithms to explain away outliers in aggregate queries</a:t>
            </a:r>
          </a:p>
          <a:p>
            <a:endParaRPr lang="en-US" baseline="0" dirty="0" smtClean="0"/>
          </a:p>
          <a:p>
            <a:r>
              <a:rPr lang="en-US" baseline="0" dirty="0" smtClean="0"/>
              <a:t>51</a:t>
            </a:r>
          </a:p>
        </p:txBody>
      </p:sp>
      <p:sp>
        <p:nvSpPr>
          <p:cNvPr id="4" name="Slide Number Placeholder 3"/>
          <p:cNvSpPr>
            <a:spLocks noGrp="1"/>
          </p:cNvSpPr>
          <p:nvPr>
            <p:ph type="sldNum" sz="quarter" idx="10"/>
          </p:nvPr>
        </p:nvSpPr>
        <p:spPr/>
        <p:txBody>
          <a:bodyPr/>
          <a:lstStyle/>
          <a:p>
            <a:fld id="{F9A2859F-9F71-7D48-82DB-448A8B842911}" type="slidenum">
              <a:rPr lang="en-US" smtClean="0"/>
              <a:t>1</a:t>
            </a:fld>
            <a:endParaRPr lang="en-US"/>
          </a:p>
        </p:txBody>
      </p:sp>
    </p:spTree>
    <p:extLst>
      <p:ext uri="{BB962C8B-B14F-4D97-AF65-F5344CB8AC3E}">
        <p14:creationId xmlns:p14="http://schemas.microsoft.com/office/powerpoint/2010/main" val="355685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click on china</a:t>
            </a:r>
            <a:r>
              <a:rPr lang="en-US" baseline="0" dirty="0" smtClean="0"/>
              <a:t> and </a:t>
            </a:r>
            <a:r>
              <a:rPr lang="en-US" baseline="0" dirty="0" err="1" smtClean="0"/>
              <a:t>italy</a:t>
            </a:r>
            <a:r>
              <a:rPr lang="en-US" baseline="0" dirty="0" smtClean="0"/>
              <a:t> because they seem really high as compared</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10</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 whose expenses seem normal</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11</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if</a:t>
            </a:r>
            <a:r>
              <a:rPr lang="en-US" baseline="0" dirty="0" smtClean="0"/>
              <a:t> each bar is an aggregate value.  So if we plotted each input tuple’s value by country, it would look like this, where there’s a few really expensive purchase from china, and lots of small purchases from </a:t>
            </a:r>
            <a:r>
              <a:rPr lang="en-US" baseline="0" dirty="0" err="1" smtClean="0"/>
              <a:t>italy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12</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so, as</a:t>
            </a:r>
            <a:r>
              <a:rPr lang="en-US" baseline="0" dirty="0" smtClean="0"/>
              <a:t> a user that has noticed outliers in the result</a:t>
            </a:r>
          </a:p>
          <a:p>
            <a:endParaRPr lang="en-US" baseline="0" dirty="0" smtClean="0"/>
          </a:p>
          <a:p>
            <a:r>
              <a:rPr lang="en-US" dirty="0" smtClean="0"/>
              <a:t>I’d like to understand why this is the case, Some</a:t>
            </a:r>
            <a:r>
              <a:rPr lang="en-US" baseline="0" dirty="0" smtClean="0"/>
              <a:t> natural questions would be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13</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be</a:t>
            </a:r>
            <a:r>
              <a:rPr lang="en-US" baseline="0" dirty="0" smtClean="0"/>
              <a:t> wanting to understand properties of the input that</a:t>
            </a:r>
          </a:p>
          <a:p>
            <a:endParaRPr lang="en-US" baseline="0" dirty="0" smtClean="0"/>
          </a:p>
          <a:p>
            <a:r>
              <a:rPr lang="en-US" baseline="0" dirty="0" smtClean="0"/>
              <a:t>Or what properties of the inputs affected china but not the US</a:t>
            </a:r>
          </a:p>
          <a:p>
            <a:endParaRPr lang="en-US" baseline="0" dirty="0" smtClean="0"/>
          </a:p>
          <a:p>
            <a:r>
              <a:rPr lang="en-US" baseline="0" dirty="0" smtClean="0"/>
              <a:t>The problem is that current visualization tools don’t have means to answer these types of questions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14</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 analyst is essentially allowed to see but not touch.</a:t>
            </a:r>
            <a:endParaRPr lang="en-US" dirty="0" smtClean="0"/>
          </a:p>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15</a:t>
            </a:fld>
            <a:endParaRPr lang="en-US"/>
          </a:p>
        </p:txBody>
      </p:sp>
    </p:spTree>
    <p:extLst>
      <p:ext uri="{BB962C8B-B14F-4D97-AF65-F5344CB8AC3E}">
        <p14:creationId xmlns:p14="http://schemas.microsoft.com/office/powerpoint/2010/main" val="250737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hey.  We</a:t>
            </a:r>
            <a:r>
              <a:rPr lang="en-US" baseline="0" dirty="0" smtClean="0"/>
              <a:t> have database research!  This should be a no brainer</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16</a:t>
            </a:fld>
            <a:endParaRPr lang="en-US"/>
          </a:p>
        </p:txBody>
      </p:sp>
    </p:spTree>
    <p:extLst>
      <p:ext uri="{BB962C8B-B14F-4D97-AF65-F5344CB8AC3E}">
        <p14:creationId xmlns:p14="http://schemas.microsoft.com/office/powerpoint/2010/main" val="2118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don’t we just track the provenance of the outlier outputs and</a:t>
            </a:r>
            <a:r>
              <a:rPr lang="en-US" baseline="0" dirty="0" smtClean="0"/>
              <a:t> show the data to the user!</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17</a:t>
            </a:fld>
            <a:endParaRPr lang="en-US"/>
          </a:p>
        </p:txBody>
      </p:sp>
    </p:spTree>
    <p:extLst>
      <p:ext uri="{BB962C8B-B14F-4D97-AF65-F5344CB8AC3E}">
        <p14:creationId xmlns:p14="http://schemas.microsoft.com/office/powerpoint/2010/main" val="3076631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analogy, if I wanted to know why there’s so much</a:t>
            </a:r>
            <a:r>
              <a:rPr lang="en-US" baseline="0" dirty="0" smtClean="0"/>
              <a:t> money in Sam’s bank account,</a:t>
            </a:r>
          </a:p>
          <a:p>
            <a:endParaRPr lang="en-US" baseline="0" dirty="0" smtClean="0"/>
          </a:p>
        </p:txBody>
      </p:sp>
      <p:sp>
        <p:nvSpPr>
          <p:cNvPr id="4" name="Slide Number Placeholder 3"/>
          <p:cNvSpPr>
            <a:spLocks noGrp="1"/>
          </p:cNvSpPr>
          <p:nvPr>
            <p:ph type="sldNum" sz="quarter" idx="10"/>
          </p:nvPr>
        </p:nvSpPr>
        <p:spPr/>
        <p:txBody>
          <a:bodyPr/>
          <a:lstStyle/>
          <a:p>
            <a:fld id="{F9A2859F-9F71-7D48-82DB-448A8B842911}" type="slidenum">
              <a:rPr lang="en-US" smtClean="0"/>
              <a:t>18</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Traditional provenance tools would tell me every single time </a:t>
            </a:r>
            <a:r>
              <a:rPr lang="en-US" baseline="0" dirty="0" err="1" smtClean="0"/>
              <a:t>sam</a:t>
            </a:r>
            <a:r>
              <a:rPr lang="en-US" baseline="0" dirty="0" smtClean="0"/>
              <a:t> put money into his account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19</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Visualizations are the foremost</a:t>
            </a:r>
            <a:r>
              <a:rPr lang="en-US" baseline="0" dirty="0" smtClean="0"/>
              <a:t> way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a:t>
            </a:fld>
            <a:endParaRPr lang="en-US"/>
          </a:p>
        </p:txBody>
      </p:sp>
    </p:spTree>
    <p:extLst>
      <p:ext uri="{BB962C8B-B14F-4D97-AF65-F5344CB8AC3E}">
        <p14:creationId xmlns:p14="http://schemas.microsoft.com/office/powerpoint/2010/main" val="32757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we all know that he recently robbed a bank and</a:t>
            </a:r>
            <a:r>
              <a:rPr lang="en-US" baseline="0" dirty="0" smtClean="0"/>
              <a:t> put that money into his account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20</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that’s the single transaction that most influenced his wealth</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21</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you know, We’re not providing any additional information!</a:t>
            </a:r>
          </a:p>
          <a:p>
            <a:r>
              <a:rPr lang="en-US" dirty="0" smtClean="0"/>
              <a:t>Because there isn’t a real concept</a:t>
            </a:r>
            <a:r>
              <a:rPr lang="en-US" baseline="0" dirty="0" smtClean="0"/>
              <a:t> of degrees of influence or importance in the provenance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22</a:t>
            </a:fld>
            <a:endParaRPr lang="en-US"/>
          </a:p>
        </p:txBody>
      </p:sp>
    </p:spTree>
    <p:extLst>
      <p:ext uri="{BB962C8B-B14F-4D97-AF65-F5344CB8AC3E}">
        <p14:creationId xmlns:p14="http://schemas.microsoft.com/office/powerpoint/2010/main" val="1285579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We’d like a mechanism to filter for these most</a:t>
            </a:r>
            <a:r>
              <a:rPr lang="en-US" baseline="0" dirty="0" smtClean="0"/>
              <a:t> influential </a:t>
            </a:r>
            <a:r>
              <a:rPr lang="en-US" baseline="0" dirty="0" err="1" smtClean="0"/>
              <a:t>provenace</a:t>
            </a:r>
            <a:r>
              <a:rPr lang="en-US" baseline="0" dirty="0" smtClean="0"/>
              <a:t> records.</a:t>
            </a:r>
          </a:p>
          <a:p>
            <a:endParaRPr lang="en-US" baseline="0" dirty="0" smtClean="0"/>
          </a:p>
          <a:p>
            <a:r>
              <a:rPr lang="en-US" dirty="0" smtClean="0"/>
              <a:t>One of our contributions is</a:t>
            </a:r>
            <a:r>
              <a:rPr lang="en-US" baseline="0" dirty="0" smtClean="0"/>
              <a:t> defining what “most influential” means as a metric</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23</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24</a:t>
            </a:fld>
            <a:endParaRPr lang="en-US"/>
          </a:p>
        </p:txBody>
      </p:sp>
    </p:spTree>
    <p:extLst>
      <p:ext uri="{BB962C8B-B14F-4D97-AF65-F5344CB8AC3E}">
        <p14:creationId xmlns:p14="http://schemas.microsoft.com/office/powerpoint/2010/main" val="2530566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people often resort to is manual</a:t>
            </a:r>
            <a:r>
              <a:rPr lang="en-US" baseline="0" dirty="0" smtClean="0"/>
              <a:t> faceting.</a:t>
            </a:r>
          </a:p>
          <a:p>
            <a:endParaRPr lang="en-US" baseline="0" dirty="0" smtClean="0"/>
          </a:p>
          <a:p>
            <a:r>
              <a:rPr lang="en-US" baseline="0" dirty="0" smtClean="0"/>
              <a:t>Consider this visualization on the left.  If an analyst wants to understand the top bar, she will need to use the faceting controls on the right to manually, for example remove </a:t>
            </a:r>
            <a:r>
              <a:rPr lang="en-US" baseline="0" dirty="0" err="1" smtClean="0"/>
              <a:t>california</a:t>
            </a:r>
            <a:r>
              <a:rPr lang="en-US" baseline="0" dirty="0" smtClean="0"/>
              <a:t> from the state dimension, see what happens to the visualization, and repeat.</a:t>
            </a:r>
          </a:p>
        </p:txBody>
      </p:sp>
      <p:sp>
        <p:nvSpPr>
          <p:cNvPr id="4" name="Slide Number Placeholder 3"/>
          <p:cNvSpPr>
            <a:spLocks noGrp="1"/>
          </p:cNvSpPr>
          <p:nvPr>
            <p:ph type="sldNum" sz="quarter" idx="10"/>
          </p:nvPr>
        </p:nvSpPr>
        <p:spPr/>
        <p:txBody>
          <a:bodyPr/>
          <a:lstStyle/>
          <a:p>
            <a:fld id="{F9A2859F-9F71-7D48-82DB-448A8B842911}" type="slidenum">
              <a:rPr lang="en-US" smtClean="0"/>
              <a:t>25</a:t>
            </a:fld>
            <a:endParaRPr lang="en-US"/>
          </a:p>
        </p:txBody>
      </p:sp>
    </p:spTree>
    <p:extLst>
      <p:ext uri="{BB962C8B-B14F-4D97-AF65-F5344CB8AC3E}">
        <p14:creationId xmlns:p14="http://schemas.microsoft.com/office/powerpoint/2010/main" val="207215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people often resort to is manual</a:t>
            </a:r>
            <a:r>
              <a:rPr lang="en-US" baseline="0" dirty="0" smtClean="0"/>
              <a:t> faceting.</a:t>
            </a:r>
          </a:p>
          <a:p>
            <a:endParaRPr lang="en-US" baseline="0" dirty="0" smtClean="0"/>
          </a:p>
          <a:p>
            <a:r>
              <a:rPr lang="en-US" baseline="0" dirty="0" smtClean="0"/>
              <a:t>Consider this visualization on the left.  If an analyst wants to understand the top bar, she will need to use the faceting controls on the right to manually, for example remove </a:t>
            </a:r>
            <a:r>
              <a:rPr lang="en-US" baseline="0" dirty="0" err="1" smtClean="0"/>
              <a:t>california</a:t>
            </a:r>
            <a:r>
              <a:rPr lang="en-US" baseline="0" dirty="0" smtClean="0"/>
              <a:t> from the state dimension, see what happens to the visualization, </a:t>
            </a:r>
            <a:r>
              <a:rPr lang="en-US" baseline="0" smtClean="0"/>
              <a:t>and repeat.</a:t>
            </a:r>
            <a:endParaRPr lang="en-US" baseline="0" dirty="0" smtClean="0"/>
          </a:p>
        </p:txBody>
      </p:sp>
      <p:sp>
        <p:nvSpPr>
          <p:cNvPr id="4" name="Slide Number Placeholder 3"/>
          <p:cNvSpPr>
            <a:spLocks noGrp="1"/>
          </p:cNvSpPr>
          <p:nvPr>
            <p:ph type="sldNum" sz="quarter" idx="10"/>
          </p:nvPr>
        </p:nvSpPr>
        <p:spPr/>
        <p:txBody>
          <a:bodyPr/>
          <a:lstStyle/>
          <a:p>
            <a:fld id="{F9A2859F-9F71-7D48-82DB-448A8B842911}" type="slidenum">
              <a:rPr lang="en-US" smtClean="0"/>
              <a:t>26</a:t>
            </a:fld>
            <a:endParaRPr lang="en-US"/>
          </a:p>
        </p:txBody>
      </p:sp>
    </p:spTree>
    <p:extLst>
      <p:ext uri="{BB962C8B-B14F-4D97-AF65-F5344CB8AC3E}">
        <p14:creationId xmlns:p14="http://schemas.microsoft.com/office/powerpoint/2010/main" val="207215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27</a:t>
            </a:fld>
            <a:endParaRPr lang="en-US"/>
          </a:p>
        </p:txBody>
      </p:sp>
    </p:spTree>
    <p:extLst>
      <p:ext uri="{BB962C8B-B14F-4D97-AF65-F5344CB8AC3E}">
        <p14:creationId xmlns:p14="http://schemas.microsoft.com/office/powerpoint/2010/main" val="2072158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back to the</a:t>
            </a:r>
            <a:r>
              <a:rPr lang="en-US" dirty="0" smtClean="0"/>
              <a:t> expenses example, I’ve opened up the aggregates to</a:t>
            </a:r>
            <a:r>
              <a:rPr lang="en-US" baseline="0" dirty="0" smtClean="0"/>
              <a:t> also plot the costs of each purchase in each country.</a:t>
            </a:r>
          </a:p>
          <a:p>
            <a:endParaRPr lang="en-US" baseline="0" dirty="0" smtClean="0"/>
          </a:p>
          <a:p>
            <a:r>
              <a:rPr lang="en-US" baseline="0" dirty="0" smtClean="0"/>
              <a:t>Scorpion replaces the ambiguous “understand why”</a:t>
            </a:r>
          </a:p>
        </p:txBody>
      </p:sp>
      <p:sp>
        <p:nvSpPr>
          <p:cNvPr id="4" name="Slide Number Placeholder 3"/>
          <p:cNvSpPr>
            <a:spLocks noGrp="1"/>
          </p:cNvSpPr>
          <p:nvPr>
            <p:ph type="sldNum" sz="quarter" idx="10"/>
          </p:nvPr>
        </p:nvSpPr>
        <p:spPr/>
        <p:txBody>
          <a:bodyPr/>
          <a:lstStyle/>
          <a:p>
            <a:fld id="{F9A2859F-9F71-7D48-82DB-448A8B842911}" type="slidenum">
              <a:rPr lang="en-US" smtClean="0"/>
              <a:t>30</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predicates that are correlated with “causing” these outliers</a:t>
            </a:r>
          </a:p>
          <a:p>
            <a:endParaRPr lang="en-US" dirty="0" smtClean="0"/>
          </a:p>
          <a:p>
            <a:r>
              <a:rPr lang="en-US" dirty="0" smtClean="0"/>
              <a:t>In this case, the purchase</a:t>
            </a:r>
            <a:r>
              <a:rPr lang="en-US" baseline="0" dirty="0" smtClean="0"/>
              <a:t> description “toilets” matches the high value purchases in china and a large group of small purchase in </a:t>
            </a:r>
            <a:r>
              <a:rPr lang="en-US" baseline="0" dirty="0" err="1" smtClean="0"/>
              <a:t>italy</a:t>
            </a:r>
            <a:r>
              <a:rPr lang="en-US" baseline="0" dirty="0" smtClean="0"/>
              <a:t>.  Because the department in china bought fancy golden toilets, while the ones in </a:t>
            </a:r>
            <a:r>
              <a:rPr lang="en-US" baseline="0" dirty="0" err="1" smtClean="0"/>
              <a:t>italy</a:t>
            </a:r>
            <a:r>
              <a:rPr lang="en-US" baseline="0" dirty="0" smtClean="0"/>
              <a:t> really enjoy the bathroom, so bought personal toilets for everyone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31</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That people – both end users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a:t>
            </a:fld>
            <a:endParaRPr lang="en-US"/>
          </a:p>
        </p:txBody>
      </p:sp>
    </p:spTree>
    <p:extLst>
      <p:ext uri="{BB962C8B-B14F-4D97-AF65-F5344CB8AC3E}">
        <p14:creationId xmlns:p14="http://schemas.microsoft.com/office/powerpoint/2010/main" val="4233563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 that…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32</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remove the toilet purchases</a:t>
            </a:r>
            <a:r>
              <a:rPr lang="en-US" baseline="0" dirty="0" smtClean="0"/>
              <a:t> from the dataset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33</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re-running the visualization on the modified dataset “fixes” the outliers</a:t>
            </a:r>
          </a:p>
          <a:p>
            <a:endParaRPr lang="en-US" baseline="0" dirty="0" smtClean="0"/>
          </a:p>
          <a:p>
            <a:r>
              <a:rPr lang="en-US" baseline="0" dirty="0" smtClean="0"/>
              <a:t>DEMO</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34</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we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35</a:t>
            </a:fld>
            <a:endParaRPr lang="en-US"/>
          </a:p>
        </p:txBody>
      </p:sp>
    </p:spTree>
    <p:extLst>
      <p:ext uri="{BB962C8B-B14F-4D97-AF65-F5344CB8AC3E}">
        <p14:creationId xmlns:p14="http://schemas.microsoft.com/office/powerpoint/2010/main" val="1701817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is </a:t>
            </a:r>
            <a:r>
              <a:rPr lang="en-US" baseline="0" dirty="0" smtClean="0"/>
              <a:t>simple version of the influence metric computed for a predicate</a:t>
            </a:r>
          </a:p>
          <a:p>
            <a:endParaRPr lang="en-US" baseline="0" dirty="0" smtClean="0"/>
          </a:p>
          <a:p>
            <a:r>
              <a:rPr lang="en-US" baseline="0" dirty="0" smtClean="0"/>
              <a:t>Here T is the set of 3 tuples that generate the visualized aggregate output</a:t>
            </a:r>
          </a:p>
          <a:p>
            <a:r>
              <a:rPr lang="en-US" baseline="0" dirty="0" smtClean="0"/>
              <a:t>The green bars are the good input tuples, and the red is the high expense value that causes the outlier</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36</a:t>
            </a:fld>
            <a:endParaRPr lang="en-US"/>
          </a:p>
        </p:txBody>
      </p:sp>
    </p:spTree>
    <p:extLst>
      <p:ext uri="{BB962C8B-B14F-4D97-AF65-F5344CB8AC3E}">
        <p14:creationId xmlns:p14="http://schemas.microsoft.com/office/powerpoint/2010/main" val="1820296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is the predicate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37</a:t>
            </a:fld>
            <a:endParaRPr lang="en-US"/>
          </a:p>
        </p:txBody>
      </p:sp>
    </p:spTree>
    <p:extLst>
      <p:ext uri="{BB962C8B-B14F-4D97-AF65-F5344CB8AC3E}">
        <p14:creationId xmlns:p14="http://schemas.microsoft.com/office/powerpoint/2010/main" val="1820296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applied to T, matches the bad tuples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38</a:t>
            </a:fld>
            <a:endParaRPr lang="en-US"/>
          </a:p>
        </p:txBody>
      </p:sp>
    </p:spTree>
    <p:extLst>
      <p:ext uri="{BB962C8B-B14F-4D97-AF65-F5344CB8AC3E}">
        <p14:creationId xmlns:p14="http://schemas.microsoft.com/office/powerpoint/2010/main" val="1820296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when we remove the tuple matching the predicate from T, the recomputed output looks good</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39</a:t>
            </a:fld>
            <a:endParaRPr lang="en-US"/>
          </a:p>
        </p:txBody>
      </p:sp>
    </p:spTree>
    <p:extLst>
      <p:ext uri="{BB962C8B-B14F-4D97-AF65-F5344CB8AC3E}">
        <p14:creationId xmlns:p14="http://schemas.microsoft.com/office/powerpoint/2010/main" val="1820296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component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40</a:t>
            </a:fld>
            <a:endParaRPr lang="en-US"/>
          </a:p>
        </p:txBody>
      </p:sp>
    </p:spTree>
    <p:extLst>
      <p:ext uri="{BB962C8B-B14F-4D97-AF65-F5344CB8AC3E}">
        <p14:creationId xmlns:p14="http://schemas.microsoft.com/office/powerpoint/2010/main" val="3564906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difference between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41</a:t>
            </a:fld>
            <a:endParaRPr lang="en-US"/>
          </a:p>
        </p:txBody>
      </p:sp>
    </p:spTree>
    <p:extLst>
      <p:ext uri="{BB962C8B-B14F-4D97-AF65-F5344CB8AC3E}">
        <p14:creationId xmlns:p14="http://schemas.microsoft.com/office/powerpoint/2010/main" val="356490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professional analysts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a:t>
            </a:fld>
            <a:endParaRPr lang="en-US"/>
          </a:p>
        </p:txBody>
      </p:sp>
    </p:spTree>
    <p:extLst>
      <p:ext uri="{BB962C8B-B14F-4D97-AF65-F5344CB8AC3E}">
        <p14:creationId xmlns:p14="http://schemas.microsoft.com/office/powerpoint/2010/main" val="3060211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and fixed outputs,</a:t>
            </a:r>
            <a:r>
              <a:rPr lang="en-US" baseline="0" dirty="0" smtClean="0"/>
              <a:t> represented by delta output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42</a:t>
            </a:fld>
            <a:endParaRPr lang="en-US"/>
          </a:p>
        </p:txBody>
      </p:sp>
    </p:spTree>
    <p:extLst>
      <p:ext uri="{BB962C8B-B14F-4D97-AF65-F5344CB8AC3E}">
        <p14:creationId xmlns:p14="http://schemas.microsoft.com/office/powerpoint/2010/main" val="3564906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t>
            </a:r>
            <a:r>
              <a:rPr lang="en-US" baseline="0" dirty="0" smtClean="0"/>
              <a:t> we also care about the cardinality of the predicate, or number of tuples that satisfy the predicate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43</a:t>
            </a:fld>
            <a:endParaRPr lang="en-US"/>
          </a:p>
        </p:txBody>
      </p:sp>
    </p:spTree>
    <p:extLst>
      <p:ext uri="{BB962C8B-B14F-4D97-AF65-F5344CB8AC3E}">
        <p14:creationId xmlns:p14="http://schemas.microsoft.com/office/powerpoint/2010/main" val="3564906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basic influence metric divides</a:t>
            </a:r>
            <a:r>
              <a:rPr lang="en-US" baseline="0" dirty="0" smtClean="0"/>
              <a:t> the change in output by the predicate cardinality</a:t>
            </a:r>
          </a:p>
        </p:txBody>
      </p:sp>
      <p:sp>
        <p:nvSpPr>
          <p:cNvPr id="4" name="Slide Number Placeholder 3"/>
          <p:cNvSpPr>
            <a:spLocks noGrp="1"/>
          </p:cNvSpPr>
          <p:nvPr>
            <p:ph type="sldNum" sz="quarter" idx="10"/>
          </p:nvPr>
        </p:nvSpPr>
        <p:spPr/>
        <p:txBody>
          <a:bodyPr/>
          <a:lstStyle/>
          <a:p>
            <a:fld id="{F9A2859F-9F71-7D48-82DB-448A8B842911}" type="slidenum">
              <a:rPr lang="en-US" smtClean="0"/>
              <a:t>44</a:t>
            </a:fld>
            <a:endParaRPr lang="en-US"/>
          </a:p>
        </p:txBody>
      </p:sp>
    </p:spTree>
    <p:extLst>
      <p:ext uri="{BB962C8B-B14F-4D97-AF65-F5344CB8AC3E}">
        <p14:creationId xmlns:p14="http://schemas.microsoft.com/office/powerpoint/2010/main" val="3564906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It’s worth noting that this is essentially</a:t>
            </a:r>
            <a:r>
              <a:rPr lang="el-GR" baseline="0" dirty="0" smtClean="0"/>
              <a:t> a sensitivity analysis formulation.</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45</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Of course there</a:t>
            </a:r>
            <a:r>
              <a:rPr lang="el-GR" baseline="0" dirty="0" smtClean="0"/>
              <a:t> were many questions that a user wants to ask, </a:t>
            </a:r>
          </a:p>
          <a:p>
            <a:r>
              <a:rPr lang="en-US" baseline="0" dirty="0" smtClean="0"/>
              <a:t>T</a:t>
            </a:r>
            <a:r>
              <a:rPr lang="el-GR" baseline="0" dirty="0" smtClean="0"/>
              <a:t>he paper works through the mechanisms of supporting different variations such as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46</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l-GR" dirty="0" smtClean="0"/>
              <a:t>oo</a:t>
            </a:r>
            <a:r>
              <a:rPr lang="el-GR" baseline="0" dirty="0" smtClean="0"/>
              <a:t> high vs too low and thus correcting in a particular direction</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47</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how much to penalize </a:t>
            </a:r>
            <a:r>
              <a:rPr lang="x-none" dirty="0" smtClean="0"/>
              <a:t>the cardinality of the predicate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48</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
            </a:r>
            <a:r>
              <a:rPr lang="x-none" dirty="0" smtClean="0"/>
              <a:t>pecify that a particular output is normal and should not be affected</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49</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l-GR" dirty="0" smtClean="0"/>
              <a:t>nd multiple outlire</a:t>
            </a:r>
            <a:r>
              <a:rPr lang="el-GR" baseline="0" dirty="0" smtClean="0"/>
              <a:t> and hold-out results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50</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x-none" dirty="0" smtClean="0"/>
              <a:t>nd all together this is the influence metric</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51</a:t>
            </a:fld>
            <a:endParaRPr lang="en-US"/>
          </a:p>
        </p:txBody>
      </p:sp>
    </p:spTree>
    <p:extLst>
      <p:ext uri="{BB962C8B-B14F-4D97-AF65-F5344CB8AC3E}">
        <p14:creationId xmlns:p14="http://schemas.microsoft.com/office/powerpoint/2010/main" val="89722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interact with</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a:t>
            </a:fld>
            <a:endParaRPr lang="en-US"/>
          </a:p>
        </p:txBody>
      </p:sp>
    </p:spTree>
    <p:extLst>
      <p:ext uri="{BB962C8B-B14F-4D97-AF65-F5344CB8AC3E}">
        <p14:creationId xmlns:p14="http://schemas.microsoft.com/office/powerpoint/2010/main" val="2891770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the cost of this problem, there’s two very expensive components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53</a:t>
            </a:fld>
            <a:endParaRPr lang="en-US"/>
          </a:p>
        </p:txBody>
      </p:sp>
    </p:spTree>
    <p:extLst>
      <p:ext uri="{BB962C8B-B14F-4D97-AF65-F5344CB8AC3E}">
        <p14:creationId xmlns:p14="http://schemas.microsoft.com/office/powerpoint/2010/main" val="3615254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Computing a predicate’s influence is quite expensive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54</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simple example, consider an input of 1-5 and we’re using the sum operator</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55</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we’re computing the influence of p that matches 4, 5</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56</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first need to remove 4,5 from the input set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57</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re-run sum on the result</a:t>
            </a:r>
          </a:p>
          <a:p>
            <a:endParaRPr lang="en-US" dirty="0" smtClean="0"/>
          </a:p>
          <a:p>
            <a:r>
              <a:rPr lang="en-US" dirty="0" smtClean="0"/>
              <a:t>Imagine if a</a:t>
            </a:r>
            <a:r>
              <a:rPr lang="en-US" baseline="0" dirty="0" smtClean="0"/>
              <a:t> billion</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58</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the predicate space is highly exponential, and even the </a:t>
            </a:r>
            <a:r>
              <a:rPr lang="en-US" dirty="0" err="1" smtClean="0"/>
              <a:t>na</a:t>
            </a:r>
            <a:r>
              <a:rPr lang="nl-NL" dirty="0" err="1" smtClean="0"/>
              <a:t>ï</a:t>
            </a:r>
            <a:r>
              <a:rPr lang="en-US" dirty="0" err="1" smtClean="0"/>
              <a:t>ve</a:t>
            </a:r>
            <a:r>
              <a:rPr lang="en-US" dirty="0" smtClean="0"/>
              <a:t> enumeration of trying 1 dimensional, then 2 </a:t>
            </a:r>
            <a:r>
              <a:rPr lang="en-US" dirty="0" err="1" smtClean="0"/>
              <a:t>dimenisonal</a:t>
            </a:r>
            <a:r>
              <a:rPr lang="en-US" dirty="0" smtClean="0"/>
              <a:t> predicates</a:t>
            </a:r>
            <a:r>
              <a:rPr lang="en-US" baseline="0" dirty="0" smtClean="0"/>
              <a:t> is very expensive.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59</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so Scorpion</a:t>
            </a:r>
            <a:r>
              <a:rPr lang="en-US" baseline="0" dirty="0" smtClean="0"/>
              <a:t> relies on three operator properties to speed up both of these components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60</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compute the influence faster</a:t>
            </a:r>
            <a:r>
              <a:rPr lang="en-US" dirty="0" smtClean="0"/>
              <a:t>, we define the incrementally removable operator property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61</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exists a function that directly updates the aggregate output from the tuples satisfying the predicate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62</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analyze</a:t>
            </a:r>
            <a:r>
              <a:rPr lang="en-US" baseline="0" dirty="0"/>
              <a:t> </a:t>
            </a:r>
            <a:r>
              <a:rPr lang="en-US" baseline="0" dirty="0" smtClean="0"/>
              <a:t>data</a:t>
            </a:r>
            <a:endParaRPr lang="en-US" dirty="0" smtClean="0"/>
          </a:p>
        </p:txBody>
      </p:sp>
      <p:sp>
        <p:nvSpPr>
          <p:cNvPr id="4" name="Slide Number Placeholder 3"/>
          <p:cNvSpPr>
            <a:spLocks noGrp="1"/>
          </p:cNvSpPr>
          <p:nvPr>
            <p:ph type="sldNum" sz="quarter" idx="10"/>
          </p:nvPr>
        </p:nvSpPr>
        <p:spPr/>
        <p:txBody>
          <a:bodyPr/>
          <a:lstStyle/>
          <a:p>
            <a:fld id="{F9A2859F-9F71-7D48-82DB-448A8B842911}" type="slidenum">
              <a:rPr lang="en-US" smtClean="0"/>
              <a:t>6</a:t>
            </a:fld>
            <a:endParaRPr lang="en-US"/>
          </a:p>
        </p:txBody>
      </p:sp>
    </p:spTree>
    <p:extLst>
      <p:ext uri="{BB962C8B-B14F-4D97-AF65-F5344CB8AC3E}">
        <p14:creationId xmlns:p14="http://schemas.microsoft.com/office/powerpoint/2010/main" val="23943001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this case,</a:t>
            </a:r>
            <a:r>
              <a:rPr lang="en-US" baseline="0" dirty="0" smtClean="0"/>
              <a:t> we can directly compute the </a:t>
            </a:r>
            <a:r>
              <a:rPr lang="en-US" baseline="0" dirty="0" err="1" smtClean="0"/>
              <a:t>outptus</a:t>
            </a:r>
            <a:r>
              <a:rPr lang="en-US" baseline="0" dirty="0" smtClean="0"/>
              <a:t> change by summing the predicate’s 4 and 5, and removing the result from the original 15</a:t>
            </a:r>
          </a:p>
          <a:p>
            <a:r>
              <a:rPr lang="en-US" baseline="0" dirty="0" smtClean="0"/>
              <a:t>Working in </a:t>
            </a:r>
            <a:r>
              <a:rPr lang="en-US" baseline="0" dirty="0" err="1" smtClean="0"/>
              <a:t>conjucnction</a:t>
            </a:r>
            <a:r>
              <a:rPr lang="en-US" baseline="0" dirty="0" smtClean="0"/>
              <a:t> with the search algorithms, this can reduce the overall cost of </a:t>
            </a:r>
            <a:r>
              <a:rPr lang="en-US" baseline="0" dirty="0" err="1" smtClean="0"/>
              <a:t>recomputing</a:t>
            </a:r>
            <a:r>
              <a:rPr lang="en-US" baseline="0" dirty="0" smtClean="0"/>
              <a:t> the influences throughout the search</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63</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example operators that support this are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64</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example operators that support </a:t>
            </a:r>
            <a:r>
              <a:rPr lang="en-US" baseline="0" smtClean="0"/>
              <a:t>this are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65</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property that enables more efficient search is the independence property</a:t>
            </a:r>
          </a:p>
          <a:p>
            <a:endParaRPr lang="en-US" baseline="0" dirty="0" smtClean="0"/>
          </a:p>
          <a:p>
            <a:r>
              <a:rPr lang="en-US" baseline="0" dirty="0" smtClean="0"/>
              <a:t>The first is independence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66</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says that the influence that one tuple has on the output is independent</a:t>
            </a:r>
            <a:r>
              <a:rPr lang="en-US" baseline="0" dirty="0" smtClean="0"/>
              <a:t> from any other tuple’s influence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67</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nice because you can imagine sorting the inputs by</a:t>
            </a:r>
            <a:r>
              <a:rPr lang="en-US" baseline="0" dirty="0" smtClean="0"/>
              <a:t> their individual </a:t>
            </a:r>
            <a:r>
              <a:rPr lang="en-US" baseline="0" dirty="0" err="1" smtClean="0"/>
              <a:t>infulence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68</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constructing</a:t>
            </a:r>
            <a:r>
              <a:rPr lang="en-US" baseline="0" dirty="0" smtClean="0"/>
              <a:t> t predicates by scanning from most to least influential</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69</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independent operators,</a:t>
            </a:r>
            <a:r>
              <a:rPr lang="en-US" baseline="0" dirty="0" smtClean="0"/>
              <a:t> we use a top down</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70</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Partitioning approach that iteratively splits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71</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partitions along the best dimension</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72</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 if</a:t>
            </a:r>
            <a:r>
              <a:rPr lang="en-US" baseline="0" dirty="0" smtClean="0"/>
              <a:t> you look at what </a:t>
            </a:r>
            <a:r>
              <a:rPr lang="en-US" dirty="0" smtClean="0"/>
              <a:t>structured visualization applications such</a:t>
            </a:r>
            <a:r>
              <a:rPr lang="en-US" baseline="0" dirty="0" smtClean="0"/>
              <a:t> as tableau and </a:t>
            </a:r>
            <a:r>
              <a:rPr lang="en-US" baseline="0" dirty="0" err="1" smtClean="0"/>
              <a:t>splunk</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a:t>
            </a:fld>
            <a:endParaRPr lang="en-US"/>
          </a:p>
        </p:txBody>
      </p:sp>
    </p:spTree>
    <p:extLst>
      <p:ext uri="{BB962C8B-B14F-4D97-AF65-F5344CB8AC3E}">
        <p14:creationId xmlns:p14="http://schemas.microsoft.com/office/powerpoint/2010/main" val="17220059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73</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anti-monotonic property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74</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Says that if</a:t>
            </a:r>
            <a:r>
              <a:rPr lang="en-US" baseline="0" dirty="0" smtClean="0"/>
              <a:t> p’ is a subset of a predicate p</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75</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its influence</a:t>
            </a:r>
            <a:r>
              <a:rPr lang="en-US" baseline="0" dirty="0" smtClean="0"/>
              <a:t> cannot be larger than </a:t>
            </a:r>
            <a:r>
              <a:rPr lang="en-US" baseline="0" dirty="0" err="1" smtClean="0"/>
              <a:t>ps</a:t>
            </a:r>
            <a:r>
              <a:rPr lang="en-US" baseline="0" dirty="0" smtClean="0"/>
              <a:t> influence.  For these we use a bottom up approach similar to subspace clustering</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76</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imagine partitioning the dataset along each dimension</a:t>
            </a:r>
            <a:r>
              <a:rPr lang="en-US" baseline="0" dirty="0" smtClean="0"/>
              <a:t> individually – here horizontally and vertically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77</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for the partitions with high influence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78</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intersecting them,</a:t>
            </a:r>
            <a:r>
              <a:rPr lang="en-US" baseline="0" dirty="0" smtClean="0"/>
              <a:t> and repeating along higher dimensions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79</a:t>
            </a:fld>
            <a:endParaRPr lang="en-US"/>
          </a:p>
        </p:txBody>
      </p:sp>
    </p:spTree>
    <p:extLst>
      <p:ext uri="{BB962C8B-B14F-4D97-AF65-F5344CB8AC3E}">
        <p14:creationId xmlns:p14="http://schemas.microsoft.com/office/powerpoint/2010/main" val="28041962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data mining algorithms, they’re pretty tricky to evaluate the correctness, so the paper uses synthetic datasets to</a:t>
            </a:r>
            <a:r>
              <a:rPr lang="en-US" baseline="0" dirty="0" smtClean="0"/>
              <a:t> identify result quality and performance trends.</a:t>
            </a:r>
          </a:p>
          <a:p>
            <a:r>
              <a:rPr lang="en-US" baseline="0" dirty="0" smtClean="0"/>
              <a:t>We also use two datasets we’ve previously analyzed to show how it empirically works on actual data</a:t>
            </a:r>
          </a:p>
          <a:p>
            <a:endParaRPr lang="en-US" baseline="0" dirty="0" smtClean="0"/>
          </a:p>
          <a:p>
            <a:r>
              <a:rPr lang="en-US" baseline="0" dirty="0" smtClean="0"/>
              <a:t>Here’s I’ll just talk about one of the performance experiments on synthetic data</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80</a:t>
            </a:fld>
            <a:endParaRPr lang="en-US"/>
          </a:p>
        </p:txBody>
      </p:sp>
    </p:spTree>
    <p:extLst>
      <p:ext uri="{BB962C8B-B14F-4D97-AF65-F5344CB8AC3E}">
        <p14:creationId xmlns:p14="http://schemas.microsoft.com/office/powerpoint/2010/main" val="13550923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for the outlier, there are clear outlier values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81</a:t>
            </a:fld>
            <a:endParaRPr lang="en-US"/>
          </a:p>
        </p:txBody>
      </p:sp>
    </p:spTree>
    <p:extLst>
      <p:ext uri="{BB962C8B-B14F-4D97-AF65-F5344CB8AC3E}">
        <p14:creationId xmlns:p14="http://schemas.microsoft.com/office/powerpoint/2010/main" val="20942873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for the outlier, there are clear outlier values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82</a:t>
            </a:fld>
            <a:endParaRPr lang="en-US"/>
          </a:p>
        </p:txBody>
      </p:sp>
    </p:spTree>
    <p:extLst>
      <p:ext uri="{BB962C8B-B14F-4D97-AF65-F5344CB8AC3E}">
        <p14:creationId xmlns:p14="http://schemas.microsoft.com/office/powerpoint/2010/main" val="209428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 they essentially take the input data tables, bin them (for example, by age groups), and compute statistics – think OLAP cubes and provide a visualization front end to these operations.</a:t>
            </a:r>
          </a:p>
          <a:p>
            <a:endParaRPr lang="en-US" baseline="0" dirty="0" smtClean="0"/>
          </a:p>
          <a:p>
            <a:r>
              <a:rPr lang="en-US" baseline="0" dirty="0" smtClean="0"/>
              <a:t>And so the abstraction is split aggregate visualize</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a:t>
            </a:fld>
            <a:endParaRPr lang="en-US"/>
          </a:p>
        </p:txBody>
      </p:sp>
    </p:spTree>
    <p:extLst>
      <p:ext uri="{BB962C8B-B14F-4D97-AF65-F5344CB8AC3E}">
        <p14:creationId xmlns:p14="http://schemas.microsoft.com/office/powerpoint/2010/main" val="17220059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for the outlier, there are clear outlier values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83</a:t>
            </a:fld>
            <a:endParaRPr lang="en-US"/>
          </a:p>
        </p:txBody>
      </p:sp>
    </p:spTree>
    <p:extLst>
      <p:ext uri="{BB962C8B-B14F-4D97-AF65-F5344CB8AC3E}">
        <p14:creationId xmlns:p14="http://schemas.microsoft.com/office/powerpoint/2010/main" val="20942873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for the outlier, there are clear outlier values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84</a:t>
            </a:fld>
            <a:endParaRPr lang="en-US"/>
          </a:p>
        </p:txBody>
      </p:sp>
    </p:spTree>
    <p:extLst>
      <p:ext uri="{BB962C8B-B14F-4D97-AF65-F5344CB8AC3E}">
        <p14:creationId xmlns:p14="http://schemas.microsoft.com/office/powerpoint/2010/main" val="2094287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Suffice to say that </a:t>
            </a:r>
            <a:r>
              <a:rPr lang="en-US" dirty="0" err="1" smtClean="0"/>
              <a:t>na</a:t>
            </a:r>
            <a:r>
              <a:rPr lang="nl-NL" dirty="0" err="1" smtClean="0"/>
              <a:t>ï</a:t>
            </a:r>
            <a:r>
              <a:rPr lang="en-US" dirty="0" err="1" smtClean="0"/>
              <a:t>ve</a:t>
            </a:r>
            <a:r>
              <a:rPr lang="en-US" dirty="0" smtClean="0"/>
              <a:t> is terrible, and our heuristics are manageable</a:t>
            </a:r>
            <a:r>
              <a:rPr lang="en-US" baseline="0" dirty="0" smtClean="0"/>
              <a:t> for small to modest data sizes, but are still a ways from interactive speeds.  This is where </a:t>
            </a:r>
            <a:r>
              <a:rPr lang="en-US" baseline="0" dirty="0" err="1" smtClean="0"/>
              <a:t>blinkDB</a:t>
            </a:r>
            <a:r>
              <a:rPr lang="en-US" baseline="0" dirty="0" smtClean="0"/>
              <a:t> type </a:t>
            </a:r>
            <a:r>
              <a:rPr lang="en-US" baseline="0" dirty="0" err="1" smtClean="0"/>
              <a:t>stratefied</a:t>
            </a:r>
            <a:r>
              <a:rPr lang="en-US" baseline="0" dirty="0" smtClean="0"/>
              <a:t> sampling techniques would be useful.</a:t>
            </a:r>
          </a:p>
          <a:p>
            <a:endParaRPr lang="en-US" baseline="0" dirty="0" smtClean="0"/>
          </a:p>
          <a:p>
            <a:r>
              <a:rPr lang="en-US" baseline="0" dirty="0" smtClean="0"/>
              <a:t>The other heuristics increase linearly with the number of tuples, and super linearly with the dimensionality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85</a:t>
            </a:fld>
            <a:endParaRPr lang="en-US"/>
          </a:p>
        </p:txBody>
      </p:sp>
    </p:spTree>
    <p:extLst>
      <p:ext uri="{BB962C8B-B14F-4D97-AF65-F5344CB8AC3E}">
        <p14:creationId xmlns:p14="http://schemas.microsoft.com/office/powerpoint/2010/main" val="26787159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Suffice to say that </a:t>
            </a:r>
            <a:r>
              <a:rPr lang="en-US" dirty="0" err="1" smtClean="0"/>
              <a:t>na</a:t>
            </a:r>
            <a:r>
              <a:rPr lang="nl-NL" dirty="0" err="1" smtClean="0"/>
              <a:t>ï</a:t>
            </a:r>
            <a:r>
              <a:rPr lang="en-US" dirty="0" err="1" smtClean="0"/>
              <a:t>ve</a:t>
            </a:r>
            <a:r>
              <a:rPr lang="en-US" dirty="0" smtClean="0"/>
              <a:t> is terrible, and our heuristics are manageable</a:t>
            </a:r>
            <a:r>
              <a:rPr lang="en-US" baseline="0" dirty="0" smtClean="0"/>
              <a:t> for small to modest data sizes, but are still a ways from interactive speeds.  This is where </a:t>
            </a:r>
            <a:r>
              <a:rPr lang="en-US" baseline="0" dirty="0" err="1" smtClean="0"/>
              <a:t>blinkDB</a:t>
            </a:r>
            <a:r>
              <a:rPr lang="en-US" baseline="0" dirty="0" smtClean="0"/>
              <a:t> type </a:t>
            </a:r>
            <a:r>
              <a:rPr lang="en-US" baseline="0" dirty="0" err="1" smtClean="0"/>
              <a:t>stratefied</a:t>
            </a:r>
            <a:r>
              <a:rPr lang="en-US" baseline="0" dirty="0" smtClean="0"/>
              <a:t> sampling techniques would be useful.</a:t>
            </a:r>
          </a:p>
          <a:p>
            <a:endParaRPr lang="en-US" baseline="0" dirty="0" smtClean="0"/>
          </a:p>
          <a:p>
            <a:r>
              <a:rPr lang="en-US" baseline="0" dirty="0" smtClean="0"/>
              <a:t>The other heuristics increase linearly with the number of tuples, and super linearly with the dimensionality</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86</a:t>
            </a:fld>
            <a:endParaRPr lang="en-US"/>
          </a:p>
        </p:txBody>
      </p:sp>
    </p:spTree>
    <p:extLst>
      <p:ext uri="{BB962C8B-B14F-4D97-AF65-F5344CB8AC3E}">
        <p14:creationId xmlns:p14="http://schemas.microsoft.com/office/powerpoint/2010/main" val="26787159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x-none" dirty="0" smtClean="0"/>
              <a:t>e run the na</a:t>
            </a:r>
            <a:r>
              <a:rPr lang="nl-NL" dirty="0" err="1" smtClean="0"/>
              <a:t>ï</a:t>
            </a:r>
            <a:r>
              <a:rPr lang="x-none" dirty="0" smtClean="0"/>
              <a:t>ve enumariton algorithm for up to 40 minutes, and report the time it found the optimal predicate.  In these experiments</a:t>
            </a:r>
            <a:r>
              <a:rPr lang="x-none" baseline="0" dirty="0" smtClean="0"/>
              <a:t> it didn’t find the predicate within 40 minutes, which is why the line is straight.</a:t>
            </a:r>
          </a:p>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87</a:t>
            </a:fld>
            <a:endParaRPr lang="en-US"/>
          </a:p>
        </p:txBody>
      </p:sp>
    </p:spTree>
    <p:extLst>
      <p:ext uri="{BB962C8B-B14F-4D97-AF65-F5344CB8AC3E}">
        <p14:creationId xmlns:p14="http://schemas.microsoft.com/office/powerpoint/2010/main" val="26787159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88</a:t>
            </a:fld>
            <a:endParaRPr lang="en-US"/>
          </a:p>
        </p:txBody>
      </p:sp>
    </p:spTree>
    <p:extLst>
      <p:ext uri="{BB962C8B-B14F-4D97-AF65-F5344CB8AC3E}">
        <p14:creationId xmlns:p14="http://schemas.microsoft.com/office/powerpoint/2010/main" val="26787159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other heuristics are much faster and increase linearly with the number of tuples, and super linearly with the dimensionality.  There are two curves because sum is independent and anti-monotonic.</a:t>
            </a:r>
          </a:p>
          <a:p>
            <a:endParaRPr lang="en-US" baseline="0" dirty="0" smtClean="0"/>
          </a:p>
          <a:p>
            <a:r>
              <a:rPr lang="en-US" baseline="0" dirty="0" smtClean="0"/>
              <a:t>The main takeaway is that while the problem is highly exponential, we can devise simple heuristics that run well for reasonably size datasets.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89</a:t>
            </a:fld>
            <a:endParaRPr lang="en-US"/>
          </a:p>
        </p:txBody>
      </p:sp>
    </p:spTree>
    <p:extLst>
      <p:ext uri="{BB962C8B-B14F-4D97-AF65-F5344CB8AC3E}">
        <p14:creationId xmlns:p14="http://schemas.microsoft.com/office/powerpoint/2010/main" val="26787159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a:t>
            </a:r>
            <a:r>
              <a:rPr lang="en-US" baseline="0" dirty="0" smtClean="0"/>
              <a:t> conclude I’ve introduced a new influence metric to explain aggregate outliers that is intended to be accessible to end-users, and can be used in data cleaning, </a:t>
            </a:r>
            <a:r>
              <a:rPr lang="en-US" baseline="0" dirty="0" err="1" smtClean="0"/>
              <a:t>exlporation</a:t>
            </a:r>
            <a:r>
              <a:rPr lang="en-US" baseline="0" dirty="0" smtClean="0"/>
              <a:t> and provenance reduction applications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90</a:t>
            </a:fld>
            <a:endParaRPr lang="en-US"/>
          </a:p>
        </p:txBody>
      </p:sp>
    </p:spTree>
    <p:extLst>
      <p:ext uri="{BB962C8B-B14F-4D97-AF65-F5344CB8AC3E}">
        <p14:creationId xmlns:p14="http://schemas.microsoft.com/office/powerpoint/2010/main" val="9820707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an overview</a:t>
            </a:r>
            <a:r>
              <a:rPr lang="en-US" baseline="0" dirty="0" smtClean="0"/>
              <a:t> of scorpion and I’m happy to take questions</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91</a:t>
            </a:fld>
            <a:endParaRPr lang="en-US"/>
          </a:p>
        </p:txBody>
      </p:sp>
    </p:spTree>
    <p:extLst>
      <p:ext uri="{BB962C8B-B14F-4D97-AF65-F5344CB8AC3E}">
        <p14:creationId xmlns:p14="http://schemas.microsoft.com/office/powerpoint/2010/main" val="7336311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Meliou</a:t>
            </a:r>
            <a:r>
              <a:rPr lang="en-US" baseline="0" dirty="0" smtClean="0"/>
              <a:t> </a:t>
            </a:r>
            <a:r>
              <a:rPr lang="en-US" baseline="0" dirty="0" err="1" smtClean="0"/>
              <a:t>boolean</a:t>
            </a:r>
            <a:r>
              <a:rPr lang="en-US" baseline="0" dirty="0" smtClean="0"/>
              <a:t> functions</a:t>
            </a:r>
          </a:p>
          <a:p>
            <a:r>
              <a:rPr lang="en-US" baseline="0" dirty="0" err="1" smtClean="0"/>
              <a:t>Amol</a:t>
            </a:r>
            <a:r>
              <a:rPr lang="en-US" baseline="0" dirty="0" smtClean="0"/>
              <a:t> and re probabilistic</a:t>
            </a:r>
          </a:p>
          <a:p>
            <a:r>
              <a:rPr lang="en-US" baseline="0" dirty="0" err="1" smtClean="0"/>
              <a:t>Sunita</a:t>
            </a:r>
            <a:r>
              <a:rPr lang="en-US" baseline="0" dirty="0" smtClean="0"/>
              <a:t> </a:t>
            </a:r>
            <a:r>
              <a:rPr lang="en-US" baseline="0" dirty="0" err="1" smtClean="0"/>
              <a:t>icube</a:t>
            </a:r>
            <a:r>
              <a:rPr lang="en-US" baseline="0" dirty="0" smtClean="0"/>
              <a:t> – </a:t>
            </a:r>
            <a:r>
              <a:rPr lang="en-US" baseline="0" dirty="0" err="1" smtClean="0"/>
              <a:t>differenc</a:t>
            </a:r>
            <a:r>
              <a:rPr lang="en-US" baseline="0" dirty="0" smtClean="0"/>
              <a:t> </a:t>
            </a:r>
            <a:r>
              <a:rPr lang="en-US" baseline="0" dirty="0" err="1" smtClean="0"/>
              <a:t>subcubes</a:t>
            </a:r>
            <a:r>
              <a:rPr lang="en-US" baseline="0" dirty="0" smtClean="0"/>
              <a:t>.</a:t>
            </a:r>
          </a:p>
          <a:p>
            <a:r>
              <a:rPr lang="en-US" baseline="0" dirty="0" err="1" smtClean="0"/>
              <a:t>Perfxplain</a:t>
            </a:r>
            <a:endParaRPr lang="en-US" baseline="0" dirty="0" smtClean="0"/>
          </a:p>
          <a:p>
            <a:r>
              <a:rPr lang="en-US" baseline="0" dirty="0" err="1" smtClean="0"/>
              <a:t>Mri</a:t>
            </a:r>
            <a:r>
              <a:rPr lang="en-US" baseline="0" dirty="0" smtClean="0"/>
              <a:t> – optimal cuboid (</a:t>
            </a:r>
            <a:r>
              <a:rPr lang="en-US" baseline="0" dirty="0" err="1" smtClean="0"/>
              <a:t>subcube</a:t>
            </a:r>
            <a:r>
              <a:rPr lang="en-US" baseline="0" dirty="0" smtClean="0"/>
              <a:t>) for </a:t>
            </a:r>
            <a:r>
              <a:rPr lang="en-US" baseline="0" dirty="0" err="1" smtClean="0"/>
              <a:t>avg</a:t>
            </a:r>
            <a:r>
              <a:rPr lang="en-US" baseline="0" dirty="0" smtClean="0"/>
              <a:t>() function</a:t>
            </a:r>
          </a:p>
          <a:p>
            <a:r>
              <a:rPr lang="en-US" baseline="0" dirty="0" smtClean="0"/>
              <a:t>Profiler, willet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93</a:t>
            </a:fld>
            <a:endParaRPr lang="en-US"/>
          </a:p>
        </p:txBody>
      </p:sp>
    </p:spTree>
    <p:extLst>
      <p:ext uri="{BB962C8B-B14F-4D97-AF65-F5344CB8AC3E}">
        <p14:creationId xmlns:p14="http://schemas.microsoft.com/office/powerpoint/2010/main" val="412552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say you aggregated the total expenses of your business by country. </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9</a:t>
            </a:fld>
            <a:endParaRPr lang="en-US"/>
          </a:p>
        </p:txBody>
      </p:sp>
    </p:spTree>
    <p:extLst>
      <p:ext uri="{BB962C8B-B14F-4D97-AF65-F5344CB8AC3E}">
        <p14:creationId xmlns:p14="http://schemas.microsoft.com/office/powerpoint/2010/main" val="10941632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 that…</a:t>
            </a:r>
            <a:endParaRPr lang="en-US" dirty="0"/>
          </a:p>
        </p:txBody>
      </p:sp>
      <p:sp>
        <p:nvSpPr>
          <p:cNvPr id="4" name="Slide Number Placeholder 3"/>
          <p:cNvSpPr>
            <a:spLocks noGrp="1"/>
          </p:cNvSpPr>
          <p:nvPr>
            <p:ph type="sldNum" sz="quarter" idx="10"/>
          </p:nvPr>
        </p:nvSpPr>
        <p:spPr/>
        <p:txBody>
          <a:bodyPr/>
          <a:lstStyle/>
          <a:p>
            <a:fld id="{F9A2859F-9F71-7D48-82DB-448A8B842911}" type="slidenum">
              <a:rPr lang="en-US" smtClean="0"/>
              <a:t>96</a:t>
            </a:fld>
            <a:endParaRPr lang="en-US"/>
          </a:p>
        </p:txBody>
      </p:sp>
    </p:spTree>
    <p:extLst>
      <p:ext uri="{BB962C8B-B14F-4D97-AF65-F5344CB8AC3E}">
        <p14:creationId xmlns:p14="http://schemas.microsoft.com/office/powerpoint/2010/main" val="109416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2809E949-8164-1A4E-A19F-B90EB8A7F131}" type="datetimeFigureOut">
              <a:rPr lang="en-US" smtClean="0"/>
              <a:t>10/12/13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87594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809E949-8164-1A4E-A19F-B90EB8A7F131}" type="datetimeFigureOut">
              <a:rPr lang="en-US" smtClean="0"/>
              <a:t>10/12/13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17893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809E949-8164-1A4E-A19F-B90EB8A7F131}" type="datetimeFigureOut">
              <a:rPr lang="en-US" smtClean="0"/>
              <a:t>10/12/13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131241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809E949-8164-1A4E-A19F-B90EB8A7F131}" type="datetimeFigureOut">
              <a:rPr lang="en-US" smtClean="0"/>
              <a:t>10/12/13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112210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2809E949-8164-1A4E-A19F-B90EB8A7F131}" type="datetimeFigureOut">
              <a:rPr lang="en-US" smtClean="0"/>
              <a:t>10/12/13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183144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2809E949-8164-1A4E-A19F-B90EB8A7F131}" type="datetimeFigureOut">
              <a:rPr lang="en-US" smtClean="0"/>
              <a:t>10/12/13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95421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2809E949-8164-1A4E-A19F-B90EB8A7F131}" type="datetimeFigureOut">
              <a:rPr lang="en-US" smtClean="0"/>
              <a:t>10/12/13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81936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2809E949-8164-1A4E-A19F-B90EB8A7F131}" type="datetimeFigureOut">
              <a:rPr lang="en-US" smtClean="0"/>
              <a:t>10/12/13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120181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9E949-8164-1A4E-A19F-B90EB8A7F131}" type="datetimeFigureOut">
              <a:rPr lang="en-US" smtClean="0"/>
              <a:t>10/12/13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9160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809E949-8164-1A4E-A19F-B90EB8A7F131}" type="datetimeFigureOut">
              <a:rPr lang="en-US" smtClean="0"/>
              <a:t>10/12/13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260600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809E949-8164-1A4E-A19F-B90EB8A7F131}" type="datetimeFigureOut">
              <a:rPr lang="en-US" smtClean="0"/>
              <a:t>10/12/13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10A30-0CC0-6046-AB98-455095FAE313}" type="slidenum">
              <a:rPr lang="en-US" smtClean="0"/>
              <a:t>‹#›</a:t>
            </a:fld>
            <a:endParaRPr lang="en-US"/>
          </a:p>
        </p:txBody>
      </p:sp>
    </p:spTree>
    <p:extLst>
      <p:ext uri="{BB962C8B-B14F-4D97-AF65-F5344CB8AC3E}">
        <p14:creationId xmlns:p14="http://schemas.microsoft.com/office/powerpoint/2010/main" val="36052877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Gotham Light"/>
                <a:cs typeface="Gotham Light"/>
              </a:defRPr>
            </a:lvl1pPr>
          </a:lstStyle>
          <a:p>
            <a:fld id="{2809E949-8164-1A4E-A19F-B90EB8A7F131}" type="datetimeFigureOut">
              <a:rPr lang="en-US" smtClean="0"/>
              <a:pPr/>
              <a:t>10/12/13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otham Light"/>
                <a:cs typeface="Gotham Light"/>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Gotham Light"/>
                <a:cs typeface="Gotham Light"/>
              </a:defRPr>
            </a:lvl1pPr>
          </a:lstStyle>
          <a:p>
            <a:fld id="{85010A30-0CC0-6046-AB98-455095FAE313}" type="slidenum">
              <a:rPr lang="en-US" smtClean="0"/>
              <a:pPr/>
              <a:t>‹#›</a:t>
            </a:fld>
            <a:endParaRPr lang="en-US"/>
          </a:p>
        </p:txBody>
      </p:sp>
    </p:spTree>
    <p:extLst>
      <p:ext uri="{BB962C8B-B14F-4D97-AF65-F5344CB8AC3E}">
        <p14:creationId xmlns:p14="http://schemas.microsoft.com/office/powerpoint/2010/main" val="33433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Gotham Light"/>
          <a:ea typeface="+mj-ea"/>
          <a:cs typeface="Gotham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solidFill>
                  <a:schemeClr val="accent6"/>
                </a:solidFill>
                <a:latin typeface="Goudy Old Style"/>
                <a:cs typeface="Goudy Old Style"/>
              </a:rPr>
              <a:t>Scorpion</a:t>
            </a:r>
            <a:r>
              <a:rPr lang="en-US" dirty="0" smtClean="0"/>
              <a:t/>
            </a:r>
            <a:br>
              <a:rPr lang="en-US" dirty="0" smtClean="0"/>
            </a:br>
            <a:r>
              <a:rPr lang="en-US" sz="2700" dirty="0" smtClean="0"/>
              <a:t>Explaining </a:t>
            </a:r>
            <a:r>
              <a:rPr lang="en-US" sz="2700" dirty="0"/>
              <a:t>Away Outliers in Aggregate Queries </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sz="2000" dirty="0" smtClean="0">
                <a:solidFill>
                  <a:srgbClr val="F9C225"/>
                </a:solidFill>
              </a:rPr>
              <a:t>  </a:t>
            </a:r>
            <a:r>
              <a:rPr lang="en-US" sz="2000" dirty="0" smtClean="0">
                <a:solidFill>
                  <a:srgbClr val="F79646"/>
                </a:solidFill>
              </a:rPr>
              <a:t> </a:t>
            </a:r>
            <a:r>
              <a:rPr lang="en-US" sz="2000" dirty="0" err="1" smtClean="0">
                <a:solidFill>
                  <a:srgbClr val="F79646"/>
                </a:solidFill>
              </a:rPr>
              <a:t>eugene</a:t>
            </a:r>
            <a:r>
              <a:rPr lang="en-US" sz="2000" dirty="0" smtClean="0">
                <a:solidFill>
                  <a:srgbClr val="F79646"/>
                </a:solidFill>
              </a:rPr>
              <a:t> </a:t>
            </a:r>
            <a:r>
              <a:rPr lang="en-US" sz="2000" dirty="0" err="1" smtClean="0">
                <a:solidFill>
                  <a:srgbClr val="F79646"/>
                </a:solidFill>
              </a:rPr>
              <a:t>wu</a:t>
            </a:r>
            <a:r>
              <a:rPr lang="en-US" sz="2000" dirty="0">
                <a:solidFill>
                  <a:srgbClr val="F9C225"/>
                </a:solidFill>
              </a:rPr>
              <a:t> </a:t>
            </a:r>
            <a:r>
              <a:rPr lang="en-US" sz="2000" dirty="0" smtClean="0"/>
              <a:t>and </a:t>
            </a:r>
            <a:r>
              <a:rPr lang="en-US" sz="2000" dirty="0" err="1" smtClean="0"/>
              <a:t>sam</a:t>
            </a:r>
            <a:r>
              <a:rPr lang="en-US" sz="2000" dirty="0" smtClean="0"/>
              <a:t> madden</a:t>
            </a:r>
          </a:p>
          <a:p>
            <a:r>
              <a:rPr lang="en-US" sz="2000" dirty="0" smtClean="0"/>
              <a:t>MIT   </a:t>
            </a:r>
            <a:endParaRPr lang="en-US" sz="2000" dirty="0"/>
          </a:p>
        </p:txBody>
      </p:sp>
      <p:pic>
        <p:nvPicPr>
          <p:cNvPr id="7" name="Picture 6"/>
          <p:cNvPicPr>
            <a:picLocks noChangeAspect="1"/>
          </p:cNvPicPr>
          <p:nvPr/>
        </p:nvPicPr>
        <p:blipFill>
          <a:blip r:embed="rId3"/>
          <a:stretch>
            <a:fillRect/>
          </a:stretch>
        </p:blipFill>
        <p:spPr>
          <a:xfrm>
            <a:off x="6642100" y="3606800"/>
            <a:ext cx="2501900" cy="3251200"/>
          </a:xfrm>
          <a:prstGeom prst="rect">
            <a:avLst/>
          </a:prstGeom>
        </p:spPr>
      </p:pic>
      <p:sp>
        <p:nvSpPr>
          <p:cNvPr id="8" name="TextBox 7"/>
          <p:cNvSpPr txBox="1"/>
          <p:nvPr/>
        </p:nvSpPr>
        <p:spPr>
          <a:xfrm>
            <a:off x="0" y="6710810"/>
            <a:ext cx="3201943" cy="184666"/>
          </a:xfrm>
          <a:prstGeom prst="rect">
            <a:avLst/>
          </a:prstGeom>
          <a:noFill/>
        </p:spPr>
        <p:txBody>
          <a:bodyPr wrap="none" rtlCol="0">
            <a:spAutoFit/>
          </a:bodyPr>
          <a:lstStyle/>
          <a:p>
            <a:r>
              <a:rPr lang="hr-HR" sz="600" dirty="0" smtClean="0"/>
              <a:t>http://springfieldpunx.blogspot.com/2010/11/mortal-kombat-ninjas-scorpion.html</a:t>
            </a:r>
            <a:endParaRPr lang="en-US" sz="600" dirty="0"/>
          </a:p>
        </p:txBody>
      </p:sp>
    </p:spTree>
    <p:extLst>
      <p:ext uri="{BB962C8B-B14F-4D97-AF65-F5344CB8AC3E}">
        <p14:creationId xmlns:p14="http://schemas.microsoft.com/office/powerpoint/2010/main" val="35518841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958391" y="2013593"/>
            <a:ext cx="763633" cy="2286690"/>
          </a:xfrm>
          <a:prstGeom prst="rect">
            <a:avLst/>
          </a:prstGeom>
          <a:solidFill>
            <a:schemeClr val="bg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772260" y="570001"/>
            <a:ext cx="763633" cy="3730283"/>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TextBox 78"/>
          <p:cNvSpPr txBox="1"/>
          <p:nvPr/>
        </p:nvSpPr>
        <p:spPr>
          <a:xfrm>
            <a:off x="3925327" y="4277997"/>
            <a:ext cx="854080" cy="461665"/>
          </a:xfrm>
          <a:prstGeom prst="rect">
            <a:avLst/>
          </a:prstGeom>
          <a:noFill/>
        </p:spPr>
        <p:txBody>
          <a:bodyPr wrap="none" rtlCol="0">
            <a:spAutoFit/>
          </a:bodyPr>
          <a:lstStyle/>
          <a:p>
            <a:r>
              <a:rPr lang="en-US" sz="2400" dirty="0" smtClean="0">
                <a:solidFill>
                  <a:schemeClr val="bg1">
                    <a:lumMod val="75000"/>
                  </a:schemeClr>
                </a:solidFill>
                <a:latin typeface="Gotham Light"/>
                <a:cs typeface="Gotham Light"/>
              </a:rPr>
              <a:t>USA</a:t>
            </a:r>
            <a:endParaRPr lang="en-US" sz="2400" dirty="0">
              <a:solidFill>
                <a:schemeClr val="bg1">
                  <a:lumMod val="75000"/>
                </a:schemeClr>
              </a:solidFill>
              <a:latin typeface="Gotham Light"/>
              <a:cs typeface="Gotham Light"/>
            </a:endParaRPr>
          </a:p>
        </p:txBody>
      </p:sp>
      <p:sp>
        <p:nvSpPr>
          <p:cNvPr id="89" name="TextBox 88"/>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90" name="TextBox 89"/>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14" name="TextBox 13"/>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16" name="Content Placeholder 2"/>
          <p:cNvSpPr txBox="1">
            <a:spLocks/>
          </p:cNvSpPr>
          <p:nvPr/>
        </p:nvSpPr>
        <p:spPr>
          <a:xfrm>
            <a:off x="2666601" y="4968445"/>
            <a:ext cx="5923690" cy="10522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smtClean="0"/>
              <a:t>SELECT sum(cost)</a:t>
            </a:r>
          </a:p>
          <a:p>
            <a:pPr marL="0" indent="0">
              <a:buFont typeface="Arial"/>
              <a:buNone/>
            </a:pPr>
            <a:r>
              <a:rPr lang="en-US" sz="2800" smtClean="0"/>
              <a:t>FROM	expenses</a:t>
            </a:r>
          </a:p>
          <a:p>
            <a:pPr marL="0" indent="0">
              <a:buFont typeface="Arial"/>
              <a:buNone/>
            </a:pPr>
            <a:r>
              <a:rPr lang="en-US" sz="2800" smtClean="0"/>
              <a:t>GROUPBY country</a:t>
            </a:r>
            <a:endParaRPr lang="en-US" sz="2800" dirty="0"/>
          </a:p>
        </p:txBody>
      </p:sp>
    </p:spTree>
    <p:extLst>
      <p:ext uri="{BB962C8B-B14F-4D97-AF65-F5344CB8AC3E}">
        <p14:creationId xmlns:p14="http://schemas.microsoft.com/office/powerpoint/2010/main" val="9297759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958391" y="2013593"/>
            <a:ext cx="763633" cy="2286690"/>
          </a:xfrm>
          <a:prstGeom prst="rect">
            <a:avLst/>
          </a:prstGeom>
          <a:solidFill>
            <a:schemeClr val="accent3"/>
          </a:solid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772260" y="570001"/>
            <a:ext cx="763633" cy="3730283"/>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TextBox 78"/>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9" name="TextBox 88"/>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90" name="TextBox 89"/>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14" name="TextBox 13"/>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17" name="Content Placeholder 2"/>
          <p:cNvSpPr txBox="1">
            <a:spLocks/>
          </p:cNvSpPr>
          <p:nvPr/>
        </p:nvSpPr>
        <p:spPr>
          <a:xfrm>
            <a:off x="2666601" y="4968445"/>
            <a:ext cx="5923690" cy="10522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smtClean="0"/>
              <a:t>SELECT sum(cost)</a:t>
            </a:r>
          </a:p>
          <a:p>
            <a:pPr marL="0" indent="0">
              <a:buFont typeface="Arial"/>
              <a:buNone/>
            </a:pPr>
            <a:r>
              <a:rPr lang="en-US" sz="2800" smtClean="0"/>
              <a:t>FROM	expenses</a:t>
            </a:r>
          </a:p>
          <a:p>
            <a:pPr marL="0" indent="0">
              <a:buFont typeface="Arial"/>
              <a:buNone/>
            </a:pPr>
            <a:r>
              <a:rPr lang="en-US" sz="2800" smtClean="0"/>
              <a:t>GROUPBY country</a:t>
            </a:r>
            <a:endParaRPr lang="en-US" sz="2800" dirty="0"/>
          </a:p>
        </p:txBody>
      </p:sp>
    </p:spTree>
    <p:extLst>
      <p:ext uri="{BB962C8B-B14F-4D97-AF65-F5344CB8AC3E}">
        <p14:creationId xmlns:p14="http://schemas.microsoft.com/office/powerpoint/2010/main" val="20957737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77576"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50473" y="382025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300041" y="374665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406219" y="385283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009921" y="38029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009921" y="384383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232385" y="381412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942983" y="378956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215880" y="382809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65447" y="375449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94736" y="37479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100914" y="38540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70632" y="383692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300539" y="105536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65946" y="10632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229478" y="101614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99809" y="11953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406164"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9" name="TextBox 88"/>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90" name="TextBox 89"/>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2" name="Oval 91"/>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3" name="Oval 92"/>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4" name="Oval 93"/>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71" name="TextBox 70"/>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76" name="Content Placeholder 2"/>
          <p:cNvSpPr txBox="1">
            <a:spLocks/>
          </p:cNvSpPr>
          <p:nvPr/>
        </p:nvSpPr>
        <p:spPr>
          <a:xfrm>
            <a:off x="2666601" y="4968445"/>
            <a:ext cx="5923690" cy="10522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smtClean="0"/>
              <a:t>SELECT sum(cost)</a:t>
            </a:r>
          </a:p>
          <a:p>
            <a:pPr marL="0" indent="0">
              <a:buFont typeface="Arial"/>
              <a:buNone/>
            </a:pPr>
            <a:r>
              <a:rPr lang="en-US" sz="2800" smtClean="0"/>
              <a:t>FROM	expenses</a:t>
            </a:r>
          </a:p>
          <a:p>
            <a:pPr marL="0" indent="0">
              <a:buFont typeface="Arial"/>
              <a:buNone/>
            </a:pPr>
            <a:r>
              <a:rPr lang="en-US" sz="2800" smtClean="0"/>
              <a:t>GROUPBY country</a:t>
            </a:r>
            <a:endParaRPr lang="en-US" sz="2800" dirty="0"/>
          </a:p>
        </p:txBody>
      </p:sp>
    </p:spTree>
    <p:extLst>
      <p:ext uri="{BB962C8B-B14F-4D97-AF65-F5344CB8AC3E}">
        <p14:creationId xmlns:p14="http://schemas.microsoft.com/office/powerpoint/2010/main" val="37162155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5" name="Oval 94"/>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6" name="Oval 95"/>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77576"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50473" y="382025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300041" y="374665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406219" y="385283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009921" y="38029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009921" y="384383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232385" y="381412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942983" y="378956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215880" y="382809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65447" y="375449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94736" y="37479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100914" y="38540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70632" y="383692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406164"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300539" y="105536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65946" y="10632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229478" y="101614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99809" y="11953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solidFill>
            <a:schemeClr val="accent3"/>
          </a:solid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Box 75"/>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4" name="TextBox 83"/>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85" name="TextBox 84"/>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0" name="TextBox 89"/>
          <p:cNvSpPr txBox="1"/>
          <p:nvPr/>
        </p:nvSpPr>
        <p:spPr>
          <a:xfrm>
            <a:off x="111074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91" name="TextBox 90"/>
          <p:cNvSpPr txBox="1"/>
          <p:nvPr/>
        </p:nvSpPr>
        <p:spPr>
          <a:xfrm>
            <a:off x="19803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92" name="TextBox 91"/>
          <p:cNvSpPr txBox="1"/>
          <p:nvPr/>
        </p:nvSpPr>
        <p:spPr>
          <a:xfrm>
            <a:off x="296403" y="1703687"/>
            <a:ext cx="2482191" cy="461665"/>
          </a:xfrm>
          <a:prstGeom prst="rect">
            <a:avLst/>
          </a:prstGeom>
          <a:noFill/>
        </p:spPr>
        <p:txBody>
          <a:bodyPr wrap="none" rtlCol="0">
            <a:spAutoFit/>
          </a:bodyPr>
          <a:lstStyle/>
          <a:p>
            <a:r>
              <a:rPr lang="en-US" sz="2400" dirty="0" smtClean="0">
                <a:solidFill>
                  <a:schemeClr val="bg1">
                    <a:lumMod val="50000"/>
                  </a:schemeClr>
                </a:solidFill>
                <a:latin typeface="Lato Regular"/>
                <a:cs typeface="Lato Regular"/>
              </a:rPr>
              <a:t>Understand Why</a:t>
            </a:r>
            <a:endParaRPr lang="en-US" sz="2400" dirty="0">
              <a:solidFill>
                <a:schemeClr val="bg1">
                  <a:lumMod val="50000"/>
                </a:schemeClr>
              </a:solidFill>
              <a:latin typeface="Lato Regular"/>
              <a:cs typeface="Lato Regular"/>
            </a:endParaRPr>
          </a:p>
        </p:txBody>
      </p:sp>
      <p:sp>
        <p:nvSpPr>
          <p:cNvPr id="71" name="TextBox 70"/>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93" name="Content Placeholder 2"/>
          <p:cNvSpPr txBox="1">
            <a:spLocks/>
          </p:cNvSpPr>
          <p:nvPr/>
        </p:nvSpPr>
        <p:spPr>
          <a:xfrm>
            <a:off x="2666601" y="4968445"/>
            <a:ext cx="5923690" cy="10522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smtClean="0"/>
              <a:t>SELECT sum(cost)</a:t>
            </a:r>
          </a:p>
          <a:p>
            <a:pPr marL="0" indent="0">
              <a:buFont typeface="Arial"/>
              <a:buNone/>
            </a:pPr>
            <a:r>
              <a:rPr lang="en-US" sz="2800" smtClean="0"/>
              <a:t>FROM	expenses</a:t>
            </a:r>
          </a:p>
          <a:p>
            <a:pPr marL="0" indent="0">
              <a:buFont typeface="Arial"/>
              <a:buNone/>
            </a:pPr>
            <a:r>
              <a:rPr lang="en-US" sz="2800" smtClean="0"/>
              <a:t>GROUPBY country</a:t>
            </a:r>
            <a:endParaRPr lang="en-US" sz="2800" dirty="0"/>
          </a:p>
        </p:txBody>
      </p:sp>
    </p:spTree>
    <p:extLst>
      <p:ext uri="{BB962C8B-B14F-4D97-AF65-F5344CB8AC3E}">
        <p14:creationId xmlns:p14="http://schemas.microsoft.com/office/powerpoint/2010/main" val="6061335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77576"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50473" y="382025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300041" y="374665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406219" y="385283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009921" y="38029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009921" y="384383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232385" y="381412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942983" y="378956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215880" y="382809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65447" y="375449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94736" y="37479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100914" y="38540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70632" y="383692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300539" y="105536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65946" y="10632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229478" y="101614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99809" y="11953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406164"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11074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14" name="TextBox 13"/>
          <p:cNvSpPr txBox="1"/>
          <p:nvPr/>
        </p:nvSpPr>
        <p:spPr>
          <a:xfrm>
            <a:off x="19803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79" name="TextBox 78"/>
          <p:cNvSpPr txBox="1"/>
          <p:nvPr/>
        </p:nvSpPr>
        <p:spPr>
          <a:xfrm>
            <a:off x="90913" y="2211980"/>
            <a:ext cx="3015003" cy="2123658"/>
          </a:xfrm>
          <a:prstGeom prst="rect">
            <a:avLst/>
          </a:prstGeom>
          <a:noFill/>
        </p:spPr>
        <p:txBody>
          <a:bodyPr wrap="square" rtlCol="0">
            <a:spAutoFit/>
          </a:bodyPr>
          <a:lstStyle/>
          <a:p>
            <a:r>
              <a:rPr lang="en-US" sz="1600" dirty="0">
                <a:latin typeface="Gotham Light"/>
                <a:cs typeface="Gotham Light"/>
              </a:rPr>
              <a:t>c</a:t>
            </a:r>
            <a:r>
              <a:rPr lang="en-US" sz="1600" dirty="0" smtClean="0">
                <a:latin typeface="Gotham Light"/>
                <a:cs typeface="Gotham Light"/>
              </a:rPr>
              <a:t>aused the outliers?</a:t>
            </a:r>
          </a:p>
          <a:p>
            <a:endParaRPr lang="en-US" sz="1600" dirty="0" smtClean="0">
              <a:latin typeface="Gotham Light"/>
              <a:cs typeface="Gotham Light"/>
            </a:endParaRPr>
          </a:p>
          <a:p>
            <a:r>
              <a:rPr lang="en-US" sz="1600" i="1" dirty="0">
                <a:latin typeface="Gotham Light"/>
                <a:cs typeface="Gotham Light"/>
              </a:rPr>
              <a:t>m</a:t>
            </a:r>
            <a:r>
              <a:rPr lang="en-US" sz="1600" i="1" dirty="0" smtClean="0">
                <a:latin typeface="Gotham Light"/>
                <a:cs typeface="Gotham Light"/>
              </a:rPr>
              <a:t>ost</a:t>
            </a:r>
            <a:r>
              <a:rPr lang="en-US" sz="1600" dirty="0" smtClean="0">
                <a:latin typeface="Gotham Light"/>
                <a:cs typeface="Gotham Light"/>
              </a:rPr>
              <a:t> caused the outliers?</a:t>
            </a:r>
          </a:p>
          <a:p>
            <a:endParaRPr lang="en-US" sz="1600" dirty="0" smtClean="0">
              <a:latin typeface="Gotham Light"/>
              <a:cs typeface="Gotham Light"/>
            </a:endParaRPr>
          </a:p>
          <a:p>
            <a:r>
              <a:rPr lang="en-US" sz="1600" dirty="0" smtClean="0">
                <a:latin typeface="Gotham Light"/>
                <a:cs typeface="Gotham Light"/>
              </a:rPr>
              <a:t>caused outliers but didn’t affect normal outputs?</a:t>
            </a:r>
          </a:p>
          <a:p>
            <a:endParaRPr lang="en-US" sz="1600" dirty="0">
              <a:latin typeface="Gotham Light"/>
              <a:cs typeface="Gotham Light"/>
            </a:endParaRPr>
          </a:p>
          <a:p>
            <a:endParaRPr lang="en-US" sz="1600" dirty="0">
              <a:latin typeface="Gotham Light"/>
              <a:cs typeface="Gotham Light"/>
            </a:endParaRPr>
          </a:p>
        </p:txBody>
      </p:sp>
      <p:sp>
        <p:nvSpPr>
          <p:cNvPr id="76" name="TextBox 75"/>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5" name="TextBox 84"/>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89" name="TextBox 88"/>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2" name="TextBox 91"/>
          <p:cNvSpPr txBox="1"/>
          <p:nvPr/>
        </p:nvSpPr>
        <p:spPr>
          <a:xfrm>
            <a:off x="11696" y="1705718"/>
            <a:ext cx="3173437" cy="461665"/>
          </a:xfrm>
          <a:prstGeom prst="rect">
            <a:avLst/>
          </a:prstGeom>
          <a:noFill/>
        </p:spPr>
        <p:txBody>
          <a:bodyPr wrap="none" rtlCol="0">
            <a:spAutoFit/>
          </a:bodyPr>
          <a:lstStyle/>
          <a:p>
            <a:pPr algn="ctr"/>
            <a:r>
              <a:rPr lang="en-US" sz="2400" dirty="0" smtClean="0">
                <a:solidFill>
                  <a:srgbClr val="7F7F7F"/>
                </a:solidFill>
                <a:latin typeface="Lato Regular"/>
                <a:cs typeface="Lato Regular"/>
              </a:rPr>
              <a:t>What input properties</a:t>
            </a:r>
            <a:endParaRPr lang="en-US" sz="2400" dirty="0">
              <a:solidFill>
                <a:srgbClr val="7F7F7F"/>
              </a:solidFill>
              <a:latin typeface="Lato Regular"/>
              <a:cs typeface="Lato Regular"/>
            </a:endParaRPr>
          </a:p>
        </p:txBody>
      </p:sp>
      <p:sp>
        <p:nvSpPr>
          <p:cNvPr id="93" name="Oval 92"/>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4" name="Oval 93"/>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5" name="Oval 94"/>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71" name="TextBox 70"/>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59" name="Rectangle 58"/>
          <p:cNvSpPr/>
          <p:nvPr/>
        </p:nvSpPr>
        <p:spPr>
          <a:xfrm>
            <a:off x="3958391" y="2013593"/>
            <a:ext cx="763633" cy="2286690"/>
          </a:xfrm>
          <a:prstGeom prst="rect">
            <a:avLst/>
          </a:prstGeom>
          <a:solidFill>
            <a:schemeClr val="accent3"/>
          </a:solid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772260" y="570001"/>
            <a:ext cx="763633" cy="3730283"/>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solidFill>
            <a:srgbClr val="FF0000"/>
          </a:solid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Content Placeholder 2"/>
          <p:cNvSpPr txBox="1">
            <a:spLocks/>
          </p:cNvSpPr>
          <p:nvPr/>
        </p:nvSpPr>
        <p:spPr>
          <a:xfrm>
            <a:off x="2666601" y="4968445"/>
            <a:ext cx="5923690" cy="10522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smtClean="0"/>
              <a:t>SELECT sum(cost)</a:t>
            </a:r>
          </a:p>
          <a:p>
            <a:pPr marL="0" indent="0">
              <a:buFont typeface="Arial"/>
              <a:buNone/>
            </a:pPr>
            <a:r>
              <a:rPr lang="en-US" sz="2800" smtClean="0"/>
              <a:t>FROM	expenses</a:t>
            </a:r>
          </a:p>
          <a:p>
            <a:pPr marL="0" indent="0">
              <a:buFont typeface="Arial"/>
              <a:buNone/>
            </a:pPr>
            <a:r>
              <a:rPr lang="en-US" sz="2800" smtClean="0"/>
              <a:t>GROUPBY country</a:t>
            </a:r>
            <a:endParaRPr lang="en-US" sz="2800" dirty="0"/>
          </a:p>
        </p:txBody>
      </p:sp>
    </p:spTree>
    <p:extLst>
      <p:ext uri="{BB962C8B-B14F-4D97-AF65-F5344CB8AC3E}">
        <p14:creationId xmlns:p14="http://schemas.microsoft.com/office/powerpoint/2010/main" val="15703358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8240" y="331659"/>
            <a:ext cx="7687521" cy="1446550"/>
          </a:xfrm>
          <a:prstGeom prst="rect">
            <a:avLst/>
          </a:prstGeom>
          <a:noFill/>
        </p:spPr>
        <p:txBody>
          <a:bodyPr wrap="none" rtlCol="0">
            <a:spAutoFit/>
          </a:bodyPr>
          <a:lstStyle/>
          <a:p>
            <a:r>
              <a:rPr lang="en-US" sz="8800" dirty="0" smtClean="0">
                <a:latin typeface="Impact"/>
                <a:cs typeface="Impact"/>
              </a:rPr>
              <a:t>Can’t Touch This</a:t>
            </a:r>
            <a:endParaRPr lang="en-US" sz="8800" dirty="0">
              <a:latin typeface="Impact"/>
              <a:cs typeface="Impact"/>
            </a:endParaRPr>
          </a:p>
        </p:txBody>
      </p:sp>
      <p:pic>
        <p:nvPicPr>
          <p:cNvPr id="2" name="Picture 1"/>
          <p:cNvPicPr>
            <a:picLocks noChangeAspect="1"/>
          </p:cNvPicPr>
          <p:nvPr/>
        </p:nvPicPr>
        <p:blipFill rotWithShape="1">
          <a:blip r:embed="rId3"/>
          <a:srcRect l="22517" r="26626"/>
          <a:stretch/>
        </p:blipFill>
        <p:spPr>
          <a:xfrm>
            <a:off x="3296107" y="2200637"/>
            <a:ext cx="2559827" cy="3775040"/>
          </a:xfrm>
          <a:prstGeom prst="rect">
            <a:avLst/>
          </a:prstGeom>
        </p:spPr>
      </p:pic>
      <p:pic>
        <p:nvPicPr>
          <p:cNvPr id="6" name="Picture 5"/>
          <p:cNvPicPr>
            <a:picLocks noChangeAspect="1"/>
          </p:cNvPicPr>
          <p:nvPr/>
        </p:nvPicPr>
        <p:blipFill rotWithShape="1">
          <a:blip r:embed="rId3"/>
          <a:srcRect l="22517" r="26626"/>
          <a:stretch/>
        </p:blipFill>
        <p:spPr>
          <a:xfrm>
            <a:off x="583469" y="2200637"/>
            <a:ext cx="2559827" cy="3775040"/>
          </a:xfrm>
          <a:prstGeom prst="rect">
            <a:avLst/>
          </a:prstGeom>
        </p:spPr>
      </p:pic>
      <p:pic>
        <p:nvPicPr>
          <p:cNvPr id="7" name="Picture 6"/>
          <p:cNvPicPr>
            <a:picLocks noChangeAspect="1"/>
          </p:cNvPicPr>
          <p:nvPr/>
        </p:nvPicPr>
        <p:blipFill rotWithShape="1">
          <a:blip r:embed="rId3"/>
          <a:srcRect l="22517" r="26626"/>
          <a:stretch/>
        </p:blipFill>
        <p:spPr>
          <a:xfrm>
            <a:off x="6003207" y="2200637"/>
            <a:ext cx="2559827" cy="3775040"/>
          </a:xfrm>
          <a:prstGeom prst="rect">
            <a:avLst/>
          </a:prstGeom>
        </p:spPr>
      </p:pic>
    </p:spTree>
    <p:extLst>
      <p:ext uri="{BB962C8B-B14F-4D97-AF65-F5344CB8AC3E}">
        <p14:creationId xmlns:p14="http://schemas.microsoft.com/office/powerpoint/2010/main" val="712679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59300" y="3416300"/>
            <a:ext cx="12700" cy="12700"/>
          </a:xfrm>
          <a:prstGeom prst="rect">
            <a:avLst/>
          </a:prstGeom>
        </p:spPr>
      </p:pic>
      <p:pic>
        <p:nvPicPr>
          <p:cNvPr id="3" name="Picture 2"/>
          <p:cNvPicPr>
            <a:picLocks noChangeAspect="1"/>
          </p:cNvPicPr>
          <p:nvPr/>
        </p:nvPicPr>
        <p:blipFill>
          <a:blip r:embed="rId3"/>
          <a:stretch>
            <a:fillRect/>
          </a:stretch>
        </p:blipFill>
        <p:spPr>
          <a:xfrm>
            <a:off x="4559300" y="3416300"/>
            <a:ext cx="12700" cy="12700"/>
          </a:xfrm>
          <a:prstGeom prst="rect">
            <a:avLst/>
          </a:prstGeom>
        </p:spPr>
      </p:pic>
      <p:pic>
        <p:nvPicPr>
          <p:cNvPr id="4" name="Picture 3"/>
          <p:cNvPicPr>
            <a:picLocks noChangeAspect="1"/>
          </p:cNvPicPr>
          <p:nvPr/>
        </p:nvPicPr>
        <p:blipFill>
          <a:blip r:embed="rId3"/>
          <a:stretch>
            <a:fillRect/>
          </a:stretch>
        </p:blipFill>
        <p:spPr>
          <a:xfrm>
            <a:off x="4559300" y="3416300"/>
            <a:ext cx="12700" cy="12700"/>
          </a:xfrm>
          <a:prstGeom prst="rect">
            <a:avLst/>
          </a:prstGeom>
        </p:spPr>
      </p:pic>
      <p:pic>
        <p:nvPicPr>
          <p:cNvPr id="5" name="Picture 4"/>
          <p:cNvPicPr>
            <a:picLocks noChangeAspect="1"/>
          </p:cNvPicPr>
          <p:nvPr/>
        </p:nvPicPr>
        <p:blipFill>
          <a:blip r:embed="rId4"/>
          <a:stretch>
            <a:fillRect/>
          </a:stretch>
        </p:blipFill>
        <p:spPr>
          <a:xfrm>
            <a:off x="1841500" y="0"/>
            <a:ext cx="5461000" cy="6845300"/>
          </a:xfrm>
          <a:prstGeom prst="rect">
            <a:avLst/>
          </a:prstGeom>
        </p:spPr>
      </p:pic>
    </p:spTree>
    <p:extLst>
      <p:ext uri="{BB962C8B-B14F-4D97-AF65-F5344CB8AC3E}">
        <p14:creationId xmlns:p14="http://schemas.microsoft.com/office/powerpoint/2010/main" val="40819958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pic>
        <p:nvPicPr>
          <p:cNvPr id="34" name="Picture 33"/>
          <p:cNvPicPr>
            <a:picLocks noChangeAspect="1"/>
          </p:cNvPicPr>
          <p:nvPr/>
        </p:nvPicPr>
        <p:blipFill>
          <a:blip r:embed="rId3"/>
          <a:stretch>
            <a:fillRect/>
          </a:stretch>
        </p:blipFill>
        <p:spPr>
          <a:xfrm>
            <a:off x="2262932" y="1162282"/>
            <a:ext cx="6350000" cy="3429000"/>
          </a:xfrm>
          <a:prstGeom prst="rect">
            <a:avLst/>
          </a:prstGeom>
        </p:spPr>
      </p:pic>
      <p:sp>
        <p:nvSpPr>
          <p:cNvPr id="36" name="Rectangle 35"/>
          <p:cNvSpPr/>
          <p:nvPr/>
        </p:nvSpPr>
        <p:spPr>
          <a:xfrm>
            <a:off x="6340546" y="2886566"/>
            <a:ext cx="2030129" cy="45222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369409" y="2674882"/>
            <a:ext cx="2020508" cy="830997"/>
          </a:xfrm>
          <a:prstGeom prst="rect">
            <a:avLst/>
          </a:prstGeom>
          <a:noFill/>
        </p:spPr>
        <p:txBody>
          <a:bodyPr wrap="square" rtlCol="0">
            <a:spAutoFit/>
          </a:bodyPr>
          <a:lstStyle/>
          <a:p>
            <a:pPr algn="ctr"/>
            <a:r>
              <a:rPr lang="en-US" sz="4800" dirty="0" smtClean="0">
                <a:latin typeface="Gotham XNarrow Bold"/>
                <a:cs typeface="Gotham XNarrow Bold"/>
              </a:rPr>
              <a:t>Data!</a:t>
            </a:r>
            <a:endParaRPr lang="en-US" sz="4800" dirty="0">
              <a:latin typeface="Gotham XNarrow Bold"/>
              <a:cs typeface="Gotham XNarrow Bold"/>
            </a:endParaRPr>
          </a:p>
        </p:txBody>
      </p:sp>
      <p:cxnSp>
        <p:nvCxnSpPr>
          <p:cNvPr id="37" name="Straight Connector 36"/>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7863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sp>
        <p:nvSpPr>
          <p:cNvPr id="37" name="TextBox 36"/>
          <p:cNvSpPr txBox="1"/>
          <p:nvPr/>
        </p:nvSpPr>
        <p:spPr>
          <a:xfrm>
            <a:off x="6581308" y="2194040"/>
            <a:ext cx="1059982" cy="646331"/>
          </a:xfrm>
          <a:prstGeom prst="rect">
            <a:avLst/>
          </a:prstGeom>
          <a:noFill/>
        </p:spPr>
        <p:txBody>
          <a:bodyPr wrap="none" rtlCol="0">
            <a:spAutoFit/>
          </a:bodyPr>
          <a:lstStyle/>
          <a:p>
            <a:r>
              <a:rPr lang="en-US" sz="3600" dirty="0" smtClean="0">
                <a:latin typeface="Gotham Light"/>
                <a:cs typeface="Gotham Light"/>
              </a:rPr>
              <a:t>$$$</a:t>
            </a:r>
            <a:endParaRPr lang="en-US" sz="3600" dirty="0">
              <a:latin typeface="Gotham Light"/>
              <a:cs typeface="Gotham Light"/>
            </a:endParaRPr>
          </a:p>
        </p:txBody>
      </p:sp>
      <p:sp>
        <p:nvSpPr>
          <p:cNvPr id="39" name="Rectangle 38"/>
          <p:cNvSpPr/>
          <p:nvPr/>
        </p:nvSpPr>
        <p:spPr>
          <a:xfrm>
            <a:off x="42121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55582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 name="Straight Arrow Connector 40"/>
          <p:cNvCxnSpPr/>
          <p:nvPr/>
        </p:nvCxnSpPr>
        <p:spPr>
          <a:xfrm>
            <a:off x="5119754" y="2705624"/>
            <a:ext cx="438544"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Content Placeholder 2"/>
          <p:cNvSpPr>
            <a:spLocks noGrp="1"/>
          </p:cNvSpPr>
          <p:nvPr>
            <p:ph idx="1"/>
          </p:nvPr>
        </p:nvSpPr>
        <p:spPr>
          <a:xfrm>
            <a:off x="2141716" y="721837"/>
            <a:ext cx="6697483" cy="1250092"/>
          </a:xfrm>
        </p:spPr>
        <p:txBody>
          <a:bodyPr>
            <a:noAutofit/>
          </a:bodyPr>
          <a:lstStyle/>
          <a:p>
            <a:pPr marL="0" indent="0" algn="ctr">
              <a:buNone/>
            </a:pPr>
            <a:r>
              <a:rPr lang="en-US" sz="2800" dirty="0" smtClean="0"/>
              <a:t>SELECT SUM(cost)</a:t>
            </a:r>
          </a:p>
          <a:p>
            <a:pPr marL="0" indent="0" algn="ctr">
              <a:buNone/>
            </a:pPr>
            <a:r>
              <a:rPr lang="en-US" sz="2800" dirty="0" smtClean="0"/>
              <a:t>FROM </a:t>
            </a:r>
            <a:r>
              <a:rPr lang="en-US" sz="2800" dirty="0" err="1" smtClean="0"/>
              <a:t>sam’s</a:t>
            </a:r>
            <a:r>
              <a:rPr lang="en-US" sz="2800" dirty="0" smtClean="0"/>
              <a:t> bank account</a:t>
            </a:r>
            <a:endParaRPr lang="en-US" sz="2800" dirty="0"/>
          </a:p>
        </p:txBody>
      </p:sp>
      <p:sp>
        <p:nvSpPr>
          <p:cNvPr id="43" name="Rectangle 42"/>
          <p:cNvSpPr/>
          <p:nvPr/>
        </p:nvSpPr>
        <p:spPr>
          <a:xfrm>
            <a:off x="55582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2416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sp>
        <p:nvSpPr>
          <p:cNvPr id="39" name="Rectangle 38"/>
          <p:cNvSpPr/>
          <p:nvPr/>
        </p:nvSpPr>
        <p:spPr>
          <a:xfrm>
            <a:off x="42121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55582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 name="Straight Arrow Connector 40"/>
          <p:cNvCxnSpPr/>
          <p:nvPr/>
        </p:nvCxnSpPr>
        <p:spPr>
          <a:xfrm>
            <a:off x="5119754" y="2705624"/>
            <a:ext cx="438544"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5582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4212198" y="2209958"/>
            <a:ext cx="907556" cy="991331"/>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2141716" y="721837"/>
            <a:ext cx="6697483" cy="125009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smtClean="0"/>
              <a:t>SELECT SUM(cost)</a:t>
            </a:r>
          </a:p>
          <a:p>
            <a:pPr marL="0" indent="0" algn="ctr">
              <a:buFont typeface="Arial"/>
              <a:buNone/>
            </a:pPr>
            <a:r>
              <a:rPr lang="en-US" sz="2800" smtClean="0"/>
              <a:t>FROM sam’s bank account</a:t>
            </a:r>
            <a:endParaRPr lang="en-US" sz="2800" dirty="0"/>
          </a:p>
        </p:txBody>
      </p:sp>
      <p:sp>
        <p:nvSpPr>
          <p:cNvPr id="14" name="TextBox 13"/>
          <p:cNvSpPr txBox="1"/>
          <p:nvPr/>
        </p:nvSpPr>
        <p:spPr>
          <a:xfrm>
            <a:off x="6581308" y="2194040"/>
            <a:ext cx="1059982" cy="646331"/>
          </a:xfrm>
          <a:prstGeom prst="rect">
            <a:avLst/>
          </a:prstGeom>
          <a:noFill/>
        </p:spPr>
        <p:txBody>
          <a:bodyPr wrap="none" rtlCol="0">
            <a:spAutoFit/>
          </a:bodyPr>
          <a:lstStyle/>
          <a:p>
            <a:r>
              <a:rPr lang="en-US" sz="3600" dirty="0" smtClean="0">
                <a:latin typeface="Gotham Light"/>
                <a:cs typeface="Gotham Light"/>
              </a:rPr>
              <a:t>$$$</a:t>
            </a:r>
            <a:endParaRPr lang="en-US" sz="3600" dirty="0">
              <a:latin typeface="Gotham Light"/>
              <a:cs typeface="Gotham Light"/>
            </a:endParaRPr>
          </a:p>
        </p:txBody>
      </p:sp>
    </p:spTree>
    <p:extLst>
      <p:ext uri="{BB962C8B-B14F-4D97-AF65-F5344CB8AC3E}">
        <p14:creationId xmlns:p14="http://schemas.microsoft.com/office/powerpoint/2010/main" val="1925029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546859"/>
            <a:ext cx="9144000" cy="3745848"/>
          </a:xfrm>
          <a:prstGeom prst="rect">
            <a:avLst/>
          </a:prstGeom>
        </p:spPr>
      </p:pic>
    </p:spTree>
    <p:extLst>
      <p:ext uri="{BB962C8B-B14F-4D97-AF65-F5344CB8AC3E}">
        <p14:creationId xmlns:p14="http://schemas.microsoft.com/office/powerpoint/2010/main" val="22301590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pic>
        <p:nvPicPr>
          <p:cNvPr id="27" name="Picture 26"/>
          <p:cNvPicPr>
            <a:picLocks noChangeAspect="1"/>
          </p:cNvPicPr>
          <p:nvPr/>
        </p:nvPicPr>
        <p:blipFill rotWithShape="1">
          <a:blip r:embed="rId3">
            <a:alphaModFix/>
          </a:blip>
          <a:srcRect l="26164" t="13997" r="15809" b="22292"/>
          <a:stretch/>
        </p:blipFill>
        <p:spPr>
          <a:xfrm flipH="1">
            <a:off x="2328475" y="3952485"/>
            <a:ext cx="2027666" cy="1973941"/>
          </a:xfrm>
          <a:prstGeom prst="rect">
            <a:avLst/>
          </a:prstGeom>
        </p:spPr>
      </p:pic>
      <p:sp>
        <p:nvSpPr>
          <p:cNvPr id="30" name="Rectangle 29"/>
          <p:cNvSpPr/>
          <p:nvPr/>
        </p:nvSpPr>
        <p:spPr>
          <a:xfrm>
            <a:off x="42121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5582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p:cNvCxnSpPr/>
          <p:nvPr/>
        </p:nvCxnSpPr>
        <p:spPr>
          <a:xfrm>
            <a:off x="5119754" y="2705624"/>
            <a:ext cx="438544"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55582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212198" y="2209957"/>
            <a:ext cx="907556" cy="99133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42121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ontent Placeholder 2"/>
          <p:cNvSpPr>
            <a:spLocks noGrp="1"/>
          </p:cNvSpPr>
          <p:nvPr>
            <p:ph idx="1"/>
          </p:nvPr>
        </p:nvSpPr>
        <p:spPr>
          <a:xfrm>
            <a:off x="2141716" y="721837"/>
            <a:ext cx="6697483" cy="1250092"/>
          </a:xfrm>
        </p:spPr>
        <p:txBody>
          <a:bodyPr>
            <a:noAutofit/>
          </a:bodyPr>
          <a:lstStyle/>
          <a:p>
            <a:pPr marL="0" indent="0" algn="ctr">
              <a:buNone/>
            </a:pPr>
            <a:r>
              <a:rPr lang="en-US" sz="2800" dirty="0" smtClean="0"/>
              <a:t>SELECT SUM(cost)</a:t>
            </a:r>
          </a:p>
          <a:p>
            <a:pPr marL="0" indent="0" algn="ctr">
              <a:buNone/>
            </a:pPr>
            <a:r>
              <a:rPr lang="en-US" sz="2800" dirty="0" smtClean="0"/>
              <a:t>FROM </a:t>
            </a:r>
            <a:r>
              <a:rPr lang="en-US" sz="2800" dirty="0" err="1" smtClean="0"/>
              <a:t>sam’s</a:t>
            </a:r>
            <a:r>
              <a:rPr lang="en-US" sz="2800" dirty="0" smtClean="0"/>
              <a:t> bank account</a:t>
            </a:r>
            <a:endParaRPr lang="en-US" sz="2800" dirty="0"/>
          </a:p>
        </p:txBody>
      </p:sp>
      <p:sp>
        <p:nvSpPr>
          <p:cNvPr id="42" name="TextBox 41"/>
          <p:cNvSpPr txBox="1"/>
          <p:nvPr/>
        </p:nvSpPr>
        <p:spPr>
          <a:xfrm>
            <a:off x="6581308" y="2194040"/>
            <a:ext cx="1059982" cy="646331"/>
          </a:xfrm>
          <a:prstGeom prst="rect">
            <a:avLst/>
          </a:prstGeom>
          <a:noFill/>
        </p:spPr>
        <p:txBody>
          <a:bodyPr wrap="none" rtlCol="0">
            <a:spAutoFit/>
          </a:bodyPr>
          <a:lstStyle/>
          <a:p>
            <a:r>
              <a:rPr lang="en-US" sz="3600" dirty="0" smtClean="0">
                <a:latin typeface="Gotham Light"/>
                <a:cs typeface="Gotham Light"/>
              </a:rPr>
              <a:t>$$$</a:t>
            </a:r>
            <a:endParaRPr lang="en-US" sz="3600" dirty="0">
              <a:latin typeface="Gotham Light"/>
              <a:cs typeface="Gotham Light"/>
            </a:endParaRPr>
          </a:p>
        </p:txBody>
      </p:sp>
    </p:spTree>
    <p:extLst>
      <p:ext uri="{BB962C8B-B14F-4D97-AF65-F5344CB8AC3E}">
        <p14:creationId xmlns:p14="http://schemas.microsoft.com/office/powerpoint/2010/main" val="14680486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pic>
        <p:nvPicPr>
          <p:cNvPr id="26" name="Picture 25"/>
          <p:cNvPicPr>
            <a:picLocks noChangeAspect="1"/>
          </p:cNvPicPr>
          <p:nvPr/>
        </p:nvPicPr>
        <p:blipFill>
          <a:blip r:embed="rId3">
            <a:extLst>
              <a:ext uri="{BEBA8EAE-BF5A-486C-A8C5-ECC9F3942E4B}">
                <a14:imgProps xmlns:a14="http://schemas.microsoft.com/office/drawing/2010/main">
                  <a14:imgLayer r:embed="rId4">
                    <a14:imgEffect>
                      <a14:backgroundRemoval t="9884" b="97093" l="9272" r="89735">
                        <a14:foregroundMark x1="9272" y1="96512" x2="43709" y2="97093"/>
                      </a14:backgroundRemoval>
                    </a14:imgEffect>
                  </a14:imgLayer>
                </a14:imgProps>
              </a:ext>
            </a:extLst>
          </a:blip>
          <a:stretch>
            <a:fillRect/>
          </a:stretch>
        </p:blipFill>
        <p:spPr>
          <a:xfrm>
            <a:off x="2141716" y="3763858"/>
            <a:ext cx="3835400" cy="2184400"/>
          </a:xfrm>
          <a:prstGeom prst="rect">
            <a:avLst/>
          </a:prstGeom>
        </p:spPr>
      </p:pic>
      <p:grpSp>
        <p:nvGrpSpPr>
          <p:cNvPr id="7" name="Group 6"/>
          <p:cNvGrpSpPr/>
          <p:nvPr/>
        </p:nvGrpSpPr>
        <p:grpSpPr>
          <a:xfrm>
            <a:off x="3916141" y="3952485"/>
            <a:ext cx="2954220" cy="1160564"/>
            <a:chOff x="3916141" y="3952485"/>
            <a:chExt cx="2954220" cy="1160564"/>
          </a:xfrm>
          <a:solidFill>
            <a:schemeClr val="tx2"/>
          </a:solidFill>
        </p:grpSpPr>
        <p:sp>
          <p:nvSpPr>
            <p:cNvPr id="5" name="Rounded Rectangle 4"/>
            <p:cNvSpPr/>
            <p:nvPr/>
          </p:nvSpPr>
          <p:spPr>
            <a:xfrm>
              <a:off x="4210090" y="3952485"/>
              <a:ext cx="2660271" cy="1160564"/>
            </a:xfrm>
            <a:prstGeom prst="roundRect">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Abadi MT Condensed Light"/>
                  <a:cs typeface="Abadi MT Condensed Light"/>
                </a:rPr>
                <a:t>Darn!  </a:t>
              </a:r>
            </a:p>
            <a:p>
              <a:pPr algn="ctr"/>
              <a:r>
                <a:rPr lang="en-US" sz="3200" dirty="0" err="1" smtClean="0">
                  <a:latin typeface="Abadi MT Condensed Light"/>
                  <a:cs typeface="Abadi MT Condensed Light"/>
                </a:rPr>
                <a:t>Ya</a:t>
              </a:r>
              <a:r>
                <a:rPr lang="en-US" sz="3200" dirty="0" smtClean="0">
                  <a:latin typeface="Abadi MT Condensed Light"/>
                  <a:cs typeface="Abadi MT Condensed Light"/>
                </a:rPr>
                <a:t> caught me</a:t>
              </a:r>
              <a:endParaRPr lang="en-US" sz="3200" dirty="0">
                <a:latin typeface="Abadi MT Condensed Light"/>
                <a:cs typeface="Abadi MT Condensed Light"/>
              </a:endParaRPr>
            </a:p>
          </p:txBody>
        </p:sp>
        <p:sp>
          <p:nvSpPr>
            <p:cNvPr id="6" name="Isosceles Triangle 5"/>
            <p:cNvSpPr/>
            <p:nvPr/>
          </p:nvSpPr>
          <p:spPr>
            <a:xfrm rot="14886375">
              <a:off x="4030694" y="4677356"/>
              <a:ext cx="308652" cy="53775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sp>
        <p:nvSpPr>
          <p:cNvPr id="30" name="Rectangle 29"/>
          <p:cNvSpPr/>
          <p:nvPr/>
        </p:nvSpPr>
        <p:spPr>
          <a:xfrm>
            <a:off x="55582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Straight Arrow Connector 31"/>
          <p:cNvCxnSpPr/>
          <p:nvPr/>
        </p:nvCxnSpPr>
        <p:spPr>
          <a:xfrm>
            <a:off x="5119754" y="2705624"/>
            <a:ext cx="438544"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5582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42121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4212198" y="2209957"/>
            <a:ext cx="907556" cy="99133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42121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Content Placeholder 2"/>
          <p:cNvSpPr>
            <a:spLocks noGrp="1"/>
          </p:cNvSpPr>
          <p:nvPr>
            <p:ph idx="1"/>
          </p:nvPr>
        </p:nvSpPr>
        <p:spPr>
          <a:xfrm>
            <a:off x="2141716" y="721837"/>
            <a:ext cx="6697483" cy="1250092"/>
          </a:xfrm>
        </p:spPr>
        <p:txBody>
          <a:bodyPr>
            <a:noAutofit/>
          </a:bodyPr>
          <a:lstStyle/>
          <a:p>
            <a:pPr marL="0" indent="0" algn="ctr">
              <a:buNone/>
            </a:pPr>
            <a:r>
              <a:rPr lang="en-US" sz="2800" dirty="0" smtClean="0"/>
              <a:t>SELECT SUM(cost)</a:t>
            </a:r>
          </a:p>
          <a:p>
            <a:pPr marL="0" indent="0" algn="ctr">
              <a:buNone/>
            </a:pPr>
            <a:r>
              <a:rPr lang="en-US" sz="2800" dirty="0" smtClean="0"/>
              <a:t>FROM </a:t>
            </a:r>
            <a:r>
              <a:rPr lang="en-US" sz="2800" dirty="0" err="1" smtClean="0"/>
              <a:t>sam’s</a:t>
            </a:r>
            <a:r>
              <a:rPr lang="en-US" sz="2800" dirty="0" smtClean="0"/>
              <a:t> bank account</a:t>
            </a:r>
            <a:endParaRPr lang="en-US" sz="2800" dirty="0"/>
          </a:p>
        </p:txBody>
      </p:sp>
      <p:sp>
        <p:nvSpPr>
          <p:cNvPr id="41" name="TextBox 40"/>
          <p:cNvSpPr txBox="1"/>
          <p:nvPr/>
        </p:nvSpPr>
        <p:spPr>
          <a:xfrm>
            <a:off x="6581308" y="2194040"/>
            <a:ext cx="1059982" cy="646331"/>
          </a:xfrm>
          <a:prstGeom prst="rect">
            <a:avLst/>
          </a:prstGeom>
          <a:noFill/>
        </p:spPr>
        <p:txBody>
          <a:bodyPr wrap="none" rtlCol="0">
            <a:spAutoFit/>
          </a:bodyPr>
          <a:lstStyle/>
          <a:p>
            <a:r>
              <a:rPr lang="en-US" sz="3600" dirty="0" smtClean="0">
                <a:latin typeface="Gotham Light"/>
                <a:cs typeface="Gotham Light"/>
              </a:rPr>
              <a:t>$$$</a:t>
            </a:r>
            <a:endParaRPr lang="en-US" sz="3600" dirty="0">
              <a:latin typeface="Gotham Light"/>
              <a:cs typeface="Gotham Light"/>
            </a:endParaRPr>
          </a:p>
        </p:txBody>
      </p:sp>
    </p:spTree>
    <p:extLst>
      <p:ext uri="{BB962C8B-B14F-4D97-AF65-F5344CB8AC3E}">
        <p14:creationId xmlns:p14="http://schemas.microsoft.com/office/powerpoint/2010/main" val="3000395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cxnSp>
        <p:nvCxnSpPr>
          <p:cNvPr id="28" name="Straight Connector 27"/>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1079500" y="914400"/>
            <a:ext cx="6985000" cy="5029200"/>
          </a:xfrm>
          <a:prstGeom prst="rect">
            <a:avLst/>
          </a:prstGeom>
        </p:spPr>
      </p:pic>
      <p:sp>
        <p:nvSpPr>
          <p:cNvPr id="3" name="TextBox 2"/>
          <p:cNvSpPr txBox="1"/>
          <p:nvPr/>
        </p:nvSpPr>
        <p:spPr>
          <a:xfrm>
            <a:off x="0" y="6684378"/>
            <a:ext cx="2185214" cy="184666"/>
          </a:xfrm>
          <a:prstGeom prst="rect">
            <a:avLst/>
          </a:prstGeom>
          <a:noFill/>
        </p:spPr>
        <p:txBody>
          <a:bodyPr wrap="none" rtlCol="0">
            <a:spAutoFit/>
          </a:bodyPr>
          <a:lstStyle/>
          <a:p>
            <a:r>
              <a:rPr lang="en-US" sz="600" dirty="0" smtClean="0"/>
              <a:t>http://</a:t>
            </a:r>
            <a:r>
              <a:rPr lang="en-US" sz="600" dirty="0" err="1" smtClean="0"/>
              <a:t>weknowmemes.com</a:t>
            </a:r>
            <a:r>
              <a:rPr lang="en-US" sz="600" dirty="0" smtClean="0"/>
              <a:t>/2012/04/</a:t>
            </a:r>
            <a:r>
              <a:rPr lang="en-US" sz="600" dirty="0" err="1" smtClean="0"/>
              <a:t>whats</a:t>
            </a:r>
            <a:r>
              <a:rPr lang="en-US" sz="600" dirty="0" smtClean="0"/>
              <a:t>-the-point/</a:t>
            </a:r>
            <a:endParaRPr lang="en-US" sz="600" dirty="0"/>
          </a:p>
        </p:txBody>
      </p:sp>
    </p:spTree>
    <p:extLst>
      <p:ext uri="{BB962C8B-B14F-4D97-AF65-F5344CB8AC3E}">
        <p14:creationId xmlns:p14="http://schemas.microsoft.com/office/powerpoint/2010/main" val="19736182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135856" y="3845004"/>
            <a:ext cx="6844883" cy="1938992"/>
          </a:xfrm>
          <a:prstGeom prst="rect">
            <a:avLst/>
          </a:prstGeom>
          <a:noFill/>
        </p:spPr>
        <p:txBody>
          <a:bodyPr wrap="square" rtlCol="0">
            <a:spAutoFit/>
          </a:bodyPr>
          <a:lstStyle/>
          <a:p>
            <a:pPr algn="ctr"/>
            <a:r>
              <a:rPr lang="en-US" sz="6000" dirty="0" smtClean="0">
                <a:solidFill>
                  <a:srgbClr val="F79646"/>
                </a:solidFill>
                <a:latin typeface="Gotham XNarrow Light"/>
                <a:cs typeface="Gotham XNarrow Light"/>
              </a:rPr>
              <a:t>Filter for </a:t>
            </a:r>
          </a:p>
          <a:p>
            <a:pPr algn="ctr"/>
            <a:r>
              <a:rPr lang="en-US" sz="6000" dirty="0" smtClean="0">
                <a:solidFill>
                  <a:srgbClr val="F79646"/>
                </a:solidFill>
                <a:latin typeface="Gotham XNarrow Light"/>
                <a:cs typeface="Gotham XNarrow Light"/>
              </a:rPr>
              <a:t>“most influential”</a:t>
            </a:r>
            <a:endParaRPr lang="en-US" sz="6000" dirty="0">
              <a:solidFill>
                <a:srgbClr val="F79646"/>
              </a:solidFill>
              <a:latin typeface="Gotham XNarrow Light"/>
              <a:cs typeface="Gotham XNarrow Light"/>
            </a:endParaRPr>
          </a:p>
        </p:txBody>
      </p:sp>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dirty="0" smtClean="0">
                <a:solidFill>
                  <a:srgbClr val="F79646"/>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sp>
        <p:nvSpPr>
          <p:cNvPr id="27" name="Rectangle 26"/>
          <p:cNvSpPr/>
          <p:nvPr/>
        </p:nvSpPr>
        <p:spPr>
          <a:xfrm>
            <a:off x="42121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558298" y="2209958"/>
            <a:ext cx="907556" cy="991331"/>
          </a:xfrm>
          <a:prstGeom prst="rect">
            <a:avLst/>
          </a:prstGeom>
          <a:ln>
            <a:solidFill>
              <a:srgbClr val="A6A6A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Arrow Connector 33"/>
          <p:cNvCxnSpPr/>
          <p:nvPr/>
        </p:nvCxnSpPr>
        <p:spPr>
          <a:xfrm>
            <a:off x="5119754" y="2705624"/>
            <a:ext cx="438544"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5582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ontent Placeholder 2"/>
          <p:cNvSpPr txBox="1">
            <a:spLocks/>
          </p:cNvSpPr>
          <p:nvPr/>
        </p:nvSpPr>
        <p:spPr>
          <a:xfrm>
            <a:off x="2141716" y="721837"/>
            <a:ext cx="6697483" cy="125009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smtClean="0"/>
              <a:t>SELECT SUM(cost)</a:t>
            </a:r>
          </a:p>
          <a:p>
            <a:pPr marL="0" indent="0" algn="ctr">
              <a:buFont typeface="Arial"/>
              <a:buNone/>
            </a:pPr>
            <a:r>
              <a:rPr lang="en-US" sz="2800" smtClean="0"/>
              <a:t>FROM sam’s bank account</a:t>
            </a:r>
            <a:endParaRPr lang="en-US" sz="2800" dirty="0"/>
          </a:p>
        </p:txBody>
      </p:sp>
      <p:sp>
        <p:nvSpPr>
          <p:cNvPr id="42" name="Rectangle 41"/>
          <p:cNvSpPr/>
          <p:nvPr/>
        </p:nvSpPr>
        <p:spPr>
          <a:xfrm>
            <a:off x="4212198" y="2209957"/>
            <a:ext cx="907556" cy="99133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4212198" y="2439805"/>
            <a:ext cx="907556" cy="265818"/>
          </a:xfrm>
          <a:prstGeom prst="rect">
            <a:avLst/>
          </a:prstGeom>
          <a:solidFill>
            <a:srgbClr val="F796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9420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p:txBody>
      </p:sp>
    </p:spTree>
    <p:extLst>
      <p:ext uri="{BB962C8B-B14F-4D97-AF65-F5344CB8AC3E}">
        <p14:creationId xmlns:p14="http://schemas.microsoft.com/office/powerpoint/2010/main" val="3731770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a:solidFill>
                <a:schemeClr val="bg1">
                  <a:lumMod val="75000"/>
                </a:schemeClr>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a:solidFill>
                <a:schemeClr val="accent5"/>
              </a:solidFill>
              <a:latin typeface="Gotham XNarrow Medium"/>
              <a:cs typeface="Gotham XNarrow Medium"/>
            </a:endParaRPr>
          </a:p>
          <a:p>
            <a:pPr marL="0" indent="0" algn="r">
              <a:buNone/>
            </a:pPr>
            <a:r>
              <a:rPr lang="en-US" sz="2800" dirty="0" smtClean="0">
                <a:solidFill>
                  <a:srgbClr val="F79646"/>
                </a:solidFill>
                <a:latin typeface="Gotham XNarrow Medium"/>
                <a:cs typeface="Gotham XNarrow Medium"/>
              </a:rPr>
              <a:t>Faceting</a:t>
            </a:r>
          </a:p>
          <a:p>
            <a:pPr marL="0" indent="0" algn="r">
              <a:buNone/>
            </a:pPr>
            <a:endParaRPr lang="en-US" sz="2800" dirty="0">
              <a:solidFill>
                <a:schemeClr val="bg1">
                  <a:lumMod val="75000"/>
                </a:schemeClr>
              </a:solidFill>
              <a:latin typeface="Gotham XNarrow Medium"/>
              <a:cs typeface="Gotham XNarrow Medium"/>
            </a:endParaRPr>
          </a:p>
        </p:txBody>
      </p:sp>
      <p:cxnSp>
        <p:nvCxnSpPr>
          <p:cNvPr id="8" name="Straight Connector 7"/>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rotWithShape="1">
          <a:blip r:embed="rId3"/>
          <a:srcRect t="47826"/>
          <a:stretch/>
        </p:blipFill>
        <p:spPr>
          <a:xfrm>
            <a:off x="6888354" y="782711"/>
            <a:ext cx="1920591" cy="3578087"/>
          </a:xfrm>
          <a:prstGeom prst="rect">
            <a:avLst/>
          </a:prstGeom>
        </p:spPr>
      </p:pic>
      <p:pic>
        <p:nvPicPr>
          <p:cNvPr id="6" name="Picture 5"/>
          <p:cNvPicPr>
            <a:picLocks noChangeAspect="1"/>
          </p:cNvPicPr>
          <p:nvPr/>
        </p:nvPicPr>
        <p:blipFill>
          <a:blip r:embed="rId4"/>
          <a:stretch>
            <a:fillRect/>
          </a:stretch>
        </p:blipFill>
        <p:spPr>
          <a:xfrm>
            <a:off x="2306552" y="805390"/>
            <a:ext cx="4553929" cy="3578087"/>
          </a:xfrm>
          <a:prstGeom prst="rect">
            <a:avLst/>
          </a:prstGeom>
        </p:spPr>
      </p:pic>
      <p:sp>
        <p:nvSpPr>
          <p:cNvPr id="11" name="TextBox 10"/>
          <p:cNvSpPr txBox="1"/>
          <p:nvPr/>
        </p:nvSpPr>
        <p:spPr>
          <a:xfrm>
            <a:off x="0" y="6671274"/>
            <a:ext cx="3070071" cy="184666"/>
          </a:xfrm>
          <a:prstGeom prst="rect">
            <a:avLst/>
          </a:prstGeom>
          <a:noFill/>
        </p:spPr>
        <p:txBody>
          <a:bodyPr wrap="none" rtlCol="0">
            <a:spAutoFit/>
          </a:bodyPr>
          <a:lstStyle/>
          <a:p>
            <a:r>
              <a:rPr lang="en-US" sz="600" dirty="0"/>
              <a:t>http://</a:t>
            </a:r>
            <a:r>
              <a:rPr lang="en-US" sz="600" dirty="0" err="1"/>
              <a:t>www.perceptualedge.com</a:t>
            </a:r>
            <a:r>
              <a:rPr lang="en-US" sz="600" dirty="0"/>
              <a:t>/articles/Whitepapers/</a:t>
            </a:r>
            <a:r>
              <a:rPr lang="en-US" sz="600" dirty="0" err="1"/>
              <a:t>Three_Blind_Men.pdf</a:t>
            </a:r>
            <a:endParaRPr lang="en-US" sz="600" dirty="0"/>
          </a:p>
        </p:txBody>
      </p:sp>
    </p:spTree>
    <p:extLst>
      <p:ext uri="{BB962C8B-B14F-4D97-AF65-F5344CB8AC3E}">
        <p14:creationId xmlns:p14="http://schemas.microsoft.com/office/powerpoint/2010/main" val="42512709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a:solidFill>
                <a:schemeClr val="bg1">
                  <a:lumMod val="75000"/>
                </a:schemeClr>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a:solidFill>
                <a:schemeClr val="accent5"/>
              </a:solidFill>
              <a:latin typeface="Gotham XNarrow Medium"/>
              <a:cs typeface="Gotham XNarrow Medium"/>
            </a:endParaRPr>
          </a:p>
          <a:p>
            <a:pPr marL="0" indent="0" algn="r">
              <a:buNone/>
            </a:pPr>
            <a:r>
              <a:rPr lang="en-US" sz="2800" dirty="0" smtClean="0">
                <a:solidFill>
                  <a:srgbClr val="F79646"/>
                </a:solidFill>
                <a:latin typeface="Gotham XNarrow Medium"/>
                <a:cs typeface="Gotham XNarrow Medium"/>
              </a:rPr>
              <a:t>Faceting</a:t>
            </a:r>
          </a:p>
          <a:p>
            <a:pPr marL="0" indent="0" algn="r">
              <a:buNone/>
            </a:pPr>
            <a:endParaRPr lang="en-US" sz="2800" dirty="0">
              <a:solidFill>
                <a:schemeClr val="bg1">
                  <a:lumMod val="75000"/>
                </a:schemeClr>
              </a:solidFill>
              <a:latin typeface="Gotham XNarrow Medium"/>
              <a:cs typeface="Gotham XNarrow Medium"/>
            </a:endParaRPr>
          </a:p>
        </p:txBody>
      </p:sp>
      <p:cxnSp>
        <p:nvCxnSpPr>
          <p:cNvPr id="8" name="Straight Connector 7"/>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rotWithShape="1">
          <a:blip r:embed="rId3"/>
          <a:srcRect t="47826"/>
          <a:stretch/>
        </p:blipFill>
        <p:spPr>
          <a:xfrm>
            <a:off x="6888354" y="782711"/>
            <a:ext cx="1920591" cy="3578087"/>
          </a:xfrm>
          <a:prstGeom prst="rect">
            <a:avLst/>
          </a:prstGeom>
        </p:spPr>
      </p:pic>
      <p:pic>
        <p:nvPicPr>
          <p:cNvPr id="6" name="Picture 5"/>
          <p:cNvPicPr>
            <a:picLocks noChangeAspect="1"/>
          </p:cNvPicPr>
          <p:nvPr/>
        </p:nvPicPr>
        <p:blipFill>
          <a:blip r:embed="rId4"/>
          <a:stretch>
            <a:fillRect/>
          </a:stretch>
        </p:blipFill>
        <p:spPr>
          <a:xfrm>
            <a:off x="2306552" y="805390"/>
            <a:ext cx="4553929" cy="3578087"/>
          </a:xfrm>
          <a:prstGeom prst="rect">
            <a:avLst/>
          </a:prstGeom>
        </p:spPr>
      </p:pic>
      <p:sp>
        <p:nvSpPr>
          <p:cNvPr id="11" name="TextBox 10"/>
          <p:cNvSpPr txBox="1"/>
          <p:nvPr/>
        </p:nvSpPr>
        <p:spPr>
          <a:xfrm>
            <a:off x="0" y="6671274"/>
            <a:ext cx="3070071" cy="184666"/>
          </a:xfrm>
          <a:prstGeom prst="rect">
            <a:avLst/>
          </a:prstGeom>
          <a:noFill/>
        </p:spPr>
        <p:txBody>
          <a:bodyPr wrap="none" rtlCol="0">
            <a:spAutoFit/>
          </a:bodyPr>
          <a:lstStyle/>
          <a:p>
            <a:r>
              <a:rPr lang="en-US" sz="600" dirty="0"/>
              <a:t>http://</a:t>
            </a:r>
            <a:r>
              <a:rPr lang="en-US" sz="600" dirty="0" err="1"/>
              <a:t>www.perceptualedge.com</a:t>
            </a:r>
            <a:r>
              <a:rPr lang="en-US" sz="600" dirty="0"/>
              <a:t>/articles/Whitepapers/</a:t>
            </a:r>
            <a:r>
              <a:rPr lang="en-US" sz="600" dirty="0" err="1"/>
              <a:t>Three_Blind_Men.pdf</a:t>
            </a:r>
            <a:endParaRPr lang="en-US" sz="600" dirty="0"/>
          </a:p>
        </p:txBody>
      </p:sp>
      <p:sp>
        <p:nvSpPr>
          <p:cNvPr id="2" name="Rectangle 1"/>
          <p:cNvSpPr/>
          <p:nvPr/>
        </p:nvSpPr>
        <p:spPr>
          <a:xfrm>
            <a:off x="6860481" y="782711"/>
            <a:ext cx="2030061" cy="665476"/>
          </a:xfrm>
          <a:prstGeom prst="rect">
            <a:avLst/>
          </a:prstGeom>
          <a:noFill/>
          <a:ln w="762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8950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a:solidFill>
                <a:schemeClr val="bg1">
                  <a:lumMod val="75000"/>
                </a:schemeClr>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a:solidFill>
                <a:schemeClr val="accent5"/>
              </a:solidFill>
              <a:latin typeface="Gotham XNarrow Medium"/>
              <a:cs typeface="Gotham XNarrow Medium"/>
            </a:endParaRPr>
          </a:p>
          <a:p>
            <a:pPr marL="0" indent="0" algn="r">
              <a:buNone/>
            </a:pPr>
            <a:r>
              <a:rPr lang="en-US" sz="2800" dirty="0" smtClean="0">
                <a:solidFill>
                  <a:srgbClr val="F79646"/>
                </a:solidFill>
                <a:latin typeface="Gotham XNarrow Medium"/>
                <a:cs typeface="Gotham XNarrow Medium"/>
              </a:rPr>
              <a:t>Faceting</a:t>
            </a:r>
          </a:p>
          <a:p>
            <a:pPr marL="0" indent="0" algn="r">
              <a:buNone/>
            </a:pPr>
            <a:endParaRPr lang="en-US" sz="2800" dirty="0">
              <a:solidFill>
                <a:schemeClr val="bg1">
                  <a:lumMod val="75000"/>
                </a:schemeClr>
              </a:solidFill>
              <a:latin typeface="Gotham XNarrow Medium"/>
              <a:cs typeface="Gotham XNarrow Medium"/>
            </a:endParaRPr>
          </a:p>
        </p:txBody>
      </p:sp>
      <p:cxnSp>
        <p:nvCxnSpPr>
          <p:cNvPr id="8" name="Straight Connector 7"/>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1"/>
          <p:cNvSpPr txBox="1">
            <a:spLocks/>
          </p:cNvSpPr>
          <p:nvPr/>
        </p:nvSpPr>
        <p:spPr>
          <a:xfrm>
            <a:off x="2322757" y="5058307"/>
            <a:ext cx="5650633" cy="13679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latin typeface="Gotham XNarrow Light"/>
                <a:cs typeface="Gotham XNarrow Light"/>
              </a:rPr>
              <a:t>Dimensionality </a:t>
            </a:r>
            <a:r>
              <a:rPr lang="en-US" dirty="0" smtClean="0">
                <a:latin typeface="Gotham XNarrow Light"/>
                <a:cs typeface="Gotham XNarrow Light"/>
                <a:sym typeface="Wingdings"/>
              </a:rPr>
              <a:t>:(</a:t>
            </a:r>
            <a:endParaRPr lang="en-US" dirty="0" smtClean="0">
              <a:latin typeface="Gotham XNarrow Light"/>
              <a:cs typeface="Gotham XNarrow Light"/>
            </a:endParaRPr>
          </a:p>
          <a:p>
            <a:pPr marL="0" indent="0">
              <a:buNone/>
            </a:pPr>
            <a:r>
              <a:rPr lang="en-US" dirty="0" smtClean="0">
                <a:latin typeface="Gotham XNarrow Light"/>
                <a:cs typeface="Gotham XNarrow Light"/>
              </a:rPr>
              <a:t>Dealing with </a:t>
            </a:r>
            <a:r>
              <a:rPr lang="en-US" dirty="0">
                <a:latin typeface="Gotham XNarrow Light"/>
                <a:cs typeface="Gotham XNarrow Light"/>
              </a:rPr>
              <a:t>m</a:t>
            </a:r>
            <a:r>
              <a:rPr lang="en-US" dirty="0" smtClean="0">
                <a:latin typeface="Gotham XNarrow Light"/>
                <a:cs typeface="Gotham XNarrow Light"/>
              </a:rPr>
              <a:t>ultiple outliers?</a:t>
            </a:r>
          </a:p>
        </p:txBody>
      </p:sp>
      <p:pic>
        <p:nvPicPr>
          <p:cNvPr id="4" name="Picture 3"/>
          <p:cNvPicPr>
            <a:picLocks noChangeAspect="1"/>
          </p:cNvPicPr>
          <p:nvPr/>
        </p:nvPicPr>
        <p:blipFill rotWithShape="1">
          <a:blip r:embed="rId3"/>
          <a:srcRect t="47826"/>
          <a:stretch/>
        </p:blipFill>
        <p:spPr>
          <a:xfrm>
            <a:off x="6888354" y="782711"/>
            <a:ext cx="1920591" cy="3578087"/>
          </a:xfrm>
          <a:prstGeom prst="rect">
            <a:avLst/>
          </a:prstGeom>
        </p:spPr>
      </p:pic>
      <p:pic>
        <p:nvPicPr>
          <p:cNvPr id="6" name="Picture 5"/>
          <p:cNvPicPr>
            <a:picLocks noChangeAspect="1"/>
          </p:cNvPicPr>
          <p:nvPr/>
        </p:nvPicPr>
        <p:blipFill>
          <a:blip r:embed="rId4"/>
          <a:stretch>
            <a:fillRect/>
          </a:stretch>
        </p:blipFill>
        <p:spPr>
          <a:xfrm>
            <a:off x="2306552" y="805390"/>
            <a:ext cx="4553929" cy="3578087"/>
          </a:xfrm>
          <a:prstGeom prst="rect">
            <a:avLst/>
          </a:prstGeom>
        </p:spPr>
      </p:pic>
      <p:sp>
        <p:nvSpPr>
          <p:cNvPr id="11" name="TextBox 10"/>
          <p:cNvSpPr txBox="1"/>
          <p:nvPr/>
        </p:nvSpPr>
        <p:spPr>
          <a:xfrm>
            <a:off x="0" y="6671274"/>
            <a:ext cx="3070071" cy="184666"/>
          </a:xfrm>
          <a:prstGeom prst="rect">
            <a:avLst/>
          </a:prstGeom>
          <a:noFill/>
        </p:spPr>
        <p:txBody>
          <a:bodyPr wrap="none" rtlCol="0">
            <a:spAutoFit/>
          </a:bodyPr>
          <a:lstStyle/>
          <a:p>
            <a:r>
              <a:rPr lang="en-US" sz="600" dirty="0"/>
              <a:t>http://</a:t>
            </a:r>
            <a:r>
              <a:rPr lang="en-US" sz="600" dirty="0" err="1"/>
              <a:t>www.perceptualedge.com</a:t>
            </a:r>
            <a:r>
              <a:rPr lang="en-US" sz="600" dirty="0"/>
              <a:t>/articles/Whitepapers/</a:t>
            </a:r>
            <a:r>
              <a:rPr lang="en-US" sz="600" dirty="0" err="1"/>
              <a:t>Three_Blind_Men.pdf</a:t>
            </a:r>
            <a:endParaRPr lang="en-US" sz="600" dirty="0"/>
          </a:p>
        </p:txBody>
      </p:sp>
    </p:spTree>
    <p:extLst>
      <p:ext uri="{BB962C8B-B14F-4D97-AF65-F5344CB8AC3E}">
        <p14:creationId xmlns:p14="http://schemas.microsoft.com/office/powerpoint/2010/main" val="29609471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a:solidFill>
                <a:schemeClr val="bg1">
                  <a:lumMod val="75000"/>
                </a:schemeClr>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a:solidFill>
                <a:schemeClr val="accent5"/>
              </a:solidFill>
              <a:latin typeface="Gotham XNarrow Medium"/>
              <a:cs typeface="Gotham XNarrow Medium"/>
            </a:endParaRPr>
          </a:p>
          <a:p>
            <a:pPr marL="0" indent="0" algn="r">
              <a:buNone/>
            </a:pPr>
            <a:r>
              <a:rPr lang="en-US" sz="2800" strike="sngStrike" dirty="0" smtClean="0">
                <a:solidFill>
                  <a:schemeClr val="bg1">
                    <a:lumMod val="75000"/>
                  </a:schemeClr>
                </a:solidFill>
                <a:latin typeface="Gotham XNarrow Medium"/>
                <a:cs typeface="Gotham XNarrow Medium"/>
              </a:rPr>
              <a:t>Faceting</a:t>
            </a:r>
          </a:p>
          <a:p>
            <a:pPr marL="0" indent="0" algn="r">
              <a:buNone/>
            </a:pPr>
            <a:endParaRPr lang="en-US" sz="2800" dirty="0">
              <a:solidFill>
                <a:schemeClr val="bg1">
                  <a:lumMod val="75000"/>
                </a:schemeClr>
              </a:solidFill>
              <a:latin typeface="Gotham XNarrow Medium"/>
              <a:cs typeface="Gotham XNarrow Medium"/>
            </a:endParaRPr>
          </a:p>
        </p:txBody>
      </p:sp>
      <p:cxnSp>
        <p:nvCxnSpPr>
          <p:cNvPr id="5" name="Straight Connector 4"/>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2543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9378" y="1162282"/>
            <a:ext cx="1718942" cy="4963881"/>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800" strike="sngStrike" dirty="0" smtClean="0">
                <a:solidFill>
                  <a:schemeClr val="bg1">
                    <a:lumMod val="75000"/>
                  </a:schemeClr>
                </a:solidFill>
                <a:latin typeface="Gotham XNarrow Medium"/>
                <a:cs typeface="Gotham XNarrow Medium"/>
              </a:rPr>
              <a:t>Provenance</a:t>
            </a: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smtClean="0">
              <a:solidFill>
                <a:schemeClr val="bg1">
                  <a:lumMod val="75000"/>
                </a:schemeClr>
              </a:solidFill>
              <a:latin typeface="Gotham XNarrow Medium"/>
              <a:cs typeface="Gotham XNarrow Medium"/>
            </a:endParaRPr>
          </a:p>
          <a:p>
            <a:pPr marL="0" indent="0" algn="r">
              <a:buNone/>
            </a:pPr>
            <a:endParaRPr lang="en-US" sz="2800" dirty="0">
              <a:solidFill>
                <a:schemeClr val="bg1">
                  <a:lumMod val="75000"/>
                </a:schemeClr>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smtClean="0">
              <a:solidFill>
                <a:schemeClr val="accent5"/>
              </a:solidFill>
              <a:latin typeface="Gotham XNarrow Medium"/>
              <a:cs typeface="Gotham XNarrow Medium"/>
            </a:endParaRPr>
          </a:p>
          <a:p>
            <a:pPr marL="0" indent="0" algn="r">
              <a:buNone/>
            </a:pPr>
            <a:endParaRPr lang="en-US" sz="2800" dirty="0">
              <a:solidFill>
                <a:schemeClr val="accent5"/>
              </a:solidFill>
              <a:latin typeface="Gotham XNarrow Medium"/>
              <a:cs typeface="Gotham XNarrow Medium"/>
            </a:endParaRPr>
          </a:p>
          <a:p>
            <a:pPr marL="0" indent="0" algn="r">
              <a:buNone/>
            </a:pPr>
            <a:r>
              <a:rPr lang="en-US" sz="2800" strike="sngStrike" dirty="0" smtClean="0">
                <a:solidFill>
                  <a:schemeClr val="bg1">
                    <a:lumMod val="75000"/>
                  </a:schemeClr>
                </a:solidFill>
                <a:latin typeface="Gotham XNarrow Medium"/>
                <a:cs typeface="Gotham XNarrow Medium"/>
              </a:rPr>
              <a:t>Faceting</a:t>
            </a:r>
          </a:p>
          <a:p>
            <a:pPr marL="0" indent="0" algn="r">
              <a:buNone/>
            </a:pPr>
            <a:endParaRPr lang="en-US" sz="2800" dirty="0">
              <a:solidFill>
                <a:schemeClr val="bg1">
                  <a:lumMod val="75000"/>
                </a:schemeClr>
              </a:solidFill>
              <a:latin typeface="Gotham XNarrow Medium"/>
              <a:cs typeface="Gotham XNarrow Medium"/>
            </a:endParaRPr>
          </a:p>
        </p:txBody>
      </p:sp>
      <p:cxnSp>
        <p:nvCxnSpPr>
          <p:cNvPr id="5" name="Straight Connector 4"/>
          <p:cNvCxnSpPr/>
          <p:nvPr/>
        </p:nvCxnSpPr>
        <p:spPr>
          <a:xfrm>
            <a:off x="1951628" y="1162282"/>
            <a:ext cx="0" cy="4963881"/>
          </a:xfrm>
          <a:prstGeom prst="line">
            <a:avLst/>
          </a:pr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741286" y="2835246"/>
            <a:ext cx="3762568" cy="1015663"/>
          </a:xfrm>
          <a:prstGeom prst="rect">
            <a:avLst/>
          </a:prstGeom>
          <a:noFill/>
        </p:spPr>
        <p:txBody>
          <a:bodyPr wrap="none" rtlCol="0">
            <a:spAutoFit/>
          </a:bodyPr>
          <a:lstStyle/>
          <a:p>
            <a:r>
              <a:rPr lang="en-US" sz="6000" dirty="0" smtClean="0">
                <a:solidFill>
                  <a:srgbClr val="F79646"/>
                </a:solidFill>
                <a:latin typeface="Gotham Light"/>
                <a:cs typeface="Gotham Light"/>
              </a:rPr>
              <a:t>Scorpion!</a:t>
            </a:r>
            <a:endParaRPr lang="en-US" sz="6000" dirty="0">
              <a:solidFill>
                <a:srgbClr val="F79646"/>
              </a:solidFill>
              <a:latin typeface="Gotham Light"/>
              <a:cs typeface="Gotham Light"/>
            </a:endParaRPr>
          </a:p>
        </p:txBody>
      </p:sp>
    </p:spTree>
    <p:extLst>
      <p:ext uri="{BB962C8B-B14F-4D97-AF65-F5344CB8AC3E}">
        <p14:creationId xmlns:p14="http://schemas.microsoft.com/office/powerpoint/2010/main" val="11735397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939800"/>
            <a:ext cx="9144000" cy="4974414"/>
          </a:xfrm>
          <a:prstGeom prst="rect">
            <a:avLst/>
          </a:prstGeom>
        </p:spPr>
      </p:pic>
    </p:spTree>
    <p:extLst>
      <p:ext uri="{BB962C8B-B14F-4D97-AF65-F5344CB8AC3E}">
        <p14:creationId xmlns:p14="http://schemas.microsoft.com/office/powerpoint/2010/main" val="37031970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77576"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50473" y="382025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300041" y="374665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406219" y="385283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009921" y="38029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009921" y="384383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232385" y="381412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942983" y="378956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215880" y="382809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65447" y="375449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94736" y="37479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100914" y="38540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70632" y="383692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300539" y="105536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65946" y="106320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229478" y="101614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99809" y="11953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406164" y="377637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4" name="TextBox 83"/>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91" name="TextBox 90"/>
          <p:cNvSpPr txBox="1"/>
          <p:nvPr/>
        </p:nvSpPr>
        <p:spPr>
          <a:xfrm>
            <a:off x="327784" y="1703687"/>
            <a:ext cx="2482191" cy="461665"/>
          </a:xfrm>
          <a:prstGeom prst="rect">
            <a:avLst/>
          </a:prstGeom>
          <a:noFill/>
        </p:spPr>
        <p:txBody>
          <a:bodyPr wrap="none" rtlCol="0">
            <a:spAutoFit/>
          </a:bodyPr>
          <a:lstStyle/>
          <a:p>
            <a:r>
              <a:rPr lang="en-US" sz="2400" dirty="0" smtClean="0">
                <a:solidFill>
                  <a:schemeClr val="bg1">
                    <a:lumMod val="50000"/>
                  </a:schemeClr>
                </a:solidFill>
                <a:latin typeface="Lato Regular"/>
                <a:cs typeface="Lato Regular"/>
              </a:rPr>
              <a:t>Understand Why</a:t>
            </a:r>
            <a:endParaRPr lang="en-US" sz="2400" dirty="0">
              <a:solidFill>
                <a:schemeClr val="bg1">
                  <a:lumMod val="50000"/>
                </a:schemeClr>
              </a:solidFill>
              <a:latin typeface="Lato Regular"/>
              <a:cs typeface="Lato Regular"/>
            </a:endParaRPr>
          </a:p>
        </p:txBody>
      </p:sp>
      <p:sp>
        <p:nvSpPr>
          <p:cNvPr id="96" name="TextBox 95"/>
          <p:cNvSpPr txBox="1"/>
          <p:nvPr/>
        </p:nvSpPr>
        <p:spPr>
          <a:xfrm>
            <a:off x="109630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97" name="TextBox 96"/>
          <p:cNvSpPr txBox="1"/>
          <p:nvPr/>
        </p:nvSpPr>
        <p:spPr>
          <a:xfrm>
            <a:off x="18359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98" name="Oval 97"/>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9" name="Oval 98"/>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100" name="Oval 99"/>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101" name="TextBox 100"/>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71" name="TextBox 70"/>
          <p:cNvSpPr txBox="1"/>
          <p:nvPr/>
        </p:nvSpPr>
        <p:spPr>
          <a:xfrm rot="16200000">
            <a:off x="2541308" y="2459610"/>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Tree>
    <p:extLst>
      <p:ext uri="{BB962C8B-B14F-4D97-AF65-F5344CB8AC3E}">
        <p14:creationId xmlns:p14="http://schemas.microsoft.com/office/powerpoint/2010/main" val="14189736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28351"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01248" y="375817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250816" y="368458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356994" y="379075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60696" y="3740903"/>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7960696" y="378176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183160" y="375204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893758" y="372749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166655" y="376601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16222" y="369242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45511" y="368582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051689" y="379200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21407" y="377485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237473" y="100613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02880" y="101397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166412" y="966922"/>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36743" y="1146141"/>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356939"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79" name="TextBox 78"/>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84" name="TextBox 83"/>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0" name="TextBox 89"/>
          <p:cNvSpPr txBox="1"/>
          <p:nvPr/>
        </p:nvSpPr>
        <p:spPr>
          <a:xfrm>
            <a:off x="183591" y="2171323"/>
            <a:ext cx="3023738" cy="584776"/>
          </a:xfrm>
          <a:prstGeom prst="rect">
            <a:avLst/>
          </a:prstGeom>
          <a:noFill/>
        </p:spPr>
        <p:txBody>
          <a:bodyPr wrap="square" rtlCol="0">
            <a:spAutoFit/>
          </a:bodyPr>
          <a:lstStyle/>
          <a:p>
            <a:r>
              <a:rPr lang="en-US" sz="1600" dirty="0" smtClean="0">
                <a:latin typeface="Gotham Light"/>
                <a:cs typeface="Gotham Light"/>
              </a:rPr>
              <a:t>Predicates correlated with outliers</a:t>
            </a:r>
            <a:endParaRPr lang="en-US" sz="1600" dirty="0">
              <a:latin typeface="Gotham Light"/>
              <a:cs typeface="Gotham Light"/>
            </a:endParaRPr>
          </a:p>
        </p:txBody>
      </p:sp>
      <p:sp>
        <p:nvSpPr>
          <p:cNvPr id="91" name="TextBox 90"/>
          <p:cNvSpPr txBox="1"/>
          <p:nvPr/>
        </p:nvSpPr>
        <p:spPr>
          <a:xfrm>
            <a:off x="1193563" y="1688866"/>
            <a:ext cx="780823" cy="461665"/>
          </a:xfrm>
          <a:prstGeom prst="rect">
            <a:avLst/>
          </a:prstGeom>
          <a:noFill/>
        </p:spPr>
        <p:txBody>
          <a:bodyPr wrap="none" rtlCol="0">
            <a:spAutoFit/>
          </a:bodyPr>
          <a:lstStyle/>
          <a:p>
            <a:r>
              <a:rPr lang="en-US" sz="2400" dirty="0" smtClean="0">
                <a:solidFill>
                  <a:srgbClr val="7F7F7F"/>
                </a:solidFill>
                <a:latin typeface="Lato Regular"/>
                <a:cs typeface="Lato Regular"/>
              </a:rPr>
              <a:t>Find</a:t>
            </a:r>
            <a:endParaRPr lang="en-US" sz="2400" dirty="0">
              <a:solidFill>
                <a:srgbClr val="7F7F7F"/>
              </a:solidFill>
              <a:latin typeface="Lato Regular"/>
              <a:cs typeface="Lato Regular"/>
            </a:endParaRPr>
          </a:p>
        </p:txBody>
      </p:sp>
      <p:sp>
        <p:nvSpPr>
          <p:cNvPr id="93" name="TextBox 92"/>
          <p:cNvSpPr txBox="1"/>
          <p:nvPr/>
        </p:nvSpPr>
        <p:spPr>
          <a:xfrm>
            <a:off x="109630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94" name="TextBox 93"/>
          <p:cNvSpPr txBox="1"/>
          <p:nvPr/>
        </p:nvSpPr>
        <p:spPr>
          <a:xfrm>
            <a:off x="18359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95" name="Oval 94"/>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6" name="Oval 95"/>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7" name="Oval 96"/>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76" name="TextBox 75"/>
          <p:cNvSpPr txBox="1"/>
          <p:nvPr/>
        </p:nvSpPr>
        <p:spPr>
          <a:xfrm>
            <a:off x="3331249" y="5522826"/>
            <a:ext cx="2407655" cy="523220"/>
          </a:xfrm>
          <a:prstGeom prst="rect">
            <a:avLst/>
          </a:prstGeom>
          <a:noFill/>
        </p:spPr>
        <p:txBody>
          <a:bodyPr wrap="none" rtlCol="0">
            <a:spAutoFit/>
          </a:bodyPr>
          <a:lstStyle/>
          <a:p>
            <a:r>
              <a:rPr lang="en-US" sz="2800" dirty="0" err="1" smtClean="0">
                <a:solidFill>
                  <a:schemeClr val="accent5"/>
                </a:solidFill>
                <a:latin typeface="Academy Engraved LET"/>
                <a:cs typeface="Academy Engraved LET"/>
              </a:rPr>
              <a:t>Desc</a:t>
            </a:r>
            <a:r>
              <a:rPr lang="en-US" sz="2800" dirty="0" smtClean="0">
                <a:solidFill>
                  <a:schemeClr val="accent5"/>
                </a:solidFill>
                <a:latin typeface="Academy Engraved LET"/>
                <a:cs typeface="Academy Engraved LET"/>
              </a:rPr>
              <a:t> = “toilets”</a:t>
            </a:r>
            <a:endParaRPr lang="en-US" sz="2800" dirty="0">
              <a:solidFill>
                <a:schemeClr val="accent5"/>
              </a:solidFill>
              <a:latin typeface="Academy Engraved LET"/>
              <a:cs typeface="Academy Engraved LET"/>
            </a:endParaRPr>
          </a:p>
        </p:txBody>
      </p:sp>
      <p:sp>
        <p:nvSpPr>
          <p:cNvPr id="78" name="TextBox 77"/>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Tree>
    <p:extLst>
      <p:ext uri="{BB962C8B-B14F-4D97-AF65-F5344CB8AC3E}">
        <p14:creationId xmlns:p14="http://schemas.microsoft.com/office/powerpoint/2010/main" val="34693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28351"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01248" y="375817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250816" y="368458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356994" y="379075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60696" y="3740903"/>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7960696" y="378176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183160" y="375204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893758" y="372749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166655" y="376601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16222" y="369242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45511" y="368582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051689" y="379200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21407" y="377485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237473" y="100613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02880" y="101397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166412" y="966922"/>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36743" y="1146141"/>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356939"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5" name="TextBox 84"/>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89" name="TextBox 88"/>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1" name="Content Placeholder 2"/>
          <p:cNvSpPr>
            <a:spLocks noGrp="1"/>
          </p:cNvSpPr>
          <p:nvPr>
            <p:ph idx="1"/>
          </p:nvPr>
        </p:nvSpPr>
        <p:spPr>
          <a:xfrm>
            <a:off x="183591" y="3427146"/>
            <a:ext cx="2800767" cy="1149436"/>
          </a:xfrm>
        </p:spPr>
        <p:txBody>
          <a:bodyPr>
            <a:noAutofit/>
          </a:bodyPr>
          <a:lstStyle/>
          <a:p>
            <a:pPr marL="57150" indent="0" algn="just">
              <a:buNone/>
            </a:pPr>
            <a:r>
              <a:rPr lang="en-US" sz="1600" dirty="0" smtClean="0">
                <a:solidFill>
                  <a:srgbClr val="000000"/>
                </a:solidFill>
              </a:rPr>
              <a:t>Removing predicate from  inputs “fixes” outliers &amp; maintains normal results</a:t>
            </a:r>
            <a:endParaRPr lang="en-US" sz="1600" dirty="0">
              <a:solidFill>
                <a:srgbClr val="000000"/>
              </a:solidFill>
            </a:endParaRPr>
          </a:p>
        </p:txBody>
      </p:sp>
      <p:sp>
        <p:nvSpPr>
          <p:cNvPr id="92" name="TextBox 91"/>
          <p:cNvSpPr txBox="1"/>
          <p:nvPr/>
        </p:nvSpPr>
        <p:spPr>
          <a:xfrm>
            <a:off x="183591" y="2171323"/>
            <a:ext cx="3023738" cy="584776"/>
          </a:xfrm>
          <a:prstGeom prst="rect">
            <a:avLst/>
          </a:prstGeom>
          <a:noFill/>
        </p:spPr>
        <p:txBody>
          <a:bodyPr wrap="square" rtlCol="0">
            <a:spAutoFit/>
          </a:bodyPr>
          <a:lstStyle/>
          <a:p>
            <a:r>
              <a:rPr lang="en-US" sz="1600" dirty="0" smtClean="0">
                <a:latin typeface="Gotham Light"/>
                <a:cs typeface="Gotham Light"/>
              </a:rPr>
              <a:t>Predicates correlated with outliers</a:t>
            </a:r>
            <a:endParaRPr lang="en-US" sz="1600" dirty="0">
              <a:latin typeface="Gotham Light"/>
              <a:cs typeface="Gotham Light"/>
            </a:endParaRPr>
          </a:p>
        </p:txBody>
      </p:sp>
      <p:sp>
        <p:nvSpPr>
          <p:cNvPr id="93" name="TextBox 92"/>
          <p:cNvSpPr txBox="1"/>
          <p:nvPr/>
        </p:nvSpPr>
        <p:spPr>
          <a:xfrm>
            <a:off x="1193563" y="1688866"/>
            <a:ext cx="780823" cy="461665"/>
          </a:xfrm>
          <a:prstGeom prst="rect">
            <a:avLst/>
          </a:prstGeom>
          <a:noFill/>
        </p:spPr>
        <p:txBody>
          <a:bodyPr wrap="none" rtlCol="0">
            <a:spAutoFit/>
          </a:bodyPr>
          <a:lstStyle/>
          <a:p>
            <a:r>
              <a:rPr lang="en-US" sz="2400" dirty="0" smtClean="0">
                <a:solidFill>
                  <a:srgbClr val="7F7F7F"/>
                </a:solidFill>
                <a:latin typeface="Lato Regular"/>
                <a:cs typeface="Lato Regular"/>
              </a:rPr>
              <a:t>Find</a:t>
            </a:r>
            <a:endParaRPr lang="en-US" sz="2400" dirty="0">
              <a:solidFill>
                <a:srgbClr val="7F7F7F"/>
              </a:solidFill>
              <a:latin typeface="Lato Regular"/>
              <a:cs typeface="Lato Regular"/>
            </a:endParaRPr>
          </a:p>
        </p:txBody>
      </p:sp>
      <p:sp>
        <p:nvSpPr>
          <p:cNvPr id="94" name="TextBox 93"/>
          <p:cNvSpPr txBox="1"/>
          <p:nvPr/>
        </p:nvSpPr>
        <p:spPr>
          <a:xfrm>
            <a:off x="1302211" y="2945639"/>
            <a:ext cx="563526" cy="461665"/>
          </a:xfrm>
          <a:prstGeom prst="rect">
            <a:avLst/>
          </a:prstGeom>
          <a:noFill/>
        </p:spPr>
        <p:txBody>
          <a:bodyPr wrap="none" rtlCol="0">
            <a:spAutoFit/>
          </a:bodyPr>
          <a:lstStyle/>
          <a:p>
            <a:r>
              <a:rPr lang="en-US" sz="2400" dirty="0" err="1" smtClean="0">
                <a:solidFill>
                  <a:srgbClr val="7F7F7F"/>
                </a:solidFill>
                <a:latin typeface="Lato Regular"/>
                <a:cs typeface="Lato Regular"/>
              </a:rPr>
              <a:t>s.t.</a:t>
            </a:r>
            <a:endParaRPr lang="en-US" sz="2400" dirty="0">
              <a:solidFill>
                <a:srgbClr val="7F7F7F"/>
              </a:solidFill>
              <a:latin typeface="Lato Regular"/>
              <a:cs typeface="Lato Regular"/>
            </a:endParaRPr>
          </a:p>
        </p:txBody>
      </p:sp>
      <p:sp>
        <p:nvSpPr>
          <p:cNvPr id="95" name="TextBox 94"/>
          <p:cNvSpPr txBox="1"/>
          <p:nvPr/>
        </p:nvSpPr>
        <p:spPr>
          <a:xfrm>
            <a:off x="109630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96" name="TextBox 95"/>
          <p:cNvSpPr txBox="1"/>
          <p:nvPr/>
        </p:nvSpPr>
        <p:spPr>
          <a:xfrm>
            <a:off x="18359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97" name="Oval 96"/>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8" name="Oval 97"/>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9" name="Oval 98"/>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76" name="TextBox 75"/>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83" name="TextBox 82"/>
          <p:cNvSpPr txBox="1"/>
          <p:nvPr/>
        </p:nvSpPr>
        <p:spPr>
          <a:xfrm>
            <a:off x="3331249" y="5522826"/>
            <a:ext cx="2407655" cy="523220"/>
          </a:xfrm>
          <a:prstGeom prst="rect">
            <a:avLst/>
          </a:prstGeom>
          <a:noFill/>
        </p:spPr>
        <p:txBody>
          <a:bodyPr wrap="none" rtlCol="0">
            <a:spAutoFit/>
          </a:bodyPr>
          <a:lstStyle/>
          <a:p>
            <a:r>
              <a:rPr lang="en-US" sz="2800" dirty="0" err="1" smtClean="0">
                <a:solidFill>
                  <a:schemeClr val="accent5"/>
                </a:solidFill>
                <a:latin typeface="Academy Engraved LET"/>
                <a:cs typeface="Academy Engraved LET"/>
              </a:rPr>
              <a:t>Desc</a:t>
            </a:r>
            <a:r>
              <a:rPr lang="en-US" sz="2800" dirty="0" smtClean="0">
                <a:solidFill>
                  <a:schemeClr val="accent5"/>
                </a:solidFill>
                <a:latin typeface="Academy Engraved LET"/>
                <a:cs typeface="Academy Engraved LET"/>
              </a:rPr>
              <a:t> = “toilets”</a:t>
            </a:r>
            <a:endParaRPr lang="en-US" sz="2800" dirty="0">
              <a:solidFill>
                <a:schemeClr val="accent5"/>
              </a:solidFill>
              <a:latin typeface="Academy Engraved LET"/>
              <a:cs typeface="Academy Engraved LET"/>
            </a:endParaRPr>
          </a:p>
        </p:txBody>
      </p:sp>
    </p:spTree>
    <p:extLst>
      <p:ext uri="{BB962C8B-B14F-4D97-AF65-F5344CB8AC3E}">
        <p14:creationId xmlns:p14="http://schemas.microsoft.com/office/powerpoint/2010/main" val="3003416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68" name="TextBox 67"/>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72" name="TextBox 71"/>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74" name="Content Placeholder 2"/>
          <p:cNvSpPr txBox="1">
            <a:spLocks/>
          </p:cNvSpPr>
          <p:nvPr/>
        </p:nvSpPr>
        <p:spPr>
          <a:xfrm>
            <a:off x="183591" y="3427146"/>
            <a:ext cx="2800767" cy="114943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Gotham Light"/>
                <a:ea typeface="+mn-ea"/>
                <a:cs typeface="Gotham Light"/>
              </a:defRPr>
            </a:lvl1pPr>
            <a:lvl2pPr marL="742950" indent="-285750" algn="l" defTabSz="457200" rtl="0" eaLnBrk="1" latinLnBrk="0" hangingPunct="1">
              <a:spcBef>
                <a:spcPct val="20000"/>
              </a:spcBef>
              <a:buFont typeface="Arial"/>
              <a:buChar char="–"/>
              <a:defRPr sz="2800" kern="1200">
                <a:solidFill>
                  <a:schemeClr val="tx1"/>
                </a:solidFill>
                <a:latin typeface="Gotham Light"/>
                <a:ea typeface="+mn-ea"/>
                <a:cs typeface="Gotham Light"/>
              </a:defRPr>
            </a:lvl2pPr>
            <a:lvl3pPr marL="1143000" indent="-228600" algn="l" defTabSz="457200" rtl="0" eaLnBrk="1" latinLnBrk="0" hangingPunct="1">
              <a:spcBef>
                <a:spcPct val="20000"/>
              </a:spcBef>
              <a:buFont typeface="Arial"/>
              <a:buChar char="•"/>
              <a:defRPr sz="2400" kern="1200">
                <a:solidFill>
                  <a:schemeClr val="tx1"/>
                </a:solidFill>
                <a:latin typeface="Gotham Light"/>
                <a:ea typeface="+mn-ea"/>
                <a:cs typeface="Gotham Light"/>
              </a:defRPr>
            </a:lvl3pPr>
            <a:lvl4pPr marL="16002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4pPr>
            <a:lvl5pPr marL="2057400" indent="-228600" algn="l" defTabSz="457200" rtl="0" eaLnBrk="1" latinLnBrk="0" hangingPunct="1">
              <a:spcBef>
                <a:spcPct val="20000"/>
              </a:spcBef>
              <a:buFont typeface="Arial"/>
              <a:buChar char="»"/>
              <a:defRPr sz="2000" kern="1200">
                <a:solidFill>
                  <a:schemeClr val="tx1"/>
                </a:solidFill>
                <a:latin typeface="Gotham Light"/>
                <a:ea typeface="+mn-ea"/>
                <a:cs typeface="Gotham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lgn="just">
              <a:buFont typeface="Arial"/>
              <a:buNone/>
            </a:pPr>
            <a:r>
              <a:rPr lang="en-US" sz="1600" smtClean="0">
                <a:solidFill>
                  <a:srgbClr val="000000"/>
                </a:solidFill>
              </a:rPr>
              <a:t>Removing predicate from  inputs “fixes” outliers &amp; maintains normal results</a:t>
            </a:r>
            <a:endParaRPr lang="en-US" sz="1600" dirty="0">
              <a:solidFill>
                <a:srgbClr val="000000"/>
              </a:solidFill>
            </a:endParaRPr>
          </a:p>
        </p:txBody>
      </p:sp>
      <p:sp>
        <p:nvSpPr>
          <p:cNvPr id="79" name="TextBox 78"/>
          <p:cNvSpPr txBox="1"/>
          <p:nvPr/>
        </p:nvSpPr>
        <p:spPr>
          <a:xfrm>
            <a:off x="183591" y="2171323"/>
            <a:ext cx="3023738" cy="584776"/>
          </a:xfrm>
          <a:prstGeom prst="rect">
            <a:avLst/>
          </a:prstGeom>
          <a:noFill/>
        </p:spPr>
        <p:txBody>
          <a:bodyPr wrap="square" rtlCol="0">
            <a:spAutoFit/>
          </a:bodyPr>
          <a:lstStyle/>
          <a:p>
            <a:r>
              <a:rPr lang="en-US" sz="1600" dirty="0" smtClean="0">
                <a:latin typeface="Gotham Light"/>
                <a:cs typeface="Gotham Light"/>
              </a:rPr>
              <a:t>Predicates correlated with outliers</a:t>
            </a:r>
            <a:endParaRPr lang="en-US" sz="1600" dirty="0">
              <a:latin typeface="Gotham Light"/>
              <a:cs typeface="Gotham Light"/>
            </a:endParaRPr>
          </a:p>
        </p:txBody>
      </p:sp>
      <p:sp>
        <p:nvSpPr>
          <p:cNvPr id="83" name="TextBox 82"/>
          <p:cNvSpPr txBox="1"/>
          <p:nvPr/>
        </p:nvSpPr>
        <p:spPr>
          <a:xfrm>
            <a:off x="1193563" y="1688866"/>
            <a:ext cx="780823" cy="461665"/>
          </a:xfrm>
          <a:prstGeom prst="rect">
            <a:avLst/>
          </a:prstGeom>
          <a:noFill/>
        </p:spPr>
        <p:txBody>
          <a:bodyPr wrap="none" rtlCol="0">
            <a:spAutoFit/>
          </a:bodyPr>
          <a:lstStyle/>
          <a:p>
            <a:r>
              <a:rPr lang="en-US" sz="2400" dirty="0" smtClean="0">
                <a:solidFill>
                  <a:srgbClr val="7F7F7F"/>
                </a:solidFill>
                <a:latin typeface="Lato Regular"/>
                <a:cs typeface="Lato Regular"/>
              </a:rPr>
              <a:t>Find</a:t>
            </a:r>
            <a:endParaRPr lang="en-US" sz="2400" dirty="0">
              <a:solidFill>
                <a:srgbClr val="7F7F7F"/>
              </a:solidFill>
              <a:latin typeface="Lato Regular"/>
              <a:cs typeface="Lato Regular"/>
            </a:endParaRPr>
          </a:p>
        </p:txBody>
      </p:sp>
      <p:sp>
        <p:nvSpPr>
          <p:cNvPr id="84" name="TextBox 83"/>
          <p:cNvSpPr txBox="1"/>
          <p:nvPr/>
        </p:nvSpPr>
        <p:spPr>
          <a:xfrm>
            <a:off x="1302211" y="2945639"/>
            <a:ext cx="563526" cy="461665"/>
          </a:xfrm>
          <a:prstGeom prst="rect">
            <a:avLst/>
          </a:prstGeom>
          <a:noFill/>
        </p:spPr>
        <p:txBody>
          <a:bodyPr wrap="none" rtlCol="0">
            <a:spAutoFit/>
          </a:bodyPr>
          <a:lstStyle/>
          <a:p>
            <a:r>
              <a:rPr lang="en-US" sz="2400" dirty="0" err="1" smtClean="0">
                <a:solidFill>
                  <a:srgbClr val="7F7F7F"/>
                </a:solidFill>
                <a:latin typeface="Lato Regular"/>
                <a:cs typeface="Lato Regular"/>
              </a:rPr>
              <a:t>s.t.</a:t>
            </a:r>
            <a:endParaRPr lang="en-US" sz="2400" dirty="0">
              <a:solidFill>
                <a:srgbClr val="7F7F7F"/>
              </a:solidFill>
              <a:latin typeface="Lato Regular"/>
              <a:cs typeface="Lato Regular"/>
            </a:endParaRPr>
          </a:p>
        </p:txBody>
      </p:sp>
      <p:sp>
        <p:nvSpPr>
          <p:cNvPr id="85" name="TextBox 84"/>
          <p:cNvSpPr txBox="1"/>
          <p:nvPr/>
        </p:nvSpPr>
        <p:spPr>
          <a:xfrm>
            <a:off x="109630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88" name="TextBox 87"/>
          <p:cNvSpPr txBox="1"/>
          <p:nvPr/>
        </p:nvSpPr>
        <p:spPr>
          <a:xfrm>
            <a:off x="18359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91" name="Oval 90"/>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2" name="Oval 91"/>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3" name="Oval 92"/>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55" name="TextBox 54"/>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71" name="TextBox 70"/>
          <p:cNvSpPr txBox="1"/>
          <p:nvPr/>
        </p:nvSpPr>
        <p:spPr>
          <a:xfrm>
            <a:off x="3331249" y="5522826"/>
            <a:ext cx="2407655" cy="523220"/>
          </a:xfrm>
          <a:prstGeom prst="rect">
            <a:avLst/>
          </a:prstGeom>
          <a:noFill/>
        </p:spPr>
        <p:txBody>
          <a:bodyPr wrap="none" rtlCol="0">
            <a:spAutoFit/>
          </a:bodyPr>
          <a:lstStyle/>
          <a:p>
            <a:r>
              <a:rPr lang="en-US" sz="2800" strike="sngStrike" dirty="0" err="1" smtClean="0">
                <a:solidFill>
                  <a:schemeClr val="accent5"/>
                </a:solidFill>
                <a:latin typeface="Academy Engraved LET"/>
                <a:cs typeface="Academy Engraved LET"/>
              </a:rPr>
              <a:t>Desc</a:t>
            </a:r>
            <a:r>
              <a:rPr lang="en-US" sz="2800" strike="sngStrike" dirty="0" smtClean="0">
                <a:solidFill>
                  <a:schemeClr val="accent5"/>
                </a:solidFill>
                <a:latin typeface="Academy Engraved LET"/>
                <a:cs typeface="Academy Engraved LET"/>
              </a:rPr>
              <a:t> = “toilets”</a:t>
            </a:r>
            <a:endParaRPr lang="en-US" sz="2800" strike="sngStrike" dirty="0">
              <a:solidFill>
                <a:schemeClr val="accent5"/>
              </a:solidFill>
              <a:latin typeface="Academy Engraved LET"/>
              <a:cs typeface="Academy Engraved LET"/>
            </a:endParaRPr>
          </a:p>
        </p:txBody>
      </p:sp>
    </p:spTree>
    <p:extLst>
      <p:ext uri="{BB962C8B-B14F-4D97-AF65-F5344CB8AC3E}">
        <p14:creationId xmlns:p14="http://schemas.microsoft.com/office/powerpoint/2010/main" val="10836709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1909855"/>
            <a:ext cx="763633" cy="239043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2056776"/>
            <a:ext cx="763633" cy="2243508"/>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Content Placeholder 2"/>
          <p:cNvSpPr>
            <a:spLocks noGrp="1"/>
          </p:cNvSpPr>
          <p:nvPr>
            <p:ph idx="1"/>
          </p:nvPr>
        </p:nvSpPr>
        <p:spPr>
          <a:xfrm>
            <a:off x="183591" y="3427146"/>
            <a:ext cx="2800767" cy="1149436"/>
          </a:xfrm>
        </p:spPr>
        <p:txBody>
          <a:bodyPr>
            <a:noAutofit/>
          </a:bodyPr>
          <a:lstStyle/>
          <a:p>
            <a:pPr marL="57150" indent="0" algn="just">
              <a:buNone/>
            </a:pPr>
            <a:r>
              <a:rPr lang="en-US" sz="1600" dirty="0" smtClean="0">
                <a:solidFill>
                  <a:srgbClr val="000000"/>
                </a:solidFill>
              </a:rPr>
              <a:t>Removing predicate from  inputs “fixes” outliers &amp; maintains normal results</a:t>
            </a:r>
            <a:endParaRPr lang="en-US" sz="1600" dirty="0">
              <a:solidFill>
                <a:srgbClr val="000000"/>
              </a:solidFill>
            </a:endParaRPr>
          </a:p>
        </p:txBody>
      </p:sp>
      <p:sp>
        <p:nvSpPr>
          <p:cNvPr id="16" name="TextBox 15"/>
          <p:cNvSpPr txBox="1"/>
          <p:nvPr/>
        </p:nvSpPr>
        <p:spPr>
          <a:xfrm>
            <a:off x="183591" y="2171323"/>
            <a:ext cx="3023738" cy="584776"/>
          </a:xfrm>
          <a:prstGeom prst="rect">
            <a:avLst/>
          </a:prstGeom>
          <a:noFill/>
        </p:spPr>
        <p:txBody>
          <a:bodyPr wrap="square" rtlCol="0">
            <a:spAutoFit/>
          </a:bodyPr>
          <a:lstStyle/>
          <a:p>
            <a:r>
              <a:rPr lang="en-US" sz="1600" dirty="0" smtClean="0">
                <a:latin typeface="Gotham Light"/>
                <a:cs typeface="Gotham Light"/>
              </a:rPr>
              <a:t>Predicates correlated with outliers</a:t>
            </a:r>
            <a:endParaRPr lang="en-US" sz="1600" dirty="0">
              <a:latin typeface="Gotham Light"/>
              <a:cs typeface="Gotham Light"/>
            </a:endParaRPr>
          </a:p>
        </p:txBody>
      </p:sp>
      <p:sp>
        <p:nvSpPr>
          <p:cNvPr id="52" name="TextBox 51"/>
          <p:cNvSpPr txBox="1"/>
          <p:nvPr/>
        </p:nvSpPr>
        <p:spPr>
          <a:xfrm>
            <a:off x="1193563" y="1688866"/>
            <a:ext cx="780823" cy="461665"/>
          </a:xfrm>
          <a:prstGeom prst="rect">
            <a:avLst/>
          </a:prstGeom>
          <a:noFill/>
        </p:spPr>
        <p:txBody>
          <a:bodyPr wrap="none" rtlCol="0">
            <a:spAutoFit/>
          </a:bodyPr>
          <a:lstStyle/>
          <a:p>
            <a:r>
              <a:rPr lang="en-US" sz="2400" dirty="0" smtClean="0">
                <a:solidFill>
                  <a:srgbClr val="7F7F7F"/>
                </a:solidFill>
                <a:latin typeface="Lato Regular"/>
                <a:cs typeface="Lato Regular"/>
              </a:rPr>
              <a:t>Find</a:t>
            </a:r>
            <a:endParaRPr lang="en-US" sz="2400" dirty="0">
              <a:solidFill>
                <a:srgbClr val="7F7F7F"/>
              </a:solidFill>
              <a:latin typeface="Lato Regular"/>
              <a:cs typeface="Lato Regular"/>
            </a:endParaRPr>
          </a:p>
        </p:txBody>
      </p:sp>
      <p:sp>
        <p:nvSpPr>
          <p:cNvPr id="55" name="TextBox 54"/>
          <p:cNvSpPr txBox="1"/>
          <p:nvPr/>
        </p:nvSpPr>
        <p:spPr>
          <a:xfrm>
            <a:off x="1302211" y="2945639"/>
            <a:ext cx="563526" cy="461665"/>
          </a:xfrm>
          <a:prstGeom prst="rect">
            <a:avLst/>
          </a:prstGeom>
          <a:noFill/>
        </p:spPr>
        <p:txBody>
          <a:bodyPr wrap="none" rtlCol="0">
            <a:spAutoFit/>
          </a:bodyPr>
          <a:lstStyle/>
          <a:p>
            <a:r>
              <a:rPr lang="en-US" sz="2400" dirty="0" err="1" smtClean="0">
                <a:solidFill>
                  <a:srgbClr val="7F7F7F"/>
                </a:solidFill>
                <a:latin typeface="Lato Regular"/>
                <a:cs typeface="Lato Regular"/>
              </a:rPr>
              <a:t>s.t.</a:t>
            </a:r>
            <a:endParaRPr lang="en-US" sz="2400" dirty="0">
              <a:solidFill>
                <a:srgbClr val="7F7F7F"/>
              </a:solidFill>
              <a:latin typeface="Lato Regular"/>
              <a:cs typeface="Lato Regular"/>
            </a:endParaRPr>
          </a:p>
        </p:txBody>
      </p:sp>
      <p:sp>
        <p:nvSpPr>
          <p:cNvPr id="56" name="TextBox 55"/>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68" name="TextBox 67"/>
          <p:cNvSpPr txBox="1"/>
          <p:nvPr/>
        </p:nvSpPr>
        <p:spPr>
          <a:xfrm>
            <a:off x="7763911" y="4277997"/>
            <a:ext cx="826380" cy="461665"/>
          </a:xfrm>
          <a:prstGeom prst="rect">
            <a:avLst/>
          </a:prstGeom>
          <a:noFill/>
        </p:spPr>
        <p:txBody>
          <a:bodyPr wrap="none" rtlCol="0">
            <a:spAutoFit/>
          </a:bodyPr>
          <a:lstStyle/>
          <a:p>
            <a:r>
              <a:rPr lang="en-US" sz="2400" dirty="0" smtClean="0">
                <a:solidFill>
                  <a:schemeClr val="accent3"/>
                </a:solidFill>
                <a:latin typeface="Gotham Light"/>
                <a:cs typeface="Gotham Light"/>
              </a:rPr>
              <a:t>Italy</a:t>
            </a:r>
            <a:endParaRPr lang="en-US" sz="2400" dirty="0">
              <a:solidFill>
                <a:schemeClr val="accent3"/>
              </a:solidFill>
              <a:latin typeface="Gotham Light"/>
              <a:cs typeface="Gotham Light"/>
            </a:endParaRPr>
          </a:p>
        </p:txBody>
      </p:sp>
      <p:sp>
        <p:nvSpPr>
          <p:cNvPr id="72" name="TextBox 71"/>
          <p:cNvSpPr txBox="1"/>
          <p:nvPr/>
        </p:nvSpPr>
        <p:spPr>
          <a:xfrm>
            <a:off x="5738904" y="4277997"/>
            <a:ext cx="1042439" cy="461665"/>
          </a:xfrm>
          <a:prstGeom prst="rect">
            <a:avLst/>
          </a:prstGeom>
          <a:noFill/>
        </p:spPr>
        <p:txBody>
          <a:bodyPr wrap="none" rtlCol="0">
            <a:spAutoFit/>
          </a:bodyPr>
          <a:lstStyle/>
          <a:p>
            <a:r>
              <a:rPr lang="en-US" sz="2400" dirty="0" smtClean="0">
                <a:solidFill>
                  <a:srgbClr val="9BBB59"/>
                </a:solidFill>
                <a:latin typeface="Gotham Light"/>
                <a:cs typeface="Gotham Light"/>
              </a:rPr>
              <a:t>China</a:t>
            </a:r>
            <a:endParaRPr lang="en-US" sz="2400" dirty="0">
              <a:solidFill>
                <a:srgbClr val="9BBB59"/>
              </a:solidFill>
              <a:latin typeface="Gotham Light"/>
              <a:cs typeface="Gotham Light"/>
            </a:endParaRPr>
          </a:p>
        </p:txBody>
      </p:sp>
      <p:sp>
        <p:nvSpPr>
          <p:cNvPr id="74" name="TextBox 73"/>
          <p:cNvSpPr txBox="1"/>
          <p:nvPr/>
        </p:nvSpPr>
        <p:spPr>
          <a:xfrm>
            <a:off x="1096307" y="492927"/>
            <a:ext cx="975335" cy="461665"/>
          </a:xfrm>
          <a:prstGeom prst="rect">
            <a:avLst/>
          </a:prstGeom>
          <a:noFill/>
        </p:spPr>
        <p:txBody>
          <a:bodyPr wrap="none" rtlCol="0">
            <a:spAutoFit/>
          </a:bodyPr>
          <a:lstStyle/>
          <a:p>
            <a:r>
              <a:rPr lang="en-US" sz="2400" dirty="0" smtClean="0">
                <a:solidFill>
                  <a:srgbClr val="7F7F7F"/>
                </a:solidFill>
                <a:latin typeface="Lato Regular"/>
                <a:cs typeface="Lato Regular"/>
              </a:rPr>
              <a:t>Given</a:t>
            </a:r>
            <a:endParaRPr lang="en-US" sz="2400" dirty="0">
              <a:solidFill>
                <a:srgbClr val="7F7F7F"/>
              </a:solidFill>
              <a:latin typeface="Lato Regular"/>
              <a:cs typeface="Lato Regular"/>
            </a:endParaRPr>
          </a:p>
        </p:txBody>
      </p:sp>
      <p:sp>
        <p:nvSpPr>
          <p:cNvPr id="79" name="TextBox 78"/>
          <p:cNvSpPr txBox="1"/>
          <p:nvPr/>
        </p:nvSpPr>
        <p:spPr>
          <a:xfrm>
            <a:off x="183591" y="1006136"/>
            <a:ext cx="2800767" cy="338554"/>
          </a:xfrm>
          <a:prstGeom prst="rect">
            <a:avLst/>
          </a:prstGeom>
          <a:noFill/>
        </p:spPr>
        <p:txBody>
          <a:bodyPr wrap="none" rtlCol="0">
            <a:spAutoFit/>
          </a:bodyPr>
          <a:lstStyle/>
          <a:p>
            <a:r>
              <a:rPr lang="en-US" sz="1600" dirty="0" smtClean="0">
                <a:latin typeface="Gotham Light"/>
                <a:cs typeface="Gotham Light"/>
              </a:rPr>
              <a:t>Outlier and normal results</a:t>
            </a:r>
            <a:endParaRPr lang="en-US" sz="1600" dirty="0">
              <a:latin typeface="Gotham Light"/>
              <a:cs typeface="Gotham Light"/>
            </a:endParaRPr>
          </a:p>
        </p:txBody>
      </p:sp>
      <p:sp>
        <p:nvSpPr>
          <p:cNvPr id="84" name="Oval 83"/>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85" name="Oval 84"/>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88" name="Oval 87"/>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57" name="TextBox 56"/>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78" name="TextBox 77"/>
          <p:cNvSpPr txBox="1"/>
          <p:nvPr/>
        </p:nvSpPr>
        <p:spPr>
          <a:xfrm>
            <a:off x="3331249" y="5522826"/>
            <a:ext cx="2407655" cy="523220"/>
          </a:xfrm>
          <a:prstGeom prst="rect">
            <a:avLst/>
          </a:prstGeom>
          <a:noFill/>
        </p:spPr>
        <p:txBody>
          <a:bodyPr wrap="none" rtlCol="0">
            <a:spAutoFit/>
          </a:bodyPr>
          <a:lstStyle/>
          <a:p>
            <a:r>
              <a:rPr lang="en-US" sz="2800" strike="sngStrike" dirty="0" err="1" smtClean="0">
                <a:solidFill>
                  <a:schemeClr val="accent5"/>
                </a:solidFill>
                <a:latin typeface="Academy Engraved LET"/>
                <a:cs typeface="Academy Engraved LET"/>
              </a:rPr>
              <a:t>Desc</a:t>
            </a:r>
            <a:r>
              <a:rPr lang="en-US" sz="2800" strike="sngStrike" dirty="0" smtClean="0">
                <a:solidFill>
                  <a:schemeClr val="accent5"/>
                </a:solidFill>
                <a:latin typeface="Academy Engraved LET"/>
                <a:cs typeface="Academy Engraved LET"/>
              </a:rPr>
              <a:t> = “toilets”</a:t>
            </a:r>
            <a:endParaRPr lang="en-US" sz="2800" strike="sngStrike" dirty="0">
              <a:solidFill>
                <a:schemeClr val="accent5"/>
              </a:solidFill>
              <a:latin typeface="Academy Engraved LET"/>
              <a:cs typeface="Academy Engraved LET"/>
            </a:endParaRPr>
          </a:p>
        </p:txBody>
      </p:sp>
    </p:spTree>
    <p:extLst>
      <p:ext uri="{BB962C8B-B14F-4D97-AF65-F5344CB8AC3E}">
        <p14:creationId xmlns:p14="http://schemas.microsoft.com/office/powerpoint/2010/main" val="365428687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0783"/>
            <a:ext cx="8229600" cy="3895380"/>
          </a:xfrm>
        </p:spPr>
        <p:txBody>
          <a:bodyPr>
            <a:normAutofit/>
          </a:bodyPr>
          <a:lstStyle/>
          <a:p>
            <a:pPr marL="0" indent="0" algn="ctr">
              <a:buNone/>
            </a:pPr>
            <a:r>
              <a:rPr lang="en-US" sz="3600" b="1" dirty="0" smtClean="0">
                <a:solidFill>
                  <a:srgbClr val="F79646"/>
                </a:solidFill>
                <a:latin typeface="Academy Engraved LET"/>
                <a:cs typeface="Academy Engraved LET"/>
              </a:rPr>
              <a:t>Formalize “influence” as metric</a:t>
            </a:r>
          </a:p>
          <a:p>
            <a:pPr marL="0" indent="0" algn="ctr">
              <a:buNone/>
            </a:pPr>
            <a:r>
              <a:rPr lang="en-US" sz="3600" dirty="0" smtClean="0">
                <a:solidFill>
                  <a:schemeClr val="bg1">
                    <a:lumMod val="75000"/>
                  </a:schemeClr>
                </a:solidFill>
                <a:latin typeface="Academy Engraved LET"/>
                <a:cs typeface="Academy Engraved LET"/>
              </a:rPr>
              <a:t>Predicate search heuristics</a:t>
            </a:r>
          </a:p>
          <a:p>
            <a:pPr marL="0" indent="0" algn="ctr">
              <a:buNone/>
            </a:pPr>
            <a:r>
              <a:rPr lang="en-US" sz="3600" dirty="0" smtClean="0">
                <a:solidFill>
                  <a:schemeClr val="bg1">
                    <a:lumMod val="75000"/>
                  </a:schemeClr>
                </a:solidFill>
                <a:latin typeface="Academy Engraved LET"/>
                <a:cs typeface="Academy Engraved LET"/>
              </a:rPr>
              <a:t>Some results</a:t>
            </a:r>
            <a:endParaRPr lang="en-US" sz="3600" dirty="0">
              <a:solidFill>
                <a:schemeClr val="bg1">
                  <a:lumMod val="75000"/>
                </a:schemeClr>
              </a:solidFill>
              <a:latin typeface="Academy Engraved LET"/>
              <a:cs typeface="Academy Engraved LET"/>
            </a:endParaRPr>
          </a:p>
        </p:txBody>
      </p:sp>
    </p:spTree>
    <p:extLst>
      <p:ext uri="{BB962C8B-B14F-4D97-AF65-F5344CB8AC3E}">
        <p14:creationId xmlns:p14="http://schemas.microsoft.com/office/powerpoint/2010/main" val="33318284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3"/>
          <a:srcRect l="10705" b="12484"/>
          <a:stretch/>
        </p:blipFill>
        <p:spPr>
          <a:xfrm>
            <a:off x="6869545" y="447610"/>
            <a:ext cx="2050272" cy="1595935"/>
          </a:xfrm>
          <a:prstGeom prst="rect">
            <a:avLst/>
          </a:prstGeom>
        </p:spPr>
      </p:pic>
      <p:sp>
        <p:nvSpPr>
          <p:cNvPr id="20" name="Rectangle 19"/>
          <p:cNvSpPr/>
          <p:nvPr/>
        </p:nvSpPr>
        <p:spPr>
          <a:xfrm>
            <a:off x="2065671" y="1255087"/>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2065671" y="1449711"/>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2"/>
          <p:cNvSpPr/>
          <p:nvPr/>
        </p:nvSpPr>
        <p:spPr>
          <a:xfrm>
            <a:off x="2065671"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1384778" y="1318227"/>
            <a:ext cx="460732" cy="461665"/>
          </a:xfrm>
          <a:prstGeom prst="rect">
            <a:avLst/>
          </a:prstGeom>
          <a:noFill/>
        </p:spPr>
        <p:txBody>
          <a:bodyPr wrap="square" rtlCol="0">
            <a:spAutoFit/>
          </a:bodyPr>
          <a:lstStyle/>
          <a:p>
            <a:pPr algn="r"/>
            <a:r>
              <a:rPr lang="en-US" sz="2400" dirty="0" smtClean="0">
                <a:solidFill>
                  <a:schemeClr val="bg1">
                    <a:lumMod val="75000"/>
                  </a:schemeClr>
                </a:solidFill>
                <a:latin typeface="Gotham XNarrow Bold"/>
                <a:cs typeface="Gotham XNarrow Bold"/>
              </a:rPr>
              <a:t>T</a:t>
            </a:r>
            <a:endParaRPr lang="en-US" sz="2400" dirty="0">
              <a:solidFill>
                <a:schemeClr val="bg1">
                  <a:lumMod val="75000"/>
                </a:schemeClr>
              </a:solidFill>
              <a:latin typeface="Gotham XNarrow Bold"/>
              <a:cs typeface="Gotham XNarrow Bold"/>
            </a:endParaRPr>
          </a:p>
        </p:txBody>
      </p:sp>
      <p:sp>
        <p:nvSpPr>
          <p:cNvPr id="7" name="Rectangle 6"/>
          <p:cNvSpPr/>
          <p:nvPr/>
        </p:nvSpPr>
        <p:spPr>
          <a:xfrm>
            <a:off x="3202056" y="1251838"/>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202056" y="145644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3202056"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4338441" y="1248355"/>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4338441" y="1452960"/>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4338441" y="1648471"/>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82945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bg1"/>
                </a:solidFill>
                <a:latin typeface="Gotham XNarrow Bold"/>
                <a:cs typeface="Gotham XNarrow Bold"/>
              </a:rPr>
              <a:t>(T)</a:t>
            </a:r>
            <a:endParaRPr lang="en-US" sz="2400" dirty="0">
              <a:solidFill>
                <a:schemeClr val="bg1"/>
              </a:solidFill>
              <a:latin typeface="Gotham XNarrow Bold"/>
              <a:cs typeface="Gotham XNarrow Bold"/>
            </a:endParaRPr>
          </a:p>
        </p:txBody>
      </p:sp>
      <p:pic>
        <p:nvPicPr>
          <p:cNvPr id="31" name="Picture 30"/>
          <p:cNvPicPr>
            <a:picLocks noChangeAspect="1"/>
          </p:cNvPicPr>
          <p:nvPr/>
        </p:nvPicPr>
        <p:blipFill rotWithShape="1">
          <a:blip r:embed="rId3"/>
          <a:srcRect l="10705" b="12484"/>
          <a:stretch/>
        </p:blipFill>
        <p:spPr>
          <a:xfrm>
            <a:off x="6869545" y="447610"/>
            <a:ext cx="2050272" cy="1595935"/>
          </a:xfrm>
          <a:prstGeom prst="rect">
            <a:avLst/>
          </a:prstGeom>
        </p:spPr>
      </p:pic>
      <p:sp>
        <p:nvSpPr>
          <p:cNvPr id="16" name="TextBox 15"/>
          <p:cNvSpPr txBox="1"/>
          <p:nvPr/>
        </p:nvSpPr>
        <p:spPr>
          <a:xfrm>
            <a:off x="1384778" y="1318227"/>
            <a:ext cx="460732" cy="461665"/>
          </a:xfrm>
          <a:prstGeom prst="rect">
            <a:avLst/>
          </a:prstGeom>
          <a:noFill/>
        </p:spPr>
        <p:txBody>
          <a:bodyPr wrap="square" rtlCol="0">
            <a:spAutoFit/>
          </a:bodyPr>
          <a:lstStyle/>
          <a:p>
            <a:pPr algn="r"/>
            <a:r>
              <a:rPr lang="en-US" sz="2400" dirty="0" smtClean="0">
                <a:solidFill>
                  <a:schemeClr val="bg1">
                    <a:lumMod val="75000"/>
                  </a:schemeClr>
                </a:solidFill>
                <a:latin typeface="Gotham XNarrow Bold"/>
                <a:cs typeface="Gotham XNarrow Bold"/>
              </a:rPr>
              <a:t>T</a:t>
            </a:r>
            <a:endParaRPr lang="en-US" sz="2400" dirty="0">
              <a:solidFill>
                <a:schemeClr val="bg1">
                  <a:lumMod val="75000"/>
                </a:schemeClr>
              </a:solidFill>
              <a:latin typeface="Gotham XNarrow Bold"/>
              <a:cs typeface="Gotham XNarrow Bold"/>
            </a:endParaRPr>
          </a:p>
        </p:txBody>
      </p:sp>
      <p:sp>
        <p:nvSpPr>
          <p:cNvPr id="13" name="TextBox 12"/>
          <p:cNvSpPr txBox="1"/>
          <p:nvPr/>
        </p:nvSpPr>
        <p:spPr>
          <a:xfrm>
            <a:off x="2065669" y="3237421"/>
            <a:ext cx="2277211" cy="523220"/>
          </a:xfrm>
          <a:prstGeom prst="rect">
            <a:avLst/>
          </a:prstGeom>
          <a:noFill/>
        </p:spPr>
        <p:txBody>
          <a:bodyPr wrap="none" rtlCol="0">
            <a:spAutoFit/>
          </a:bodyPr>
          <a:lstStyle/>
          <a:p>
            <a:r>
              <a:rPr lang="en-US" sz="2800" dirty="0" err="1" smtClean="0">
                <a:solidFill>
                  <a:schemeClr val="accent2"/>
                </a:solidFill>
                <a:latin typeface="Academy Engraved LET"/>
                <a:cs typeface="Academy Engraved LET"/>
              </a:rPr>
              <a:t>Desc</a:t>
            </a:r>
            <a:r>
              <a:rPr lang="en-US" sz="2800" dirty="0" smtClean="0">
                <a:solidFill>
                  <a:schemeClr val="accent2"/>
                </a:solidFill>
                <a:latin typeface="Academy Engraved LET"/>
                <a:cs typeface="Academy Engraved LET"/>
              </a:rPr>
              <a:t> = “toilet”</a:t>
            </a:r>
            <a:endParaRPr lang="en-US" sz="2800" dirty="0">
              <a:solidFill>
                <a:schemeClr val="accent2"/>
              </a:solidFill>
              <a:latin typeface="Academy Engraved LET"/>
              <a:cs typeface="Academy Engraved LET"/>
            </a:endParaRPr>
          </a:p>
        </p:txBody>
      </p:sp>
      <p:sp>
        <p:nvSpPr>
          <p:cNvPr id="10" name="Rectangle 9"/>
          <p:cNvSpPr/>
          <p:nvPr/>
        </p:nvSpPr>
        <p:spPr>
          <a:xfrm>
            <a:off x="2065671" y="1255087"/>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2065671" y="1449711"/>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2065671"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3202056" y="1251838"/>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3202056" y="145644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3202056"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a:xfrm>
            <a:off x="4338441" y="1248355"/>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p:cNvSpPr/>
          <p:nvPr/>
        </p:nvSpPr>
        <p:spPr>
          <a:xfrm>
            <a:off x="4338441" y="1452960"/>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4338441" y="1648471"/>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109635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pic>
        <p:nvPicPr>
          <p:cNvPr id="31" name="Picture 30"/>
          <p:cNvPicPr>
            <a:picLocks noChangeAspect="1"/>
          </p:cNvPicPr>
          <p:nvPr/>
        </p:nvPicPr>
        <p:blipFill rotWithShape="1">
          <a:blip r:embed="rId3"/>
          <a:srcRect l="10705" b="12484"/>
          <a:stretch/>
        </p:blipFill>
        <p:spPr>
          <a:xfrm>
            <a:off x="6869545" y="447610"/>
            <a:ext cx="2050272" cy="1595935"/>
          </a:xfrm>
          <a:prstGeom prst="rect">
            <a:avLst/>
          </a:prstGeom>
        </p:spPr>
      </p:pic>
      <p:sp>
        <p:nvSpPr>
          <p:cNvPr id="16" name="TextBox 15"/>
          <p:cNvSpPr txBox="1"/>
          <p:nvPr/>
        </p:nvSpPr>
        <p:spPr>
          <a:xfrm>
            <a:off x="1384778" y="1318227"/>
            <a:ext cx="460732" cy="461665"/>
          </a:xfrm>
          <a:prstGeom prst="rect">
            <a:avLst/>
          </a:prstGeom>
          <a:noFill/>
        </p:spPr>
        <p:txBody>
          <a:bodyPr wrap="square" rtlCol="0">
            <a:spAutoFit/>
          </a:bodyPr>
          <a:lstStyle/>
          <a:p>
            <a:pPr algn="r"/>
            <a:r>
              <a:rPr lang="en-US" sz="2400" dirty="0" smtClean="0">
                <a:solidFill>
                  <a:schemeClr val="bg1">
                    <a:lumMod val="75000"/>
                  </a:schemeClr>
                </a:solidFill>
                <a:latin typeface="Gotham XNarrow Bold"/>
                <a:cs typeface="Gotham XNarrow Bold"/>
              </a:rPr>
              <a:t>T</a:t>
            </a:r>
            <a:endParaRPr lang="en-US" sz="2400" dirty="0">
              <a:solidFill>
                <a:schemeClr val="bg1">
                  <a:lumMod val="75000"/>
                </a:schemeClr>
              </a:solidFill>
              <a:latin typeface="Gotham XNarrow Bold"/>
              <a:cs typeface="Gotham XNarrow Bold"/>
            </a:endParaRPr>
          </a:p>
        </p:txBody>
      </p:sp>
      <p:sp>
        <p:nvSpPr>
          <p:cNvPr id="9" name="Rectangle 8"/>
          <p:cNvSpPr/>
          <p:nvPr/>
        </p:nvSpPr>
        <p:spPr>
          <a:xfrm>
            <a:off x="2065671" y="1255087"/>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2065671" y="1449711"/>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2065671"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3202056" y="1251838"/>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3202056" y="145644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3202056"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4338441" y="1248355"/>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4338441" y="1452960"/>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a:xfrm>
            <a:off x="4338441" y="1648471"/>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112373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1796" y="5653855"/>
            <a:ext cx="1363714" cy="461665"/>
          </a:xfrm>
          <a:prstGeom prst="rect">
            <a:avLst/>
          </a:prstGeom>
          <a:noFill/>
        </p:spPr>
        <p:txBody>
          <a:bodyPr wrap="square" rtlCol="0">
            <a:spAutoFit/>
          </a:bodyPr>
          <a:lstStyle/>
          <a:p>
            <a:pPr algn="r"/>
            <a:r>
              <a:rPr lang="en-US" sz="2400" dirty="0" smtClean="0">
                <a:solidFill>
                  <a:srgbClr val="9BBB59"/>
                </a:solidFill>
                <a:latin typeface="Gotham XNarrow Bold"/>
                <a:cs typeface="Gotham XNarrow Bold"/>
              </a:rPr>
              <a:t>T – p(T)</a:t>
            </a:r>
            <a:endParaRPr lang="en-US" sz="2400" dirty="0">
              <a:solidFill>
                <a:srgbClr val="9BBB59"/>
              </a:solidFill>
              <a:latin typeface="Gotham XNarrow Bold"/>
              <a:cs typeface="Gotham XNarrow Bold"/>
            </a:endParaRPr>
          </a:p>
        </p:txBody>
      </p:sp>
      <p:sp>
        <p:nvSpPr>
          <p:cNvPr id="17" name="TextBox 16"/>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pic>
        <p:nvPicPr>
          <p:cNvPr id="30" name="Picture 29"/>
          <p:cNvPicPr>
            <a:picLocks noChangeAspect="1"/>
          </p:cNvPicPr>
          <p:nvPr/>
        </p:nvPicPr>
        <p:blipFill rotWithShape="1">
          <a:blip r:embed="rId3"/>
          <a:srcRect l="11879" r="1" b="11456"/>
          <a:stretch/>
        </p:blipFill>
        <p:spPr>
          <a:xfrm>
            <a:off x="6903868" y="4708847"/>
            <a:ext cx="2015950" cy="1614685"/>
          </a:xfrm>
          <a:prstGeom prst="rect">
            <a:avLst/>
          </a:prstGeom>
        </p:spPr>
      </p:pic>
      <p:pic>
        <p:nvPicPr>
          <p:cNvPr id="31" name="Picture 30"/>
          <p:cNvPicPr>
            <a:picLocks noChangeAspect="1"/>
          </p:cNvPicPr>
          <p:nvPr/>
        </p:nvPicPr>
        <p:blipFill rotWithShape="1">
          <a:blip r:embed="rId4"/>
          <a:srcRect l="10705" b="12484"/>
          <a:stretch/>
        </p:blipFill>
        <p:spPr>
          <a:xfrm>
            <a:off x="6869545" y="447610"/>
            <a:ext cx="2050272" cy="1595935"/>
          </a:xfrm>
          <a:prstGeom prst="rect">
            <a:avLst/>
          </a:prstGeom>
        </p:spPr>
      </p:pic>
      <p:sp>
        <p:nvSpPr>
          <p:cNvPr id="16" name="TextBox 15"/>
          <p:cNvSpPr txBox="1"/>
          <p:nvPr/>
        </p:nvSpPr>
        <p:spPr>
          <a:xfrm>
            <a:off x="1384778" y="1318227"/>
            <a:ext cx="460732" cy="461665"/>
          </a:xfrm>
          <a:prstGeom prst="rect">
            <a:avLst/>
          </a:prstGeom>
          <a:noFill/>
        </p:spPr>
        <p:txBody>
          <a:bodyPr wrap="square" rtlCol="0">
            <a:spAutoFit/>
          </a:bodyPr>
          <a:lstStyle/>
          <a:p>
            <a:pPr algn="r"/>
            <a:r>
              <a:rPr lang="en-US" sz="2400" dirty="0" smtClean="0">
                <a:solidFill>
                  <a:schemeClr val="bg1">
                    <a:lumMod val="75000"/>
                  </a:schemeClr>
                </a:solidFill>
                <a:latin typeface="Gotham XNarrow Bold"/>
                <a:cs typeface="Gotham XNarrow Bold"/>
              </a:rPr>
              <a:t>T</a:t>
            </a:r>
            <a:endParaRPr lang="en-US" sz="2400" dirty="0">
              <a:solidFill>
                <a:schemeClr val="bg1">
                  <a:lumMod val="75000"/>
                </a:schemeClr>
              </a:solidFill>
              <a:latin typeface="Gotham XNarrow Bold"/>
              <a:cs typeface="Gotham XNarrow Bold"/>
            </a:endParaRPr>
          </a:p>
        </p:txBody>
      </p:sp>
      <p:sp>
        <p:nvSpPr>
          <p:cNvPr id="13" name="Rectangle 12"/>
          <p:cNvSpPr/>
          <p:nvPr/>
        </p:nvSpPr>
        <p:spPr>
          <a:xfrm>
            <a:off x="2065671" y="1255087"/>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2065671" y="1449711"/>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2065671"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a:xfrm>
            <a:off x="3202056" y="1251838"/>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p:cNvSpPr/>
          <p:nvPr/>
        </p:nvSpPr>
        <p:spPr>
          <a:xfrm>
            <a:off x="3202056" y="145644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3202056" y="165195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p:nvSpPr>
        <p:spPr>
          <a:xfrm>
            <a:off x="4338441" y="1248355"/>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4338441" y="1452960"/>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31"/>
          <p:cNvSpPr/>
          <p:nvPr/>
        </p:nvSpPr>
        <p:spPr>
          <a:xfrm>
            <a:off x="4338441" y="1648471"/>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Rectangle 47"/>
          <p:cNvSpPr/>
          <p:nvPr/>
        </p:nvSpPr>
        <p:spPr>
          <a:xfrm>
            <a:off x="2065671" y="5712956"/>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ectangle 48"/>
          <p:cNvSpPr/>
          <p:nvPr/>
        </p:nvSpPr>
        <p:spPr>
          <a:xfrm>
            <a:off x="2065671" y="5887023"/>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ectangle 49"/>
          <p:cNvSpPr/>
          <p:nvPr/>
        </p:nvSpPr>
        <p:spPr>
          <a:xfrm>
            <a:off x="3202056" y="5709707"/>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Rectangle 50"/>
          <p:cNvSpPr/>
          <p:nvPr/>
        </p:nvSpPr>
        <p:spPr>
          <a:xfrm>
            <a:off x="3202056" y="5887023"/>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ectangle 51"/>
          <p:cNvSpPr/>
          <p:nvPr/>
        </p:nvSpPr>
        <p:spPr>
          <a:xfrm>
            <a:off x="4338441" y="5706224"/>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4338441" y="5883540"/>
            <a:ext cx="1136385" cy="201356"/>
          </a:xfrm>
          <a:prstGeom prst="rect">
            <a:avLst/>
          </a:prstGeom>
          <a:solidFill>
            <a:schemeClr val="accent3">
              <a:lumMod val="40000"/>
              <a:lumOff val="60000"/>
            </a:schemeClr>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109635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7681" y="1237061"/>
            <a:ext cx="8917777" cy="4088872"/>
          </a:xfrm>
          <a:prstGeom prst="rect">
            <a:avLst/>
          </a:prstGeom>
        </p:spPr>
      </p:pic>
    </p:spTree>
    <p:extLst>
      <p:ext uri="{BB962C8B-B14F-4D97-AF65-F5344CB8AC3E}">
        <p14:creationId xmlns:p14="http://schemas.microsoft.com/office/powerpoint/2010/main" val="104954904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1071" b="10361"/>
          <a:stretch/>
        </p:blipFill>
        <p:spPr>
          <a:xfrm>
            <a:off x="6885323" y="4708847"/>
            <a:ext cx="2034493" cy="1634658"/>
          </a:xfrm>
          <a:prstGeom prst="rect">
            <a:avLst/>
          </a:prstGeom>
        </p:spPr>
      </p:pic>
      <p:pic>
        <p:nvPicPr>
          <p:cNvPr id="12" name="Picture 11"/>
          <p:cNvPicPr>
            <a:picLocks noChangeAspect="1"/>
          </p:cNvPicPr>
          <p:nvPr/>
        </p:nvPicPr>
        <p:blipFill rotWithShape="1">
          <a:blip r:embed="rId4"/>
          <a:srcRect l="11392" b="10051"/>
          <a:stretch/>
        </p:blipFill>
        <p:spPr>
          <a:xfrm>
            <a:off x="2423758" y="447610"/>
            <a:ext cx="2034494" cy="1640294"/>
          </a:xfrm>
          <a:prstGeom prst="rect">
            <a:avLst/>
          </a:prstGeom>
        </p:spPr>
      </p:pic>
      <p:sp>
        <p:nvSpPr>
          <p:cNvPr id="25" name="TextBox 24"/>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sp>
        <p:nvSpPr>
          <p:cNvPr id="7" name="Rectangle 6"/>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713483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1071" b="10361"/>
          <a:stretch/>
        </p:blipFill>
        <p:spPr>
          <a:xfrm>
            <a:off x="4850830" y="453246"/>
            <a:ext cx="2034493" cy="1634658"/>
          </a:xfrm>
          <a:prstGeom prst="rect">
            <a:avLst/>
          </a:prstGeom>
        </p:spPr>
      </p:pic>
      <p:pic>
        <p:nvPicPr>
          <p:cNvPr id="12" name="Picture 11"/>
          <p:cNvPicPr>
            <a:picLocks noChangeAspect="1"/>
          </p:cNvPicPr>
          <p:nvPr/>
        </p:nvPicPr>
        <p:blipFill rotWithShape="1">
          <a:blip r:embed="rId4"/>
          <a:srcRect l="11392" b="10051"/>
          <a:stretch/>
        </p:blipFill>
        <p:spPr>
          <a:xfrm>
            <a:off x="2423758" y="447610"/>
            <a:ext cx="2034494" cy="1640294"/>
          </a:xfrm>
          <a:prstGeom prst="rect">
            <a:avLst/>
          </a:prstGeom>
        </p:spPr>
      </p:pic>
      <p:sp>
        <p:nvSpPr>
          <p:cNvPr id="25" name="TextBox 24"/>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sp>
        <p:nvSpPr>
          <p:cNvPr id="7" name="Rectangle 6"/>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869395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1071" b="10361"/>
          <a:stretch/>
        </p:blipFill>
        <p:spPr>
          <a:xfrm>
            <a:off x="4850830" y="453246"/>
            <a:ext cx="2034493" cy="1634658"/>
          </a:xfrm>
          <a:prstGeom prst="rect">
            <a:avLst/>
          </a:prstGeom>
        </p:spPr>
      </p:pic>
      <p:pic>
        <p:nvPicPr>
          <p:cNvPr id="12" name="Picture 11"/>
          <p:cNvPicPr>
            <a:picLocks noChangeAspect="1"/>
          </p:cNvPicPr>
          <p:nvPr/>
        </p:nvPicPr>
        <p:blipFill rotWithShape="1">
          <a:blip r:embed="rId4"/>
          <a:srcRect l="11392" b="10051"/>
          <a:stretch/>
        </p:blipFill>
        <p:spPr>
          <a:xfrm>
            <a:off x="2423758" y="447610"/>
            <a:ext cx="2034494" cy="1640294"/>
          </a:xfrm>
          <a:prstGeom prst="rect">
            <a:avLst/>
          </a:prstGeom>
        </p:spPr>
      </p:pic>
      <p:sp>
        <p:nvSpPr>
          <p:cNvPr id="25" name="TextBox 24"/>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sp>
        <p:nvSpPr>
          <p:cNvPr id="8" name="Right Brace 7"/>
          <p:cNvSpPr/>
          <p:nvPr/>
        </p:nvSpPr>
        <p:spPr>
          <a:xfrm>
            <a:off x="6018902" y="814507"/>
            <a:ext cx="258603" cy="399902"/>
          </a:xfrm>
          <a:prstGeom prst="rightBrac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303737" y="781378"/>
            <a:ext cx="1326769" cy="430887"/>
          </a:xfrm>
          <a:prstGeom prst="rect">
            <a:avLst/>
          </a:prstGeom>
          <a:noFill/>
        </p:spPr>
        <p:txBody>
          <a:bodyPr wrap="none" rtlCol="0">
            <a:spAutoFit/>
          </a:bodyPr>
          <a:lstStyle/>
          <a:p>
            <a:r>
              <a:rPr lang="en-US" sz="2200" dirty="0" err="1" smtClean="0">
                <a:latin typeface="Times"/>
                <a:cs typeface="Times"/>
              </a:rPr>
              <a:t>Δ</a:t>
            </a:r>
            <a:r>
              <a:rPr lang="en-US" sz="2200" dirty="0" err="1" smtClean="0">
                <a:latin typeface="Gotham Light"/>
                <a:cs typeface="Gotham Light"/>
              </a:rPr>
              <a:t>output</a:t>
            </a:r>
            <a:endParaRPr lang="en-US" sz="2200" dirty="0">
              <a:latin typeface="Gotham Light"/>
              <a:cs typeface="Gotham Light"/>
            </a:endParaRPr>
          </a:p>
        </p:txBody>
      </p:sp>
      <p:sp>
        <p:nvSpPr>
          <p:cNvPr id="10" name="Rectangle 9"/>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031882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1071" b="10361"/>
          <a:stretch/>
        </p:blipFill>
        <p:spPr>
          <a:xfrm>
            <a:off x="4850830" y="453246"/>
            <a:ext cx="2034493" cy="1634658"/>
          </a:xfrm>
          <a:prstGeom prst="rect">
            <a:avLst/>
          </a:prstGeom>
        </p:spPr>
      </p:pic>
      <p:pic>
        <p:nvPicPr>
          <p:cNvPr id="12" name="Picture 11"/>
          <p:cNvPicPr>
            <a:picLocks noChangeAspect="1"/>
          </p:cNvPicPr>
          <p:nvPr/>
        </p:nvPicPr>
        <p:blipFill rotWithShape="1">
          <a:blip r:embed="rId4"/>
          <a:srcRect l="11392" b="10051"/>
          <a:stretch/>
        </p:blipFill>
        <p:spPr>
          <a:xfrm>
            <a:off x="2423758" y="447610"/>
            <a:ext cx="2034494" cy="1640294"/>
          </a:xfrm>
          <a:prstGeom prst="rect">
            <a:avLst/>
          </a:prstGeom>
        </p:spPr>
      </p:pic>
      <p:sp>
        <p:nvSpPr>
          <p:cNvPr id="4" name="TextBox 3"/>
          <p:cNvSpPr txBox="1"/>
          <p:nvPr/>
        </p:nvSpPr>
        <p:spPr>
          <a:xfrm>
            <a:off x="6303737" y="3293842"/>
            <a:ext cx="957697" cy="430887"/>
          </a:xfrm>
          <a:prstGeom prst="rect">
            <a:avLst/>
          </a:prstGeom>
          <a:noFill/>
        </p:spPr>
        <p:txBody>
          <a:bodyPr wrap="none" rtlCol="0">
            <a:spAutoFit/>
          </a:bodyPr>
          <a:lstStyle/>
          <a:p>
            <a:r>
              <a:rPr lang="en-US" sz="2200" dirty="0" smtClean="0">
                <a:latin typeface="Gotham Light"/>
                <a:cs typeface="Gotham Light"/>
              </a:rPr>
              <a:t>|p(T)|</a:t>
            </a:r>
            <a:endParaRPr lang="en-US" sz="2200" dirty="0">
              <a:latin typeface="Gotham Light"/>
              <a:cs typeface="Gotham Light"/>
            </a:endParaRPr>
          </a:p>
        </p:txBody>
      </p:sp>
      <p:sp>
        <p:nvSpPr>
          <p:cNvPr id="34" name="Right Brace 33"/>
          <p:cNvSpPr/>
          <p:nvPr/>
        </p:nvSpPr>
        <p:spPr>
          <a:xfrm>
            <a:off x="6018902" y="3359123"/>
            <a:ext cx="258603" cy="306636"/>
          </a:xfrm>
          <a:prstGeom prst="rightBrac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sp>
        <p:nvSpPr>
          <p:cNvPr id="8" name="Right Brace 7"/>
          <p:cNvSpPr/>
          <p:nvPr/>
        </p:nvSpPr>
        <p:spPr>
          <a:xfrm>
            <a:off x="6018902" y="814507"/>
            <a:ext cx="258603" cy="399902"/>
          </a:xfrm>
          <a:prstGeom prst="rightBrac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303737" y="781378"/>
            <a:ext cx="1326769" cy="430887"/>
          </a:xfrm>
          <a:prstGeom prst="rect">
            <a:avLst/>
          </a:prstGeom>
          <a:noFill/>
        </p:spPr>
        <p:txBody>
          <a:bodyPr wrap="none" rtlCol="0">
            <a:spAutoFit/>
          </a:bodyPr>
          <a:lstStyle/>
          <a:p>
            <a:r>
              <a:rPr lang="en-US" sz="2200" dirty="0" err="1" smtClean="0">
                <a:latin typeface="Times"/>
                <a:cs typeface="Times"/>
              </a:rPr>
              <a:t>Δ</a:t>
            </a:r>
            <a:r>
              <a:rPr lang="en-US" sz="2200" dirty="0" err="1" smtClean="0">
                <a:latin typeface="Gotham Light"/>
                <a:cs typeface="Gotham Light"/>
              </a:rPr>
              <a:t>output</a:t>
            </a:r>
            <a:endParaRPr lang="en-US" sz="2200" dirty="0">
              <a:latin typeface="Gotham Light"/>
              <a:cs typeface="Gotham Light"/>
            </a:endParaRPr>
          </a:p>
        </p:txBody>
      </p:sp>
      <p:sp>
        <p:nvSpPr>
          <p:cNvPr id="10" name="Rectangle 9"/>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666698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1071" b="10361"/>
          <a:stretch/>
        </p:blipFill>
        <p:spPr>
          <a:xfrm>
            <a:off x="4850830" y="453246"/>
            <a:ext cx="2034493" cy="1634658"/>
          </a:xfrm>
          <a:prstGeom prst="rect">
            <a:avLst/>
          </a:prstGeom>
        </p:spPr>
      </p:pic>
      <p:pic>
        <p:nvPicPr>
          <p:cNvPr id="12" name="Picture 11"/>
          <p:cNvPicPr>
            <a:picLocks noChangeAspect="1"/>
          </p:cNvPicPr>
          <p:nvPr/>
        </p:nvPicPr>
        <p:blipFill rotWithShape="1">
          <a:blip r:embed="rId4"/>
          <a:srcRect l="11392" b="10051"/>
          <a:stretch/>
        </p:blipFill>
        <p:spPr>
          <a:xfrm>
            <a:off x="2423758" y="447610"/>
            <a:ext cx="2034494" cy="1640294"/>
          </a:xfrm>
          <a:prstGeom prst="rect">
            <a:avLst/>
          </a:prstGeom>
        </p:spPr>
      </p:pic>
      <p:sp>
        <p:nvSpPr>
          <p:cNvPr id="4" name="TextBox 3"/>
          <p:cNvSpPr txBox="1"/>
          <p:nvPr/>
        </p:nvSpPr>
        <p:spPr>
          <a:xfrm>
            <a:off x="6303737" y="3293842"/>
            <a:ext cx="957697" cy="430887"/>
          </a:xfrm>
          <a:prstGeom prst="rect">
            <a:avLst/>
          </a:prstGeom>
          <a:noFill/>
        </p:spPr>
        <p:txBody>
          <a:bodyPr wrap="none" rtlCol="0">
            <a:spAutoFit/>
          </a:bodyPr>
          <a:lstStyle/>
          <a:p>
            <a:r>
              <a:rPr lang="en-US" sz="2200" dirty="0" smtClean="0">
                <a:latin typeface="Gotham Light"/>
                <a:cs typeface="Gotham Light"/>
              </a:rPr>
              <a:t>|p(T)|</a:t>
            </a:r>
            <a:endParaRPr lang="en-US" sz="2200" dirty="0">
              <a:latin typeface="Gotham Light"/>
              <a:cs typeface="Gotham Light"/>
            </a:endParaRPr>
          </a:p>
        </p:txBody>
      </p:sp>
      <p:sp>
        <p:nvSpPr>
          <p:cNvPr id="34" name="Right Brace 33"/>
          <p:cNvSpPr/>
          <p:nvPr/>
        </p:nvSpPr>
        <p:spPr>
          <a:xfrm>
            <a:off x="6018902" y="3359123"/>
            <a:ext cx="258603" cy="306636"/>
          </a:xfrm>
          <a:prstGeom prst="rightBrac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991259" y="3239906"/>
            <a:ext cx="854251" cy="461665"/>
          </a:xfrm>
          <a:prstGeom prst="rect">
            <a:avLst/>
          </a:prstGeom>
          <a:noFill/>
        </p:spPr>
        <p:txBody>
          <a:bodyPr wrap="square" rtlCol="0">
            <a:spAutoFit/>
          </a:bodyPr>
          <a:lstStyle/>
          <a:p>
            <a:pPr algn="r"/>
            <a:r>
              <a:rPr lang="en-US" sz="2400" dirty="0">
                <a:solidFill>
                  <a:schemeClr val="accent2"/>
                </a:solidFill>
                <a:latin typeface="Gotham XNarrow Bold"/>
                <a:cs typeface="Gotham XNarrow Bold"/>
              </a:rPr>
              <a:t>p</a:t>
            </a:r>
            <a:r>
              <a:rPr lang="en-US" sz="2400" dirty="0" smtClean="0">
                <a:solidFill>
                  <a:schemeClr val="accent2"/>
                </a:solidFill>
                <a:latin typeface="Gotham XNarrow Bold"/>
                <a:cs typeface="Gotham XNarrow Bold"/>
              </a:rPr>
              <a:t>(T)</a:t>
            </a:r>
            <a:endParaRPr lang="en-US" sz="2400" dirty="0">
              <a:solidFill>
                <a:schemeClr val="accent2"/>
              </a:solidFill>
              <a:latin typeface="Gotham XNarrow Bold"/>
              <a:cs typeface="Gotham XNarrow Bold"/>
            </a:endParaRPr>
          </a:p>
        </p:txBody>
      </p:sp>
      <p:sp>
        <p:nvSpPr>
          <p:cNvPr id="8" name="Right Brace 7"/>
          <p:cNvSpPr/>
          <p:nvPr/>
        </p:nvSpPr>
        <p:spPr>
          <a:xfrm>
            <a:off x="6018902" y="814507"/>
            <a:ext cx="258603" cy="399902"/>
          </a:xfrm>
          <a:prstGeom prst="rightBrac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303737" y="781378"/>
            <a:ext cx="1326769" cy="430887"/>
          </a:xfrm>
          <a:prstGeom prst="rect">
            <a:avLst/>
          </a:prstGeom>
          <a:noFill/>
        </p:spPr>
        <p:txBody>
          <a:bodyPr wrap="none" rtlCol="0">
            <a:spAutoFit/>
          </a:bodyPr>
          <a:lstStyle/>
          <a:p>
            <a:r>
              <a:rPr lang="en-US" sz="2200" dirty="0" err="1" smtClean="0">
                <a:latin typeface="Times"/>
                <a:cs typeface="Times"/>
              </a:rPr>
              <a:t>Δ</a:t>
            </a:r>
            <a:r>
              <a:rPr lang="en-US" sz="2200" dirty="0" err="1" smtClean="0">
                <a:latin typeface="Gotham Light"/>
                <a:cs typeface="Gotham Light"/>
              </a:rPr>
              <a:t>output</a:t>
            </a:r>
            <a:endParaRPr lang="en-US" sz="2200" dirty="0">
              <a:latin typeface="Gotham Light"/>
              <a:cs typeface="Gotham Light"/>
            </a:endParaRPr>
          </a:p>
        </p:txBody>
      </p:sp>
      <p:grpSp>
        <p:nvGrpSpPr>
          <p:cNvPr id="10" name="Group 9"/>
          <p:cNvGrpSpPr/>
          <p:nvPr/>
        </p:nvGrpSpPr>
        <p:grpSpPr>
          <a:xfrm>
            <a:off x="2484340" y="4299491"/>
            <a:ext cx="2053562" cy="1204779"/>
            <a:chOff x="2484340" y="4299491"/>
            <a:chExt cx="2053562" cy="1204779"/>
          </a:xfrm>
        </p:grpSpPr>
        <p:sp>
          <p:nvSpPr>
            <p:cNvPr id="11" name="TextBox 10"/>
            <p:cNvSpPr txBox="1"/>
            <p:nvPr/>
          </p:nvSpPr>
          <p:spPr>
            <a:xfrm>
              <a:off x="2484340" y="4299491"/>
              <a:ext cx="2053562" cy="646331"/>
            </a:xfrm>
            <a:prstGeom prst="rect">
              <a:avLst/>
            </a:prstGeom>
            <a:noFill/>
          </p:spPr>
          <p:txBody>
            <a:bodyPr wrap="none" rtlCol="0">
              <a:spAutoFit/>
            </a:bodyPr>
            <a:lstStyle/>
            <a:p>
              <a:r>
                <a:rPr lang="en-US" sz="3600" dirty="0" err="1" smtClean="0">
                  <a:latin typeface="Times"/>
                  <a:cs typeface="Times"/>
                </a:rPr>
                <a:t>Δ</a:t>
              </a:r>
              <a:r>
                <a:rPr lang="en-US" sz="3600" dirty="0" err="1" smtClean="0">
                  <a:latin typeface="Gotham Light"/>
                  <a:cs typeface="Gotham Light"/>
                </a:rPr>
                <a:t>output</a:t>
              </a:r>
              <a:endParaRPr lang="en-US" sz="3600" dirty="0">
                <a:latin typeface="Gotham Light"/>
                <a:cs typeface="Gotham Light"/>
              </a:endParaRPr>
            </a:p>
          </p:txBody>
        </p:sp>
        <p:sp>
          <p:nvSpPr>
            <p:cNvPr id="13" name="TextBox 12"/>
            <p:cNvSpPr txBox="1"/>
            <p:nvPr/>
          </p:nvSpPr>
          <p:spPr>
            <a:xfrm>
              <a:off x="2740372" y="4857939"/>
              <a:ext cx="1449627" cy="646331"/>
            </a:xfrm>
            <a:prstGeom prst="rect">
              <a:avLst/>
            </a:prstGeom>
            <a:noFill/>
          </p:spPr>
          <p:txBody>
            <a:bodyPr wrap="none" rtlCol="0">
              <a:spAutoFit/>
            </a:bodyPr>
            <a:lstStyle/>
            <a:p>
              <a:r>
                <a:rPr lang="en-US" sz="3600" dirty="0" smtClean="0">
                  <a:latin typeface="Gotham Light"/>
                  <a:cs typeface="Gotham Light"/>
                </a:rPr>
                <a:t>|p(T)|</a:t>
              </a:r>
              <a:endParaRPr lang="en-US" sz="3600" dirty="0">
                <a:latin typeface="Gotham Light"/>
                <a:cs typeface="Gotham Light"/>
              </a:endParaRPr>
            </a:p>
          </p:txBody>
        </p:sp>
        <p:cxnSp>
          <p:nvCxnSpPr>
            <p:cNvPr id="14" name="Straight Connector 13"/>
            <p:cNvCxnSpPr/>
            <p:nvPr/>
          </p:nvCxnSpPr>
          <p:spPr>
            <a:xfrm>
              <a:off x="2484340" y="4940935"/>
              <a:ext cx="1965384"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5131081" y="4327665"/>
            <a:ext cx="1729815" cy="1200329"/>
          </a:xfrm>
          <a:prstGeom prst="rect">
            <a:avLst/>
          </a:prstGeom>
          <a:noFill/>
        </p:spPr>
        <p:txBody>
          <a:bodyPr wrap="none" rtlCol="0">
            <a:spAutoFit/>
          </a:bodyPr>
          <a:lstStyle/>
          <a:p>
            <a:r>
              <a:rPr lang="en-US" sz="3600" dirty="0" smtClean="0">
                <a:latin typeface="Gotham XNarrow Medium"/>
                <a:cs typeface="Gotham XNarrow Medium"/>
              </a:rPr>
              <a:t>Influence</a:t>
            </a:r>
          </a:p>
          <a:p>
            <a:r>
              <a:rPr lang="en-US" sz="3600" dirty="0" smtClean="0">
                <a:latin typeface="Gotham XNarrow Medium"/>
                <a:cs typeface="Gotham XNarrow Medium"/>
              </a:rPr>
              <a:t>Metric</a:t>
            </a:r>
            <a:endParaRPr lang="en-US" sz="3600" dirty="0">
              <a:latin typeface="Gotham XNarrow Medium"/>
              <a:cs typeface="Gotham XNarrow Medium"/>
            </a:endParaRPr>
          </a:p>
        </p:txBody>
      </p:sp>
      <p:sp>
        <p:nvSpPr>
          <p:cNvPr id="16" name="Rectangle 15"/>
          <p:cNvSpPr/>
          <p:nvPr/>
        </p:nvSpPr>
        <p:spPr>
          <a:xfrm>
            <a:off x="2065671" y="3406174"/>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3202056" y="3412906"/>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4338441" y="3409423"/>
            <a:ext cx="1136385" cy="201356"/>
          </a:xfrm>
          <a:prstGeom prst="rect">
            <a:avLst/>
          </a:prstGeom>
          <a:solidFill>
            <a:schemeClr val="accent2"/>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96257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484340" y="4299491"/>
            <a:ext cx="2053562" cy="646331"/>
          </a:xfrm>
          <a:prstGeom prst="rect">
            <a:avLst/>
          </a:prstGeom>
          <a:noFill/>
        </p:spPr>
        <p:txBody>
          <a:bodyPr wrap="none" rtlCol="0">
            <a:spAutoFit/>
          </a:bodyPr>
          <a:lstStyle/>
          <a:p>
            <a:r>
              <a:rPr lang="en-US" sz="3600" dirty="0" err="1" smtClean="0">
                <a:latin typeface="Times"/>
                <a:cs typeface="Times"/>
              </a:rPr>
              <a:t>Δ</a:t>
            </a:r>
            <a:r>
              <a:rPr lang="en-US" sz="3600" dirty="0" err="1" smtClean="0">
                <a:latin typeface="Gotham Light"/>
                <a:cs typeface="Gotham Light"/>
              </a:rPr>
              <a:t>output</a:t>
            </a:r>
            <a:endParaRPr lang="en-US" sz="3600" dirty="0">
              <a:latin typeface="Gotham Light"/>
              <a:cs typeface="Gotham Light"/>
            </a:endParaRPr>
          </a:p>
        </p:txBody>
      </p:sp>
      <p:sp>
        <p:nvSpPr>
          <p:cNvPr id="35" name="TextBox 34"/>
          <p:cNvSpPr txBox="1"/>
          <p:nvPr/>
        </p:nvSpPr>
        <p:spPr>
          <a:xfrm>
            <a:off x="2740372" y="4857939"/>
            <a:ext cx="1449627" cy="646331"/>
          </a:xfrm>
          <a:prstGeom prst="rect">
            <a:avLst/>
          </a:prstGeom>
          <a:noFill/>
        </p:spPr>
        <p:txBody>
          <a:bodyPr wrap="none" rtlCol="0">
            <a:spAutoFit/>
          </a:bodyPr>
          <a:lstStyle/>
          <a:p>
            <a:r>
              <a:rPr lang="en-US" sz="3600" dirty="0" smtClean="0">
                <a:latin typeface="Gotham Light"/>
                <a:cs typeface="Gotham Light"/>
              </a:rPr>
              <a:t>|p(T)|</a:t>
            </a:r>
            <a:endParaRPr lang="en-US" sz="3600" dirty="0">
              <a:latin typeface="Gotham Light"/>
              <a:cs typeface="Gotham Light"/>
            </a:endParaRPr>
          </a:p>
        </p:txBody>
      </p:sp>
      <p:cxnSp>
        <p:nvCxnSpPr>
          <p:cNvPr id="36" name="Straight Connector 35"/>
          <p:cNvCxnSpPr/>
          <p:nvPr/>
        </p:nvCxnSpPr>
        <p:spPr>
          <a:xfrm>
            <a:off x="2484340" y="4940935"/>
            <a:ext cx="1965384"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804151" y="1290778"/>
            <a:ext cx="1345369" cy="646331"/>
          </a:xfrm>
          <a:prstGeom prst="rect">
            <a:avLst/>
          </a:prstGeom>
          <a:noFill/>
        </p:spPr>
        <p:txBody>
          <a:bodyPr wrap="none" rtlCol="0">
            <a:spAutoFit/>
          </a:bodyPr>
          <a:lstStyle/>
          <a:p>
            <a:r>
              <a:rPr lang="en-US" sz="3600" dirty="0" err="1" smtClean="0">
                <a:latin typeface="Times"/>
                <a:cs typeface="Times"/>
              </a:rPr>
              <a:t>Δ</a:t>
            </a:r>
            <a:r>
              <a:rPr lang="en-US" sz="3600" dirty="0" err="1" smtClean="0">
                <a:latin typeface="Gotham Light"/>
                <a:cs typeface="Gotham Light"/>
              </a:rPr>
              <a:t>f</a:t>
            </a:r>
            <a:r>
              <a:rPr lang="en-US" sz="3600" dirty="0" smtClean="0">
                <a:latin typeface="Gotham Light"/>
                <a:cs typeface="Gotham Light"/>
              </a:rPr>
              <a:t>(x)</a:t>
            </a:r>
            <a:endParaRPr lang="en-US" sz="3600" dirty="0">
              <a:latin typeface="Gotham Light"/>
              <a:cs typeface="Gotham Light"/>
            </a:endParaRPr>
          </a:p>
        </p:txBody>
      </p:sp>
      <p:sp>
        <p:nvSpPr>
          <p:cNvPr id="38" name="TextBox 37"/>
          <p:cNvSpPr txBox="1"/>
          <p:nvPr/>
        </p:nvSpPr>
        <p:spPr>
          <a:xfrm>
            <a:off x="3086228" y="1849226"/>
            <a:ext cx="781214" cy="646331"/>
          </a:xfrm>
          <a:prstGeom prst="rect">
            <a:avLst/>
          </a:prstGeom>
          <a:noFill/>
        </p:spPr>
        <p:txBody>
          <a:bodyPr wrap="none" rtlCol="0">
            <a:spAutoFit/>
          </a:bodyPr>
          <a:lstStyle/>
          <a:p>
            <a:r>
              <a:rPr lang="en-US" sz="3600" dirty="0" err="1" smtClean="0">
                <a:latin typeface="Times"/>
                <a:cs typeface="Times"/>
              </a:rPr>
              <a:t>Δ</a:t>
            </a:r>
            <a:r>
              <a:rPr lang="en-US" sz="3600" dirty="0" err="1" smtClean="0">
                <a:latin typeface="Gotham Light"/>
                <a:cs typeface="Gotham Light"/>
              </a:rPr>
              <a:t>x</a:t>
            </a:r>
            <a:endParaRPr lang="en-US" sz="3600" dirty="0">
              <a:latin typeface="Gotham Light"/>
              <a:cs typeface="Gotham Light"/>
            </a:endParaRPr>
          </a:p>
        </p:txBody>
      </p:sp>
      <p:cxnSp>
        <p:nvCxnSpPr>
          <p:cNvPr id="39" name="Straight Connector 38"/>
          <p:cNvCxnSpPr/>
          <p:nvPr/>
        </p:nvCxnSpPr>
        <p:spPr>
          <a:xfrm>
            <a:off x="2804151" y="1932222"/>
            <a:ext cx="1345369" cy="4887"/>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122275" y="1294226"/>
            <a:ext cx="1938491" cy="1200329"/>
          </a:xfrm>
          <a:prstGeom prst="rect">
            <a:avLst/>
          </a:prstGeom>
          <a:noFill/>
        </p:spPr>
        <p:txBody>
          <a:bodyPr wrap="none" rtlCol="0">
            <a:spAutoFit/>
          </a:bodyPr>
          <a:lstStyle/>
          <a:p>
            <a:r>
              <a:rPr lang="en-US" sz="3600" dirty="0" smtClean="0">
                <a:latin typeface="Gotham XNarrow Medium"/>
                <a:cs typeface="Gotham XNarrow Medium"/>
              </a:rPr>
              <a:t>Sensitivity </a:t>
            </a:r>
          </a:p>
          <a:p>
            <a:r>
              <a:rPr lang="en-US" sz="3600" dirty="0" smtClean="0">
                <a:latin typeface="Gotham XNarrow Medium"/>
                <a:cs typeface="Gotham XNarrow Medium"/>
              </a:rPr>
              <a:t>Analysis</a:t>
            </a:r>
            <a:endParaRPr lang="en-US" sz="3600" dirty="0">
              <a:latin typeface="Gotham XNarrow Medium"/>
              <a:cs typeface="Gotham XNarrow Medium"/>
            </a:endParaRPr>
          </a:p>
        </p:txBody>
      </p:sp>
      <p:sp>
        <p:nvSpPr>
          <p:cNvPr id="41" name="TextBox 40"/>
          <p:cNvSpPr txBox="1"/>
          <p:nvPr/>
        </p:nvSpPr>
        <p:spPr>
          <a:xfrm>
            <a:off x="5131081" y="4327665"/>
            <a:ext cx="1729815" cy="1200329"/>
          </a:xfrm>
          <a:prstGeom prst="rect">
            <a:avLst/>
          </a:prstGeom>
          <a:noFill/>
        </p:spPr>
        <p:txBody>
          <a:bodyPr wrap="none" rtlCol="0">
            <a:spAutoFit/>
          </a:bodyPr>
          <a:lstStyle/>
          <a:p>
            <a:r>
              <a:rPr lang="en-US" sz="3600" dirty="0" smtClean="0">
                <a:latin typeface="Gotham XNarrow Medium"/>
                <a:cs typeface="Gotham XNarrow Medium"/>
              </a:rPr>
              <a:t>Influence</a:t>
            </a:r>
          </a:p>
          <a:p>
            <a:r>
              <a:rPr lang="en-US" sz="3600" dirty="0" smtClean="0">
                <a:latin typeface="Gotham XNarrow Medium"/>
                <a:cs typeface="Gotham XNarrow Medium"/>
              </a:rPr>
              <a:t>Metric</a:t>
            </a:r>
            <a:endParaRPr lang="en-US" sz="3600" dirty="0">
              <a:latin typeface="Gotham XNarrow Medium"/>
              <a:cs typeface="Gotham XNarrow Medium"/>
            </a:endParaRPr>
          </a:p>
        </p:txBody>
      </p:sp>
    </p:spTree>
    <p:extLst>
      <p:ext uri="{BB962C8B-B14F-4D97-AF65-F5344CB8AC3E}">
        <p14:creationId xmlns:p14="http://schemas.microsoft.com/office/powerpoint/2010/main" val="381684686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338406" y="724121"/>
            <a:ext cx="1120820"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output</a:t>
            </a:r>
            <a:endParaRPr lang="en-US" dirty="0">
              <a:latin typeface="Gotham Light"/>
              <a:cs typeface="Gotham Light"/>
            </a:endParaRPr>
          </a:p>
        </p:txBody>
      </p:sp>
      <p:sp>
        <p:nvSpPr>
          <p:cNvPr id="17" name="TextBox 16"/>
          <p:cNvSpPr txBox="1"/>
          <p:nvPr/>
        </p:nvSpPr>
        <p:spPr>
          <a:xfrm>
            <a:off x="3427738" y="1148670"/>
            <a:ext cx="817146" cy="369332"/>
          </a:xfrm>
          <a:prstGeom prst="rect">
            <a:avLst/>
          </a:prstGeom>
          <a:noFill/>
        </p:spPr>
        <p:txBody>
          <a:bodyPr wrap="none" rtlCol="0">
            <a:spAutoFit/>
          </a:bodyPr>
          <a:lstStyle/>
          <a:p>
            <a:r>
              <a:rPr lang="en-US" dirty="0" smtClean="0">
                <a:latin typeface="Gotham Light"/>
                <a:cs typeface="Gotham Light"/>
              </a:rPr>
              <a:t>|p(T)|</a:t>
            </a:r>
            <a:endParaRPr lang="en-US" dirty="0">
              <a:latin typeface="Gotham Light"/>
              <a:cs typeface="Gotham Light"/>
            </a:endParaRPr>
          </a:p>
        </p:txBody>
      </p:sp>
      <p:cxnSp>
        <p:nvCxnSpPr>
          <p:cNvPr id="18" name="Straight Connector 17"/>
          <p:cNvCxnSpPr/>
          <p:nvPr/>
        </p:nvCxnSpPr>
        <p:spPr>
          <a:xfrm>
            <a:off x="3294234" y="1148670"/>
            <a:ext cx="112082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smtClean="0">
                <a:solidFill>
                  <a:schemeClr val="accent6"/>
                </a:solidFill>
                <a:latin typeface="Gotham XNarrow Medium"/>
                <a:cs typeface="Gotham XNarrow Medium"/>
              </a:rPr>
              <a:t>ΔOutput</a:t>
            </a:r>
            <a:endParaRPr lang="en-US" dirty="0" smtClean="0">
              <a:solidFill>
                <a:schemeClr val="accent6"/>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“High </a:t>
            </a:r>
            <a:r>
              <a:rPr lang="en-US" dirty="0" err="1" smtClean="0">
                <a:solidFill>
                  <a:schemeClr val="bg1">
                    <a:lumMod val="75000"/>
                  </a:schemeClr>
                </a:solidFill>
                <a:latin typeface="Gotham XNarrow Medium"/>
                <a:cs typeface="Gotham XNarrow Medium"/>
                <a:sym typeface="Wingdings"/>
              </a:rPr>
              <a:t>vs</a:t>
            </a:r>
            <a:r>
              <a:rPr lang="en-US" dirty="0" smtClean="0">
                <a:solidFill>
                  <a:schemeClr val="bg1">
                    <a:lumMod val="75000"/>
                  </a:schemeClr>
                </a:solidFill>
                <a:latin typeface="Gotham XNarrow Medium"/>
                <a:cs typeface="Gotham XNarrow Medium"/>
                <a:sym typeface="Wingdings"/>
              </a:rPr>
              <a:t> Low”</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|p(T)|</a:t>
            </a: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err="1" smtClean="0">
                <a:solidFill>
                  <a:schemeClr val="bg1">
                    <a:lumMod val="75000"/>
                  </a:schemeClr>
                </a:solidFill>
                <a:latin typeface="Gotham XNarrow Medium"/>
                <a:cs typeface="Gotham XNarrow Medium"/>
              </a:rPr>
              <a:t>ΔNormal</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rPr>
              <a:t>Multiple Outputs</a:t>
            </a:r>
          </a:p>
        </p:txBody>
      </p:sp>
      <p:cxnSp>
        <p:nvCxnSpPr>
          <p:cNvPr id="7" name="Straight Connector 6"/>
          <p:cNvCxnSpPr/>
          <p:nvPr/>
        </p:nvCxnSpPr>
        <p:spPr>
          <a:xfrm>
            <a:off x="2837739" y="898857"/>
            <a:ext cx="0" cy="5086971"/>
          </a:xfrm>
          <a:prstGeom prst="line">
            <a:avLst/>
          </a:prstGeom>
          <a:ln w="762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6229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338406" y="724121"/>
            <a:ext cx="1120820" cy="369332"/>
          </a:xfrm>
          <a:prstGeom prst="rect">
            <a:avLst/>
          </a:prstGeom>
          <a:noFill/>
        </p:spPr>
        <p:txBody>
          <a:bodyPr wrap="none" rtlCol="0">
            <a:spAutoFit/>
          </a:bodyPr>
          <a:lstStyle/>
          <a:p>
            <a:r>
              <a:rPr lang="en-US" dirty="0" err="1" smtClean="0">
                <a:solidFill>
                  <a:schemeClr val="bg1">
                    <a:lumMod val="75000"/>
                  </a:schemeClr>
                </a:solidFill>
                <a:latin typeface="Times"/>
                <a:cs typeface="Times"/>
              </a:rPr>
              <a:t>Δ</a:t>
            </a:r>
            <a:r>
              <a:rPr lang="en-US" dirty="0" err="1" smtClean="0">
                <a:solidFill>
                  <a:schemeClr val="bg1">
                    <a:lumMod val="75000"/>
                  </a:schemeClr>
                </a:solidFill>
                <a:latin typeface="Gotham Light"/>
                <a:cs typeface="Gotham Light"/>
              </a:rPr>
              <a:t>output</a:t>
            </a:r>
            <a:endParaRPr lang="en-US" dirty="0">
              <a:solidFill>
                <a:schemeClr val="bg1">
                  <a:lumMod val="75000"/>
                </a:schemeClr>
              </a:solidFill>
              <a:latin typeface="Gotham Light"/>
              <a:cs typeface="Gotham Light"/>
            </a:endParaRPr>
          </a:p>
        </p:txBody>
      </p:sp>
      <p:sp>
        <p:nvSpPr>
          <p:cNvPr id="17" name="TextBox 16"/>
          <p:cNvSpPr txBox="1"/>
          <p:nvPr/>
        </p:nvSpPr>
        <p:spPr>
          <a:xfrm>
            <a:off x="3427738" y="1148670"/>
            <a:ext cx="817146" cy="369332"/>
          </a:xfrm>
          <a:prstGeom prst="rect">
            <a:avLst/>
          </a:prstGeom>
          <a:noFill/>
        </p:spPr>
        <p:txBody>
          <a:bodyPr wrap="none" rtlCol="0">
            <a:spAutoFit/>
          </a:bodyPr>
          <a:lstStyle/>
          <a:p>
            <a:r>
              <a:rPr lang="en-US" dirty="0" smtClean="0">
                <a:solidFill>
                  <a:schemeClr val="bg1">
                    <a:lumMod val="75000"/>
                  </a:schemeClr>
                </a:solidFill>
                <a:latin typeface="Gotham Light"/>
                <a:cs typeface="Gotham Light"/>
              </a:rPr>
              <a:t>|p(T)|</a:t>
            </a:r>
            <a:endParaRPr lang="en-US" dirty="0">
              <a:solidFill>
                <a:schemeClr val="bg1">
                  <a:lumMod val="75000"/>
                </a:schemeClr>
              </a:solidFill>
              <a:latin typeface="Gotham Light"/>
              <a:cs typeface="Gotham Light"/>
            </a:endParaRPr>
          </a:p>
        </p:txBody>
      </p:sp>
      <p:sp>
        <p:nvSpPr>
          <p:cNvPr id="19" name="TextBox 18"/>
          <p:cNvSpPr txBox="1"/>
          <p:nvPr/>
        </p:nvSpPr>
        <p:spPr>
          <a:xfrm>
            <a:off x="3169905" y="1881095"/>
            <a:ext cx="1536348"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output</a:t>
            </a:r>
            <a:r>
              <a:rPr lang="en-US" dirty="0" smtClean="0">
                <a:latin typeface="Gotham Light"/>
                <a:cs typeface="Gotham Light"/>
              </a:rPr>
              <a:t> </a:t>
            </a:r>
            <a:r>
              <a:rPr lang="en-US" dirty="0" smtClean="0">
                <a:latin typeface="Wingdings"/>
                <a:ea typeface="Wingdings"/>
                <a:cs typeface="Wingdings"/>
                <a:sym typeface="Wingdings"/>
              </a:rPr>
              <a:t></a:t>
            </a:r>
            <a:r>
              <a:rPr lang="en-US" dirty="0" smtClean="0">
                <a:latin typeface="Gotham Light"/>
                <a:ea typeface="Wingdings"/>
                <a:cs typeface="Gotham Light"/>
                <a:sym typeface="Wingdings"/>
              </a:rPr>
              <a:t> </a:t>
            </a:r>
            <a:r>
              <a:rPr lang="en-US" dirty="0">
                <a:latin typeface="Gotham Light"/>
                <a:ea typeface="Wingdings"/>
                <a:cs typeface="Gotham Light"/>
                <a:sym typeface="Wingdings"/>
              </a:rPr>
              <a:t>V</a:t>
            </a:r>
            <a:r>
              <a:rPr lang="en-US" dirty="0" smtClean="0">
                <a:latin typeface="Wingdings"/>
                <a:ea typeface="Wingdings"/>
                <a:cs typeface="Wingdings"/>
                <a:sym typeface="Wingdings"/>
              </a:rPr>
              <a:t> </a:t>
            </a:r>
            <a:endParaRPr lang="en-US" dirty="0">
              <a:latin typeface="Gotham Light"/>
              <a:cs typeface="Gotham Light"/>
            </a:endParaRPr>
          </a:p>
        </p:txBody>
      </p:sp>
      <p:sp>
        <p:nvSpPr>
          <p:cNvPr id="21" name="TextBox 20"/>
          <p:cNvSpPr txBox="1"/>
          <p:nvPr/>
        </p:nvSpPr>
        <p:spPr>
          <a:xfrm>
            <a:off x="3480097" y="2305644"/>
            <a:ext cx="817146" cy="369332"/>
          </a:xfrm>
          <a:prstGeom prst="rect">
            <a:avLst/>
          </a:prstGeom>
          <a:noFill/>
        </p:spPr>
        <p:txBody>
          <a:bodyPr wrap="none" rtlCol="0">
            <a:spAutoFit/>
          </a:bodyPr>
          <a:lstStyle/>
          <a:p>
            <a:r>
              <a:rPr lang="en-US" dirty="0" smtClean="0">
                <a:latin typeface="Gotham Light"/>
                <a:cs typeface="Gotham Light"/>
              </a:rPr>
              <a:t>|p(T)|</a:t>
            </a:r>
            <a:endParaRPr lang="en-US" dirty="0">
              <a:latin typeface="Gotham Light"/>
              <a:cs typeface="Gotham Light"/>
            </a:endParaRPr>
          </a:p>
        </p:txBody>
      </p:sp>
      <p:cxnSp>
        <p:nvCxnSpPr>
          <p:cNvPr id="26" name="Straight Connector 25"/>
          <p:cNvCxnSpPr/>
          <p:nvPr/>
        </p:nvCxnSpPr>
        <p:spPr>
          <a:xfrm>
            <a:off x="3346593" y="2305644"/>
            <a:ext cx="112082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smtClean="0">
                <a:solidFill>
                  <a:schemeClr val="bg1">
                    <a:lumMod val="75000"/>
                  </a:schemeClr>
                </a:solidFill>
                <a:latin typeface="Gotham XNarrow Medium"/>
                <a:cs typeface="Gotham XNarrow Medium"/>
              </a:rPr>
              <a:t>ΔOutput</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accent6"/>
                </a:solidFill>
                <a:latin typeface="Gotham XNarrow Medium"/>
                <a:cs typeface="Gotham XNarrow Medium"/>
                <a:sym typeface="Wingdings"/>
              </a:rPr>
              <a:t>“High </a:t>
            </a:r>
            <a:r>
              <a:rPr lang="en-US" dirty="0" err="1" smtClean="0">
                <a:solidFill>
                  <a:schemeClr val="accent6"/>
                </a:solidFill>
                <a:latin typeface="Gotham XNarrow Medium"/>
                <a:cs typeface="Gotham XNarrow Medium"/>
                <a:sym typeface="Wingdings"/>
              </a:rPr>
              <a:t>vs</a:t>
            </a:r>
            <a:r>
              <a:rPr lang="en-US" dirty="0" smtClean="0">
                <a:solidFill>
                  <a:schemeClr val="accent6"/>
                </a:solidFill>
                <a:latin typeface="Gotham XNarrow Medium"/>
                <a:cs typeface="Gotham XNarrow Medium"/>
                <a:sym typeface="Wingdings"/>
              </a:rPr>
              <a:t> Low”</a:t>
            </a:r>
            <a:endParaRPr lang="en-US" dirty="0" smtClean="0">
              <a:solidFill>
                <a:schemeClr val="accent6"/>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|p(T)|</a:t>
            </a: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err="1" smtClean="0">
                <a:solidFill>
                  <a:schemeClr val="bg1">
                    <a:lumMod val="75000"/>
                  </a:schemeClr>
                </a:solidFill>
                <a:latin typeface="Gotham XNarrow Medium"/>
                <a:cs typeface="Gotham XNarrow Medium"/>
              </a:rPr>
              <a:t>ΔNormal</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rPr>
              <a:t>Multiple Outputs</a:t>
            </a:r>
          </a:p>
        </p:txBody>
      </p:sp>
      <p:cxnSp>
        <p:nvCxnSpPr>
          <p:cNvPr id="33" name="Straight Connector 32"/>
          <p:cNvCxnSpPr/>
          <p:nvPr/>
        </p:nvCxnSpPr>
        <p:spPr>
          <a:xfrm>
            <a:off x="3294234" y="1148670"/>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837739" y="898857"/>
            <a:ext cx="0" cy="5086971"/>
          </a:xfrm>
          <a:prstGeom prst="line">
            <a:avLst/>
          </a:prstGeom>
          <a:ln w="762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838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69905" y="1881095"/>
            <a:ext cx="1536348"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output</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21" name="TextBox 20"/>
          <p:cNvSpPr txBox="1"/>
          <p:nvPr/>
        </p:nvSpPr>
        <p:spPr>
          <a:xfrm>
            <a:off x="3480097" y="2305644"/>
            <a:ext cx="817146" cy="369332"/>
          </a:xfrm>
          <a:prstGeom prst="rect">
            <a:avLst/>
          </a:prstGeom>
          <a:noFill/>
        </p:spPr>
        <p:txBody>
          <a:bodyPr wrap="none" rtlCol="0">
            <a:spAutoFit/>
          </a:bodyPr>
          <a:lstStyle/>
          <a:p>
            <a:r>
              <a:rPr lang="en-US" dirty="0" smtClean="0">
                <a:solidFill>
                  <a:srgbClr val="BFBFBF"/>
                </a:solidFill>
                <a:latin typeface="Gotham Light"/>
                <a:cs typeface="Gotham Light"/>
              </a:rPr>
              <a:t>|p(T)|</a:t>
            </a:r>
            <a:endParaRPr lang="en-US" dirty="0">
              <a:solidFill>
                <a:srgbClr val="BFBFBF"/>
              </a:solidFill>
              <a:latin typeface="Gotham Light"/>
              <a:cs typeface="Gotham Light"/>
            </a:endParaRPr>
          </a:p>
        </p:txBody>
      </p:sp>
      <p:sp>
        <p:nvSpPr>
          <p:cNvPr id="27" name="TextBox 26"/>
          <p:cNvSpPr txBox="1"/>
          <p:nvPr/>
        </p:nvSpPr>
        <p:spPr>
          <a:xfrm>
            <a:off x="3169905" y="3085684"/>
            <a:ext cx="1536348"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output</a:t>
            </a:r>
            <a:r>
              <a:rPr lang="en-US" dirty="0" smtClean="0">
                <a:latin typeface="Gotham Light"/>
                <a:cs typeface="Gotham Light"/>
              </a:rPr>
              <a:t> </a:t>
            </a:r>
            <a:r>
              <a:rPr lang="en-US" dirty="0" smtClean="0">
                <a:latin typeface="Wingdings"/>
                <a:ea typeface="Wingdings"/>
                <a:cs typeface="Wingdings"/>
                <a:sym typeface="Wingdings"/>
              </a:rPr>
              <a:t></a:t>
            </a:r>
            <a:r>
              <a:rPr lang="en-US" dirty="0" smtClean="0">
                <a:latin typeface="Gotham Light"/>
                <a:ea typeface="Wingdings"/>
                <a:cs typeface="Gotham Light"/>
                <a:sym typeface="Wingdings"/>
              </a:rPr>
              <a:t> </a:t>
            </a:r>
            <a:r>
              <a:rPr lang="en-US" dirty="0">
                <a:latin typeface="Gotham Light"/>
                <a:ea typeface="Wingdings"/>
                <a:cs typeface="Gotham Light"/>
                <a:sym typeface="Wingdings"/>
              </a:rPr>
              <a:t>V</a:t>
            </a:r>
            <a:r>
              <a:rPr lang="en-US" dirty="0" smtClean="0">
                <a:latin typeface="Wingdings"/>
                <a:ea typeface="Wingdings"/>
                <a:cs typeface="Wingdings"/>
                <a:sym typeface="Wingdings"/>
              </a:rPr>
              <a:t> </a:t>
            </a:r>
            <a:endParaRPr lang="en-US" dirty="0">
              <a:latin typeface="Gotham Light"/>
              <a:cs typeface="Gotham Light"/>
            </a:endParaRPr>
          </a:p>
        </p:txBody>
      </p:sp>
      <p:sp>
        <p:nvSpPr>
          <p:cNvPr id="28" name="TextBox 27"/>
          <p:cNvSpPr txBox="1"/>
          <p:nvPr/>
        </p:nvSpPr>
        <p:spPr>
          <a:xfrm>
            <a:off x="3480097" y="3510233"/>
            <a:ext cx="905016" cy="369332"/>
          </a:xfrm>
          <a:prstGeom prst="rect">
            <a:avLst/>
          </a:prstGeom>
          <a:noFill/>
        </p:spPr>
        <p:txBody>
          <a:bodyPr wrap="none" rtlCol="0">
            <a:spAutoFit/>
          </a:bodyPr>
          <a:lstStyle/>
          <a:p>
            <a:r>
              <a:rPr lang="en-US" dirty="0" smtClean="0">
                <a:latin typeface="Gotham Light"/>
                <a:cs typeface="Gotham Light"/>
              </a:rPr>
              <a:t>|p(T)|</a:t>
            </a:r>
            <a:r>
              <a:rPr lang="en-US" baseline="30000" dirty="0" smtClean="0">
                <a:latin typeface="Gotham Light"/>
                <a:cs typeface="Gotham Light"/>
              </a:rPr>
              <a:t>c</a:t>
            </a:r>
            <a:endParaRPr lang="en-US" dirty="0">
              <a:latin typeface="Gotham Light"/>
              <a:cs typeface="Gotham Light"/>
            </a:endParaRPr>
          </a:p>
        </p:txBody>
      </p:sp>
      <p:cxnSp>
        <p:nvCxnSpPr>
          <p:cNvPr id="29" name="Straight Connector 28"/>
          <p:cNvCxnSpPr/>
          <p:nvPr/>
        </p:nvCxnSpPr>
        <p:spPr>
          <a:xfrm>
            <a:off x="3346593" y="3510233"/>
            <a:ext cx="112082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a:solidFill>
                  <a:schemeClr val="bg1">
                    <a:lumMod val="75000"/>
                  </a:schemeClr>
                </a:solidFill>
                <a:latin typeface="Gotham XNarrow Medium"/>
                <a:cs typeface="Gotham XNarrow Medium"/>
              </a:rPr>
              <a:t>ΔOutput</a:t>
            </a:r>
            <a:endParaRPr lang="en-US" dirty="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“High </a:t>
            </a:r>
            <a:r>
              <a:rPr lang="en-US" dirty="0" err="1" smtClean="0">
                <a:solidFill>
                  <a:schemeClr val="bg1">
                    <a:lumMod val="75000"/>
                  </a:schemeClr>
                </a:solidFill>
                <a:latin typeface="Gotham XNarrow Medium"/>
                <a:cs typeface="Gotham XNarrow Medium"/>
                <a:sym typeface="Wingdings"/>
              </a:rPr>
              <a:t>vs</a:t>
            </a:r>
            <a:r>
              <a:rPr lang="en-US" dirty="0" smtClean="0">
                <a:solidFill>
                  <a:schemeClr val="bg1">
                    <a:lumMod val="75000"/>
                  </a:schemeClr>
                </a:solidFill>
                <a:latin typeface="Gotham XNarrow Medium"/>
                <a:cs typeface="Gotham XNarrow Medium"/>
                <a:sym typeface="Wingdings"/>
              </a:rPr>
              <a:t> Low”</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smtClean="0">
                <a:solidFill>
                  <a:srgbClr val="F79646"/>
                </a:solidFill>
                <a:latin typeface="Gotham XNarrow Medium"/>
                <a:cs typeface="Gotham XNarrow Medium"/>
                <a:sym typeface="Wingdings"/>
              </a:rPr>
              <a:t>|p(T)|</a:t>
            </a: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err="1" smtClean="0">
                <a:solidFill>
                  <a:schemeClr val="bg1">
                    <a:lumMod val="75000"/>
                  </a:schemeClr>
                </a:solidFill>
                <a:latin typeface="Gotham XNarrow Medium"/>
                <a:cs typeface="Gotham XNarrow Medium"/>
              </a:rPr>
              <a:t>ΔNormal</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rPr>
              <a:t>Multiple Outputs</a:t>
            </a:r>
          </a:p>
        </p:txBody>
      </p:sp>
      <p:cxnSp>
        <p:nvCxnSpPr>
          <p:cNvPr id="34" name="Straight Connector 33"/>
          <p:cNvCxnSpPr/>
          <p:nvPr/>
        </p:nvCxnSpPr>
        <p:spPr>
          <a:xfrm>
            <a:off x="3346593" y="2305644"/>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837739" y="898857"/>
            <a:ext cx="0" cy="5086971"/>
          </a:xfrm>
          <a:prstGeom prst="line">
            <a:avLst/>
          </a:prstGeom>
          <a:ln w="762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338406" y="724121"/>
            <a:ext cx="1120820" cy="369332"/>
          </a:xfrm>
          <a:prstGeom prst="rect">
            <a:avLst/>
          </a:prstGeom>
          <a:noFill/>
        </p:spPr>
        <p:txBody>
          <a:bodyPr wrap="none" rtlCol="0">
            <a:spAutoFit/>
          </a:bodyPr>
          <a:lstStyle/>
          <a:p>
            <a:r>
              <a:rPr lang="en-US" dirty="0" err="1" smtClean="0">
                <a:solidFill>
                  <a:schemeClr val="bg1">
                    <a:lumMod val="75000"/>
                  </a:schemeClr>
                </a:solidFill>
                <a:latin typeface="Times"/>
                <a:cs typeface="Times"/>
              </a:rPr>
              <a:t>Δ</a:t>
            </a:r>
            <a:r>
              <a:rPr lang="en-US" dirty="0" err="1" smtClean="0">
                <a:solidFill>
                  <a:schemeClr val="bg1">
                    <a:lumMod val="75000"/>
                  </a:schemeClr>
                </a:solidFill>
                <a:latin typeface="Gotham Light"/>
                <a:cs typeface="Gotham Light"/>
              </a:rPr>
              <a:t>output</a:t>
            </a:r>
            <a:endParaRPr lang="en-US" dirty="0">
              <a:solidFill>
                <a:schemeClr val="bg1">
                  <a:lumMod val="75000"/>
                </a:schemeClr>
              </a:solidFill>
              <a:latin typeface="Gotham Light"/>
              <a:cs typeface="Gotham Light"/>
            </a:endParaRPr>
          </a:p>
        </p:txBody>
      </p:sp>
      <p:sp>
        <p:nvSpPr>
          <p:cNvPr id="14" name="TextBox 13"/>
          <p:cNvSpPr txBox="1"/>
          <p:nvPr/>
        </p:nvSpPr>
        <p:spPr>
          <a:xfrm>
            <a:off x="3427738" y="1148670"/>
            <a:ext cx="817146" cy="369332"/>
          </a:xfrm>
          <a:prstGeom prst="rect">
            <a:avLst/>
          </a:prstGeom>
          <a:noFill/>
        </p:spPr>
        <p:txBody>
          <a:bodyPr wrap="none" rtlCol="0">
            <a:spAutoFit/>
          </a:bodyPr>
          <a:lstStyle/>
          <a:p>
            <a:r>
              <a:rPr lang="en-US" dirty="0" smtClean="0">
                <a:solidFill>
                  <a:schemeClr val="bg1">
                    <a:lumMod val="75000"/>
                  </a:schemeClr>
                </a:solidFill>
                <a:latin typeface="Gotham Light"/>
                <a:cs typeface="Gotham Light"/>
              </a:rPr>
              <a:t>|p(T)|</a:t>
            </a:r>
            <a:endParaRPr lang="en-US" dirty="0">
              <a:solidFill>
                <a:schemeClr val="bg1">
                  <a:lumMod val="75000"/>
                </a:schemeClr>
              </a:solidFill>
              <a:latin typeface="Gotham Light"/>
              <a:cs typeface="Gotham Light"/>
            </a:endParaRPr>
          </a:p>
        </p:txBody>
      </p:sp>
      <p:cxnSp>
        <p:nvCxnSpPr>
          <p:cNvPr id="15" name="Straight Connector 14"/>
          <p:cNvCxnSpPr/>
          <p:nvPr/>
        </p:nvCxnSpPr>
        <p:spPr>
          <a:xfrm>
            <a:off x="3294234" y="1148670"/>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838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9905" y="4291312"/>
            <a:ext cx="1492259"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outlier</a:t>
            </a:r>
            <a:r>
              <a:rPr lang="en-US" dirty="0" smtClean="0">
                <a:latin typeface="Gotham Light"/>
                <a:cs typeface="Gotham Light"/>
              </a:rPr>
              <a:t> </a:t>
            </a:r>
            <a:r>
              <a:rPr lang="en-US" dirty="0" smtClean="0">
                <a:latin typeface="Wingdings"/>
                <a:ea typeface="Wingdings"/>
                <a:cs typeface="Wingdings"/>
                <a:sym typeface="Wingdings"/>
              </a:rPr>
              <a:t></a:t>
            </a:r>
            <a:r>
              <a:rPr lang="en-US" dirty="0" smtClean="0">
                <a:latin typeface="Gotham Light"/>
                <a:ea typeface="Wingdings"/>
                <a:cs typeface="Gotham Light"/>
                <a:sym typeface="Wingdings"/>
              </a:rPr>
              <a:t> </a:t>
            </a:r>
            <a:r>
              <a:rPr lang="en-US" dirty="0">
                <a:latin typeface="Gotham Light"/>
                <a:ea typeface="Wingdings"/>
                <a:cs typeface="Gotham Light"/>
                <a:sym typeface="Wingdings"/>
              </a:rPr>
              <a:t>V</a:t>
            </a:r>
            <a:r>
              <a:rPr lang="en-US" dirty="0" smtClean="0">
                <a:latin typeface="Wingdings"/>
                <a:ea typeface="Wingdings"/>
                <a:cs typeface="Wingdings"/>
                <a:sym typeface="Wingdings"/>
              </a:rPr>
              <a:t> </a:t>
            </a:r>
            <a:endParaRPr lang="en-US" dirty="0">
              <a:latin typeface="Gotham Light"/>
              <a:cs typeface="Gotham Light"/>
            </a:endParaRPr>
          </a:p>
        </p:txBody>
      </p:sp>
      <p:sp>
        <p:nvSpPr>
          <p:cNvPr id="6" name="TextBox 5"/>
          <p:cNvSpPr txBox="1"/>
          <p:nvPr/>
        </p:nvSpPr>
        <p:spPr>
          <a:xfrm>
            <a:off x="3480097" y="4715861"/>
            <a:ext cx="905016" cy="369332"/>
          </a:xfrm>
          <a:prstGeom prst="rect">
            <a:avLst/>
          </a:prstGeom>
          <a:noFill/>
        </p:spPr>
        <p:txBody>
          <a:bodyPr wrap="none" rtlCol="0">
            <a:spAutoFit/>
          </a:bodyPr>
          <a:lstStyle/>
          <a:p>
            <a:r>
              <a:rPr lang="en-US" dirty="0" smtClean="0">
                <a:latin typeface="Gotham Light"/>
                <a:cs typeface="Gotham Light"/>
              </a:rPr>
              <a:t>|</a:t>
            </a:r>
            <a:r>
              <a:rPr lang="en-US" dirty="0">
                <a:latin typeface="Gotham Light"/>
                <a:cs typeface="Gotham Light"/>
              </a:rPr>
              <a:t>p</a:t>
            </a:r>
            <a:r>
              <a:rPr lang="en-US" dirty="0" smtClean="0">
                <a:latin typeface="Gotham Light"/>
                <a:cs typeface="Gotham Light"/>
              </a:rPr>
              <a:t>(T)|</a:t>
            </a:r>
            <a:r>
              <a:rPr lang="en-US" baseline="30000" dirty="0" smtClean="0">
                <a:latin typeface="Gotham Light"/>
                <a:cs typeface="Gotham Light"/>
              </a:rPr>
              <a:t>c</a:t>
            </a:r>
            <a:endParaRPr lang="en-US" dirty="0">
              <a:latin typeface="Gotham Light"/>
              <a:cs typeface="Gotham Light"/>
            </a:endParaRPr>
          </a:p>
        </p:txBody>
      </p:sp>
      <p:cxnSp>
        <p:nvCxnSpPr>
          <p:cNvPr id="7" name="Straight Connector 6"/>
          <p:cNvCxnSpPr/>
          <p:nvPr/>
        </p:nvCxnSpPr>
        <p:spPr>
          <a:xfrm>
            <a:off x="3346593" y="4715861"/>
            <a:ext cx="112082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157743" y="4556344"/>
            <a:ext cx="1183285"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Normal</a:t>
            </a:r>
            <a:r>
              <a:rPr lang="en-US" dirty="0" smtClean="0">
                <a:latin typeface="Wingdings"/>
                <a:ea typeface="Wingdings"/>
                <a:cs typeface="Wingdings"/>
                <a:sym typeface="Wingdings"/>
              </a:rPr>
              <a:t> </a:t>
            </a:r>
            <a:endParaRPr lang="en-US" dirty="0">
              <a:latin typeface="Gotham Light"/>
              <a:cs typeface="Gotham Light"/>
            </a:endParaRPr>
          </a:p>
        </p:txBody>
      </p:sp>
      <p:cxnSp>
        <p:nvCxnSpPr>
          <p:cNvPr id="22" name="Straight Connector 21"/>
          <p:cNvCxnSpPr/>
          <p:nvPr/>
        </p:nvCxnSpPr>
        <p:spPr>
          <a:xfrm flipV="1">
            <a:off x="5170839" y="4594386"/>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169905" y="3085684"/>
            <a:ext cx="1536348"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output</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28" name="TextBox 27"/>
          <p:cNvSpPr txBox="1"/>
          <p:nvPr/>
        </p:nvSpPr>
        <p:spPr>
          <a:xfrm>
            <a:off x="3480097" y="3510233"/>
            <a:ext cx="905016" cy="369332"/>
          </a:xfrm>
          <a:prstGeom prst="rect">
            <a:avLst/>
          </a:prstGeom>
          <a:noFill/>
        </p:spPr>
        <p:txBody>
          <a:bodyPr wrap="none" rtlCol="0">
            <a:spAutoFit/>
          </a:bodyPr>
          <a:lstStyle/>
          <a:p>
            <a:r>
              <a:rPr lang="en-US" dirty="0" smtClean="0">
                <a:solidFill>
                  <a:srgbClr val="BFBFBF"/>
                </a:solidFill>
                <a:latin typeface="Gotham Light"/>
                <a:cs typeface="Gotham Light"/>
              </a:rPr>
              <a:t>|p(T)|</a:t>
            </a:r>
            <a:r>
              <a:rPr lang="en-US" baseline="30000" dirty="0" smtClean="0">
                <a:solidFill>
                  <a:srgbClr val="BFBFBF"/>
                </a:solidFill>
                <a:latin typeface="Gotham Light"/>
                <a:cs typeface="Gotham Light"/>
              </a:rPr>
              <a:t>c</a:t>
            </a:r>
            <a:endParaRPr lang="en-US" dirty="0">
              <a:solidFill>
                <a:srgbClr val="BFBFBF"/>
              </a:solidFill>
              <a:latin typeface="Gotham Light"/>
              <a:cs typeface="Gotham Light"/>
            </a:endParaRPr>
          </a:p>
        </p:txBody>
      </p:sp>
      <p:cxnSp>
        <p:nvCxnSpPr>
          <p:cNvPr id="29" name="Straight Connector 28"/>
          <p:cNvCxnSpPr/>
          <p:nvPr/>
        </p:nvCxnSpPr>
        <p:spPr>
          <a:xfrm>
            <a:off x="3346593" y="3510233"/>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8577" y="4049436"/>
            <a:ext cx="492142" cy="1200329"/>
          </a:xfrm>
          <a:prstGeom prst="rect">
            <a:avLst/>
          </a:prstGeom>
          <a:noFill/>
        </p:spPr>
        <p:txBody>
          <a:bodyPr wrap="none" rtlCol="0">
            <a:spAutoFit/>
          </a:bodyPr>
          <a:lstStyle/>
          <a:p>
            <a:r>
              <a:rPr lang="en-US" sz="7200" dirty="0" smtClean="0">
                <a:latin typeface="Times"/>
                <a:cs typeface="Times"/>
              </a:rPr>
              <a:t>-</a:t>
            </a:r>
            <a:endParaRPr lang="en-US" sz="7200" dirty="0">
              <a:latin typeface="Times"/>
              <a:cs typeface="Times"/>
            </a:endParaRPr>
          </a:p>
        </p:txBody>
      </p: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smtClean="0">
                <a:solidFill>
                  <a:schemeClr val="bg1">
                    <a:lumMod val="75000"/>
                  </a:schemeClr>
                </a:solidFill>
                <a:latin typeface="Gotham XNarrow Medium"/>
                <a:cs typeface="Gotham XNarrow Medium"/>
              </a:rPr>
              <a:t>ΔOutput</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“High </a:t>
            </a:r>
            <a:r>
              <a:rPr lang="en-US" dirty="0" err="1" smtClean="0">
                <a:solidFill>
                  <a:schemeClr val="bg1">
                    <a:lumMod val="75000"/>
                  </a:schemeClr>
                </a:solidFill>
                <a:latin typeface="Gotham XNarrow Medium"/>
                <a:cs typeface="Gotham XNarrow Medium"/>
                <a:sym typeface="Wingdings"/>
              </a:rPr>
              <a:t>vs</a:t>
            </a:r>
            <a:r>
              <a:rPr lang="en-US" dirty="0" smtClean="0">
                <a:solidFill>
                  <a:schemeClr val="bg1">
                    <a:lumMod val="75000"/>
                  </a:schemeClr>
                </a:solidFill>
                <a:latin typeface="Gotham XNarrow Medium"/>
                <a:cs typeface="Gotham XNarrow Medium"/>
                <a:sym typeface="Wingdings"/>
              </a:rPr>
              <a:t> Low”</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|p(T)|</a:t>
            </a: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err="1">
                <a:solidFill>
                  <a:schemeClr val="accent6"/>
                </a:solidFill>
                <a:latin typeface="Gotham XNarrow Medium"/>
                <a:cs typeface="Gotham XNarrow Medium"/>
              </a:rPr>
              <a:t>ΔNormal</a:t>
            </a:r>
            <a:endParaRPr lang="en-US" dirty="0">
              <a:solidFill>
                <a:schemeClr val="accent6"/>
              </a:solidFill>
              <a:latin typeface="Gotham XNarrow Medium"/>
              <a:cs typeface="Gotham XNarrow Medium"/>
            </a:endParaRPr>
          </a:p>
          <a:p>
            <a:pPr marL="0" indent="0" algn="r">
              <a:lnSpc>
                <a:spcPct val="110000"/>
              </a:lnSpc>
              <a:buNone/>
            </a:pPr>
            <a:endParaRPr lang="en-US" dirty="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rPr>
              <a:t>Multiple Outputs</a:t>
            </a:r>
          </a:p>
        </p:txBody>
      </p:sp>
      <p:cxnSp>
        <p:nvCxnSpPr>
          <p:cNvPr id="33" name="Straight Connector 32"/>
          <p:cNvCxnSpPr/>
          <p:nvPr/>
        </p:nvCxnSpPr>
        <p:spPr>
          <a:xfrm flipV="1">
            <a:off x="6365920" y="4594386"/>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837739" y="898857"/>
            <a:ext cx="0" cy="5086971"/>
          </a:xfrm>
          <a:prstGeom prst="line">
            <a:avLst/>
          </a:prstGeom>
          <a:ln w="762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338406" y="724121"/>
            <a:ext cx="1120820" cy="369332"/>
          </a:xfrm>
          <a:prstGeom prst="rect">
            <a:avLst/>
          </a:prstGeom>
          <a:noFill/>
        </p:spPr>
        <p:txBody>
          <a:bodyPr wrap="none" rtlCol="0">
            <a:spAutoFit/>
          </a:bodyPr>
          <a:lstStyle/>
          <a:p>
            <a:r>
              <a:rPr lang="en-US" dirty="0" err="1" smtClean="0">
                <a:solidFill>
                  <a:schemeClr val="bg1">
                    <a:lumMod val="75000"/>
                  </a:schemeClr>
                </a:solidFill>
                <a:latin typeface="Times"/>
                <a:cs typeface="Times"/>
              </a:rPr>
              <a:t>Δ</a:t>
            </a:r>
            <a:r>
              <a:rPr lang="en-US" dirty="0" err="1" smtClean="0">
                <a:solidFill>
                  <a:schemeClr val="bg1">
                    <a:lumMod val="75000"/>
                  </a:schemeClr>
                </a:solidFill>
                <a:latin typeface="Gotham Light"/>
                <a:cs typeface="Gotham Light"/>
              </a:rPr>
              <a:t>output</a:t>
            </a:r>
            <a:endParaRPr lang="en-US" dirty="0">
              <a:solidFill>
                <a:schemeClr val="bg1">
                  <a:lumMod val="75000"/>
                </a:schemeClr>
              </a:solidFill>
              <a:latin typeface="Gotham Light"/>
              <a:cs typeface="Gotham Light"/>
            </a:endParaRPr>
          </a:p>
        </p:txBody>
      </p:sp>
      <p:sp>
        <p:nvSpPr>
          <p:cNvPr id="23" name="TextBox 22"/>
          <p:cNvSpPr txBox="1"/>
          <p:nvPr/>
        </p:nvSpPr>
        <p:spPr>
          <a:xfrm>
            <a:off x="3427738" y="1148670"/>
            <a:ext cx="817146" cy="369332"/>
          </a:xfrm>
          <a:prstGeom prst="rect">
            <a:avLst/>
          </a:prstGeom>
          <a:noFill/>
        </p:spPr>
        <p:txBody>
          <a:bodyPr wrap="none" rtlCol="0">
            <a:spAutoFit/>
          </a:bodyPr>
          <a:lstStyle/>
          <a:p>
            <a:r>
              <a:rPr lang="en-US" dirty="0" smtClean="0">
                <a:solidFill>
                  <a:schemeClr val="bg1">
                    <a:lumMod val="75000"/>
                  </a:schemeClr>
                </a:solidFill>
                <a:latin typeface="Gotham Light"/>
                <a:cs typeface="Gotham Light"/>
              </a:rPr>
              <a:t>|p(T)|</a:t>
            </a:r>
            <a:endParaRPr lang="en-US" dirty="0">
              <a:solidFill>
                <a:schemeClr val="bg1">
                  <a:lumMod val="75000"/>
                </a:schemeClr>
              </a:solidFill>
              <a:latin typeface="Gotham Light"/>
              <a:cs typeface="Gotham Light"/>
            </a:endParaRPr>
          </a:p>
        </p:txBody>
      </p:sp>
      <p:cxnSp>
        <p:nvCxnSpPr>
          <p:cNvPr id="24" name="Straight Connector 23"/>
          <p:cNvCxnSpPr/>
          <p:nvPr/>
        </p:nvCxnSpPr>
        <p:spPr>
          <a:xfrm>
            <a:off x="3294234" y="1148670"/>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169905" y="1881095"/>
            <a:ext cx="1536348"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output</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32" name="TextBox 31"/>
          <p:cNvSpPr txBox="1"/>
          <p:nvPr/>
        </p:nvSpPr>
        <p:spPr>
          <a:xfrm>
            <a:off x="3480097" y="2305644"/>
            <a:ext cx="817146" cy="369332"/>
          </a:xfrm>
          <a:prstGeom prst="rect">
            <a:avLst/>
          </a:prstGeom>
          <a:noFill/>
        </p:spPr>
        <p:txBody>
          <a:bodyPr wrap="none" rtlCol="0">
            <a:spAutoFit/>
          </a:bodyPr>
          <a:lstStyle/>
          <a:p>
            <a:r>
              <a:rPr lang="en-US" dirty="0" smtClean="0">
                <a:solidFill>
                  <a:srgbClr val="BFBFBF"/>
                </a:solidFill>
                <a:latin typeface="Gotham Light"/>
                <a:cs typeface="Gotham Light"/>
              </a:rPr>
              <a:t>|p(T)|</a:t>
            </a:r>
            <a:endParaRPr lang="en-US" dirty="0">
              <a:solidFill>
                <a:srgbClr val="BFBFBF"/>
              </a:solidFill>
              <a:latin typeface="Gotham Light"/>
              <a:cs typeface="Gotham Light"/>
            </a:endParaRPr>
          </a:p>
        </p:txBody>
      </p:sp>
      <p:cxnSp>
        <p:nvCxnSpPr>
          <p:cNvPr id="35" name="Straight Connector 34"/>
          <p:cNvCxnSpPr/>
          <p:nvPr/>
        </p:nvCxnSpPr>
        <p:spPr>
          <a:xfrm>
            <a:off x="3346593" y="2305644"/>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83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31475" cy="6123346"/>
          </a:xfrm>
          <a:prstGeom prst="rect">
            <a:avLst/>
          </a:prstGeom>
        </p:spPr>
      </p:pic>
    </p:spTree>
    <p:extLst>
      <p:ext uri="{BB962C8B-B14F-4D97-AF65-F5344CB8AC3E}">
        <p14:creationId xmlns:p14="http://schemas.microsoft.com/office/powerpoint/2010/main" val="363409235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9905" y="4291312"/>
            <a:ext cx="1492259"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outlier</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6" name="TextBox 5"/>
          <p:cNvSpPr txBox="1"/>
          <p:nvPr/>
        </p:nvSpPr>
        <p:spPr>
          <a:xfrm>
            <a:off x="3480097" y="4715861"/>
            <a:ext cx="905016" cy="369332"/>
          </a:xfrm>
          <a:prstGeom prst="rect">
            <a:avLst/>
          </a:prstGeom>
          <a:noFill/>
        </p:spPr>
        <p:txBody>
          <a:bodyPr wrap="none" rtlCol="0">
            <a:spAutoFit/>
          </a:bodyPr>
          <a:lstStyle/>
          <a:p>
            <a:r>
              <a:rPr lang="en-US" dirty="0" smtClean="0">
                <a:solidFill>
                  <a:srgbClr val="BFBFBF"/>
                </a:solidFill>
                <a:latin typeface="Gotham Light"/>
                <a:cs typeface="Gotham Light"/>
              </a:rPr>
              <a:t>|p(T)|</a:t>
            </a:r>
            <a:r>
              <a:rPr lang="en-US" baseline="30000" dirty="0" smtClean="0">
                <a:solidFill>
                  <a:srgbClr val="BFBFBF"/>
                </a:solidFill>
                <a:latin typeface="Gotham Light"/>
                <a:cs typeface="Gotham Light"/>
              </a:rPr>
              <a:t>c</a:t>
            </a:r>
            <a:endParaRPr lang="en-US" dirty="0">
              <a:solidFill>
                <a:srgbClr val="BFBFBF"/>
              </a:solidFill>
              <a:latin typeface="Gotham Light"/>
              <a:cs typeface="Gotham Light"/>
            </a:endParaRPr>
          </a:p>
        </p:txBody>
      </p:sp>
      <p:cxnSp>
        <p:nvCxnSpPr>
          <p:cNvPr id="7" name="Straight Connector 6"/>
          <p:cNvCxnSpPr/>
          <p:nvPr/>
        </p:nvCxnSpPr>
        <p:spPr>
          <a:xfrm>
            <a:off x="3346593" y="4715861"/>
            <a:ext cx="1120820" cy="0"/>
          </a:xfrm>
          <a:prstGeom prst="line">
            <a:avLst/>
          </a:prstGeom>
          <a:ln w="12700" cmpd="sng">
            <a:solidFill>
              <a:srgbClr val="D9D9D9"/>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157743" y="4556344"/>
            <a:ext cx="1183285"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Normal</a:t>
            </a:r>
            <a:endParaRPr lang="en-US" dirty="0">
              <a:solidFill>
                <a:srgbClr val="BFBFBF"/>
              </a:solidFill>
              <a:latin typeface="Gotham Light"/>
              <a:cs typeface="Gotham Light"/>
            </a:endParaRPr>
          </a:p>
        </p:txBody>
      </p:sp>
      <p:cxnSp>
        <p:nvCxnSpPr>
          <p:cNvPr id="20" name="Straight Connector 19"/>
          <p:cNvCxnSpPr/>
          <p:nvPr/>
        </p:nvCxnSpPr>
        <p:spPr>
          <a:xfrm flipV="1">
            <a:off x="6365920" y="4594386"/>
            <a:ext cx="1" cy="357359"/>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170839" y="4594386"/>
            <a:ext cx="1" cy="357359"/>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8577" y="4049436"/>
            <a:ext cx="492142" cy="1200329"/>
          </a:xfrm>
          <a:prstGeom prst="rect">
            <a:avLst/>
          </a:prstGeom>
          <a:noFill/>
        </p:spPr>
        <p:txBody>
          <a:bodyPr wrap="none" rtlCol="0">
            <a:spAutoFit/>
          </a:bodyPr>
          <a:lstStyle/>
          <a:p>
            <a:r>
              <a:rPr lang="en-US" sz="7200" dirty="0" smtClean="0">
                <a:solidFill>
                  <a:srgbClr val="BFBFBF"/>
                </a:solidFill>
                <a:latin typeface="Times"/>
                <a:cs typeface="Times"/>
              </a:rPr>
              <a:t>-</a:t>
            </a:r>
            <a:endParaRPr lang="en-US" sz="7200" dirty="0">
              <a:solidFill>
                <a:srgbClr val="BFBFBF"/>
              </a:solidFill>
              <a:latin typeface="Times"/>
              <a:cs typeface="Times"/>
            </a:endParaRPr>
          </a:p>
        </p:txBody>
      </p: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a:solidFill>
                  <a:schemeClr val="bg1">
                    <a:lumMod val="75000"/>
                  </a:schemeClr>
                </a:solidFill>
                <a:latin typeface="Gotham XNarrow Medium"/>
                <a:cs typeface="Gotham XNarrow Medium"/>
              </a:rPr>
              <a:t>ΔOutput</a:t>
            </a:r>
            <a:endParaRPr lang="en-US" dirty="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“High </a:t>
            </a:r>
            <a:r>
              <a:rPr lang="en-US" dirty="0" err="1" smtClean="0">
                <a:solidFill>
                  <a:schemeClr val="bg1">
                    <a:lumMod val="75000"/>
                  </a:schemeClr>
                </a:solidFill>
                <a:latin typeface="Gotham XNarrow Medium"/>
                <a:cs typeface="Gotham XNarrow Medium"/>
                <a:sym typeface="Wingdings"/>
              </a:rPr>
              <a:t>vs</a:t>
            </a:r>
            <a:r>
              <a:rPr lang="en-US" dirty="0" smtClean="0">
                <a:solidFill>
                  <a:schemeClr val="bg1">
                    <a:lumMod val="75000"/>
                  </a:schemeClr>
                </a:solidFill>
                <a:latin typeface="Gotham XNarrow Medium"/>
                <a:cs typeface="Gotham XNarrow Medium"/>
                <a:sym typeface="Wingdings"/>
              </a:rPr>
              <a:t> Low”</a:t>
            </a:r>
            <a:endParaRPr lang="en-US" dirty="0" smtClean="0">
              <a:solidFill>
                <a:schemeClr val="bg1">
                  <a:lumMod val="75000"/>
                </a:schemeClr>
              </a:solidFill>
              <a:latin typeface="Gotham XNarrow Medium"/>
              <a:cs typeface="Gotham XNarrow Medium"/>
            </a:endParaRP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smtClean="0">
                <a:solidFill>
                  <a:schemeClr val="bg1">
                    <a:lumMod val="75000"/>
                  </a:schemeClr>
                </a:solidFill>
                <a:latin typeface="Gotham XNarrow Medium"/>
                <a:cs typeface="Gotham XNarrow Medium"/>
                <a:sym typeface="Wingdings"/>
              </a:rPr>
              <a:t>|p(T)|</a:t>
            </a:r>
          </a:p>
          <a:p>
            <a:pPr marL="0" indent="0" algn="r">
              <a:lnSpc>
                <a:spcPct val="110000"/>
              </a:lnSpc>
              <a:buNone/>
            </a:pPr>
            <a:endParaRPr lang="en-US" dirty="0" smtClean="0">
              <a:solidFill>
                <a:schemeClr val="bg1">
                  <a:lumMod val="75000"/>
                </a:schemeClr>
              </a:solidFill>
              <a:latin typeface="Gotham XNarrow Medium"/>
              <a:cs typeface="Gotham XNarrow Medium"/>
              <a:sym typeface="Wingdings"/>
            </a:endParaRPr>
          </a:p>
          <a:p>
            <a:pPr marL="0" indent="0" algn="r">
              <a:lnSpc>
                <a:spcPct val="110000"/>
              </a:lnSpc>
              <a:buNone/>
            </a:pPr>
            <a:r>
              <a:rPr lang="en-US" dirty="0" err="1">
                <a:solidFill>
                  <a:schemeClr val="bg1">
                    <a:lumMod val="75000"/>
                  </a:schemeClr>
                </a:solidFill>
                <a:latin typeface="Gotham XNarrow Medium"/>
                <a:cs typeface="Gotham XNarrow Medium"/>
              </a:rPr>
              <a:t>ΔNormal</a:t>
            </a:r>
            <a:endParaRPr lang="en-US" dirty="0">
              <a:solidFill>
                <a:schemeClr val="bg1">
                  <a:lumMod val="75000"/>
                </a:schemeClr>
              </a:solidFill>
              <a:latin typeface="Gotham XNarrow Medium"/>
              <a:cs typeface="Gotham XNarrow Medium"/>
            </a:endParaRPr>
          </a:p>
          <a:p>
            <a:pPr marL="0" indent="0" algn="r">
              <a:lnSpc>
                <a:spcPct val="110000"/>
              </a:lnSpc>
              <a:buNone/>
            </a:pPr>
            <a:endParaRPr lang="en-US" dirty="0">
              <a:solidFill>
                <a:schemeClr val="bg1">
                  <a:lumMod val="75000"/>
                </a:schemeClr>
              </a:solidFill>
              <a:latin typeface="Gotham XNarrow Medium"/>
              <a:cs typeface="Gotham XNarrow Medium"/>
            </a:endParaRPr>
          </a:p>
          <a:p>
            <a:pPr marL="0" indent="0" algn="r">
              <a:lnSpc>
                <a:spcPct val="110000"/>
              </a:lnSpc>
              <a:buNone/>
            </a:pPr>
            <a:r>
              <a:rPr lang="en-US" dirty="0" smtClean="0">
                <a:solidFill>
                  <a:srgbClr val="F79646"/>
                </a:solidFill>
                <a:latin typeface="Gotham XNarrow Medium"/>
                <a:cs typeface="Gotham XNarrow Medium"/>
              </a:rPr>
              <a:t>Multiple Outputs</a:t>
            </a:r>
          </a:p>
        </p:txBody>
      </p:sp>
      <p:cxnSp>
        <p:nvCxnSpPr>
          <p:cNvPr id="32" name="Straight Connector 31"/>
          <p:cNvCxnSpPr/>
          <p:nvPr/>
        </p:nvCxnSpPr>
        <p:spPr>
          <a:xfrm>
            <a:off x="2837739" y="898857"/>
            <a:ext cx="0" cy="5086971"/>
          </a:xfrm>
          <a:prstGeom prst="line">
            <a:avLst/>
          </a:prstGeom>
          <a:ln w="762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24923" y="5364173"/>
            <a:ext cx="1492259"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outlier</a:t>
            </a:r>
            <a:r>
              <a:rPr lang="en-US" dirty="0" smtClean="0">
                <a:latin typeface="Gotham Light"/>
                <a:cs typeface="Gotham Light"/>
              </a:rPr>
              <a:t> </a:t>
            </a:r>
            <a:r>
              <a:rPr lang="en-US" dirty="0" smtClean="0">
                <a:latin typeface="Wingdings"/>
                <a:ea typeface="Wingdings"/>
                <a:cs typeface="Wingdings"/>
                <a:sym typeface="Wingdings"/>
              </a:rPr>
              <a:t></a:t>
            </a:r>
            <a:r>
              <a:rPr lang="en-US" dirty="0" smtClean="0">
                <a:latin typeface="Gotham Light"/>
                <a:ea typeface="Wingdings"/>
                <a:cs typeface="Gotham Light"/>
                <a:sym typeface="Wingdings"/>
              </a:rPr>
              <a:t> </a:t>
            </a:r>
            <a:r>
              <a:rPr lang="en-US" dirty="0">
                <a:latin typeface="Gotham Light"/>
                <a:ea typeface="Wingdings"/>
                <a:cs typeface="Gotham Light"/>
                <a:sym typeface="Wingdings"/>
              </a:rPr>
              <a:t>V</a:t>
            </a:r>
            <a:r>
              <a:rPr lang="en-US" dirty="0" smtClean="0">
                <a:latin typeface="Wingdings"/>
                <a:ea typeface="Wingdings"/>
                <a:cs typeface="Wingdings"/>
                <a:sym typeface="Wingdings"/>
              </a:rPr>
              <a:t> </a:t>
            </a:r>
            <a:endParaRPr lang="en-US" dirty="0">
              <a:latin typeface="Gotham Light"/>
              <a:cs typeface="Gotham Light"/>
            </a:endParaRPr>
          </a:p>
        </p:txBody>
      </p:sp>
      <p:sp>
        <p:nvSpPr>
          <p:cNvPr id="37" name="TextBox 36"/>
          <p:cNvSpPr txBox="1"/>
          <p:nvPr/>
        </p:nvSpPr>
        <p:spPr>
          <a:xfrm>
            <a:off x="4435115" y="5755593"/>
            <a:ext cx="905016" cy="369332"/>
          </a:xfrm>
          <a:prstGeom prst="rect">
            <a:avLst/>
          </a:prstGeom>
          <a:noFill/>
        </p:spPr>
        <p:txBody>
          <a:bodyPr wrap="none" rtlCol="0">
            <a:spAutoFit/>
          </a:bodyPr>
          <a:lstStyle/>
          <a:p>
            <a:r>
              <a:rPr lang="en-US" dirty="0" smtClean="0">
                <a:latin typeface="Gotham Light"/>
                <a:cs typeface="Gotham Light"/>
              </a:rPr>
              <a:t>|p(T)|</a:t>
            </a:r>
            <a:r>
              <a:rPr lang="en-US" baseline="30000" dirty="0" smtClean="0">
                <a:latin typeface="Gotham Light"/>
                <a:cs typeface="Gotham Light"/>
              </a:rPr>
              <a:t>c</a:t>
            </a:r>
            <a:endParaRPr lang="en-US" dirty="0">
              <a:latin typeface="Gotham Light"/>
              <a:cs typeface="Gotham Light"/>
            </a:endParaRPr>
          </a:p>
        </p:txBody>
      </p:sp>
      <p:cxnSp>
        <p:nvCxnSpPr>
          <p:cNvPr id="38" name="Straight Connector 37"/>
          <p:cNvCxnSpPr/>
          <p:nvPr/>
        </p:nvCxnSpPr>
        <p:spPr>
          <a:xfrm>
            <a:off x="4301611" y="5777679"/>
            <a:ext cx="112082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73400" y="5412336"/>
            <a:ext cx="1073331" cy="584776"/>
          </a:xfrm>
          <a:prstGeom prst="rect">
            <a:avLst/>
          </a:prstGeom>
          <a:noFill/>
        </p:spPr>
        <p:txBody>
          <a:bodyPr wrap="none" rtlCol="0">
            <a:spAutoFit/>
          </a:bodyPr>
          <a:lstStyle/>
          <a:p>
            <a:r>
              <a:rPr lang="el-GR" sz="3200" dirty="0" smtClean="0">
                <a:solidFill>
                  <a:srgbClr val="7F7F7F"/>
                </a:solidFill>
                <a:latin typeface="Times"/>
                <a:cs typeface="Times"/>
              </a:rPr>
              <a:t>mean</a:t>
            </a:r>
            <a:endParaRPr lang="en-US" sz="3200" dirty="0" smtClean="0">
              <a:solidFill>
                <a:srgbClr val="7F7F7F"/>
              </a:solidFill>
              <a:latin typeface="Times"/>
              <a:cs typeface="Times"/>
            </a:endParaRPr>
          </a:p>
        </p:txBody>
      </p:sp>
      <p:sp>
        <p:nvSpPr>
          <p:cNvPr id="40" name="TextBox 39"/>
          <p:cNvSpPr txBox="1"/>
          <p:nvPr/>
        </p:nvSpPr>
        <p:spPr>
          <a:xfrm>
            <a:off x="6974115" y="5596076"/>
            <a:ext cx="1183285" cy="369332"/>
          </a:xfrm>
          <a:prstGeom prst="rect">
            <a:avLst/>
          </a:prstGeom>
          <a:noFill/>
        </p:spPr>
        <p:txBody>
          <a:bodyPr wrap="none" rtlCol="0">
            <a:spAutoFit/>
          </a:bodyPr>
          <a:lstStyle/>
          <a:p>
            <a:r>
              <a:rPr lang="en-US" dirty="0" err="1" smtClean="0">
                <a:latin typeface="Times"/>
                <a:cs typeface="Times"/>
              </a:rPr>
              <a:t>Δ</a:t>
            </a:r>
            <a:r>
              <a:rPr lang="en-US" dirty="0" err="1" smtClean="0">
                <a:latin typeface="Gotham Light"/>
                <a:cs typeface="Gotham Light"/>
              </a:rPr>
              <a:t>Normal</a:t>
            </a:r>
            <a:r>
              <a:rPr lang="en-US" dirty="0" smtClean="0">
                <a:latin typeface="Wingdings"/>
                <a:ea typeface="Wingdings"/>
                <a:cs typeface="Wingdings"/>
                <a:sym typeface="Wingdings"/>
              </a:rPr>
              <a:t> </a:t>
            </a:r>
            <a:endParaRPr lang="en-US" dirty="0">
              <a:latin typeface="Gotham Light"/>
              <a:cs typeface="Gotham Light"/>
            </a:endParaRPr>
          </a:p>
        </p:txBody>
      </p:sp>
      <p:sp>
        <p:nvSpPr>
          <p:cNvPr id="41" name="TextBox 40"/>
          <p:cNvSpPr txBox="1"/>
          <p:nvPr/>
        </p:nvSpPr>
        <p:spPr>
          <a:xfrm>
            <a:off x="6057526" y="5411405"/>
            <a:ext cx="891189" cy="584776"/>
          </a:xfrm>
          <a:prstGeom prst="rect">
            <a:avLst/>
          </a:prstGeom>
          <a:noFill/>
        </p:spPr>
        <p:txBody>
          <a:bodyPr wrap="none" rtlCol="0">
            <a:spAutoFit/>
          </a:bodyPr>
          <a:lstStyle/>
          <a:p>
            <a:r>
              <a:rPr lang="en-US" sz="3200" dirty="0" smtClean="0">
                <a:solidFill>
                  <a:schemeClr val="bg1">
                    <a:lumMod val="50000"/>
                  </a:schemeClr>
                </a:solidFill>
                <a:latin typeface="Times"/>
                <a:cs typeface="Times"/>
              </a:rPr>
              <a:t>max</a:t>
            </a:r>
            <a:endParaRPr lang="en-US" sz="3600" dirty="0" smtClean="0">
              <a:solidFill>
                <a:schemeClr val="bg1">
                  <a:lumMod val="50000"/>
                </a:schemeClr>
              </a:solidFill>
              <a:latin typeface="Times"/>
              <a:cs typeface="Times"/>
            </a:endParaRPr>
          </a:p>
        </p:txBody>
      </p:sp>
      <p:cxnSp>
        <p:nvCxnSpPr>
          <p:cNvPr id="42" name="Straight Connector 41"/>
          <p:cNvCxnSpPr/>
          <p:nvPr/>
        </p:nvCxnSpPr>
        <p:spPr>
          <a:xfrm flipV="1">
            <a:off x="8183620" y="5634118"/>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987211" y="5634118"/>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288919" y="5797943"/>
            <a:ext cx="748923" cy="307777"/>
          </a:xfrm>
          <a:prstGeom prst="rect">
            <a:avLst/>
          </a:prstGeom>
          <a:noFill/>
        </p:spPr>
        <p:txBody>
          <a:bodyPr wrap="none" rtlCol="0">
            <a:spAutoFit/>
          </a:bodyPr>
          <a:lstStyle/>
          <a:p>
            <a:r>
              <a:rPr lang="en-US" sz="1400" dirty="0" smtClean="0">
                <a:solidFill>
                  <a:srgbClr val="BFBFBF"/>
                </a:solidFill>
                <a:latin typeface="Gotham Light"/>
                <a:cs typeface="Gotham Light"/>
              </a:rPr>
              <a:t>outlier</a:t>
            </a:r>
            <a:endParaRPr lang="en-US" sz="1400" dirty="0">
              <a:solidFill>
                <a:srgbClr val="BFBFBF"/>
              </a:solidFill>
              <a:latin typeface="Gotham Light"/>
              <a:cs typeface="Gotham Light"/>
            </a:endParaRPr>
          </a:p>
        </p:txBody>
      </p:sp>
      <p:sp>
        <p:nvSpPr>
          <p:cNvPr id="45" name="TextBox 44"/>
          <p:cNvSpPr txBox="1"/>
          <p:nvPr/>
        </p:nvSpPr>
        <p:spPr>
          <a:xfrm>
            <a:off x="6092578" y="5796454"/>
            <a:ext cx="799937" cy="307777"/>
          </a:xfrm>
          <a:prstGeom prst="rect">
            <a:avLst/>
          </a:prstGeom>
          <a:noFill/>
        </p:spPr>
        <p:txBody>
          <a:bodyPr wrap="none" rtlCol="0">
            <a:spAutoFit/>
          </a:bodyPr>
          <a:lstStyle/>
          <a:p>
            <a:r>
              <a:rPr lang="en-US" sz="1400" dirty="0" smtClean="0">
                <a:solidFill>
                  <a:srgbClr val="BFBFBF"/>
                </a:solidFill>
                <a:latin typeface="Gotham Light"/>
                <a:cs typeface="Gotham Light"/>
              </a:rPr>
              <a:t>normal</a:t>
            </a:r>
            <a:endParaRPr lang="en-US" sz="1400" dirty="0">
              <a:solidFill>
                <a:srgbClr val="BFBFBF"/>
              </a:solidFill>
              <a:latin typeface="Gotham Light"/>
              <a:cs typeface="Gotham Light"/>
            </a:endParaRPr>
          </a:p>
        </p:txBody>
      </p:sp>
      <p:sp>
        <p:nvSpPr>
          <p:cNvPr id="46" name="TextBox 45"/>
          <p:cNvSpPr txBox="1"/>
          <p:nvPr/>
        </p:nvSpPr>
        <p:spPr>
          <a:xfrm>
            <a:off x="5576939" y="5024913"/>
            <a:ext cx="492142" cy="1200329"/>
          </a:xfrm>
          <a:prstGeom prst="rect">
            <a:avLst/>
          </a:prstGeom>
          <a:noFill/>
        </p:spPr>
        <p:txBody>
          <a:bodyPr wrap="none" rtlCol="0">
            <a:spAutoFit/>
          </a:bodyPr>
          <a:lstStyle/>
          <a:p>
            <a:r>
              <a:rPr lang="en-US" sz="7200" dirty="0" smtClean="0">
                <a:latin typeface="Times"/>
                <a:cs typeface="Times"/>
              </a:rPr>
              <a:t>-</a:t>
            </a:r>
            <a:endParaRPr lang="en-US" sz="7200" dirty="0">
              <a:latin typeface="Times"/>
              <a:cs typeface="Times"/>
            </a:endParaRPr>
          </a:p>
        </p:txBody>
      </p:sp>
      <p:sp>
        <p:nvSpPr>
          <p:cNvPr id="33" name="TextBox 32"/>
          <p:cNvSpPr txBox="1"/>
          <p:nvPr/>
        </p:nvSpPr>
        <p:spPr>
          <a:xfrm>
            <a:off x="3338406" y="724121"/>
            <a:ext cx="1120820" cy="369332"/>
          </a:xfrm>
          <a:prstGeom prst="rect">
            <a:avLst/>
          </a:prstGeom>
          <a:noFill/>
        </p:spPr>
        <p:txBody>
          <a:bodyPr wrap="none" rtlCol="0">
            <a:spAutoFit/>
          </a:bodyPr>
          <a:lstStyle/>
          <a:p>
            <a:r>
              <a:rPr lang="en-US" dirty="0" err="1" smtClean="0">
                <a:solidFill>
                  <a:schemeClr val="bg1">
                    <a:lumMod val="75000"/>
                  </a:schemeClr>
                </a:solidFill>
                <a:latin typeface="Times"/>
                <a:cs typeface="Times"/>
              </a:rPr>
              <a:t>Δ</a:t>
            </a:r>
            <a:r>
              <a:rPr lang="en-US" dirty="0" err="1" smtClean="0">
                <a:solidFill>
                  <a:schemeClr val="bg1">
                    <a:lumMod val="75000"/>
                  </a:schemeClr>
                </a:solidFill>
                <a:latin typeface="Gotham Light"/>
                <a:cs typeface="Gotham Light"/>
              </a:rPr>
              <a:t>output</a:t>
            </a:r>
            <a:endParaRPr lang="en-US" dirty="0">
              <a:solidFill>
                <a:schemeClr val="bg1">
                  <a:lumMod val="75000"/>
                </a:schemeClr>
              </a:solidFill>
              <a:latin typeface="Gotham Light"/>
              <a:cs typeface="Gotham Light"/>
            </a:endParaRPr>
          </a:p>
        </p:txBody>
      </p:sp>
      <p:sp>
        <p:nvSpPr>
          <p:cNvPr id="34" name="TextBox 33"/>
          <p:cNvSpPr txBox="1"/>
          <p:nvPr/>
        </p:nvSpPr>
        <p:spPr>
          <a:xfrm>
            <a:off x="3427738" y="1148670"/>
            <a:ext cx="817146" cy="369332"/>
          </a:xfrm>
          <a:prstGeom prst="rect">
            <a:avLst/>
          </a:prstGeom>
          <a:noFill/>
        </p:spPr>
        <p:txBody>
          <a:bodyPr wrap="none" rtlCol="0">
            <a:spAutoFit/>
          </a:bodyPr>
          <a:lstStyle/>
          <a:p>
            <a:r>
              <a:rPr lang="en-US" dirty="0" smtClean="0">
                <a:solidFill>
                  <a:schemeClr val="bg1">
                    <a:lumMod val="75000"/>
                  </a:schemeClr>
                </a:solidFill>
                <a:latin typeface="Gotham Light"/>
                <a:cs typeface="Gotham Light"/>
              </a:rPr>
              <a:t>|p(T)|</a:t>
            </a:r>
            <a:endParaRPr lang="en-US" dirty="0">
              <a:solidFill>
                <a:schemeClr val="bg1">
                  <a:lumMod val="75000"/>
                </a:schemeClr>
              </a:solidFill>
              <a:latin typeface="Gotham Light"/>
              <a:cs typeface="Gotham Light"/>
            </a:endParaRPr>
          </a:p>
        </p:txBody>
      </p:sp>
      <p:cxnSp>
        <p:nvCxnSpPr>
          <p:cNvPr id="35" name="Straight Connector 34"/>
          <p:cNvCxnSpPr/>
          <p:nvPr/>
        </p:nvCxnSpPr>
        <p:spPr>
          <a:xfrm>
            <a:off x="3294234" y="1148670"/>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3169905" y="3085684"/>
            <a:ext cx="1536348"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output</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48" name="TextBox 47"/>
          <p:cNvSpPr txBox="1"/>
          <p:nvPr/>
        </p:nvSpPr>
        <p:spPr>
          <a:xfrm>
            <a:off x="3480097" y="3510233"/>
            <a:ext cx="905016" cy="369332"/>
          </a:xfrm>
          <a:prstGeom prst="rect">
            <a:avLst/>
          </a:prstGeom>
          <a:noFill/>
        </p:spPr>
        <p:txBody>
          <a:bodyPr wrap="none" rtlCol="0">
            <a:spAutoFit/>
          </a:bodyPr>
          <a:lstStyle/>
          <a:p>
            <a:r>
              <a:rPr lang="en-US" dirty="0" smtClean="0">
                <a:solidFill>
                  <a:srgbClr val="BFBFBF"/>
                </a:solidFill>
                <a:latin typeface="Gotham Light"/>
                <a:cs typeface="Gotham Light"/>
              </a:rPr>
              <a:t>|p(T)|</a:t>
            </a:r>
            <a:r>
              <a:rPr lang="en-US" baseline="30000" dirty="0" smtClean="0">
                <a:solidFill>
                  <a:srgbClr val="BFBFBF"/>
                </a:solidFill>
                <a:latin typeface="Gotham Light"/>
                <a:cs typeface="Gotham Light"/>
              </a:rPr>
              <a:t>c</a:t>
            </a:r>
            <a:endParaRPr lang="en-US" dirty="0">
              <a:solidFill>
                <a:srgbClr val="BFBFBF"/>
              </a:solidFill>
              <a:latin typeface="Gotham Light"/>
              <a:cs typeface="Gotham Light"/>
            </a:endParaRPr>
          </a:p>
        </p:txBody>
      </p:sp>
      <p:cxnSp>
        <p:nvCxnSpPr>
          <p:cNvPr id="49" name="Straight Connector 48"/>
          <p:cNvCxnSpPr/>
          <p:nvPr/>
        </p:nvCxnSpPr>
        <p:spPr>
          <a:xfrm>
            <a:off x="3346593" y="3510233"/>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169905" y="1881095"/>
            <a:ext cx="1536348" cy="369332"/>
          </a:xfrm>
          <a:prstGeom prst="rect">
            <a:avLst/>
          </a:prstGeom>
          <a:noFill/>
        </p:spPr>
        <p:txBody>
          <a:bodyPr wrap="none" rtlCol="0">
            <a:spAutoFit/>
          </a:bodyPr>
          <a:lstStyle/>
          <a:p>
            <a:r>
              <a:rPr lang="en-US" dirty="0" err="1" smtClean="0">
                <a:solidFill>
                  <a:srgbClr val="BFBFBF"/>
                </a:solidFill>
                <a:latin typeface="Times"/>
                <a:cs typeface="Times"/>
              </a:rPr>
              <a:t>Δ</a:t>
            </a:r>
            <a:r>
              <a:rPr lang="en-US" dirty="0" err="1" smtClean="0">
                <a:solidFill>
                  <a:srgbClr val="BFBFBF"/>
                </a:solidFill>
                <a:latin typeface="Gotham Light"/>
                <a:cs typeface="Gotham Light"/>
              </a:rPr>
              <a:t>output</a:t>
            </a:r>
            <a:r>
              <a:rPr lang="en-US" dirty="0" smtClean="0">
                <a:solidFill>
                  <a:srgbClr val="BFBFBF"/>
                </a:solidFill>
                <a:latin typeface="Gotham Light"/>
                <a:cs typeface="Gotham Light"/>
              </a:rPr>
              <a:t> </a:t>
            </a:r>
            <a:r>
              <a:rPr lang="en-US" dirty="0" smtClean="0">
                <a:solidFill>
                  <a:srgbClr val="BFBFBF"/>
                </a:solidFill>
                <a:latin typeface="Wingdings"/>
                <a:ea typeface="Wingdings"/>
                <a:cs typeface="Wingdings"/>
                <a:sym typeface="Wingdings"/>
              </a:rPr>
              <a:t></a:t>
            </a:r>
            <a:r>
              <a:rPr lang="en-US" dirty="0" smtClean="0">
                <a:solidFill>
                  <a:srgbClr val="BFBFBF"/>
                </a:solidFill>
                <a:latin typeface="Gotham Light"/>
                <a:ea typeface="Wingdings"/>
                <a:cs typeface="Gotham Light"/>
                <a:sym typeface="Wingdings"/>
              </a:rPr>
              <a:t> </a:t>
            </a:r>
            <a:r>
              <a:rPr lang="en-US" dirty="0">
                <a:solidFill>
                  <a:srgbClr val="BFBFBF"/>
                </a:solidFill>
                <a:latin typeface="Gotham Light"/>
                <a:ea typeface="Wingdings"/>
                <a:cs typeface="Gotham Light"/>
                <a:sym typeface="Wingdings"/>
              </a:rPr>
              <a:t>V</a:t>
            </a:r>
            <a:r>
              <a:rPr lang="en-US" dirty="0" smtClean="0">
                <a:solidFill>
                  <a:srgbClr val="BFBFBF"/>
                </a:solidFill>
                <a:latin typeface="Wingdings"/>
                <a:ea typeface="Wingdings"/>
                <a:cs typeface="Wingdings"/>
                <a:sym typeface="Wingdings"/>
              </a:rPr>
              <a:t> </a:t>
            </a:r>
            <a:endParaRPr lang="en-US" dirty="0">
              <a:solidFill>
                <a:srgbClr val="BFBFBF"/>
              </a:solidFill>
              <a:latin typeface="Gotham Light"/>
              <a:cs typeface="Gotham Light"/>
            </a:endParaRPr>
          </a:p>
        </p:txBody>
      </p:sp>
      <p:sp>
        <p:nvSpPr>
          <p:cNvPr id="51" name="TextBox 50"/>
          <p:cNvSpPr txBox="1"/>
          <p:nvPr/>
        </p:nvSpPr>
        <p:spPr>
          <a:xfrm>
            <a:off x="3480097" y="2305644"/>
            <a:ext cx="817146" cy="369332"/>
          </a:xfrm>
          <a:prstGeom prst="rect">
            <a:avLst/>
          </a:prstGeom>
          <a:noFill/>
        </p:spPr>
        <p:txBody>
          <a:bodyPr wrap="none" rtlCol="0">
            <a:spAutoFit/>
          </a:bodyPr>
          <a:lstStyle/>
          <a:p>
            <a:r>
              <a:rPr lang="en-US" dirty="0" smtClean="0">
                <a:solidFill>
                  <a:srgbClr val="BFBFBF"/>
                </a:solidFill>
                <a:latin typeface="Gotham Light"/>
                <a:cs typeface="Gotham Light"/>
              </a:rPr>
              <a:t>|p(T)|</a:t>
            </a:r>
            <a:endParaRPr lang="en-US" dirty="0">
              <a:solidFill>
                <a:srgbClr val="BFBFBF"/>
              </a:solidFill>
              <a:latin typeface="Gotham Light"/>
              <a:cs typeface="Gotham Light"/>
            </a:endParaRPr>
          </a:p>
        </p:txBody>
      </p:sp>
      <p:cxnSp>
        <p:nvCxnSpPr>
          <p:cNvPr id="52" name="Straight Connector 51"/>
          <p:cNvCxnSpPr/>
          <p:nvPr/>
        </p:nvCxnSpPr>
        <p:spPr>
          <a:xfrm>
            <a:off x="3346593" y="2305644"/>
            <a:ext cx="1120820"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838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69905" y="4291312"/>
            <a:ext cx="1492259"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smtClean="0">
                <a:solidFill>
                  <a:schemeClr val="bg1">
                    <a:lumMod val="95000"/>
                  </a:schemeClr>
                </a:solidFill>
                <a:latin typeface="Gotham Light"/>
                <a:cs typeface="Gotham Light"/>
              </a:rPr>
              <a:t>outlier</a:t>
            </a:r>
            <a:r>
              <a:rPr lang="en-US" dirty="0" smtClean="0">
                <a:solidFill>
                  <a:schemeClr val="bg1">
                    <a:lumMod val="95000"/>
                  </a:schemeClr>
                </a:solidFill>
                <a:latin typeface="Gotham Light"/>
                <a:cs typeface="Gotham Light"/>
              </a:rPr>
              <a:t> </a:t>
            </a:r>
            <a:r>
              <a:rPr lang="en-US" dirty="0" smtClean="0">
                <a:solidFill>
                  <a:schemeClr val="bg1">
                    <a:lumMod val="95000"/>
                  </a:schemeClr>
                </a:solidFill>
                <a:latin typeface="Wingdings"/>
                <a:ea typeface="Wingdings"/>
                <a:cs typeface="Wingdings"/>
                <a:sym typeface="Wingdings"/>
              </a:rPr>
              <a:t></a:t>
            </a:r>
            <a:r>
              <a:rPr lang="en-US" dirty="0" smtClean="0">
                <a:solidFill>
                  <a:schemeClr val="bg1">
                    <a:lumMod val="95000"/>
                  </a:schemeClr>
                </a:solidFill>
                <a:latin typeface="Gotham Light"/>
                <a:ea typeface="Wingdings"/>
                <a:cs typeface="Gotham Light"/>
                <a:sym typeface="Wingdings"/>
              </a:rPr>
              <a:t> </a:t>
            </a:r>
            <a:r>
              <a:rPr lang="en-US" dirty="0">
                <a:solidFill>
                  <a:schemeClr val="bg1">
                    <a:lumMod val="95000"/>
                  </a:schemeClr>
                </a:solidFill>
                <a:latin typeface="Gotham Light"/>
                <a:ea typeface="Wingdings"/>
                <a:cs typeface="Gotham Light"/>
                <a:sym typeface="Wingdings"/>
              </a:rPr>
              <a:t>V</a:t>
            </a:r>
            <a:r>
              <a:rPr lang="en-US" dirty="0" smtClean="0">
                <a:solidFill>
                  <a:schemeClr val="bg1">
                    <a:lumMod val="95000"/>
                  </a:schemeClr>
                </a:solidFill>
                <a:latin typeface="Wingdings"/>
                <a:ea typeface="Wingdings"/>
                <a:cs typeface="Wingdings"/>
                <a:sym typeface="Wingdings"/>
              </a:rPr>
              <a:t> </a:t>
            </a:r>
            <a:endParaRPr lang="en-US" dirty="0">
              <a:solidFill>
                <a:schemeClr val="bg1">
                  <a:lumMod val="95000"/>
                </a:schemeClr>
              </a:solidFill>
              <a:latin typeface="Gotham Light"/>
              <a:cs typeface="Gotham Light"/>
            </a:endParaRPr>
          </a:p>
        </p:txBody>
      </p:sp>
      <p:sp>
        <p:nvSpPr>
          <p:cNvPr id="6" name="TextBox 5"/>
          <p:cNvSpPr txBox="1"/>
          <p:nvPr/>
        </p:nvSpPr>
        <p:spPr>
          <a:xfrm>
            <a:off x="3480097" y="4715861"/>
            <a:ext cx="906863" cy="369332"/>
          </a:xfrm>
          <a:prstGeom prst="rect">
            <a:avLst/>
          </a:prstGeom>
          <a:noFill/>
        </p:spPr>
        <p:txBody>
          <a:bodyPr wrap="none" rtlCol="0">
            <a:spAutoFit/>
          </a:bodyPr>
          <a:lstStyle/>
          <a:p>
            <a:r>
              <a:rPr lang="en-US" dirty="0" smtClean="0">
                <a:solidFill>
                  <a:schemeClr val="bg1">
                    <a:lumMod val="95000"/>
                  </a:schemeClr>
                </a:solidFill>
                <a:latin typeface="Gotham Light"/>
                <a:cs typeface="Gotham Light"/>
              </a:rPr>
              <a:t>|P(T)|</a:t>
            </a:r>
            <a:r>
              <a:rPr lang="en-US" baseline="30000" dirty="0" smtClean="0">
                <a:solidFill>
                  <a:schemeClr val="bg1">
                    <a:lumMod val="95000"/>
                  </a:schemeClr>
                </a:solidFill>
                <a:latin typeface="Gotham Light"/>
                <a:cs typeface="Gotham Light"/>
              </a:rPr>
              <a:t>c</a:t>
            </a:r>
            <a:endParaRPr lang="en-US" dirty="0">
              <a:solidFill>
                <a:schemeClr val="bg1">
                  <a:lumMod val="95000"/>
                </a:schemeClr>
              </a:solidFill>
              <a:latin typeface="Gotham Light"/>
              <a:cs typeface="Gotham Light"/>
            </a:endParaRPr>
          </a:p>
        </p:txBody>
      </p:sp>
      <p:cxnSp>
        <p:nvCxnSpPr>
          <p:cNvPr id="7" name="Straight Connector 6"/>
          <p:cNvCxnSpPr/>
          <p:nvPr/>
        </p:nvCxnSpPr>
        <p:spPr>
          <a:xfrm>
            <a:off x="3346593" y="4715861"/>
            <a:ext cx="1120820" cy="0"/>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157743" y="4556344"/>
            <a:ext cx="1360103"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a:solidFill>
                  <a:schemeClr val="bg1">
                    <a:lumMod val="95000"/>
                  </a:schemeClr>
                </a:solidFill>
                <a:latin typeface="Gotham Light"/>
                <a:cs typeface="Gotham Light"/>
              </a:rPr>
              <a:t>H</a:t>
            </a:r>
            <a:r>
              <a:rPr lang="en-US" dirty="0" err="1" smtClean="0">
                <a:solidFill>
                  <a:schemeClr val="bg1">
                    <a:lumMod val="95000"/>
                  </a:schemeClr>
                </a:solidFill>
                <a:latin typeface="Gotham Light"/>
                <a:cs typeface="Gotham Light"/>
              </a:rPr>
              <a:t>old</a:t>
            </a:r>
            <a:r>
              <a:rPr lang="en-US" dirty="0" smtClean="0">
                <a:solidFill>
                  <a:schemeClr val="bg1">
                    <a:lumMod val="95000"/>
                  </a:schemeClr>
                </a:solidFill>
                <a:latin typeface="Gotham Light"/>
                <a:cs typeface="Gotham Light"/>
              </a:rPr>
              <a:t>-out</a:t>
            </a:r>
            <a:endParaRPr lang="en-US" dirty="0">
              <a:solidFill>
                <a:schemeClr val="bg1">
                  <a:lumMod val="95000"/>
                </a:schemeClr>
              </a:solidFill>
              <a:latin typeface="Gotham Light"/>
              <a:cs typeface="Gotham Light"/>
            </a:endParaRPr>
          </a:p>
        </p:txBody>
      </p:sp>
      <p:cxnSp>
        <p:nvCxnSpPr>
          <p:cNvPr id="20" name="Straight Connector 19"/>
          <p:cNvCxnSpPr/>
          <p:nvPr/>
        </p:nvCxnSpPr>
        <p:spPr>
          <a:xfrm flipV="1">
            <a:off x="6488040" y="4594386"/>
            <a:ext cx="1" cy="357359"/>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170839" y="4594386"/>
            <a:ext cx="1" cy="357359"/>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338406" y="724121"/>
            <a:ext cx="1082348"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smtClean="0">
                <a:solidFill>
                  <a:schemeClr val="bg1">
                    <a:lumMod val="95000"/>
                  </a:schemeClr>
                </a:solidFill>
                <a:latin typeface="Gotham Light"/>
                <a:cs typeface="Gotham Light"/>
              </a:rPr>
              <a:t>outlier</a:t>
            </a:r>
            <a:endParaRPr lang="en-US" dirty="0">
              <a:solidFill>
                <a:schemeClr val="bg1">
                  <a:lumMod val="95000"/>
                </a:schemeClr>
              </a:solidFill>
              <a:latin typeface="Gotham Light"/>
              <a:cs typeface="Gotham Light"/>
            </a:endParaRPr>
          </a:p>
        </p:txBody>
      </p:sp>
      <p:sp>
        <p:nvSpPr>
          <p:cNvPr id="17" name="TextBox 16"/>
          <p:cNvSpPr txBox="1"/>
          <p:nvPr/>
        </p:nvSpPr>
        <p:spPr>
          <a:xfrm>
            <a:off x="3427738" y="1148670"/>
            <a:ext cx="818993" cy="369332"/>
          </a:xfrm>
          <a:prstGeom prst="rect">
            <a:avLst/>
          </a:prstGeom>
          <a:noFill/>
        </p:spPr>
        <p:txBody>
          <a:bodyPr wrap="none" rtlCol="0">
            <a:spAutoFit/>
          </a:bodyPr>
          <a:lstStyle/>
          <a:p>
            <a:r>
              <a:rPr lang="en-US" dirty="0" smtClean="0">
                <a:solidFill>
                  <a:schemeClr val="bg1">
                    <a:lumMod val="95000"/>
                  </a:schemeClr>
                </a:solidFill>
                <a:latin typeface="Gotham Light"/>
                <a:cs typeface="Gotham Light"/>
              </a:rPr>
              <a:t>|P(T)|</a:t>
            </a:r>
            <a:endParaRPr lang="en-US" dirty="0">
              <a:solidFill>
                <a:schemeClr val="bg1">
                  <a:lumMod val="95000"/>
                </a:schemeClr>
              </a:solidFill>
              <a:latin typeface="Gotham Light"/>
              <a:cs typeface="Gotham Light"/>
            </a:endParaRPr>
          </a:p>
        </p:txBody>
      </p:sp>
      <p:cxnSp>
        <p:nvCxnSpPr>
          <p:cNvPr id="18" name="Straight Connector 17"/>
          <p:cNvCxnSpPr/>
          <p:nvPr/>
        </p:nvCxnSpPr>
        <p:spPr>
          <a:xfrm>
            <a:off x="3294234" y="1148670"/>
            <a:ext cx="1120820" cy="0"/>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69905" y="1881095"/>
            <a:ext cx="1492259"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smtClean="0">
                <a:solidFill>
                  <a:schemeClr val="bg1">
                    <a:lumMod val="95000"/>
                  </a:schemeClr>
                </a:solidFill>
                <a:latin typeface="Gotham Light"/>
                <a:cs typeface="Gotham Light"/>
              </a:rPr>
              <a:t>outlier</a:t>
            </a:r>
            <a:r>
              <a:rPr lang="en-US" dirty="0" smtClean="0">
                <a:solidFill>
                  <a:schemeClr val="bg1">
                    <a:lumMod val="95000"/>
                  </a:schemeClr>
                </a:solidFill>
                <a:latin typeface="Gotham Light"/>
                <a:cs typeface="Gotham Light"/>
              </a:rPr>
              <a:t> </a:t>
            </a:r>
            <a:r>
              <a:rPr lang="en-US" dirty="0" smtClean="0">
                <a:solidFill>
                  <a:schemeClr val="bg1">
                    <a:lumMod val="95000"/>
                  </a:schemeClr>
                </a:solidFill>
                <a:latin typeface="Wingdings"/>
                <a:ea typeface="Wingdings"/>
                <a:cs typeface="Wingdings"/>
                <a:sym typeface="Wingdings"/>
              </a:rPr>
              <a:t></a:t>
            </a:r>
            <a:r>
              <a:rPr lang="en-US" dirty="0" smtClean="0">
                <a:solidFill>
                  <a:schemeClr val="bg1">
                    <a:lumMod val="95000"/>
                  </a:schemeClr>
                </a:solidFill>
                <a:latin typeface="Gotham Light"/>
                <a:ea typeface="Wingdings"/>
                <a:cs typeface="Gotham Light"/>
                <a:sym typeface="Wingdings"/>
              </a:rPr>
              <a:t> </a:t>
            </a:r>
            <a:r>
              <a:rPr lang="en-US" dirty="0">
                <a:solidFill>
                  <a:schemeClr val="bg1">
                    <a:lumMod val="95000"/>
                  </a:schemeClr>
                </a:solidFill>
                <a:latin typeface="Gotham Light"/>
                <a:ea typeface="Wingdings"/>
                <a:cs typeface="Gotham Light"/>
                <a:sym typeface="Wingdings"/>
              </a:rPr>
              <a:t>V</a:t>
            </a:r>
            <a:r>
              <a:rPr lang="en-US" dirty="0" smtClean="0">
                <a:solidFill>
                  <a:schemeClr val="bg1">
                    <a:lumMod val="95000"/>
                  </a:schemeClr>
                </a:solidFill>
                <a:latin typeface="Wingdings"/>
                <a:ea typeface="Wingdings"/>
                <a:cs typeface="Wingdings"/>
                <a:sym typeface="Wingdings"/>
              </a:rPr>
              <a:t> </a:t>
            </a:r>
            <a:endParaRPr lang="en-US" dirty="0">
              <a:solidFill>
                <a:schemeClr val="bg1">
                  <a:lumMod val="95000"/>
                </a:schemeClr>
              </a:solidFill>
              <a:latin typeface="Gotham Light"/>
              <a:cs typeface="Gotham Light"/>
            </a:endParaRPr>
          </a:p>
        </p:txBody>
      </p:sp>
      <p:sp>
        <p:nvSpPr>
          <p:cNvPr id="21" name="TextBox 20"/>
          <p:cNvSpPr txBox="1"/>
          <p:nvPr/>
        </p:nvSpPr>
        <p:spPr>
          <a:xfrm>
            <a:off x="3480097" y="2305644"/>
            <a:ext cx="818993" cy="369332"/>
          </a:xfrm>
          <a:prstGeom prst="rect">
            <a:avLst/>
          </a:prstGeom>
          <a:noFill/>
        </p:spPr>
        <p:txBody>
          <a:bodyPr wrap="none" rtlCol="0">
            <a:spAutoFit/>
          </a:bodyPr>
          <a:lstStyle/>
          <a:p>
            <a:r>
              <a:rPr lang="en-US" dirty="0" smtClean="0">
                <a:solidFill>
                  <a:schemeClr val="bg1">
                    <a:lumMod val="95000"/>
                  </a:schemeClr>
                </a:solidFill>
                <a:latin typeface="Gotham Light"/>
                <a:cs typeface="Gotham Light"/>
              </a:rPr>
              <a:t>|P(T)|</a:t>
            </a:r>
            <a:endParaRPr lang="en-US" dirty="0">
              <a:solidFill>
                <a:schemeClr val="bg1">
                  <a:lumMod val="95000"/>
                </a:schemeClr>
              </a:solidFill>
              <a:latin typeface="Gotham Light"/>
              <a:cs typeface="Gotham Light"/>
            </a:endParaRPr>
          </a:p>
        </p:txBody>
      </p:sp>
      <p:cxnSp>
        <p:nvCxnSpPr>
          <p:cNvPr id="26" name="Straight Connector 25"/>
          <p:cNvCxnSpPr/>
          <p:nvPr/>
        </p:nvCxnSpPr>
        <p:spPr>
          <a:xfrm>
            <a:off x="3346593" y="2305644"/>
            <a:ext cx="1120820" cy="0"/>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169905" y="3085684"/>
            <a:ext cx="1492259"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smtClean="0">
                <a:solidFill>
                  <a:schemeClr val="bg1">
                    <a:lumMod val="95000"/>
                  </a:schemeClr>
                </a:solidFill>
                <a:latin typeface="Gotham Light"/>
                <a:cs typeface="Gotham Light"/>
              </a:rPr>
              <a:t>outlier</a:t>
            </a:r>
            <a:r>
              <a:rPr lang="en-US" dirty="0" smtClean="0">
                <a:solidFill>
                  <a:schemeClr val="bg1">
                    <a:lumMod val="95000"/>
                  </a:schemeClr>
                </a:solidFill>
                <a:latin typeface="Gotham Light"/>
                <a:cs typeface="Gotham Light"/>
              </a:rPr>
              <a:t> </a:t>
            </a:r>
            <a:r>
              <a:rPr lang="en-US" dirty="0" smtClean="0">
                <a:solidFill>
                  <a:schemeClr val="bg1">
                    <a:lumMod val="95000"/>
                  </a:schemeClr>
                </a:solidFill>
                <a:latin typeface="Wingdings"/>
                <a:ea typeface="Wingdings"/>
                <a:cs typeface="Wingdings"/>
                <a:sym typeface="Wingdings"/>
              </a:rPr>
              <a:t></a:t>
            </a:r>
            <a:r>
              <a:rPr lang="en-US" dirty="0" smtClean="0">
                <a:solidFill>
                  <a:schemeClr val="bg1">
                    <a:lumMod val="95000"/>
                  </a:schemeClr>
                </a:solidFill>
                <a:latin typeface="Gotham Light"/>
                <a:ea typeface="Wingdings"/>
                <a:cs typeface="Gotham Light"/>
                <a:sym typeface="Wingdings"/>
              </a:rPr>
              <a:t> </a:t>
            </a:r>
            <a:r>
              <a:rPr lang="en-US" dirty="0">
                <a:solidFill>
                  <a:schemeClr val="bg1">
                    <a:lumMod val="95000"/>
                  </a:schemeClr>
                </a:solidFill>
                <a:latin typeface="Gotham Light"/>
                <a:ea typeface="Wingdings"/>
                <a:cs typeface="Gotham Light"/>
                <a:sym typeface="Wingdings"/>
              </a:rPr>
              <a:t>V</a:t>
            </a:r>
            <a:r>
              <a:rPr lang="en-US" dirty="0" smtClean="0">
                <a:solidFill>
                  <a:schemeClr val="bg1">
                    <a:lumMod val="95000"/>
                  </a:schemeClr>
                </a:solidFill>
                <a:latin typeface="Wingdings"/>
                <a:ea typeface="Wingdings"/>
                <a:cs typeface="Wingdings"/>
                <a:sym typeface="Wingdings"/>
              </a:rPr>
              <a:t> </a:t>
            </a:r>
            <a:endParaRPr lang="en-US" dirty="0">
              <a:solidFill>
                <a:schemeClr val="bg1">
                  <a:lumMod val="95000"/>
                </a:schemeClr>
              </a:solidFill>
              <a:latin typeface="Gotham Light"/>
              <a:cs typeface="Gotham Light"/>
            </a:endParaRPr>
          </a:p>
        </p:txBody>
      </p:sp>
      <p:sp>
        <p:nvSpPr>
          <p:cNvPr id="28" name="TextBox 27"/>
          <p:cNvSpPr txBox="1"/>
          <p:nvPr/>
        </p:nvSpPr>
        <p:spPr>
          <a:xfrm>
            <a:off x="3480097" y="3510233"/>
            <a:ext cx="906863" cy="369332"/>
          </a:xfrm>
          <a:prstGeom prst="rect">
            <a:avLst/>
          </a:prstGeom>
          <a:noFill/>
        </p:spPr>
        <p:txBody>
          <a:bodyPr wrap="none" rtlCol="0">
            <a:spAutoFit/>
          </a:bodyPr>
          <a:lstStyle/>
          <a:p>
            <a:r>
              <a:rPr lang="en-US" dirty="0" smtClean="0">
                <a:solidFill>
                  <a:schemeClr val="bg1">
                    <a:lumMod val="95000"/>
                  </a:schemeClr>
                </a:solidFill>
                <a:latin typeface="Gotham Light"/>
                <a:cs typeface="Gotham Light"/>
              </a:rPr>
              <a:t>|P(T)|</a:t>
            </a:r>
            <a:r>
              <a:rPr lang="en-US" baseline="30000" dirty="0" smtClean="0">
                <a:solidFill>
                  <a:schemeClr val="bg1">
                    <a:lumMod val="95000"/>
                  </a:schemeClr>
                </a:solidFill>
                <a:latin typeface="Gotham Light"/>
                <a:cs typeface="Gotham Light"/>
              </a:rPr>
              <a:t>c</a:t>
            </a:r>
            <a:endParaRPr lang="en-US" dirty="0">
              <a:solidFill>
                <a:schemeClr val="bg1">
                  <a:lumMod val="95000"/>
                </a:schemeClr>
              </a:solidFill>
              <a:latin typeface="Gotham Light"/>
              <a:cs typeface="Gotham Light"/>
            </a:endParaRPr>
          </a:p>
        </p:txBody>
      </p:sp>
      <p:cxnSp>
        <p:nvCxnSpPr>
          <p:cNvPr id="29" name="Straight Connector 28"/>
          <p:cNvCxnSpPr/>
          <p:nvPr/>
        </p:nvCxnSpPr>
        <p:spPr>
          <a:xfrm>
            <a:off x="3346593" y="3510233"/>
            <a:ext cx="1120820" cy="0"/>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8577" y="4049436"/>
            <a:ext cx="492142" cy="1200329"/>
          </a:xfrm>
          <a:prstGeom prst="rect">
            <a:avLst/>
          </a:prstGeom>
          <a:noFill/>
        </p:spPr>
        <p:txBody>
          <a:bodyPr wrap="none" rtlCol="0">
            <a:spAutoFit/>
          </a:bodyPr>
          <a:lstStyle/>
          <a:p>
            <a:r>
              <a:rPr lang="en-US" sz="7200" dirty="0" smtClean="0">
                <a:solidFill>
                  <a:schemeClr val="bg1">
                    <a:lumMod val="95000"/>
                  </a:schemeClr>
                </a:solidFill>
                <a:latin typeface="Times"/>
                <a:cs typeface="Times"/>
              </a:rPr>
              <a:t>-</a:t>
            </a:r>
            <a:endParaRPr lang="en-US" sz="7200" dirty="0">
              <a:solidFill>
                <a:schemeClr val="bg1">
                  <a:lumMod val="95000"/>
                </a:schemeClr>
              </a:solidFill>
              <a:latin typeface="Times"/>
              <a:cs typeface="Times"/>
            </a:endParaRPr>
          </a:p>
        </p:txBody>
      </p:sp>
      <p:sp>
        <p:nvSpPr>
          <p:cNvPr id="31" name="Content Placeholder 2"/>
          <p:cNvSpPr>
            <a:spLocks noGrp="1"/>
          </p:cNvSpPr>
          <p:nvPr>
            <p:ph idx="1"/>
          </p:nvPr>
        </p:nvSpPr>
        <p:spPr>
          <a:xfrm>
            <a:off x="13691" y="696003"/>
            <a:ext cx="2495819" cy="5643216"/>
          </a:xfrm>
        </p:spPr>
        <p:txBody>
          <a:bodyPr>
            <a:normAutofit fontScale="92500"/>
          </a:bodyPr>
          <a:lstStyle/>
          <a:p>
            <a:pPr marL="0" indent="0" algn="r">
              <a:lnSpc>
                <a:spcPct val="110000"/>
              </a:lnSpc>
              <a:buNone/>
            </a:pPr>
            <a:r>
              <a:rPr lang="en-US" dirty="0" err="1" smtClean="0">
                <a:solidFill>
                  <a:schemeClr val="bg1">
                    <a:lumMod val="95000"/>
                  </a:schemeClr>
                </a:solidFill>
                <a:latin typeface="Gotham XNarrow Medium"/>
                <a:cs typeface="Gotham XNarrow Medium"/>
              </a:rPr>
              <a:t>Δoutput</a:t>
            </a:r>
            <a:endParaRPr lang="en-US" dirty="0">
              <a:solidFill>
                <a:schemeClr val="bg1">
                  <a:lumMod val="95000"/>
                </a:schemeClr>
              </a:solidFill>
              <a:latin typeface="Gotham XNarrow Medium"/>
              <a:cs typeface="Gotham XNarrow Medium"/>
            </a:endParaRPr>
          </a:p>
          <a:p>
            <a:pPr marL="0" indent="0" algn="r">
              <a:lnSpc>
                <a:spcPct val="110000"/>
              </a:lnSpc>
              <a:buNone/>
            </a:pPr>
            <a:endParaRPr lang="en-US" dirty="0" smtClean="0">
              <a:solidFill>
                <a:schemeClr val="bg1">
                  <a:lumMod val="95000"/>
                </a:schemeClr>
              </a:solidFill>
              <a:latin typeface="Gotham XNarrow Medium"/>
              <a:cs typeface="Gotham XNarrow Medium"/>
            </a:endParaRPr>
          </a:p>
          <a:p>
            <a:pPr marL="0" indent="0" algn="r">
              <a:lnSpc>
                <a:spcPct val="110000"/>
              </a:lnSpc>
              <a:buNone/>
            </a:pPr>
            <a:r>
              <a:rPr lang="en-US" dirty="0" smtClean="0">
                <a:solidFill>
                  <a:schemeClr val="bg1">
                    <a:lumMod val="95000"/>
                  </a:schemeClr>
                </a:solidFill>
                <a:latin typeface="Gotham XNarrow Medium"/>
                <a:cs typeface="Gotham XNarrow Medium"/>
                <a:sym typeface="Wingdings"/>
              </a:rPr>
              <a:t>“High </a:t>
            </a:r>
            <a:r>
              <a:rPr lang="en-US" dirty="0" err="1" smtClean="0">
                <a:solidFill>
                  <a:schemeClr val="bg1">
                    <a:lumMod val="95000"/>
                  </a:schemeClr>
                </a:solidFill>
                <a:latin typeface="Gotham XNarrow Medium"/>
                <a:cs typeface="Gotham XNarrow Medium"/>
                <a:sym typeface="Wingdings"/>
              </a:rPr>
              <a:t>vs</a:t>
            </a:r>
            <a:r>
              <a:rPr lang="en-US" dirty="0" smtClean="0">
                <a:solidFill>
                  <a:schemeClr val="bg1">
                    <a:lumMod val="95000"/>
                  </a:schemeClr>
                </a:solidFill>
                <a:latin typeface="Gotham XNarrow Medium"/>
                <a:cs typeface="Gotham XNarrow Medium"/>
                <a:sym typeface="Wingdings"/>
              </a:rPr>
              <a:t> Low”</a:t>
            </a:r>
            <a:endParaRPr lang="en-US" dirty="0" smtClean="0">
              <a:solidFill>
                <a:schemeClr val="bg1">
                  <a:lumMod val="95000"/>
                </a:schemeClr>
              </a:solidFill>
              <a:latin typeface="Gotham XNarrow Medium"/>
              <a:cs typeface="Gotham XNarrow Medium"/>
            </a:endParaRPr>
          </a:p>
          <a:p>
            <a:pPr marL="0" indent="0" algn="r">
              <a:lnSpc>
                <a:spcPct val="110000"/>
              </a:lnSpc>
              <a:buNone/>
            </a:pPr>
            <a:endParaRPr lang="en-US" dirty="0" smtClean="0">
              <a:solidFill>
                <a:schemeClr val="bg1">
                  <a:lumMod val="95000"/>
                </a:schemeClr>
              </a:solidFill>
              <a:latin typeface="Gotham XNarrow Medium"/>
              <a:cs typeface="Gotham XNarrow Medium"/>
              <a:sym typeface="Wingdings"/>
            </a:endParaRPr>
          </a:p>
          <a:p>
            <a:pPr marL="0" indent="0" algn="r">
              <a:lnSpc>
                <a:spcPct val="110000"/>
              </a:lnSpc>
              <a:buNone/>
            </a:pPr>
            <a:r>
              <a:rPr lang="en-US" dirty="0" smtClean="0">
                <a:solidFill>
                  <a:schemeClr val="bg1">
                    <a:lumMod val="95000"/>
                  </a:schemeClr>
                </a:solidFill>
                <a:latin typeface="Gotham XNarrow Medium"/>
                <a:cs typeface="Gotham XNarrow Medium"/>
                <a:sym typeface="Wingdings"/>
              </a:rPr>
              <a:t>|P(T)|</a:t>
            </a:r>
          </a:p>
          <a:p>
            <a:pPr marL="0" indent="0" algn="r">
              <a:lnSpc>
                <a:spcPct val="110000"/>
              </a:lnSpc>
              <a:buNone/>
            </a:pPr>
            <a:endParaRPr lang="en-US" dirty="0" smtClean="0">
              <a:solidFill>
                <a:schemeClr val="bg1">
                  <a:lumMod val="95000"/>
                </a:schemeClr>
              </a:solidFill>
              <a:latin typeface="Gotham XNarrow Medium"/>
              <a:cs typeface="Gotham XNarrow Medium"/>
              <a:sym typeface="Wingdings"/>
            </a:endParaRPr>
          </a:p>
          <a:p>
            <a:pPr marL="0" indent="0" algn="r">
              <a:lnSpc>
                <a:spcPct val="110000"/>
              </a:lnSpc>
              <a:buNone/>
            </a:pPr>
            <a:r>
              <a:rPr lang="en-US" dirty="0" err="1">
                <a:solidFill>
                  <a:schemeClr val="bg1">
                    <a:lumMod val="95000"/>
                  </a:schemeClr>
                </a:solidFill>
                <a:latin typeface="Gotham XNarrow Medium"/>
                <a:cs typeface="Gotham XNarrow Medium"/>
              </a:rPr>
              <a:t>ΔNormal</a:t>
            </a:r>
            <a:endParaRPr lang="en-US" dirty="0">
              <a:solidFill>
                <a:schemeClr val="bg1">
                  <a:lumMod val="95000"/>
                </a:schemeClr>
              </a:solidFill>
              <a:latin typeface="Gotham XNarrow Medium"/>
              <a:cs typeface="Gotham XNarrow Medium"/>
            </a:endParaRPr>
          </a:p>
          <a:p>
            <a:pPr marL="0" indent="0" algn="r">
              <a:lnSpc>
                <a:spcPct val="110000"/>
              </a:lnSpc>
              <a:buNone/>
            </a:pPr>
            <a:endParaRPr lang="en-US" dirty="0">
              <a:solidFill>
                <a:schemeClr val="bg1">
                  <a:lumMod val="95000"/>
                </a:schemeClr>
              </a:solidFill>
              <a:latin typeface="Gotham XNarrow Medium"/>
              <a:cs typeface="Gotham XNarrow Medium"/>
            </a:endParaRPr>
          </a:p>
          <a:p>
            <a:pPr marL="0" indent="0" algn="r">
              <a:lnSpc>
                <a:spcPct val="110000"/>
              </a:lnSpc>
              <a:buNone/>
            </a:pPr>
            <a:r>
              <a:rPr lang="en-US" dirty="0" smtClean="0">
                <a:solidFill>
                  <a:schemeClr val="bg1">
                    <a:lumMod val="95000"/>
                  </a:schemeClr>
                </a:solidFill>
                <a:latin typeface="Gotham XNarrow Medium"/>
                <a:cs typeface="Gotham XNarrow Medium"/>
              </a:rPr>
              <a:t>Multiple Outputs</a:t>
            </a:r>
          </a:p>
        </p:txBody>
      </p:sp>
      <p:cxnSp>
        <p:nvCxnSpPr>
          <p:cNvPr id="32" name="Straight Connector 31"/>
          <p:cNvCxnSpPr/>
          <p:nvPr/>
        </p:nvCxnSpPr>
        <p:spPr>
          <a:xfrm>
            <a:off x="2837739" y="898857"/>
            <a:ext cx="0" cy="5086971"/>
          </a:xfrm>
          <a:prstGeom prst="line">
            <a:avLst/>
          </a:prstGeom>
          <a:ln w="7620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24923" y="5364173"/>
            <a:ext cx="1492259"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smtClean="0">
                <a:solidFill>
                  <a:schemeClr val="bg1">
                    <a:lumMod val="95000"/>
                  </a:schemeClr>
                </a:solidFill>
                <a:latin typeface="Gotham Light"/>
                <a:cs typeface="Gotham Light"/>
              </a:rPr>
              <a:t>outlier</a:t>
            </a:r>
            <a:r>
              <a:rPr lang="en-US" dirty="0" smtClean="0">
                <a:solidFill>
                  <a:schemeClr val="bg1">
                    <a:lumMod val="95000"/>
                  </a:schemeClr>
                </a:solidFill>
                <a:latin typeface="Gotham Light"/>
                <a:cs typeface="Gotham Light"/>
              </a:rPr>
              <a:t> </a:t>
            </a:r>
            <a:r>
              <a:rPr lang="en-US" dirty="0" smtClean="0">
                <a:solidFill>
                  <a:schemeClr val="bg1">
                    <a:lumMod val="95000"/>
                  </a:schemeClr>
                </a:solidFill>
                <a:latin typeface="Wingdings"/>
                <a:ea typeface="Wingdings"/>
                <a:cs typeface="Wingdings"/>
                <a:sym typeface="Wingdings"/>
              </a:rPr>
              <a:t></a:t>
            </a:r>
            <a:r>
              <a:rPr lang="en-US" dirty="0" smtClean="0">
                <a:solidFill>
                  <a:schemeClr val="bg1">
                    <a:lumMod val="95000"/>
                  </a:schemeClr>
                </a:solidFill>
                <a:latin typeface="Gotham Light"/>
                <a:ea typeface="Wingdings"/>
                <a:cs typeface="Gotham Light"/>
                <a:sym typeface="Wingdings"/>
              </a:rPr>
              <a:t> </a:t>
            </a:r>
            <a:r>
              <a:rPr lang="en-US" dirty="0">
                <a:solidFill>
                  <a:schemeClr val="bg1">
                    <a:lumMod val="95000"/>
                  </a:schemeClr>
                </a:solidFill>
                <a:latin typeface="Gotham Light"/>
                <a:ea typeface="Wingdings"/>
                <a:cs typeface="Gotham Light"/>
                <a:sym typeface="Wingdings"/>
              </a:rPr>
              <a:t>V</a:t>
            </a:r>
            <a:r>
              <a:rPr lang="en-US" dirty="0" smtClean="0">
                <a:solidFill>
                  <a:schemeClr val="bg1">
                    <a:lumMod val="95000"/>
                  </a:schemeClr>
                </a:solidFill>
                <a:latin typeface="Wingdings"/>
                <a:ea typeface="Wingdings"/>
                <a:cs typeface="Wingdings"/>
                <a:sym typeface="Wingdings"/>
              </a:rPr>
              <a:t> </a:t>
            </a:r>
            <a:endParaRPr lang="en-US" dirty="0">
              <a:solidFill>
                <a:schemeClr val="bg1">
                  <a:lumMod val="95000"/>
                </a:schemeClr>
              </a:solidFill>
              <a:latin typeface="Gotham Light"/>
              <a:cs typeface="Gotham Light"/>
            </a:endParaRPr>
          </a:p>
        </p:txBody>
      </p:sp>
      <p:sp>
        <p:nvSpPr>
          <p:cNvPr id="37" name="TextBox 36"/>
          <p:cNvSpPr txBox="1"/>
          <p:nvPr/>
        </p:nvSpPr>
        <p:spPr>
          <a:xfrm>
            <a:off x="4435115" y="5755593"/>
            <a:ext cx="906863" cy="369332"/>
          </a:xfrm>
          <a:prstGeom prst="rect">
            <a:avLst/>
          </a:prstGeom>
          <a:noFill/>
        </p:spPr>
        <p:txBody>
          <a:bodyPr wrap="none" rtlCol="0">
            <a:spAutoFit/>
          </a:bodyPr>
          <a:lstStyle/>
          <a:p>
            <a:r>
              <a:rPr lang="en-US" dirty="0" smtClean="0">
                <a:solidFill>
                  <a:schemeClr val="bg1">
                    <a:lumMod val="95000"/>
                  </a:schemeClr>
                </a:solidFill>
                <a:latin typeface="Gotham Light"/>
                <a:cs typeface="Gotham Light"/>
              </a:rPr>
              <a:t>|P(T)|</a:t>
            </a:r>
            <a:r>
              <a:rPr lang="en-US" baseline="30000" dirty="0" smtClean="0">
                <a:solidFill>
                  <a:schemeClr val="bg1">
                    <a:lumMod val="95000"/>
                  </a:schemeClr>
                </a:solidFill>
                <a:latin typeface="Gotham Light"/>
                <a:cs typeface="Gotham Light"/>
              </a:rPr>
              <a:t>c</a:t>
            </a:r>
            <a:endParaRPr lang="en-US" dirty="0">
              <a:solidFill>
                <a:schemeClr val="bg1">
                  <a:lumMod val="95000"/>
                </a:schemeClr>
              </a:solidFill>
              <a:latin typeface="Gotham Light"/>
              <a:cs typeface="Gotham Light"/>
            </a:endParaRPr>
          </a:p>
        </p:txBody>
      </p:sp>
      <p:cxnSp>
        <p:nvCxnSpPr>
          <p:cNvPr id="38" name="Straight Connector 37"/>
          <p:cNvCxnSpPr/>
          <p:nvPr/>
        </p:nvCxnSpPr>
        <p:spPr>
          <a:xfrm>
            <a:off x="4301611" y="5777679"/>
            <a:ext cx="1120820" cy="0"/>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73400" y="5412336"/>
            <a:ext cx="1073331" cy="584776"/>
          </a:xfrm>
          <a:prstGeom prst="rect">
            <a:avLst/>
          </a:prstGeom>
          <a:noFill/>
        </p:spPr>
        <p:txBody>
          <a:bodyPr wrap="none" rtlCol="0">
            <a:spAutoFit/>
          </a:bodyPr>
          <a:lstStyle/>
          <a:p>
            <a:r>
              <a:rPr lang="el-GR" sz="3200" dirty="0" smtClean="0">
                <a:solidFill>
                  <a:schemeClr val="bg1">
                    <a:lumMod val="95000"/>
                  </a:schemeClr>
                </a:solidFill>
                <a:latin typeface="Times"/>
                <a:cs typeface="Times"/>
              </a:rPr>
              <a:t>mean</a:t>
            </a:r>
            <a:endParaRPr lang="en-US" sz="3200" dirty="0" smtClean="0">
              <a:solidFill>
                <a:schemeClr val="bg1">
                  <a:lumMod val="95000"/>
                </a:schemeClr>
              </a:solidFill>
              <a:latin typeface="Times"/>
              <a:cs typeface="Times"/>
            </a:endParaRPr>
          </a:p>
        </p:txBody>
      </p:sp>
      <p:sp>
        <p:nvSpPr>
          <p:cNvPr id="40" name="TextBox 39"/>
          <p:cNvSpPr txBox="1"/>
          <p:nvPr/>
        </p:nvSpPr>
        <p:spPr>
          <a:xfrm>
            <a:off x="6974115" y="5596076"/>
            <a:ext cx="1360103" cy="369332"/>
          </a:xfrm>
          <a:prstGeom prst="rect">
            <a:avLst/>
          </a:prstGeom>
          <a:noFill/>
        </p:spPr>
        <p:txBody>
          <a:bodyPr wrap="none" rtlCol="0">
            <a:spAutoFit/>
          </a:bodyPr>
          <a:lstStyle/>
          <a:p>
            <a:r>
              <a:rPr lang="en-US" dirty="0" err="1" smtClean="0">
                <a:solidFill>
                  <a:schemeClr val="bg1">
                    <a:lumMod val="95000"/>
                  </a:schemeClr>
                </a:solidFill>
                <a:latin typeface="Times"/>
                <a:cs typeface="Times"/>
              </a:rPr>
              <a:t>Δ</a:t>
            </a:r>
            <a:r>
              <a:rPr lang="en-US" dirty="0" err="1">
                <a:solidFill>
                  <a:schemeClr val="bg1">
                    <a:lumMod val="95000"/>
                  </a:schemeClr>
                </a:solidFill>
                <a:latin typeface="Gotham Light"/>
                <a:cs typeface="Gotham Light"/>
              </a:rPr>
              <a:t>H</a:t>
            </a:r>
            <a:r>
              <a:rPr lang="en-US" dirty="0" err="1" smtClean="0">
                <a:solidFill>
                  <a:schemeClr val="bg1">
                    <a:lumMod val="95000"/>
                  </a:schemeClr>
                </a:solidFill>
                <a:latin typeface="Gotham Light"/>
                <a:cs typeface="Gotham Light"/>
              </a:rPr>
              <a:t>old</a:t>
            </a:r>
            <a:r>
              <a:rPr lang="en-US" dirty="0" smtClean="0">
                <a:solidFill>
                  <a:schemeClr val="bg1">
                    <a:lumMod val="95000"/>
                  </a:schemeClr>
                </a:solidFill>
                <a:latin typeface="Gotham Light"/>
                <a:cs typeface="Gotham Light"/>
              </a:rPr>
              <a:t>-out</a:t>
            </a:r>
            <a:r>
              <a:rPr lang="en-US" dirty="0" smtClean="0">
                <a:solidFill>
                  <a:schemeClr val="bg1">
                    <a:lumMod val="95000"/>
                  </a:schemeClr>
                </a:solidFill>
                <a:latin typeface="Wingdings"/>
                <a:ea typeface="Wingdings"/>
                <a:cs typeface="Wingdings"/>
                <a:sym typeface="Wingdings"/>
              </a:rPr>
              <a:t> </a:t>
            </a:r>
            <a:endParaRPr lang="en-US" dirty="0">
              <a:solidFill>
                <a:schemeClr val="bg1">
                  <a:lumMod val="95000"/>
                </a:schemeClr>
              </a:solidFill>
              <a:latin typeface="Gotham Light"/>
              <a:cs typeface="Gotham Light"/>
            </a:endParaRPr>
          </a:p>
        </p:txBody>
      </p:sp>
      <p:sp>
        <p:nvSpPr>
          <p:cNvPr id="41" name="TextBox 40"/>
          <p:cNvSpPr txBox="1"/>
          <p:nvPr/>
        </p:nvSpPr>
        <p:spPr>
          <a:xfrm>
            <a:off x="6057526" y="5411405"/>
            <a:ext cx="891189" cy="584776"/>
          </a:xfrm>
          <a:prstGeom prst="rect">
            <a:avLst/>
          </a:prstGeom>
          <a:noFill/>
        </p:spPr>
        <p:txBody>
          <a:bodyPr wrap="none" rtlCol="0">
            <a:spAutoFit/>
          </a:bodyPr>
          <a:lstStyle/>
          <a:p>
            <a:r>
              <a:rPr lang="en-US" sz="3200" dirty="0" smtClean="0">
                <a:solidFill>
                  <a:schemeClr val="bg1">
                    <a:lumMod val="95000"/>
                  </a:schemeClr>
                </a:solidFill>
                <a:latin typeface="Times"/>
                <a:cs typeface="Times"/>
              </a:rPr>
              <a:t>max</a:t>
            </a:r>
            <a:endParaRPr lang="en-US" sz="3600" dirty="0" smtClean="0">
              <a:solidFill>
                <a:schemeClr val="bg1">
                  <a:lumMod val="95000"/>
                </a:schemeClr>
              </a:solidFill>
              <a:latin typeface="Times"/>
              <a:cs typeface="Times"/>
            </a:endParaRPr>
          </a:p>
        </p:txBody>
      </p:sp>
      <p:cxnSp>
        <p:nvCxnSpPr>
          <p:cNvPr id="42" name="Straight Connector 41"/>
          <p:cNvCxnSpPr/>
          <p:nvPr/>
        </p:nvCxnSpPr>
        <p:spPr>
          <a:xfrm flipV="1">
            <a:off x="8281316" y="5634118"/>
            <a:ext cx="1" cy="357359"/>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987211" y="5634118"/>
            <a:ext cx="1" cy="357359"/>
          </a:xfrm>
          <a:prstGeom prst="line">
            <a:avLst/>
          </a:prstGeom>
          <a:ln w="12700" cmpd="sng">
            <a:solidFill>
              <a:srgbClr val="F2F2F2"/>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288919" y="5797943"/>
            <a:ext cx="748923" cy="307777"/>
          </a:xfrm>
          <a:prstGeom prst="rect">
            <a:avLst/>
          </a:prstGeom>
          <a:noFill/>
        </p:spPr>
        <p:txBody>
          <a:bodyPr wrap="none" rtlCol="0">
            <a:spAutoFit/>
          </a:bodyPr>
          <a:lstStyle/>
          <a:p>
            <a:r>
              <a:rPr lang="en-US" sz="1400" dirty="0" smtClean="0">
                <a:solidFill>
                  <a:schemeClr val="bg1">
                    <a:lumMod val="95000"/>
                  </a:schemeClr>
                </a:solidFill>
                <a:latin typeface="Gotham Light"/>
                <a:cs typeface="Gotham Light"/>
              </a:rPr>
              <a:t>outlier</a:t>
            </a:r>
            <a:endParaRPr lang="en-US" sz="1400" dirty="0">
              <a:solidFill>
                <a:schemeClr val="bg1">
                  <a:lumMod val="95000"/>
                </a:schemeClr>
              </a:solidFill>
              <a:latin typeface="Gotham Light"/>
              <a:cs typeface="Gotham Light"/>
            </a:endParaRPr>
          </a:p>
        </p:txBody>
      </p:sp>
      <p:sp>
        <p:nvSpPr>
          <p:cNvPr id="45" name="TextBox 44"/>
          <p:cNvSpPr txBox="1"/>
          <p:nvPr/>
        </p:nvSpPr>
        <p:spPr>
          <a:xfrm>
            <a:off x="6092578" y="5796454"/>
            <a:ext cx="799937" cy="307777"/>
          </a:xfrm>
          <a:prstGeom prst="rect">
            <a:avLst/>
          </a:prstGeom>
          <a:noFill/>
        </p:spPr>
        <p:txBody>
          <a:bodyPr wrap="none" rtlCol="0">
            <a:spAutoFit/>
          </a:bodyPr>
          <a:lstStyle/>
          <a:p>
            <a:r>
              <a:rPr lang="en-US" sz="1400" dirty="0" smtClean="0">
                <a:solidFill>
                  <a:schemeClr val="bg1">
                    <a:lumMod val="95000"/>
                  </a:schemeClr>
                </a:solidFill>
                <a:latin typeface="Gotham Light"/>
                <a:cs typeface="Gotham Light"/>
              </a:rPr>
              <a:t>normal</a:t>
            </a:r>
            <a:endParaRPr lang="en-US" sz="1400" dirty="0">
              <a:solidFill>
                <a:schemeClr val="bg1">
                  <a:lumMod val="95000"/>
                </a:schemeClr>
              </a:solidFill>
              <a:latin typeface="Gotham Light"/>
              <a:cs typeface="Gotham Light"/>
            </a:endParaRPr>
          </a:p>
        </p:txBody>
      </p:sp>
      <p:sp>
        <p:nvSpPr>
          <p:cNvPr id="46" name="TextBox 45"/>
          <p:cNvSpPr txBox="1"/>
          <p:nvPr/>
        </p:nvSpPr>
        <p:spPr>
          <a:xfrm>
            <a:off x="5576939" y="5024913"/>
            <a:ext cx="492142" cy="1200329"/>
          </a:xfrm>
          <a:prstGeom prst="rect">
            <a:avLst/>
          </a:prstGeom>
          <a:noFill/>
        </p:spPr>
        <p:txBody>
          <a:bodyPr wrap="none" rtlCol="0">
            <a:spAutoFit/>
          </a:bodyPr>
          <a:lstStyle/>
          <a:p>
            <a:r>
              <a:rPr lang="en-US" sz="7200" dirty="0" smtClean="0">
                <a:solidFill>
                  <a:schemeClr val="bg1">
                    <a:lumMod val="95000"/>
                  </a:schemeClr>
                </a:solidFill>
                <a:latin typeface="Times"/>
                <a:cs typeface="Times"/>
              </a:rPr>
              <a:t>-</a:t>
            </a:r>
            <a:endParaRPr lang="en-US" sz="7200" dirty="0">
              <a:solidFill>
                <a:schemeClr val="bg1">
                  <a:lumMod val="95000"/>
                </a:schemeClr>
              </a:solidFill>
              <a:latin typeface="Times"/>
              <a:cs typeface="Times"/>
            </a:endParaRPr>
          </a:p>
        </p:txBody>
      </p:sp>
      <p:sp>
        <p:nvSpPr>
          <p:cNvPr id="2" name="TextBox 1"/>
          <p:cNvSpPr txBox="1"/>
          <p:nvPr/>
        </p:nvSpPr>
        <p:spPr>
          <a:xfrm>
            <a:off x="1433761" y="2828836"/>
            <a:ext cx="5812360" cy="1200329"/>
          </a:xfrm>
          <a:prstGeom prst="rect">
            <a:avLst/>
          </a:prstGeom>
          <a:noFill/>
        </p:spPr>
        <p:txBody>
          <a:bodyPr wrap="none" rtlCol="0">
            <a:spAutoFit/>
          </a:bodyPr>
          <a:lstStyle/>
          <a:p>
            <a:r>
              <a:rPr lang="en-US" sz="7200" dirty="0">
                <a:latin typeface="Gotham Medium"/>
                <a:cs typeface="Gotham Medium"/>
              </a:rPr>
              <a:t>i</a:t>
            </a:r>
            <a:r>
              <a:rPr lang="en-US" sz="7200" dirty="0" smtClean="0">
                <a:latin typeface="Gotham Medium"/>
                <a:cs typeface="Gotham Medium"/>
              </a:rPr>
              <a:t>nfluence(p)</a:t>
            </a:r>
            <a:endParaRPr lang="en-US" sz="7200" dirty="0">
              <a:latin typeface="Gotham Medium"/>
              <a:cs typeface="Gotham Medium"/>
            </a:endParaRPr>
          </a:p>
        </p:txBody>
      </p:sp>
    </p:spTree>
    <p:extLst>
      <p:ext uri="{BB962C8B-B14F-4D97-AF65-F5344CB8AC3E}">
        <p14:creationId xmlns:p14="http://schemas.microsoft.com/office/powerpoint/2010/main" val="253919984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0783"/>
            <a:ext cx="8229600" cy="3895380"/>
          </a:xfrm>
        </p:spPr>
        <p:txBody>
          <a:bodyPr>
            <a:normAutofit/>
          </a:bodyPr>
          <a:lstStyle/>
          <a:p>
            <a:pPr marL="0" indent="0" algn="ctr">
              <a:buNone/>
            </a:pPr>
            <a:r>
              <a:rPr lang="en-US" sz="3600" dirty="0" smtClean="0">
                <a:solidFill>
                  <a:schemeClr val="bg1">
                    <a:lumMod val="75000"/>
                  </a:schemeClr>
                </a:solidFill>
                <a:latin typeface="Academy Engraved LET"/>
                <a:cs typeface="Academy Engraved LET"/>
              </a:rPr>
              <a:t>Formalize “influence” as metric</a:t>
            </a:r>
          </a:p>
          <a:p>
            <a:pPr marL="0" indent="0" algn="ctr">
              <a:buNone/>
            </a:pPr>
            <a:r>
              <a:rPr lang="en-US" sz="3600" b="1" dirty="0" smtClean="0">
                <a:solidFill>
                  <a:schemeClr val="accent6"/>
                </a:solidFill>
                <a:latin typeface="Academy Engraved LET"/>
                <a:cs typeface="Academy Engraved LET"/>
              </a:rPr>
              <a:t>Predicate search heuristics</a:t>
            </a:r>
          </a:p>
          <a:p>
            <a:pPr marL="0" indent="0" algn="ctr">
              <a:buNone/>
            </a:pPr>
            <a:r>
              <a:rPr lang="en-US" sz="3600" dirty="0" smtClean="0">
                <a:solidFill>
                  <a:schemeClr val="bg1">
                    <a:lumMod val="75000"/>
                  </a:schemeClr>
                </a:solidFill>
                <a:latin typeface="Academy Engraved LET"/>
                <a:cs typeface="Academy Engraved LET"/>
              </a:rPr>
              <a:t>Some results</a:t>
            </a:r>
            <a:endParaRPr lang="en-US" sz="3600" dirty="0">
              <a:solidFill>
                <a:schemeClr val="bg1">
                  <a:lumMod val="75000"/>
                </a:schemeClr>
              </a:solidFill>
              <a:latin typeface="Academy Engraved LET"/>
              <a:cs typeface="Academy Engraved LET"/>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285597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Tree>
    <p:extLst>
      <p:ext uri="{BB962C8B-B14F-4D97-AF65-F5344CB8AC3E}">
        <p14:creationId xmlns:p14="http://schemas.microsoft.com/office/powerpoint/2010/main" val="236979423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p>
        </p:txBody>
      </p:sp>
    </p:spTree>
    <p:extLst>
      <p:ext uri="{BB962C8B-B14F-4D97-AF65-F5344CB8AC3E}">
        <p14:creationId xmlns:p14="http://schemas.microsoft.com/office/powerpoint/2010/main" val="90216001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p>
        </p:txBody>
      </p:sp>
      <p:sp>
        <p:nvSpPr>
          <p:cNvPr id="8" name="TextBox 7"/>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dirty="0" smtClean="0">
                <a:solidFill>
                  <a:srgbClr val="000000"/>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Tree>
    <p:extLst>
      <p:ext uri="{BB962C8B-B14F-4D97-AF65-F5344CB8AC3E}">
        <p14:creationId xmlns:p14="http://schemas.microsoft.com/office/powerpoint/2010/main" val="171481841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p>
        </p:txBody>
      </p:sp>
      <p:sp>
        <p:nvSpPr>
          <p:cNvPr id="8" name="TextBox 7"/>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dirty="0" smtClean="0">
                <a:solidFill>
                  <a:schemeClr val="accent2"/>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
        <p:nvSpPr>
          <p:cNvPr id="2" name="TextBox 1"/>
          <p:cNvSpPr txBox="1"/>
          <p:nvPr/>
        </p:nvSpPr>
        <p:spPr>
          <a:xfrm>
            <a:off x="4587049" y="240867"/>
            <a:ext cx="384102" cy="584776"/>
          </a:xfrm>
          <a:prstGeom prst="rect">
            <a:avLst/>
          </a:prstGeom>
          <a:noFill/>
        </p:spPr>
        <p:txBody>
          <a:bodyPr wrap="none" rtlCol="0">
            <a:spAutoFit/>
          </a:bodyPr>
          <a:lstStyle/>
          <a:p>
            <a:r>
              <a:rPr lang="en-US" sz="3200" dirty="0" smtClean="0">
                <a:solidFill>
                  <a:schemeClr val="accent2"/>
                </a:solidFill>
                <a:latin typeface="Gotham XNarrow Bold"/>
                <a:cs typeface="Gotham XNarrow Bold"/>
              </a:rPr>
              <a:t>p</a:t>
            </a:r>
            <a:endParaRPr lang="en-US" sz="3200" dirty="0">
              <a:solidFill>
                <a:schemeClr val="accent2"/>
              </a:solidFill>
              <a:latin typeface="Gotham XNarrow Bold"/>
              <a:cs typeface="Gotham XNarrow Bold"/>
            </a:endParaRPr>
          </a:p>
        </p:txBody>
      </p:sp>
      <p:sp>
        <p:nvSpPr>
          <p:cNvPr id="7" name="Left Brace 6"/>
          <p:cNvSpPr/>
          <p:nvPr/>
        </p:nvSpPr>
        <p:spPr>
          <a:xfrm rot="5400000">
            <a:off x="4624912" y="680645"/>
            <a:ext cx="224035" cy="548849"/>
          </a:xfrm>
          <a:prstGeom prst="leftBrac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683881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p>
        </p:txBody>
      </p:sp>
      <p:sp>
        <p:nvSpPr>
          <p:cNvPr id="8" name="TextBox 7"/>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strike="sngStrike" dirty="0" smtClean="0">
                <a:solidFill>
                  <a:schemeClr val="accent2"/>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
        <p:nvSpPr>
          <p:cNvPr id="11" name="TextBox 10"/>
          <p:cNvSpPr txBox="1"/>
          <p:nvPr/>
        </p:nvSpPr>
        <p:spPr>
          <a:xfrm>
            <a:off x="3824845" y="1335893"/>
            <a:ext cx="941488" cy="646331"/>
          </a:xfrm>
          <a:prstGeom prst="rect">
            <a:avLst/>
          </a:prstGeom>
          <a:noFill/>
        </p:spPr>
        <p:txBody>
          <a:bodyPr wrap="none" rtlCol="0">
            <a:spAutoFit/>
          </a:bodyPr>
          <a:lstStyle/>
          <a:p>
            <a:pPr algn="ctr">
              <a:lnSpc>
                <a:spcPct val="50000"/>
              </a:lnSpc>
            </a:pPr>
            <a:r>
              <a:rPr lang="en-US" sz="4400" dirty="0" smtClean="0">
                <a:latin typeface="Gotham Light"/>
                <a:cs typeface="Gotham Light"/>
              </a:rPr>
              <a:t>-</a:t>
            </a:r>
          </a:p>
          <a:p>
            <a:pPr algn="ctr">
              <a:lnSpc>
                <a:spcPct val="50000"/>
              </a:lnSpc>
            </a:pPr>
            <a:r>
              <a:rPr lang="en-US" sz="2400" dirty="0" smtClean="0">
                <a:latin typeface="Gotham Light"/>
                <a:cs typeface="Gotham Light"/>
              </a:rPr>
              <a:t>{4,5}</a:t>
            </a:r>
            <a:endParaRPr lang="en-US" sz="2400" dirty="0">
              <a:latin typeface="Gotham Light"/>
              <a:cs typeface="Gotham Light"/>
            </a:endParaRPr>
          </a:p>
        </p:txBody>
      </p:sp>
      <p:sp>
        <p:nvSpPr>
          <p:cNvPr id="2" name="TextBox 1"/>
          <p:cNvSpPr txBox="1"/>
          <p:nvPr/>
        </p:nvSpPr>
        <p:spPr>
          <a:xfrm>
            <a:off x="4587049" y="240867"/>
            <a:ext cx="384102" cy="584776"/>
          </a:xfrm>
          <a:prstGeom prst="rect">
            <a:avLst/>
          </a:prstGeom>
          <a:noFill/>
        </p:spPr>
        <p:txBody>
          <a:bodyPr wrap="none" rtlCol="0">
            <a:spAutoFit/>
          </a:bodyPr>
          <a:lstStyle/>
          <a:p>
            <a:r>
              <a:rPr lang="en-US" sz="3200" dirty="0" smtClean="0">
                <a:solidFill>
                  <a:schemeClr val="accent2"/>
                </a:solidFill>
                <a:latin typeface="Gotham XNarrow Bold"/>
                <a:cs typeface="Gotham XNarrow Bold"/>
              </a:rPr>
              <a:t>p</a:t>
            </a:r>
            <a:endParaRPr lang="en-US" sz="3200" dirty="0">
              <a:solidFill>
                <a:schemeClr val="accent2"/>
              </a:solidFill>
              <a:latin typeface="Gotham XNarrow Bold"/>
              <a:cs typeface="Gotham XNarrow Bold"/>
            </a:endParaRPr>
          </a:p>
        </p:txBody>
      </p:sp>
      <p:sp>
        <p:nvSpPr>
          <p:cNvPr id="7" name="Left Brace 6"/>
          <p:cNvSpPr/>
          <p:nvPr/>
        </p:nvSpPr>
        <p:spPr>
          <a:xfrm rot="5400000">
            <a:off x="4624912" y="680645"/>
            <a:ext cx="224035" cy="548849"/>
          </a:xfrm>
          <a:prstGeom prst="leftBrac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0640194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p>
        </p:txBody>
      </p:sp>
      <p:sp>
        <p:nvSpPr>
          <p:cNvPr id="8" name="TextBox 7"/>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strike="sngStrike" dirty="0" smtClean="0">
                <a:solidFill>
                  <a:schemeClr val="accent2"/>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
        <p:nvSpPr>
          <p:cNvPr id="10" name="TextBox 9"/>
          <p:cNvSpPr txBox="1"/>
          <p:nvPr/>
        </p:nvSpPr>
        <p:spPr>
          <a:xfrm>
            <a:off x="2725021" y="2209316"/>
            <a:ext cx="3158403" cy="461665"/>
          </a:xfrm>
          <a:prstGeom prst="rect">
            <a:avLst/>
          </a:prstGeom>
          <a:noFill/>
        </p:spPr>
        <p:txBody>
          <a:bodyPr wrap="none" rtlCol="0">
            <a:spAutoFit/>
          </a:bodyPr>
          <a:lstStyle/>
          <a:p>
            <a:r>
              <a:rPr lang="en-US" sz="2400" dirty="0" smtClean="0">
                <a:latin typeface="Gotham Light"/>
                <a:cs typeface="Gotham Light"/>
              </a:rPr>
              <a:t>SUM({1,2,3}) 		  = 6</a:t>
            </a:r>
            <a:endParaRPr lang="en-US" sz="2400" dirty="0">
              <a:latin typeface="Gotham Light"/>
              <a:cs typeface="Gotham Light"/>
            </a:endParaRPr>
          </a:p>
        </p:txBody>
      </p:sp>
      <p:sp>
        <p:nvSpPr>
          <p:cNvPr id="11" name="TextBox 10"/>
          <p:cNvSpPr txBox="1"/>
          <p:nvPr/>
        </p:nvSpPr>
        <p:spPr>
          <a:xfrm>
            <a:off x="3824845" y="1335893"/>
            <a:ext cx="941488" cy="646331"/>
          </a:xfrm>
          <a:prstGeom prst="rect">
            <a:avLst/>
          </a:prstGeom>
          <a:noFill/>
        </p:spPr>
        <p:txBody>
          <a:bodyPr wrap="none" rtlCol="0">
            <a:spAutoFit/>
          </a:bodyPr>
          <a:lstStyle/>
          <a:p>
            <a:pPr algn="ctr">
              <a:lnSpc>
                <a:spcPct val="50000"/>
              </a:lnSpc>
            </a:pPr>
            <a:r>
              <a:rPr lang="en-US" sz="4400" dirty="0" smtClean="0">
                <a:latin typeface="Gotham Light"/>
                <a:cs typeface="Gotham Light"/>
              </a:rPr>
              <a:t>-</a:t>
            </a:r>
          </a:p>
          <a:p>
            <a:pPr algn="ctr">
              <a:lnSpc>
                <a:spcPct val="50000"/>
              </a:lnSpc>
            </a:pPr>
            <a:r>
              <a:rPr lang="en-US" sz="2400" dirty="0" smtClean="0">
                <a:latin typeface="Gotham Light"/>
                <a:cs typeface="Gotham Light"/>
              </a:rPr>
              <a:t>{4,5}</a:t>
            </a:r>
            <a:endParaRPr lang="en-US" sz="2400" dirty="0">
              <a:latin typeface="Gotham Light"/>
              <a:cs typeface="Gotham Light"/>
            </a:endParaRPr>
          </a:p>
        </p:txBody>
      </p:sp>
      <p:sp>
        <p:nvSpPr>
          <p:cNvPr id="13" name="Left Brace 12"/>
          <p:cNvSpPr/>
          <p:nvPr/>
        </p:nvSpPr>
        <p:spPr>
          <a:xfrm rot="5400000" flipH="1">
            <a:off x="4196288" y="1453317"/>
            <a:ext cx="261610" cy="1368523"/>
          </a:xfrm>
          <a:prstGeom prst="leftBrace">
            <a:avLst>
              <a:gd name="adj1" fmla="val 8333"/>
              <a:gd name="adj2" fmla="val 65290"/>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14" name="TextBox 13"/>
          <p:cNvSpPr txBox="1"/>
          <p:nvPr/>
        </p:nvSpPr>
        <p:spPr>
          <a:xfrm>
            <a:off x="4587049" y="240867"/>
            <a:ext cx="384102" cy="584776"/>
          </a:xfrm>
          <a:prstGeom prst="rect">
            <a:avLst/>
          </a:prstGeom>
          <a:noFill/>
        </p:spPr>
        <p:txBody>
          <a:bodyPr wrap="none" rtlCol="0">
            <a:spAutoFit/>
          </a:bodyPr>
          <a:lstStyle/>
          <a:p>
            <a:r>
              <a:rPr lang="en-US" sz="3200" dirty="0" smtClean="0">
                <a:solidFill>
                  <a:schemeClr val="accent2"/>
                </a:solidFill>
                <a:latin typeface="Gotham XNarrow Bold"/>
                <a:cs typeface="Gotham XNarrow Bold"/>
              </a:rPr>
              <a:t>p</a:t>
            </a:r>
            <a:endParaRPr lang="en-US" sz="3200" dirty="0">
              <a:solidFill>
                <a:schemeClr val="accent2"/>
              </a:solidFill>
              <a:latin typeface="Gotham XNarrow Bold"/>
              <a:cs typeface="Gotham XNarrow Bold"/>
            </a:endParaRPr>
          </a:p>
        </p:txBody>
      </p:sp>
      <p:sp>
        <p:nvSpPr>
          <p:cNvPr id="15" name="Left Brace 14"/>
          <p:cNvSpPr/>
          <p:nvPr/>
        </p:nvSpPr>
        <p:spPr>
          <a:xfrm rot="5400000">
            <a:off x="4624912" y="680645"/>
            <a:ext cx="224035" cy="548849"/>
          </a:xfrm>
          <a:prstGeom prst="leftBrac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683881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e 13"/>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r>
              <a:rPr lang="en-US" sz="2800" dirty="0" smtClean="0">
                <a:solidFill>
                  <a:schemeClr val="bg1">
                    <a:lumMod val="65000"/>
                  </a:schemeClr>
                </a:solidFill>
                <a:latin typeface="Gotham Book"/>
                <a:cs typeface="Gotham Book"/>
              </a:rPr>
              <a:t>)</a:t>
            </a:r>
            <a:r>
              <a:rPr lang="en-US" sz="2800" dirty="0" smtClean="0">
                <a:solidFill>
                  <a:schemeClr val="bg1">
                    <a:lumMod val="65000"/>
                  </a:schemeClr>
                </a:solidFill>
                <a:latin typeface="Gotham Light"/>
                <a:cs typeface="Gotham Light"/>
              </a:rPr>
              <a:t>)</a:t>
            </a:r>
          </a:p>
        </p:txBody>
      </p:sp>
    </p:spTree>
    <p:extLst>
      <p:ext uri="{BB962C8B-B14F-4D97-AF65-F5344CB8AC3E}">
        <p14:creationId xmlns:p14="http://schemas.microsoft.com/office/powerpoint/2010/main" val="19977403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419100"/>
            <a:ext cx="9144000" cy="6006517"/>
          </a:xfrm>
          <a:prstGeom prst="rect">
            <a:avLst/>
          </a:prstGeom>
        </p:spPr>
      </p:pic>
    </p:spTree>
    <p:extLst>
      <p:ext uri="{BB962C8B-B14F-4D97-AF65-F5344CB8AC3E}">
        <p14:creationId xmlns:p14="http://schemas.microsoft.com/office/powerpoint/2010/main" val="71711295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87060" y="-93600"/>
            <a:ext cx="7003211" cy="3171638"/>
          </a:xfrm>
          <a:prstGeom prst="rect">
            <a:avLst/>
          </a:prstGeom>
          <a:noFill/>
        </p:spPr>
        <p:txBody>
          <a:bodyPr wrap="none" rtlCol="0">
            <a:spAutoFit/>
          </a:bodyPr>
          <a:lstStyle/>
          <a:p>
            <a:pPr>
              <a:lnSpc>
                <a:spcPct val="70000"/>
              </a:lnSpc>
            </a:pPr>
            <a:r>
              <a:rPr lang="en-US" sz="13800" dirty="0" smtClean="0">
                <a:solidFill>
                  <a:schemeClr val="bg2"/>
                </a:solidFill>
                <a:latin typeface="Gotham XNarrow Bold"/>
                <a:cs typeface="Gotham XNarrow Bold"/>
              </a:rPr>
              <a:t>Operator </a:t>
            </a:r>
          </a:p>
          <a:p>
            <a:pPr>
              <a:lnSpc>
                <a:spcPct val="70000"/>
              </a:lnSpc>
            </a:pPr>
            <a:r>
              <a:rPr lang="en-US" sz="13800" dirty="0" smtClean="0">
                <a:solidFill>
                  <a:schemeClr val="bg2"/>
                </a:solidFill>
                <a:latin typeface="Gotham XNarrow Bold"/>
                <a:cs typeface="Gotham XNarrow Bold"/>
              </a:rPr>
              <a:t>Properties</a:t>
            </a:r>
            <a:endParaRPr lang="en-US" sz="13800" dirty="0">
              <a:solidFill>
                <a:schemeClr val="bg2"/>
              </a:solidFill>
              <a:latin typeface="Gotham XNarrow Bold"/>
              <a:cs typeface="Gotham XNarrow Bold"/>
            </a:endParaRPr>
          </a:p>
        </p:txBody>
      </p:sp>
      <p:sp>
        <p:nvSpPr>
          <p:cNvPr id="17" name="Left Brace 16"/>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911476" y="4305321"/>
            <a:ext cx="2924748" cy="523220"/>
          </a:xfrm>
          <a:prstGeom prst="rect">
            <a:avLst/>
          </a:prstGeom>
          <a:noFill/>
        </p:spPr>
        <p:txBody>
          <a:bodyPr wrap="none" rtlCol="0">
            <a:spAutoFit/>
          </a:bodyPr>
          <a:lstStyle/>
          <a:p>
            <a:r>
              <a:rPr lang="en-US" sz="2800" dirty="0" smtClean="0">
                <a:solidFill>
                  <a:schemeClr val="bg1">
                    <a:lumMod val="65000"/>
                  </a:schemeClr>
                </a:solidFill>
                <a:latin typeface="Gotham Light"/>
                <a:cs typeface="Gotham Light"/>
              </a:rPr>
              <a:t>O(</a:t>
            </a:r>
            <a:r>
              <a:rPr lang="en-US" sz="2800" dirty="0" err="1" smtClean="0">
                <a:solidFill>
                  <a:schemeClr val="bg1">
                    <a:lumMod val="65000"/>
                  </a:schemeClr>
                </a:solidFill>
                <a:latin typeface="Gotham Light"/>
                <a:cs typeface="Gotham Light"/>
              </a:rPr>
              <a:t>agg</a:t>
            </a:r>
            <a:r>
              <a:rPr lang="en-US" sz="2800" dirty="0" smtClean="0">
                <a:solidFill>
                  <a:schemeClr val="bg1">
                    <a:lumMod val="65000"/>
                  </a:schemeClr>
                </a:solidFill>
                <a:latin typeface="Gotham Light"/>
                <a:cs typeface="Gotham Light"/>
              </a:rPr>
              <a:t>(T-p(T)</a:t>
            </a:r>
            <a:r>
              <a:rPr lang="en-US" sz="2800" dirty="0" smtClean="0">
                <a:solidFill>
                  <a:schemeClr val="bg1">
                    <a:lumMod val="65000"/>
                  </a:schemeClr>
                </a:solidFill>
                <a:latin typeface="Gotham Book"/>
                <a:cs typeface="Gotham Book"/>
              </a:rPr>
              <a:t>)</a:t>
            </a:r>
            <a:r>
              <a:rPr lang="en-US" sz="2800" dirty="0" smtClean="0">
                <a:solidFill>
                  <a:schemeClr val="bg1">
                    <a:lumMod val="65000"/>
                  </a:schemeClr>
                </a:solidFill>
                <a:latin typeface="Gotham Light"/>
                <a:cs typeface="Gotham Light"/>
              </a:rPr>
              <a:t>)</a:t>
            </a:r>
          </a:p>
        </p:txBody>
      </p:sp>
    </p:spTree>
    <p:extLst>
      <p:ext uri="{BB962C8B-B14F-4D97-AF65-F5344CB8AC3E}">
        <p14:creationId xmlns:p14="http://schemas.microsoft.com/office/powerpoint/2010/main" val="376970213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577884" cy="523220"/>
          </a:xfrm>
          <a:prstGeom prst="rect">
            <a:avLst/>
          </a:prstGeom>
          <a:noFill/>
        </p:spPr>
        <p:txBody>
          <a:bodyPr wrap="none" rtlCol="0">
            <a:spAutoFit/>
          </a:bodyPr>
          <a:lstStyle/>
          <a:p>
            <a:r>
              <a:rPr lang="en-US" sz="2800" dirty="0" smtClean="0">
                <a:solidFill>
                  <a:srgbClr val="A6A6A6"/>
                </a:solidFill>
                <a:latin typeface="Gotham Light"/>
                <a:cs typeface="Gotham Light"/>
              </a:rPr>
              <a:t>O(</a:t>
            </a:r>
            <a:r>
              <a:rPr lang="en-US" sz="2800" dirty="0" err="1" smtClean="0">
                <a:solidFill>
                  <a:srgbClr val="F79646"/>
                </a:solidFill>
                <a:latin typeface="Gotham Book"/>
                <a:cs typeface="Gotham Book"/>
              </a:rPr>
              <a:t>agg</a:t>
            </a:r>
            <a:r>
              <a:rPr lang="en-US" sz="2800" dirty="0" smtClean="0">
                <a:solidFill>
                  <a:srgbClr val="F79646"/>
                </a:solidFill>
                <a:latin typeface="Gotham Book"/>
                <a:cs typeface="Gotham Book"/>
              </a:rPr>
              <a:t>(p(T))</a:t>
            </a:r>
            <a:r>
              <a:rPr lang="en-US" sz="2800" dirty="0" smtClean="0">
                <a:solidFill>
                  <a:srgbClr val="A6A6A6"/>
                </a:solidFill>
                <a:latin typeface="Gotham Light"/>
                <a:cs typeface="Gotham Light"/>
              </a:rPr>
              <a:t>)</a:t>
            </a:r>
          </a:p>
        </p:txBody>
      </p:sp>
      <p:sp>
        <p:nvSpPr>
          <p:cNvPr id="14" name="TextBox 13"/>
          <p:cNvSpPr txBox="1"/>
          <p:nvPr/>
        </p:nvSpPr>
        <p:spPr>
          <a:xfrm>
            <a:off x="-187060" y="-93600"/>
            <a:ext cx="7003211" cy="3171638"/>
          </a:xfrm>
          <a:prstGeom prst="rect">
            <a:avLst/>
          </a:prstGeom>
          <a:noFill/>
        </p:spPr>
        <p:txBody>
          <a:bodyPr wrap="none" rtlCol="0">
            <a:spAutoFit/>
          </a:bodyPr>
          <a:lstStyle/>
          <a:p>
            <a:pPr>
              <a:lnSpc>
                <a:spcPct val="70000"/>
              </a:lnSpc>
            </a:pPr>
            <a:r>
              <a:rPr lang="en-US" sz="13800" dirty="0" smtClean="0">
                <a:solidFill>
                  <a:schemeClr val="bg2"/>
                </a:solidFill>
                <a:latin typeface="Gotham XNarrow Bold"/>
                <a:cs typeface="Gotham XNarrow Bold"/>
              </a:rPr>
              <a:t>Operator </a:t>
            </a:r>
          </a:p>
          <a:p>
            <a:pPr>
              <a:lnSpc>
                <a:spcPct val="70000"/>
              </a:lnSpc>
            </a:pPr>
            <a:r>
              <a:rPr lang="en-US" sz="13800" dirty="0" smtClean="0">
                <a:solidFill>
                  <a:schemeClr val="bg2"/>
                </a:solidFill>
                <a:latin typeface="Gotham XNarrow Bold"/>
                <a:cs typeface="Gotham XNarrow Bold"/>
              </a:rPr>
              <a:t>Properties</a:t>
            </a:r>
            <a:endParaRPr lang="en-US" sz="13800" dirty="0">
              <a:solidFill>
                <a:schemeClr val="bg2"/>
              </a:solidFill>
              <a:latin typeface="Gotham XNarrow Bold"/>
              <a:cs typeface="Gotham XNarrow Bold"/>
            </a:endParaRPr>
          </a:p>
        </p:txBody>
      </p:sp>
      <p:sp>
        <p:nvSpPr>
          <p:cNvPr id="17" name="TextBox 16"/>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F79646"/>
                </a:solidFill>
                <a:latin typeface="Gotham XNarrow Bold"/>
                <a:cs typeface="Gotham XNarrow Bold"/>
              </a:rPr>
              <a:t>Incrementally removable</a:t>
            </a:r>
            <a:endParaRPr lang="en-US" sz="2800" dirty="0">
              <a:solidFill>
                <a:srgbClr val="F79646"/>
              </a:solidFill>
              <a:latin typeface="Gotham XNarrow Bold"/>
              <a:cs typeface="Gotham XNarrow Bold"/>
            </a:endParaRPr>
          </a:p>
        </p:txBody>
      </p:sp>
    </p:spTree>
    <p:extLst>
      <p:ext uri="{BB962C8B-B14F-4D97-AF65-F5344CB8AC3E}">
        <p14:creationId xmlns:p14="http://schemas.microsoft.com/office/powerpoint/2010/main" val="256594442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577884" cy="523220"/>
          </a:xfrm>
          <a:prstGeom prst="rect">
            <a:avLst/>
          </a:prstGeom>
          <a:noFill/>
        </p:spPr>
        <p:txBody>
          <a:bodyPr wrap="none" rtlCol="0">
            <a:spAutoFit/>
          </a:bodyPr>
          <a:lstStyle/>
          <a:p>
            <a:r>
              <a:rPr lang="en-US" sz="2800" dirty="0" smtClean="0">
                <a:solidFill>
                  <a:srgbClr val="A6A6A6"/>
                </a:solidFill>
                <a:latin typeface="Gotham Light"/>
                <a:cs typeface="Gotham Light"/>
              </a:rPr>
              <a:t>O(</a:t>
            </a:r>
            <a:r>
              <a:rPr lang="en-US" sz="2800" dirty="0" err="1" smtClean="0">
                <a:solidFill>
                  <a:srgbClr val="F79646"/>
                </a:solidFill>
                <a:latin typeface="Gotham Book"/>
                <a:cs typeface="Gotham Book"/>
              </a:rPr>
              <a:t>agg</a:t>
            </a:r>
            <a:r>
              <a:rPr lang="en-US" sz="2800" dirty="0" smtClean="0">
                <a:solidFill>
                  <a:srgbClr val="F79646"/>
                </a:solidFill>
                <a:latin typeface="Gotham Book"/>
                <a:cs typeface="Gotham Book"/>
              </a:rPr>
              <a:t>(p(T))</a:t>
            </a:r>
            <a:r>
              <a:rPr lang="en-US" sz="2800" dirty="0" smtClean="0">
                <a:solidFill>
                  <a:srgbClr val="A6A6A6"/>
                </a:solidFill>
                <a:latin typeface="Gotham Light"/>
                <a:cs typeface="Gotham Light"/>
              </a:rPr>
              <a:t>)</a:t>
            </a:r>
          </a:p>
        </p:txBody>
      </p:sp>
      <p:sp>
        <p:nvSpPr>
          <p:cNvPr id="14" name="TextBox 13"/>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F79646"/>
                </a:solidFill>
                <a:latin typeface="Gotham XNarrow Bold"/>
                <a:cs typeface="Gotham XNarrow Bold"/>
              </a:rPr>
              <a:t>Incrementally removable</a:t>
            </a:r>
            <a:endParaRPr lang="en-US" sz="2800" dirty="0">
              <a:solidFill>
                <a:srgbClr val="F79646"/>
              </a:solidFill>
              <a:latin typeface="Gotham XNarrow Bold"/>
              <a:cs typeface="Gotham XNarrow Bold"/>
            </a:endParaRPr>
          </a:p>
        </p:txBody>
      </p:sp>
      <p:sp>
        <p:nvSpPr>
          <p:cNvPr id="20" name="TextBox 19"/>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strike="sngStrike" dirty="0" smtClean="0">
                <a:solidFill>
                  <a:schemeClr val="accent2"/>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
        <p:nvSpPr>
          <p:cNvPr id="13" name="TextBox 12"/>
          <p:cNvSpPr txBox="1"/>
          <p:nvPr/>
        </p:nvSpPr>
        <p:spPr>
          <a:xfrm>
            <a:off x="4587049" y="240867"/>
            <a:ext cx="384102" cy="584776"/>
          </a:xfrm>
          <a:prstGeom prst="rect">
            <a:avLst/>
          </a:prstGeom>
          <a:noFill/>
        </p:spPr>
        <p:txBody>
          <a:bodyPr wrap="none" rtlCol="0">
            <a:spAutoFit/>
          </a:bodyPr>
          <a:lstStyle/>
          <a:p>
            <a:r>
              <a:rPr lang="en-US" sz="3200" dirty="0" smtClean="0">
                <a:solidFill>
                  <a:schemeClr val="accent2"/>
                </a:solidFill>
                <a:latin typeface="Gotham XNarrow Bold"/>
                <a:cs typeface="Gotham XNarrow Bold"/>
              </a:rPr>
              <a:t>p</a:t>
            </a:r>
            <a:endParaRPr lang="en-US" sz="3200" dirty="0">
              <a:solidFill>
                <a:schemeClr val="accent2"/>
              </a:solidFill>
              <a:latin typeface="Gotham XNarrow Bold"/>
              <a:cs typeface="Gotham XNarrow Bold"/>
            </a:endParaRPr>
          </a:p>
        </p:txBody>
      </p:sp>
      <p:sp>
        <p:nvSpPr>
          <p:cNvPr id="15" name="Left Brace 14"/>
          <p:cNvSpPr/>
          <p:nvPr/>
        </p:nvSpPr>
        <p:spPr>
          <a:xfrm rot="5400000">
            <a:off x="4624912" y="680645"/>
            <a:ext cx="224035" cy="548849"/>
          </a:xfrm>
          <a:prstGeom prst="leftBrac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97021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577884" cy="523220"/>
          </a:xfrm>
          <a:prstGeom prst="rect">
            <a:avLst/>
          </a:prstGeom>
          <a:noFill/>
        </p:spPr>
        <p:txBody>
          <a:bodyPr wrap="none" rtlCol="0">
            <a:spAutoFit/>
          </a:bodyPr>
          <a:lstStyle/>
          <a:p>
            <a:r>
              <a:rPr lang="en-US" sz="2800" dirty="0" smtClean="0">
                <a:solidFill>
                  <a:srgbClr val="A6A6A6"/>
                </a:solidFill>
                <a:latin typeface="Gotham Light"/>
                <a:cs typeface="Gotham Light"/>
              </a:rPr>
              <a:t>O(</a:t>
            </a:r>
            <a:r>
              <a:rPr lang="en-US" sz="2800" dirty="0" err="1" smtClean="0">
                <a:solidFill>
                  <a:srgbClr val="F79646"/>
                </a:solidFill>
                <a:latin typeface="Gotham Book"/>
                <a:cs typeface="Gotham Book"/>
              </a:rPr>
              <a:t>agg</a:t>
            </a:r>
            <a:r>
              <a:rPr lang="en-US" sz="2800" dirty="0" smtClean="0">
                <a:solidFill>
                  <a:srgbClr val="F79646"/>
                </a:solidFill>
                <a:latin typeface="Gotham Book"/>
                <a:cs typeface="Gotham Book"/>
              </a:rPr>
              <a:t>(p(T))</a:t>
            </a:r>
            <a:r>
              <a:rPr lang="en-US" sz="2800" dirty="0" smtClean="0">
                <a:solidFill>
                  <a:srgbClr val="A6A6A6"/>
                </a:solidFill>
                <a:latin typeface="Gotham Light"/>
                <a:cs typeface="Gotham Light"/>
              </a:rPr>
              <a:t>)</a:t>
            </a:r>
          </a:p>
        </p:txBody>
      </p:sp>
      <p:sp>
        <p:nvSpPr>
          <p:cNvPr id="14" name="TextBox 13"/>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F79646"/>
                </a:solidFill>
                <a:latin typeface="Gotham XNarrow Bold"/>
                <a:cs typeface="Gotham XNarrow Bold"/>
              </a:rPr>
              <a:t>Incrementally removable</a:t>
            </a:r>
            <a:endParaRPr lang="en-US" sz="2800" dirty="0">
              <a:solidFill>
                <a:srgbClr val="F79646"/>
              </a:solidFill>
              <a:latin typeface="Gotham XNarrow Bold"/>
              <a:cs typeface="Gotham XNarrow Bold"/>
            </a:endParaRPr>
          </a:p>
        </p:txBody>
      </p:sp>
      <p:sp>
        <p:nvSpPr>
          <p:cNvPr id="17" name="TextBox 16"/>
          <p:cNvSpPr txBox="1"/>
          <p:nvPr/>
        </p:nvSpPr>
        <p:spPr>
          <a:xfrm>
            <a:off x="2725021" y="1559546"/>
            <a:ext cx="3261506" cy="461665"/>
          </a:xfrm>
          <a:prstGeom prst="rect">
            <a:avLst/>
          </a:prstGeom>
          <a:noFill/>
        </p:spPr>
        <p:txBody>
          <a:bodyPr wrap="none" rtlCol="0">
            <a:spAutoFit/>
          </a:bodyPr>
          <a:lstStyle/>
          <a:p>
            <a:r>
              <a:rPr lang="en-US" sz="2400" dirty="0" smtClean="0">
                <a:latin typeface="Gotham Light"/>
                <a:cs typeface="Gotham Light"/>
              </a:rPr>
              <a:t>15 - SUM({ </a:t>
            </a:r>
            <a:r>
              <a:rPr lang="en-US" sz="2400" dirty="0" smtClean="0">
                <a:solidFill>
                  <a:srgbClr val="C0504D"/>
                </a:solidFill>
                <a:latin typeface="Gotham Light"/>
                <a:cs typeface="Gotham Light"/>
              </a:rPr>
              <a:t>4,5</a:t>
            </a:r>
            <a:r>
              <a:rPr lang="en-US" sz="2400" dirty="0" smtClean="0">
                <a:latin typeface="Gotham Light"/>
                <a:cs typeface="Gotham Light"/>
              </a:rPr>
              <a:t>})  = 6</a:t>
            </a:r>
            <a:endParaRPr lang="en-US" sz="2400" dirty="0">
              <a:latin typeface="Gotham Light"/>
              <a:cs typeface="Gotham Light"/>
            </a:endParaRPr>
          </a:p>
        </p:txBody>
      </p:sp>
      <p:sp>
        <p:nvSpPr>
          <p:cNvPr id="21" name="TextBox 20"/>
          <p:cNvSpPr txBox="1"/>
          <p:nvPr/>
        </p:nvSpPr>
        <p:spPr>
          <a:xfrm>
            <a:off x="2725021" y="1009570"/>
            <a:ext cx="3253812" cy="461665"/>
          </a:xfrm>
          <a:prstGeom prst="rect">
            <a:avLst/>
          </a:prstGeom>
          <a:noFill/>
        </p:spPr>
        <p:txBody>
          <a:bodyPr wrap="none" rtlCol="0">
            <a:spAutoFit/>
          </a:bodyPr>
          <a:lstStyle/>
          <a:p>
            <a:r>
              <a:rPr lang="en-US" sz="2400" dirty="0" smtClean="0">
                <a:latin typeface="Gotham Light"/>
                <a:cs typeface="Gotham Light"/>
              </a:rPr>
              <a:t>SUM({1,2,3,</a:t>
            </a:r>
            <a:r>
              <a:rPr lang="en-US" sz="2400" strike="sngStrike" dirty="0" smtClean="0">
                <a:solidFill>
                  <a:schemeClr val="accent2"/>
                </a:solidFill>
                <a:latin typeface="Gotham Light"/>
                <a:cs typeface="Gotham Light"/>
              </a:rPr>
              <a:t>4,5</a:t>
            </a:r>
            <a:r>
              <a:rPr lang="en-US" sz="2400" dirty="0" smtClean="0">
                <a:latin typeface="Gotham Light"/>
                <a:cs typeface="Gotham Light"/>
              </a:rPr>
              <a:t>}) = 15</a:t>
            </a:r>
            <a:endParaRPr lang="en-US" sz="2400" dirty="0">
              <a:latin typeface="Gotham Light"/>
              <a:cs typeface="Gotham Light"/>
            </a:endParaRPr>
          </a:p>
        </p:txBody>
      </p:sp>
      <p:sp>
        <p:nvSpPr>
          <p:cNvPr id="13" name="TextBox 12"/>
          <p:cNvSpPr txBox="1"/>
          <p:nvPr/>
        </p:nvSpPr>
        <p:spPr>
          <a:xfrm>
            <a:off x="4587049" y="240867"/>
            <a:ext cx="384102" cy="584776"/>
          </a:xfrm>
          <a:prstGeom prst="rect">
            <a:avLst/>
          </a:prstGeom>
          <a:noFill/>
        </p:spPr>
        <p:txBody>
          <a:bodyPr wrap="none" rtlCol="0">
            <a:spAutoFit/>
          </a:bodyPr>
          <a:lstStyle/>
          <a:p>
            <a:r>
              <a:rPr lang="en-US" sz="3200" dirty="0" smtClean="0">
                <a:solidFill>
                  <a:schemeClr val="accent2"/>
                </a:solidFill>
                <a:latin typeface="Gotham XNarrow Bold"/>
                <a:cs typeface="Gotham XNarrow Bold"/>
              </a:rPr>
              <a:t>p</a:t>
            </a:r>
            <a:endParaRPr lang="en-US" sz="3200" dirty="0">
              <a:solidFill>
                <a:schemeClr val="accent2"/>
              </a:solidFill>
              <a:latin typeface="Gotham XNarrow Bold"/>
              <a:cs typeface="Gotham XNarrow Bold"/>
            </a:endParaRPr>
          </a:p>
        </p:txBody>
      </p:sp>
      <p:sp>
        <p:nvSpPr>
          <p:cNvPr id="15" name="Left Brace 14"/>
          <p:cNvSpPr/>
          <p:nvPr/>
        </p:nvSpPr>
        <p:spPr>
          <a:xfrm rot="5400000">
            <a:off x="4624912" y="680645"/>
            <a:ext cx="224035" cy="548849"/>
          </a:xfrm>
          <a:prstGeom prst="leftBrac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945157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577884" cy="523220"/>
          </a:xfrm>
          <a:prstGeom prst="rect">
            <a:avLst/>
          </a:prstGeom>
          <a:noFill/>
        </p:spPr>
        <p:txBody>
          <a:bodyPr wrap="none" rtlCol="0">
            <a:spAutoFit/>
          </a:bodyPr>
          <a:lstStyle/>
          <a:p>
            <a:r>
              <a:rPr lang="en-US" sz="2800" dirty="0" smtClean="0">
                <a:solidFill>
                  <a:srgbClr val="A6A6A6"/>
                </a:solidFill>
                <a:latin typeface="Gotham Light"/>
                <a:cs typeface="Gotham Light"/>
              </a:rPr>
              <a:t>O(</a:t>
            </a:r>
            <a:r>
              <a:rPr lang="en-US" sz="2800" dirty="0" err="1" smtClean="0">
                <a:solidFill>
                  <a:srgbClr val="F79646"/>
                </a:solidFill>
                <a:latin typeface="Gotham Book"/>
                <a:cs typeface="Gotham Book"/>
              </a:rPr>
              <a:t>agg</a:t>
            </a:r>
            <a:r>
              <a:rPr lang="en-US" sz="2800" dirty="0" smtClean="0">
                <a:solidFill>
                  <a:srgbClr val="F79646"/>
                </a:solidFill>
                <a:latin typeface="Gotham Book"/>
                <a:cs typeface="Gotham Book"/>
              </a:rPr>
              <a:t>(p(T))</a:t>
            </a:r>
            <a:r>
              <a:rPr lang="en-US" sz="2800" dirty="0" smtClean="0">
                <a:solidFill>
                  <a:srgbClr val="A6A6A6"/>
                </a:solidFill>
                <a:latin typeface="Gotham Light"/>
                <a:cs typeface="Gotham Light"/>
              </a:rPr>
              <a:t>)</a:t>
            </a:r>
          </a:p>
        </p:txBody>
      </p:sp>
      <p:sp>
        <p:nvSpPr>
          <p:cNvPr id="2" name="TextBox 1"/>
          <p:cNvSpPr txBox="1"/>
          <p:nvPr/>
        </p:nvSpPr>
        <p:spPr>
          <a:xfrm>
            <a:off x="4932424" y="1122284"/>
            <a:ext cx="1415772" cy="1495794"/>
          </a:xfrm>
          <a:prstGeom prst="rect">
            <a:avLst/>
          </a:prstGeom>
          <a:noFill/>
        </p:spPr>
        <p:txBody>
          <a:bodyPr wrap="none" rtlCol="0">
            <a:spAutoFit/>
          </a:bodyPr>
          <a:lstStyle/>
          <a:p>
            <a:pPr>
              <a:lnSpc>
                <a:spcPct val="70000"/>
              </a:lnSpc>
            </a:pPr>
            <a:r>
              <a:rPr lang="en-US" sz="3200" dirty="0" smtClean="0">
                <a:solidFill>
                  <a:schemeClr val="accent6"/>
                </a:solidFill>
                <a:latin typeface="Gotham XNarrow Bold"/>
                <a:cs typeface="Gotham XNarrow Bold"/>
              </a:rPr>
              <a:t>SUM</a:t>
            </a:r>
          </a:p>
          <a:p>
            <a:pPr>
              <a:lnSpc>
                <a:spcPct val="70000"/>
              </a:lnSpc>
            </a:pPr>
            <a:r>
              <a:rPr lang="en-US" sz="3200" dirty="0" smtClean="0">
                <a:solidFill>
                  <a:schemeClr val="accent6"/>
                </a:solidFill>
                <a:latin typeface="Gotham XNarrow Bold"/>
                <a:cs typeface="Gotham XNarrow Bold"/>
              </a:rPr>
              <a:t>COUNT</a:t>
            </a:r>
          </a:p>
          <a:p>
            <a:pPr>
              <a:lnSpc>
                <a:spcPct val="70000"/>
              </a:lnSpc>
            </a:pPr>
            <a:r>
              <a:rPr lang="en-US" sz="3200" dirty="0" smtClean="0">
                <a:solidFill>
                  <a:schemeClr val="accent6"/>
                </a:solidFill>
                <a:latin typeface="Gotham XNarrow Bold"/>
                <a:cs typeface="Gotham XNarrow Bold"/>
              </a:rPr>
              <a:t>AVG</a:t>
            </a:r>
          </a:p>
          <a:p>
            <a:pPr>
              <a:lnSpc>
                <a:spcPct val="70000"/>
              </a:lnSpc>
            </a:pPr>
            <a:r>
              <a:rPr lang="en-US" sz="3200" dirty="0" smtClean="0">
                <a:solidFill>
                  <a:schemeClr val="accent6"/>
                </a:solidFill>
                <a:latin typeface="Gotham XNarrow Bold"/>
                <a:cs typeface="Gotham XNarrow Bold"/>
              </a:rPr>
              <a:t>STDDEV</a:t>
            </a:r>
            <a:endParaRPr lang="en-US" sz="3200" dirty="0">
              <a:solidFill>
                <a:schemeClr val="accent6"/>
              </a:solidFill>
              <a:latin typeface="Gotham XNarrow Bold"/>
              <a:cs typeface="Gotham XNarrow Bold"/>
            </a:endParaRPr>
          </a:p>
        </p:txBody>
      </p:sp>
      <p:sp>
        <p:nvSpPr>
          <p:cNvPr id="14" name="TextBox 13"/>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F79646"/>
                </a:solidFill>
                <a:latin typeface="Gotham XNarrow Bold"/>
                <a:cs typeface="Gotham XNarrow Bold"/>
              </a:rPr>
              <a:t>Incrementally removable</a:t>
            </a:r>
            <a:endParaRPr lang="en-US" sz="2800" dirty="0">
              <a:solidFill>
                <a:srgbClr val="F79646"/>
              </a:solidFill>
              <a:latin typeface="Gotham XNarrow Bold"/>
              <a:cs typeface="Gotham XNarrow Bold"/>
            </a:endParaRPr>
          </a:p>
        </p:txBody>
      </p:sp>
    </p:spTree>
    <p:extLst>
      <p:ext uri="{BB962C8B-B14F-4D97-AF65-F5344CB8AC3E}">
        <p14:creationId xmlns:p14="http://schemas.microsoft.com/office/powerpoint/2010/main" val="397958434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7" name="TextBox 6"/>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11" name="Left Brace 10"/>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911476" y="4305321"/>
            <a:ext cx="2577884" cy="523220"/>
          </a:xfrm>
          <a:prstGeom prst="rect">
            <a:avLst/>
          </a:prstGeom>
          <a:noFill/>
        </p:spPr>
        <p:txBody>
          <a:bodyPr wrap="none" rtlCol="0">
            <a:spAutoFit/>
          </a:bodyPr>
          <a:lstStyle/>
          <a:p>
            <a:r>
              <a:rPr lang="en-US" sz="2800" dirty="0" smtClean="0">
                <a:solidFill>
                  <a:srgbClr val="A6A6A6"/>
                </a:solidFill>
                <a:latin typeface="Gotham Light"/>
                <a:cs typeface="Gotham Light"/>
              </a:rPr>
              <a:t>O(</a:t>
            </a:r>
            <a:r>
              <a:rPr lang="en-US" sz="2800" dirty="0" err="1" smtClean="0">
                <a:solidFill>
                  <a:srgbClr val="F79646"/>
                </a:solidFill>
                <a:latin typeface="Gotham Book"/>
                <a:cs typeface="Gotham Book"/>
              </a:rPr>
              <a:t>agg</a:t>
            </a:r>
            <a:r>
              <a:rPr lang="en-US" sz="2800" dirty="0" smtClean="0">
                <a:solidFill>
                  <a:srgbClr val="F79646"/>
                </a:solidFill>
                <a:latin typeface="Gotham Book"/>
                <a:cs typeface="Gotham Book"/>
              </a:rPr>
              <a:t>(p(T))</a:t>
            </a:r>
            <a:r>
              <a:rPr lang="en-US" sz="2800" dirty="0" smtClean="0">
                <a:solidFill>
                  <a:srgbClr val="A6A6A6"/>
                </a:solidFill>
                <a:latin typeface="Gotham Light"/>
                <a:cs typeface="Gotham Light"/>
              </a:rPr>
              <a:t>)</a:t>
            </a:r>
          </a:p>
        </p:txBody>
      </p:sp>
      <p:sp>
        <p:nvSpPr>
          <p:cNvPr id="2" name="TextBox 1"/>
          <p:cNvSpPr txBox="1"/>
          <p:nvPr/>
        </p:nvSpPr>
        <p:spPr>
          <a:xfrm>
            <a:off x="4932424" y="1122284"/>
            <a:ext cx="1415772" cy="1495794"/>
          </a:xfrm>
          <a:prstGeom prst="rect">
            <a:avLst/>
          </a:prstGeom>
          <a:noFill/>
        </p:spPr>
        <p:txBody>
          <a:bodyPr wrap="none" rtlCol="0">
            <a:spAutoFit/>
          </a:bodyPr>
          <a:lstStyle/>
          <a:p>
            <a:pPr>
              <a:lnSpc>
                <a:spcPct val="70000"/>
              </a:lnSpc>
            </a:pPr>
            <a:r>
              <a:rPr lang="en-US" sz="3200" dirty="0" smtClean="0">
                <a:solidFill>
                  <a:schemeClr val="accent6"/>
                </a:solidFill>
                <a:latin typeface="Gotham XNarrow Bold"/>
                <a:cs typeface="Gotham XNarrow Bold"/>
              </a:rPr>
              <a:t>SUM</a:t>
            </a:r>
          </a:p>
          <a:p>
            <a:pPr>
              <a:lnSpc>
                <a:spcPct val="70000"/>
              </a:lnSpc>
            </a:pPr>
            <a:r>
              <a:rPr lang="en-US" sz="3200" dirty="0" smtClean="0">
                <a:solidFill>
                  <a:schemeClr val="accent6"/>
                </a:solidFill>
                <a:latin typeface="Gotham XNarrow Bold"/>
                <a:cs typeface="Gotham XNarrow Bold"/>
              </a:rPr>
              <a:t>COUNT</a:t>
            </a:r>
          </a:p>
          <a:p>
            <a:pPr>
              <a:lnSpc>
                <a:spcPct val="70000"/>
              </a:lnSpc>
            </a:pPr>
            <a:r>
              <a:rPr lang="en-US" sz="3200" dirty="0" smtClean="0">
                <a:solidFill>
                  <a:schemeClr val="accent6"/>
                </a:solidFill>
                <a:latin typeface="Gotham XNarrow Bold"/>
                <a:cs typeface="Gotham XNarrow Bold"/>
              </a:rPr>
              <a:t>AVG</a:t>
            </a:r>
          </a:p>
          <a:p>
            <a:pPr>
              <a:lnSpc>
                <a:spcPct val="70000"/>
              </a:lnSpc>
            </a:pPr>
            <a:r>
              <a:rPr lang="en-US" sz="3200" dirty="0" smtClean="0">
                <a:solidFill>
                  <a:schemeClr val="accent6"/>
                </a:solidFill>
                <a:latin typeface="Gotham XNarrow Bold"/>
                <a:cs typeface="Gotham XNarrow Bold"/>
              </a:rPr>
              <a:t>STDDEV</a:t>
            </a:r>
            <a:endParaRPr lang="en-US" sz="3200" dirty="0">
              <a:solidFill>
                <a:schemeClr val="accent6"/>
              </a:solidFill>
              <a:latin typeface="Gotham XNarrow Bold"/>
              <a:cs typeface="Gotham XNarrow Bold"/>
            </a:endParaRPr>
          </a:p>
        </p:txBody>
      </p:sp>
      <p:sp>
        <p:nvSpPr>
          <p:cNvPr id="8" name="TextBox 7"/>
          <p:cNvSpPr txBox="1"/>
          <p:nvPr/>
        </p:nvSpPr>
        <p:spPr>
          <a:xfrm>
            <a:off x="2178623" y="945082"/>
            <a:ext cx="2713974" cy="1754327"/>
          </a:xfrm>
          <a:prstGeom prst="rect">
            <a:avLst/>
          </a:prstGeom>
          <a:noFill/>
        </p:spPr>
        <p:txBody>
          <a:bodyPr wrap="none" rtlCol="0">
            <a:spAutoFit/>
          </a:bodyPr>
          <a:lstStyle/>
          <a:p>
            <a:pPr algn="r"/>
            <a:r>
              <a:rPr lang="en-US" sz="5400" strike="sngStrike" dirty="0" smtClean="0">
                <a:solidFill>
                  <a:schemeClr val="bg1">
                    <a:lumMod val="50000"/>
                  </a:schemeClr>
                </a:solidFill>
                <a:latin typeface="Gotham Narrow Black"/>
                <a:cs typeface="Gotham Narrow Black"/>
              </a:rPr>
              <a:t>MEDIAN</a:t>
            </a:r>
          </a:p>
          <a:p>
            <a:pPr algn="r"/>
            <a:r>
              <a:rPr lang="en-US" sz="5400" strike="sngStrike" dirty="0" smtClean="0">
                <a:solidFill>
                  <a:schemeClr val="bg1">
                    <a:lumMod val="50000"/>
                  </a:schemeClr>
                </a:solidFill>
                <a:latin typeface="Gotham Narrow Black"/>
                <a:cs typeface="Gotham Narrow Black"/>
              </a:rPr>
              <a:t>MODE</a:t>
            </a:r>
            <a:endParaRPr lang="en-US" sz="5400" strike="sngStrike" dirty="0">
              <a:solidFill>
                <a:schemeClr val="bg1">
                  <a:lumMod val="50000"/>
                </a:schemeClr>
              </a:solidFill>
              <a:latin typeface="Gotham Narrow Black"/>
              <a:cs typeface="Gotham Narrow Black"/>
            </a:endParaRPr>
          </a:p>
        </p:txBody>
      </p:sp>
      <p:sp>
        <p:nvSpPr>
          <p:cNvPr id="14" name="TextBox 13"/>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F79646"/>
                </a:solidFill>
                <a:latin typeface="Gotham XNarrow Bold"/>
                <a:cs typeface="Gotham XNarrow Bold"/>
              </a:rPr>
              <a:t>Incrementally removable</a:t>
            </a:r>
            <a:endParaRPr lang="en-US" sz="2800" dirty="0">
              <a:solidFill>
                <a:srgbClr val="F79646"/>
              </a:solidFill>
              <a:latin typeface="Gotham XNarrow Bold"/>
              <a:cs typeface="Gotham XNarrow Bold"/>
            </a:endParaRPr>
          </a:p>
        </p:txBody>
      </p:sp>
    </p:spTree>
    <p:extLst>
      <p:ext uri="{BB962C8B-B14F-4D97-AF65-F5344CB8AC3E}">
        <p14:creationId xmlns:p14="http://schemas.microsoft.com/office/powerpoint/2010/main" val="298576711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1200329"/>
          </a:xfrm>
          <a:prstGeom prst="rect">
            <a:avLst/>
          </a:prstGeom>
          <a:noFill/>
        </p:spPr>
        <p:txBody>
          <a:bodyPr wrap="square" rtlCol="0">
            <a:spAutoFit/>
          </a:bodyPr>
          <a:lstStyle/>
          <a:p>
            <a:pPr algn="r"/>
            <a:r>
              <a:rPr lang="en-US" sz="3600" dirty="0" smtClean="0">
                <a:solidFill>
                  <a:schemeClr val="accent5"/>
                </a:solidFill>
                <a:latin typeface="Gotham XNarrow Bold"/>
                <a:cs typeface="Gotham XNarrow Bold"/>
              </a:rPr>
              <a:t>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chemeClr val="bg1">
                    <a:lumMod val="75000"/>
                  </a:schemeClr>
                </a:solidFill>
                <a:latin typeface="Gotham XNarrow Bold"/>
                <a:cs typeface="Gotham XNarrow Bold"/>
              </a:rPr>
              <a:t>Incrementally removable</a:t>
            </a:r>
            <a:endParaRPr lang="en-US" sz="2800" dirty="0">
              <a:solidFill>
                <a:schemeClr val="bg1">
                  <a:lumMod val="75000"/>
                </a:schemeClr>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3187381" y="1636645"/>
            <a:ext cx="279808" cy="279808"/>
          </a:xfrm>
          <a:prstGeom prst="ellipse">
            <a:avLst/>
          </a:prstGeom>
          <a:solidFill>
            <a:schemeClr val="accent1">
              <a:alpha val="24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08812" y="1636645"/>
            <a:ext cx="279808" cy="279808"/>
          </a:xfrm>
          <a:prstGeom prst="ellipse">
            <a:avLst/>
          </a:prstGeom>
          <a:solidFill>
            <a:schemeClr val="accent1">
              <a:alpha val="3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041020" y="1636645"/>
            <a:ext cx="279808" cy="279808"/>
          </a:xfrm>
          <a:prstGeom prst="ellipse">
            <a:avLst/>
          </a:prstGeom>
          <a:solidFill>
            <a:schemeClr val="accent1">
              <a:alpha val="4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462451" y="1636645"/>
            <a:ext cx="279808" cy="279808"/>
          </a:xfrm>
          <a:prstGeom prst="ellipse">
            <a:avLst/>
          </a:prstGeom>
          <a:solidFill>
            <a:schemeClr val="accent1">
              <a:alpha val="5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879287" y="1636645"/>
            <a:ext cx="279808" cy="279808"/>
          </a:xfrm>
          <a:prstGeom prst="ellipse">
            <a:avLst/>
          </a:prstGeom>
          <a:solidFill>
            <a:schemeClr val="accent1">
              <a:alpha val="7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300718" y="1636645"/>
            <a:ext cx="279808" cy="279808"/>
          </a:xfrm>
          <a:prstGeom prst="ellipse">
            <a:avLst/>
          </a:prstGeom>
          <a:solidFill>
            <a:schemeClr val="accent1">
              <a:alpha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732926" y="1636645"/>
            <a:ext cx="279808" cy="279808"/>
          </a:xfrm>
          <a:prstGeom prst="ellipse">
            <a:avLst/>
          </a:prstGeom>
          <a:solidFill>
            <a:schemeClr val="accent1">
              <a:alpha val="89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154357" y="1636645"/>
            <a:ext cx="279808" cy="279808"/>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105640" y="1267416"/>
            <a:ext cx="1772844" cy="954107"/>
          </a:xfrm>
          <a:prstGeom prst="rect">
            <a:avLst/>
          </a:prstGeom>
          <a:noFill/>
        </p:spPr>
        <p:txBody>
          <a:bodyPr wrap="none" rtlCol="0">
            <a:spAutoFit/>
          </a:bodyPr>
          <a:lstStyle/>
          <a:p>
            <a:pPr algn="r"/>
            <a:r>
              <a:rPr lang="en-US" sz="2800" dirty="0" smtClean="0">
                <a:latin typeface="Gotham Light"/>
                <a:cs typeface="Gotham Light"/>
              </a:rPr>
              <a:t>Least</a:t>
            </a:r>
          </a:p>
          <a:p>
            <a:r>
              <a:rPr lang="en-US" sz="2800" dirty="0" smtClean="0">
                <a:latin typeface="Gotham Light"/>
                <a:cs typeface="Gotham Light"/>
              </a:rPr>
              <a:t>influence</a:t>
            </a:r>
            <a:endParaRPr lang="en-US" sz="2800" dirty="0">
              <a:latin typeface="Gotham Light"/>
              <a:cs typeface="Gotham Light"/>
            </a:endParaRPr>
          </a:p>
        </p:txBody>
      </p:sp>
      <p:sp>
        <p:nvSpPr>
          <p:cNvPr id="34" name="TextBox 33"/>
          <p:cNvSpPr txBox="1"/>
          <p:nvPr/>
        </p:nvSpPr>
        <p:spPr>
          <a:xfrm>
            <a:off x="6693955" y="1267416"/>
            <a:ext cx="1772844" cy="954107"/>
          </a:xfrm>
          <a:prstGeom prst="rect">
            <a:avLst/>
          </a:prstGeom>
          <a:noFill/>
        </p:spPr>
        <p:txBody>
          <a:bodyPr wrap="none" rtlCol="0">
            <a:spAutoFit/>
          </a:bodyPr>
          <a:lstStyle/>
          <a:p>
            <a:r>
              <a:rPr lang="en-US" sz="2800" dirty="0" smtClean="0">
                <a:latin typeface="Gotham Light"/>
                <a:cs typeface="Gotham Light"/>
              </a:rPr>
              <a:t>Most</a:t>
            </a:r>
          </a:p>
          <a:p>
            <a:r>
              <a:rPr lang="en-US" sz="2800" dirty="0" smtClean="0">
                <a:latin typeface="Gotham Light"/>
                <a:cs typeface="Gotham Light"/>
              </a:rPr>
              <a:t>influence</a:t>
            </a:r>
            <a:endParaRPr lang="en-US" sz="2800" dirty="0">
              <a:latin typeface="Gotham Light"/>
              <a:cs typeface="Gotham Light"/>
            </a:endParaRPr>
          </a:p>
        </p:txBody>
      </p:sp>
    </p:spTree>
    <p:extLst>
      <p:ext uri="{BB962C8B-B14F-4D97-AF65-F5344CB8AC3E}">
        <p14:creationId xmlns:p14="http://schemas.microsoft.com/office/powerpoint/2010/main" val="144375959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1200329"/>
          </a:xfrm>
          <a:prstGeom prst="rect">
            <a:avLst/>
          </a:prstGeom>
          <a:noFill/>
        </p:spPr>
        <p:txBody>
          <a:bodyPr wrap="square" rtlCol="0">
            <a:spAutoFit/>
          </a:bodyPr>
          <a:lstStyle/>
          <a:p>
            <a:pPr algn="r"/>
            <a:r>
              <a:rPr lang="en-US" sz="3600" dirty="0" smtClean="0">
                <a:solidFill>
                  <a:schemeClr val="accent5"/>
                </a:solidFill>
                <a:latin typeface="Gotham XNarrow Bold"/>
                <a:cs typeface="Gotham XNarrow Bold"/>
              </a:rPr>
              <a:t>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66035"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3187381" y="1636645"/>
            <a:ext cx="279808" cy="279808"/>
          </a:xfrm>
          <a:prstGeom prst="ellipse">
            <a:avLst/>
          </a:prstGeom>
          <a:solidFill>
            <a:schemeClr val="accent1">
              <a:alpha val="24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08812" y="1636645"/>
            <a:ext cx="279808" cy="279808"/>
          </a:xfrm>
          <a:prstGeom prst="ellipse">
            <a:avLst/>
          </a:prstGeom>
          <a:solidFill>
            <a:schemeClr val="accent1">
              <a:alpha val="3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041020" y="1636645"/>
            <a:ext cx="279808" cy="279808"/>
          </a:xfrm>
          <a:prstGeom prst="ellipse">
            <a:avLst/>
          </a:prstGeom>
          <a:solidFill>
            <a:schemeClr val="accent1">
              <a:alpha val="4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462451" y="1636645"/>
            <a:ext cx="279808" cy="279808"/>
          </a:xfrm>
          <a:prstGeom prst="ellipse">
            <a:avLst/>
          </a:prstGeom>
          <a:solidFill>
            <a:schemeClr val="accent1">
              <a:alpha val="5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879287" y="1636645"/>
            <a:ext cx="279808" cy="279808"/>
          </a:xfrm>
          <a:prstGeom prst="ellipse">
            <a:avLst/>
          </a:prstGeom>
          <a:solidFill>
            <a:schemeClr val="accent1">
              <a:alpha val="7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300718" y="1636645"/>
            <a:ext cx="279808" cy="279808"/>
          </a:xfrm>
          <a:prstGeom prst="ellipse">
            <a:avLst/>
          </a:prstGeom>
          <a:solidFill>
            <a:schemeClr val="accent1">
              <a:alpha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732926" y="1636645"/>
            <a:ext cx="279808" cy="279808"/>
          </a:xfrm>
          <a:prstGeom prst="ellipse">
            <a:avLst/>
          </a:prstGeom>
          <a:solidFill>
            <a:schemeClr val="accent1">
              <a:alpha val="89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154357" y="1636645"/>
            <a:ext cx="279808" cy="279808"/>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012734" y="1526336"/>
            <a:ext cx="606139" cy="500426"/>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105640" y="1267416"/>
            <a:ext cx="1772844" cy="954107"/>
          </a:xfrm>
          <a:prstGeom prst="rect">
            <a:avLst/>
          </a:prstGeom>
          <a:noFill/>
        </p:spPr>
        <p:txBody>
          <a:bodyPr wrap="none" rtlCol="0">
            <a:spAutoFit/>
          </a:bodyPr>
          <a:lstStyle/>
          <a:p>
            <a:pPr algn="r"/>
            <a:r>
              <a:rPr lang="en-US" sz="2800" dirty="0" smtClean="0">
                <a:latin typeface="Gotham Light"/>
                <a:cs typeface="Gotham Light"/>
              </a:rPr>
              <a:t>Least</a:t>
            </a:r>
          </a:p>
          <a:p>
            <a:r>
              <a:rPr lang="en-US" sz="2800" dirty="0" smtClean="0">
                <a:latin typeface="Gotham Light"/>
                <a:cs typeface="Gotham Light"/>
              </a:rPr>
              <a:t>influence</a:t>
            </a:r>
            <a:endParaRPr lang="en-US" sz="2800" dirty="0">
              <a:latin typeface="Gotham Light"/>
              <a:cs typeface="Gotham Light"/>
            </a:endParaRPr>
          </a:p>
        </p:txBody>
      </p:sp>
      <p:sp>
        <p:nvSpPr>
          <p:cNvPr id="36" name="TextBox 35"/>
          <p:cNvSpPr txBox="1"/>
          <p:nvPr/>
        </p:nvSpPr>
        <p:spPr>
          <a:xfrm>
            <a:off x="6693955" y="1267416"/>
            <a:ext cx="1772844" cy="954107"/>
          </a:xfrm>
          <a:prstGeom prst="rect">
            <a:avLst/>
          </a:prstGeom>
          <a:noFill/>
        </p:spPr>
        <p:txBody>
          <a:bodyPr wrap="none" rtlCol="0">
            <a:spAutoFit/>
          </a:bodyPr>
          <a:lstStyle/>
          <a:p>
            <a:r>
              <a:rPr lang="en-US" sz="2800" dirty="0" smtClean="0">
                <a:latin typeface="Gotham Light"/>
                <a:cs typeface="Gotham Light"/>
              </a:rPr>
              <a:t>Most</a:t>
            </a:r>
          </a:p>
          <a:p>
            <a:r>
              <a:rPr lang="en-US" sz="2800" dirty="0" smtClean="0">
                <a:latin typeface="Gotham Light"/>
                <a:cs typeface="Gotham Light"/>
              </a:rPr>
              <a:t>influence</a:t>
            </a:r>
            <a:endParaRPr lang="en-US" sz="2800" dirty="0">
              <a:latin typeface="Gotham Light"/>
              <a:cs typeface="Gotham Light"/>
            </a:endParaRPr>
          </a:p>
        </p:txBody>
      </p:sp>
    </p:spTree>
    <p:extLst>
      <p:ext uri="{BB962C8B-B14F-4D97-AF65-F5344CB8AC3E}">
        <p14:creationId xmlns:p14="http://schemas.microsoft.com/office/powerpoint/2010/main" val="218714650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1200329"/>
          </a:xfrm>
          <a:prstGeom prst="rect">
            <a:avLst/>
          </a:prstGeom>
          <a:noFill/>
        </p:spPr>
        <p:txBody>
          <a:bodyPr wrap="square" rtlCol="0">
            <a:spAutoFit/>
          </a:bodyPr>
          <a:lstStyle/>
          <a:p>
            <a:pPr algn="r"/>
            <a:r>
              <a:rPr lang="en-US" sz="3600" dirty="0" smtClean="0">
                <a:solidFill>
                  <a:schemeClr val="accent5"/>
                </a:solidFill>
                <a:latin typeface="Gotham XNarrow Bold"/>
                <a:cs typeface="Gotham XNarrow Bold"/>
              </a:rPr>
              <a:t>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3187381" y="1636645"/>
            <a:ext cx="279808" cy="279808"/>
          </a:xfrm>
          <a:prstGeom prst="ellipse">
            <a:avLst/>
          </a:prstGeom>
          <a:solidFill>
            <a:schemeClr val="accent1">
              <a:alpha val="24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08812" y="1636645"/>
            <a:ext cx="279808" cy="279808"/>
          </a:xfrm>
          <a:prstGeom prst="ellipse">
            <a:avLst/>
          </a:prstGeom>
          <a:solidFill>
            <a:schemeClr val="accent1">
              <a:alpha val="3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041020" y="1636645"/>
            <a:ext cx="279808" cy="279808"/>
          </a:xfrm>
          <a:prstGeom prst="ellipse">
            <a:avLst/>
          </a:prstGeom>
          <a:solidFill>
            <a:schemeClr val="accent1">
              <a:alpha val="4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462451" y="1636645"/>
            <a:ext cx="279808" cy="279808"/>
          </a:xfrm>
          <a:prstGeom prst="ellipse">
            <a:avLst/>
          </a:prstGeom>
          <a:solidFill>
            <a:schemeClr val="accent1">
              <a:alpha val="5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879287" y="1636645"/>
            <a:ext cx="279808" cy="279808"/>
          </a:xfrm>
          <a:prstGeom prst="ellipse">
            <a:avLst/>
          </a:prstGeom>
          <a:solidFill>
            <a:schemeClr val="accent1">
              <a:alpha val="7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300718" y="1636645"/>
            <a:ext cx="279808" cy="279808"/>
          </a:xfrm>
          <a:prstGeom prst="ellipse">
            <a:avLst/>
          </a:prstGeom>
          <a:solidFill>
            <a:schemeClr val="accent1">
              <a:alpha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732926" y="1636645"/>
            <a:ext cx="279808" cy="279808"/>
          </a:xfrm>
          <a:prstGeom prst="ellipse">
            <a:avLst/>
          </a:prstGeom>
          <a:solidFill>
            <a:schemeClr val="accent1">
              <a:alpha val="89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154357" y="1636645"/>
            <a:ext cx="279808" cy="279808"/>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5580526" y="1526336"/>
            <a:ext cx="1038347" cy="500426"/>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105640" y="1267416"/>
            <a:ext cx="1772844" cy="954107"/>
          </a:xfrm>
          <a:prstGeom prst="rect">
            <a:avLst/>
          </a:prstGeom>
          <a:noFill/>
        </p:spPr>
        <p:txBody>
          <a:bodyPr wrap="none" rtlCol="0">
            <a:spAutoFit/>
          </a:bodyPr>
          <a:lstStyle/>
          <a:p>
            <a:pPr algn="r"/>
            <a:r>
              <a:rPr lang="en-US" sz="2800" dirty="0" smtClean="0">
                <a:latin typeface="Gotham Light"/>
                <a:cs typeface="Gotham Light"/>
              </a:rPr>
              <a:t>Least</a:t>
            </a:r>
          </a:p>
          <a:p>
            <a:r>
              <a:rPr lang="en-US" sz="2800" dirty="0" smtClean="0">
                <a:latin typeface="Gotham Light"/>
                <a:cs typeface="Gotham Light"/>
              </a:rPr>
              <a:t>influence</a:t>
            </a:r>
            <a:endParaRPr lang="en-US" sz="2800" dirty="0">
              <a:latin typeface="Gotham Light"/>
              <a:cs typeface="Gotham Light"/>
            </a:endParaRPr>
          </a:p>
        </p:txBody>
      </p:sp>
      <p:sp>
        <p:nvSpPr>
          <p:cNvPr id="36" name="TextBox 35"/>
          <p:cNvSpPr txBox="1"/>
          <p:nvPr/>
        </p:nvSpPr>
        <p:spPr>
          <a:xfrm>
            <a:off x="6693955" y="1267416"/>
            <a:ext cx="1772844" cy="954107"/>
          </a:xfrm>
          <a:prstGeom prst="rect">
            <a:avLst/>
          </a:prstGeom>
          <a:noFill/>
        </p:spPr>
        <p:txBody>
          <a:bodyPr wrap="none" rtlCol="0">
            <a:spAutoFit/>
          </a:bodyPr>
          <a:lstStyle/>
          <a:p>
            <a:r>
              <a:rPr lang="en-US" sz="2800" dirty="0" smtClean="0">
                <a:latin typeface="Gotham Light"/>
                <a:cs typeface="Gotham Light"/>
              </a:rPr>
              <a:t>Most</a:t>
            </a:r>
          </a:p>
          <a:p>
            <a:r>
              <a:rPr lang="en-US" sz="2800" dirty="0" smtClean="0">
                <a:latin typeface="Gotham Light"/>
                <a:cs typeface="Gotham Light"/>
              </a:rPr>
              <a:t>influence</a:t>
            </a:r>
            <a:endParaRPr lang="en-US" sz="2800" dirty="0">
              <a:latin typeface="Gotham Light"/>
              <a:cs typeface="Gotham Light"/>
            </a:endParaRPr>
          </a:p>
        </p:txBody>
      </p:sp>
    </p:spTree>
    <p:extLst>
      <p:ext uri="{BB962C8B-B14F-4D97-AF65-F5344CB8AC3E}">
        <p14:creationId xmlns:p14="http://schemas.microsoft.com/office/powerpoint/2010/main" val="364882474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1200329"/>
          </a:xfrm>
          <a:prstGeom prst="rect">
            <a:avLst/>
          </a:prstGeom>
          <a:noFill/>
        </p:spPr>
        <p:txBody>
          <a:bodyPr wrap="square" rtlCol="0">
            <a:spAutoFit/>
          </a:bodyPr>
          <a:lstStyle/>
          <a:p>
            <a:pPr algn="r"/>
            <a:r>
              <a:rPr lang="en-US" sz="3600" dirty="0" smtClean="0">
                <a:solidFill>
                  <a:schemeClr val="accent5"/>
                </a:solidFill>
                <a:latin typeface="Gotham XNarrow Bold"/>
                <a:cs typeface="Gotham XNarrow Bold"/>
              </a:rPr>
              <a:t>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3187381" y="1636645"/>
            <a:ext cx="279808" cy="279808"/>
          </a:xfrm>
          <a:prstGeom prst="ellipse">
            <a:avLst/>
          </a:prstGeom>
          <a:solidFill>
            <a:schemeClr val="accent1">
              <a:alpha val="24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608812" y="1636645"/>
            <a:ext cx="279808" cy="279808"/>
          </a:xfrm>
          <a:prstGeom prst="ellipse">
            <a:avLst/>
          </a:prstGeom>
          <a:solidFill>
            <a:schemeClr val="accent1">
              <a:alpha val="3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041020" y="1636645"/>
            <a:ext cx="279808" cy="279808"/>
          </a:xfrm>
          <a:prstGeom prst="ellipse">
            <a:avLst/>
          </a:prstGeom>
          <a:solidFill>
            <a:schemeClr val="accent1">
              <a:alpha val="48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462451" y="1636645"/>
            <a:ext cx="279808" cy="279808"/>
          </a:xfrm>
          <a:prstGeom prst="ellipse">
            <a:avLst/>
          </a:prstGeom>
          <a:solidFill>
            <a:schemeClr val="accent1">
              <a:alpha val="5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879287" y="1636645"/>
            <a:ext cx="279808" cy="279808"/>
          </a:xfrm>
          <a:prstGeom prst="ellipse">
            <a:avLst/>
          </a:prstGeom>
          <a:solidFill>
            <a:schemeClr val="accent1">
              <a:alpha val="73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300718" y="1636645"/>
            <a:ext cx="279808" cy="279808"/>
          </a:xfrm>
          <a:prstGeom prst="ellipse">
            <a:avLst/>
          </a:prstGeom>
          <a:solidFill>
            <a:schemeClr val="accent1">
              <a:alpha val="8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732926" y="1636645"/>
            <a:ext cx="279808" cy="279808"/>
          </a:xfrm>
          <a:prstGeom prst="ellipse">
            <a:avLst/>
          </a:prstGeom>
          <a:solidFill>
            <a:schemeClr val="accent1">
              <a:alpha val="89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154357" y="1636645"/>
            <a:ext cx="279808" cy="279808"/>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4791302" y="1526336"/>
            <a:ext cx="1827571" cy="500426"/>
          </a:xfrm>
          <a:prstGeom prst="round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1105640" y="1267416"/>
            <a:ext cx="1772844" cy="954107"/>
          </a:xfrm>
          <a:prstGeom prst="rect">
            <a:avLst/>
          </a:prstGeom>
          <a:noFill/>
        </p:spPr>
        <p:txBody>
          <a:bodyPr wrap="none" rtlCol="0">
            <a:spAutoFit/>
          </a:bodyPr>
          <a:lstStyle/>
          <a:p>
            <a:pPr algn="r"/>
            <a:r>
              <a:rPr lang="en-US" sz="2800" dirty="0" smtClean="0">
                <a:latin typeface="Gotham Light"/>
                <a:cs typeface="Gotham Light"/>
              </a:rPr>
              <a:t>Least</a:t>
            </a:r>
          </a:p>
          <a:p>
            <a:r>
              <a:rPr lang="en-US" sz="2800" dirty="0" smtClean="0">
                <a:latin typeface="Gotham Light"/>
                <a:cs typeface="Gotham Light"/>
              </a:rPr>
              <a:t>influence</a:t>
            </a:r>
            <a:endParaRPr lang="en-US" sz="2800" dirty="0">
              <a:latin typeface="Gotham Light"/>
              <a:cs typeface="Gotham Light"/>
            </a:endParaRPr>
          </a:p>
        </p:txBody>
      </p:sp>
      <p:sp>
        <p:nvSpPr>
          <p:cNvPr id="36" name="TextBox 35"/>
          <p:cNvSpPr txBox="1"/>
          <p:nvPr/>
        </p:nvSpPr>
        <p:spPr>
          <a:xfrm>
            <a:off x="6693955" y="1267416"/>
            <a:ext cx="1772844" cy="954107"/>
          </a:xfrm>
          <a:prstGeom prst="rect">
            <a:avLst/>
          </a:prstGeom>
          <a:noFill/>
        </p:spPr>
        <p:txBody>
          <a:bodyPr wrap="none" rtlCol="0">
            <a:spAutoFit/>
          </a:bodyPr>
          <a:lstStyle/>
          <a:p>
            <a:r>
              <a:rPr lang="en-US" sz="2800" dirty="0" smtClean="0">
                <a:latin typeface="Gotham Light"/>
                <a:cs typeface="Gotham Light"/>
              </a:rPr>
              <a:t>Most</a:t>
            </a:r>
          </a:p>
          <a:p>
            <a:r>
              <a:rPr lang="en-US" sz="2800" dirty="0" smtClean="0">
                <a:latin typeface="Gotham Light"/>
                <a:cs typeface="Gotham Light"/>
              </a:rPr>
              <a:t>influence</a:t>
            </a:r>
            <a:endParaRPr lang="en-US" sz="2800" dirty="0">
              <a:latin typeface="Gotham Light"/>
              <a:cs typeface="Gotham Light"/>
            </a:endParaRPr>
          </a:p>
        </p:txBody>
      </p:sp>
    </p:spTree>
    <p:extLst>
      <p:ext uri="{BB962C8B-B14F-4D97-AF65-F5344CB8AC3E}">
        <p14:creationId xmlns:p14="http://schemas.microsoft.com/office/powerpoint/2010/main" val="3648824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87510" y="2061663"/>
            <a:ext cx="4813023" cy="942550"/>
          </a:xfrm>
          <a:prstGeom prst="rect">
            <a:avLst/>
          </a:prstGeom>
        </p:spPr>
      </p:pic>
      <p:pic>
        <p:nvPicPr>
          <p:cNvPr id="4" name="Picture 3"/>
          <p:cNvPicPr>
            <a:picLocks noChangeAspect="1"/>
          </p:cNvPicPr>
          <p:nvPr/>
        </p:nvPicPr>
        <p:blipFill>
          <a:blip r:embed="rId4"/>
          <a:stretch>
            <a:fillRect/>
          </a:stretch>
        </p:blipFill>
        <p:spPr>
          <a:xfrm>
            <a:off x="2717622" y="3897366"/>
            <a:ext cx="3721330" cy="1496378"/>
          </a:xfrm>
          <a:prstGeom prst="rect">
            <a:avLst/>
          </a:prstGeom>
        </p:spPr>
      </p:pic>
    </p:spTree>
    <p:extLst>
      <p:ext uri="{BB962C8B-B14F-4D97-AF65-F5344CB8AC3E}">
        <p14:creationId xmlns:p14="http://schemas.microsoft.com/office/powerpoint/2010/main" val="212699416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chemeClr val="accent5"/>
                </a:solidFill>
                <a:latin typeface="Gotham XNarrow Bold"/>
                <a:cs typeface="Gotham XNarrow Bold"/>
              </a:rPr>
              <a:t>Top </a:t>
            </a:r>
            <a:r>
              <a:rPr lang="en-US" sz="3600" dirty="0" smtClean="0">
                <a:solidFill>
                  <a:schemeClr val="accent5"/>
                </a:solidFill>
                <a:latin typeface="Gotham XNarrow Bold"/>
                <a:cs typeface="Gotham XNarrow Bold"/>
              </a:rPr>
              <a:t>Down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3114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54464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chemeClr val="accent5"/>
                </a:solidFill>
                <a:latin typeface="Gotham XNarrow Bold"/>
                <a:cs typeface="Gotham XNarrow Bold"/>
              </a:rPr>
              <a:t>Top </a:t>
            </a:r>
            <a:r>
              <a:rPr lang="en-US" sz="3600" dirty="0" smtClean="0">
                <a:solidFill>
                  <a:schemeClr val="accent5"/>
                </a:solidFill>
                <a:latin typeface="Gotham XNarrow Bold"/>
                <a:cs typeface="Gotham XNarrow Bold"/>
              </a:rPr>
              <a:t>Down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3114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2" idx="1"/>
            <a:endCxn id="2" idx="3"/>
          </p:cNvCxnSpPr>
          <p:nvPr/>
        </p:nvCxnSpPr>
        <p:spPr>
          <a:xfrm>
            <a:off x="3114261" y="1562653"/>
            <a:ext cx="2794000" cy="0"/>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 idx="2"/>
          </p:cNvCxnSpPr>
          <p:nvPr/>
        </p:nvCxnSpPr>
        <p:spPr>
          <a:xfrm flipV="1">
            <a:off x="4511261" y="1562653"/>
            <a:ext cx="0" cy="1131956"/>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89838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chemeClr val="accent5"/>
                </a:solidFill>
                <a:latin typeface="Gotham XNarrow Bold"/>
                <a:cs typeface="Gotham XNarrow Bold"/>
              </a:rPr>
              <a:t>Top </a:t>
            </a:r>
            <a:r>
              <a:rPr lang="en-US" sz="3600" dirty="0" smtClean="0">
                <a:solidFill>
                  <a:schemeClr val="accent5"/>
                </a:solidFill>
                <a:latin typeface="Gotham XNarrow Bold"/>
                <a:cs typeface="Gotham XNarrow Bold"/>
              </a:rPr>
              <a:t>Down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3114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2" idx="1"/>
            <a:endCxn id="2" idx="3"/>
          </p:cNvCxnSpPr>
          <p:nvPr/>
        </p:nvCxnSpPr>
        <p:spPr>
          <a:xfrm>
            <a:off x="3114261" y="1562653"/>
            <a:ext cx="2794000" cy="0"/>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 idx="2"/>
          </p:cNvCxnSpPr>
          <p:nvPr/>
        </p:nvCxnSpPr>
        <p:spPr>
          <a:xfrm flipV="1">
            <a:off x="4511261" y="1562653"/>
            <a:ext cx="0" cy="1131956"/>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149574" y="1603513"/>
            <a:ext cx="0" cy="1091096"/>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149575" y="2175565"/>
            <a:ext cx="758686" cy="0"/>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532783" y="2175565"/>
            <a:ext cx="0" cy="519044"/>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01253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chemeClr val="accent5"/>
                </a:solidFill>
                <a:latin typeface="Gotham XNarrow Bold"/>
                <a:cs typeface="Gotham XNarrow Bold"/>
              </a:rPr>
              <a:t>Top </a:t>
            </a:r>
            <a:r>
              <a:rPr lang="en-US" sz="3600" dirty="0" smtClean="0">
                <a:solidFill>
                  <a:schemeClr val="accent5"/>
                </a:solidFill>
                <a:latin typeface="Gotham XNarrow Bold"/>
                <a:cs typeface="Gotham XNarrow Bold"/>
              </a:rPr>
              <a:t>Down			</a:t>
            </a:r>
            <a:r>
              <a:rPr lang="en-US" sz="3600" dirty="0" smtClean="0">
                <a:solidFill>
                  <a:srgbClr val="F79646"/>
                </a:solidFill>
                <a:latin typeface="Gotham XNarrow Bold"/>
                <a:cs typeface="Gotham XNarrow Bold"/>
              </a:rPr>
              <a:t>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3114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532784" y="2175565"/>
            <a:ext cx="375478" cy="519044"/>
          </a:xfrm>
          <a:prstGeom prst="rect">
            <a:avLst/>
          </a:prstGeom>
          <a:solidFill>
            <a:schemeClr val="accent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2" idx="1"/>
            <a:endCxn id="2" idx="3"/>
          </p:cNvCxnSpPr>
          <p:nvPr/>
        </p:nvCxnSpPr>
        <p:spPr>
          <a:xfrm>
            <a:off x="3114261" y="1562653"/>
            <a:ext cx="2794000" cy="0"/>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 idx="2"/>
          </p:cNvCxnSpPr>
          <p:nvPr/>
        </p:nvCxnSpPr>
        <p:spPr>
          <a:xfrm flipV="1">
            <a:off x="4511261" y="1562653"/>
            <a:ext cx="0" cy="1131956"/>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149574" y="1603513"/>
            <a:ext cx="0" cy="1091096"/>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149575" y="2175565"/>
            <a:ext cx="758686" cy="0"/>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532783" y="2175565"/>
            <a:ext cx="0" cy="519044"/>
          </a:xfrm>
          <a:prstGeom prst="line">
            <a:avLst/>
          </a:prstGeom>
          <a:ln w="762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66758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Tree>
    <p:extLst>
      <p:ext uri="{BB962C8B-B14F-4D97-AF65-F5344CB8AC3E}">
        <p14:creationId xmlns:p14="http://schemas.microsoft.com/office/powerpoint/2010/main" val="202981505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
        <p:nvSpPr>
          <p:cNvPr id="15" name="TextBox 14"/>
          <p:cNvSpPr txBox="1"/>
          <p:nvPr/>
        </p:nvSpPr>
        <p:spPr>
          <a:xfrm>
            <a:off x="4134845" y="972515"/>
            <a:ext cx="1259319" cy="507831"/>
          </a:xfrm>
          <a:prstGeom prst="rect">
            <a:avLst/>
          </a:prstGeom>
          <a:noFill/>
        </p:spPr>
        <p:txBody>
          <a:bodyPr wrap="none" rtlCol="0">
            <a:spAutoFit/>
          </a:bodyPr>
          <a:lstStyle/>
          <a:p>
            <a:pPr>
              <a:lnSpc>
                <a:spcPct val="70000"/>
              </a:lnSpc>
            </a:pPr>
            <a:r>
              <a:rPr lang="en-US" sz="3600" dirty="0" err="1">
                <a:solidFill>
                  <a:schemeClr val="accent6"/>
                </a:solidFill>
                <a:latin typeface="Gotham Light"/>
                <a:cs typeface="Gotham Light"/>
              </a:rPr>
              <a:t>p</a:t>
            </a:r>
            <a:r>
              <a:rPr lang="en-US" sz="3600" dirty="0" err="1" smtClean="0">
                <a:solidFill>
                  <a:schemeClr val="accent6"/>
                </a:solidFill>
                <a:latin typeface="Gotham Light"/>
                <a:cs typeface="Gotham Light"/>
              </a:rPr>
              <a:t>’</a:t>
            </a:r>
            <a:r>
              <a:rPr lang="en-US" sz="2800" dirty="0" err="1" smtClean="0">
                <a:solidFill>
                  <a:schemeClr val="accent6"/>
                </a:solidFill>
                <a:latin typeface="Arial"/>
                <a:cs typeface="Arial"/>
              </a:rPr>
              <a:t>⊂</a:t>
            </a:r>
            <a:r>
              <a:rPr lang="en-US" sz="3600" dirty="0" err="1" smtClean="0">
                <a:solidFill>
                  <a:schemeClr val="accent6"/>
                </a:solidFill>
                <a:latin typeface="Gotham Light"/>
                <a:cs typeface="Gotham Light"/>
              </a:rPr>
              <a:t>p</a:t>
            </a:r>
            <a:endParaRPr lang="en-US" sz="3600" dirty="0">
              <a:solidFill>
                <a:schemeClr val="accent6"/>
              </a:solidFill>
              <a:latin typeface="Gotham Light"/>
              <a:cs typeface="Gotham Light"/>
            </a:endParaRPr>
          </a:p>
        </p:txBody>
      </p:sp>
    </p:spTree>
    <p:extLst>
      <p:ext uri="{BB962C8B-B14F-4D97-AF65-F5344CB8AC3E}">
        <p14:creationId xmlns:p14="http://schemas.microsoft.com/office/powerpoint/2010/main" val="59894210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
        <p:nvSpPr>
          <p:cNvPr id="14" name="TextBox 13"/>
          <p:cNvSpPr txBox="1"/>
          <p:nvPr/>
        </p:nvSpPr>
        <p:spPr>
          <a:xfrm>
            <a:off x="4134845" y="972515"/>
            <a:ext cx="1259319" cy="507831"/>
          </a:xfrm>
          <a:prstGeom prst="rect">
            <a:avLst/>
          </a:prstGeom>
          <a:noFill/>
        </p:spPr>
        <p:txBody>
          <a:bodyPr wrap="none" rtlCol="0">
            <a:spAutoFit/>
          </a:bodyPr>
          <a:lstStyle/>
          <a:p>
            <a:pPr>
              <a:lnSpc>
                <a:spcPct val="70000"/>
              </a:lnSpc>
            </a:pPr>
            <a:r>
              <a:rPr lang="en-US" sz="3600" dirty="0" err="1">
                <a:solidFill>
                  <a:schemeClr val="accent6"/>
                </a:solidFill>
                <a:latin typeface="Gotham Light"/>
                <a:cs typeface="Gotham Light"/>
              </a:rPr>
              <a:t>p</a:t>
            </a:r>
            <a:r>
              <a:rPr lang="en-US" sz="3600" dirty="0" err="1" smtClean="0">
                <a:solidFill>
                  <a:schemeClr val="accent6"/>
                </a:solidFill>
                <a:latin typeface="Gotham Light"/>
                <a:cs typeface="Gotham Light"/>
              </a:rPr>
              <a:t>’</a:t>
            </a:r>
            <a:r>
              <a:rPr lang="en-US" sz="2800" dirty="0" err="1" smtClean="0">
                <a:solidFill>
                  <a:schemeClr val="accent6"/>
                </a:solidFill>
                <a:latin typeface="Arial"/>
                <a:cs typeface="Arial"/>
              </a:rPr>
              <a:t>⊂</a:t>
            </a:r>
            <a:r>
              <a:rPr lang="en-US" sz="3600" dirty="0" err="1" smtClean="0">
                <a:solidFill>
                  <a:schemeClr val="accent6"/>
                </a:solidFill>
                <a:latin typeface="Gotham Light"/>
                <a:cs typeface="Gotham Light"/>
              </a:rPr>
              <a:t>p</a:t>
            </a:r>
            <a:endParaRPr lang="en-US" sz="3600" dirty="0">
              <a:solidFill>
                <a:schemeClr val="accent6"/>
              </a:solidFill>
              <a:latin typeface="Gotham Light"/>
              <a:cs typeface="Gotham Light"/>
            </a:endParaRPr>
          </a:p>
        </p:txBody>
      </p:sp>
      <p:sp>
        <p:nvSpPr>
          <p:cNvPr id="9" name="TextBox 8"/>
          <p:cNvSpPr txBox="1"/>
          <p:nvPr/>
        </p:nvSpPr>
        <p:spPr>
          <a:xfrm>
            <a:off x="1627514" y="1903233"/>
            <a:ext cx="6273980" cy="646331"/>
          </a:xfrm>
          <a:prstGeom prst="rect">
            <a:avLst/>
          </a:prstGeom>
          <a:noFill/>
        </p:spPr>
        <p:txBody>
          <a:bodyPr wrap="none" rtlCol="0">
            <a:spAutoFit/>
          </a:bodyPr>
          <a:lstStyle/>
          <a:p>
            <a:r>
              <a:rPr lang="en-US" sz="3600" dirty="0">
                <a:solidFill>
                  <a:schemeClr val="accent6"/>
                </a:solidFill>
                <a:latin typeface="Gotham Light"/>
                <a:cs typeface="Gotham Light"/>
                <a:sym typeface="Wingdings"/>
              </a:rPr>
              <a:t>influence(p’) </a:t>
            </a:r>
            <a:r>
              <a:rPr lang="en-US" sz="3600" dirty="0" smtClean="0">
                <a:solidFill>
                  <a:schemeClr val="accent6"/>
                </a:solidFill>
                <a:latin typeface="ＭＳ ゴシック"/>
                <a:ea typeface="ＭＳ ゴシック"/>
                <a:cs typeface="ＭＳ ゴシック"/>
                <a:sym typeface="Wingdings"/>
              </a:rPr>
              <a:t>≤</a:t>
            </a:r>
            <a:r>
              <a:rPr lang="en-US" sz="3600" dirty="0" smtClean="0">
                <a:solidFill>
                  <a:schemeClr val="accent6"/>
                </a:solidFill>
                <a:latin typeface="Gotham Light"/>
                <a:cs typeface="Gotham Light"/>
                <a:sym typeface="Wingdings"/>
              </a:rPr>
              <a:t> </a:t>
            </a:r>
            <a:r>
              <a:rPr lang="en-US" sz="3600" dirty="0">
                <a:solidFill>
                  <a:schemeClr val="accent6"/>
                </a:solidFill>
                <a:latin typeface="Gotham Light"/>
                <a:cs typeface="Gotham Light"/>
                <a:sym typeface="Wingdings"/>
              </a:rPr>
              <a:t>influence(p)</a:t>
            </a:r>
            <a:endParaRPr lang="en-US" sz="3600" dirty="0">
              <a:latin typeface="Gotham Light"/>
              <a:cs typeface="Gotham Light"/>
            </a:endParaRPr>
          </a:p>
        </p:txBody>
      </p:sp>
      <p:cxnSp>
        <p:nvCxnSpPr>
          <p:cNvPr id="12" name="Straight Arrow Connector 11"/>
          <p:cNvCxnSpPr>
            <a:stCxn id="14" idx="2"/>
            <a:endCxn id="9" idx="0"/>
          </p:cNvCxnSpPr>
          <p:nvPr/>
        </p:nvCxnSpPr>
        <p:spPr>
          <a:xfrm flipH="1">
            <a:off x="4764504" y="1480346"/>
            <a:ext cx="1" cy="422887"/>
          </a:xfrm>
          <a:prstGeom prst="straightConnector1">
            <a:avLst/>
          </a:prstGeom>
          <a:ln w="38100"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5099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chemeClr val="accent5"/>
                </a:solidFill>
                <a:latin typeface="Gotham XNarrow Bold"/>
                <a:cs typeface="Gotham XNarrow Bold"/>
              </a:rPr>
              <a:t>Bottom Up</a:t>
            </a: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
        <p:nvSpPr>
          <p:cNvPr id="16" name="Rectangle 15"/>
          <p:cNvSpPr/>
          <p:nvPr/>
        </p:nvSpPr>
        <p:spPr>
          <a:xfrm>
            <a:off x="1082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64922"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82261" y="430696"/>
            <a:ext cx="2794000" cy="728869"/>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082261" y="1159565"/>
            <a:ext cx="2794000" cy="728869"/>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082261" y="1888434"/>
            <a:ext cx="2794000" cy="806175"/>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364922" y="430696"/>
            <a:ext cx="1393687"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758609" y="430696"/>
            <a:ext cx="1393687"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67258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chemeClr val="accent5"/>
                </a:solidFill>
                <a:latin typeface="Gotham XNarrow Bold"/>
                <a:cs typeface="Gotham XNarrow Bold"/>
              </a:rPr>
              <a:t>Bottom Up</a:t>
            </a: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
        <p:nvSpPr>
          <p:cNvPr id="16" name="Rectangle 15"/>
          <p:cNvSpPr/>
          <p:nvPr/>
        </p:nvSpPr>
        <p:spPr>
          <a:xfrm>
            <a:off x="1082261"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64922" y="430696"/>
            <a:ext cx="2794000" cy="2263913"/>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82261" y="430696"/>
            <a:ext cx="2794000" cy="728869"/>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082261" y="1159565"/>
            <a:ext cx="2794000" cy="728869"/>
          </a:xfrm>
          <a:prstGeom prst="rect">
            <a:avLst/>
          </a:prstGeom>
          <a:solidFill>
            <a:srgbClr val="F79646"/>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082261" y="1888434"/>
            <a:ext cx="2794000" cy="806175"/>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364922" y="430696"/>
            <a:ext cx="1393687" cy="2263913"/>
          </a:xfrm>
          <a:prstGeom prst="rect">
            <a:avLst/>
          </a:prstGeom>
          <a:solidFill>
            <a:srgbClr val="F79646"/>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758609" y="430696"/>
            <a:ext cx="1393687"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3555669"/>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39" y="2880863"/>
            <a:ext cx="3158440" cy="1079293"/>
          </a:xfrm>
        </p:spPr>
        <p:txBody>
          <a:bodyPr anchor="ctr">
            <a:normAutofit/>
          </a:bodyPr>
          <a:lstStyle/>
          <a:p>
            <a:pPr marL="0" indent="0" algn="ctr">
              <a:buNone/>
            </a:pPr>
            <a:r>
              <a:rPr lang="en-US" sz="3600" dirty="0"/>
              <a:t>i</a:t>
            </a:r>
            <a:r>
              <a:rPr lang="en-US" sz="3600" dirty="0" smtClean="0"/>
              <a:t>nfluence(p)</a:t>
            </a:r>
            <a:endParaRPr lang="en-US" sz="3600" dirty="0"/>
          </a:p>
        </p:txBody>
      </p:sp>
      <p:sp>
        <p:nvSpPr>
          <p:cNvPr id="4" name="TextBox 3"/>
          <p:cNvSpPr txBox="1"/>
          <p:nvPr/>
        </p:nvSpPr>
        <p:spPr>
          <a:xfrm>
            <a:off x="3316529" y="2965443"/>
            <a:ext cx="1560869" cy="646331"/>
          </a:xfrm>
          <a:prstGeom prst="rect">
            <a:avLst/>
          </a:prstGeom>
          <a:noFill/>
        </p:spPr>
        <p:txBody>
          <a:bodyPr wrap="none" rtlCol="0">
            <a:spAutoFit/>
          </a:bodyPr>
          <a:lstStyle/>
          <a:p>
            <a:r>
              <a:rPr lang="en-US" sz="3600" dirty="0" err="1" smtClean="0">
                <a:solidFill>
                  <a:srgbClr val="7F7F7F"/>
                </a:solidFill>
                <a:latin typeface="Times"/>
                <a:cs typeface="Times"/>
              </a:rPr>
              <a:t>argmax</a:t>
            </a:r>
            <a:endParaRPr lang="en-US" sz="3600" dirty="0">
              <a:solidFill>
                <a:srgbClr val="7F7F7F"/>
              </a:solidFill>
              <a:latin typeface="Times"/>
              <a:cs typeface="Times"/>
            </a:endParaRPr>
          </a:p>
        </p:txBody>
      </p:sp>
      <p:sp>
        <p:nvSpPr>
          <p:cNvPr id="5" name="TextBox 4"/>
          <p:cNvSpPr txBox="1"/>
          <p:nvPr/>
        </p:nvSpPr>
        <p:spPr>
          <a:xfrm>
            <a:off x="3303343" y="3494121"/>
            <a:ext cx="1608133" cy="338554"/>
          </a:xfrm>
          <a:prstGeom prst="rect">
            <a:avLst/>
          </a:prstGeom>
          <a:noFill/>
        </p:spPr>
        <p:txBody>
          <a:bodyPr wrap="none" rtlCol="0">
            <a:spAutoFit/>
          </a:bodyPr>
          <a:lstStyle/>
          <a:p>
            <a:r>
              <a:rPr lang="en-US" sz="1600" dirty="0">
                <a:solidFill>
                  <a:srgbClr val="7F7F7F"/>
                </a:solidFill>
                <a:latin typeface="Gotham Light"/>
                <a:cs typeface="Gotham Light"/>
              </a:rPr>
              <a:t>p</a:t>
            </a:r>
            <a:r>
              <a:rPr lang="en-US" sz="1600" dirty="0" smtClean="0">
                <a:solidFill>
                  <a:srgbClr val="7F7F7F"/>
                </a:solidFill>
                <a:latin typeface="Gotham Light"/>
                <a:cs typeface="Gotham Light"/>
              </a:rPr>
              <a:t> </a:t>
            </a:r>
            <a:r>
              <a:rPr lang="en-US" sz="1600" dirty="0" smtClean="0">
                <a:solidFill>
                  <a:srgbClr val="7F7F7F"/>
                </a:solidFill>
                <a:latin typeface="Arial Unicode MS"/>
                <a:cs typeface="Arial Unicode MS"/>
              </a:rPr>
              <a:t>∈ </a:t>
            </a:r>
            <a:r>
              <a:rPr lang="en-US" sz="1600" dirty="0" smtClean="0">
                <a:solidFill>
                  <a:srgbClr val="7F7F7F"/>
                </a:solidFill>
                <a:latin typeface="Gotham Light"/>
                <a:cs typeface="Gotham Light"/>
              </a:rPr>
              <a:t>predicates</a:t>
            </a:r>
            <a:endParaRPr lang="en-US" sz="1600" dirty="0">
              <a:solidFill>
                <a:srgbClr val="7F7F7F"/>
              </a:solidFill>
              <a:latin typeface="Gotham Light"/>
              <a:cs typeface="Gotham Light"/>
            </a:endParaRPr>
          </a:p>
        </p:txBody>
      </p:sp>
      <p:sp>
        <p:nvSpPr>
          <p:cNvPr id="6" name="TextBox 5"/>
          <p:cNvSpPr txBox="1"/>
          <p:nvPr/>
        </p:nvSpPr>
        <p:spPr>
          <a:xfrm>
            <a:off x="2087226" y="3107573"/>
            <a:ext cx="1208023" cy="707886"/>
          </a:xfrm>
          <a:prstGeom prst="rect">
            <a:avLst/>
          </a:prstGeom>
          <a:noFill/>
        </p:spPr>
        <p:txBody>
          <a:bodyPr wrap="none" rtlCol="0">
            <a:spAutoFit/>
          </a:bodyPr>
          <a:lstStyle/>
          <a:p>
            <a:r>
              <a:rPr lang="en-US" sz="4000" dirty="0">
                <a:latin typeface="Gotham Light"/>
                <a:cs typeface="Gotham Light"/>
              </a:rPr>
              <a:t>p</a:t>
            </a:r>
            <a:r>
              <a:rPr lang="en-US" sz="4000" dirty="0" smtClean="0">
                <a:latin typeface="Gotham Light"/>
                <a:cs typeface="Gotham Light"/>
              </a:rPr>
              <a:t>* =</a:t>
            </a:r>
            <a:endParaRPr lang="en-US" sz="4000" dirty="0">
              <a:latin typeface="Gotham Light"/>
              <a:cs typeface="Gotham Light"/>
            </a:endParaRPr>
          </a:p>
        </p:txBody>
      </p:sp>
      <p:sp>
        <p:nvSpPr>
          <p:cNvPr id="10" name="TextBox 9"/>
          <p:cNvSpPr txBox="1"/>
          <p:nvPr/>
        </p:nvSpPr>
        <p:spPr>
          <a:xfrm>
            <a:off x="7817" y="4828541"/>
            <a:ext cx="4783485" cy="646331"/>
          </a:xfrm>
          <a:prstGeom prst="rect">
            <a:avLst/>
          </a:prstGeom>
          <a:noFill/>
        </p:spPr>
        <p:txBody>
          <a:bodyPr wrap="square" rtlCol="0">
            <a:spAutoFit/>
          </a:bodyPr>
          <a:lstStyle/>
          <a:p>
            <a:pPr algn="r"/>
            <a:r>
              <a:rPr lang="en-US" sz="3600" dirty="0">
                <a:solidFill>
                  <a:srgbClr val="BFBFBF"/>
                </a:solidFill>
                <a:latin typeface="Gotham XNarrow Bold"/>
                <a:cs typeface="Gotham XNarrow Bold"/>
              </a:rPr>
              <a:t>Top </a:t>
            </a:r>
            <a:r>
              <a:rPr lang="en-US" sz="3600" dirty="0" smtClean="0">
                <a:solidFill>
                  <a:srgbClr val="BFBFBF"/>
                </a:solidFill>
                <a:latin typeface="Gotham XNarrow Bold"/>
                <a:cs typeface="Gotham XNarrow Bold"/>
              </a:rPr>
              <a:t>Down			Independent	</a:t>
            </a:r>
          </a:p>
        </p:txBody>
      </p:sp>
      <p:sp>
        <p:nvSpPr>
          <p:cNvPr id="19" name="TextBox 18"/>
          <p:cNvSpPr txBox="1"/>
          <p:nvPr/>
        </p:nvSpPr>
        <p:spPr>
          <a:xfrm>
            <a:off x="4932424" y="4923199"/>
            <a:ext cx="2651818" cy="796115"/>
          </a:xfrm>
          <a:prstGeom prst="rect">
            <a:avLst/>
          </a:prstGeom>
          <a:noFill/>
        </p:spPr>
        <p:txBody>
          <a:bodyPr wrap="square" rtlCol="0">
            <a:spAutoFit/>
          </a:bodyPr>
          <a:lstStyle/>
          <a:p>
            <a:pPr>
              <a:lnSpc>
                <a:spcPct val="80000"/>
              </a:lnSpc>
            </a:pPr>
            <a:r>
              <a:rPr lang="en-US" sz="2800" dirty="0" smtClean="0">
                <a:solidFill>
                  <a:srgbClr val="BFBFBF"/>
                </a:solidFill>
                <a:latin typeface="Gotham XNarrow Bold"/>
                <a:cs typeface="Gotham XNarrow Bold"/>
              </a:rPr>
              <a:t>Incrementally removable</a:t>
            </a:r>
            <a:endParaRPr lang="en-US" sz="2800" dirty="0">
              <a:solidFill>
                <a:srgbClr val="BFBFBF"/>
              </a:solidFill>
              <a:latin typeface="Gotham XNarrow Bold"/>
              <a:cs typeface="Gotham XNarrow Bold"/>
            </a:endParaRPr>
          </a:p>
        </p:txBody>
      </p:sp>
      <p:sp>
        <p:nvSpPr>
          <p:cNvPr id="20" name="Left Brace 19"/>
          <p:cNvSpPr/>
          <p:nvPr/>
        </p:nvSpPr>
        <p:spPr>
          <a:xfrm rot="5400000">
            <a:off x="6199219" y="2804285"/>
            <a:ext cx="276087" cy="2651817"/>
          </a:xfrm>
          <a:prstGeom prst="leftBrace">
            <a:avLst>
              <a:gd name="adj1" fmla="val 8333"/>
              <a:gd name="adj2" fmla="val 78119"/>
            </a:avLst>
          </a:prstGeom>
          <a:ln w="12700" cmpd="sng">
            <a:solidFill>
              <a:srgbClr val="BFBFB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4911476" y="4305321"/>
            <a:ext cx="2577884" cy="523220"/>
          </a:xfrm>
          <a:prstGeom prst="rect">
            <a:avLst/>
          </a:prstGeom>
          <a:noFill/>
        </p:spPr>
        <p:txBody>
          <a:bodyPr wrap="none" rtlCol="0">
            <a:spAutoFit/>
          </a:bodyPr>
          <a:lstStyle/>
          <a:p>
            <a:r>
              <a:rPr lang="en-US" sz="2800" dirty="0" smtClean="0">
                <a:solidFill>
                  <a:srgbClr val="BFBFBF"/>
                </a:solidFill>
                <a:latin typeface="Gotham Light"/>
                <a:cs typeface="Gotham Light"/>
              </a:rPr>
              <a:t>O(</a:t>
            </a:r>
            <a:r>
              <a:rPr lang="en-US" sz="2800" dirty="0" err="1" smtClean="0">
                <a:solidFill>
                  <a:srgbClr val="BFBFBF"/>
                </a:solidFill>
                <a:latin typeface="Gotham Light"/>
                <a:cs typeface="Gotham Light"/>
              </a:rPr>
              <a:t>agg</a:t>
            </a:r>
            <a:r>
              <a:rPr lang="en-US" sz="2800" dirty="0" smtClean="0">
                <a:solidFill>
                  <a:srgbClr val="BFBFBF"/>
                </a:solidFill>
                <a:latin typeface="Gotham Light"/>
                <a:cs typeface="Gotham Light"/>
              </a:rPr>
              <a:t>(p(T)))</a:t>
            </a:r>
          </a:p>
        </p:txBody>
      </p:sp>
      <p:sp>
        <p:nvSpPr>
          <p:cNvPr id="22" name="TextBox 21"/>
          <p:cNvSpPr txBox="1"/>
          <p:nvPr/>
        </p:nvSpPr>
        <p:spPr>
          <a:xfrm>
            <a:off x="2040792" y="4305321"/>
            <a:ext cx="2836776" cy="523220"/>
          </a:xfrm>
          <a:prstGeom prst="rect">
            <a:avLst/>
          </a:prstGeom>
          <a:noFill/>
        </p:spPr>
        <p:txBody>
          <a:bodyPr wrap="none" rtlCol="0">
            <a:spAutoFit/>
          </a:bodyPr>
          <a:lstStyle/>
          <a:p>
            <a:r>
              <a:rPr lang="en-US" sz="2800" dirty="0" smtClean="0">
                <a:solidFill>
                  <a:srgbClr val="A6A6A6"/>
                </a:solidFill>
                <a:latin typeface="Gotham Light"/>
                <a:cs typeface="Gotham Light"/>
              </a:rPr>
              <a:t>O(exponential)</a:t>
            </a:r>
            <a:endParaRPr lang="en-US" sz="2800" dirty="0">
              <a:solidFill>
                <a:srgbClr val="A6A6A6"/>
              </a:solidFill>
              <a:latin typeface="Gotham Light"/>
              <a:cs typeface="Gotham Light"/>
            </a:endParaRPr>
          </a:p>
        </p:txBody>
      </p:sp>
      <p:sp>
        <p:nvSpPr>
          <p:cNvPr id="23" name="Left Brace 22"/>
          <p:cNvSpPr/>
          <p:nvPr/>
        </p:nvSpPr>
        <p:spPr>
          <a:xfrm rot="16200000" flipH="1" flipV="1">
            <a:off x="3323893" y="2863953"/>
            <a:ext cx="290575" cy="2581116"/>
          </a:xfrm>
          <a:prstGeom prst="leftBrace">
            <a:avLst>
              <a:gd name="adj1" fmla="val 8333"/>
              <a:gd name="adj2" fmla="val 22924"/>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85191" y="5587912"/>
            <a:ext cx="4706111" cy="584776"/>
          </a:xfrm>
          <a:prstGeom prst="rect">
            <a:avLst/>
          </a:prstGeom>
          <a:noFill/>
        </p:spPr>
        <p:txBody>
          <a:bodyPr wrap="square" rtlCol="0">
            <a:spAutoFit/>
          </a:bodyPr>
          <a:lstStyle/>
          <a:p>
            <a:pPr marL="0" lvl="1" algn="r"/>
            <a:r>
              <a:rPr lang="en-US" sz="3200" dirty="0" smtClean="0">
                <a:solidFill>
                  <a:schemeClr val="accent5"/>
                </a:solidFill>
                <a:latin typeface="Gotham XNarrow Bold"/>
                <a:cs typeface="Gotham XNarrow Bold"/>
              </a:rPr>
              <a:t>Bottom Up</a:t>
            </a:r>
            <a:r>
              <a:rPr lang="en-US" sz="3200" dirty="0" smtClean="0">
                <a:solidFill>
                  <a:srgbClr val="F79646"/>
                </a:solidFill>
                <a:latin typeface="Gotham XNarrow Bold"/>
                <a:cs typeface="Gotham XNarrow Bold"/>
              </a:rPr>
              <a:t>		</a:t>
            </a:r>
            <a:r>
              <a:rPr lang="en-US" sz="2900" dirty="0" smtClean="0">
                <a:solidFill>
                  <a:srgbClr val="F79646"/>
                </a:solidFill>
                <a:latin typeface="Gotham XNarrow Bold"/>
                <a:cs typeface="Gotham XNarrow Bold"/>
              </a:rPr>
              <a:t>Anti-monotonic</a:t>
            </a:r>
            <a:endParaRPr lang="en-US" sz="2900" dirty="0" smtClean="0">
              <a:solidFill>
                <a:schemeClr val="accent5"/>
              </a:solidFill>
              <a:latin typeface="Gotham XNarrow Bold"/>
              <a:cs typeface="Gotham XNarrow Bold"/>
            </a:endParaRPr>
          </a:p>
        </p:txBody>
      </p:sp>
      <p:sp>
        <p:nvSpPr>
          <p:cNvPr id="16" name="Rectangle 15"/>
          <p:cNvSpPr/>
          <p:nvPr/>
        </p:nvSpPr>
        <p:spPr>
          <a:xfrm>
            <a:off x="1082261" y="430696"/>
            <a:ext cx="2794000"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64922" y="430696"/>
            <a:ext cx="2794000"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82261" y="430696"/>
            <a:ext cx="2794000" cy="728869"/>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082261" y="1888434"/>
            <a:ext cx="2794000" cy="806175"/>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758609" y="430696"/>
            <a:ext cx="1393687" cy="2263913"/>
          </a:xfrm>
          <a:prstGeom prst="rect">
            <a:avLst/>
          </a:prstGeom>
          <a:solidFill>
            <a:schemeClr val="accent1"/>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082261" y="1159565"/>
            <a:ext cx="1393687" cy="728869"/>
          </a:xfrm>
          <a:prstGeom prst="rect">
            <a:avLst/>
          </a:prstGeom>
          <a:solidFill>
            <a:srgbClr val="F79646"/>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364922" y="1159565"/>
            <a:ext cx="1393687" cy="728869"/>
          </a:xfrm>
          <a:prstGeom prst="rect">
            <a:avLst/>
          </a:prstGeom>
          <a:solidFill>
            <a:srgbClr val="F79646"/>
          </a:solidFill>
          <a:ln w="762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3149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82963" y="2417456"/>
            <a:ext cx="841393" cy="523220"/>
          </a:xfrm>
          <a:prstGeom prst="rect">
            <a:avLst/>
          </a:prstGeom>
          <a:noFill/>
        </p:spPr>
        <p:txBody>
          <a:bodyPr wrap="none" rtlCol="0">
            <a:spAutoFit/>
          </a:bodyPr>
          <a:lstStyle/>
          <a:p>
            <a:r>
              <a:rPr lang="en-US" sz="2800" dirty="0" smtClean="0">
                <a:solidFill>
                  <a:schemeClr val="bg1">
                    <a:lumMod val="50000"/>
                  </a:schemeClr>
                </a:solidFill>
                <a:latin typeface="Gotham XNarrow Light"/>
                <a:cs typeface="Gotham XNarrow Light"/>
              </a:rPr>
              <a:t>Table</a:t>
            </a:r>
            <a:endParaRPr lang="en-US" sz="2800" dirty="0">
              <a:solidFill>
                <a:schemeClr val="bg1">
                  <a:lumMod val="50000"/>
                </a:schemeClr>
              </a:solidFill>
              <a:latin typeface="Gotham XNarrow Light"/>
              <a:cs typeface="Gotham XNarrow Light"/>
            </a:endParaRPr>
          </a:p>
        </p:txBody>
      </p:sp>
      <p:sp>
        <p:nvSpPr>
          <p:cNvPr id="25" name="Rectangle 24"/>
          <p:cNvSpPr/>
          <p:nvPr/>
        </p:nvSpPr>
        <p:spPr>
          <a:xfrm>
            <a:off x="421912" y="2966240"/>
            <a:ext cx="763494" cy="204690"/>
          </a:xfrm>
          <a:prstGeom prst="rect">
            <a:avLst/>
          </a:prstGeom>
          <a:solidFill>
            <a:srgbClr val="C0504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421912" y="3168483"/>
            <a:ext cx="763494" cy="204690"/>
          </a:xfrm>
          <a:prstGeom prst="rect">
            <a:avLst/>
          </a:prstGeom>
          <a:solidFill>
            <a:srgbClr val="C0504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p:nvSpPr>
        <p:spPr>
          <a:xfrm>
            <a:off x="421912" y="3360946"/>
            <a:ext cx="763494" cy="20469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p:cNvSpPr/>
          <p:nvPr/>
        </p:nvSpPr>
        <p:spPr>
          <a:xfrm>
            <a:off x="421912" y="3563189"/>
            <a:ext cx="763494" cy="20469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421912" y="3757813"/>
            <a:ext cx="763494" cy="20469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p:cNvSpPr/>
          <p:nvPr/>
        </p:nvSpPr>
        <p:spPr>
          <a:xfrm>
            <a:off x="421912" y="3960056"/>
            <a:ext cx="763494" cy="20469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ectangle 30"/>
          <p:cNvSpPr/>
          <p:nvPr/>
        </p:nvSpPr>
        <p:spPr>
          <a:xfrm>
            <a:off x="2380464" y="2854958"/>
            <a:ext cx="763494" cy="204690"/>
          </a:xfrm>
          <a:prstGeom prst="rect">
            <a:avLst/>
          </a:prstGeom>
          <a:solidFill>
            <a:srgbClr val="C0504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31"/>
          <p:cNvSpPr/>
          <p:nvPr/>
        </p:nvSpPr>
        <p:spPr>
          <a:xfrm>
            <a:off x="2380464" y="3057201"/>
            <a:ext cx="763494" cy="204690"/>
          </a:xfrm>
          <a:prstGeom prst="rect">
            <a:avLst/>
          </a:prstGeom>
          <a:solidFill>
            <a:srgbClr val="C0504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p:cNvSpPr/>
          <p:nvPr/>
        </p:nvSpPr>
        <p:spPr>
          <a:xfrm>
            <a:off x="2380464" y="3363393"/>
            <a:ext cx="763494" cy="20469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p:cNvSpPr/>
          <p:nvPr/>
        </p:nvSpPr>
        <p:spPr>
          <a:xfrm>
            <a:off x="2380464" y="3565636"/>
            <a:ext cx="763494" cy="20469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2380464" y="3917900"/>
            <a:ext cx="763494" cy="20469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Rectangle 35"/>
          <p:cNvSpPr/>
          <p:nvPr/>
        </p:nvSpPr>
        <p:spPr>
          <a:xfrm>
            <a:off x="2380464" y="4120143"/>
            <a:ext cx="763494" cy="20469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ectangle 36"/>
          <p:cNvSpPr/>
          <p:nvPr/>
        </p:nvSpPr>
        <p:spPr>
          <a:xfrm>
            <a:off x="5011577" y="3042047"/>
            <a:ext cx="679123" cy="204690"/>
          </a:xfrm>
          <a:prstGeom prst="rect">
            <a:avLst/>
          </a:prstGeom>
          <a:solidFill>
            <a:srgbClr val="C0504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ectangle 38"/>
          <p:cNvSpPr/>
          <p:nvPr/>
        </p:nvSpPr>
        <p:spPr>
          <a:xfrm>
            <a:off x="5011577" y="3465738"/>
            <a:ext cx="679123" cy="20469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Rectangle 39"/>
          <p:cNvSpPr/>
          <p:nvPr/>
        </p:nvSpPr>
        <p:spPr>
          <a:xfrm>
            <a:off x="5011577" y="3902746"/>
            <a:ext cx="679123" cy="20469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1" name="Picture 40"/>
          <p:cNvPicPr>
            <a:picLocks noChangeAspect="1"/>
          </p:cNvPicPr>
          <p:nvPr/>
        </p:nvPicPr>
        <p:blipFill>
          <a:blip r:embed="rId3"/>
          <a:stretch>
            <a:fillRect/>
          </a:stretch>
        </p:blipFill>
        <p:spPr>
          <a:xfrm>
            <a:off x="7342325" y="2901701"/>
            <a:ext cx="1691017" cy="1344664"/>
          </a:xfrm>
          <a:prstGeom prst="rect">
            <a:avLst/>
          </a:prstGeom>
        </p:spPr>
      </p:pic>
      <p:cxnSp>
        <p:nvCxnSpPr>
          <p:cNvPr id="3" name="Straight Arrow Connector 2"/>
          <p:cNvCxnSpPr/>
          <p:nvPr/>
        </p:nvCxnSpPr>
        <p:spPr>
          <a:xfrm>
            <a:off x="1194821" y="3568083"/>
            <a:ext cx="1207480" cy="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9" idx="1"/>
          </p:cNvCxnSpPr>
          <p:nvPr/>
        </p:nvCxnSpPr>
        <p:spPr>
          <a:xfrm flipV="1">
            <a:off x="3143958" y="3568083"/>
            <a:ext cx="1867619" cy="595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9" idx="3"/>
            <a:endCxn id="41" idx="1"/>
          </p:cNvCxnSpPr>
          <p:nvPr/>
        </p:nvCxnSpPr>
        <p:spPr>
          <a:xfrm>
            <a:off x="5690700" y="3568083"/>
            <a:ext cx="1651625" cy="5950"/>
          </a:xfrm>
          <a:prstGeom prst="straightConnector1">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444004" y="3304026"/>
            <a:ext cx="660471" cy="461665"/>
          </a:xfrm>
          <a:prstGeom prst="rect">
            <a:avLst/>
          </a:prstGeom>
          <a:solidFill>
            <a:srgbClr val="FFFFFF"/>
          </a:solidFill>
        </p:spPr>
        <p:txBody>
          <a:bodyPr wrap="none" rtlCol="0">
            <a:spAutoFit/>
          </a:bodyPr>
          <a:lstStyle/>
          <a:p>
            <a:pPr algn="ctr"/>
            <a:r>
              <a:rPr lang="en-US" sz="2400" dirty="0" smtClean="0">
                <a:latin typeface="Gotham XNarrow Light"/>
                <a:cs typeface="Gotham XNarrow Light"/>
              </a:rPr>
              <a:t>Split</a:t>
            </a:r>
            <a:endParaRPr lang="en-US" sz="2400" dirty="0">
              <a:latin typeface="Gotham XNarrow Light"/>
              <a:cs typeface="Gotham XNarrow Light"/>
            </a:endParaRPr>
          </a:p>
        </p:txBody>
      </p:sp>
      <p:sp>
        <p:nvSpPr>
          <p:cNvPr id="22" name="TextBox 21"/>
          <p:cNvSpPr txBox="1"/>
          <p:nvPr/>
        </p:nvSpPr>
        <p:spPr>
          <a:xfrm>
            <a:off x="3395251" y="3312941"/>
            <a:ext cx="1327418" cy="461665"/>
          </a:xfrm>
          <a:prstGeom prst="rect">
            <a:avLst/>
          </a:prstGeom>
          <a:solidFill>
            <a:srgbClr val="FFFFFF"/>
          </a:solidFill>
        </p:spPr>
        <p:txBody>
          <a:bodyPr wrap="none" rtlCol="0">
            <a:spAutoFit/>
          </a:bodyPr>
          <a:lstStyle/>
          <a:p>
            <a:r>
              <a:rPr lang="en-US" sz="2400" dirty="0" smtClean="0">
                <a:latin typeface="Gotham XNarrow Light"/>
                <a:cs typeface="Gotham XNarrow Light"/>
              </a:rPr>
              <a:t>Aggregate</a:t>
            </a:r>
            <a:endParaRPr lang="en-US" sz="2400" dirty="0">
              <a:latin typeface="Gotham XNarrow Light"/>
              <a:cs typeface="Gotham XNarrow Light"/>
            </a:endParaRPr>
          </a:p>
        </p:txBody>
      </p:sp>
      <p:sp>
        <p:nvSpPr>
          <p:cNvPr id="23" name="TextBox 22"/>
          <p:cNvSpPr txBox="1"/>
          <p:nvPr/>
        </p:nvSpPr>
        <p:spPr>
          <a:xfrm>
            <a:off x="5867910" y="3304026"/>
            <a:ext cx="1122436" cy="461665"/>
          </a:xfrm>
          <a:prstGeom prst="rect">
            <a:avLst/>
          </a:prstGeom>
          <a:solidFill>
            <a:srgbClr val="FFFFFF"/>
          </a:solidFill>
        </p:spPr>
        <p:txBody>
          <a:bodyPr wrap="none" rtlCol="0">
            <a:spAutoFit/>
          </a:bodyPr>
          <a:lstStyle/>
          <a:p>
            <a:r>
              <a:rPr lang="en-US" sz="2400" dirty="0" smtClean="0">
                <a:latin typeface="Gotham XNarrow Light"/>
                <a:cs typeface="Gotham XNarrow Light"/>
              </a:rPr>
              <a:t>Visualize</a:t>
            </a:r>
            <a:endParaRPr lang="en-US" sz="2400" dirty="0">
              <a:latin typeface="Gotham XNarrow Light"/>
              <a:cs typeface="Gotham XNarrow Light"/>
            </a:endParaRPr>
          </a:p>
        </p:txBody>
      </p:sp>
    </p:spTree>
    <p:extLst>
      <p:ext uri="{BB962C8B-B14F-4D97-AF65-F5344CB8AC3E}">
        <p14:creationId xmlns:p14="http://schemas.microsoft.com/office/powerpoint/2010/main" val="72025324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0783"/>
            <a:ext cx="8229600" cy="3895380"/>
          </a:xfrm>
        </p:spPr>
        <p:txBody>
          <a:bodyPr>
            <a:normAutofit/>
          </a:bodyPr>
          <a:lstStyle/>
          <a:p>
            <a:pPr marL="0" indent="0" algn="ctr">
              <a:buNone/>
            </a:pPr>
            <a:r>
              <a:rPr lang="en-US" sz="3600" dirty="0" smtClean="0">
                <a:solidFill>
                  <a:schemeClr val="bg1">
                    <a:lumMod val="75000"/>
                  </a:schemeClr>
                </a:solidFill>
                <a:latin typeface="Academy Engraved LET"/>
                <a:cs typeface="Academy Engraved LET"/>
              </a:rPr>
              <a:t>Formalize “influence” as metric</a:t>
            </a:r>
          </a:p>
          <a:p>
            <a:pPr marL="0" indent="0" algn="ctr">
              <a:buNone/>
            </a:pPr>
            <a:r>
              <a:rPr lang="en-US" sz="3600" dirty="0" smtClean="0">
                <a:solidFill>
                  <a:schemeClr val="bg1">
                    <a:lumMod val="75000"/>
                  </a:schemeClr>
                </a:solidFill>
                <a:latin typeface="Academy Engraved LET"/>
                <a:cs typeface="Academy Engraved LET"/>
              </a:rPr>
              <a:t>Predicate search heuristics</a:t>
            </a:r>
          </a:p>
          <a:p>
            <a:pPr marL="0" indent="0" algn="ctr">
              <a:buNone/>
            </a:pPr>
            <a:r>
              <a:rPr lang="en-US" sz="3600" b="1" dirty="0" smtClean="0">
                <a:solidFill>
                  <a:srgbClr val="F79646"/>
                </a:solidFill>
                <a:latin typeface="Academy Engraved LET"/>
                <a:cs typeface="Academy Engraved LET"/>
              </a:rPr>
              <a:t>Some results</a:t>
            </a:r>
            <a:endParaRPr lang="en-US" sz="3600" b="1" dirty="0">
              <a:solidFill>
                <a:srgbClr val="F79646"/>
              </a:solidFill>
              <a:latin typeface="Academy Engraved LET"/>
              <a:cs typeface="Academy Engraved LET"/>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6894934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18685" y="2124713"/>
            <a:ext cx="1132231" cy="11162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26632" y="2784107"/>
            <a:ext cx="1132231" cy="4568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62000" y="1287832"/>
            <a:ext cx="1" cy="1953085"/>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762000" y="3240917"/>
            <a:ext cx="7696200" cy="0"/>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287687" y="641501"/>
            <a:ext cx="6507536" cy="646331"/>
          </a:xfrm>
          <a:prstGeom prst="rect">
            <a:avLst/>
          </a:prstGeom>
          <a:noFill/>
        </p:spPr>
        <p:txBody>
          <a:bodyPr wrap="none" rtlCol="0">
            <a:spAutoFit/>
          </a:bodyPr>
          <a:lstStyle/>
          <a:p>
            <a:r>
              <a:rPr lang="en-US" sz="3600" dirty="0" smtClean="0">
                <a:latin typeface="Academy Engraved LET"/>
                <a:cs typeface="Academy Engraved LET"/>
              </a:rPr>
              <a:t>SELECT sum(Y) GROUPBY X</a:t>
            </a:r>
            <a:endParaRPr lang="en-US" sz="3600" dirty="0">
              <a:latin typeface="Academy Engraved LET"/>
              <a:cs typeface="Academy Engraved LET"/>
            </a:endParaRPr>
          </a:p>
        </p:txBody>
      </p:sp>
      <p:sp>
        <p:nvSpPr>
          <p:cNvPr id="28" name="TextBox 27"/>
          <p:cNvSpPr txBox="1"/>
          <p:nvPr/>
        </p:nvSpPr>
        <p:spPr>
          <a:xfrm rot="16200000">
            <a:off x="-147737" y="2069236"/>
            <a:ext cx="1348061" cy="461665"/>
          </a:xfrm>
          <a:prstGeom prst="rect">
            <a:avLst/>
          </a:prstGeom>
          <a:noFill/>
        </p:spPr>
        <p:txBody>
          <a:bodyPr wrap="none" rtlCol="0">
            <a:spAutoFit/>
          </a:bodyPr>
          <a:lstStyle/>
          <a:p>
            <a:r>
              <a:rPr lang="en-US" sz="2400" dirty="0" smtClean="0">
                <a:latin typeface="Gotham Light"/>
                <a:cs typeface="Gotham Light"/>
              </a:rPr>
              <a:t>Sum(Y)</a:t>
            </a:r>
            <a:endParaRPr lang="en-US" sz="2400" dirty="0">
              <a:latin typeface="Gotham Light"/>
              <a:cs typeface="Gotham Light"/>
            </a:endParaRPr>
          </a:p>
        </p:txBody>
      </p:sp>
      <p:sp>
        <p:nvSpPr>
          <p:cNvPr id="14" name="TextBox 13"/>
          <p:cNvSpPr txBox="1"/>
          <p:nvPr/>
        </p:nvSpPr>
        <p:spPr>
          <a:xfrm>
            <a:off x="4353004" y="3304057"/>
            <a:ext cx="406880" cy="461665"/>
          </a:xfrm>
          <a:prstGeom prst="rect">
            <a:avLst/>
          </a:prstGeom>
          <a:noFill/>
        </p:spPr>
        <p:txBody>
          <a:bodyPr wrap="none" rtlCol="0">
            <a:spAutoFit/>
          </a:bodyPr>
          <a:lstStyle/>
          <a:p>
            <a:r>
              <a:rPr lang="en-US" sz="2400" dirty="0">
                <a:latin typeface="Gotham Light"/>
                <a:cs typeface="Gotham Light"/>
              </a:rPr>
              <a:t>X</a:t>
            </a:r>
          </a:p>
        </p:txBody>
      </p:sp>
    </p:spTree>
    <p:extLst>
      <p:ext uri="{BB962C8B-B14F-4D97-AF65-F5344CB8AC3E}">
        <p14:creationId xmlns:p14="http://schemas.microsoft.com/office/powerpoint/2010/main" val="63085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18685" y="2124713"/>
            <a:ext cx="1132231" cy="11162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26632" y="2784107"/>
            <a:ext cx="1132231" cy="4568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62000" y="1287832"/>
            <a:ext cx="1" cy="1953085"/>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762000" y="3240917"/>
            <a:ext cx="7696200" cy="0"/>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287687" y="641501"/>
            <a:ext cx="6507536" cy="646331"/>
          </a:xfrm>
          <a:prstGeom prst="rect">
            <a:avLst/>
          </a:prstGeom>
          <a:noFill/>
        </p:spPr>
        <p:txBody>
          <a:bodyPr wrap="none" rtlCol="0">
            <a:spAutoFit/>
          </a:bodyPr>
          <a:lstStyle/>
          <a:p>
            <a:r>
              <a:rPr lang="en-US" sz="3600" dirty="0" smtClean="0">
                <a:latin typeface="Academy Engraved LET"/>
                <a:cs typeface="Academy Engraved LET"/>
              </a:rPr>
              <a:t>SELECT sum(Y) GROUPBY X</a:t>
            </a:r>
            <a:endParaRPr lang="en-US" sz="3600" dirty="0">
              <a:latin typeface="Academy Engraved LET"/>
              <a:cs typeface="Academy Engraved LET"/>
            </a:endParaRPr>
          </a:p>
        </p:txBody>
      </p:sp>
      <p:sp>
        <p:nvSpPr>
          <p:cNvPr id="28" name="TextBox 27"/>
          <p:cNvSpPr txBox="1"/>
          <p:nvPr/>
        </p:nvSpPr>
        <p:spPr>
          <a:xfrm rot="16200000">
            <a:off x="-147737" y="2069236"/>
            <a:ext cx="1348061" cy="461665"/>
          </a:xfrm>
          <a:prstGeom prst="rect">
            <a:avLst/>
          </a:prstGeom>
          <a:noFill/>
        </p:spPr>
        <p:txBody>
          <a:bodyPr wrap="none" rtlCol="0">
            <a:spAutoFit/>
          </a:bodyPr>
          <a:lstStyle/>
          <a:p>
            <a:r>
              <a:rPr lang="en-US" sz="2400" dirty="0" smtClean="0">
                <a:latin typeface="Gotham Light"/>
                <a:cs typeface="Gotham Light"/>
              </a:rPr>
              <a:t>Sum(Y)</a:t>
            </a:r>
            <a:endParaRPr lang="en-US" sz="2400" dirty="0">
              <a:latin typeface="Gotham Light"/>
              <a:cs typeface="Gotham Light"/>
            </a:endParaRPr>
          </a:p>
        </p:txBody>
      </p:sp>
      <p:sp>
        <p:nvSpPr>
          <p:cNvPr id="14" name="TextBox 13"/>
          <p:cNvSpPr txBox="1"/>
          <p:nvPr/>
        </p:nvSpPr>
        <p:spPr>
          <a:xfrm>
            <a:off x="4353004" y="3304057"/>
            <a:ext cx="406880" cy="461665"/>
          </a:xfrm>
          <a:prstGeom prst="rect">
            <a:avLst/>
          </a:prstGeom>
          <a:noFill/>
        </p:spPr>
        <p:txBody>
          <a:bodyPr wrap="none" rtlCol="0">
            <a:spAutoFit/>
          </a:bodyPr>
          <a:lstStyle/>
          <a:p>
            <a:r>
              <a:rPr lang="en-US" sz="2400" dirty="0">
                <a:latin typeface="Gotham Light"/>
                <a:cs typeface="Gotham Light"/>
              </a:rPr>
              <a:t>X</a:t>
            </a:r>
          </a:p>
        </p:txBody>
      </p:sp>
      <p:sp>
        <p:nvSpPr>
          <p:cNvPr id="2" name="TextBox 1"/>
          <p:cNvSpPr txBox="1"/>
          <p:nvPr/>
        </p:nvSpPr>
        <p:spPr>
          <a:xfrm>
            <a:off x="2532511" y="6133031"/>
            <a:ext cx="396416" cy="461665"/>
          </a:xfrm>
          <a:prstGeom prst="rect">
            <a:avLst/>
          </a:prstGeom>
          <a:noFill/>
        </p:spPr>
        <p:txBody>
          <a:bodyPr wrap="none" rtlCol="0">
            <a:spAutoFit/>
          </a:bodyPr>
          <a:lstStyle/>
          <a:p>
            <a:r>
              <a:rPr lang="en-US" sz="2400" dirty="0">
                <a:latin typeface="Gotham Light"/>
                <a:cs typeface="Gotham Light"/>
              </a:rPr>
              <a:t>Z</a:t>
            </a:r>
          </a:p>
        </p:txBody>
      </p:sp>
      <p:sp>
        <p:nvSpPr>
          <p:cNvPr id="4" name="TextBox 3"/>
          <p:cNvSpPr txBox="1"/>
          <p:nvPr/>
        </p:nvSpPr>
        <p:spPr>
          <a:xfrm rot="16200000">
            <a:off x="573471" y="5176536"/>
            <a:ext cx="415498" cy="461665"/>
          </a:xfrm>
          <a:prstGeom prst="rect">
            <a:avLst/>
          </a:prstGeom>
          <a:noFill/>
        </p:spPr>
        <p:txBody>
          <a:bodyPr wrap="none" rtlCol="0">
            <a:spAutoFit/>
          </a:bodyPr>
          <a:lstStyle/>
          <a:p>
            <a:r>
              <a:rPr lang="en-US" sz="2400" dirty="0">
                <a:latin typeface="Gotham Light"/>
                <a:cs typeface="Gotham Light"/>
              </a:rPr>
              <a:t>Y</a:t>
            </a:r>
          </a:p>
        </p:txBody>
      </p:sp>
      <p:cxnSp>
        <p:nvCxnSpPr>
          <p:cNvPr id="7" name="Straight Arrow Connector 6"/>
          <p:cNvCxnSpPr/>
          <p:nvPr/>
        </p:nvCxnSpPr>
        <p:spPr>
          <a:xfrm>
            <a:off x="2695074" y="3110896"/>
            <a:ext cx="0" cy="1235340"/>
          </a:xfrm>
          <a:prstGeom prst="straightConnector1">
            <a:avLst/>
          </a:prstGeom>
          <a:ln w="76200" cmpd="sng">
            <a:solidFill>
              <a:schemeClr val="accent3"/>
            </a:solidFill>
            <a:tailEnd type="triangle" w="lg" len="lg"/>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rotWithShape="1">
          <a:blip r:embed="rId3"/>
          <a:srcRect r="50655"/>
          <a:stretch/>
        </p:blipFill>
        <p:spPr>
          <a:xfrm>
            <a:off x="1133093" y="4346236"/>
            <a:ext cx="3123961" cy="1888661"/>
          </a:xfrm>
          <a:prstGeom prst="rect">
            <a:avLst/>
          </a:prstGeom>
        </p:spPr>
      </p:pic>
    </p:spTree>
    <p:extLst>
      <p:ext uri="{BB962C8B-B14F-4D97-AF65-F5344CB8AC3E}">
        <p14:creationId xmlns:p14="http://schemas.microsoft.com/office/powerpoint/2010/main" val="137011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52055"/>
          <a:stretch/>
        </p:blipFill>
        <p:spPr>
          <a:xfrm>
            <a:off x="4867131" y="4346236"/>
            <a:ext cx="3035339" cy="1888661"/>
          </a:xfrm>
          <a:prstGeom prst="rect">
            <a:avLst/>
          </a:prstGeom>
        </p:spPr>
      </p:pic>
      <p:sp>
        <p:nvSpPr>
          <p:cNvPr id="10" name="Rectangle 9"/>
          <p:cNvSpPr/>
          <p:nvPr/>
        </p:nvSpPr>
        <p:spPr>
          <a:xfrm>
            <a:off x="5818685" y="2124713"/>
            <a:ext cx="1132231" cy="11162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26632" y="2784107"/>
            <a:ext cx="1132231" cy="4568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62000" y="1287832"/>
            <a:ext cx="1" cy="1953085"/>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762000" y="3240917"/>
            <a:ext cx="7696200" cy="0"/>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287687" y="641501"/>
            <a:ext cx="6507536" cy="646331"/>
          </a:xfrm>
          <a:prstGeom prst="rect">
            <a:avLst/>
          </a:prstGeom>
          <a:noFill/>
        </p:spPr>
        <p:txBody>
          <a:bodyPr wrap="none" rtlCol="0">
            <a:spAutoFit/>
          </a:bodyPr>
          <a:lstStyle/>
          <a:p>
            <a:r>
              <a:rPr lang="en-US" sz="3600" dirty="0" smtClean="0">
                <a:latin typeface="Academy Engraved LET"/>
                <a:cs typeface="Academy Engraved LET"/>
              </a:rPr>
              <a:t>SELECT sum(Y) GROUPBY X</a:t>
            </a:r>
            <a:endParaRPr lang="en-US" sz="3600" dirty="0">
              <a:latin typeface="Academy Engraved LET"/>
              <a:cs typeface="Academy Engraved LET"/>
            </a:endParaRPr>
          </a:p>
        </p:txBody>
      </p:sp>
      <p:sp>
        <p:nvSpPr>
          <p:cNvPr id="28" name="TextBox 27"/>
          <p:cNvSpPr txBox="1"/>
          <p:nvPr/>
        </p:nvSpPr>
        <p:spPr>
          <a:xfrm rot="16200000">
            <a:off x="-147737" y="2069236"/>
            <a:ext cx="1348061" cy="461665"/>
          </a:xfrm>
          <a:prstGeom prst="rect">
            <a:avLst/>
          </a:prstGeom>
          <a:noFill/>
        </p:spPr>
        <p:txBody>
          <a:bodyPr wrap="none" rtlCol="0">
            <a:spAutoFit/>
          </a:bodyPr>
          <a:lstStyle/>
          <a:p>
            <a:r>
              <a:rPr lang="en-US" sz="2400" dirty="0" smtClean="0">
                <a:latin typeface="Gotham Light"/>
                <a:cs typeface="Gotham Light"/>
              </a:rPr>
              <a:t>Sum(Y)</a:t>
            </a:r>
            <a:endParaRPr lang="en-US" sz="2400" dirty="0">
              <a:latin typeface="Gotham Light"/>
              <a:cs typeface="Gotham Light"/>
            </a:endParaRPr>
          </a:p>
        </p:txBody>
      </p:sp>
      <p:sp>
        <p:nvSpPr>
          <p:cNvPr id="14" name="TextBox 13"/>
          <p:cNvSpPr txBox="1"/>
          <p:nvPr/>
        </p:nvSpPr>
        <p:spPr>
          <a:xfrm>
            <a:off x="4353004" y="3304057"/>
            <a:ext cx="406880" cy="461665"/>
          </a:xfrm>
          <a:prstGeom prst="rect">
            <a:avLst/>
          </a:prstGeom>
          <a:noFill/>
        </p:spPr>
        <p:txBody>
          <a:bodyPr wrap="none" rtlCol="0">
            <a:spAutoFit/>
          </a:bodyPr>
          <a:lstStyle/>
          <a:p>
            <a:r>
              <a:rPr lang="en-US" sz="2400" dirty="0">
                <a:latin typeface="Gotham Light"/>
                <a:cs typeface="Gotham Light"/>
              </a:rPr>
              <a:t>X</a:t>
            </a:r>
          </a:p>
        </p:txBody>
      </p:sp>
      <p:sp>
        <p:nvSpPr>
          <p:cNvPr id="2" name="TextBox 1"/>
          <p:cNvSpPr txBox="1"/>
          <p:nvPr/>
        </p:nvSpPr>
        <p:spPr>
          <a:xfrm>
            <a:off x="2532511" y="6133031"/>
            <a:ext cx="396416" cy="461665"/>
          </a:xfrm>
          <a:prstGeom prst="rect">
            <a:avLst/>
          </a:prstGeom>
          <a:noFill/>
        </p:spPr>
        <p:txBody>
          <a:bodyPr wrap="none" rtlCol="0">
            <a:spAutoFit/>
          </a:bodyPr>
          <a:lstStyle/>
          <a:p>
            <a:r>
              <a:rPr lang="en-US" sz="2400" dirty="0">
                <a:latin typeface="Gotham Light"/>
                <a:cs typeface="Gotham Light"/>
              </a:rPr>
              <a:t>Z</a:t>
            </a:r>
          </a:p>
        </p:txBody>
      </p:sp>
      <p:sp>
        <p:nvSpPr>
          <p:cNvPr id="4" name="TextBox 3"/>
          <p:cNvSpPr txBox="1"/>
          <p:nvPr/>
        </p:nvSpPr>
        <p:spPr>
          <a:xfrm rot="16200000">
            <a:off x="573471" y="5176536"/>
            <a:ext cx="415498" cy="461665"/>
          </a:xfrm>
          <a:prstGeom prst="rect">
            <a:avLst/>
          </a:prstGeom>
          <a:noFill/>
        </p:spPr>
        <p:txBody>
          <a:bodyPr wrap="none" rtlCol="0">
            <a:spAutoFit/>
          </a:bodyPr>
          <a:lstStyle/>
          <a:p>
            <a:r>
              <a:rPr lang="en-US" sz="2400" dirty="0">
                <a:latin typeface="Gotham Light"/>
                <a:cs typeface="Gotham Light"/>
              </a:rPr>
              <a:t>Y</a:t>
            </a:r>
          </a:p>
        </p:txBody>
      </p:sp>
      <p:sp>
        <p:nvSpPr>
          <p:cNvPr id="16" name="TextBox 15"/>
          <p:cNvSpPr txBox="1"/>
          <p:nvPr/>
        </p:nvSpPr>
        <p:spPr>
          <a:xfrm>
            <a:off x="6189910" y="6133031"/>
            <a:ext cx="396416" cy="461665"/>
          </a:xfrm>
          <a:prstGeom prst="rect">
            <a:avLst/>
          </a:prstGeom>
          <a:noFill/>
        </p:spPr>
        <p:txBody>
          <a:bodyPr wrap="none" rtlCol="0">
            <a:spAutoFit/>
          </a:bodyPr>
          <a:lstStyle/>
          <a:p>
            <a:r>
              <a:rPr lang="en-US" sz="2400" dirty="0">
                <a:latin typeface="Gotham Light"/>
                <a:cs typeface="Gotham Light"/>
              </a:rPr>
              <a:t>Z</a:t>
            </a:r>
          </a:p>
        </p:txBody>
      </p:sp>
      <p:cxnSp>
        <p:nvCxnSpPr>
          <p:cNvPr id="7" name="Straight Arrow Connector 6"/>
          <p:cNvCxnSpPr/>
          <p:nvPr/>
        </p:nvCxnSpPr>
        <p:spPr>
          <a:xfrm>
            <a:off x="2695074" y="3110896"/>
            <a:ext cx="0" cy="1235340"/>
          </a:xfrm>
          <a:prstGeom prst="straightConnector1">
            <a:avLst/>
          </a:prstGeom>
          <a:ln w="76200" cmpd="sng">
            <a:solidFill>
              <a:schemeClr val="accent3"/>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6381953" y="2974099"/>
            <a:ext cx="2848" cy="1372137"/>
          </a:xfrm>
          <a:prstGeom prst="straightConnector1">
            <a:avLst/>
          </a:prstGeom>
          <a:ln w="76200" cmpd="sng">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rotWithShape="1">
          <a:blip r:embed="rId3"/>
          <a:srcRect r="50655"/>
          <a:stretch/>
        </p:blipFill>
        <p:spPr>
          <a:xfrm>
            <a:off x="1133093" y="4346236"/>
            <a:ext cx="3123961" cy="1888661"/>
          </a:xfrm>
          <a:prstGeom prst="rect">
            <a:avLst/>
          </a:prstGeom>
        </p:spPr>
      </p:pic>
    </p:spTree>
    <p:extLst>
      <p:ext uri="{BB962C8B-B14F-4D97-AF65-F5344CB8AC3E}">
        <p14:creationId xmlns:p14="http://schemas.microsoft.com/office/powerpoint/2010/main" val="137011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52055"/>
          <a:stretch/>
        </p:blipFill>
        <p:spPr>
          <a:xfrm>
            <a:off x="4867131" y="4346236"/>
            <a:ext cx="3035339" cy="1888661"/>
          </a:xfrm>
          <a:prstGeom prst="rect">
            <a:avLst/>
          </a:prstGeom>
        </p:spPr>
      </p:pic>
      <p:sp>
        <p:nvSpPr>
          <p:cNvPr id="10" name="Rectangle 9"/>
          <p:cNvSpPr/>
          <p:nvPr/>
        </p:nvSpPr>
        <p:spPr>
          <a:xfrm>
            <a:off x="5818685" y="2124713"/>
            <a:ext cx="1132231" cy="11162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26632" y="2784107"/>
            <a:ext cx="1132231" cy="4568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62000" y="1287832"/>
            <a:ext cx="1" cy="1953085"/>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762000" y="3240917"/>
            <a:ext cx="7696200" cy="0"/>
          </a:xfrm>
          <a:prstGeom prst="straightConnector1">
            <a:avLst/>
          </a:prstGeom>
          <a:ln w="28575" cmpd="sng">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287687" y="641501"/>
            <a:ext cx="6507536" cy="646331"/>
          </a:xfrm>
          <a:prstGeom prst="rect">
            <a:avLst/>
          </a:prstGeom>
          <a:noFill/>
        </p:spPr>
        <p:txBody>
          <a:bodyPr wrap="none" rtlCol="0">
            <a:spAutoFit/>
          </a:bodyPr>
          <a:lstStyle/>
          <a:p>
            <a:r>
              <a:rPr lang="en-US" sz="3600" dirty="0" smtClean="0">
                <a:latin typeface="Academy Engraved LET"/>
                <a:cs typeface="Academy Engraved LET"/>
              </a:rPr>
              <a:t>SELECT sum(Y) GROUPBY X</a:t>
            </a:r>
            <a:endParaRPr lang="en-US" sz="3600" dirty="0">
              <a:latin typeface="Academy Engraved LET"/>
              <a:cs typeface="Academy Engraved LET"/>
            </a:endParaRPr>
          </a:p>
        </p:txBody>
      </p:sp>
      <p:sp>
        <p:nvSpPr>
          <p:cNvPr id="28" name="TextBox 27"/>
          <p:cNvSpPr txBox="1"/>
          <p:nvPr/>
        </p:nvSpPr>
        <p:spPr>
          <a:xfrm rot="16200000">
            <a:off x="-147737" y="2069236"/>
            <a:ext cx="1348061" cy="461665"/>
          </a:xfrm>
          <a:prstGeom prst="rect">
            <a:avLst/>
          </a:prstGeom>
          <a:noFill/>
        </p:spPr>
        <p:txBody>
          <a:bodyPr wrap="none" rtlCol="0">
            <a:spAutoFit/>
          </a:bodyPr>
          <a:lstStyle/>
          <a:p>
            <a:r>
              <a:rPr lang="en-US" sz="2400" dirty="0" smtClean="0">
                <a:latin typeface="Gotham Light"/>
                <a:cs typeface="Gotham Light"/>
              </a:rPr>
              <a:t>Sum(Y)</a:t>
            </a:r>
            <a:endParaRPr lang="en-US" sz="2400" dirty="0">
              <a:latin typeface="Gotham Light"/>
              <a:cs typeface="Gotham Light"/>
            </a:endParaRPr>
          </a:p>
        </p:txBody>
      </p:sp>
      <p:sp>
        <p:nvSpPr>
          <p:cNvPr id="14" name="TextBox 13"/>
          <p:cNvSpPr txBox="1"/>
          <p:nvPr/>
        </p:nvSpPr>
        <p:spPr>
          <a:xfrm>
            <a:off x="4353004" y="3304057"/>
            <a:ext cx="406880" cy="461665"/>
          </a:xfrm>
          <a:prstGeom prst="rect">
            <a:avLst/>
          </a:prstGeom>
          <a:noFill/>
        </p:spPr>
        <p:txBody>
          <a:bodyPr wrap="none" rtlCol="0">
            <a:spAutoFit/>
          </a:bodyPr>
          <a:lstStyle/>
          <a:p>
            <a:r>
              <a:rPr lang="en-US" sz="2400" dirty="0">
                <a:latin typeface="Gotham Light"/>
                <a:cs typeface="Gotham Light"/>
              </a:rPr>
              <a:t>X</a:t>
            </a:r>
          </a:p>
        </p:txBody>
      </p:sp>
      <p:sp>
        <p:nvSpPr>
          <p:cNvPr id="2" name="TextBox 1"/>
          <p:cNvSpPr txBox="1"/>
          <p:nvPr/>
        </p:nvSpPr>
        <p:spPr>
          <a:xfrm>
            <a:off x="2532511" y="6133031"/>
            <a:ext cx="396416" cy="461665"/>
          </a:xfrm>
          <a:prstGeom prst="rect">
            <a:avLst/>
          </a:prstGeom>
          <a:noFill/>
        </p:spPr>
        <p:txBody>
          <a:bodyPr wrap="none" rtlCol="0">
            <a:spAutoFit/>
          </a:bodyPr>
          <a:lstStyle/>
          <a:p>
            <a:r>
              <a:rPr lang="en-US" sz="2400" dirty="0">
                <a:latin typeface="Gotham Light"/>
                <a:cs typeface="Gotham Light"/>
              </a:rPr>
              <a:t>Z</a:t>
            </a:r>
          </a:p>
        </p:txBody>
      </p:sp>
      <p:sp>
        <p:nvSpPr>
          <p:cNvPr id="4" name="TextBox 3"/>
          <p:cNvSpPr txBox="1"/>
          <p:nvPr/>
        </p:nvSpPr>
        <p:spPr>
          <a:xfrm rot="16200000">
            <a:off x="573471" y="5176536"/>
            <a:ext cx="415498" cy="461665"/>
          </a:xfrm>
          <a:prstGeom prst="rect">
            <a:avLst/>
          </a:prstGeom>
          <a:noFill/>
        </p:spPr>
        <p:txBody>
          <a:bodyPr wrap="none" rtlCol="0">
            <a:spAutoFit/>
          </a:bodyPr>
          <a:lstStyle/>
          <a:p>
            <a:r>
              <a:rPr lang="en-US" sz="2400" dirty="0">
                <a:latin typeface="Gotham Light"/>
                <a:cs typeface="Gotham Light"/>
              </a:rPr>
              <a:t>Y</a:t>
            </a:r>
          </a:p>
        </p:txBody>
      </p:sp>
      <p:sp>
        <p:nvSpPr>
          <p:cNvPr id="16" name="TextBox 15"/>
          <p:cNvSpPr txBox="1"/>
          <p:nvPr/>
        </p:nvSpPr>
        <p:spPr>
          <a:xfrm>
            <a:off x="6189910" y="6133031"/>
            <a:ext cx="396416" cy="461665"/>
          </a:xfrm>
          <a:prstGeom prst="rect">
            <a:avLst/>
          </a:prstGeom>
          <a:noFill/>
        </p:spPr>
        <p:txBody>
          <a:bodyPr wrap="none" rtlCol="0">
            <a:spAutoFit/>
          </a:bodyPr>
          <a:lstStyle/>
          <a:p>
            <a:r>
              <a:rPr lang="en-US" sz="2400" dirty="0">
                <a:latin typeface="Gotham Light"/>
                <a:cs typeface="Gotham Light"/>
              </a:rPr>
              <a:t>Z</a:t>
            </a:r>
          </a:p>
        </p:txBody>
      </p:sp>
      <p:cxnSp>
        <p:nvCxnSpPr>
          <p:cNvPr id="7" name="Straight Arrow Connector 6"/>
          <p:cNvCxnSpPr/>
          <p:nvPr/>
        </p:nvCxnSpPr>
        <p:spPr>
          <a:xfrm>
            <a:off x="2695074" y="3110896"/>
            <a:ext cx="0" cy="1235340"/>
          </a:xfrm>
          <a:prstGeom prst="straightConnector1">
            <a:avLst/>
          </a:prstGeom>
          <a:ln w="76200" cmpd="sng">
            <a:solidFill>
              <a:schemeClr val="accent3"/>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6381953" y="2974099"/>
            <a:ext cx="2848" cy="1372137"/>
          </a:xfrm>
          <a:prstGeom prst="straightConnector1">
            <a:avLst/>
          </a:prstGeom>
          <a:ln w="76200" cmpd="sng">
            <a:solidFill>
              <a:schemeClr val="accent2"/>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659643" y="4233162"/>
            <a:ext cx="1437193" cy="1492746"/>
          </a:xfrm>
          <a:prstGeom prst="rect">
            <a:avLst/>
          </a:prstGeom>
          <a:noFill/>
          <a:ln w="762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3"/>
          <a:srcRect r="50655"/>
          <a:stretch/>
        </p:blipFill>
        <p:spPr>
          <a:xfrm>
            <a:off x="1133093" y="4346236"/>
            <a:ext cx="3123961" cy="1888661"/>
          </a:xfrm>
          <a:prstGeom prst="rect">
            <a:avLst/>
          </a:prstGeom>
        </p:spPr>
      </p:pic>
    </p:spTree>
    <p:extLst>
      <p:ext uri="{BB962C8B-B14F-4D97-AF65-F5344CB8AC3E}">
        <p14:creationId xmlns:p14="http://schemas.microsoft.com/office/powerpoint/2010/main" val="137011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97409" y="5629107"/>
            <a:ext cx="555229" cy="523220"/>
          </a:xfrm>
          <a:prstGeom prst="rect">
            <a:avLst/>
          </a:prstGeom>
          <a:noFill/>
        </p:spPr>
        <p:txBody>
          <a:bodyPr wrap="none" rtlCol="0">
            <a:spAutoFit/>
          </a:bodyPr>
          <a:lstStyle/>
          <a:p>
            <a:r>
              <a:rPr lang="en-US" sz="2800" dirty="0" smtClean="0">
                <a:latin typeface="Gotham Extra Light"/>
                <a:cs typeface="Gotham Extra Light"/>
              </a:rPr>
              <a:t>1K</a:t>
            </a:r>
            <a:endParaRPr lang="en-US" sz="2800" dirty="0">
              <a:latin typeface="Gotham Extra Light"/>
              <a:cs typeface="Gotham Extra Light"/>
            </a:endParaRPr>
          </a:p>
        </p:txBody>
      </p:sp>
      <p:sp>
        <p:nvSpPr>
          <p:cNvPr id="6" name="TextBox 5"/>
          <p:cNvSpPr txBox="1"/>
          <p:nvPr/>
        </p:nvSpPr>
        <p:spPr>
          <a:xfrm>
            <a:off x="5015503" y="5629107"/>
            <a:ext cx="653615" cy="523220"/>
          </a:xfrm>
          <a:prstGeom prst="rect">
            <a:avLst/>
          </a:prstGeom>
          <a:noFill/>
        </p:spPr>
        <p:txBody>
          <a:bodyPr wrap="none" rtlCol="0">
            <a:spAutoFit/>
          </a:bodyPr>
          <a:lstStyle/>
          <a:p>
            <a:r>
              <a:rPr lang="en-US" sz="2800" dirty="0" smtClean="0">
                <a:latin typeface="Gotham Extra Light"/>
                <a:cs typeface="Gotham Extra Light"/>
              </a:rPr>
              <a:t>5K</a:t>
            </a:r>
            <a:endParaRPr lang="en-US" sz="2800" dirty="0">
              <a:latin typeface="Gotham Extra Light"/>
              <a:cs typeface="Gotham Extra Light"/>
            </a:endParaRPr>
          </a:p>
        </p:txBody>
      </p:sp>
      <p:sp>
        <p:nvSpPr>
          <p:cNvPr id="7" name="TextBox 6"/>
          <p:cNvSpPr txBox="1"/>
          <p:nvPr/>
        </p:nvSpPr>
        <p:spPr>
          <a:xfrm>
            <a:off x="8278731" y="5629107"/>
            <a:ext cx="810170" cy="523220"/>
          </a:xfrm>
          <a:prstGeom prst="rect">
            <a:avLst/>
          </a:prstGeom>
          <a:noFill/>
        </p:spPr>
        <p:txBody>
          <a:bodyPr wrap="none" rtlCol="0">
            <a:spAutoFit/>
          </a:bodyPr>
          <a:lstStyle/>
          <a:p>
            <a:r>
              <a:rPr lang="en-US" sz="2800" dirty="0" smtClean="0">
                <a:latin typeface="Gotham Extra Light"/>
                <a:cs typeface="Gotham Extra Light"/>
              </a:rPr>
              <a:t>10K</a:t>
            </a:r>
          </a:p>
        </p:txBody>
      </p:sp>
      <p:cxnSp>
        <p:nvCxnSpPr>
          <p:cNvPr id="9" name="Straight Arrow Connector 8"/>
          <p:cNvCxnSpPr/>
          <p:nvPr/>
        </p:nvCxnSpPr>
        <p:spPr>
          <a:xfrm>
            <a:off x="1597177" y="5576957"/>
            <a:ext cx="7460675"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38531" y="6302753"/>
            <a:ext cx="3865980" cy="461665"/>
          </a:xfrm>
          <a:prstGeom prst="rect">
            <a:avLst/>
          </a:prstGeom>
          <a:noFill/>
        </p:spPr>
        <p:txBody>
          <a:bodyPr wrap="none" rtlCol="0">
            <a:spAutoFit/>
          </a:bodyPr>
          <a:lstStyle/>
          <a:p>
            <a:r>
              <a:rPr lang="en-US" sz="2400" dirty="0">
                <a:latin typeface="Gotham Light"/>
                <a:cs typeface="Gotham Light"/>
              </a:rPr>
              <a:t>t</a:t>
            </a:r>
            <a:r>
              <a:rPr lang="en-US" sz="2400" dirty="0" smtClean="0">
                <a:latin typeface="Gotham Light"/>
                <a:cs typeface="Gotham Light"/>
              </a:rPr>
              <a:t>housand tuples / group</a:t>
            </a:r>
            <a:endParaRPr lang="en-US" sz="2400" dirty="0">
              <a:solidFill>
                <a:schemeClr val="bg1">
                  <a:lumMod val="75000"/>
                </a:schemeClr>
              </a:solidFill>
              <a:latin typeface="Gotham Light"/>
              <a:cs typeface="Gotham Light"/>
            </a:endParaRPr>
          </a:p>
        </p:txBody>
      </p:sp>
    </p:spTree>
    <p:extLst>
      <p:ext uri="{BB962C8B-B14F-4D97-AF65-F5344CB8AC3E}">
        <p14:creationId xmlns:p14="http://schemas.microsoft.com/office/powerpoint/2010/main" val="92139265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1597177" y="98287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97177" y="269240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97177" y="4468192"/>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097409" y="5629107"/>
            <a:ext cx="555229" cy="523220"/>
          </a:xfrm>
          <a:prstGeom prst="rect">
            <a:avLst/>
          </a:prstGeom>
          <a:noFill/>
        </p:spPr>
        <p:txBody>
          <a:bodyPr wrap="none" rtlCol="0">
            <a:spAutoFit/>
          </a:bodyPr>
          <a:lstStyle/>
          <a:p>
            <a:r>
              <a:rPr lang="en-US" sz="2800" dirty="0" smtClean="0">
                <a:latin typeface="Gotham Extra Light"/>
                <a:cs typeface="Gotham Extra Light"/>
              </a:rPr>
              <a:t>1K</a:t>
            </a:r>
            <a:endParaRPr lang="en-US" sz="2800" dirty="0">
              <a:latin typeface="Gotham Extra Light"/>
              <a:cs typeface="Gotham Extra Light"/>
            </a:endParaRPr>
          </a:p>
        </p:txBody>
      </p:sp>
      <p:sp>
        <p:nvSpPr>
          <p:cNvPr id="6" name="TextBox 5"/>
          <p:cNvSpPr txBox="1"/>
          <p:nvPr/>
        </p:nvSpPr>
        <p:spPr>
          <a:xfrm>
            <a:off x="5015503" y="5629107"/>
            <a:ext cx="653615" cy="523220"/>
          </a:xfrm>
          <a:prstGeom prst="rect">
            <a:avLst/>
          </a:prstGeom>
          <a:noFill/>
        </p:spPr>
        <p:txBody>
          <a:bodyPr wrap="none" rtlCol="0">
            <a:spAutoFit/>
          </a:bodyPr>
          <a:lstStyle/>
          <a:p>
            <a:r>
              <a:rPr lang="en-US" sz="2800" dirty="0" smtClean="0">
                <a:latin typeface="Gotham Extra Light"/>
                <a:cs typeface="Gotham Extra Light"/>
              </a:rPr>
              <a:t>5K</a:t>
            </a:r>
            <a:endParaRPr lang="en-US" sz="2800" dirty="0">
              <a:latin typeface="Gotham Extra Light"/>
              <a:cs typeface="Gotham Extra Light"/>
            </a:endParaRPr>
          </a:p>
        </p:txBody>
      </p:sp>
      <p:sp>
        <p:nvSpPr>
          <p:cNvPr id="7" name="TextBox 6"/>
          <p:cNvSpPr txBox="1"/>
          <p:nvPr/>
        </p:nvSpPr>
        <p:spPr>
          <a:xfrm>
            <a:off x="8278731" y="5629107"/>
            <a:ext cx="810170" cy="523220"/>
          </a:xfrm>
          <a:prstGeom prst="rect">
            <a:avLst/>
          </a:prstGeom>
          <a:noFill/>
        </p:spPr>
        <p:txBody>
          <a:bodyPr wrap="none" rtlCol="0">
            <a:spAutoFit/>
          </a:bodyPr>
          <a:lstStyle/>
          <a:p>
            <a:r>
              <a:rPr lang="en-US" sz="2800" dirty="0" smtClean="0">
                <a:latin typeface="Gotham Extra Light"/>
                <a:cs typeface="Gotham Extra Light"/>
              </a:rPr>
              <a:t>10K</a:t>
            </a:r>
          </a:p>
        </p:txBody>
      </p:sp>
      <p:cxnSp>
        <p:nvCxnSpPr>
          <p:cNvPr id="8" name="Straight Arrow Connector 7"/>
          <p:cNvCxnSpPr/>
          <p:nvPr/>
        </p:nvCxnSpPr>
        <p:spPr>
          <a:xfrm flipV="1">
            <a:off x="1597177" y="364435"/>
            <a:ext cx="0" cy="5212522"/>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97177" y="5576957"/>
            <a:ext cx="7460675"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6086" y="2440649"/>
            <a:ext cx="810529" cy="523220"/>
          </a:xfrm>
          <a:prstGeom prst="rect">
            <a:avLst/>
          </a:prstGeom>
          <a:noFill/>
        </p:spPr>
        <p:txBody>
          <a:bodyPr wrap="none" rtlCol="0">
            <a:spAutoFit/>
          </a:bodyPr>
          <a:lstStyle/>
          <a:p>
            <a:r>
              <a:rPr lang="en-US" sz="2800" dirty="0" smtClean="0">
                <a:latin typeface="Gotham Extra Light"/>
                <a:cs typeface="Gotham Extra Light"/>
              </a:rPr>
              <a:t>100</a:t>
            </a:r>
            <a:endParaRPr lang="en-US" sz="2800" dirty="0">
              <a:latin typeface="Gotham Extra Light"/>
              <a:cs typeface="Gotham Extra Light"/>
            </a:endParaRPr>
          </a:p>
        </p:txBody>
      </p:sp>
      <p:sp>
        <p:nvSpPr>
          <p:cNvPr id="17" name="TextBox 16"/>
          <p:cNvSpPr txBox="1"/>
          <p:nvPr/>
        </p:nvSpPr>
        <p:spPr>
          <a:xfrm>
            <a:off x="461144" y="697434"/>
            <a:ext cx="1065471" cy="523220"/>
          </a:xfrm>
          <a:prstGeom prst="rect">
            <a:avLst/>
          </a:prstGeom>
          <a:noFill/>
        </p:spPr>
        <p:txBody>
          <a:bodyPr wrap="none" rtlCol="0">
            <a:spAutoFit/>
          </a:bodyPr>
          <a:lstStyle/>
          <a:p>
            <a:r>
              <a:rPr lang="en-US" sz="2800" dirty="0" smtClean="0">
                <a:latin typeface="Gotham Extra Light"/>
                <a:cs typeface="Gotham Extra Light"/>
              </a:rPr>
              <a:t>1000</a:t>
            </a:r>
            <a:endParaRPr lang="en-US" sz="2800" dirty="0">
              <a:latin typeface="Gotham Extra Light"/>
              <a:cs typeface="Gotham Extra Light"/>
            </a:endParaRPr>
          </a:p>
        </p:txBody>
      </p:sp>
      <p:sp>
        <p:nvSpPr>
          <p:cNvPr id="18" name="TextBox 17"/>
          <p:cNvSpPr txBox="1"/>
          <p:nvPr/>
        </p:nvSpPr>
        <p:spPr>
          <a:xfrm>
            <a:off x="971027" y="4191654"/>
            <a:ext cx="555588" cy="523220"/>
          </a:xfrm>
          <a:prstGeom prst="rect">
            <a:avLst/>
          </a:prstGeom>
          <a:noFill/>
        </p:spPr>
        <p:txBody>
          <a:bodyPr wrap="none" rtlCol="0">
            <a:spAutoFit/>
          </a:bodyPr>
          <a:lstStyle/>
          <a:p>
            <a:r>
              <a:rPr lang="en-US" sz="2800" dirty="0" smtClean="0">
                <a:latin typeface="Gotham Extra Light"/>
                <a:cs typeface="Gotham Extra Light"/>
              </a:rPr>
              <a:t>10</a:t>
            </a:r>
            <a:endParaRPr lang="en-US" sz="2800" dirty="0">
              <a:latin typeface="Gotham Extra Light"/>
              <a:cs typeface="Gotham Extra Light"/>
            </a:endParaRPr>
          </a:p>
        </p:txBody>
      </p:sp>
      <p:sp>
        <p:nvSpPr>
          <p:cNvPr id="19" name="TextBox 18"/>
          <p:cNvSpPr txBox="1"/>
          <p:nvPr/>
        </p:nvSpPr>
        <p:spPr>
          <a:xfrm>
            <a:off x="3438531" y="6302753"/>
            <a:ext cx="3865980" cy="461665"/>
          </a:xfrm>
          <a:prstGeom prst="rect">
            <a:avLst/>
          </a:prstGeom>
          <a:noFill/>
        </p:spPr>
        <p:txBody>
          <a:bodyPr wrap="none" rtlCol="0">
            <a:spAutoFit/>
          </a:bodyPr>
          <a:lstStyle/>
          <a:p>
            <a:r>
              <a:rPr lang="en-US" sz="2400" dirty="0">
                <a:latin typeface="Gotham Light"/>
                <a:cs typeface="Gotham Light"/>
              </a:rPr>
              <a:t>t</a:t>
            </a:r>
            <a:r>
              <a:rPr lang="en-US" sz="2400" dirty="0" smtClean="0">
                <a:latin typeface="Gotham Light"/>
                <a:cs typeface="Gotham Light"/>
              </a:rPr>
              <a:t>housand tuples / group</a:t>
            </a:r>
            <a:endParaRPr lang="en-US" sz="2400" dirty="0">
              <a:solidFill>
                <a:schemeClr val="bg1">
                  <a:lumMod val="75000"/>
                </a:schemeClr>
              </a:solidFill>
              <a:latin typeface="Gotham Light"/>
              <a:cs typeface="Gotham Light"/>
            </a:endParaRPr>
          </a:p>
        </p:txBody>
      </p:sp>
      <p:sp>
        <p:nvSpPr>
          <p:cNvPr id="20" name="TextBox 19"/>
          <p:cNvSpPr txBox="1"/>
          <p:nvPr/>
        </p:nvSpPr>
        <p:spPr>
          <a:xfrm>
            <a:off x="16330" y="1896287"/>
            <a:ext cx="553998" cy="2071336"/>
          </a:xfrm>
          <a:prstGeom prst="rect">
            <a:avLst/>
          </a:prstGeom>
          <a:noFill/>
        </p:spPr>
        <p:txBody>
          <a:bodyPr vert="vert270" wrap="none" rtlCol="0">
            <a:spAutoFit/>
          </a:bodyPr>
          <a:lstStyle/>
          <a:p>
            <a:r>
              <a:rPr lang="en-US" sz="2400" dirty="0">
                <a:latin typeface="Gotham Light"/>
                <a:cs typeface="Gotham Light"/>
              </a:rPr>
              <a:t>c</a:t>
            </a:r>
            <a:r>
              <a:rPr lang="en-US" sz="2400" dirty="0" smtClean="0">
                <a:latin typeface="Gotham Light"/>
                <a:cs typeface="Gotham Light"/>
              </a:rPr>
              <a:t>ost </a:t>
            </a:r>
            <a:r>
              <a:rPr lang="en-US" sz="2400" dirty="0" smtClean="0">
                <a:solidFill>
                  <a:srgbClr val="A6A6A6"/>
                </a:solidFill>
                <a:latin typeface="Gotham Light"/>
                <a:cs typeface="Gotham Light"/>
              </a:rPr>
              <a:t>seconds</a:t>
            </a:r>
            <a:endParaRPr lang="en-US" sz="2400" dirty="0">
              <a:solidFill>
                <a:srgbClr val="A6A6A6"/>
              </a:solidFill>
              <a:latin typeface="Gotham Light"/>
              <a:cs typeface="Gotham Light"/>
            </a:endParaRPr>
          </a:p>
        </p:txBody>
      </p:sp>
    </p:spTree>
    <p:extLst>
      <p:ext uri="{BB962C8B-B14F-4D97-AF65-F5344CB8AC3E}">
        <p14:creationId xmlns:p14="http://schemas.microsoft.com/office/powerpoint/2010/main" val="343935937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1597177" y="98287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97177" y="269240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97177" y="4468192"/>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097409" y="5629107"/>
            <a:ext cx="555229" cy="523220"/>
          </a:xfrm>
          <a:prstGeom prst="rect">
            <a:avLst/>
          </a:prstGeom>
          <a:noFill/>
        </p:spPr>
        <p:txBody>
          <a:bodyPr wrap="none" rtlCol="0">
            <a:spAutoFit/>
          </a:bodyPr>
          <a:lstStyle/>
          <a:p>
            <a:r>
              <a:rPr lang="en-US" sz="2800" dirty="0" smtClean="0">
                <a:latin typeface="Gotham Extra Light"/>
                <a:cs typeface="Gotham Extra Light"/>
              </a:rPr>
              <a:t>1K</a:t>
            </a:r>
            <a:endParaRPr lang="en-US" sz="2800" dirty="0">
              <a:latin typeface="Gotham Extra Light"/>
              <a:cs typeface="Gotham Extra Light"/>
            </a:endParaRPr>
          </a:p>
        </p:txBody>
      </p:sp>
      <p:sp>
        <p:nvSpPr>
          <p:cNvPr id="6" name="TextBox 5"/>
          <p:cNvSpPr txBox="1"/>
          <p:nvPr/>
        </p:nvSpPr>
        <p:spPr>
          <a:xfrm>
            <a:off x="5015503" y="5629107"/>
            <a:ext cx="653615" cy="523220"/>
          </a:xfrm>
          <a:prstGeom prst="rect">
            <a:avLst/>
          </a:prstGeom>
          <a:noFill/>
        </p:spPr>
        <p:txBody>
          <a:bodyPr wrap="none" rtlCol="0">
            <a:spAutoFit/>
          </a:bodyPr>
          <a:lstStyle/>
          <a:p>
            <a:r>
              <a:rPr lang="en-US" sz="2800" dirty="0" smtClean="0">
                <a:latin typeface="Gotham Extra Light"/>
                <a:cs typeface="Gotham Extra Light"/>
              </a:rPr>
              <a:t>5K</a:t>
            </a:r>
            <a:endParaRPr lang="en-US" sz="2800" dirty="0">
              <a:latin typeface="Gotham Extra Light"/>
              <a:cs typeface="Gotham Extra Light"/>
            </a:endParaRPr>
          </a:p>
        </p:txBody>
      </p:sp>
      <p:sp>
        <p:nvSpPr>
          <p:cNvPr id="7" name="TextBox 6"/>
          <p:cNvSpPr txBox="1"/>
          <p:nvPr/>
        </p:nvSpPr>
        <p:spPr>
          <a:xfrm>
            <a:off x="8278731" y="5629107"/>
            <a:ext cx="810170" cy="523220"/>
          </a:xfrm>
          <a:prstGeom prst="rect">
            <a:avLst/>
          </a:prstGeom>
          <a:noFill/>
        </p:spPr>
        <p:txBody>
          <a:bodyPr wrap="none" rtlCol="0">
            <a:spAutoFit/>
          </a:bodyPr>
          <a:lstStyle/>
          <a:p>
            <a:r>
              <a:rPr lang="en-US" sz="2800" dirty="0" smtClean="0">
                <a:latin typeface="Gotham Extra Light"/>
                <a:cs typeface="Gotham Extra Light"/>
              </a:rPr>
              <a:t>10K</a:t>
            </a:r>
          </a:p>
        </p:txBody>
      </p:sp>
      <p:cxnSp>
        <p:nvCxnSpPr>
          <p:cNvPr id="8" name="Straight Arrow Connector 7"/>
          <p:cNvCxnSpPr/>
          <p:nvPr/>
        </p:nvCxnSpPr>
        <p:spPr>
          <a:xfrm flipV="1">
            <a:off x="1597177" y="364435"/>
            <a:ext cx="0" cy="5212522"/>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97177" y="5576957"/>
            <a:ext cx="7460675"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6086" y="2440649"/>
            <a:ext cx="810529" cy="523220"/>
          </a:xfrm>
          <a:prstGeom prst="rect">
            <a:avLst/>
          </a:prstGeom>
          <a:noFill/>
        </p:spPr>
        <p:txBody>
          <a:bodyPr wrap="none" rtlCol="0">
            <a:spAutoFit/>
          </a:bodyPr>
          <a:lstStyle/>
          <a:p>
            <a:r>
              <a:rPr lang="en-US" sz="2800" dirty="0" smtClean="0">
                <a:latin typeface="Gotham Extra Light"/>
                <a:cs typeface="Gotham Extra Light"/>
              </a:rPr>
              <a:t>100</a:t>
            </a:r>
            <a:endParaRPr lang="en-US" sz="2800" dirty="0">
              <a:latin typeface="Gotham Extra Light"/>
              <a:cs typeface="Gotham Extra Light"/>
            </a:endParaRPr>
          </a:p>
        </p:txBody>
      </p:sp>
      <p:sp>
        <p:nvSpPr>
          <p:cNvPr id="17" name="TextBox 16"/>
          <p:cNvSpPr txBox="1"/>
          <p:nvPr/>
        </p:nvSpPr>
        <p:spPr>
          <a:xfrm>
            <a:off x="461144" y="697434"/>
            <a:ext cx="1065471" cy="523220"/>
          </a:xfrm>
          <a:prstGeom prst="rect">
            <a:avLst/>
          </a:prstGeom>
          <a:noFill/>
        </p:spPr>
        <p:txBody>
          <a:bodyPr wrap="none" rtlCol="0">
            <a:spAutoFit/>
          </a:bodyPr>
          <a:lstStyle/>
          <a:p>
            <a:r>
              <a:rPr lang="en-US" sz="2800" dirty="0" smtClean="0">
                <a:latin typeface="Gotham Extra Light"/>
                <a:cs typeface="Gotham Extra Light"/>
              </a:rPr>
              <a:t>1000</a:t>
            </a:r>
            <a:endParaRPr lang="en-US" sz="2800" dirty="0">
              <a:latin typeface="Gotham Extra Light"/>
              <a:cs typeface="Gotham Extra Light"/>
            </a:endParaRPr>
          </a:p>
        </p:txBody>
      </p:sp>
      <p:sp>
        <p:nvSpPr>
          <p:cNvPr id="18" name="TextBox 17"/>
          <p:cNvSpPr txBox="1"/>
          <p:nvPr/>
        </p:nvSpPr>
        <p:spPr>
          <a:xfrm>
            <a:off x="971027" y="4191654"/>
            <a:ext cx="555588" cy="523220"/>
          </a:xfrm>
          <a:prstGeom prst="rect">
            <a:avLst/>
          </a:prstGeom>
          <a:noFill/>
        </p:spPr>
        <p:txBody>
          <a:bodyPr wrap="none" rtlCol="0">
            <a:spAutoFit/>
          </a:bodyPr>
          <a:lstStyle/>
          <a:p>
            <a:r>
              <a:rPr lang="en-US" sz="2800" dirty="0" smtClean="0">
                <a:latin typeface="Gotham Extra Light"/>
                <a:cs typeface="Gotham Extra Light"/>
              </a:rPr>
              <a:t>10</a:t>
            </a:r>
            <a:endParaRPr lang="en-US" sz="2800" dirty="0">
              <a:latin typeface="Gotham Extra Light"/>
              <a:cs typeface="Gotham Extra Light"/>
            </a:endParaRPr>
          </a:p>
        </p:txBody>
      </p:sp>
      <p:sp>
        <p:nvSpPr>
          <p:cNvPr id="19" name="TextBox 18"/>
          <p:cNvSpPr txBox="1"/>
          <p:nvPr/>
        </p:nvSpPr>
        <p:spPr>
          <a:xfrm>
            <a:off x="3438531" y="6302753"/>
            <a:ext cx="3865980" cy="461665"/>
          </a:xfrm>
          <a:prstGeom prst="rect">
            <a:avLst/>
          </a:prstGeom>
          <a:noFill/>
        </p:spPr>
        <p:txBody>
          <a:bodyPr wrap="none" rtlCol="0">
            <a:spAutoFit/>
          </a:bodyPr>
          <a:lstStyle/>
          <a:p>
            <a:r>
              <a:rPr lang="en-US" sz="2400" dirty="0">
                <a:latin typeface="Gotham Light"/>
                <a:cs typeface="Gotham Light"/>
              </a:rPr>
              <a:t>t</a:t>
            </a:r>
            <a:r>
              <a:rPr lang="en-US" sz="2400" dirty="0" smtClean="0">
                <a:latin typeface="Gotham Light"/>
                <a:cs typeface="Gotham Light"/>
              </a:rPr>
              <a:t>housand tuples / group</a:t>
            </a:r>
            <a:endParaRPr lang="en-US" sz="2400" dirty="0">
              <a:solidFill>
                <a:schemeClr val="bg1">
                  <a:lumMod val="75000"/>
                </a:schemeClr>
              </a:solidFill>
              <a:latin typeface="Gotham Light"/>
              <a:cs typeface="Gotham Light"/>
            </a:endParaRPr>
          </a:p>
        </p:txBody>
      </p:sp>
      <p:sp>
        <p:nvSpPr>
          <p:cNvPr id="20" name="TextBox 19"/>
          <p:cNvSpPr txBox="1"/>
          <p:nvPr/>
        </p:nvSpPr>
        <p:spPr>
          <a:xfrm>
            <a:off x="16330" y="1896287"/>
            <a:ext cx="553998" cy="2071336"/>
          </a:xfrm>
          <a:prstGeom prst="rect">
            <a:avLst/>
          </a:prstGeom>
          <a:noFill/>
        </p:spPr>
        <p:txBody>
          <a:bodyPr vert="vert270" wrap="none" rtlCol="0">
            <a:spAutoFit/>
          </a:bodyPr>
          <a:lstStyle/>
          <a:p>
            <a:r>
              <a:rPr lang="en-US" sz="2400" dirty="0">
                <a:latin typeface="Gotham Light"/>
                <a:cs typeface="Gotham Light"/>
              </a:rPr>
              <a:t>c</a:t>
            </a:r>
            <a:r>
              <a:rPr lang="en-US" sz="2400" dirty="0" smtClean="0">
                <a:latin typeface="Gotham Light"/>
                <a:cs typeface="Gotham Light"/>
              </a:rPr>
              <a:t>ost </a:t>
            </a:r>
            <a:r>
              <a:rPr lang="en-US" sz="2400" dirty="0" smtClean="0">
                <a:solidFill>
                  <a:srgbClr val="A6A6A6"/>
                </a:solidFill>
                <a:latin typeface="Gotham Light"/>
                <a:cs typeface="Gotham Light"/>
              </a:rPr>
              <a:t>seconds</a:t>
            </a:r>
            <a:endParaRPr lang="en-US" sz="2400" dirty="0">
              <a:solidFill>
                <a:srgbClr val="A6A6A6"/>
              </a:solidFill>
              <a:latin typeface="Gotham Light"/>
              <a:cs typeface="Gotham Light"/>
            </a:endParaRPr>
          </a:p>
        </p:txBody>
      </p:sp>
      <p:sp>
        <p:nvSpPr>
          <p:cNvPr id="22" name="TextBox 21"/>
          <p:cNvSpPr txBox="1"/>
          <p:nvPr/>
        </p:nvSpPr>
        <p:spPr>
          <a:xfrm>
            <a:off x="8062805" y="114827"/>
            <a:ext cx="895250" cy="523220"/>
          </a:xfrm>
          <a:prstGeom prst="rect">
            <a:avLst/>
          </a:prstGeom>
          <a:noFill/>
        </p:spPr>
        <p:txBody>
          <a:bodyPr wrap="none" rtlCol="0">
            <a:spAutoFit/>
          </a:bodyPr>
          <a:lstStyle/>
          <a:p>
            <a:r>
              <a:rPr lang="en-US" sz="2800" dirty="0" smtClean="0">
                <a:latin typeface="Gotham XNarrow Light"/>
                <a:cs typeface="Gotham XNarrow Light"/>
              </a:rPr>
              <a:t>Naive</a:t>
            </a:r>
            <a:endParaRPr lang="en-US" sz="2800" dirty="0">
              <a:latin typeface="Gotham XNarrow Light"/>
              <a:cs typeface="Gotham XNarrow Light"/>
            </a:endParaRPr>
          </a:p>
        </p:txBody>
      </p:sp>
      <p:cxnSp>
        <p:nvCxnSpPr>
          <p:cNvPr id="25" name="Straight Connector 24"/>
          <p:cNvCxnSpPr/>
          <p:nvPr/>
        </p:nvCxnSpPr>
        <p:spPr>
          <a:xfrm>
            <a:off x="2261629" y="629490"/>
            <a:ext cx="6696426" cy="0"/>
          </a:xfrm>
          <a:prstGeom prst="line">
            <a:avLst/>
          </a:prstGeom>
          <a:ln w="76200" cmpd="sng">
            <a:solidFill>
              <a:srgbClr val="C0504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8320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1597177" y="98287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97177" y="269240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97177" y="4468192"/>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097409" y="5629107"/>
            <a:ext cx="555229" cy="523220"/>
          </a:xfrm>
          <a:prstGeom prst="rect">
            <a:avLst/>
          </a:prstGeom>
          <a:noFill/>
        </p:spPr>
        <p:txBody>
          <a:bodyPr wrap="none" rtlCol="0">
            <a:spAutoFit/>
          </a:bodyPr>
          <a:lstStyle/>
          <a:p>
            <a:r>
              <a:rPr lang="en-US" sz="2800" dirty="0" smtClean="0">
                <a:latin typeface="Gotham Extra Light"/>
                <a:cs typeface="Gotham Extra Light"/>
              </a:rPr>
              <a:t>1K</a:t>
            </a:r>
            <a:endParaRPr lang="en-US" sz="2800" dirty="0">
              <a:latin typeface="Gotham Extra Light"/>
              <a:cs typeface="Gotham Extra Light"/>
            </a:endParaRPr>
          </a:p>
        </p:txBody>
      </p:sp>
      <p:sp>
        <p:nvSpPr>
          <p:cNvPr id="6" name="TextBox 5"/>
          <p:cNvSpPr txBox="1"/>
          <p:nvPr/>
        </p:nvSpPr>
        <p:spPr>
          <a:xfrm>
            <a:off x="5015503" y="5629107"/>
            <a:ext cx="653615" cy="523220"/>
          </a:xfrm>
          <a:prstGeom prst="rect">
            <a:avLst/>
          </a:prstGeom>
          <a:noFill/>
        </p:spPr>
        <p:txBody>
          <a:bodyPr wrap="none" rtlCol="0">
            <a:spAutoFit/>
          </a:bodyPr>
          <a:lstStyle/>
          <a:p>
            <a:r>
              <a:rPr lang="en-US" sz="2800" dirty="0" smtClean="0">
                <a:latin typeface="Gotham Extra Light"/>
                <a:cs typeface="Gotham Extra Light"/>
              </a:rPr>
              <a:t>5K</a:t>
            </a:r>
            <a:endParaRPr lang="en-US" sz="2800" dirty="0">
              <a:latin typeface="Gotham Extra Light"/>
              <a:cs typeface="Gotham Extra Light"/>
            </a:endParaRPr>
          </a:p>
        </p:txBody>
      </p:sp>
      <p:sp>
        <p:nvSpPr>
          <p:cNvPr id="7" name="TextBox 6"/>
          <p:cNvSpPr txBox="1"/>
          <p:nvPr/>
        </p:nvSpPr>
        <p:spPr>
          <a:xfrm>
            <a:off x="8278731" y="5629107"/>
            <a:ext cx="810170" cy="523220"/>
          </a:xfrm>
          <a:prstGeom prst="rect">
            <a:avLst/>
          </a:prstGeom>
          <a:noFill/>
        </p:spPr>
        <p:txBody>
          <a:bodyPr wrap="none" rtlCol="0">
            <a:spAutoFit/>
          </a:bodyPr>
          <a:lstStyle/>
          <a:p>
            <a:r>
              <a:rPr lang="en-US" sz="2800" dirty="0" smtClean="0">
                <a:latin typeface="Gotham Extra Light"/>
                <a:cs typeface="Gotham Extra Light"/>
              </a:rPr>
              <a:t>10K</a:t>
            </a:r>
          </a:p>
        </p:txBody>
      </p:sp>
      <p:cxnSp>
        <p:nvCxnSpPr>
          <p:cNvPr id="8" name="Straight Arrow Connector 7"/>
          <p:cNvCxnSpPr/>
          <p:nvPr/>
        </p:nvCxnSpPr>
        <p:spPr>
          <a:xfrm flipV="1">
            <a:off x="1597177" y="364435"/>
            <a:ext cx="0" cy="5212522"/>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97177" y="5576957"/>
            <a:ext cx="7460675"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2339475" y="2981739"/>
            <a:ext cx="6618580" cy="2020957"/>
          </a:xfrm>
          <a:custGeom>
            <a:avLst/>
            <a:gdLst>
              <a:gd name="connsiteX0" fmla="*/ 0 w 2849217"/>
              <a:gd name="connsiteY0" fmla="*/ 872435 h 872435"/>
              <a:gd name="connsiteX1" fmla="*/ 132522 w 2849217"/>
              <a:gd name="connsiteY1" fmla="*/ 640522 h 872435"/>
              <a:gd name="connsiteX2" fmla="*/ 452783 w 2849217"/>
              <a:gd name="connsiteY2" fmla="*/ 419652 h 872435"/>
              <a:gd name="connsiteX3" fmla="*/ 1358348 w 2849217"/>
              <a:gd name="connsiteY3" fmla="*/ 187739 h 872435"/>
              <a:gd name="connsiteX4" fmla="*/ 2849217 w 2849217"/>
              <a:gd name="connsiteY4" fmla="*/ 0 h 872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217" h="872435">
                <a:moveTo>
                  <a:pt x="0" y="872435"/>
                </a:moveTo>
                <a:cubicBezTo>
                  <a:pt x="28529" y="794210"/>
                  <a:pt x="57058" y="715986"/>
                  <a:pt x="132522" y="640522"/>
                </a:cubicBezTo>
                <a:cubicBezTo>
                  <a:pt x="207986" y="565058"/>
                  <a:pt x="248479" y="495116"/>
                  <a:pt x="452783" y="419652"/>
                </a:cubicBezTo>
                <a:cubicBezTo>
                  <a:pt x="657087" y="344188"/>
                  <a:pt x="958942" y="257681"/>
                  <a:pt x="1358348" y="187739"/>
                </a:cubicBezTo>
                <a:cubicBezTo>
                  <a:pt x="1757754" y="117797"/>
                  <a:pt x="2849217" y="0"/>
                  <a:pt x="2849217" y="0"/>
                </a:cubicBezTo>
              </a:path>
            </a:pathLst>
          </a:cu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6086" y="2440649"/>
            <a:ext cx="810529" cy="523220"/>
          </a:xfrm>
          <a:prstGeom prst="rect">
            <a:avLst/>
          </a:prstGeom>
          <a:noFill/>
        </p:spPr>
        <p:txBody>
          <a:bodyPr wrap="none" rtlCol="0">
            <a:spAutoFit/>
          </a:bodyPr>
          <a:lstStyle/>
          <a:p>
            <a:r>
              <a:rPr lang="en-US" sz="2800" dirty="0" smtClean="0">
                <a:latin typeface="Gotham Extra Light"/>
                <a:cs typeface="Gotham Extra Light"/>
              </a:rPr>
              <a:t>100</a:t>
            </a:r>
            <a:endParaRPr lang="en-US" sz="2800" dirty="0">
              <a:latin typeface="Gotham Extra Light"/>
              <a:cs typeface="Gotham Extra Light"/>
            </a:endParaRPr>
          </a:p>
        </p:txBody>
      </p:sp>
      <p:sp>
        <p:nvSpPr>
          <p:cNvPr id="17" name="TextBox 16"/>
          <p:cNvSpPr txBox="1"/>
          <p:nvPr/>
        </p:nvSpPr>
        <p:spPr>
          <a:xfrm>
            <a:off x="461144" y="697434"/>
            <a:ext cx="1065471" cy="523220"/>
          </a:xfrm>
          <a:prstGeom prst="rect">
            <a:avLst/>
          </a:prstGeom>
          <a:noFill/>
        </p:spPr>
        <p:txBody>
          <a:bodyPr wrap="none" rtlCol="0">
            <a:spAutoFit/>
          </a:bodyPr>
          <a:lstStyle/>
          <a:p>
            <a:r>
              <a:rPr lang="en-US" sz="2800" dirty="0" smtClean="0">
                <a:latin typeface="Gotham Extra Light"/>
                <a:cs typeface="Gotham Extra Light"/>
              </a:rPr>
              <a:t>1000</a:t>
            </a:r>
            <a:endParaRPr lang="en-US" sz="2800" dirty="0">
              <a:latin typeface="Gotham Extra Light"/>
              <a:cs typeface="Gotham Extra Light"/>
            </a:endParaRPr>
          </a:p>
        </p:txBody>
      </p:sp>
      <p:sp>
        <p:nvSpPr>
          <p:cNvPr id="18" name="TextBox 17"/>
          <p:cNvSpPr txBox="1"/>
          <p:nvPr/>
        </p:nvSpPr>
        <p:spPr>
          <a:xfrm>
            <a:off x="971027" y="4191654"/>
            <a:ext cx="555588" cy="523220"/>
          </a:xfrm>
          <a:prstGeom prst="rect">
            <a:avLst/>
          </a:prstGeom>
          <a:noFill/>
        </p:spPr>
        <p:txBody>
          <a:bodyPr wrap="none" rtlCol="0">
            <a:spAutoFit/>
          </a:bodyPr>
          <a:lstStyle/>
          <a:p>
            <a:r>
              <a:rPr lang="en-US" sz="2800" dirty="0" smtClean="0">
                <a:latin typeface="Gotham Extra Light"/>
                <a:cs typeface="Gotham Extra Light"/>
              </a:rPr>
              <a:t>10</a:t>
            </a:r>
            <a:endParaRPr lang="en-US" sz="2800" dirty="0">
              <a:latin typeface="Gotham Extra Light"/>
              <a:cs typeface="Gotham Extra Light"/>
            </a:endParaRPr>
          </a:p>
        </p:txBody>
      </p:sp>
      <p:sp>
        <p:nvSpPr>
          <p:cNvPr id="19" name="TextBox 18"/>
          <p:cNvSpPr txBox="1"/>
          <p:nvPr/>
        </p:nvSpPr>
        <p:spPr>
          <a:xfrm>
            <a:off x="3438531" y="6302753"/>
            <a:ext cx="3865980" cy="461665"/>
          </a:xfrm>
          <a:prstGeom prst="rect">
            <a:avLst/>
          </a:prstGeom>
          <a:noFill/>
        </p:spPr>
        <p:txBody>
          <a:bodyPr wrap="none" rtlCol="0">
            <a:spAutoFit/>
          </a:bodyPr>
          <a:lstStyle/>
          <a:p>
            <a:r>
              <a:rPr lang="en-US" sz="2400" dirty="0">
                <a:latin typeface="Gotham Light"/>
                <a:cs typeface="Gotham Light"/>
              </a:rPr>
              <a:t>t</a:t>
            </a:r>
            <a:r>
              <a:rPr lang="en-US" sz="2400" dirty="0" smtClean="0">
                <a:latin typeface="Gotham Light"/>
                <a:cs typeface="Gotham Light"/>
              </a:rPr>
              <a:t>housand tuples / group</a:t>
            </a:r>
            <a:endParaRPr lang="en-US" sz="2400" dirty="0">
              <a:solidFill>
                <a:schemeClr val="bg1">
                  <a:lumMod val="75000"/>
                </a:schemeClr>
              </a:solidFill>
              <a:latin typeface="Gotham Light"/>
              <a:cs typeface="Gotham Light"/>
            </a:endParaRPr>
          </a:p>
        </p:txBody>
      </p:sp>
      <p:sp>
        <p:nvSpPr>
          <p:cNvPr id="20" name="TextBox 19"/>
          <p:cNvSpPr txBox="1"/>
          <p:nvPr/>
        </p:nvSpPr>
        <p:spPr>
          <a:xfrm>
            <a:off x="16330" y="1896287"/>
            <a:ext cx="553998" cy="2071336"/>
          </a:xfrm>
          <a:prstGeom prst="rect">
            <a:avLst/>
          </a:prstGeom>
          <a:noFill/>
        </p:spPr>
        <p:txBody>
          <a:bodyPr vert="vert270" wrap="none" rtlCol="0">
            <a:spAutoFit/>
          </a:bodyPr>
          <a:lstStyle/>
          <a:p>
            <a:r>
              <a:rPr lang="en-US" sz="2400" dirty="0">
                <a:latin typeface="Gotham Light"/>
                <a:cs typeface="Gotham Light"/>
              </a:rPr>
              <a:t>c</a:t>
            </a:r>
            <a:r>
              <a:rPr lang="en-US" sz="2400" dirty="0" smtClean="0">
                <a:latin typeface="Gotham Light"/>
                <a:cs typeface="Gotham Light"/>
              </a:rPr>
              <a:t>ost </a:t>
            </a:r>
            <a:r>
              <a:rPr lang="en-US" sz="2400" dirty="0" smtClean="0">
                <a:solidFill>
                  <a:srgbClr val="A6A6A6"/>
                </a:solidFill>
                <a:latin typeface="Gotham Light"/>
                <a:cs typeface="Gotham Light"/>
              </a:rPr>
              <a:t>seconds</a:t>
            </a:r>
            <a:endParaRPr lang="en-US" sz="2400" dirty="0">
              <a:solidFill>
                <a:srgbClr val="A6A6A6"/>
              </a:solidFill>
              <a:latin typeface="Gotham Light"/>
              <a:cs typeface="Gotham Light"/>
            </a:endParaRPr>
          </a:p>
        </p:txBody>
      </p:sp>
      <p:sp>
        <p:nvSpPr>
          <p:cNvPr id="22" name="TextBox 21"/>
          <p:cNvSpPr txBox="1"/>
          <p:nvPr/>
        </p:nvSpPr>
        <p:spPr>
          <a:xfrm>
            <a:off x="8062805" y="114827"/>
            <a:ext cx="895250" cy="523220"/>
          </a:xfrm>
          <a:prstGeom prst="rect">
            <a:avLst/>
          </a:prstGeom>
          <a:noFill/>
        </p:spPr>
        <p:txBody>
          <a:bodyPr wrap="none" rtlCol="0">
            <a:spAutoFit/>
          </a:bodyPr>
          <a:lstStyle/>
          <a:p>
            <a:r>
              <a:rPr lang="en-US" sz="2800" dirty="0" smtClean="0">
                <a:latin typeface="Gotham XNarrow Light"/>
                <a:cs typeface="Gotham XNarrow Light"/>
              </a:rPr>
              <a:t>Naive</a:t>
            </a:r>
            <a:endParaRPr lang="en-US" sz="2800" dirty="0">
              <a:latin typeface="Gotham XNarrow Light"/>
              <a:cs typeface="Gotham XNarrow Light"/>
            </a:endParaRPr>
          </a:p>
        </p:txBody>
      </p:sp>
      <p:sp>
        <p:nvSpPr>
          <p:cNvPr id="23" name="TextBox 22"/>
          <p:cNvSpPr txBox="1"/>
          <p:nvPr/>
        </p:nvSpPr>
        <p:spPr>
          <a:xfrm>
            <a:off x="7527430" y="2217063"/>
            <a:ext cx="1430625" cy="523220"/>
          </a:xfrm>
          <a:prstGeom prst="rect">
            <a:avLst/>
          </a:prstGeom>
          <a:noFill/>
        </p:spPr>
        <p:txBody>
          <a:bodyPr wrap="none" rtlCol="0">
            <a:spAutoFit/>
          </a:bodyPr>
          <a:lstStyle/>
          <a:p>
            <a:r>
              <a:rPr lang="en-US" sz="2800" dirty="0" smtClean="0">
                <a:latin typeface="Gotham XNarrow Light"/>
                <a:cs typeface="Gotham XNarrow Light"/>
              </a:rPr>
              <a:t>Top down</a:t>
            </a:r>
            <a:endParaRPr lang="en-US" sz="2800" dirty="0">
              <a:latin typeface="Gotham XNarrow Light"/>
              <a:cs typeface="Gotham XNarrow Light"/>
            </a:endParaRPr>
          </a:p>
        </p:txBody>
      </p:sp>
      <p:cxnSp>
        <p:nvCxnSpPr>
          <p:cNvPr id="25" name="Straight Connector 24"/>
          <p:cNvCxnSpPr/>
          <p:nvPr/>
        </p:nvCxnSpPr>
        <p:spPr>
          <a:xfrm>
            <a:off x="2261629" y="629490"/>
            <a:ext cx="6696426" cy="0"/>
          </a:xfrm>
          <a:prstGeom prst="line">
            <a:avLst/>
          </a:prstGeom>
          <a:ln w="76200" cmpd="sng">
            <a:solidFill>
              <a:srgbClr val="C0504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3227846"/>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1597177" y="98287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597177" y="2692400"/>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597177" y="4468192"/>
            <a:ext cx="7360878"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097409" y="5629107"/>
            <a:ext cx="555229" cy="523220"/>
          </a:xfrm>
          <a:prstGeom prst="rect">
            <a:avLst/>
          </a:prstGeom>
          <a:noFill/>
        </p:spPr>
        <p:txBody>
          <a:bodyPr wrap="none" rtlCol="0">
            <a:spAutoFit/>
          </a:bodyPr>
          <a:lstStyle/>
          <a:p>
            <a:r>
              <a:rPr lang="en-US" sz="2800" dirty="0" smtClean="0">
                <a:latin typeface="Gotham Extra Light"/>
                <a:cs typeface="Gotham Extra Light"/>
              </a:rPr>
              <a:t>1K</a:t>
            </a:r>
            <a:endParaRPr lang="en-US" sz="2800" dirty="0">
              <a:latin typeface="Gotham Extra Light"/>
              <a:cs typeface="Gotham Extra Light"/>
            </a:endParaRPr>
          </a:p>
        </p:txBody>
      </p:sp>
      <p:sp>
        <p:nvSpPr>
          <p:cNvPr id="6" name="TextBox 5"/>
          <p:cNvSpPr txBox="1"/>
          <p:nvPr/>
        </p:nvSpPr>
        <p:spPr>
          <a:xfrm>
            <a:off x="5015503" y="5629107"/>
            <a:ext cx="653615" cy="523220"/>
          </a:xfrm>
          <a:prstGeom prst="rect">
            <a:avLst/>
          </a:prstGeom>
          <a:noFill/>
        </p:spPr>
        <p:txBody>
          <a:bodyPr wrap="none" rtlCol="0">
            <a:spAutoFit/>
          </a:bodyPr>
          <a:lstStyle/>
          <a:p>
            <a:r>
              <a:rPr lang="en-US" sz="2800" dirty="0" smtClean="0">
                <a:latin typeface="Gotham Extra Light"/>
                <a:cs typeface="Gotham Extra Light"/>
              </a:rPr>
              <a:t>5K</a:t>
            </a:r>
            <a:endParaRPr lang="en-US" sz="2800" dirty="0">
              <a:latin typeface="Gotham Extra Light"/>
              <a:cs typeface="Gotham Extra Light"/>
            </a:endParaRPr>
          </a:p>
        </p:txBody>
      </p:sp>
      <p:sp>
        <p:nvSpPr>
          <p:cNvPr id="7" name="TextBox 6"/>
          <p:cNvSpPr txBox="1"/>
          <p:nvPr/>
        </p:nvSpPr>
        <p:spPr>
          <a:xfrm>
            <a:off x="8278731" y="5629107"/>
            <a:ext cx="810170" cy="523220"/>
          </a:xfrm>
          <a:prstGeom prst="rect">
            <a:avLst/>
          </a:prstGeom>
          <a:noFill/>
        </p:spPr>
        <p:txBody>
          <a:bodyPr wrap="none" rtlCol="0">
            <a:spAutoFit/>
          </a:bodyPr>
          <a:lstStyle/>
          <a:p>
            <a:r>
              <a:rPr lang="en-US" sz="2800" dirty="0" smtClean="0">
                <a:latin typeface="Gotham Extra Light"/>
                <a:cs typeface="Gotham Extra Light"/>
              </a:rPr>
              <a:t>10K</a:t>
            </a:r>
          </a:p>
        </p:txBody>
      </p:sp>
      <p:cxnSp>
        <p:nvCxnSpPr>
          <p:cNvPr id="8" name="Straight Arrow Connector 7"/>
          <p:cNvCxnSpPr/>
          <p:nvPr/>
        </p:nvCxnSpPr>
        <p:spPr>
          <a:xfrm flipV="1">
            <a:off x="1597177" y="364435"/>
            <a:ext cx="0" cy="5212522"/>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97177" y="5576957"/>
            <a:ext cx="7460675"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2339475" y="2981739"/>
            <a:ext cx="6618580" cy="2020957"/>
          </a:xfrm>
          <a:custGeom>
            <a:avLst/>
            <a:gdLst>
              <a:gd name="connsiteX0" fmla="*/ 0 w 2849217"/>
              <a:gd name="connsiteY0" fmla="*/ 872435 h 872435"/>
              <a:gd name="connsiteX1" fmla="*/ 132522 w 2849217"/>
              <a:gd name="connsiteY1" fmla="*/ 640522 h 872435"/>
              <a:gd name="connsiteX2" fmla="*/ 452783 w 2849217"/>
              <a:gd name="connsiteY2" fmla="*/ 419652 h 872435"/>
              <a:gd name="connsiteX3" fmla="*/ 1358348 w 2849217"/>
              <a:gd name="connsiteY3" fmla="*/ 187739 h 872435"/>
              <a:gd name="connsiteX4" fmla="*/ 2849217 w 2849217"/>
              <a:gd name="connsiteY4" fmla="*/ 0 h 872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217" h="872435">
                <a:moveTo>
                  <a:pt x="0" y="872435"/>
                </a:moveTo>
                <a:cubicBezTo>
                  <a:pt x="28529" y="794210"/>
                  <a:pt x="57058" y="715986"/>
                  <a:pt x="132522" y="640522"/>
                </a:cubicBezTo>
                <a:cubicBezTo>
                  <a:pt x="207986" y="565058"/>
                  <a:pt x="248479" y="495116"/>
                  <a:pt x="452783" y="419652"/>
                </a:cubicBezTo>
                <a:cubicBezTo>
                  <a:pt x="657087" y="344188"/>
                  <a:pt x="958942" y="257681"/>
                  <a:pt x="1358348" y="187739"/>
                </a:cubicBezTo>
                <a:cubicBezTo>
                  <a:pt x="1757754" y="117797"/>
                  <a:pt x="2849217" y="0"/>
                  <a:pt x="2849217" y="0"/>
                </a:cubicBezTo>
              </a:path>
            </a:pathLst>
          </a:custGeom>
          <a:ln w="76200" cmpd="sng">
            <a:solidFill>
              <a:srgbClr val="F7964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2331968" y="3655392"/>
            <a:ext cx="6581913" cy="1535043"/>
          </a:xfrm>
          <a:custGeom>
            <a:avLst/>
            <a:gdLst>
              <a:gd name="connsiteX0" fmla="*/ 0 w 6581913"/>
              <a:gd name="connsiteY0" fmla="*/ 1535043 h 1535043"/>
              <a:gd name="connsiteX1" fmla="*/ 364434 w 6581913"/>
              <a:gd name="connsiteY1" fmla="*/ 1270000 h 1535043"/>
              <a:gd name="connsiteX2" fmla="*/ 1038087 w 6581913"/>
              <a:gd name="connsiteY2" fmla="*/ 839304 h 1535043"/>
              <a:gd name="connsiteX3" fmla="*/ 3136347 w 6581913"/>
              <a:gd name="connsiteY3" fmla="*/ 430695 h 1535043"/>
              <a:gd name="connsiteX4" fmla="*/ 6581913 w 6581913"/>
              <a:gd name="connsiteY4" fmla="*/ 0 h 1535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913" h="1535043">
                <a:moveTo>
                  <a:pt x="0" y="1535043"/>
                </a:moveTo>
                <a:cubicBezTo>
                  <a:pt x="95710" y="1460499"/>
                  <a:pt x="191420" y="1385956"/>
                  <a:pt x="364434" y="1270000"/>
                </a:cubicBezTo>
                <a:cubicBezTo>
                  <a:pt x="537448" y="1154044"/>
                  <a:pt x="576102" y="979188"/>
                  <a:pt x="1038087" y="839304"/>
                </a:cubicBezTo>
                <a:cubicBezTo>
                  <a:pt x="1500073" y="699420"/>
                  <a:pt x="2212376" y="570579"/>
                  <a:pt x="3136347" y="430695"/>
                </a:cubicBezTo>
                <a:cubicBezTo>
                  <a:pt x="4060318" y="290811"/>
                  <a:pt x="6581913" y="0"/>
                  <a:pt x="6581913" y="0"/>
                </a:cubicBezTo>
              </a:path>
            </a:pathLst>
          </a:custGeom>
          <a:ln w="7620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6086" y="2440649"/>
            <a:ext cx="810529" cy="523220"/>
          </a:xfrm>
          <a:prstGeom prst="rect">
            <a:avLst/>
          </a:prstGeom>
          <a:noFill/>
        </p:spPr>
        <p:txBody>
          <a:bodyPr wrap="none" rtlCol="0">
            <a:spAutoFit/>
          </a:bodyPr>
          <a:lstStyle/>
          <a:p>
            <a:r>
              <a:rPr lang="en-US" sz="2800" dirty="0" smtClean="0">
                <a:latin typeface="Gotham Extra Light"/>
                <a:cs typeface="Gotham Extra Light"/>
              </a:rPr>
              <a:t>100</a:t>
            </a:r>
            <a:endParaRPr lang="en-US" sz="2800" dirty="0">
              <a:latin typeface="Gotham Extra Light"/>
              <a:cs typeface="Gotham Extra Light"/>
            </a:endParaRPr>
          </a:p>
        </p:txBody>
      </p:sp>
      <p:sp>
        <p:nvSpPr>
          <p:cNvPr id="17" name="TextBox 16"/>
          <p:cNvSpPr txBox="1"/>
          <p:nvPr/>
        </p:nvSpPr>
        <p:spPr>
          <a:xfrm>
            <a:off x="461144" y="697434"/>
            <a:ext cx="1065471" cy="523220"/>
          </a:xfrm>
          <a:prstGeom prst="rect">
            <a:avLst/>
          </a:prstGeom>
          <a:noFill/>
        </p:spPr>
        <p:txBody>
          <a:bodyPr wrap="none" rtlCol="0">
            <a:spAutoFit/>
          </a:bodyPr>
          <a:lstStyle/>
          <a:p>
            <a:r>
              <a:rPr lang="en-US" sz="2800" dirty="0" smtClean="0">
                <a:latin typeface="Gotham Extra Light"/>
                <a:cs typeface="Gotham Extra Light"/>
              </a:rPr>
              <a:t>1000</a:t>
            </a:r>
            <a:endParaRPr lang="en-US" sz="2800" dirty="0">
              <a:latin typeface="Gotham Extra Light"/>
              <a:cs typeface="Gotham Extra Light"/>
            </a:endParaRPr>
          </a:p>
        </p:txBody>
      </p:sp>
      <p:sp>
        <p:nvSpPr>
          <p:cNvPr id="18" name="TextBox 17"/>
          <p:cNvSpPr txBox="1"/>
          <p:nvPr/>
        </p:nvSpPr>
        <p:spPr>
          <a:xfrm>
            <a:off x="971027" y="4191654"/>
            <a:ext cx="555588" cy="523220"/>
          </a:xfrm>
          <a:prstGeom prst="rect">
            <a:avLst/>
          </a:prstGeom>
          <a:noFill/>
        </p:spPr>
        <p:txBody>
          <a:bodyPr wrap="none" rtlCol="0">
            <a:spAutoFit/>
          </a:bodyPr>
          <a:lstStyle/>
          <a:p>
            <a:r>
              <a:rPr lang="en-US" sz="2800" dirty="0" smtClean="0">
                <a:latin typeface="Gotham Extra Light"/>
                <a:cs typeface="Gotham Extra Light"/>
              </a:rPr>
              <a:t>10</a:t>
            </a:r>
            <a:endParaRPr lang="en-US" sz="2800" dirty="0">
              <a:latin typeface="Gotham Extra Light"/>
              <a:cs typeface="Gotham Extra Light"/>
            </a:endParaRPr>
          </a:p>
        </p:txBody>
      </p:sp>
      <p:sp>
        <p:nvSpPr>
          <p:cNvPr id="19" name="TextBox 18"/>
          <p:cNvSpPr txBox="1"/>
          <p:nvPr/>
        </p:nvSpPr>
        <p:spPr>
          <a:xfrm>
            <a:off x="3438531" y="6302753"/>
            <a:ext cx="3865980" cy="461665"/>
          </a:xfrm>
          <a:prstGeom prst="rect">
            <a:avLst/>
          </a:prstGeom>
          <a:noFill/>
        </p:spPr>
        <p:txBody>
          <a:bodyPr wrap="none" rtlCol="0">
            <a:spAutoFit/>
          </a:bodyPr>
          <a:lstStyle/>
          <a:p>
            <a:r>
              <a:rPr lang="en-US" sz="2400" dirty="0">
                <a:latin typeface="Gotham Light"/>
                <a:cs typeface="Gotham Light"/>
              </a:rPr>
              <a:t>t</a:t>
            </a:r>
            <a:r>
              <a:rPr lang="en-US" sz="2400" dirty="0" smtClean="0">
                <a:latin typeface="Gotham Light"/>
                <a:cs typeface="Gotham Light"/>
              </a:rPr>
              <a:t>housand tuples / group</a:t>
            </a:r>
            <a:endParaRPr lang="en-US" sz="2400" dirty="0">
              <a:solidFill>
                <a:schemeClr val="bg1">
                  <a:lumMod val="75000"/>
                </a:schemeClr>
              </a:solidFill>
              <a:latin typeface="Gotham Light"/>
              <a:cs typeface="Gotham Light"/>
            </a:endParaRPr>
          </a:p>
        </p:txBody>
      </p:sp>
      <p:sp>
        <p:nvSpPr>
          <p:cNvPr id="20" name="TextBox 19"/>
          <p:cNvSpPr txBox="1"/>
          <p:nvPr/>
        </p:nvSpPr>
        <p:spPr>
          <a:xfrm>
            <a:off x="16330" y="1896287"/>
            <a:ext cx="553998" cy="2071336"/>
          </a:xfrm>
          <a:prstGeom prst="rect">
            <a:avLst/>
          </a:prstGeom>
          <a:noFill/>
        </p:spPr>
        <p:txBody>
          <a:bodyPr vert="vert270" wrap="none" rtlCol="0">
            <a:spAutoFit/>
          </a:bodyPr>
          <a:lstStyle/>
          <a:p>
            <a:r>
              <a:rPr lang="en-US" sz="2400" dirty="0">
                <a:latin typeface="Gotham Light"/>
                <a:cs typeface="Gotham Light"/>
              </a:rPr>
              <a:t>c</a:t>
            </a:r>
            <a:r>
              <a:rPr lang="en-US" sz="2400" dirty="0" smtClean="0">
                <a:latin typeface="Gotham Light"/>
                <a:cs typeface="Gotham Light"/>
              </a:rPr>
              <a:t>ost </a:t>
            </a:r>
            <a:r>
              <a:rPr lang="en-US" sz="2400" dirty="0" smtClean="0">
                <a:solidFill>
                  <a:srgbClr val="A6A6A6"/>
                </a:solidFill>
                <a:latin typeface="Gotham Light"/>
                <a:cs typeface="Gotham Light"/>
              </a:rPr>
              <a:t>seconds</a:t>
            </a:r>
            <a:endParaRPr lang="en-US" sz="2400" dirty="0">
              <a:solidFill>
                <a:srgbClr val="A6A6A6"/>
              </a:solidFill>
              <a:latin typeface="Gotham Light"/>
              <a:cs typeface="Gotham Light"/>
            </a:endParaRPr>
          </a:p>
        </p:txBody>
      </p:sp>
      <p:sp>
        <p:nvSpPr>
          <p:cNvPr id="22" name="TextBox 21"/>
          <p:cNvSpPr txBox="1"/>
          <p:nvPr/>
        </p:nvSpPr>
        <p:spPr>
          <a:xfrm>
            <a:off x="8062805" y="114827"/>
            <a:ext cx="895250" cy="523220"/>
          </a:xfrm>
          <a:prstGeom prst="rect">
            <a:avLst/>
          </a:prstGeom>
          <a:noFill/>
        </p:spPr>
        <p:txBody>
          <a:bodyPr wrap="none" rtlCol="0">
            <a:spAutoFit/>
          </a:bodyPr>
          <a:lstStyle/>
          <a:p>
            <a:r>
              <a:rPr lang="en-US" sz="2800" dirty="0" smtClean="0">
                <a:latin typeface="Gotham XNarrow Light"/>
                <a:cs typeface="Gotham XNarrow Light"/>
              </a:rPr>
              <a:t>Naive</a:t>
            </a:r>
            <a:endParaRPr lang="en-US" sz="2800" dirty="0">
              <a:latin typeface="Gotham XNarrow Light"/>
              <a:cs typeface="Gotham XNarrow Light"/>
            </a:endParaRPr>
          </a:p>
        </p:txBody>
      </p:sp>
      <p:sp>
        <p:nvSpPr>
          <p:cNvPr id="23" name="TextBox 22"/>
          <p:cNvSpPr txBox="1"/>
          <p:nvPr/>
        </p:nvSpPr>
        <p:spPr>
          <a:xfrm>
            <a:off x="7527430" y="2217063"/>
            <a:ext cx="1430625" cy="523220"/>
          </a:xfrm>
          <a:prstGeom prst="rect">
            <a:avLst/>
          </a:prstGeom>
          <a:noFill/>
        </p:spPr>
        <p:txBody>
          <a:bodyPr wrap="none" rtlCol="0">
            <a:spAutoFit/>
          </a:bodyPr>
          <a:lstStyle/>
          <a:p>
            <a:r>
              <a:rPr lang="en-US" sz="2800" dirty="0" smtClean="0">
                <a:latin typeface="Gotham XNarrow Light"/>
                <a:cs typeface="Gotham XNarrow Light"/>
              </a:rPr>
              <a:t>Top down</a:t>
            </a:r>
            <a:endParaRPr lang="en-US" sz="2800" dirty="0">
              <a:latin typeface="Gotham XNarrow Light"/>
              <a:cs typeface="Gotham XNarrow Light"/>
            </a:endParaRPr>
          </a:p>
        </p:txBody>
      </p:sp>
      <p:sp>
        <p:nvSpPr>
          <p:cNvPr id="24" name="TextBox 23"/>
          <p:cNvSpPr txBox="1"/>
          <p:nvPr/>
        </p:nvSpPr>
        <p:spPr>
          <a:xfrm>
            <a:off x="7436949" y="3895488"/>
            <a:ext cx="1521106" cy="523220"/>
          </a:xfrm>
          <a:prstGeom prst="rect">
            <a:avLst/>
          </a:prstGeom>
          <a:noFill/>
        </p:spPr>
        <p:txBody>
          <a:bodyPr wrap="none" rtlCol="0">
            <a:spAutoFit/>
          </a:bodyPr>
          <a:lstStyle/>
          <a:p>
            <a:r>
              <a:rPr lang="en-US" sz="2800" dirty="0" smtClean="0">
                <a:latin typeface="Gotham XNarrow Light"/>
                <a:cs typeface="Gotham XNarrow Light"/>
              </a:rPr>
              <a:t>Bottom up</a:t>
            </a:r>
            <a:endParaRPr lang="en-US" sz="2800" dirty="0">
              <a:latin typeface="Gotham XNarrow Light"/>
              <a:cs typeface="Gotham XNarrow Light"/>
            </a:endParaRPr>
          </a:p>
        </p:txBody>
      </p:sp>
      <p:cxnSp>
        <p:nvCxnSpPr>
          <p:cNvPr id="25" name="Straight Connector 24"/>
          <p:cNvCxnSpPr/>
          <p:nvPr/>
        </p:nvCxnSpPr>
        <p:spPr>
          <a:xfrm>
            <a:off x="2261629" y="629490"/>
            <a:ext cx="6696426" cy="0"/>
          </a:xfrm>
          <a:prstGeom prst="line">
            <a:avLst/>
          </a:prstGeom>
          <a:ln w="76200" cmpd="sng">
            <a:solidFill>
              <a:srgbClr val="C0504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32278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8209631" y="2323644"/>
            <a:ext cx="67655" cy="67655"/>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310384" y="1055361"/>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75791" y="1063201"/>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239323" y="101614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209654" y="11953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62702" y="2013593"/>
            <a:ext cx="763633" cy="2286690"/>
          </a:xfrm>
          <a:prstGeom prst="rect">
            <a:avLst/>
          </a:prstGeom>
          <a:solidFill>
            <a:schemeClr val="bg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87997" y="22975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53404" y="230535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59582" y="2411531"/>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887610" y="784796"/>
            <a:ext cx="763633" cy="3515488"/>
          </a:xfrm>
          <a:prstGeom prst="rect">
            <a:avLst/>
          </a:prstGeom>
          <a:solidFill>
            <a:schemeClr val="bg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0" name="Straight Arrow Connector 89"/>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772260" y="570001"/>
            <a:ext cx="763633" cy="3730283"/>
          </a:xfrm>
          <a:prstGeom prst="rect">
            <a:avLst/>
          </a:prstGeom>
          <a:solidFill>
            <a:schemeClr val="bg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TextBox 70"/>
          <p:cNvSpPr txBox="1"/>
          <p:nvPr/>
        </p:nvSpPr>
        <p:spPr>
          <a:xfrm>
            <a:off x="3925327" y="4277997"/>
            <a:ext cx="854080" cy="461665"/>
          </a:xfrm>
          <a:prstGeom prst="rect">
            <a:avLst/>
          </a:prstGeom>
          <a:noFill/>
        </p:spPr>
        <p:txBody>
          <a:bodyPr wrap="none" rtlCol="0">
            <a:spAutoFit/>
          </a:bodyPr>
          <a:lstStyle/>
          <a:p>
            <a:r>
              <a:rPr lang="en-US" sz="2400" dirty="0" smtClean="0">
                <a:solidFill>
                  <a:schemeClr val="bg1">
                    <a:lumMod val="75000"/>
                  </a:schemeClr>
                </a:solidFill>
                <a:latin typeface="Gotham Light"/>
                <a:cs typeface="Gotham Light"/>
              </a:rPr>
              <a:t>USA</a:t>
            </a:r>
            <a:endParaRPr lang="en-US" sz="2400" dirty="0">
              <a:solidFill>
                <a:schemeClr val="bg1">
                  <a:lumMod val="75000"/>
                </a:schemeClr>
              </a:solidFill>
              <a:latin typeface="Gotham Light"/>
              <a:cs typeface="Gotham Light"/>
            </a:endParaRPr>
          </a:p>
        </p:txBody>
      </p:sp>
      <p:sp>
        <p:nvSpPr>
          <p:cNvPr id="78" name="TextBox 77"/>
          <p:cNvSpPr txBox="1"/>
          <p:nvPr/>
        </p:nvSpPr>
        <p:spPr>
          <a:xfrm>
            <a:off x="7763911" y="4277997"/>
            <a:ext cx="826380" cy="461665"/>
          </a:xfrm>
          <a:prstGeom prst="rect">
            <a:avLst/>
          </a:prstGeom>
          <a:noFill/>
        </p:spPr>
        <p:txBody>
          <a:bodyPr wrap="none" rtlCol="0">
            <a:spAutoFit/>
          </a:bodyPr>
          <a:lstStyle/>
          <a:p>
            <a:r>
              <a:rPr lang="en-US" sz="2400" dirty="0" smtClean="0">
                <a:solidFill>
                  <a:schemeClr val="bg1">
                    <a:lumMod val="75000"/>
                  </a:schemeClr>
                </a:solidFill>
                <a:latin typeface="Gotham Light"/>
                <a:cs typeface="Gotham Light"/>
              </a:rPr>
              <a:t>Italy</a:t>
            </a:r>
            <a:endParaRPr lang="en-US" sz="2400" dirty="0">
              <a:solidFill>
                <a:schemeClr val="bg1">
                  <a:lumMod val="75000"/>
                </a:schemeClr>
              </a:solidFill>
              <a:latin typeface="Gotham Light"/>
              <a:cs typeface="Gotham Light"/>
            </a:endParaRPr>
          </a:p>
        </p:txBody>
      </p:sp>
      <p:sp>
        <p:nvSpPr>
          <p:cNvPr id="6" name="TextBox 5"/>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
        <p:nvSpPr>
          <p:cNvPr id="79" name="TextBox 78"/>
          <p:cNvSpPr txBox="1"/>
          <p:nvPr/>
        </p:nvSpPr>
        <p:spPr>
          <a:xfrm>
            <a:off x="5738904" y="4277997"/>
            <a:ext cx="1042439" cy="461665"/>
          </a:xfrm>
          <a:prstGeom prst="rect">
            <a:avLst/>
          </a:prstGeom>
          <a:noFill/>
        </p:spPr>
        <p:txBody>
          <a:bodyPr wrap="none" rtlCol="0">
            <a:spAutoFit/>
          </a:bodyPr>
          <a:lstStyle/>
          <a:p>
            <a:r>
              <a:rPr lang="en-US" sz="2400" dirty="0" smtClean="0">
                <a:solidFill>
                  <a:schemeClr val="bg1">
                    <a:lumMod val="75000"/>
                  </a:schemeClr>
                </a:solidFill>
                <a:latin typeface="Gotham Light"/>
                <a:cs typeface="Gotham Light"/>
              </a:rPr>
              <a:t>China</a:t>
            </a:r>
            <a:endParaRPr lang="en-US" sz="2400" dirty="0">
              <a:solidFill>
                <a:schemeClr val="bg1">
                  <a:lumMod val="75000"/>
                </a:schemeClr>
              </a:solidFill>
              <a:latin typeface="Gotham Light"/>
              <a:cs typeface="Gotham Light"/>
            </a:endParaRPr>
          </a:p>
        </p:txBody>
      </p:sp>
      <p:sp>
        <p:nvSpPr>
          <p:cNvPr id="24" name="Content Placeholder 2"/>
          <p:cNvSpPr>
            <a:spLocks noGrp="1"/>
          </p:cNvSpPr>
          <p:nvPr>
            <p:ph idx="1"/>
          </p:nvPr>
        </p:nvSpPr>
        <p:spPr>
          <a:xfrm>
            <a:off x="2666601" y="4968445"/>
            <a:ext cx="5923690" cy="1052207"/>
          </a:xfrm>
        </p:spPr>
        <p:txBody>
          <a:bodyPr>
            <a:noAutofit/>
          </a:bodyPr>
          <a:lstStyle/>
          <a:p>
            <a:pPr marL="0" indent="0">
              <a:buNone/>
            </a:pPr>
            <a:r>
              <a:rPr lang="en-US" sz="2800" dirty="0" smtClean="0"/>
              <a:t>SELECT sum(cost)</a:t>
            </a:r>
          </a:p>
          <a:p>
            <a:pPr marL="0" indent="0">
              <a:buNone/>
            </a:pPr>
            <a:r>
              <a:rPr lang="en-US" sz="2800" dirty="0" smtClean="0"/>
              <a:t>FROM	expenses</a:t>
            </a:r>
          </a:p>
          <a:p>
            <a:pPr marL="0" indent="0">
              <a:buNone/>
            </a:pPr>
            <a:r>
              <a:rPr lang="en-US" sz="2800" dirty="0" smtClean="0"/>
              <a:t>GROUPBY country</a:t>
            </a:r>
            <a:endParaRPr lang="en-US" sz="2800" dirty="0"/>
          </a:p>
        </p:txBody>
      </p:sp>
    </p:spTree>
    <p:extLst>
      <p:ext uri="{BB962C8B-B14F-4D97-AF65-F5344CB8AC3E}">
        <p14:creationId xmlns:p14="http://schemas.microsoft.com/office/powerpoint/2010/main" val="46748352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760" y="957535"/>
            <a:ext cx="8229600" cy="5437546"/>
          </a:xfrm>
        </p:spPr>
        <p:txBody>
          <a:bodyPr>
            <a:normAutofit/>
          </a:bodyPr>
          <a:lstStyle/>
          <a:p>
            <a:pPr marL="0" indent="0" algn="ctr">
              <a:buNone/>
            </a:pPr>
            <a:r>
              <a:rPr lang="en-US" sz="4650" dirty="0" smtClean="0">
                <a:solidFill>
                  <a:schemeClr val="accent6"/>
                </a:solidFill>
                <a:latin typeface="Gotham Medium"/>
                <a:cs typeface="Gotham Medium"/>
              </a:rPr>
              <a:t>influence metric</a:t>
            </a:r>
            <a:r>
              <a:rPr lang="en-US" sz="4650" dirty="0" smtClean="0">
                <a:solidFill>
                  <a:schemeClr val="accent6"/>
                </a:solidFill>
              </a:rPr>
              <a:t> </a:t>
            </a:r>
          </a:p>
          <a:p>
            <a:pPr marL="0" indent="0" algn="ctr">
              <a:buNone/>
            </a:pPr>
            <a:r>
              <a:rPr lang="en-US" dirty="0" smtClean="0">
                <a:solidFill>
                  <a:schemeClr val="bg1">
                    <a:lumMod val="75000"/>
                  </a:schemeClr>
                </a:solidFill>
              </a:rPr>
              <a:t>that is</a:t>
            </a:r>
          </a:p>
          <a:p>
            <a:pPr marL="0" indent="0" algn="ctr">
              <a:buNone/>
            </a:pPr>
            <a:r>
              <a:rPr lang="en-US" dirty="0">
                <a:solidFill>
                  <a:srgbClr val="F79646"/>
                </a:solidFill>
                <a:latin typeface="Gotham Medium"/>
                <a:cs typeface="Gotham Medium"/>
              </a:rPr>
              <a:t>a</a:t>
            </a:r>
            <a:r>
              <a:rPr lang="en-US" dirty="0" smtClean="0">
                <a:solidFill>
                  <a:srgbClr val="F79646"/>
                </a:solidFill>
                <a:latin typeface="Gotham Medium"/>
                <a:cs typeface="Gotham Medium"/>
              </a:rPr>
              <a:t>ccessible to end-users</a:t>
            </a:r>
          </a:p>
          <a:p>
            <a:pPr marL="0" indent="0" algn="ctr">
              <a:buNone/>
            </a:pPr>
            <a:r>
              <a:rPr lang="en-US" dirty="0" smtClean="0">
                <a:solidFill>
                  <a:srgbClr val="BFBFBF"/>
                </a:solidFill>
              </a:rPr>
              <a:t>for</a:t>
            </a:r>
          </a:p>
          <a:p>
            <a:pPr marL="0" indent="0" algn="ctr">
              <a:buNone/>
            </a:pPr>
            <a:r>
              <a:rPr lang="en-US" sz="5400" dirty="0" smtClean="0">
                <a:solidFill>
                  <a:srgbClr val="F79646"/>
                </a:solidFill>
                <a:latin typeface="Gotham XNarrow Bold"/>
                <a:cs typeface="Gotham XNarrow Bold"/>
              </a:rPr>
              <a:t>Data cleaning</a:t>
            </a:r>
          </a:p>
          <a:p>
            <a:pPr marL="0" indent="0" algn="ctr">
              <a:buNone/>
            </a:pPr>
            <a:r>
              <a:rPr lang="en-US" sz="4400" dirty="0" smtClean="0">
                <a:solidFill>
                  <a:srgbClr val="F79646"/>
                </a:solidFill>
                <a:latin typeface="Gotham XNarrow Bold"/>
                <a:cs typeface="Gotham XNarrow Bold"/>
              </a:rPr>
              <a:t>Data exploration</a:t>
            </a:r>
          </a:p>
          <a:p>
            <a:pPr marL="0" indent="0" algn="ctr">
              <a:buNone/>
            </a:pPr>
            <a:r>
              <a:rPr lang="en-US" sz="3350" dirty="0" smtClean="0">
                <a:solidFill>
                  <a:srgbClr val="F79646"/>
                </a:solidFill>
                <a:latin typeface="Gotham XNarrow Bold"/>
                <a:cs typeface="Gotham XNarrow Bold"/>
              </a:rPr>
              <a:t>Provenance reduction</a:t>
            </a:r>
          </a:p>
        </p:txBody>
      </p:sp>
    </p:spTree>
    <p:extLst>
      <p:ext uri="{BB962C8B-B14F-4D97-AF65-F5344CB8AC3E}">
        <p14:creationId xmlns:p14="http://schemas.microsoft.com/office/powerpoint/2010/main" val="514079014"/>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Gotham Light"/>
                <a:ea typeface="+mj-ea"/>
                <a:cs typeface="Gotham Light"/>
              </a:defRPr>
            </a:lvl1pPr>
          </a:lstStyle>
          <a:p>
            <a:r>
              <a:rPr lang="en-US" sz="6600" dirty="0" smtClean="0">
                <a:solidFill>
                  <a:srgbClr val="F9C225"/>
                </a:solidFill>
                <a:latin typeface="Goudy Old Style"/>
                <a:cs typeface="Goudy Old Style"/>
              </a:rPr>
              <a:t>scorpion</a:t>
            </a:r>
            <a:endParaRPr lang="en-US" sz="6600" dirty="0">
              <a:solidFill>
                <a:srgbClr val="F9C225"/>
              </a:solidFill>
              <a:latin typeface="Goudy Old Style"/>
              <a:cs typeface="Goudy Old Style"/>
            </a:endParaRPr>
          </a:p>
        </p:txBody>
      </p:sp>
      <p:sp>
        <p:nvSpPr>
          <p:cNvPr id="8" name="TextBox 7"/>
          <p:cNvSpPr txBox="1"/>
          <p:nvPr/>
        </p:nvSpPr>
        <p:spPr>
          <a:xfrm>
            <a:off x="0" y="6710810"/>
            <a:ext cx="3201943" cy="184666"/>
          </a:xfrm>
          <a:prstGeom prst="rect">
            <a:avLst/>
          </a:prstGeom>
          <a:noFill/>
        </p:spPr>
        <p:txBody>
          <a:bodyPr wrap="none" rtlCol="0">
            <a:spAutoFit/>
          </a:bodyPr>
          <a:lstStyle/>
          <a:p>
            <a:r>
              <a:rPr lang="hr-HR" sz="600" dirty="0" smtClean="0"/>
              <a:t>http://springfieldpunx.blogspot.com/2010/11/mortal-kombat-ninjas-scorpion.html</a:t>
            </a:r>
            <a:endParaRPr lang="en-US" sz="600" dirty="0"/>
          </a:p>
        </p:txBody>
      </p:sp>
      <p:pic>
        <p:nvPicPr>
          <p:cNvPr id="9" name="Picture 8"/>
          <p:cNvPicPr>
            <a:picLocks noChangeAspect="1"/>
          </p:cNvPicPr>
          <p:nvPr/>
        </p:nvPicPr>
        <p:blipFill>
          <a:blip r:embed="rId3">
            <a:alphaModFix/>
          </a:blip>
          <a:stretch>
            <a:fillRect/>
          </a:stretch>
        </p:blipFill>
        <p:spPr>
          <a:xfrm>
            <a:off x="6188005" y="3705996"/>
            <a:ext cx="2425565" cy="3152003"/>
          </a:xfrm>
          <a:prstGeom prst="rect">
            <a:avLst/>
          </a:prstGeom>
        </p:spPr>
      </p:pic>
      <p:sp>
        <p:nvSpPr>
          <p:cNvPr id="13" name="TextBox 12"/>
          <p:cNvSpPr txBox="1"/>
          <p:nvPr/>
        </p:nvSpPr>
        <p:spPr>
          <a:xfrm>
            <a:off x="420807" y="5180401"/>
            <a:ext cx="2456810" cy="369332"/>
          </a:xfrm>
          <a:prstGeom prst="rect">
            <a:avLst/>
          </a:prstGeom>
          <a:noFill/>
        </p:spPr>
        <p:txBody>
          <a:bodyPr wrap="none" rtlCol="0">
            <a:spAutoFit/>
          </a:bodyPr>
          <a:lstStyle/>
          <a:p>
            <a:r>
              <a:rPr lang="en-US" dirty="0" err="1" smtClean="0">
                <a:latin typeface="Gotham Light"/>
                <a:cs typeface="Gotham Light"/>
              </a:rPr>
              <a:t>eugenewu@mit.edu</a:t>
            </a:r>
            <a:endParaRPr lang="en-US" dirty="0">
              <a:latin typeface="Gotham Light"/>
              <a:cs typeface="Gotham Light"/>
            </a:endParaRPr>
          </a:p>
        </p:txBody>
      </p:sp>
    </p:spTree>
    <p:extLst>
      <p:ext uri="{BB962C8B-B14F-4D97-AF65-F5344CB8AC3E}">
        <p14:creationId xmlns:p14="http://schemas.microsoft.com/office/powerpoint/2010/main" val="1325424932"/>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07069" y="3568700"/>
            <a:ext cx="5080000" cy="3289300"/>
          </a:xfrm>
          <a:prstGeom prst="rect">
            <a:avLst/>
          </a:prstGeom>
        </p:spPr>
      </p:pic>
      <p:sp>
        <p:nvSpPr>
          <p:cNvPr id="5"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Gotham Light"/>
                <a:ea typeface="+mj-ea"/>
                <a:cs typeface="Gotham Light"/>
              </a:defRPr>
            </a:lvl1pPr>
          </a:lstStyle>
          <a:p>
            <a:r>
              <a:rPr lang="en-US" sz="6600" dirty="0" smtClean="0">
                <a:solidFill>
                  <a:srgbClr val="F9C225"/>
                </a:solidFill>
                <a:latin typeface="Goudy Old Style"/>
                <a:cs typeface="Goudy Old Style"/>
              </a:rPr>
              <a:t>scorpion</a:t>
            </a:r>
            <a:endParaRPr lang="en-US" sz="6600" dirty="0">
              <a:solidFill>
                <a:srgbClr val="F9C225"/>
              </a:solidFill>
              <a:latin typeface="Goudy Old Style"/>
              <a:cs typeface="Goudy Old Style"/>
            </a:endParaRPr>
          </a:p>
        </p:txBody>
      </p:sp>
      <p:sp>
        <p:nvSpPr>
          <p:cNvPr id="8" name="TextBox 7"/>
          <p:cNvSpPr txBox="1"/>
          <p:nvPr/>
        </p:nvSpPr>
        <p:spPr>
          <a:xfrm>
            <a:off x="0" y="6710810"/>
            <a:ext cx="3201943" cy="184666"/>
          </a:xfrm>
          <a:prstGeom prst="rect">
            <a:avLst/>
          </a:prstGeom>
          <a:noFill/>
        </p:spPr>
        <p:txBody>
          <a:bodyPr wrap="none" rtlCol="0">
            <a:spAutoFit/>
          </a:bodyPr>
          <a:lstStyle/>
          <a:p>
            <a:r>
              <a:rPr lang="hr-HR" sz="600" dirty="0" smtClean="0"/>
              <a:t>http://springfieldpunx.blogspot.com/2010/11/mortal-kombat-ninjas-scorpion.html</a:t>
            </a:r>
            <a:endParaRPr lang="en-US" sz="600" dirty="0"/>
          </a:p>
        </p:txBody>
      </p:sp>
      <p:sp>
        <p:nvSpPr>
          <p:cNvPr id="2" name="TextBox 1"/>
          <p:cNvSpPr txBox="1"/>
          <p:nvPr/>
        </p:nvSpPr>
        <p:spPr>
          <a:xfrm rot="20760290">
            <a:off x="1974269" y="4548907"/>
            <a:ext cx="2456810" cy="369332"/>
          </a:xfrm>
          <a:prstGeom prst="rect">
            <a:avLst/>
          </a:prstGeom>
          <a:noFill/>
        </p:spPr>
        <p:txBody>
          <a:bodyPr wrap="none" rtlCol="0">
            <a:spAutoFit/>
          </a:bodyPr>
          <a:lstStyle/>
          <a:p>
            <a:r>
              <a:rPr lang="en-US" dirty="0" err="1" smtClean="0">
                <a:latin typeface="Gotham Light"/>
                <a:cs typeface="Gotham Light"/>
              </a:rPr>
              <a:t>eugenewu@mit.edu</a:t>
            </a:r>
            <a:endParaRPr lang="en-US" dirty="0">
              <a:latin typeface="Gotham Light"/>
              <a:cs typeface="Gotham Light"/>
            </a:endParaRPr>
          </a:p>
        </p:txBody>
      </p:sp>
    </p:spTree>
    <p:extLst>
      <p:ext uri="{BB962C8B-B14F-4D97-AF65-F5344CB8AC3E}">
        <p14:creationId xmlns:p14="http://schemas.microsoft.com/office/powerpoint/2010/main" val="266174954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Gotham Light"/>
                <a:ea typeface="+mj-ea"/>
                <a:cs typeface="Gotham Light"/>
              </a:defRPr>
            </a:lvl1pPr>
          </a:lstStyle>
          <a:p>
            <a:r>
              <a:rPr lang="en-US" sz="6600" dirty="0" smtClean="0">
                <a:solidFill>
                  <a:srgbClr val="F9C225"/>
                </a:solidFill>
                <a:latin typeface="Goudy Old Style"/>
                <a:cs typeface="Goudy Old Style"/>
              </a:rPr>
              <a:t>scorpion</a:t>
            </a:r>
            <a:endParaRPr lang="en-US" sz="6600" dirty="0">
              <a:solidFill>
                <a:srgbClr val="F9C225"/>
              </a:solidFill>
              <a:latin typeface="Goudy Old Style"/>
              <a:cs typeface="Goudy Old Style"/>
            </a:endParaRPr>
          </a:p>
        </p:txBody>
      </p:sp>
      <p:sp>
        <p:nvSpPr>
          <p:cNvPr id="8" name="TextBox 7"/>
          <p:cNvSpPr txBox="1"/>
          <p:nvPr/>
        </p:nvSpPr>
        <p:spPr>
          <a:xfrm>
            <a:off x="0" y="6710810"/>
            <a:ext cx="3201943" cy="184666"/>
          </a:xfrm>
          <a:prstGeom prst="rect">
            <a:avLst/>
          </a:prstGeom>
          <a:noFill/>
        </p:spPr>
        <p:txBody>
          <a:bodyPr wrap="none" rtlCol="0">
            <a:spAutoFit/>
          </a:bodyPr>
          <a:lstStyle/>
          <a:p>
            <a:r>
              <a:rPr lang="hr-HR" sz="600" dirty="0" smtClean="0"/>
              <a:t>http://springfieldpunx.blogspot.com/2010/11/mortal-kombat-ninjas-scorpion.html</a:t>
            </a:r>
            <a:endParaRPr lang="en-US" sz="600" dirty="0"/>
          </a:p>
        </p:txBody>
      </p:sp>
      <p:pic>
        <p:nvPicPr>
          <p:cNvPr id="9" name="Picture 8"/>
          <p:cNvPicPr>
            <a:picLocks noChangeAspect="1"/>
          </p:cNvPicPr>
          <p:nvPr/>
        </p:nvPicPr>
        <p:blipFill>
          <a:blip r:embed="rId3">
            <a:alphaModFix/>
          </a:blip>
          <a:stretch>
            <a:fillRect/>
          </a:stretch>
        </p:blipFill>
        <p:spPr>
          <a:xfrm>
            <a:off x="6188005" y="3705996"/>
            <a:ext cx="2425565" cy="3152003"/>
          </a:xfrm>
          <a:prstGeom prst="rect">
            <a:avLst/>
          </a:prstGeom>
        </p:spPr>
      </p:pic>
      <p:sp>
        <p:nvSpPr>
          <p:cNvPr id="11" name="TextBox 10"/>
          <p:cNvSpPr txBox="1"/>
          <p:nvPr/>
        </p:nvSpPr>
        <p:spPr>
          <a:xfrm>
            <a:off x="3348178" y="4283480"/>
            <a:ext cx="2456810" cy="369332"/>
          </a:xfrm>
          <a:prstGeom prst="rect">
            <a:avLst/>
          </a:prstGeom>
          <a:noFill/>
        </p:spPr>
        <p:txBody>
          <a:bodyPr wrap="none" rtlCol="0">
            <a:spAutoFit/>
          </a:bodyPr>
          <a:lstStyle/>
          <a:p>
            <a:r>
              <a:rPr lang="en-US" dirty="0" err="1" smtClean="0">
                <a:latin typeface="Gotham Light"/>
                <a:cs typeface="Gotham Light"/>
              </a:rPr>
              <a:t>eugenewu@mit.edu</a:t>
            </a:r>
            <a:endParaRPr lang="en-US" dirty="0">
              <a:latin typeface="Gotham Light"/>
              <a:cs typeface="Gotham Light"/>
            </a:endParaRPr>
          </a:p>
        </p:txBody>
      </p:sp>
    </p:spTree>
    <p:extLst>
      <p:ext uri="{BB962C8B-B14F-4D97-AF65-F5344CB8AC3E}">
        <p14:creationId xmlns:p14="http://schemas.microsoft.com/office/powerpoint/2010/main" val="2664840204"/>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C-parameter</a:t>
            </a:r>
            <a:endParaRPr lang="en-US" dirty="0"/>
          </a:p>
        </p:txBody>
      </p:sp>
      <p:sp>
        <p:nvSpPr>
          <p:cNvPr id="4" name="TextBox 3"/>
          <p:cNvSpPr txBox="1"/>
          <p:nvPr/>
        </p:nvSpPr>
        <p:spPr>
          <a:xfrm>
            <a:off x="3058495" y="1804595"/>
            <a:ext cx="2888030" cy="646331"/>
          </a:xfrm>
          <a:prstGeom prst="rect">
            <a:avLst/>
          </a:prstGeom>
          <a:noFill/>
        </p:spPr>
        <p:txBody>
          <a:bodyPr wrap="none" rtlCol="0">
            <a:spAutoFit/>
          </a:bodyPr>
          <a:lstStyle/>
          <a:p>
            <a:r>
              <a:rPr lang="en-US" sz="3600" dirty="0" err="1" smtClean="0">
                <a:solidFill>
                  <a:schemeClr val="bg1">
                    <a:lumMod val="65000"/>
                  </a:schemeClr>
                </a:solidFill>
                <a:latin typeface="Times"/>
                <a:cs typeface="Times"/>
              </a:rPr>
              <a:t>Δ</a:t>
            </a:r>
            <a:r>
              <a:rPr lang="en-US" sz="3600" dirty="0" err="1" smtClean="0">
                <a:solidFill>
                  <a:schemeClr val="bg1">
                    <a:lumMod val="65000"/>
                  </a:schemeClr>
                </a:solidFill>
                <a:latin typeface="Gotham Light"/>
                <a:cs typeface="Gotham Light"/>
              </a:rPr>
              <a:t>output</a:t>
            </a:r>
            <a:r>
              <a:rPr lang="en-US" sz="3600" dirty="0" smtClean="0">
                <a:solidFill>
                  <a:schemeClr val="bg1">
                    <a:lumMod val="65000"/>
                  </a:schemeClr>
                </a:solidFill>
                <a:latin typeface="Gotham Light"/>
                <a:cs typeface="Gotham Light"/>
              </a:rPr>
              <a:t> </a:t>
            </a:r>
            <a:r>
              <a:rPr lang="en-US" sz="3600" dirty="0" smtClean="0">
                <a:solidFill>
                  <a:schemeClr val="bg1">
                    <a:lumMod val="65000"/>
                  </a:schemeClr>
                </a:solidFill>
                <a:latin typeface="Wingdings"/>
                <a:ea typeface="Wingdings"/>
                <a:cs typeface="Wingdings"/>
                <a:sym typeface="Wingdings"/>
              </a:rPr>
              <a:t></a:t>
            </a:r>
            <a:r>
              <a:rPr lang="en-US" sz="3600" dirty="0" smtClean="0">
                <a:solidFill>
                  <a:schemeClr val="bg1">
                    <a:lumMod val="65000"/>
                  </a:schemeClr>
                </a:solidFill>
                <a:latin typeface="Gotham Light"/>
                <a:ea typeface="Wingdings"/>
                <a:cs typeface="Gotham Light"/>
                <a:sym typeface="Wingdings"/>
              </a:rPr>
              <a:t> </a:t>
            </a:r>
            <a:r>
              <a:rPr lang="en-US" sz="3600" dirty="0">
                <a:solidFill>
                  <a:schemeClr val="bg1">
                    <a:lumMod val="65000"/>
                  </a:schemeClr>
                </a:solidFill>
                <a:latin typeface="Gotham Light"/>
                <a:ea typeface="Wingdings"/>
                <a:cs typeface="Gotham Light"/>
                <a:sym typeface="Wingdings"/>
              </a:rPr>
              <a:t>V</a:t>
            </a:r>
            <a:r>
              <a:rPr lang="en-US" sz="3600" dirty="0" smtClean="0">
                <a:solidFill>
                  <a:schemeClr val="bg1">
                    <a:lumMod val="65000"/>
                  </a:schemeClr>
                </a:solidFill>
                <a:latin typeface="Wingdings"/>
                <a:ea typeface="Wingdings"/>
                <a:cs typeface="Wingdings"/>
                <a:sym typeface="Wingdings"/>
              </a:rPr>
              <a:t> </a:t>
            </a:r>
            <a:endParaRPr lang="en-US" sz="3600" dirty="0">
              <a:solidFill>
                <a:schemeClr val="bg1">
                  <a:lumMod val="65000"/>
                </a:schemeClr>
              </a:solidFill>
              <a:latin typeface="Gotham Light"/>
              <a:cs typeface="Gotham Light"/>
            </a:endParaRPr>
          </a:p>
        </p:txBody>
      </p:sp>
      <p:sp>
        <p:nvSpPr>
          <p:cNvPr id="5" name="TextBox 4"/>
          <p:cNvSpPr txBox="1"/>
          <p:nvPr/>
        </p:nvSpPr>
        <p:spPr>
          <a:xfrm>
            <a:off x="3702918" y="2450926"/>
            <a:ext cx="1625367" cy="646331"/>
          </a:xfrm>
          <a:prstGeom prst="rect">
            <a:avLst/>
          </a:prstGeom>
          <a:noFill/>
        </p:spPr>
        <p:txBody>
          <a:bodyPr wrap="none" rtlCol="0">
            <a:spAutoFit/>
          </a:bodyPr>
          <a:lstStyle/>
          <a:p>
            <a:r>
              <a:rPr lang="en-US" sz="3600" dirty="0" smtClean="0">
                <a:solidFill>
                  <a:srgbClr val="A6A6A6"/>
                </a:solidFill>
                <a:latin typeface="Gotham Light"/>
                <a:cs typeface="Gotham Light"/>
              </a:rPr>
              <a:t>|p(T)|</a:t>
            </a:r>
            <a:r>
              <a:rPr lang="en-US" sz="3600" baseline="30000" dirty="0" smtClean="0">
                <a:latin typeface="Gotham Bold"/>
                <a:cs typeface="Gotham Bold"/>
              </a:rPr>
              <a:t>c</a:t>
            </a:r>
            <a:endParaRPr lang="en-US" sz="3600" dirty="0">
              <a:latin typeface="Gotham Bold"/>
              <a:cs typeface="Gotham Bold"/>
            </a:endParaRPr>
          </a:p>
        </p:txBody>
      </p:sp>
      <p:cxnSp>
        <p:nvCxnSpPr>
          <p:cNvPr id="6" name="Straight Connector 5"/>
          <p:cNvCxnSpPr/>
          <p:nvPr/>
        </p:nvCxnSpPr>
        <p:spPr>
          <a:xfrm>
            <a:off x="3058495" y="2450926"/>
            <a:ext cx="288803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2"/>
          <a:srcRect l="52055"/>
          <a:stretch/>
        </p:blipFill>
        <p:spPr>
          <a:xfrm>
            <a:off x="872378" y="4609540"/>
            <a:ext cx="3035339" cy="1888661"/>
          </a:xfrm>
          <a:prstGeom prst="rect">
            <a:avLst/>
          </a:prstGeom>
        </p:spPr>
      </p:pic>
      <p:sp>
        <p:nvSpPr>
          <p:cNvPr id="10" name="TextBox 9"/>
          <p:cNvSpPr txBox="1"/>
          <p:nvPr/>
        </p:nvSpPr>
        <p:spPr>
          <a:xfrm rot="16200000">
            <a:off x="225574" y="5339581"/>
            <a:ext cx="415498" cy="461665"/>
          </a:xfrm>
          <a:prstGeom prst="rect">
            <a:avLst/>
          </a:prstGeom>
          <a:noFill/>
        </p:spPr>
        <p:txBody>
          <a:bodyPr wrap="none" rtlCol="0">
            <a:spAutoFit/>
          </a:bodyPr>
          <a:lstStyle/>
          <a:p>
            <a:r>
              <a:rPr lang="en-US" sz="2400" dirty="0">
                <a:latin typeface="Gotham Light"/>
                <a:cs typeface="Gotham Light"/>
              </a:rPr>
              <a:t>Y</a:t>
            </a:r>
          </a:p>
        </p:txBody>
      </p:sp>
      <p:sp>
        <p:nvSpPr>
          <p:cNvPr id="11" name="TextBox 10"/>
          <p:cNvSpPr txBox="1"/>
          <p:nvPr/>
        </p:nvSpPr>
        <p:spPr>
          <a:xfrm>
            <a:off x="2195157" y="6396335"/>
            <a:ext cx="396416" cy="461665"/>
          </a:xfrm>
          <a:prstGeom prst="rect">
            <a:avLst/>
          </a:prstGeom>
          <a:noFill/>
        </p:spPr>
        <p:txBody>
          <a:bodyPr wrap="none" rtlCol="0">
            <a:spAutoFit/>
          </a:bodyPr>
          <a:lstStyle/>
          <a:p>
            <a:r>
              <a:rPr lang="en-US" sz="2400" dirty="0">
                <a:latin typeface="Gotham Light"/>
                <a:cs typeface="Gotham Light"/>
              </a:rPr>
              <a:t>Z</a:t>
            </a:r>
          </a:p>
        </p:txBody>
      </p:sp>
      <p:sp>
        <p:nvSpPr>
          <p:cNvPr id="12" name="Rectangle 11"/>
          <p:cNvSpPr/>
          <p:nvPr/>
        </p:nvSpPr>
        <p:spPr>
          <a:xfrm>
            <a:off x="1664890" y="4496466"/>
            <a:ext cx="1437193" cy="1492746"/>
          </a:xfrm>
          <a:prstGeom prst="rect">
            <a:avLst/>
          </a:prstGeom>
          <a:noFill/>
          <a:ln w="762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26052" y="3649045"/>
            <a:ext cx="1946840" cy="769441"/>
          </a:xfrm>
          <a:prstGeom prst="rect">
            <a:avLst/>
          </a:prstGeom>
          <a:noFill/>
        </p:spPr>
        <p:txBody>
          <a:bodyPr wrap="none" rtlCol="0">
            <a:spAutoFit/>
          </a:bodyPr>
          <a:lstStyle/>
          <a:p>
            <a:r>
              <a:rPr lang="en-US" sz="4400" dirty="0" smtClean="0">
                <a:latin typeface="Gotham Light"/>
                <a:cs typeface="Gotham Light"/>
              </a:rPr>
              <a:t>Low C</a:t>
            </a:r>
            <a:endParaRPr lang="en-US" sz="4400" dirty="0">
              <a:latin typeface="Gotham Light"/>
              <a:cs typeface="Gotham Light"/>
            </a:endParaRPr>
          </a:p>
        </p:txBody>
      </p:sp>
      <p:sp>
        <p:nvSpPr>
          <p:cNvPr id="15" name="TextBox 14"/>
          <p:cNvSpPr txBox="1"/>
          <p:nvPr/>
        </p:nvSpPr>
        <p:spPr>
          <a:xfrm>
            <a:off x="6038439" y="3649045"/>
            <a:ext cx="2057999" cy="769441"/>
          </a:xfrm>
          <a:prstGeom prst="rect">
            <a:avLst/>
          </a:prstGeom>
          <a:noFill/>
        </p:spPr>
        <p:txBody>
          <a:bodyPr wrap="none" rtlCol="0">
            <a:spAutoFit/>
          </a:bodyPr>
          <a:lstStyle/>
          <a:p>
            <a:r>
              <a:rPr lang="en-US" sz="4400" dirty="0" smtClean="0">
                <a:latin typeface="Gotham Light"/>
                <a:cs typeface="Gotham Light"/>
              </a:rPr>
              <a:t>High C</a:t>
            </a:r>
            <a:endParaRPr lang="en-US" sz="4400" dirty="0">
              <a:latin typeface="Gotham Light"/>
              <a:cs typeface="Gotham Light"/>
            </a:endParaRPr>
          </a:p>
        </p:txBody>
      </p:sp>
      <p:pic>
        <p:nvPicPr>
          <p:cNvPr id="16" name="Picture 15"/>
          <p:cNvPicPr>
            <a:picLocks noChangeAspect="1"/>
          </p:cNvPicPr>
          <p:nvPr/>
        </p:nvPicPr>
        <p:blipFill rotWithShape="1">
          <a:blip r:embed="rId2"/>
          <a:srcRect l="52055"/>
          <a:stretch/>
        </p:blipFill>
        <p:spPr>
          <a:xfrm>
            <a:off x="5651461" y="4609540"/>
            <a:ext cx="3035339" cy="1888661"/>
          </a:xfrm>
          <a:prstGeom prst="rect">
            <a:avLst/>
          </a:prstGeom>
        </p:spPr>
      </p:pic>
      <p:sp>
        <p:nvSpPr>
          <p:cNvPr id="18" name="TextBox 17"/>
          <p:cNvSpPr txBox="1"/>
          <p:nvPr/>
        </p:nvSpPr>
        <p:spPr>
          <a:xfrm>
            <a:off x="6974240" y="6396335"/>
            <a:ext cx="396416" cy="461665"/>
          </a:xfrm>
          <a:prstGeom prst="rect">
            <a:avLst/>
          </a:prstGeom>
          <a:noFill/>
        </p:spPr>
        <p:txBody>
          <a:bodyPr wrap="none" rtlCol="0">
            <a:spAutoFit/>
          </a:bodyPr>
          <a:lstStyle/>
          <a:p>
            <a:r>
              <a:rPr lang="en-US" sz="2400" dirty="0">
                <a:latin typeface="Gotham Light"/>
                <a:cs typeface="Gotham Light"/>
              </a:rPr>
              <a:t>Z</a:t>
            </a:r>
          </a:p>
        </p:txBody>
      </p:sp>
      <p:sp>
        <p:nvSpPr>
          <p:cNvPr id="19" name="Rectangle 18"/>
          <p:cNvSpPr/>
          <p:nvPr/>
        </p:nvSpPr>
        <p:spPr>
          <a:xfrm>
            <a:off x="6651196" y="4496466"/>
            <a:ext cx="891282" cy="661307"/>
          </a:xfrm>
          <a:prstGeom prst="rect">
            <a:avLst/>
          </a:prstGeom>
          <a:noFill/>
          <a:ln w="762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824291"/>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5870" y="2737036"/>
            <a:ext cx="2218700" cy="523220"/>
          </a:xfrm>
          <a:prstGeom prst="rect">
            <a:avLst/>
          </a:prstGeom>
          <a:noFill/>
        </p:spPr>
        <p:txBody>
          <a:bodyPr wrap="none" rtlCol="0">
            <a:spAutoFit/>
          </a:bodyPr>
          <a:lstStyle/>
          <a:p>
            <a:r>
              <a:rPr lang="en-US" sz="2800" dirty="0" err="1" smtClean="0">
                <a:latin typeface="Times"/>
                <a:cs typeface="Times"/>
              </a:rPr>
              <a:t>Δ</a:t>
            </a:r>
            <a:r>
              <a:rPr lang="en-US" sz="2800" dirty="0" err="1" smtClean="0">
                <a:latin typeface="Gotham Light"/>
                <a:cs typeface="Gotham Light"/>
              </a:rPr>
              <a:t>outlier</a:t>
            </a:r>
            <a:r>
              <a:rPr lang="en-US" sz="2800" dirty="0" smtClean="0">
                <a:latin typeface="Gotham Light"/>
                <a:cs typeface="Gotham Light"/>
              </a:rPr>
              <a:t> </a:t>
            </a:r>
            <a:r>
              <a:rPr lang="en-US" sz="2800" dirty="0" smtClean="0">
                <a:latin typeface="Wingdings"/>
                <a:ea typeface="Wingdings"/>
                <a:cs typeface="Wingdings"/>
                <a:sym typeface="Wingdings"/>
              </a:rPr>
              <a:t></a:t>
            </a:r>
            <a:r>
              <a:rPr lang="en-US" sz="2800" dirty="0" smtClean="0">
                <a:latin typeface="Gotham Light"/>
                <a:ea typeface="Wingdings"/>
                <a:cs typeface="Gotham Light"/>
                <a:sym typeface="Wingdings"/>
              </a:rPr>
              <a:t> </a:t>
            </a:r>
            <a:r>
              <a:rPr lang="en-US" sz="2800" dirty="0">
                <a:latin typeface="Gotham Light"/>
                <a:ea typeface="Wingdings"/>
                <a:cs typeface="Gotham Light"/>
                <a:sym typeface="Wingdings"/>
              </a:rPr>
              <a:t>V</a:t>
            </a:r>
            <a:r>
              <a:rPr lang="en-US" sz="2800" dirty="0" smtClean="0">
                <a:latin typeface="Wingdings"/>
                <a:ea typeface="Wingdings"/>
                <a:cs typeface="Wingdings"/>
                <a:sym typeface="Wingdings"/>
              </a:rPr>
              <a:t> </a:t>
            </a:r>
            <a:endParaRPr lang="en-US" sz="2800" dirty="0">
              <a:latin typeface="Gotham Light"/>
              <a:cs typeface="Gotham Light"/>
            </a:endParaRPr>
          </a:p>
        </p:txBody>
      </p:sp>
      <p:sp>
        <p:nvSpPr>
          <p:cNvPr id="5" name="TextBox 4"/>
          <p:cNvSpPr txBox="1"/>
          <p:nvPr/>
        </p:nvSpPr>
        <p:spPr>
          <a:xfrm>
            <a:off x="2450928" y="3302606"/>
            <a:ext cx="1305212" cy="523220"/>
          </a:xfrm>
          <a:prstGeom prst="rect">
            <a:avLst/>
          </a:prstGeom>
          <a:noFill/>
        </p:spPr>
        <p:txBody>
          <a:bodyPr wrap="none" rtlCol="0">
            <a:spAutoFit/>
          </a:bodyPr>
          <a:lstStyle/>
          <a:p>
            <a:r>
              <a:rPr lang="en-US" sz="2800" dirty="0" smtClean="0">
                <a:latin typeface="Gotham Light"/>
                <a:cs typeface="Gotham Light"/>
              </a:rPr>
              <a:t>|p(T)|</a:t>
            </a:r>
            <a:r>
              <a:rPr lang="en-US" sz="2800" baseline="30000" dirty="0" smtClean="0">
                <a:latin typeface="Gotham Light"/>
                <a:cs typeface="Gotham Light"/>
              </a:rPr>
              <a:t>c</a:t>
            </a:r>
            <a:endParaRPr lang="en-US" sz="2800" dirty="0">
              <a:latin typeface="Gotham Light"/>
              <a:cs typeface="Gotham Light"/>
            </a:endParaRPr>
          </a:p>
        </p:txBody>
      </p:sp>
      <p:cxnSp>
        <p:nvCxnSpPr>
          <p:cNvPr id="6" name="Straight Connector 5"/>
          <p:cNvCxnSpPr/>
          <p:nvPr/>
        </p:nvCxnSpPr>
        <p:spPr>
          <a:xfrm>
            <a:off x="2150121" y="3302606"/>
            <a:ext cx="1871791"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20990" y="2883579"/>
            <a:ext cx="1406580" cy="769441"/>
          </a:xfrm>
          <a:prstGeom prst="rect">
            <a:avLst/>
          </a:prstGeom>
          <a:noFill/>
        </p:spPr>
        <p:txBody>
          <a:bodyPr wrap="none" rtlCol="0">
            <a:spAutoFit/>
          </a:bodyPr>
          <a:lstStyle/>
          <a:p>
            <a:r>
              <a:rPr lang="el-GR" sz="4400" dirty="0" smtClean="0">
                <a:solidFill>
                  <a:srgbClr val="7F7F7F"/>
                </a:solidFill>
                <a:latin typeface="Times"/>
                <a:cs typeface="Times"/>
              </a:rPr>
              <a:t>mean</a:t>
            </a:r>
            <a:endParaRPr lang="en-US" sz="4400" dirty="0" smtClean="0">
              <a:solidFill>
                <a:srgbClr val="7F7F7F"/>
              </a:solidFill>
              <a:latin typeface="Times"/>
              <a:cs typeface="Times"/>
            </a:endParaRPr>
          </a:p>
        </p:txBody>
      </p:sp>
      <p:sp>
        <p:nvSpPr>
          <p:cNvPr id="8" name="TextBox 7"/>
          <p:cNvSpPr txBox="1"/>
          <p:nvPr/>
        </p:nvSpPr>
        <p:spPr>
          <a:xfrm>
            <a:off x="6059432" y="3089599"/>
            <a:ext cx="1738074" cy="523220"/>
          </a:xfrm>
          <a:prstGeom prst="rect">
            <a:avLst/>
          </a:prstGeom>
          <a:noFill/>
        </p:spPr>
        <p:txBody>
          <a:bodyPr wrap="none" rtlCol="0">
            <a:spAutoFit/>
          </a:bodyPr>
          <a:lstStyle/>
          <a:p>
            <a:r>
              <a:rPr lang="en-US" sz="2800" dirty="0" err="1" smtClean="0">
                <a:latin typeface="Times"/>
                <a:cs typeface="Times"/>
              </a:rPr>
              <a:t>Δ</a:t>
            </a:r>
            <a:r>
              <a:rPr lang="en-US" sz="2800" dirty="0" err="1" smtClean="0">
                <a:latin typeface="Gotham Light"/>
                <a:cs typeface="Gotham Light"/>
              </a:rPr>
              <a:t>Normal</a:t>
            </a:r>
            <a:r>
              <a:rPr lang="en-US" sz="2800" dirty="0" smtClean="0">
                <a:latin typeface="Wingdings"/>
                <a:ea typeface="Wingdings"/>
                <a:cs typeface="Wingdings"/>
                <a:sym typeface="Wingdings"/>
              </a:rPr>
              <a:t> </a:t>
            </a:r>
            <a:endParaRPr lang="en-US" sz="2800" dirty="0">
              <a:latin typeface="Gotham Light"/>
              <a:cs typeface="Gotham Light"/>
            </a:endParaRPr>
          </a:p>
        </p:txBody>
      </p:sp>
      <p:sp>
        <p:nvSpPr>
          <p:cNvPr id="9" name="TextBox 8"/>
          <p:cNvSpPr txBox="1"/>
          <p:nvPr/>
        </p:nvSpPr>
        <p:spPr>
          <a:xfrm>
            <a:off x="4816123" y="2883579"/>
            <a:ext cx="1156136" cy="769441"/>
          </a:xfrm>
          <a:prstGeom prst="rect">
            <a:avLst/>
          </a:prstGeom>
          <a:noFill/>
        </p:spPr>
        <p:txBody>
          <a:bodyPr wrap="none" rtlCol="0">
            <a:spAutoFit/>
          </a:bodyPr>
          <a:lstStyle/>
          <a:p>
            <a:r>
              <a:rPr lang="en-US" sz="4400" dirty="0" smtClean="0">
                <a:solidFill>
                  <a:schemeClr val="bg1">
                    <a:lumMod val="50000"/>
                  </a:schemeClr>
                </a:solidFill>
                <a:latin typeface="Times"/>
                <a:cs typeface="Times"/>
              </a:rPr>
              <a:t>max</a:t>
            </a:r>
            <a:endParaRPr lang="en-US" sz="4800" dirty="0" smtClean="0">
              <a:solidFill>
                <a:schemeClr val="bg1">
                  <a:lumMod val="50000"/>
                </a:schemeClr>
              </a:solidFill>
              <a:latin typeface="Times"/>
              <a:cs typeface="Times"/>
            </a:endParaRPr>
          </a:p>
        </p:txBody>
      </p:sp>
      <p:cxnSp>
        <p:nvCxnSpPr>
          <p:cNvPr id="10" name="Straight Connector 9"/>
          <p:cNvCxnSpPr/>
          <p:nvPr/>
        </p:nvCxnSpPr>
        <p:spPr>
          <a:xfrm flipV="1">
            <a:off x="7803705" y="3205621"/>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039105" y="3205621"/>
            <a:ext cx="1" cy="35735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92214" y="3414006"/>
            <a:ext cx="992579" cy="400110"/>
          </a:xfrm>
          <a:prstGeom prst="rect">
            <a:avLst/>
          </a:prstGeom>
          <a:noFill/>
        </p:spPr>
        <p:txBody>
          <a:bodyPr wrap="none" rtlCol="0">
            <a:spAutoFit/>
          </a:bodyPr>
          <a:lstStyle/>
          <a:p>
            <a:r>
              <a:rPr lang="en-US" sz="2000" dirty="0" smtClean="0">
                <a:solidFill>
                  <a:srgbClr val="BFBFBF"/>
                </a:solidFill>
                <a:latin typeface="Gotham Light"/>
                <a:cs typeface="Gotham Light"/>
              </a:rPr>
              <a:t>outlier</a:t>
            </a:r>
            <a:endParaRPr lang="en-US" sz="2000" dirty="0">
              <a:solidFill>
                <a:srgbClr val="BFBFBF"/>
              </a:solidFill>
              <a:latin typeface="Gotham Light"/>
              <a:cs typeface="Gotham Light"/>
            </a:endParaRPr>
          </a:p>
        </p:txBody>
      </p:sp>
      <p:sp>
        <p:nvSpPr>
          <p:cNvPr id="13" name="TextBox 12"/>
          <p:cNvSpPr txBox="1"/>
          <p:nvPr/>
        </p:nvSpPr>
        <p:spPr>
          <a:xfrm>
            <a:off x="4843665" y="3412517"/>
            <a:ext cx="1063624" cy="400110"/>
          </a:xfrm>
          <a:prstGeom prst="rect">
            <a:avLst/>
          </a:prstGeom>
          <a:noFill/>
        </p:spPr>
        <p:txBody>
          <a:bodyPr wrap="none" rtlCol="0">
            <a:spAutoFit/>
          </a:bodyPr>
          <a:lstStyle/>
          <a:p>
            <a:r>
              <a:rPr lang="en-US" sz="2000" dirty="0" smtClean="0">
                <a:solidFill>
                  <a:srgbClr val="BFBFBF"/>
                </a:solidFill>
                <a:latin typeface="Gotham Light"/>
                <a:cs typeface="Gotham Light"/>
              </a:rPr>
              <a:t>normal</a:t>
            </a:r>
            <a:endParaRPr lang="en-US" sz="2000" dirty="0">
              <a:solidFill>
                <a:srgbClr val="BFBFBF"/>
              </a:solidFill>
              <a:latin typeface="Gotham Light"/>
              <a:cs typeface="Gotham Light"/>
            </a:endParaRPr>
          </a:p>
        </p:txBody>
      </p:sp>
      <p:cxnSp>
        <p:nvCxnSpPr>
          <p:cNvPr id="19" name="Straight Connector 18"/>
          <p:cNvCxnSpPr/>
          <p:nvPr/>
        </p:nvCxnSpPr>
        <p:spPr>
          <a:xfrm>
            <a:off x="4270275" y="3327096"/>
            <a:ext cx="330970"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947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3583890" y="109670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583890" y="2287751"/>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583890" y="3524958"/>
            <a:ext cx="5128380" cy="0"/>
          </a:xfrm>
          <a:prstGeom prst="line">
            <a:avLst/>
          </a:prstGeom>
          <a:ln w="1270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583890" y="665840"/>
            <a:ext cx="0" cy="3631604"/>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83890" y="4297443"/>
            <a:ext cx="5451531" cy="0"/>
          </a:xfrm>
          <a:prstGeom prst="straightConnector1">
            <a:avLst/>
          </a:prstGeom>
          <a:ln w="12700" cmpd="sng">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8039590" y="3931962"/>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028351"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8301248" y="375817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989157" y="39045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250816" y="368458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356994" y="379075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960696" y="3740903"/>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7960696" y="378176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16099" y="390915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388996" y="39476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8183160" y="375204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338564" y="39203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836804" y="3901279"/>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909155" y="389562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893758" y="372749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8166655" y="3766018"/>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22058" y="393427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116222" y="3692420"/>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209631" y="232364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075037" y="233148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181216" y="243766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945511" y="368582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051689" y="379200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159075" y="387981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821407" y="3774855"/>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8149927" y="3981204"/>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10278" y="393175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6182082" y="390894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6454979" y="3947466"/>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6237473" y="100613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102880" y="1013976"/>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6166412" y="966922"/>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060718" y="396557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205420" y="398129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403062" y="4002369"/>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274867" y="397956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547763" y="401808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153503" y="4036197"/>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298204" y="4051913"/>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6136743" y="1146141"/>
            <a:ext cx="150412" cy="150412"/>
          </a:xfrm>
          <a:prstGeom prst="ellipse">
            <a:avLst/>
          </a:prstGeom>
          <a:solidFill>
            <a:srgbClr val="4BACC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958391" y="2013593"/>
            <a:ext cx="763633" cy="2286690"/>
          </a:xfrm>
          <a:prstGeom prst="rect">
            <a:avLst/>
          </a:prstGeom>
          <a:noFill/>
          <a:ln w="190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p:cNvSpPr/>
          <p:nvPr/>
        </p:nvSpPr>
        <p:spPr>
          <a:xfrm>
            <a:off x="6278152" y="229751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143559" y="230535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6249737" y="2411531"/>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772260" y="570001"/>
            <a:ext cx="763633" cy="3730283"/>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5883299" y="784796"/>
            <a:ext cx="763633" cy="351548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a:off x="8029946" y="399300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52410" y="3963283"/>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895352" y="4006198"/>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356939" y="3714297"/>
            <a:ext cx="129729" cy="129729"/>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947105" y="3964530"/>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232385" y="3887907"/>
            <a:ext cx="67655" cy="67655"/>
          </a:xfrm>
          <a:prstGeom prst="ellipse">
            <a:avLst/>
          </a:prstGeom>
          <a:solidFill>
            <a:srgbClr val="FF00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3925327" y="4277997"/>
            <a:ext cx="854080" cy="461665"/>
          </a:xfrm>
          <a:prstGeom prst="rect">
            <a:avLst/>
          </a:prstGeom>
          <a:noFill/>
        </p:spPr>
        <p:txBody>
          <a:bodyPr wrap="none" rtlCol="0">
            <a:spAutoFit/>
          </a:bodyPr>
          <a:lstStyle/>
          <a:p>
            <a:r>
              <a:rPr lang="en-US" sz="2400" dirty="0" smtClean="0">
                <a:solidFill>
                  <a:schemeClr val="accent3"/>
                </a:solidFill>
                <a:latin typeface="Gotham Light"/>
                <a:cs typeface="Gotham Light"/>
              </a:rPr>
              <a:t>USA</a:t>
            </a:r>
            <a:endParaRPr lang="en-US" sz="2400" dirty="0">
              <a:solidFill>
                <a:schemeClr val="accent3"/>
              </a:solidFill>
              <a:latin typeface="Gotham Light"/>
              <a:cs typeface="Gotham Light"/>
            </a:endParaRPr>
          </a:p>
        </p:txBody>
      </p:sp>
      <p:sp>
        <p:nvSpPr>
          <p:cNvPr id="85" name="TextBox 84"/>
          <p:cNvSpPr txBox="1"/>
          <p:nvPr/>
        </p:nvSpPr>
        <p:spPr>
          <a:xfrm>
            <a:off x="7763911" y="4277997"/>
            <a:ext cx="826380" cy="461665"/>
          </a:xfrm>
          <a:prstGeom prst="rect">
            <a:avLst/>
          </a:prstGeom>
          <a:noFill/>
        </p:spPr>
        <p:txBody>
          <a:bodyPr wrap="none" rtlCol="0">
            <a:spAutoFit/>
          </a:bodyPr>
          <a:lstStyle/>
          <a:p>
            <a:r>
              <a:rPr lang="en-US" sz="2400" dirty="0" smtClean="0">
                <a:solidFill>
                  <a:srgbClr val="FF0000"/>
                </a:solidFill>
                <a:latin typeface="Gotham Light"/>
                <a:cs typeface="Gotham Light"/>
              </a:rPr>
              <a:t>Italy</a:t>
            </a:r>
            <a:endParaRPr lang="en-US" sz="2400" dirty="0">
              <a:solidFill>
                <a:srgbClr val="FF0000"/>
              </a:solidFill>
              <a:latin typeface="Gotham Light"/>
              <a:cs typeface="Gotham Light"/>
            </a:endParaRPr>
          </a:p>
        </p:txBody>
      </p:sp>
      <p:sp>
        <p:nvSpPr>
          <p:cNvPr id="89" name="TextBox 88"/>
          <p:cNvSpPr txBox="1"/>
          <p:nvPr/>
        </p:nvSpPr>
        <p:spPr>
          <a:xfrm>
            <a:off x="5738904" y="4277997"/>
            <a:ext cx="1042439" cy="461665"/>
          </a:xfrm>
          <a:prstGeom prst="rect">
            <a:avLst/>
          </a:prstGeom>
          <a:noFill/>
        </p:spPr>
        <p:txBody>
          <a:bodyPr wrap="none" rtlCol="0">
            <a:spAutoFit/>
          </a:bodyPr>
          <a:lstStyle/>
          <a:p>
            <a:r>
              <a:rPr lang="en-US" sz="2400" dirty="0" smtClean="0">
                <a:solidFill>
                  <a:srgbClr val="FF0000"/>
                </a:solidFill>
                <a:latin typeface="Gotham Light"/>
                <a:cs typeface="Gotham Light"/>
              </a:rPr>
              <a:t>China</a:t>
            </a:r>
            <a:endParaRPr lang="en-US" sz="2400" dirty="0">
              <a:solidFill>
                <a:srgbClr val="FF0000"/>
              </a:solidFill>
              <a:latin typeface="Gotham Light"/>
              <a:cs typeface="Gotham Light"/>
            </a:endParaRPr>
          </a:p>
        </p:txBody>
      </p:sp>
      <p:sp>
        <p:nvSpPr>
          <p:cNvPr id="97" name="Oval 96"/>
          <p:cNvSpPr/>
          <p:nvPr/>
        </p:nvSpPr>
        <p:spPr>
          <a:xfrm>
            <a:off x="4353219" y="232684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8" name="Oval 97"/>
          <p:cNvSpPr/>
          <p:nvPr/>
        </p:nvSpPr>
        <p:spPr>
          <a:xfrm>
            <a:off x="4218626" y="2334688"/>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99" name="Oval 98"/>
          <p:cNvSpPr/>
          <p:nvPr/>
        </p:nvSpPr>
        <p:spPr>
          <a:xfrm>
            <a:off x="4324804" y="2440866"/>
            <a:ext cx="67655" cy="67655"/>
          </a:xfrm>
          <a:prstGeom prst="ellipse">
            <a:avLst/>
          </a:prstGeom>
          <a:solidFill>
            <a:schemeClr val="accent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endParaRPr>
          </a:p>
        </p:txBody>
      </p:sp>
      <p:sp>
        <p:nvSpPr>
          <p:cNvPr id="76" name="TextBox 75"/>
          <p:cNvSpPr txBox="1"/>
          <p:nvPr/>
        </p:nvSpPr>
        <p:spPr>
          <a:xfrm rot="16200000">
            <a:off x="2541308" y="2448661"/>
            <a:ext cx="1623520" cy="461665"/>
          </a:xfrm>
          <a:prstGeom prst="rect">
            <a:avLst/>
          </a:prstGeom>
          <a:noFill/>
        </p:spPr>
        <p:txBody>
          <a:bodyPr wrap="none" rtlCol="0">
            <a:spAutoFit/>
          </a:bodyPr>
          <a:lstStyle/>
          <a:p>
            <a:r>
              <a:rPr lang="en-US" sz="2400" dirty="0" smtClean="0">
                <a:solidFill>
                  <a:srgbClr val="BFBFBF"/>
                </a:solidFill>
                <a:latin typeface="Gotham Light"/>
                <a:cs typeface="Gotham Light"/>
              </a:rPr>
              <a:t>Expenses</a:t>
            </a:r>
            <a:endParaRPr lang="en-US" sz="2400" dirty="0">
              <a:solidFill>
                <a:srgbClr val="BFBFBF"/>
              </a:solidFill>
              <a:latin typeface="Gotham Light"/>
              <a:cs typeface="Gotham Light"/>
            </a:endParaRPr>
          </a:p>
        </p:txBody>
      </p:sp>
    </p:spTree>
    <p:extLst>
      <p:ext uri="{BB962C8B-B14F-4D97-AF65-F5344CB8AC3E}">
        <p14:creationId xmlns:p14="http://schemas.microsoft.com/office/powerpoint/2010/main" val="11010940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rgbClr val="FFFF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28416</TotalTime>
  <Words>3619</Words>
  <Application>Microsoft Macintosh PowerPoint</Application>
  <PresentationFormat>On-screen Show (4:3)</PresentationFormat>
  <Paragraphs>908</Paragraphs>
  <Slides>96</Slides>
  <Notes>90</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Scorpion Explaining Away Outliers in Aggregate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C-parameter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Dbwipes</dc:title>
  <dc:creator>Eugene Wu</dc:creator>
  <cp:lastModifiedBy>Eugene Wu</cp:lastModifiedBy>
  <cp:revision>1151</cp:revision>
  <dcterms:created xsi:type="dcterms:W3CDTF">2013-08-05T08:29:59Z</dcterms:created>
  <dcterms:modified xsi:type="dcterms:W3CDTF">2013-10-13T02:21:36Z</dcterms:modified>
</cp:coreProperties>
</file>