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4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1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C918-8FFA-8546-A2E2-1B5CE01FCF50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8956-EE30-7945-8BCA-54590BBC9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52378"/>
              </p:ext>
            </p:extLst>
          </p:nvPr>
        </p:nvGraphicFramePr>
        <p:xfrm>
          <a:off x="1632504" y="1607602"/>
          <a:ext cx="822952" cy="94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2"/>
                <a:gridCol w="431070"/>
              </a:tblGrid>
              <a:tr h="154791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Cambria Math"/>
                          <a:cs typeface="Cambria Math"/>
                        </a:rPr>
                        <a:t>strs</a:t>
                      </a:r>
                      <a:endParaRPr lang="en-US" sz="8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ambria Math"/>
                          <a:cs typeface="Cambria Math"/>
                        </a:rPr>
                        <a:t>price</a:t>
                      </a:r>
                      <a:endParaRPr lang="en-US" sz="8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latin typeface="Cambria Math"/>
                          <a:cs typeface="Cambria Math"/>
                        </a:rPr>
                        <a:t>str</a:t>
                      </a:r>
                      <a:r>
                        <a:rPr lang="en-US" sz="800" baseline="-25000" dirty="0" smtClean="0">
                          <a:latin typeface="Cambria Math"/>
                          <a:cs typeface="Cambria Math"/>
                        </a:rPr>
                        <a:t>1</a:t>
                      </a:r>
                      <a:endParaRPr lang="en-US" sz="800" baseline="-250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latin typeface="Cambria Math"/>
                          <a:cs typeface="Cambria Math"/>
                        </a:rPr>
                        <a:t>price</a:t>
                      </a:r>
                      <a:r>
                        <a:rPr lang="en-US" sz="800" baseline="-25000" dirty="0" smtClean="0">
                          <a:latin typeface="Cambria Math"/>
                          <a:cs typeface="Cambria Math"/>
                        </a:rPr>
                        <a:t>1</a:t>
                      </a:r>
                      <a:endParaRPr lang="en-US" sz="800" baseline="-250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</a:tr>
              <a:tr h="143069"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latin typeface="Cambria Math"/>
                          <a:cs typeface="Cambria Math"/>
                        </a:rPr>
                        <a:t>str</a:t>
                      </a:r>
                      <a:r>
                        <a:rPr lang="en-US" sz="800" baseline="-25000" dirty="0" smtClean="0">
                          <a:latin typeface="Cambria Math"/>
                          <a:cs typeface="Cambria Math"/>
                        </a:rPr>
                        <a:t>2</a:t>
                      </a:r>
                      <a:endParaRPr lang="en-US" sz="800" baseline="-250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latin typeface="Cambria Math"/>
                          <a:cs typeface="Cambria Math"/>
                        </a:rPr>
                        <a:t>price</a:t>
                      </a:r>
                      <a:r>
                        <a:rPr lang="en-US" sz="800" baseline="-25000" dirty="0" smtClean="0">
                          <a:latin typeface="Cambria Math"/>
                          <a:cs typeface="Cambria Math"/>
                        </a:rPr>
                        <a:t>2</a:t>
                      </a:r>
                      <a:endParaRPr lang="en-US" sz="800" baseline="-250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800" baseline="-250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800" baseline="-25000" dirty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err="1" smtClean="0">
                          <a:latin typeface="Cambria Math"/>
                          <a:cs typeface="Cambria Math"/>
                        </a:rPr>
                        <a:t>str</a:t>
                      </a:r>
                      <a:r>
                        <a:rPr lang="en-US" sz="800" baseline="-25000" dirty="0" err="1" smtClean="0">
                          <a:latin typeface="Cambria Math"/>
                          <a:cs typeface="Cambria Math"/>
                        </a:rPr>
                        <a:t>n</a:t>
                      </a:r>
                      <a:endParaRPr lang="en-US" sz="800" baseline="-25000" dirty="0" smtClean="0">
                        <a:latin typeface="Cambria Math"/>
                        <a:cs typeface="Cambria Math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 smtClean="0">
                          <a:latin typeface="Cambria Math"/>
                          <a:cs typeface="Cambria Math"/>
                        </a:rPr>
                        <a:t>price</a:t>
                      </a:r>
                      <a:r>
                        <a:rPr lang="en-US" sz="800" baseline="-25000" dirty="0" err="1" smtClean="0">
                          <a:latin typeface="Cambria Math"/>
                          <a:cs typeface="Cambria Math"/>
                        </a:rPr>
                        <a:t>n</a:t>
                      </a:r>
                      <a:endParaRPr lang="en-US" sz="800" baseline="-25000" dirty="0"/>
                    </a:p>
                  </a:txBody>
                  <a:tcPr marL="66718" marR="66718" marT="33358" marB="33358"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473158" y="1897788"/>
            <a:ext cx="15373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73158" y="2087591"/>
            <a:ext cx="153737" cy="207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73158" y="2275487"/>
            <a:ext cx="15373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73158" y="2465290"/>
            <a:ext cx="153737" cy="207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1359" y="1776698"/>
            <a:ext cx="2592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ambria Math"/>
                <a:cs typeface="Cambria Math"/>
              </a:rPr>
              <a:t>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(price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)*s</a:t>
            </a:r>
            <a:r>
              <a:rPr lang="en-US" sz="800" dirty="0" smtClean="0">
                <a:latin typeface="Cambria Math"/>
                <a:cs typeface="Cambria Math"/>
              </a:rPr>
              <a:t>tr</a:t>
            </a:r>
            <a:r>
              <a:rPr lang="en-US" sz="800" baseline="-25000" dirty="0" smtClean="0">
                <a:latin typeface="Cambria Math"/>
                <a:cs typeface="Cambria Math"/>
              </a:rPr>
              <a:t>1,1</a:t>
            </a:r>
            <a:r>
              <a:rPr lang="en-US" sz="800" dirty="0">
                <a:latin typeface="Cambria Math"/>
                <a:cs typeface="Cambria Math"/>
              </a:rPr>
              <a:t> </a:t>
            </a:r>
            <a:r>
              <a:rPr lang="en-US" sz="800" dirty="0" smtClean="0">
                <a:latin typeface="Cambria Math"/>
                <a:cs typeface="Cambria Math"/>
              </a:rPr>
              <a:t>|| </a:t>
            </a:r>
            <a:r>
              <a:rPr lang="en-US" sz="800" dirty="0" smtClean="0">
                <a:latin typeface="Cambria Math"/>
                <a:cs typeface="Cambria Math"/>
              </a:rPr>
              <a:t>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</a:t>
            </a:r>
            <a:r>
              <a:rPr lang="en-US" sz="800" dirty="0" smtClean="0">
                <a:latin typeface="Cambria Math"/>
                <a:cs typeface="Cambria Math"/>
              </a:rPr>
              <a:t>price</a:t>
            </a:r>
            <a:r>
              <a:rPr lang="en-US" sz="800" baseline="-25000" dirty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)*str</a:t>
            </a:r>
            <a:r>
              <a:rPr lang="en-US" sz="800" baseline="-25000" dirty="0" smtClean="0">
                <a:latin typeface="Cambria Math"/>
                <a:cs typeface="Cambria Math"/>
              </a:rPr>
              <a:t>1,2</a:t>
            </a:r>
            <a:r>
              <a:rPr lang="en-US" sz="800" dirty="0" smtClean="0">
                <a:latin typeface="Cambria Math"/>
                <a:cs typeface="Cambria Math"/>
              </a:rPr>
              <a:t>, ||…</a:t>
            </a:r>
            <a:r>
              <a:rPr lang="en-US" sz="800" dirty="0">
                <a:latin typeface="Cambria Math"/>
                <a:cs typeface="Cambria Math"/>
              </a:rPr>
              <a:t> </a:t>
            </a:r>
            <a:r>
              <a:rPr lang="en-US" sz="800" dirty="0" smtClean="0">
                <a:latin typeface="Cambria Math"/>
                <a:cs typeface="Cambria Math"/>
              </a:rPr>
              <a:t>||</a:t>
            </a:r>
            <a:r>
              <a:rPr lang="en-US" sz="800" dirty="0" smtClean="0">
                <a:latin typeface="Cambria Math"/>
                <a:cs typeface="Cambria Math"/>
              </a:rPr>
              <a:t> </a:t>
            </a:r>
            <a:r>
              <a:rPr lang="en-US" sz="800" dirty="0">
                <a:latin typeface="Cambria Math"/>
                <a:cs typeface="Cambria Math"/>
              </a:rPr>
              <a:t>f</a:t>
            </a:r>
            <a:r>
              <a:rPr lang="en-US" sz="800" baseline="-25000" dirty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(price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)*str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baseline="-25000" dirty="0" smtClean="0">
                <a:latin typeface="Cambria Math"/>
                <a:cs typeface="Cambria Math"/>
              </a:rPr>
              <a:t>,</a:t>
            </a:r>
            <a:r>
              <a:rPr lang="en-US" sz="800" baseline="-25000" dirty="0" smtClean="0">
                <a:latin typeface="Cambria Math"/>
                <a:cs typeface="Cambria Math"/>
              </a:rPr>
              <a:t>s</a:t>
            </a:r>
            <a:endParaRPr lang="en-US" sz="800" dirty="0">
              <a:latin typeface="Cambria Math"/>
              <a:cs typeface="Cambria Math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0824" y="2174449"/>
            <a:ext cx="2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9080" y="1984001"/>
            <a:ext cx="2548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ambria Math"/>
                <a:cs typeface="Cambria Math"/>
              </a:rPr>
              <a:t>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(price</a:t>
            </a:r>
            <a:r>
              <a:rPr lang="en-US" sz="800" baseline="-25000" dirty="0">
                <a:latin typeface="Cambria Math"/>
                <a:cs typeface="Cambria Math"/>
              </a:rPr>
              <a:t>2</a:t>
            </a:r>
            <a:r>
              <a:rPr lang="en-US" sz="800" dirty="0" smtClean="0">
                <a:latin typeface="Cambria Math"/>
                <a:cs typeface="Cambria Math"/>
              </a:rPr>
              <a:t>)*s</a:t>
            </a:r>
            <a:r>
              <a:rPr lang="en-US" sz="800" dirty="0" smtClean="0">
                <a:latin typeface="Cambria Math"/>
                <a:cs typeface="Cambria Math"/>
              </a:rPr>
              <a:t>tr</a:t>
            </a:r>
            <a:r>
              <a:rPr lang="en-US" sz="800" baseline="-25000" dirty="0" smtClean="0">
                <a:latin typeface="Cambria Math"/>
                <a:cs typeface="Cambria Math"/>
              </a:rPr>
              <a:t>2</a:t>
            </a:r>
            <a:r>
              <a:rPr lang="en-US" sz="800" baseline="-25000" dirty="0" smtClean="0">
                <a:latin typeface="Cambria Math"/>
                <a:cs typeface="Cambria Math"/>
              </a:rPr>
              <a:t>,1</a:t>
            </a:r>
            <a:r>
              <a:rPr lang="en-US" sz="800" dirty="0">
                <a:latin typeface="Cambria Math"/>
                <a:cs typeface="Cambria Math"/>
              </a:rPr>
              <a:t> </a:t>
            </a:r>
            <a:r>
              <a:rPr lang="en-US" sz="800" dirty="0" smtClean="0">
                <a:latin typeface="Cambria Math"/>
                <a:cs typeface="Cambria Math"/>
              </a:rPr>
              <a:t>|| </a:t>
            </a:r>
            <a:r>
              <a:rPr lang="en-US" sz="800" dirty="0" smtClean="0">
                <a:latin typeface="Cambria Math"/>
                <a:cs typeface="Cambria Math"/>
              </a:rPr>
              <a:t>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</a:t>
            </a:r>
            <a:r>
              <a:rPr lang="en-US" sz="800" dirty="0" smtClean="0">
                <a:latin typeface="Cambria Math"/>
                <a:cs typeface="Cambria Math"/>
              </a:rPr>
              <a:t>price</a:t>
            </a:r>
            <a:r>
              <a:rPr lang="en-US" sz="800" baseline="-25000" dirty="0" smtClean="0">
                <a:latin typeface="Cambria Math"/>
                <a:cs typeface="Cambria Math"/>
              </a:rPr>
              <a:t>2</a:t>
            </a:r>
            <a:r>
              <a:rPr lang="en-US" sz="800" dirty="0" smtClean="0">
                <a:latin typeface="Cambria Math"/>
                <a:cs typeface="Cambria Math"/>
              </a:rPr>
              <a:t>)*str</a:t>
            </a:r>
            <a:r>
              <a:rPr lang="en-US" sz="800" baseline="-25000" dirty="0" smtClean="0">
                <a:latin typeface="Cambria Math"/>
                <a:cs typeface="Cambria Math"/>
              </a:rPr>
              <a:t>2</a:t>
            </a:r>
            <a:r>
              <a:rPr lang="en-US" sz="800" baseline="-25000" dirty="0" smtClean="0">
                <a:latin typeface="Cambria Math"/>
                <a:cs typeface="Cambria Math"/>
              </a:rPr>
              <a:t>,2</a:t>
            </a:r>
            <a:r>
              <a:rPr lang="en-US" sz="800" dirty="0">
                <a:latin typeface="Cambria Math"/>
                <a:cs typeface="Cambria Math"/>
              </a:rPr>
              <a:t> </a:t>
            </a:r>
            <a:r>
              <a:rPr lang="en-US" sz="800" dirty="0" smtClean="0">
                <a:latin typeface="Cambria Math"/>
                <a:cs typeface="Cambria Math"/>
              </a:rPr>
              <a:t>||</a:t>
            </a:r>
            <a:r>
              <a:rPr lang="en-US" sz="800" dirty="0" smtClean="0">
                <a:latin typeface="Cambria Math"/>
                <a:cs typeface="Cambria Math"/>
              </a:rPr>
              <a:t>… || 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(price</a:t>
            </a:r>
            <a:r>
              <a:rPr lang="en-US" sz="800" baseline="-25000" dirty="0">
                <a:latin typeface="Cambria Math"/>
                <a:cs typeface="Cambria Math"/>
              </a:rPr>
              <a:t>2</a:t>
            </a:r>
            <a:r>
              <a:rPr lang="en-US" sz="800" dirty="0" smtClean="0">
                <a:latin typeface="Cambria Math"/>
                <a:cs typeface="Cambria Math"/>
              </a:rPr>
              <a:t>)*str</a:t>
            </a:r>
            <a:r>
              <a:rPr lang="en-US" sz="800" baseline="-25000" dirty="0">
                <a:latin typeface="Cambria Math"/>
                <a:cs typeface="Cambria Math"/>
              </a:rPr>
              <a:t>2</a:t>
            </a:r>
            <a:r>
              <a:rPr lang="en-US" sz="800" baseline="-25000" dirty="0" smtClean="0">
                <a:latin typeface="Cambria Math"/>
                <a:cs typeface="Cambria Math"/>
              </a:rPr>
              <a:t>,s</a:t>
            </a:r>
            <a:endParaRPr lang="en-US" sz="800" dirty="0"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9908" y="2349427"/>
            <a:ext cx="2573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ambria Math"/>
                <a:cs typeface="Cambria Math"/>
              </a:rPr>
              <a:t>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</a:t>
            </a:r>
            <a:r>
              <a:rPr lang="en-US" sz="800" dirty="0" err="1" smtClean="0">
                <a:latin typeface="Cambria Math"/>
                <a:cs typeface="Cambria Math"/>
              </a:rPr>
              <a:t>price</a:t>
            </a:r>
            <a:r>
              <a:rPr lang="en-US" sz="800" baseline="-25000" dirty="0" err="1" smtClean="0">
                <a:latin typeface="Cambria Math"/>
                <a:cs typeface="Cambria Math"/>
              </a:rPr>
              <a:t>n</a:t>
            </a:r>
            <a:r>
              <a:rPr lang="en-US" sz="800" dirty="0" smtClean="0">
                <a:latin typeface="Cambria Math"/>
                <a:cs typeface="Cambria Math"/>
              </a:rPr>
              <a:t>)*s</a:t>
            </a:r>
            <a:r>
              <a:rPr lang="en-US" sz="800" dirty="0" smtClean="0">
                <a:latin typeface="Cambria Math"/>
                <a:cs typeface="Cambria Math"/>
              </a:rPr>
              <a:t>tr</a:t>
            </a:r>
            <a:r>
              <a:rPr lang="en-US" sz="800" baseline="-25000" dirty="0" smtClean="0">
                <a:latin typeface="Cambria Math"/>
                <a:cs typeface="Cambria Math"/>
              </a:rPr>
              <a:t>n,1</a:t>
            </a:r>
            <a:r>
              <a:rPr lang="en-US" sz="800" dirty="0">
                <a:latin typeface="Cambria Math"/>
                <a:cs typeface="Cambria Math"/>
              </a:rPr>
              <a:t> </a:t>
            </a:r>
            <a:r>
              <a:rPr lang="en-US" sz="800" dirty="0" smtClean="0">
                <a:latin typeface="Cambria Math"/>
                <a:cs typeface="Cambria Math"/>
              </a:rPr>
              <a:t>|| </a:t>
            </a:r>
            <a:r>
              <a:rPr lang="en-US" sz="800" dirty="0" smtClean="0">
                <a:latin typeface="Cambria Math"/>
                <a:cs typeface="Cambria Math"/>
              </a:rPr>
              <a:t>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</a:t>
            </a:r>
            <a:r>
              <a:rPr lang="en-US" sz="800" dirty="0" err="1" smtClean="0">
                <a:latin typeface="Cambria Math"/>
                <a:cs typeface="Cambria Math"/>
              </a:rPr>
              <a:t>price</a:t>
            </a:r>
            <a:r>
              <a:rPr lang="en-US" sz="800" baseline="-25000" dirty="0" err="1">
                <a:latin typeface="Cambria Math"/>
                <a:cs typeface="Cambria Math"/>
              </a:rPr>
              <a:t>n</a:t>
            </a:r>
            <a:r>
              <a:rPr lang="en-US" sz="800" dirty="0" smtClean="0">
                <a:latin typeface="Cambria Math"/>
                <a:cs typeface="Cambria Math"/>
              </a:rPr>
              <a:t>)*str</a:t>
            </a:r>
            <a:r>
              <a:rPr lang="en-US" sz="800" baseline="-25000" dirty="0" smtClean="0">
                <a:latin typeface="Cambria Math"/>
                <a:cs typeface="Cambria Math"/>
              </a:rPr>
              <a:t>n,2</a:t>
            </a:r>
            <a:r>
              <a:rPr lang="en-US" sz="800" dirty="0" smtClean="0">
                <a:latin typeface="Cambria Math"/>
                <a:cs typeface="Cambria Math"/>
              </a:rPr>
              <a:t> || … || f</a:t>
            </a:r>
            <a:r>
              <a:rPr lang="en-US" sz="800" baseline="-25000" dirty="0" smtClean="0">
                <a:latin typeface="Cambria Math"/>
                <a:cs typeface="Cambria Math"/>
              </a:rPr>
              <a:t>1</a:t>
            </a:r>
            <a:r>
              <a:rPr lang="en-US" sz="800" dirty="0" smtClean="0">
                <a:latin typeface="Cambria Math"/>
                <a:cs typeface="Cambria Math"/>
              </a:rPr>
              <a:t>(</a:t>
            </a:r>
            <a:r>
              <a:rPr lang="en-US" sz="800" dirty="0" err="1" smtClean="0">
                <a:latin typeface="Cambria Math"/>
                <a:cs typeface="Cambria Math"/>
              </a:rPr>
              <a:t>price</a:t>
            </a:r>
            <a:r>
              <a:rPr lang="en-US" sz="800" baseline="-25000" dirty="0" err="1" smtClean="0">
                <a:latin typeface="Cambria Math"/>
                <a:cs typeface="Cambria Math"/>
              </a:rPr>
              <a:t>n</a:t>
            </a:r>
            <a:r>
              <a:rPr lang="en-US" sz="800" dirty="0" smtClean="0">
                <a:latin typeface="Cambria Math"/>
                <a:cs typeface="Cambria Math"/>
              </a:rPr>
              <a:t>)*</a:t>
            </a:r>
            <a:r>
              <a:rPr lang="en-US" sz="800" dirty="0" err="1" smtClean="0">
                <a:latin typeface="Cambria Math"/>
                <a:cs typeface="Cambria Math"/>
              </a:rPr>
              <a:t>str</a:t>
            </a:r>
            <a:r>
              <a:rPr lang="en-US" sz="800" baseline="-25000" dirty="0" err="1" smtClean="0">
                <a:latin typeface="Cambria Math"/>
                <a:cs typeface="Cambria Math"/>
              </a:rPr>
              <a:t>n,s</a:t>
            </a:r>
            <a:endParaRPr lang="en-US" sz="800" dirty="0">
              <a:latin typeface="Cambria Math"/>
              <a:cs typeface="Cambria Math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07454" y="2597996"/>
            <a:ext cx="3318735" cy="450952"/>
            <a:chOff x="2159825" y="2524727"/>
            <a:chExt cx="3318735" cy="450952"/>
          </a:xfrm>
        </p:grpSpPr>
        <p:sp>
          <p:nvSpPr>
            <p:cNvPr id="47" name="TextBox 46"/>
            <p:cNvSpPr txBox="1"/>
            <p:nvPr/>
          </p:nvSpPr>
          <p:spPr>
            <a:xfrm>
              <a:off x="2159825" y="2632061"/>
              <a:ext cx="3318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Cambria Math"/>
                  <a:cs typeface="Cambria Math"/>
                </a:rPr>
                <a:t>ans</a:t>
              </a:r>
              <a:r>
                <a:rPr lang="en-US" sz="800" baseline="-25000" dirty="0" smtClean="0">
                  <a:latin typeface="Cambria Math"/>
                  <a:cs typeface="Cambria Math"/>
                </a:rPr>
                <a:t>1</a:t>
              </a:r>
              <a:r>
                <a:rPr lang="en-US" sz="800" dirty="0" smtClean="0">
                  <a:latin typeface="Cambria Math"/>
                  <a:cs typeface="Cambria Math"/>
                </a:rPr>
                <a:t> =  </a:t>
              </a:r>
              <a:r>
                <a:rPr lang="en-US" sz="800" dirty="0" smtClean="0">
                  <a:latin typeface="Cambria Math"/>
                  <a:cs typeface="Cambria Math"/>
                </a:rPr>
                <a:t>         f</a:t>
              </a:r>
              <a:r>
                <a:rPr lang="en-US" sz="800" baseline="-25000" dirty="0" smtClean="0">
                  <a:latin typeface="Cambria Math"/>
                  <a:cs typeface="Cambria Math"/>
                </a:rPr>
                <a:t>1</a:t>
              </a:r>
              <a:r>
                <a:rPr lang="en-US" sz="800" dirty="0" smtClean="0">
                  <a:latin typeface="Cambria Math"/>
                  <a:cs typeface="Cambria Math"/>
                </a:rPr>
                <a:t>(</a:t>
              </a:r>
              <a:r>
                <a:rPr lang="en-US" sz="800" dirty="0" err="1" smtClean="0">
                  <a:latin typeface="Cambria Math"/>
                  <a:cs typeface="Cambria Math"/>
                </a:rPr>
                <a:t>price</a:t>
              </a:r>
              <a:r>
                <a:rPr lang="en-US" sz="800" baseline="-25000" dirty="0" err="1">
                  <a:latin typeface="Cambria Math"/>
                  <a:cs typeface="Cambria Math"/>
                </a:rPr>
                <a:t>i</a:t>
              </a:r>
              <a:r>
                <a:rPr lang="en-US" sz="800" dirty="0" smtClean="0">
                  <a:latin typeface="Cambria Math"/>
                  <a:cs typeface="Cambria Math"/>
                </a:rPr>
                <a:t>)*str</a:t>
              </a:r>
              <a:r>
                <a:rPr lang="en-US" sz="800" baseline="-25000" dirty="0" smtClean="0">
                  <a:latin typeface="Cambria Math"/>
                  <a:cs typeface="Cambria Math"/>
                </a:rPr>
                <a:t>i,</a:t>
              </a:r>
              <a:r>
                <a:rPr lang="en-US" sz="800" baseline="-25000" dirty="0" smtClean="0">
                  <a:latin typeface="Cambria Math"/>
                  <a:cs typeface="Cambria Math"/>
                </a:rPr>
                <a:t>1</a:t>
              </a:r>
              <a:r>
                <a:rPr lang="en-US" sz="800" dirty="0" smtClean="0">
                  <a:latin typeface="Cambria Math"/>
                  <a:cs typeface="Cambria Math"/>
                </a:rPr>
                <a:t>||       </a:t>
              </a:r>
              <a:r>
                <a:rPr lang="en-US" sz="800" dirty="0">
                  <a:latin typeface="Cambria Math"/>
                  <a:cs typeface="Cambria Math"/>
                </a:rPr>
                <a:t>f</a:t>
              </a:r>
              <a:r>
                <a:rPr lang="en-US" sz="800" baseline="-25000" dirty="0">
                  <a:latin typeface="Cambria Math"/>
                  <a:cs typeface="Cambria Math"/>
                </a:rPr>
                <a:t>1</a:t>
              </a:r>
              <a:r>
                <a:rPr lang="en-US" sz="800" dirty="0">
                  <a:latin typeface="Cambria Math"/>
                  <a:cs typeface="Cambria Math"/>
                </a:rPr>
                <a:t>(</a:t>
              </a:r>
              <a:r>
                <a:rPr lang="en-US" sz="800" dirty="0" err="1">
                  <a:latin typeface="Cambria Math"/>
                  <a:cs typeface="Cambria Math"/>
                </a:rPr>
                <a:t>price</a:t>
              </a:r>
              <a:r>
                <a:rPr lang="en-US" sz="800" baseline="-25000" dirty="0" err="1">
                  <a:latin typeface="Cambria Math"/>
                  <a:cs typeface="Cambria Math"/>
                </a:rPr>
                <a:t>i</a:t>
              </a:r>
              <a:r>
                <a:rPr lang="en-US" sz="800" dirty="0">
                  <a:latin typeface="Cambria Math"/>
                  <a:cs typeface="Cambria Math"/>
                </a:rPr>
                <a:t>)*str</a:t>
              </a:r>
              <a:r>
                <a:rPr lang="en-US" sz="800" baseline="-25000" dirty="0">
                  <a:latin typeface="Cambria Math"/>
                  <a:cs typeface="Cambria Math"/>
                </a:rPr>
                <a:t>i</a:t>
              </a:r>
              <a:r>
                <a:rPr lang="en-US" sz="800" baseline="-25000" dirty="0" smtClean="0">
                  <a:latin typeface="Cambria Math"/>
                  <a:cs typeface="Cambria Math"/>
                </a:rPr>
                <a:t>,2</a:t>
              </a:r>
              <a:r>
                <a:rPr lang="en-US" sz="800" dirty="0">
                  <a:latin typeface="Cambria Math"/>
                  <a:cs typeface="Cambria Math"/>
                </a:rPr>
                <a:t> </a:t>
              </a:r>
              <a:r>
                <a:rPr lang="en-US" sz="800" dirty="0" smtClean="0">
                  <a:latin typeface="Cambria Math"/>
                  <a:cs typeface="Cambria Math"/>
                </a:rPr>
                <a:t>|| </a:t>
              </a:r>
              <a:r>
                <a:rPr lang="is-IS" sz="800" dirty="0" smtClean="0">
                  <a:latin typeface="Cambria Math"/>
                  <a:cs typeface="Cambria Math"/>
                </a:rPr>
                <a:t>… ||       </a:t>
              </a:r>
              <a:r>
                <a:rPr lang="en-US" sz="800" dirty="0">
                  <a:latin typeface="Cambria Math"/>
                  <a:cs typeface="Cambria Math"/>
                </a:rPr>
                <a:t>f</a:t>
              </a:r>
              <a:r>
                <a:rPr lang="en-US" sz="800" baseline="-25000" dirty="0">
                  <a:latin typeface="Cambria Math"/>
                  <a:cs typeface="Cambria Math"/>
                </a:rPr>
                <a:t>1</a:t>
              </a:r>
              <a:r>
                <a:rPr lang="en-US" sz="800" dirty="0">
                  <a:latin typeface="Cambria Math"/>
                  <a:cs typeface="Cambria Math"/>
                </a:rPr>
                <a:t>(</a:t>
              </a:r>
              <a:r>
                <a:rPr lang="en-US" sz="800" dirty="0" err="1">
                  <a:latin typeface="Cambria Math"/>
                  <a:cs typeface="Cambria Math"/>
                </a:rPr>
                <a:t>price</a:t>
              </a:r>
              <a:r>
                <a:rPr lang="en-US" sz="800" baseline="-25000" dirty="0" err="1">
                  <a:latin typeface="Cambria Math"/>
                  <a:cs typeface="Cambria Math"/>
                </a:rPr>
                <a:t>i</a:t>
              </a:r>
              <a:r>
                <a:rPr lang="en-US" sz="800" dirty="0">
                  <a:latin typeface="Cambria Math"/>
                  <a:cs typeface="Cambria Math"/>
                </a:rPr>
                <a:t>)*</a:t>
              </a:r>
              <a:r>
                <a:rPr lang="en-US" sz="800" dirty="0" err="1">
                  <a:latin typeface="Cambria Math"/>
                  <a:cs typeface="Cambria Math"/>
                </a:rPr>
                <a:t>str</a:t>
              </a:r>
              <a:r>
                <a:rPr lang="en-US" sz="800" baseline="-25000" dirty="0" err="1">
                  <a:latin typeface="Cambria Math"/>
                  <a:cs typeface="Cambria Math"/>
                </a:rPr>
                <a:t>i</a:t>
              </a:r>
              <a:r>
                <a:rPr lang="en-US" sz="800" baseline="-25000" dirty="0" err="1" smtClean="0">
                  <a:latin typeface="Cambria Math"/>
                  <a:cs typeface="Cambria Math"/>
                </a:rPr>
                <a:t>,</a:t>
              </a:r>
              <a:r>
                <a:rPr lang="en-US" sz="800" baseline="-25000" dirty="0" err="1">
                  <a:latin typeface="Cambria Math"/>
                  <a:cs typeface="Cambria Math"/>
                </a:rPr>
                <a:t>s</a:t>
              </a:r>
              <a:r>
                <a:rPr lang="is-IS" sz="800" dirty="0" smtClean="0">
                  <a:latin typeface="Cambria Math"/>
                  <a:cs typeface="Cambria Math"/>
                </a:rPr>
                <a:t> </a:t>
              </a:r>
              <a:r>
                <a:rPr lang="en-US" sz="800" dirty="0" smtClean="0">
                  <a:latin typeface="Cambria Math"/>
                  <a:cs typeface="Cambria Math"/>
                </a:rPr>
                <a:t>   </a:t>
              </a:r>
              <a:endParaRPr lang="en-US" sz="800" dirty="0">
                <a:latin typeface="Cambria Math"/>
                <a:cs typeface="Cambria Math"/>
              </a:endParaRPr>
            </a:p>
          </p:txBody>
        </p:sp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0204850"/>
                </p:ext>
              </p:extLst>
            </p:nvPr>
          </p:nvGraphicFramePr>
          <p:xfrm>
            <a:off x="2583785" y="2524727"/>
            <a:ext cx="2794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3" imgW="279400" imgH="457200" progId="Equation.3">
                    <p:embed/>
                  </p:oleObj>
                </mc:Choice>
                <mc:Fallback>
                  <p:oleObj name="Equation" r:id="rId3" imgW="2794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83785" y="2524727"/>
                          <a:ext cx="279400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441281"/>
                </p:ext>
              </p:extLst>
            </p:nvPr>
          </p:nvGraphicFramePr>
          <p:xfrm>
            <a:off x="3439086" y="2524727"/>
            <a:ext cx="2794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5" imgW="279400" imgH="457200" progId="Equation.3">
                    <p:embed/>
                  </p:oleObj>
                </mc:Choice>
                <mc:Fallback>
                  <p:oleObj name="Equation" r:id="rId5" imgW="2794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39086" y="2524727"/>
                          <a:ext cx="279400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75265"/>
                </p:ext>
              </p:extLst>
            </p:nvPr>
          </p:nvGraphicFramePr>
          <p:xfrm>
            <a:off x="4504314" y="2540704"/>
            <a:ext cx="2794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6" imgW="279400" imgH="457200" progId="Equation.3">
                    <p:embed/>
                  </p:oleObj>
                </mc:Choice>
                <mc:Fallback>
                  <p:oleObj name="Equation" r:id="rId6" imgW="2794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04314" y="2540704"/>
                          <a:ext cx="279400" cy="434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3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Yun</dc:creator>
  <cp:lastModifiedBy>Frank Wang</cp:lastModifiedBy>
  <cp:revision>7</cp:revision>
  <dcterms:created xsi:type="dcterms:W3CDTF">2016-04-29T12:09:44Z</dcterms:created>
  <dcterms:modified xsi:type="dcterms:W3CDTF">2016-05-05T18:48:57Z</dcterms:modified>
</cp:coreProperties>
</file>