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522" r:id="rId2"/>
    <p:sldId id="521" r:id="rId3"/>
    <p:sldId id="515" r:id="rId4"/>
    <p:sldId id="520" r:id="rId5"/>
    <p:sldId id="523" r:id="rId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14" autoAdjust="0"/>
    <p:restoredTop sz="96208"/>
  </p:normalViewPr>
  <p:slideViewPr>
    <p:cSldViewPr snapToGrid="0">
      <p:cViewPr varScale="1">
        <p:scale>
          <a:sx n="124" d="100"/>
          <a:sy n="124" d="100"/>
        </p:scale>
        <p:origin x="4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888527B-61D1-2842-A274-F1F2B07FFB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charset="0"/>
              </a:defRPr>
            </a:lvl1pPr>
          </a:lstStyle>
          <a:p>
            <a:pPr>
              <a:defRPr/>
            </a:pPr>
            <a:endParaRPr lang="en-US"/>
          </a:p>
        </p:txBody>
      </p:sp>
      <p:sp>
        <p:nvSpPr>
          <p:cNvPr id="3" name="Date Placeholder 2">
            <a:extLst>
              <a:ext uri="{FF2B5EF4-FFF2-40B4-BE49-F238E27FC236}">
                <a16:creationId xmlns:a16="http://schemas.microsoft.com/office/drawing/2014/main" id="{1DE5BAD2-E67A-FC43-AE8A-E2F2826696F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atin typeface="Calibri" charset="0"/>
              </a:defRPr>
            </a:lvl1pPr>
          </a:lstStyle>
          <a:p>
            <a:pPr>
              <a:defRPr/>
            </a:pPr>
            <a:fld id="{10248304-FB14-4644-A302-0FFCAB2D454E}" type="datetimeFigureOut">
              <a:rPr lang="en-US"/>
              <a:pPr>
                <a:defRPr/>
              </a:pPr>
              <a:t>3/25/19</a:t>
            </a:fld>
            <a:endParaRPr lang="en-US"/>
          </a:p>
        </p:txBody>
      </p:sp>
      <p:sp>
        <p:nvSpPr>
          <p:cNvPr id="4" name="Footer Placeholder 3">
            <a:extLst>
              <a:ext uri="{FF2B5EF4-FFF2-40B4-BE49-F238E27FC236}">
                <a16:creationId xmlns:a16="http://schemas.microsoft.com/office/drawing/2014/main" id="{719403BF-73FD-3E4E-AA2C-885450EAD6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atin typeface="Calibri" charset="0"/>
              </a:defRPr>
            </a:lvl1pPr>
          </a:lstStyle>
          <a:p>
            <a:pPr>
              <a:defRPr/>
            </a:pPr>
            <a:endParaRPr lang="en-US"/>
          </a:p>
        </p:txBody>
      </p:sp>
      <p:sp>
        <p:nvSpPr>
          <p:cNvPr id="5" name="Slide Number Placeholder 4">
            <a:extLst>
              <a:ext uri="{FF2B5EF4-FFF2-40B4-BE49-F238E27FC236}">
                <a16:creationId xmlns:a16="http://schemas.microsoft.com/office/drawing/2014/main" id="{CAA776ED-09F1-CE49-A566-55B4DD0C6A8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atin typeface="Calibri" charset="0"/>
              </a:defRPr>
            </a:lvl1pPr>
          </a:lstStyle>
          <a:p>
            <a:pPr>
              <a:defRPr/>
            </a:pPr>
            <a:fld id="{61889181-ABE3-4942-BD00-36726436877B}"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F2D1651-21B4-D04C-9E1D-A14E16F4E50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charset="0"/>
              </a:defRPr>
            </a:lvl1pPr>
          </a:lstStyle>
          <a:p>
            <a:pPr>
              <a:defRPr/>
            </a:pPr>
            <a:endParaRPr lang="en-US"/>
          </a:p>
        </p:txBody>
      </p:sp>
      <p:sp>
        <p:nvSpPr>
          <p:cNvPr id="3" name="Date Placeholder 2">
            <a:extLst>
              <a:ext uri="{FF2B5EF4-FFF2-40B4-BE49-F238E27FC236}">
                <a16:creationId xmlns:a16="http://schemas.microsoft.com/office/drawing/2014/main" id="{E392D9BF-DC0B-B649-836B-F2F608B1559C}"/>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libri" charset="0"/>
              </a:defRPr>
            </a:lvl1pPr>
          </a:lstStyle>
          <a:p>
            <a:pPr>
              <a:defRPr/>
            </a:pPr>
            <a:fld id="{769BF721-62FA-4340-B124-50DCF45291EC}" type="datetimeFigureOut">
              <a:rPr lang="en-US"/>
              <a:pPr>
                <a:defRPr/>
              </a:pPr>
              <a:t>3/25/19</a:t>
            </a:fld>
            <a:endParaRPr lang="en-US"/>
          </a:p>
        </p:txBody>
      </p:sp>
      <p:sp>
        <p:nvSpPr>
          <p:cNvPr id="4" name="Slide Image Placeholder 3">
            <a:extLst>
              <a:ext uri="{FF2B5EF4-FFF2-40B4-BE49-F238E27FC236}">
                <a16:creationId xmlns:a16="http://schemas.microsoft.com/office/drawing/2014/main" id="{2E7D0941-CAA7-6D47-BD7D-249DBE2100C0}"/>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6B0EF9C7-0C5A-514B-8B0B-45FAF6A5B143}"/>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7AB1DB8B-14DB-8F44-8FF2-37852B37B27B}"/>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libri" charset="0"/>
              </a:defRPr>
            </a:lvl1pPr>
          </a:lstStyle>
          <a:p>
            <a:pPr>
              <a:defRPr/>
            </a:pPr>
            <a:endParaRPr lang="en-US"/>
          </a:p>
        </p:txBody>
      </p:sp>
      <p:sp>
        <p:nvSpPr>
          <p:cNvPr id="7" name="Slide Number Placeholder 6">
            <a:extLst>
              <a:ext uri="{FF2B5EF4-FFF2-40B4-BE49-F238E27FC236}">
                <a16:creationId xmlns:a16="http://schemas.microsoft.com/office/drawing/2014/main" id="{4AAA5B21-9C24-6740-9918-B51EAE2E8A2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libri" charset="0"/>
              </a:defRPr>
            </a:lvl1pPr>
          </a:lstStyle>
          <a:p>
            <a:pPr>
              <a:defRPr/>
            </a:pPr>
            <a:fld id="{AD32E086-167F-834E-85DF-3A0B88FE69D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D977DA-E46D-A74C-B770-C5592578DE1B}"/>
              </a:ext>
            </a:extLst>
          </p:cNvPr>
          <p:cNvSpPr>
            <a:spLocks noGrp="1"/>
          </p:cNvSpPr>
          <p:nvPr>
            <p:ph type="dt" sz="half" idx="10"/>
          </p:nvPr>
        </p:nvSpPr>
        <p:spPr/>
        <p:txBody>
          <a:bodyPr/>
          <a:lstStyle>
            <a:lvl1pPr>
              <a:defRPr/>
            </a:lvl1pPr>
          </a:lstStyle>
          <a:p>
            <a:pPr>
              <a:defRPr/>
            </a:pPr>
            <a:fld id="{0E30D14B-9CF0-B44E-9E8D-9C6704CCF6D2}" type="datetime1">
              <a:rPr lang="en-US" smtClean="0"/>
              <a:t>3/25/19</a:t>
            </a:fld>
            <a:endParaRPr lang="en-US"/>
          </a:p>
        </p:txBody>
      </p:sp>
      <p:sp>
        <p:nvSpPr>
          <p:cNvPr id="5" name="Footer Placeholder 4">
            <a:extLst>
              <a:ext uri="{FF2B5EF4-FFF2-40B4-BE49-F238E27FC236}">
                <a16:creationId xmlns:a16="http://schemas.microsoft.com/office/drawing/2014/main" id="{DA4FE011-C048-1A4F-91B0-6F4AEC771CB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C8567D5-9892-D847-963C-D5166C36E64D}"/>
              </a:ext>
            </a:extLst>
          </p:cNvPr>
          <p:cNvSpPr>
            <a:spLocks noGrp="1"/>
          </p:cNvSpPr>
          <p:nvPr>
            <p:ph type="sldNum" sz="quarter" idx="12"/>
          </p:nvPr>
        </p:nvSpPr>
        <p:spPr/>
        <p:txBody>
          <a:bodyPr/>
          <a:lstStyle>
            <a:lvl1pPr>
              <a:defRPr/>
            </a:lvl1pPr>
          </a:lstStyle>
          <a:p>
            <a:pPr>
              <a:defRPr/>
            </a:pPr>
            <a:fld id="{5294D495-AD39-4444-833E-07B523232F6A}" type="slidenum">
              <a:rPr lang="en-US"/>
              <a:pPr>
                <a:defRPr/>
              </a:pPr>
              <a:t>‹#›</a:t>
            </a:fld>
            <a:endParaRPr lang="en-US"/>
          </a:p>
        </p:txBody>
      </p:sp>
    </p:spTree>
    <p:extLst>
      <p:ext uri="{BB962C8B-B14F-4D97-AF65-F5344CB8AC3E}">
        <p14:creationId xmlns:p14="http://schemas.microsoft.com/office/powerpoint/2010/main" val="3645066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E514C8-4F35-C94F-A3D3-4D6AD1CD3E14}"/>
              </a:ext>
            </a:extLst>
          </p:cNvPr>
          <p:cNvSpPr>
            <a:spLocks noGrp="1"/>
          </p:cNvSpPr>
          <p:nvPr>
            <p:ph type="dt" sz="half" idx="10"/>
          </p:nvPr>
        </p:nvSpPr>
        <p:spPr/>
        <p:txBody>
          <a:bodyPr/>
          <a:lstStyle>
            <a:lvl1pPr>
              <a:defRPr/>
            </a:lvl1pPr>
          </a:lstStyle>
          <a:p>
            <a:pPr>
              <a:defRPr/>
            </a:pPr>
            <a:fld id="{DAA4B5CD-578D-4244-B886-378C99C2A060}" type="datetime1">
              <a:rPr lang="en-US" smtClean="0"/>
              <a:t>3/25/19</a:t>
            </a:fld>
            <a:endParaRPr lang="en-US"/>
          </a:p>
        </p:txBody>
      </p:sp>
      <p:sp>
        <p:nvSpPr>
          <p:cNvPr id="5" name="Footer Placeholder 4">
            <a:extLst>
              <a:ext uri="{FF2B5EF4-FFF2-40B4-BE49-F238E27FC236}">
                <a16:creationId xmlns:a16="http://schemas.microsoft.com/office/drawing/2014/main" id="{C671CB74-68DC-7C46-86BB-D76CB8D980D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9F4432C-7C88-9949-873C-0D070AD40E7C}"/>
              </a:ext>
            </a:extLst>
          </p:cNvPr>
          <p:cNvSpPr>
            <a:spLocks noGrp="1"/>
          </p:cNvSpPr>
          <p:nvPr>
            <p:ph type="sldNum" sz="quarter" idx="12"/>
          </p:nvPr>
        </p:nvSpPr>
        <p:spPr/>
        <p:txBody>
          <a:bodyPr/>
          <a:lstStyle>
            <a:lvl1pPr>
              <a:defRPr/>
            </a:lvl1pPr>
          </a:lstStyle>
          <a:p>
            <a:pPr>
              <a:defRPr/>
            </a:pPr>
            <a:fld id="{84463786-048D-B24A-9CD5-CA2306F498D0}" type="slidenum">
              <a:rPr lang="en-US"/>
              <a:pPr>
                <a:defRPr/>
              </a:pPr>
              <a:t>‹#›</a:t>
            </a:fld>
            <a:endParaRPr lang="en-US"/>
          </a:p>
        </p:txBody>
      </p:sp>
    </p:spTree>
    <p:extLst>
      <p:ext uri="{BB962C8B-B14F-4D97-AF65-F5344CB8AC3E}">
        <p14:creationId xmlns:p14="http://schemas.microsoft.com/office/powerpoint/2010/main" val="4016653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A3C2E5-A0C0-1245-BBDD-F40ADD12F380}"/>
              </a:ext>
            </a:extLst>
          </p:cNvPr>
          <p:cNvSpPr>
            <a:spLocks noGrp="1"/>
          </p:cNvSpPr>
          <p:nvPr>
            <p:ph type="dt" sz="half" idx="10"/>
          </p:nvPr>
        </p:nvSpPr>
        <p:spPr/>
        <p:txBody>
          <a:bodyPr/>
          <a:lstStyle>
            <a:lvl1pPr>
              <a:defRPr/>
            </a:lvl1pPr>
          </a:lstStyle>
          <a:p>
            <a:pPr>
              <a:defRPr/>
            </a:pPr>
            <a:fld id="{CA8A6738-62DC-6E4D-9183-1D27BA004BDE}" type="datetime1">
              <a:rPr lang="en-US" smtClean="0"/>
              <a:t>3/25/19</a:t>
            </a:fld>
            <a:endParaRPr lang="en-US"/>
          </a:p>
        </p:txBody>
      </p:sp>
      <p:sp>
        <p:nvSpPr>
          <p:cNvPr id="5" name="Footer Placeholder 4">
            <a:extLst>
              <a:ext uri="{FF2B5EF4-FFF2-40B4-BE49-F238E27FC236}">
                <a16:creationId xmlns:a16="http://schemas.microsoft.com/office/drawing/2014/main" id="{6A7DF1B6-8EF6-A54B-A3CE-FF15A72BCE4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165E8C3-4D17-2F47-A4AE-75490B2A20E2}"/>
              </a:ext>
            </a:extLst>
          </p:cNvPr>
          <p:cNvSpPr>
            <a:spLocks noGrp="1"/>
          </p:cNvSpPr>
          <p:nvPr>
            <p:ph type="sldNum" sz="quarter" idx="12"/>
          </p:nvPr>
        </p:nvSpPr>
        <p:spPr/>
        <p:txBody>
          <a:bodyPr/>
          <a:lstStyle>
            <a:lvl1pPr>
              <a:defRPr/>
            </a:lvl1pPr>
          </a:lstStyle>
          <a:p>
            <a:pPr>
              <a:defRPr/>
            </a:pPr>
            <a:fld id="{591FD175-10F2-9749-8DA3-88514FCF0C2E}" type="slidenum">
              <a:rPr lang="en-US"/>
              <a:pPr>
                <a:defRPr/>
              </a:pPr>
              <a:t>‹#›</a:t>
            </a:fld>
            <a:endParaRPr lang="en-US"/>
          </a:p>
        </p:txBody>
      </p:sp>
    </p:spTree>
    <p:extLst>
      <p:ext uri="{BB962C8B-B14F-4D97-AF65-F5344CB8AC3E}">
        <p14:creationId xmlns:p14="http://schemas.microsoft.com/office/powerpoint/2010/main" val="2262165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AB724-B6CA-2943-8D11-A4F656A11A58}"/>
              </a:ext>
            </a:extLst>
          </p:cNvPr>
          <p:cNvSpPr>
            <a:spLocks noGrp="1"/>
          </p:cNvSpPr>
          <p:nvPr>
            <p:ph type="dt" sz="half" idx="10"/>
          </p:nvPr>
        </p:nvSpPr>
        <p:spPr/>
        <p:txBody>
          <a:bodyPr/>
          <a:lstStyle>
            <a:lvl1pPr>
              <a:defRPr/>
            </a:lvl1pPr>
          </a:lstStyle>
          <a:p>
            <a:pPr>
              <a:defRPr/>
            </a:pPr>
            <a:fld id="{46E5BCCB-11A8-2448-A615-865862494D43}" type="datetime1">
              <a:rPr lang="en-US" smtClean="0"/>
              <a:t>3/25/19</a:t>
            </a:fld>
            <a:endParaRPr lang="en-US"/>
          </a:p>
        </p:txBody>
      </p:sp>
      <p:sp>
        <p:nvSpPr>
          <p:cNvPr id="5" name="Footer Placeholder 4">
            <a:extLst>
              <a:ext uri="{FF2B5EF4-FFF2-40B4-BE49-F238E27FC236}">
                <a16:creationId xmlns:a16="http://schemas.microsoft.com/office/drawing/2014/main" id="{32E2F4D4-1CBF-3A4C-9C93-2FFBAF6CDC6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78C6774-27C5-3A49-8C1B-6B1839EE9A75}"/>
              </a:ext>
            </a:extLst>
          </p:cNvPr>
          <p:cNvSpPr>
            <a:spLocks noGrp="1"/>
          </p:cNvSpPr>
          <p:nvPr>
            <p:ph type="sldNum" sz="quarter" idx="12"/>
          </p:nvPr>
        </p:nvSpPr>
        <p:spPr/>
        <p:txBody>
          <a:bodyPr/>
          <a:lstStyle>
            <a:lvl1pPr>
              <a:defRPr/>
            </a:lvl1pPr>
          </a:lstStyle>
          <a:p>
            <a:pPr>
              <a:defRPr/>
            </a:pPr>
            <a:fld id="{BE727103-495B-6F4E-ABB8-8570E98338D9}" type="slidenum">
              <a:rPr lang="en-US"/>
              <a:pPr>
                <a:defRPr/>
              </a:pPr>
              <a:t>‹#›</a:t>
            </a:fld>
            <a:endParaRPr lang="en-US"/>
          </a:p>
        </p:txBody>
      </p:sp>
    </p:spTree>
    <p:extLst>
      <p:ext uri="{BB962C8B-B14F-4D97-AF65-F5344CB8AC3E}">
        <p14:creationId xmlns:p14="http://schemas.microsoft.com/office/powerpoint/2010/main" val="558140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E11E31-F704-024A-99A9-6B6392982AB1}"/>
              </a:ext>
            </a:extLst>
          </p:cNvPr>
          <p:cNvSpPr>
            <a:spLocks noGrp="1"/>
          </p:cNvSpPr>
          <p:nvPr>
            <p:ph type="dt" sz="half" idx="10"/>
          </p:nvPr>
        </p:nvSpPr>
        <p:spPr/>
        <p:txBody>
          <a:bodyPr/>
          <a:lstStyle>
            <a:lvl1pPr>
              <a:defRPr/>
            </a:lvl1pPr>
          </a:lstStyle>
          <a:p>
            <a:pPr>
              <a:defRPr/>
            </a:pPr>
            <a:fld id="{89CEE37E-B63E-F940-AE40-22187E6E470A}" type="datetime1">
              <a:rPr lang="en-US" smtClean="0"/>
              <a:t>3/25/19</a:t>
            </a:fld>
            <a:endParaRPr lang="en-US"/>
          </a:p>
        </p:txBody>
      </p:sp>
      <p:sp>
        <p:nvSpPr>
          <p:cNvPr id="5" name="Footer Placeholder 4">
            <a:extLst>
              <a:ext uri="{FF2B5EF4-FFF2-40B4-BE49-F238E27FC236}">
                <a16:creationId xmlns:a16="http://schemas.microsoft.com/office/drawing/2014/main" id="{632948BE-EBDA-EF4A-A00F-36089C713C6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00646C7-1203-C94B-B0E9-A00FD22EE280}"/>
              </a:ext>
            </a:extLst>
          </p:cNvPr>
          <p:cNvSpPr>
            <a:spLocks noGrp="1"/>
          </p:cNvSpPr>
          <p:nvPr>
            <p:ph type="sldNum" sz="quarter" idx="12"/>
          </p:nvPr>
        </p:nvSpPr>
        <p:spPr/>
        <p:txBody>
          <a:bodyPr/>
          <a:lstStyle>
            <a:lvl1pPr>
              <a:defRPr/>
            </a:lvl1pPr>
          </a:lstStyle>
          <a:p>
            <a:pPr>
              <a:defRPr/>
            </a:pPr>
            <a:fld id="{D5B91309-D8AE-9240-AE08-6B84239D25E1}" type="slidenum">
              <a:rPr lang="en-US"/>
              <a:pPr>
                <a:defRPr/>
              </a:pPr>
              <a:t>‹#›</a:t>
            </a:fld>
            <a:endParaRPr lang="en-US"/>
          </a:p>
        </p:txBody>
      </p:sp>
    </p:spTree>
    <p:extLst>
      <p:ext uri="{BB962C8B-B14F-4D97-AF65-F5344CB8AC3E}">
        <p14:creationId xmlns:p14="http://schemas.microsoft.com/office/powerpoint/2010/main" val="4046411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E9AD6C58-6CE7-644E-81DE-DE4363637499}"/>
              </a:ext>
            </a:extLst>
          </p:cNvPr>
          <p:cNvSpPr>
            <a:spLocks noGrp="1"/>
          </p:cNvSpPr>
          <p:nvPr>
            <p:ph type="dt" sz="half" idx="10"/>
          </p:nvPr>
        </p:nvSpPr>
        <p:spPr/>
        <p:txBody>
          <a:bodyPr/>
          <a:lstStyle>
            <a:lvl1pPr>
              <a:defRPr/>
            </a:lvl1pPr>
          </a:lstStyle>
          <a:p>
            <a:pPr>
              <a:defRPr/>
            </a:pPr>
            <a:fld id="{1B8A2E92-E2AA-BE43-8B4B-E750338A7A33}" type="datetime1">
              <a:rPr lang="en-US" smtClean="0"/>
              <a:t>3/25/19</a:t>
            </a:fld>
            <a:endParaRPr lang="en-US"/>
          </a:p>
        </p:txBody>
      </p:sp>
      <p:sp>
        <p:nvSpPr>
          <p:cNvPr id="6" name="Footer Placeholder 4">
            <a:extLst>
              <a:ext uri="{FF2B5EF4-FFF2-40B4-BE49-F238E27FC236}">
                <a16:creationId xmlns:a16="http://schemas.microsoft.com/office/drawing/2014/main" id="{55E249C7-A6AF-8F48-9C29-0E698191078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8D5522C-CC8C-9443-A36E-293DC131F657}"/>
              </a:ext>
            </a:extLst>
          </p:cNvPr>
          <p:cNvSpPr>
            <a:spLocks noGrp="1"/>
          </p:cNvSpPr>
          <p:nvPr>
            <p:ph type="sldNum" sz="quarter" idx="12"/>
          </p:nvPr>
        </p:nvSpPr>
        <p:spPr/>
        <p:txBody>
          <a:bodyPr/>
          <a:lstStyle>
            <a:lvl1pPr>
              <a:defRPr/>
            </a:lvl1pPr>
          </a:lstStyle>
          <a:p>
            <a:pPr>
              <a:defRPr/>
            </a:pPr>
            <a:fld id="{F496B24A-8059-4346-B200-126D7D3FF2E6}" type="slidenum">
              <a:rPr lang="en-US"/>
              <a:pPr>
                <a:defRPr/>
              </a:pPr>
              <a:t>‹#›</a:t>
            </a:fld>
            <a:endParaRPr lang="en-US"/>
          </a:p>
        </p:txBody>
      </p:sp>
    </p:spTree>
    <p:extLst>
      <p:ext uri="{BB962C8B-B14F-4D97-AF65-F5344CB8AC3E}">
        <p14:creationId xmlns:p14="http://schemas.microsoft.com/office/powerpoint/2010/main" val="3209190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00F02085-08D8-2E41-B979-BF0CEFE842AF}"/>
              </a:ext>
            </a:extLst>
          </p:cNvPr>
          <p:cNvSpPr>
            <a:spLocks noGrp="1"/>
          </p:cNvSpPr>
          <p:nvPr>
            <p:ph type="dt" sz="half" idx="10"/>
          </p:nvPr>
        </p:nvSpPr>
        <p:spPr/>
        <p:txBody>
          <a:bodyPr/>
          <a:lstStyle>
            <a:lvl1pPr>
              <a:defRPr/>
            </a:lvl1pPr>
          </a:lstStyle>
          <a:p>
            <a:pPr>
              <a:defRPr/>
            </a:pPr>
            <a:fld id="{B734F896-9289-3C4A-A89E-60D2F9AD4637}" type="datetime1">
              <a:rPr lang="en-US" smtClean="0"/>
              <a:t>3/25/19</a:t>
            </a:fld>
            <a:endParaRPr lang="en-US"/>
          </a:p>
        </p:txBody>
      </p:sp>
      <p:sp>
        <p:nvSpPr>
          <p:cNvPr id="8" name="Footer Placeholder 4">
            <a:extLst>
              <a:ext uri="{FF2B5EF4-FFF2-40B4-BE49-F238E27FC236}">
                <a16:creationId xmlns:a16="http://schemas.microsoft.com/office/drawing/2014/main" id="{E541CCF2-4A2D-B047-85ED-B280E06FF6E9}"/>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E4EDA48-E086-4842-8BBD-9FDE0D4AE4AD}"/>
              </a:ext>
            </a:extLst>
          </p:cNvPr>
          <p:cNvSpPr>
            <a:spLocks noGrp="1"/>
          </p:cNvSpPr>
          <p:nvPr>
            <p:ph type="sldNum" sz="quarter" idx="12"/>
          </p:nvPr>
        </p:nvSpPr>
        <p:spPr/>
        <p:txBody>
          <a:bodyPr/>
          <a:lstStyle>
            <a:lvl1pPr>
              <a:defRPr/>
            </a:lvl1pPr>
          </a:lstStyle>
          <a:p>
            <a:pPr>
              <a:defRPr/>
            </a:pPr>
            <a:fld id="{7C93A218-7AAD-7848-B08E-26B3527A106C}" type="slidenum">
              <a:rPr lang="en-US"/>
              <a:pPr>
                <a:defRPr/>
              </a:pPr>
              <a:t>‹#›</a:t>
            </a:fld>
            <a:endParaRPr lang="en-US"/>
          </a:p>
        </p:txBody>
      </p:sp>
    </p:spTree>
    <p:extLst>
      <p:ext uri="{BB962C8B-B14F-4D97-AF65-F5344CB8AC3E}">
        <p14:creationId xmlns:p14="http://schemas.microsoft.com/office/powerpoint/2010/main" val="1470941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9C08B7F6-EF5A-D045-B713-D6785115239D}"/>
              </a:ext>
            </a:extLst>
          </p:cNvPr>
          <p:cNvSpPr>
            <a:spLocks noGrp="1"/>
          </p:cNvSpPr>
          <p:nvPr>
            <p:ph type="dt" sz="half" idx="10"/>
          </p:nvPr>
        </p:nvSpPr>
        <p:spPr/>
        <p:txBody>
          <a:bodyPr/>
          <a:lstStyle>
            <a:lvl1pPr>
              <a:defRPr/>
            </a:lvl1pPr>
          </a:lstStyle>
          <a:p>
            <a:pPr>
              <a:defRPr/>
            </a:pPr>
            <a:fld id="{F9FC6416-610E-FB40-8FA3-4B955A4B196B}" type="datetime1">
              <a:rPr lang="en-US" smtClean="0"/>
              <a:t>3/25/19</a:t>
            </a:fld>
            <a:endParaRPr lang="en-US"/>
          </a:p>
        </p:txBody>
      </p:sp>
      <p:sp>
        <p:nvSpPr>
          <p:cNvPr id="4" name="Footer Placeholder 4">
            <a:extLst>
              <a:ext uri="{FF2B5EF4-FFF2-40B4-BE49-F238E27FC236}">
                <a16:creationId xmlns:a16="http://schemas.microsoft.com/office/drawing/2014/main" id="{7AA682AD-EC92-EA47-B7EB-E82AC76FCEA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D84B8AE7-FCA6-E94F-8790-98D09078221A}"/>
              </a:ext>
            </a:extLst>
          </p:cNvPr>
          <p:cNvSpPr>
            <a:spLocks noGrp="1"/>
          </p:cNvSpPr>
          <p:nvPr>
            <p:ph type="sldNum" sz="quarter" idx="12"/>
          </p:nvPr>
        </p:nvSpPr>
        <p:spPr/>
        <p:txBody>
          <a:bodyPr/>
          <a:lstStyle>
            <a:lvl1pPr>
              <a:defRPr/>
            </a:lvl1pPr>
          </a:lstStyle>
          <a:p>
            <a:pPr>
              <a:defRPr/>
            </a:pPr>
            <a:fld id="{180E5391-EBEA-C144-9D4C-BF5A2D814418}" type="slidenum">
              <a:rPr lang="en-US"/>
              <a:pPr>
                <a:defRPr/>
              </a:pPr>
              <a:t>‹#›</a:t>
            </a:fld>
            <a:endParaRPr lang="en-US"/>
          </a:p>
        </p:txBody>
      </p:sp>
    </p:spTree>
    <p:extLst>
      <p:ext uri="{BB962C8B-B14F-4D97-AF65-F5344CB8AC3E}">
        <p14:creationId xmlns:p14="http://schemas.microsoft.com/office/powerpoint/2010/main" val="2482736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D77F93B-125B-224C-B9EC-2D88158A547F}"/>
              </a:ext>
            </a:extLst>
          </p:cNvPr>
          <p:cNvSpPr>
            <a:spLocks noGrp="1"/>
          </p:cNvSpPr>
          <p:nvPr>
            <p:ph type="dt" sz="half" idx="10"/>
          </p:nvPr>
        </p:nvSpPr>
        <p:spPr/>
        <p:txBody>
          <a:bodyPr/>
          <a:lstStyle>
            <a:lvl1pPr>
              <a:defRPr/>
            </a:lvl1pPr>
          </a:lstStyle>
          <a:p>
            <a:pPr>
              <a:defRPr/>
            </a:pPr>
            <a:fld id="{90ECCB8E-0B21-0A48-B006-7FA9D463FACF}" type="datetime1">
              <a:rPr lang="en-US" smtClean="0"/>
              <a:t>3/25/19</a:t>
            </a:fld>
            <a:endParaRPr lang="en-US"/>
          </a:p>
        </p:txBody>
      </p:sp>
      <p:sp>
        <p:nvSpPr>
          <p:cNvPr id="3" name="Footer Placeholder 4">
            <a:extLst>
              <a:ext uri="{FF2B5EF4-FFF2-40B4-BE49-F238E27FC236}">
                <a16:creationId xmlns:a16="http://schemas.microsoft.com/office/drawing/2014/main" id="{F6BDF969-0E93-6D45-A20F-8EC55FD0A3FD}"/>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A9E3C895-76B0-264F-9F36-ED100A728949}"/>
              </a:ext>
            </a:extLst>
          </p:cNvPr>
          <p:cNvSpPr>
            <a:spLocks noGrp="1"/>
          </p:cNvSpPr>
          <p:nvPr>
            <p:ph type="sldNum" sz="quarter" idx="12"/>
          </p:nvPr>
        </p:nvSpPr>
        <p:spPr/>
        <p:txBody>
          <a:bodyPr/>
          <a:lstStyle>
            <a:lvl1pPr>
              <a:defRPr/>
            </a:lvl1pPr>
          </a:lstStyle>
          <a:p>
            <a:pPr>
              <a:defRPr/>
            </a:pPr>
            <a:fld id="{DD33292B-9A66-FB46-A815-4E3663ACF4D7}" type="slidenum">
              <a:rPr lang="en-US"/>
              <a:pPr>
                <a:defRPr/>
              </a:pPr>
              <a:t>‹#›</a:t>
            </a:fld>
            <a:endParaRPr lang="en-US"/>
          </a:p>
        </p:txBody>
      </p:sp>
    </p:spTree>
    <p:extLst>
      <p:ext uri="{BB962C8B-B14F-4D97-AF65-F5344CB8AC3E}">
        <p14:creationId xmlns:p14="http://schemas.microsoft.com/office/powerpoint/2010/main" val="3330351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4E5EFD2C-24AE-504B-97C7-9224686AE39A}"/>
              </a:ext>
            </a:extLst>
          </p:cNvPr>
          <p:cNvSpPr>
            <a:spLocks noGrp="1"/>
          </p:cNvSpPr>
          <p:nvPr>
            <p:ph type="dt" sz="half" idx="10"/>
          </p:nvPr>
        </p:nvSpPr>
        <p:spPr/>
        <p:txBody>
          <a:bodyPr/>
          <a:lstStyle>
            <a:lvl1pPr>
              <a:defRPr/>
            </a:lvl1pPr>
          </a:lstStyle>
          <a:p>
            <a:pPr>
              <a:defRPr/>
            </a:pPr>
            <a:fld id="{FCFC6FC5-8184-D343-970D-38A78A87BB34}" type="datetime1">
              <a:rPr lang="en-US" smtClean="0"/>
              <a:t>3/25/19</a:t>
            </a:fld>
            <a:endParaRPr lang="en-US"/>
          </a:p>
        </p:txBody>
      </p:sp>
      <p:sp>
        <p:nvSpPr>
          <p:cNvPr id="6" name="Footer Placeholder 4">
            <a:extLst>
              <a:ext uri="{FF2B5EF4-FFF2-40B4-BE49-F238E27FC236}">
                <a16:creationId xmlns:a16="http://schemas.microsoft.com/office/drawing/2014/main" id="{0152E3E9-FF2B-9040-87E5-771E73B1A1D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5A815ED-DBFF-F241-B175-5535BFB290F9}"/>
              </a:ext>
            </a:extLst>
          </p:cNvPr>
          <p:cNvSpPr>
            <a:spLocks noGrp="1"/>
          </p:cNvSpPr>
          <p:nvPr>
            <p:ph type="sldNum" sz="quarter" idx="12"/>
          </p:nvPr>
        </p:nvSpPr>
        <p:spPr/>
        <p:txBody>
          <a:bodyPr/>
          <a:lstStyle>
            <a:lvl1pPr>
              <a:defRPr/>
            </a:lvl1pPr>
          </a:lstStyle>
          <a:p>
            <a:pPr>
              <a:defRPr/>
            </a:pPr>
            <a:fld id="{5295E148-3873-CC4A-BD62-BC9098F127D1}" type="slidenum">
              <a:rPr lang="en-US"/>
              <a:pPr>
                <a:defRPr/>
              </a:pPr>
              <a:t>‹#›</a:t>
            </a:fld>
            <a:endParaRPr lang="en-US"/>
          </a:p>
        </p:txBody>
      </p:sp>
    </p:spTree>
    <p:extLst>
      <p:ext uri="{BB962C8B-B14F-4D97-AF65-F5344CB8AC3E}">
        <p14:creationId xmlns:p14="http://schemas.microsoft.com/office/powerpoint/2010/main" val="465422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0153263E-F034-E94D-B817-DF070E6EA6AD}"/>
              </a:ext>
            </a:extLst>
          </p:cNvPr>
          <p:cNvSpPr>
            <a:spLocks noGrp="1"/>
          </p:cNvSpPr>
          <p:nvPr>
            <p:ph type="dt" sz="half" idx="10"/>
          </p:nvPr>
        </p:nvSpPr>
        <p:spPr/>
        <p:txBody>
          <a:bodyPr/>
          <a:lstStyle>
            <a:lvl1pPr>
              <a:defRPr/>
            </a:lvl1pPr>
          </a:lstStyle>
          <a:p>
            <a:pPr>
              <a:defRPr/>
            </a:pPr>
            <a:fld id="{895CFD57-8010-DA41-A542-93DE83DF7007}" type="datetime1">
              <a:rPr lang="en-US" smtClean="0"/>
              <a:t>3/25/19</a:t>
            </a:fld>
            <a:endParaRPr lang="en-US"/>
          </a:p>
        </p:txBody>
      </p:sp>
      <p:sp>
        <p:nvSpPr>
          <p:cNvPr id="6" name="Footer Placeholder 4">
            <a:extLst>
              <a:ext uri="{FF2B5EF4-FFF2-40B4-BE49-F238E27FC236}">
                <a16:creationId xmlns:a16="http://schemas.microsoft.com/office/drawing/2014/main" id="{4B231DF4-A8B7-1547-96DE-E0095BA780A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B57CBE0-05B2-BB43-A9E6-5FA635A0F64A}"/>
              </a:ext>
            </a:extLst>
          </p:cNvPr>
          <p:cNvSpPr>
            <a:spLocks noGrp="1"/>
          </p:cNvSpPr>
          <p:nvPr>
            <p:ph type="sldNum" sz="quarter" idx="12"/>
          </p:nvPr>
        </p:nvSpPr>
        <p:spPr/>
        <p:txBody>
          <a:bodyPr/>
          <a:lstStyle>
            <a:lvl1pPr>
              <a:defRPr/>
            </a:lvl1pPr>
          </a:lstStyle>
          <a:p>
            <a:pPr>
              <a:defRPr/>
            </a:pPr>
            <a:fld id="{A60F1FDC-49B3-114E-913D-62A30A9D5C9D}" type="slidenum">
              <a:rPr lang="en-US"/>
              <a:pPr>
                <a:defRPr/>
              </a:pPr>
              <a:t>‹#›</a:t>
            </a:fld>
            <a:endParaRPr lang="en-US"/>
          </a:p>
        </p:txBody>
      </p:sp>
    </p:spTree>
    <p:extLst>
      <p:ext uri="{BB962C8B-B14F-4D97-AF65-F5344CB8AC3E}">
        <p14:creationId xmlns:p14="http://schemas.microsoft.com/office/powerpoint/2010/main" val="2159261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8C4EDF3C-3DA0-C840-8D06-0198AEF0F741}"/>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EC352EA2-24A2-B44A-94C9-90C012751ED9}"/>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E984525C-28F7-794E-9D01-61A373704B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7017D92F-4587-E248-9FE2-AB44796620C1}" type="datetime1">
              <a:rPr lang="en-US" smtClean="0"/>
              <a:t>3/25/19</a:t>
            </a:fld>
            <a:endParaRPr lang="en-US"/>
          </a:p>
        </p:txBody>
      </p:sp>
      <p:sp>
        <p:nvSpPr>
          <p:cNvPr id="5" name="Footer Placeholder 4">
            <a:extLst>
              <a:ext uri="{FF2B5EF4-FFF2-40B4-BE49-F238E27FC236}">
                <a16:creationId xmlns:a16="http://schemas.microsoft.com/office/drawing/2014/main" id="{36A9B617-C09C-5B4A-B73B-9BE52D3DDF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EC6C159D-5471-3342-A05F-B2D2838DB4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F57C2C34-D1F8-074D-A905-3F62E58F136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8673" r:id="rId1"/>
    <p:sldLayoutId id="2147488674" r:id="rId2"/>
    <p:sldLayoutId id="2147488675" r:id="rId3"/>
    <p:sldLayoutId id="2147488676" r:id="rId4"/>
    <p:sldLayoutId id="2147488677" r:id="rId5"/>
    <p:sldLayoutId id="2147488678" r:id="rId6"/>
    <p:sldLayoutId id="2147488679" r:id="rId7"/>
    <p:sldLayoutId id="2147488680" r:id="rId8"/>
    <p:sldLayoutId id="2147488681" r:id="rId9"/>
    <p:sldLayoutId id="2147488682" r:id="rId10"/>
    <p:sldLayoutId id="2147488683" r:id="rId11"/>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292AE5-1F3E-E845-ADB9-6D998AAEEE44}"/>
              </a:ext>
            </a:extLst>
          </p:cNvPr>
          <p:cNvSpPr>
            <a:spLocks noGrp="1"/>
          </p:cNvSpPr>
          <p:nvPr>
            <p:ph type="sldNum" sz="quarter" idx="12"/>
          </p:nvPr>
        </p:nvSpPr>
        <p:spPr/>
        <p:txBody>
          <a:bodyPr/>
          <a:lstStyle/>
          <a:p>
            <a:pPr>
              <a:defRPr/>
            </a:pPr>
            <a:fld id="{DD33292B-9A66-FB46-A815-4E3663ACF4D7}" type="slidenum">
              <a:rPr lang="en-US" smtClean="0"/>
              <a:pPr>
                <a:defRPr/>
              </a:pPr>
              <a:t>1</a:t>
            </a:fld>
            <a:endParaRPr lang="en-US"/>
          </a:p>
        </p:txBody>
      </p:sp>
      <p:graphicFrame>
        <p:nvGraphicFramePr>
          <p:cNvPr id="3" name="Table 2">
            <a:extLst>
              <a:ext uri="{FF2B5EF4-FFF2-40B4-BE49-F238E27FC236}">
                <a16:creationId xmlns:a16="http://schemas.microsoft.com/office/drawing/2014/main" id="{0EC6DE7F-120B-334D-B68C-5A7F98BF2D40}"/>
              </a:ext>
            </a:extLst>
          </p:cNvPr>
          <p:cNvGraphicFramePr>
            <a:graphicFrameLocks noGrp="1"/>
          </p:cNvGraphicFramePr>
          <p:nvPr>
            <p:extLst>
              <p:ext uri="{D42A27DB-BD31-4B8C-83A1-F6EECF244321}">
                <p14:modId xmlns:p14="http://schemas.microsoft.com/office/powerpoint/2010/main" val="2434661612"/>
              </p:ext>
            </p:extLst>
          </p:nvPr>
        </p:nvGraphicFramePr>
        <p:xfrm>
          <a:off x="367017" y="239506"/>
          <a:ext cx="11457965" cy="6378988"/>
        </p:xfrm>
        <a:graphic>
          <a:graphicData uri="http://schemas.openxmlformats.org/drawingml/2006/table">
            <a:tbl>
              <a:tblPr firstRow="1" bandRow="1">
                <a:tableStyleId>{5940675A-B579-460E-94D1-54222C63F5DA}</a:tableStyleId>
              </a:tblPr>
              <a:tblGrid>
                <a:gridCol w="512824">
                  <a:extLst>
                    <a:ext uri="{9D8B030D-6E8A-4147-A177-3AD203B41FA5}">
                      <a16:colId xmlns:a16="http://schemas.microsoft.com/office/drawing/2014/main" val="165637618"/>
                    </a:ext>
                  </a:extLst>
                </a:gridCol>
                <a:gridCol w="1228032">
                  <a:extLst>
                    <a:ext uri="{9D8B030D-6E8A-4147-A177-3AD203B41FA5}">
                      <a16:colId xmlns:a16="http://schemas.microsoft.com/office/drawing/2014/main" val="2097598224"/>
                    </a:ext>
                  </a:extLst>
                </a:gridCol>
                <a:gridCol w="1236273">
                  <a:extLst>
                    <a:ext uri="{9D8B030D-6E8A-4147-A177-3AD203B41FA5}">
                      <a16:colId xmlns:a16="http://schemas.microsoft.com/office/drawing/2014/main" val="335454102"/>
                    </a:ext>
                  </a:extLst>
                </a:gridCol>
                <a:gridCol w="1219791">
                  <a:extLst>
                    <a:ext uri="{9D8B030D-6E8A-4147-A177-3AD203B41FA5}">
                      <a16:colId xmlns:a16="http://schemas.microsoft.com/office/drawing/2014/main" val="2421780385"/>
                    </a:ext>
                  </a:extLst>
                </a:gridCol>
                <a:gridCol w="1199295">
                  <a:extLst>
                    <a:ext uri="{9D8B030D-6E8A-4147-A177-3AD203B41FA5}">
                      <a16:colId xmlns:a16="http://schemas.microsoft.com/office/drawing/2014/main" val="52127282"/>
                    </a:ext>
                  </a:extLst>
                </a:gridCol>
                <a:gridCol w="1212351">
                  <a:extLst>
                    <a:ext uri="{9D8B030D-6E8A-4147-A177-3AD203B41FA5}">
                      <a16:colId xmlns:a16="http://schemas.microsoft.com/office/drawing/2014/main" val="1088455560"/>
                    </a:ext>
                  </a:extLst>
                </a:gridCol>
                <a:gridCol w="2455523">
                  <a:extLst>
                    <a:ext uri="{9D8B030D-6E8A-4147-A177-3AD203B41FA5}">
                      <a16:colId xmlns:a16="http://schemas.microsoft.com/office/drawing/2014/main" val="1553940737"/>
                    </a:ext>
                  </a:extLst>
                </a:gridCol>
                <a:gridCol w="2393876">
                  <a:extLst>
                    <a:ext uri="{9D8B030D-6E8A-4147-A177-3AD203B41FA5}">
                      <a16:colId xmlns:a16="http://schemas.microsoft.com/office/drawing/2014/main" val="1775562411"/>
                    </a:ext>
                  </a:extLst>
                </a:gridCol>
              </a:tblGrid>
              <a:tr h="771787">
                <a:tc>
                  <a:txBody>
                    <a:bodyPr/>
                    <a:lstStyle/>
                    <a:p>
                      <a:r>
                        <a:rPr lang="en-US" sz="1600" dirty="0"/>
                        <a:t>Run </a:t>
                      </a:r>
                    </a:p>
                  </a:txBody>
                  <a:tcPr/>
                </a:tc>
                <a:tc>
                  <a:txBody>
                    <a:bodyPr/>
                    <a:lstStyle/>
                    <a:p>
                      <a:r>
                        <a:rPr lang="en-US" sz="1600" dirty="0"/>
                        <a:t>Filter by 30 mins and &gt; 80% 2 hour</a:t>
                      </a:r>
                    </a:p>
                  </a:txBody>
                  <a:tcPr/>
                </a:tc>
                <a:tc>
                  <a:txBody>
                    <a:bodyPr/>
                    <a:lstStyle/>
                    <a:p>
                      <a:r>
                        <a:rPr lang="en-US" sz="1600" dirty="0"/>
                        <a:t>Filter by &gt; 70% 4 hour</a:t>
                      </a:r>
                    </a:p>
                  </a:txBody>
                  <a:tcPr/>
                </a:tc>
                <a:tc>
                  <a:txBody>
                    <a:bodyPr/>
                    <a:lstStyle/>
                    <a:p>
                      <a:r>
                        <a:rPr lang="en-US" sz="1600" dirty="0"/>
                        <a:t>Minimum inter alert time</a:t>
                      </a:r>
                    </a:p>
                  </a:txBody>
                  <a:tcPr/>
                </a:tc>
                <a:tc>
                  <a:txBody>
                    <a:bodyPr/>
                    <a:lstStyle/>
                    <a:p>
                      <a:r>
                        <a:rPr lang="en-US" sz="1600" dirty="0"/>
                        <a:t>Coverage</a:t>
                      </a:r>
                    </a:p>
                  </a:txBody>
                  <a:tcPr/>
                </a:tc>
                <a:tc>
                  <a:txBody>
                    <a:bodyPr/>
                    <a:lstStyle/>
                    <a:p>
                      <a:r>
                        <a:rPr lang="en-US" sz="1600" dirty="0"/>
                        <a:t>Hypo with no alert</a:t>
                      </a:r>
                    </a:p>
                  </a:txBody>
                  <a:tcPr/>
                </a:tc>
                <a:tc>
                  <a:txBody>
                    <a:bodyPr/>
                    <a:lstStyle/>
                    <a:p>
                      <a:r>
                        <a:rPr lang="en-US" sz="1600" dirty="0"/>
                        <a:t>Lead time</a:t>
                      </a:r>
                    </a:p>
                  </a:txBody>
                  <a:tcPr/>
                </a:tc>
                <a:tc>
                  <a:txBody>
                    <a:bodyPr/>
                    <a:lstStyle/>
                    <a:p>
                      <a:r>
                        <a:rPr lang="en-US" sz="1600" dirty="0"/>
                        <a:t>False discovery rate</a:t>
                      </a:r>
                    </a:p>
                  </a:txBody>
                  <a:tcPr/>
                </a:tc>
                <a:extLst>
                  <a:ext uri="{0D108BD9-81ED-4DB2-BD59-A6C34878D82A}">
                    <a16:rowId xmlns:a16="http://schemas.microsoft.com/office/drawing/2014/main" val="2291941454"/>
                  </a:ext>
                </a:extLst>
              </a:tr>
              <a:tr h="771787">
                <a:tc>
                  <a:txBody>
                    <a:bodyPr/>
                    <a:lstStyle/>
                    <a:p>
                      <a:r>
                        <a:rPr lang="en-US" sz="1600" dirty="0"/>
                        <a:t>1</a:t>
                      </a:r>
                    </a:p>
                  </a:txBody>
                  <a:tcPr/>
                </a:tc>
                <a:tc>
                  <a:txBody>
                    <a:bodyPr/>
                    <a:lstStyle/>
                    <a:p>
                      <a:r>
                        <a:rPr lang="en-US" sz="1600" dirty="0"/>
                        <a:t>NA</a:t>
                      </a:r>
                    </a:p>
                  </a:txBody>
                  <a:tcPr/>
                </a:tc>
                <a:tc>
                  <a:txBody>
                    <a:bodyPr/>
                    <a:lstStyle/>
                    <a:p>
                      <a:r>
                        <a:rPr lang="en-US" sz="1600" dirty="0"/>
                        <a:t>NA</a:t>
                      </a:r>
                    </a:p>
                  </a:txBody>
                  <a:tcPr/>
                </a:tc>
                <a:tc>
                  <a:txBody>
                    <a:bodyPr/>
                    <a:lstStyle/>
                    <a:p>
                      <a:r>
                        <a:rPr lang="en-US" sz="1600" dirty="0"/>
                        <a:t>Current </a:t>
                      </a:r>
                    </a:p>
                    <a:p>
                      <a:r>
                        <a:rPr lang="en-US" sz="1600" dirty="0"/>
                        <a:t>(&gt;= 30mins)</a:t>
                      </a:r>
                    </a:p>
                  </a:txBody>
                  <a:tcPr/>
                </a:tc>
                <a:tc>
                  <a:txBody>
                    <a:bodyPr/>
                    <a:lstStyle/>
                    <a:p>
                      <a:endParaRPr lang="en-US" sz="1600" dirty="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1177645220"/>
                  </a:ext>
                </a:extLst>
              </a:tr>
              <a:tr h="771787">
                <a:tc>
                  <a:txBody>
                    <a:bodyPr/>
                    <a:lstStyle/>
                    <a:p>
                      <a:r>
                        <a:rPr lang="en-US" sz="1600" dirty="0"/>
                        <a:t>2</a:t>
                      </a:r>
                    </a:p>
                  </a:txBody>
                  <a:tcPr/>
                </a:tc>
                <a:tc>
                  <a:txBody>
                    <a:bodyPr/>
                    <a:lstStyle/>
                    <a:p>
                      <a:r>
                        <a:rPr lang="en-US" sz="1600" dirty="0"/>
                        <a:t>No</a:t>
                      </a:r>
                    </a:p>
                  </a:txBody>
                  <a:tcPr/>
                </a:tc>
                <a:tc>
                  <a:txBody>
                    <a:bodyPr/>
                    <a:lstStyle/>
                    <a:p>
                      <a:r>
                        <a:rPr lang="en-US" sz="1600" dirty="0"/>
                        <a:t>No</a:t>
                      </a:r>
                    </a:p>
                  </a:txBody>
                  <a:tcPr/>
                </a:tc>
                <a:tc>
                  <a:txBody>
                    <a:bodyPr/>
                    <a:lstStyle/>
                    <a:p>
                      <a:r>
                        <a:rPr lang="en-US" sz="1600" dirty="0"/>
                        <a:t>&gt;= 60 mins</a:t>
                      </a:r>
                    </a:p>
                  </a:txBody>
                  <a:tcPr/>
                </a:tc>
                <a:tc>
                  <a:txBody>
                    <a:bodyPr/>
                    <a:lstStyle/>
                    <a:p>
                      <a:endParaRPr lang="en-US" sz="160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498074596"/>
                  </a:ext>
                </a:extLst>
              </a:tr>
              <a:tr h="771787">
                <a:tc>
                  <a:txBody>
                    <a:bodyPr/>
                    <a:lstStyle/>
                    <a:p>
                      <a:r>
                        <a:rPr lang="en-US" sz="1600" dirty="0"/>
                        <a:t>3</a:t>
                      </a:r>
                    </a:p>
                  </a:txBody>
                  <a:tcPr/>
                </a:tc>
                <a:tc>
                  <a:txBody>
                    <a:bodyPr/>
                    <a:lstStyle/>
                    <a:p>
                      <a:r>
                        <a:rPr lang="en-US" sz="1600" dirty="0"/>
                        <a:t>Yes</a:t>
                      </a:r>
                    </a:p>
                  </a:txBody>
                  <a:tcPr/>
                </a:tc>
                <a:tc>
                  <a:txBody>
                    <a:bodyPr/>
                    <a:lstStyle/>
                    <a:p>
                      <a:r>
                        <a:rPr lang="en-US" sz="1600" dirty="0"/>
                        <a:t>No</a:t>
                      </a:r>
                    </a:p>
                  </a:txBody>
                  <a:tcPr/>
                </a:tc>
                <a:tc>
                  <a:txBody>
                    <a:bodyPr/>
                    <a:lstStyle/>
                    <a:p>
                      <a:r>
                        <a:rPr lang="en-US" sz="1600" dirty="0"/>
                        <a:t>&gt;= 60 mins</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a:p>
                  </a:txBody>
                  <a:tcPr/>
                </a:tc>
                <a:extLst>
                  <a:ext uri="{0D108BD9-81ED-4DB2-BD59-A6C34878D82A}">
                    <a16:rowId xmlns:a16="http://schemas.microsoft.com/office/drawing/2014/main" val="483153089"/>
                  </a:ext>
                </a:extLst>
              </a:tr>
              <a:tr h="771787">
                <a:tc>
                  <a:txBody>
                    <a:bodyPr/>
                    <a:lstStyle/>
                    <a:p>
                      <a:r>
                        <a:rPr lang="en-US" sz="1600" dirty="0"/>
                        <a:t>4</a:t>
                      </a:r>
                    </a:p>
                  </a:txBody>
                  <a:tcPr/>
                </a:tc>
                <a:tc>
                  <a:txBody>
                    <a:bodyPr/>
                    <a:lstStyle/>
                    <a:p>
                      <a:r>
                        <a:rPr lang="en-US" sz="1600" dirty="0"/>
                        <a:t>Yes</a:t>
                      </a:r>
                    </a:p>
                  </a:txBody>
                  <a:tcPr/>
                </a:tc>
                <a:tc>
                  <a:txBody>
                    <a:bodyPr/>
                    <a:lstStyle/>
                    <a:p>
                      <a:r>
                        <a:rPr lang="en-US" sz="1600" dirty="0"/>
                        <a:t>Yes</a:t>
                      </a:r>
                    </a:p>
                  </a:txBody>
                  <a:tcPr/>
                </a:tc>
                <a:tc>
                  <a:txBody>
                    <a:bodyPr/>
                    <a:lstStyle/>
                    <a:p>
                      <a:r>
                        <a:rPr lang="en-US" sz="1600" dirty="0"/>
                        <a:t>&gt;= 60 mins</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a:p>
                  </a:txBody>
                  <a:tcPr/>
                </a:tc>
                <a:extLst>
                  <a:ext uri="{0D108BD9-81ED-4DB2-BD59-A6C34878D82A}">
                    <a16:rowId xmlns:a16="http://schemas.microsoft.com/office/drawing/2014/main" val="1860841720"/>
                  </a:ext>
                </a:extLst>
              </a:tr>
              <a:tr h="771787">
                <a:tc>
                  <a:txBody>
                    <a:bodyPr/>
                    <a:lstStyle/>
                    <a:p>
                      <a:r>
                        <a:rPr lang="en-US" sz="1600" dirty="0"/>
                        <a:t>5</a:t>
                      </a:r>
                    </a:p>
                  </a:txBody>
                  <a:tcPr/>
                </a:tc>
                <a:tc>
                  <a:txBody>
                    <a:bodyPr/>
                    <a:lstStyle/>
                    <a:p>
                      <a:r>
                        <a:rPr lang="en-US" sz="1600" dirty="0"/>
                        <a:t>Yes</a:t>
                      </a:r>
                    </a:p>
                  </a:txBody>
                  <a:tcPr/>
                </a:tc>
                <a:tc>
                  <a:txBody>
                    <a:bodyPr/>
                    <a:lstStyle/>
                    <a:p>
                      <a:r>
                        <a:rPr lang="en-US" sz="1600" dirty="0"/>
                        <a:t>Yes</a:t>
                      </a:r>
                    </a:p>
                  </a:txBody>
                  <a:tcPr/>
                </a:tc>
                <a:tc>
                  <a:txBody>
                    <a:bodyPr/>
                    <a:lstStyle/>
                    <a:p>
                      <a:r>
                        <a:rPr lang="en-US" sz="1600" dirty="0"/>
                        <a:t>&gt;= 90 mins; no alert &lt; 70</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a:p>
                  </a:txBody>
                  <a:tcPr/>
                </a:tc>
                <a:extLst>
                  <a:ext uri="{0D108BD9-81ED-4DB2-BD59-A6C34878D82A}">
                    <a16:rowId xmlns:a16="http://schemas.microsoft.com/office/drawing/2014/main" val="2729008252"/>
                  </a:ext>
                </a:extLst>
              </a:tr>
              <a:tr h="771787">
                <a:tc>
                  <a:txBody>
                    <a:bodyPr/>
                    <a:lstStyle/>
                    <a:p>
                      <a:r>
                        <a:rPr lang="en-US" sz="1600" dirty="0"/>
                        <a:t>6</a:t>
                      </a:r>
                    </a:p>
                  </a:txBody>
                  <a:tcPr/>
                </a:tc>
                <a:tc>
                  <a:txBody>
                    <a:bodyPr/>
                    <a:lstStyle/>
                    <a:p>
                      <a:r>
                        <a:rPr lang="en-US" sz="1600" dirty="0"/>
                        <a:t>Yes</a:t>
                      </a:r>
                    </a:p>
                  </a:txBody>
                  <a:tcPr/>
                </a:tc>
                <a:tc>
                  <a:txBody>
                    <a:bodyPr/>
                    <a:lstStyle/>
                    <a:p>
                      <a:r>
                        <a:rPr lang="en-US" sz="1600" dirty="0"/>
                        <a:t>Yes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&gt;= 30 mins; no alert &lt; 70</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a:p>
                  </a:txBody>
                  <a:tcPr/>
                </a:tc>
                <a:extLst>
                  <a:ext uri="{0D108BD9-81ED-4DB2-BD59-A6C34878D82A}">
                    <a16:rowId xmlns:a16="http://schemas.microsoft.com/office/drawing/2014/main" val="3490275861"/>
                  </a:ext>
                </a:extLst>
              </a:tr>
              <a:tr h="771787">
                <a:tc>
                  <a:txBody>
                    <a:bodyPr/>
                    <a:lstStyle/>
                    <a:p>
                      <a:r>
                        <a:rPr lang="en-US" sz="1600" dirty="0"/>
                        <a:t>7</a:t>
                      </a:r>
                    </a:p>
                  </a:txBody>
                  <a:tcPr/>
                </a:tc>
                <a:tc>
                  <a:txBody>
                    <a:bodyPr/>
                    <a:lstStyle/>
                    <a:p>
                      <a:r>
                        <a:rPr lang="en-US" sz="1600" dirty="0"/>
                        <a:t>Yes </a:t>
                      </a:r>
                    </a:p>
                  </a:txBody>
                  <a:tcPr/>
                </a:tc>
                <a:tc>
                  <a:txBody>
                    <a:bodyPr/>
                    <a:lstStyle/>
                    <a:p>
                      <a:r>
                        <a:rPr lang="en-US" sz="1600" dirty="0"/>
                        <a:t>No</a:t>
                      </a:r>
                    </a:p>
                  </a:txBody>
                  <a:tcPr/>
                </a:tc>
                <a:tc>
                  <a:txBody>
                    <a:bodyPr/>
                    <a:lstStyle/>
                    <a:p>
                      <a:r>
                        <a:rPr lang="en-US" sz="1600" dirty="0"/>
                        <a:t>&gt;= 90 mins; no alert &lt; 70</a:t>
                      </a:r>
                    </a:p>
                  </a:txBody>
                  <a:tcPr/>
                </a:tc>
                <a:tc>
                  <a:txBody>
                    <a:bodyPr/>
                    <a:lstStyle/>
                    <a:p>
                      <a:endParaRPr lang="en-US" sz="160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890191110"/>
                  </a:ext>
                </a:extLst>
              </a:tr>
            </a:tbl>
          </a:graphicData>
        </a:graphic>
      </p:graphicFrame>
    </p:spTree>
    <p:extLst>
      <p:ext uri="{BB962C8B-B14F-4D97-AF65-F5344CB8AC3E}">
        <p14:creationId xmlns:p14="http://schemas.microsoft.com/office/powerpoint/2010/main" val="4211324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C3887-B590-1A48-9490-526D94BCC743}"/>
              </a:ext>
            </a:extLst>
          </p:cNvPr>
          <p:cNvSpPr>
            <a:spLocks noGrp="1"/>
          </p:cNvSpPr>
          <p:nvPr>
            <p:ph type="title"/>
          </p:nvPr>
        </p:nvSpPr>
        <p:spPr/>
        <p:txBody>
          <a:bodyPr/>
          <a:lstStyle/>
          <a:p>
            <a:r>
              <a:rPr lang="en-US" dirty="0" err="1"/>
              <a:t>IQCast</a:t>
            </a:r>
            <a:r>
              <a:rPr lang="en-US" dirty="0"/>
              <a:t> coverage</a:t>
            </a:r>
          </a:p>
        </p:txBody>
      </p:sp>
      <p:sp>
        <p:nvSpPr>
          <p:cNvPr id="4" name="Slide Number Placeholder 3">
            <a:extLst>
              <a:ext uri="{FF2B5EF4-FFF2-40B4-BE49-F238E27FC236}">
                <a16:creationId xmlns:a16="http://schemas.microsoft.com/office/drawing/2014/main" id="{A96DEFD6-4986-EC46-B44B-9D2E7A64AB3E}"/>
              </a:ext>
            </a:extLst>
          </p:cNvPr>
          <p:cNvSpPr>
            <a:spLocks noGrp="1"/>
          </p:cNvSpPr>
          <p:nvPr>
            <p:ph type="sldNum" sz="quarter" idx="12"/>
          </p:nvPr>
        </p:nvSpPr>
        <p:spPr/>
        <p:txBody>
          <a:bodyPr/>
          <a:lstStyle/>
          <a:p>
            <a:pPr>
              <a:defRPr/>
            </a:pPr>
            <a:fld id="{BE727103-495B-6F4E-ABB8-8570E98338D9}" type="slidenum">
              <a:rPr lang="en-US" smtClean="0"/>
              <a:pPr>
                <a:defRPr/>
              </a:pPr>
              <a:t>2</a:t>
            </a:fld>
            <a:endParaRPr lang="en-US"/>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86974C62-2E74-704D-AF4E-0FA1FEACCD1B}"/>
                  </a:ext>
                </a:extLst>
              </p:cNvPr>
              <p:cNvSpPr>
                <a:spLocks noGrp="1"/>
              </p:cNvSpPr>
              <p:nvPr>
                <p:ph idx="1"/>
              </p:nvPr>
            </p:nvSpPr>
            <p:spPr>
              <a:xfrm>
                <a:off x="838200" y="1413164"/>
                <a:ext cx="10515600" cy="5308311"/>
              </a:xfrm>
            </p:spPr>
            <p:txBody>
              <a:bodyPr/>
              <a:lstStyle/>
              <a:p>
                <a:pPr marL="0" indent="0">
                  <a:buNone/>
                </a:pPr>
                <a:endParaRPr lang="en-US" sz="1800" i="1" dirty="0">
                  <a:latin typeface="Cambria Math" panose="02040503050406030204" pitchFamily="18" charset="0"/>
                  <a:ea typeface="Cambria Math" panose="02040503050406030204" pitchFamily="18" charset="0"/>
                </a:endParaRPr>
              </a:p>
              <a:p>
                <a:pPr marL="0" indent="0" algn="ctr">
                  <a:buNone/>
                </a:pPr>
                <a:r>
                  <a:rPr lang="en-US" sz="2400" dirty="0">
                    <a:latin typeface="Cambria Math" panose="02040503050406030204" pitchFamily="18" charset="0"/>
                    <a:ea typeface="Cambria Math" panose="02040503050406030204" pitchFamily="18" charset="0"/>
                  </a:rPr>
                  <a:t>Coverage= </a:t>
                </a:r>
                <a14:m>
                  <m:oMath xmlns:m="http://schemas.openxmlformats.org/officeDocument/2006/math">
                    <m:f>
                      <m:fPr>
                        <m:ctrlPr>
                          <a:rPr lang="en-US" sz="2400" i="1" smtClean="0">
                            <a:latin typeface="Cambria Math" panose="02040503050406030204" pitchFamily="18" charset="0"/>
                            <a:ea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𝑇</m:t>
                        </m:r>
                        <m:r>
                          <a:rPr lang="en-US" sz="2400" b="0" i="1" smtClean="0">
                            <a:latin typeface="Cambria Math" panose="02040503050406030204" pitchFamily="18" charset="0"/>
                            <a:ea typeface="Cambria Math" panose="02040503050406030204" pitchFamily="18" charset="0"/>
                          </a:rPr>
                          <m:t>𝑜𝑡𝑎𝑙</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𝑆𝐺</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𝑤𝑖𝑡h</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h𝑦𝑝𝑜</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𝑞𝑢𝑎𝑛𝑡</m:t>
                        </m:r>
                      </m:num>
                      <m:den>
                        <m:r>
                          <a:rPr lang="en-US" sz="2400" i="1" smtClean="0">
                            <a:latin typeface="Cambria Math" panose="02040503050406030204" pitchFamily="18" charset="0"/>
                            <a:ea typeface="Cambria Math" panose="02040503050406030204" pitchFamily="18" charset="0"/>
                          </a:rPr>
                          <m:t>𝑇</m:t>
                        </m:r>
                        <m:r>
                          <a:rPr lang="en-US" sz="2400" b="0" i="1" smtClean="0">
                            <a:latin typeface="Cambria Math" panose="02040503050406030204" pitchFamily="18" charset="0"/>
                            <a:ea typeface="Cambria Math" panose="02040503050406030204" pitchFamily="18" charset="0"/>
                          </a:rPr>
                          <m:t>𝑜𝑡𝑎𝑙</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𝑆𝐺</m:t>
                        </m:r>
                      </m:den>
                    </m:f>
                  </m:oMath>
                </a14:m>
                <a:endParaRPr lang="en-US" sz="2400" dirty="0">
                  <a:latin typeface="Cambria Math" panose="02040503050406030204" pitchFamily="18" charset="0"/>
                  <a:ea typeface="Cambria Math" panose="02040503050406030204" pitchFamily="18" charset="0"/>
                </a:endParaRPr>
              </a:p>
              <a:p>
                <a:pPr marL="0" indent="0" algn="ctr">
                  <a:buNone/>
                </a:pPr>
                <a:endParaRPr lang="en-US" sz="2400" dirty="0">
                  <a:latin typeface="Cambria Math" panose="02040503050406030204" pitchFamily="18" charset="0"/>
                  <a:ea typeface="Cambria Math" panose="02040503050406030204" pitchFamily="18" charset="0"/>
                </a:endParaRPr>
              </a:p>
              <a:p>
                <a:r>
                  <a:rPr lang="en-US" sz="2400" dirty="0">
                    <a:latin typeface="Cambria Math" panose="02040503050406030204" pitchFamily="18" charset="0"/>
                    <a:ea typeface="Cambria Math" panose="02040503050406030204" pitchFamily="18" charset="0"/>
                  </a:rPr>
                  <a:t>Coverage is always &lt; 1</a:t>
                </a:r>
              </a:p>
              <a:p>
                <a:r>
                  <a:rPr lang="en-US" sz="2400" dirty="0">
                    <a:latin typeface="Cambria Math" panose="02040503050406030204" pitchFamily="18" charset="0"/>
                    <a:ea typeface="Cambria Math" panose="02040503050406030204" pitchFamily="18" charset="0"/>
                  </a:rPr>
                  <a:t>Coverage is influenced by the number of SG derived feature vector skipped due to </a:t>
                </a:r>
              </a:p>
              <a:p>
                <a:pPr lvl="1"/>
                <a:r>
                  <a:rPr lang="en-US" sz="2000" dirty="0">
                    <a:latin typeface="Cambria Math" panose="02040503050406030204" pitchFamily="18" charset="0"/>
                    <a:ea typeface="Cambria Math" panose="02040503050406030204" pitchFamily="18" charset="0"/>
                  </a:rPr>
                  <a:t>Priming (not present in holdout analysis)</a:t>
                </a:r>
              </a:p>
              <a:p>
                <a:pPr lvl="1"/>
                <a:r>
                  <a:rPr lang="en-US" sz="2000" dirty="0">
                    <a:latin typeface="Cambria Math" panose="02040503050406030204" pitchFamily="18" charset="0"/>
                    <a:ea typeface="Cambria Math" panose="02040503050406030204" pitchFamily="18" charset="0"/>
                  </a:rPr>
                  <a:t>Short gap enforcement (#2, full recent 30 mins, &gt; 80% recent 2 hours)</a:t>
                </a:r>
              </a:p>
              <a:p>
                <a:pPr lvl="1"/>
                <a:r>
                  <a:rPr lang="en-US" sz="2000" dirty="0">
                    <a:latin typeface="Cambria Math" panose="02040503050406030204" pitchFamily="18" charset="0"/>
                    <a:ea typeface="Cambria Math" panose="02040503050406030204" pitchFamily="18" charset="0"/>
                  </a:rPr>
                  <a:t>Long gap enforcement (#3, &gt; 70% recent 2 hours)</a:t>
                </a:r>
              </a:p>
              <a:p>
                <a:pPr lvl="1"/>
                <a:r>
                  <a:rPr lang="en-US" sz="2000" dirty="0">
                    <a:latin typeface="Cambria Math" panose="02040503050406030204" pitchFamily="18" charset="0"/>
                    <a:ea typeface="Cambria Math" panose="02040503050406030204" pitchFamily="18" charset="0"/>
                  </a:rPr>
                  <a:t>Catchup (not present in holdout analysis)</a:t>
                </a:r>
              </a:p>
            </p:txBody>
          </p:sp>
        </mc:Choice>
        <mc:Fallback xmlns="">
          <p:sp>
            <p:nvSpPr>
              <p:cNvPr id="8" name="Content Placeholder 7">
                <a:extLst>
                  <a:ext uri="{FF2B5EF4-FFF2-40B4-BE49-F238E27FC236}">
                    <a16:creationId xmlns:a16="http://schemas.microsoft.com/office/drawing/2014/main" id="{86974C62-2E74-704D-AF4E-0FA1FEACCD1B}"/>
                  </a:ext>
                </a:extLst>
              </p:cNvPr>
              <p:cNvSpPr>
                <a:spLocks noGrp="1" noRot="1" noChangeAspect="1" noMove="1" noResize="1" noEditPoints="1" noAdjustHandles="1" noChangeArrowheads="1" noChangeShapeType="1" noTextEdit="1"/>
              </p:cNvSpPr>
              <p:nvPr>
                <p:ph idx="1"/>
              </p:nvPr>
            </p:nvSpPr>
            <p:spPr>
              <a:xfrm>
                <a:off x="838200" y="1413164"/>
                <a:ext cx="10515600" cy="5308311"/>
              </a:xfrm>
              <a:blipFill>
                <a:blip r:embed="rId2"/>
                <a:stretch>
                  <a:fillRect l="-724"/>
                </a:stretch>
              </a:blipFill>
            </p:spPr>
            <p:txBody>
              <a:bodyPr/>
              <a:lstStyle/>
              <a:p>
                <a:r>
                  <a:rPr lang="en-US">
                    <a:noFill/>
                  </a:rPr>
                  <a:t> </a:t>
                </a:r>
              </a:p>
            </p:txBody>
          </p:sp>
        </mc:Fallback>
      </mc:AlternateContent>
    </p:spTree>
    <p:extLst>
      <p:ext uri="{BB962C8B-B14F-4D97-AF65-F5344CB8AC3E}">
        <p14:creationId xmlns:p14="http://schemas.microsoft.com/office/powerpoint/2010/main" val="1488286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C3887-B590-1A48-9490-526D94BCC743}"/>
              </a:ext>
            </a:extLst>
          </p:cNvPr>
          <p:cNvSpPr>
            <a:spLocks noGrp="1"/>
          </p:cNvSpPr>
          <p:nvPr>
            <p:ph type="title"/>
          </p:nvPr>
        </p:nvSpPr>
        <p:spPr/>
        <p:txBody>
          <a:bodyPr/>
          <a:lstStyle/>
          <a:p>
            <a:r>
              <a:rPr lang="en-US" dirty="0"/>
              <a:t>First and repeat alert lead time definitions</a:t>
            </a:r>
          </a:p>
        </p:txBody>
      </p:sp>
      <p:sp>
        <p:nvSpPr>
          <p:cNvPr id="4" name="Slide Number Placeholder 3">
            <a:extLst>
              <a:ext uri="{FF2B5EF4-FFF2-40B4-BE49-F238E27FC236}">
                <a16:creationId xmlns:a16="http://schemas.microsoft.com/office/drawing/2014/main" id="{A96DEFD6-4986-EC46-B44B-9D2E7A64AB3E}"/>
              </a:ext>
            </a:extLst>
          </p:cNvPr>
          <p:cNvSpPr>
            <a:spLocks noGrp="1"/>
          </p:cNvSpPr>
          <p:nvPr>
            <p:ph type="sldNum" sz="quarter" idx="12"/>
          </p:nvPr>
        </p:nvSpPr>
        <p:spPr/>
        <p:txBody>
          <a:bodyPr/>
          <a:lstStyle/>
          <a:p>
            <a:pPr>
              <a:defRPr/>
            </a:pPr>
            <a:fld id="{BE727103-495B-6F4E-ABB8-8570E98338D9}" type="slidenum">
              <a:rPr lang="en-US" smtClean="0"/>
              <a:pPr>
                <a:defRPr/>
              </a:pPr>
              <a:t>3</a:t>
            </a:fld>
            <a:endParaRPr lang="en-US"/>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86974C62-2E74-704D-AF4E-0FA1FEACCD1B}"/>
                  </a:ext>
                </a:extLst>
              </p:cNvPr>
              <p:cNvSpPr>
                <a:spLocks noGrp="1"/>
              </p:cNvSpPr>
              <p:nvPr>
                <p:ph idx="1"/>
              </p:nvPr>
            </p:nvSpPr>
            <p:spPr/>
            <p:txBody>
              <a:bodyPr/>
              <a:lstStyle/>
              <a:p>
                <a:pPr marL="0" indent="0">
                  <a:buNone/>
                </a:pPr>
                <a:r>
                  <a:rPr lang="en-US" sz="2400" dirty="0">
                    <a:latin typeface="Cambria Math" panose="02040503050406030204" pitchFamily="18" charset="0"/>
                    <a:ea typeface="Cambria Math" panose="02040503050406030204" pitchFamily="18" charset="0"/>
                  </a:rPr>
                  <a:t>Definitions:</a:t>
                </a:r>
              </a:p>
              <a:p>
                <a:pPr marL="0" indent="0">
                  <a:buNone/>
                </a:pPr>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𝑎</m:t>
                        </m:r>
                      </m:e>
                      <m:sub>
                        <m:r>
                          <a:rPr lang="en-US" sz="2400" b="0" i="1" smtClean="0">
                            <a:latin typeface="Cambria Math" panose="02040503050406030204" pitchFamily="18" charset="0"/>
                            <a:ea typeface="Cambria Math" panose="02040503050406030204" pitchFamily="18" charset="0"/>
                          </a:rPr>
                          <m:t>𝑖</m:t>
                        </m:r>
                      </m:sub>
                    </m:sSub>
                  </m:oMath>
                </a14:m>
                <a:r>
                  <a:rPr lang="en-US" sz="2400" dirty="0">
                    <a:latin typeface="Cambria Math" panose="02040503050406030204" pitchFamily="18" charset="0"/>
                    <a:ea typeface="Cambria Math" panose="02040503050406030204" pitchFamily="18" charset="0"/>
                  </a:rPr>
                  <a:t>, timestamp of alert </a:t>
                </a:r>
                <a:r>
                  <a:rPr lang="en-US" sz="2400" i="1" dirty="0" err="1">
                    <a:latin typeface="Cambria Math" panose="02040503050406030204" pitchFamily="18" charset="0"/>
                    <a:ea typeface="Cambria Math" panose="02040503050406030204" pitchFamily="18" charset="0"/>
                  </a:rPr>
                  <a:t>i</a:t>
                </a:r>
                <a:endParaRPr lang="en-US" sz="2400"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𝑗</m:t>
                        </m:r>
                      </m:sub>
                    </m:sSub>
                  </m:oMath>
                </a14:m>
                <a:r>
                  <a:rPr lang="en-US" sz="2400" i="1"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timestamp of hypo </a:t>
                </a:r>
                <a:r>
                  <a:rPr lang="en-US" sz="2400" i="1" dirty="0">
                    <a:latin typeface="Cambria Math" panose="02040503050406030204" pitchFamily="18" charset="0"/>
                    <a:ea typeface="Cambria Math" panose="02040503050406030204" pitchFamily="18" charset="0"/>
                  </a:rPr>
                  <a:t>j, </a:t>
                </a:r>
                <a:r>
                  <a:rPr lang="en-US" sz="2400" dirty="0">
                    <a:latin typeface="Cambria Math" panose="02040503050406030204" pitchFamily="18" charset="0"/>
                    <a:ea typeface="Cambria Math" panose="02040503050406030204" pitchFamily="18" charset="0"/>
                  </a:rPr>
                  <a:t>where sensor glucose is below 70 mgdL</a:t>
                </a:r>
                <a:endParaRPr lang="en-US" sz="2400" i="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𝑙</m:t>
                        </m:r>
                      </m:e>
                      <m:sub>
                        <m:r>
                          <a:rPr lang="en-US" sz="2400" b="0" i="1" smtClean="0">
                            <a:latin typeface="Cambria Math" panose="02040503050406030204" pitchFamily="18" charset="0"/>
                            <a:ea typeface="Cambria Math" panose="02040503050406030204" pitchFamily="18" charset="0"/>
                          </a:rPr>
                          <m:t>𝑘</m:t>
                        </m:r>
                      </m:sub>
                    </m:sSub>
                    <m:r>
                      <a:rPr lang="en-US" sz="2400" b="0" i="1" smtClean="0">
                        <a:latin typeface="Cambria Math" panose="02040503050406030204" pitchFamily="18" charset="0"/>
                        <a:ea typeface="Cambria Math" panose="02040503050406030204" pitchFamily="18" charset="0"/>
                      </a:rPr>
                      <m:t>,</m:t>
                    </m:r>
                  </m:oMath>
                </a14:m>
                <a:r>
                  <a:rPr lang="en-US" sz="2400" i="1"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timestamp of lead time </a:t>
                </a:r>
                <a:r>
                  <a:rPr lang="en-US" sz="2400" i="1" dirty="0">
                    <a:latin typeface="Cambria Math" panose="02040503050406030204" pitchFamily="18" charset="0"/>
                    <a:ea typeface="Cambria Math" panose="02040503050406030204" pitchFamily="18" charset="0"/>
                  </a:rPr>
                  <a:t>k, </a:t>
                </a:r>
                <a:r>
                  <a:rPr lang="en-US" sz="2400" dirty="0">
                    <a:latin typeface="Cambria Math" panose="02040503050406030204" pitchFamily="18" charset="0"/>
                    <a:ea typeface="Cambria Math" panose="02040503050406030204" pitchFamily="18" charset="0"/>
                  </a:rPr>
                  <a:t>where </a:t>
                </a:r>
                <a:r>
                  <a:rPr lang="en-US" sz="2400" i="1" dirty="0">
                    <a:latin typeface="Cambria Math" panose="02040503050406030204" pitchFamily="18" charset="0"/>
                    <a:ea typeface="Cambria Math" panose="02040503050406030204" pitchFamily="18" charset="0"/>
                  </a:rPr>
                  <a:t>k</a:t>
                </a:r>
                <a:r>
                  <a:rPr lang="en-US" sz="2400" dirty="0">
                    <a:latin typeface="Cambria Math" panose="02040503050406030204" pitchFamily="18" charset="0"/>
                    <a:ea typeface="Cambria Math" panose="02040503050406030204" pitchFamily="18" charset="0"/>
                  </a:rPr>
                  <a:t> may be equal to </a:t>
                </a:r>
                <a:r>
                  <a:rPr lang="en-US" sz="2400" i="1" dirty="0" err="1">
                    <a:latin typeface="Cambria Math" panose="02040503050406030204" pitchFamily="18" charset="0"/>
                    <a:ea typeface="Cambria Math" panose="02040503050406030204" pitchFamily="18" charset="0"/>
                  </a:rPr>
                  <a:t>i</a:t>
                </a:r>
                <a:r>
                  <a:rPr lang="en-US" sz="2400" i="1"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or </a:t>
                </a:r>
                <a:r>
                  <a:rPr lang="en-US" sz="2400" i="1" dirty="0">
                    <a:latin typeface="Cambria Math" panose="02040503050406030204" pitchFamily="18" charset="0"/>
                    <a:ea typeface="Cambria Math" panose="02040503050406030204" pitchFamily="18" charset="0"/>
                  </a:rPr>
                  <a:t>j</a:t>
                </a:r>
                <a:r>
                  <a:rPr lang="en-US" sz="2400" dirty="0">
                    <a:latin typeface="Cambria Math" panose="02040503050406030204" pitchFamily="18" charset="0"/>
                    <a:ea typeface="Cambria Math" panose="02040503050406030204" pitchFamily="18" charset="0"/>
                  </a:rPr>
                  <a:t>. </a:t>
                </a:r>
                <a:endParaRPr lang="en-US" sz="2400" i="1" dirty="0">
                  <a:latin typeface="Cambria Math" panose="02040503050406030204" pitchFamily="18" charset="0"/>
                  <a:ea typeface="Cambria Math" panose="02040503050406030204" pitchFamily="18" charset="0"/>
                </a:endParaRPr>
              </a:p>
              <a:p>
                <a:pPr marL="0" indent="0" algn="ctr">
                  <a:buNone/>
                </a:pPr>
                <a:r>
                  <a:rPr lang="en-US" sz="2400" dirty="0">
                    <a:ea typeface="Cambria Math" panose="02040503050406030204" pitchFamily="18" charset="0"/>
                  </a:rPr>
                  <a:t>Case 1 	</a:t>
                </a:r>
                <a14:m>
                  <m:oMath xmlns:m="http://schemas.openxmlformats.org/officeDocument/2006/math">
                    <m:r>
                      <a:rPr lang="en-US" sz="2400" i="1">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𝑗</m:t>
                        </m:r>
                      </m:sub>
                    </m:sSub>
                    <m:r>
                      <a:rPr lang="en-US" sz="2400" i="1">
                        <a:latin typeface="Cambria Math" panose="02040503050406030204" pitchFamily="18" charset="0"/>
                        <a:ea typeface="Cambria Math" panose="02040503050406030204" pitchFamily="18" charset="0"/>
                      </a:rPr>
                      <m:t> ,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𝑙</m:t>
                        </m:r>
                      </m:e>
                      <m:sub>
                        <m:r>
                          <a:rPr lang="en-US" sz="2400" i="1">
                            <a:latin typeface="Cambria Math" panose="02040503050406030204" pitchFamily="18" charset="0"/>
                            <a:ea typeface="Cambria Math" panose="02040503050406030204" pitchFamily="18" charset="0"/>
                          </a:rPr>
                          <m:t>𝑗</m:t>
                        </m:r>
                      </m:sub>
                    </m:sSub>
                    <m:r>
                      <a:rPr lang="en-US" sz="2400" i="1">
                        <a:latin typeface="Cambria Math" panose="02040503050406030204" pitchFamily="18" charset="0"/>
                        <a:ea typeface="Cambria Math" panose="02040503050406030204" pitchFamily="18" charset="0"/>
                      </a:rPr>
                      <m:t>=</m:t>
                    </m:r>
                    <m:func>
                      <m:funcPr>
                        <m:ctrlPr>
                          <a:rPr lang="en-US" sz="2400" i="1">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a:latin typeface="Cambria Math" panose="02040503050406030204" pitchFamily="18" charset="0"/>
                                <a:ea typeface="Cambria Math" panose="02040503050406030204" pitchFamily="18" charset="0"/>
                              </a:rPr>
                              <m:t>max</m:t>
                            </m:r>
                          </m:e>
                          <m:lim>
                            <m:r>
                              <a:rPr lang="en-US" sz="2400" i="1">
                                <a:latin typeface="Cambria Math" panose="02040503050406030204" pitchFamily="18" charset="0"/>
                                <a:ea typeface="Cambria Math" panose="02040503050406030204" pitchFamily="18" charset="0"/>
                              </a:rPr>
                              <m:t>𝑎𝑛𝑦</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 </m:t>
                            </m:r>
                          </m:lim>
                        </m:limLow>
                      </m:fName>
                      <m:e>
                        <m:d>
                          <m:dPr>
                            <m:begChr m:val="{"/>
                            <m:endChr m:val="}"/>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𝑗</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𝑎</m:t>
                                </m:r>
                              </m:e>
                              <m:sub>
                                <m:r>
                                  <a:rPr lang="en-US" sz="2400" i="1">
                                    <a:latin typeface="Cambria Math" panose="02040503050406030204" pitchFamily="18" charset="0"/>
                                    <a:ea typeface="Cambria Math" panose="02040503050406030204" pitchFamily="18" charset="0"/>
                                  </a:rPr>
                                  <m:t>𝑖</m:t>
                                </m:r>
                              </m:sub>
                            </m:sSub>
                          </m:e>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𝑗</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𝑎</m:t>
                                </m:r>
                              </m:e>
                              <m:sub>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≤4 </m:t>
                            </m:r>
                            <m:r>
                              <a:rPr lang="en-US" sz="2400" i="1">
                                <a:latin typeface="Cambria Math" panose="02040503050406030204" pitchFamily="18" charset="0"/>
                                <a:ea typeface="Cambria Math" panose="02040503050406030204" pitchFamily="18" charset="0"/>
                              </a:rPr>
                              <m:t>h𝑜𝑢𝑟𝑠</m:t>
                            </m:r>
                          </m:e>
                        </m:d>
                      </m:e>
                    </m:func>
                  </m:oMath>
                </a14:m>
                <a:endParaRPr lang="en-US" sz="2400" dirty="0"/>
              </a:p>
              <a:p>
                <a:pPr marL="0" indent="0" algn="ctr">
                  <a:buNone/>
                </a:pPr>
                <a:r>
                  <a:rPr lang="en-US" sz="2400" dirty="0">
                    <a:ea typeface="Cambria Math" panose="02040503050406030204" pitchFamily="18" charset="0"/>
                  </a:rPr>
                  <a:t>Case 2 </a:t>
                </a:r>
                <a14:m>
                  <m:oMath xmlns:m="http://schemas.openxmlformats.org/officeDocument/2006/math">
                    <m:r>
                      <a:rPr lang="en-US" sz="2400" i="1">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𝑎</m:t>
                        </m:r>
                      </m:e>
                      <m:sub>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 ,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𝑙</m:t>
                        </m:r>
                      </m:e>
                      <m:sub>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func>
                      <m:funcPr>
                        <m:ctrlPr>
                          <a:rPr lang="en-US" sz="2400" i="1">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a:latin typeface="Cambria Math" panose="02040503050406030204" pitchFamily="18" charset="0"/>
                                <a:ea typeface="Cambria Math" panose="02040503050406030204" pitchFamily="18" charset="0"/>
                              </a:rPr>
                              <m:t>max</m:t>
                            </m:r>
                          </m:e>
                          <m:lim>
                            <m:r>
                              <a:rPr lang="en-US" sz="2400" i="1">
                                <a:latin typeface="Cambria Math" panose="02040503050406030204" pitchFamily="18" charset="0"/>
                                <a:ea typeface="Cambria Math" panose="02040503050406030204" pitchFamily="18" charset="0"/>
                              </a:rPr>
                              <m:t>𝑎𝑛𝑦</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𝑗</m:t>
                            </m:r>
                            <m:r>
                              <a:rPr lang="en-US" sz="2400" i="1">
                                <a:latin typeface="Cambria Math" panose="02040503050406030204" pitchFamily="18" charset="0"/>
                                <a:ea typeface="Cambria Math" panose="02040503050406030204" pitchFamily="18" charset="0"/>
                              </a:rPr>
                              <m:t> </m:t>
                            </m:r>
                          </m:lim>
                        </m:limLow>
                      </m:fName>
                      <m:e>
                        <m:d>
                          <m:dPr>
                            <m:begChr m:val="{"/>
                            <m:endChr m:val="}"/>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𝑗</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𝑎</m:t>
                                </m:r>
                              </m:e>
                              <m:sub>
                                <m:r>
                                  <a:rPr lang="en-US" sz="2400" i="1">
                                    <a:latin typeface="Cambria Math" panose="02040503050406030204" pitchFamily="18" charset="0"/>
                                    <a:ea typeface="Cambria Math" panose="02040503050406030204" pitchFamily="18" charset="0"/>
                                  </a:rPr>
                                  <m:t>𝑖</m:t>
                                </m:r>
                              </m:sub>
                            </m:sSub>
                          </m:e>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𝑗</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𝑎</m:t>
                                </m:r>
                              </m:e>
                              <m:sub>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≤4 </m:t>
                            </m:r>
                            <m:r>
                              <a:rPr lang="en-US" sz="2400" i="1">
                                <a:latin typeface="Cambria Math" panose="02040503050406030204" pitchFamily="18" charset="0"/>
                                <a:ea typeface="Cambria Math" panose="02040503050406030204" pitchFamily="18" charset="0"/>
                              </a:rPr>
                              <m:t>h𝑜𝑢𝑟𝑠</m:t>
                            </m:r>
                          </m:e>
                        </m:d>
                      </m:e>
                    </m:func>
                  </m:oMath>
                </a14:m>
                <a:endParaRPr lang="en-US" sz="2400" i="1" dirty="0">
                  <a:latin typeface="Cambria Math" panose="02040503050406030204" pitchFamily="18" charset="0"/>
                  <a:ea typeface="Cambria Math" panose="02040503050406030204" pitchFamily="18" charset="0"/>
                </a:endParaRPr>
              </a:p>
              <a:p>
                <a:pPr marL="0" indent="0" algn="ctr">
                  <a:buNone/>
                </a:pPr>
                <a:r>
                  <a:rPr lang="en-US" sz="2400" dirty="0" err="1">
                    <a:ea typeface="Cambria Math" panose="02040503050406030204" pitchFamily="18" charset="0"/>
                  </a:rPr>
                  <a:t>Ca</a:t>
                </a:r>
                <a:r>
                  <a:rPr lang="en-US" sz="2400" dirty="0">
                    <a:ea typeface="Cambria Math" panose="02040503050406030204" pitchFamily="18" charset="0"/>
                  </a:rPr>
                  <a:t>se 3 </a:t>
                </a:r>
                <a14:m>
                  <m:oMath xmlns:m="http://schemas.openxmlformats.org/officeDocument/2006/math">
                    <m:r>
                      <a:rPr lang="en-US" sz="2400" i="1">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h</m:t>
                        </m:r>
                      </m:e>
                      <m:sub>
                        <m:r>
                          <a:rPr lang="en-US" sz="2400" b="0" i="1" smtClean="0">
                            <a:latin typeface="Cambria Math" panose="02040503050406030204" pitchFamily="18" charset="0"/>
                            <a:ea typeface="Cambria Math" panose="02040503050406030204" pitchFamily="18" charset="0"/>
                          </a:rPr>
                          <m:t>𝑗</m:t>
                        </m:r>
                      </m:sub>
                    </m:sSub>
                    <m:r>
                      <a:rPr lang="en-US" sz="2400" i="1">
                        <a:latin typeface="Cambria Math" panose="02040503050406030204" pitchFamily="18" charset="0"/>
                        <a:ea typeface="Cambria Math" panose="02040503050406030204" pitchFamily="18" charset="0"/>
                      </a:rPr>
                      <m:t> ,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𝑙</m:t>
                        </m:r>
                      </m:e>
                      <m:sub>
                        <m:r>
                          <a:rPr lang="en-US" sz="2400" b="0" i="1" smtClean="0">
                            <a:latin typeface="Cambria Math" panose="02040503050406030204" pitchFamily="18" charset="0"/>
                            <a:ea typeface="Cambria Math" panose="02040503050406030204" pitchFamily="18" charset="0"/>
                          </a:rPr>
                          <m:t>𝑗</m:t>
                        </m:r>
                      </m:sub>
                    </m:sSub>
                    <m:r>
                      <a:rPr lang="en-US" sz="2400" i="1">
                        <a:latin typeface="Cambria Math" panose="02040503050406030204" pitchFamily="18" charset="0"/>
                        <a:ea typeface="Cambria Math" panose="02040503050406030204" pitchFamily="18" charset="0"/>
                      </a:rPr>
                      <m:t>=</m:t>
                    </m:r>
                    <m:func>
                      <m:funcPr>
                        <m:ctrlPr>
                          <a:rPr lang="en-US" sz="2400" i="1">
                            <a:latin typeface="Cambria Math" panose="02040503050406030204" pitchFamily="18" charset="0"/>
                            <a:ea typeface="Cambria Math" panose="02040503050406030204" pitchFamily="18" charset="0"/>
                          </a:rPr>
                        </m:ctrlPr>
                      </m:funcPr>
                      <m:fName>
                        <m:limLow>
                          <m:limLowPr>
                            <m:ctrlPr>
                              <a:rPr lang="en-US" sz="2400" i="1" smtClean="0">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avg</m:t>
                            </m:r>
                          </m:e>
                          <m:lim>
                            <m:r>
                              <a:rPr lang="en-US" sz="2400" i="1">
                                <a:latin typeface="Cambria Math" panose="02040503050406030204" pitchFamily="18" charset="0"/>
                                <a:ea typeface="Cambria Math" panose="02040503050406030204" pitchFamily="18" charset="0"/>
                              </a:rPr>
                              <m:t>𝑎𝑛𝑦</m:t>
                            </m:r>
                            <m:r>
                              <a:rPr lang="en-US" sz="2400" i="1">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 </m:t>
                            </m:r>
                          </m:lim>
                        </m:limLow>
                      </m:fName>
                      <m:e>
                        <m:d>
                          <m:dPr>
                            <m:begChr m:val="{"/>
                            <m:endChr m:val="}"/>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𝑗</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𝑎</m:t>
                                </m:r>
                              </m:e>
                              <m:sub>
                                <m:r>
                                  <a:rPr lang="en-US" sz="2400" i="1">
                                    <a:latin typeface="Cambria Math" panose="02040503050406030204" pitchFamily="18" charset="0"/>
                                    <a:ea typeface="Cambria Math" panose="02040503050406030204" pitchFamily="18" charset="0"/>
                                  </a:rPr>
                                  <m:t>𝑖</m:t>
                                </m:r>
                              </m:sub>
                            </m:sSub>
                          </m:e>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𝑗</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𝑎</m:t>
                                </m:r>
                              </m:e>
                              <m:sub>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≤4 </m:t>
                            </m:r>
                            <m:r>
                              <a:rPr lang="en-US" sz="2400" i="1">
                                <a:latin typeface="Cambria Math" panose="02040503050406030204" pitchFamily="18" charset="0"/>
                                <a:ea typeface="Cambria Math" panose="02040503050406030204" pitchFamily="18" charset="0"/>
                              </a:rPr>
                              <m:t>h𝑜𝑢𝑟𝑠</m:t>
                            </m:r>
                          </m:e>
                        </m:d>
                      </m:e>
                    </m:func>
                  </m:oMath>
                </a14:m>
                <a:endParaRPr lang="en-US" sz="2400" i="1" dirty="0">
                  <a:latin typeface="Cambria Math" panose="02040503050406030204" pitchFamily="18" charset="0"/>
                  <a:ea typeface="Cambria Math" panose="02040503050406030204" pitchFamily="18" charset="0"/>
                </a:endParaRPr>
              </a:p>
              <a:p>
                <a:pPr marL="0" indent="0" algn="ctr">
                  <a:buNone/>
                </a:pPr>
                <a:r>
                  <a:rPr lang="en-US" sz="2400" dirty="0">
                    <a:ea typeface="Cambria Math" panose="02040503050406030204" pitchFamily="18" charset="0"/>
                  </a:rPr>
                  <a:t>Case 4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𝑎</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 ,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𝑙</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func>
                      <m:funcPr>
                        <m:ctrlPr>
                          <a:rPr lang="en-US" sz="2400" b="0" i="1" smtClean="0">
                            <a:latin typeface="Cambria Math" panose="02040503050406030204" pitchFamily="18" charset="0"/>
                            <a:ea typeface="Cambria Math" panose="02040503050406030204" pitchFamily="18" charset="0"/>
                          </a:rPr>
                        </m:ctrlPr>
                      </m:funcPr>
                      <m:fName>
                        <m:limLow>
                          <m:limLowPr>
                            <m:ctrlPr>
                              <a:rPr lang="en-US" sz="2400" b="0" i="1" smtClean="0">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avg</m:t>
                            </m:r>
                          </m:e>
                          <m:lim>
                            <m:r>
                              <a:rPr lang="en-US" sz="2400" b="0" i="1" smtClean="0">
                                <a:latin typeface="Cambria Math" panose="02040503050406030204" pitchFamily="18" charset="0"/>
                                <a:ea typeface="Cambria Math" panose="02040503050406030204" pitchFamily="18" charset="0"/>
                              </a:rPr>
                              <m:t>𝑎𝑛𝑦</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𝑗</m:t>
                            </m:r>
                            <m:r>
                              <a:rPr lang="en-US" sz="2400" b="0" i="1" smtClean="0">
                                <a:latin typeface="Cambria Math" panose="02040503050406030204" pitchFamily="18" charset="0"/>
                                <a:ea typeface="Cambria Math" panose="02040503050406030204" pitchFamily="18" charset="0"/>
                              </a:rPr>
                              <m:t> </m:t>
                            </m:r>
                          </m:lim>
                        </m:limLow>
                      </m:fName>
                      <m:e>
                        <m:d>
                          <m:dPr>
                            <m:begChr m:val="{"/>
                            <m:endChr m:val="}"/>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h</m:t>
                                </m:r>
                              </m:e>
                              <m:sub>
                                <m:r>
                                  <a:rPr lang="en-US" sz="2400" b="0" i="1" smtClean="0">
                                    <a:latin typeface="Cambria Math" panose="02040503050406030204" pitchFamily="18" charset="0"/>
                                    <a:ea typeface="Cambria Math" panose="02040503050406030204" pitchFamily="18" charset="0"/>
                                  </a:rPr>
                                  <m:t>𝑗</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𝑎</m:t>
                                </m:r>
                              </m:e>
                              <m:sub>
                                <m:r>
                                  <a:rPr lang="en-US" sz="2400" b="0" i="1" smtClean="0">
                                    <a:latin typeface="Cambria Math" panose="02040503050406030204" pitchFamily="18" charset="0"/>
                                    <a:ea typeface="Cambria Math" panose="02040503050406030204" pitchFamily="18" charset="0"/>
                                  </a:rPr>
                                  <m:t>𝑖</m:t>
                                </m:r>
                              </m:sub>
                            </m:sSub>
                          </m:e>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h</m:t>
                                </m:r>
                              </m:e>
                              <m:sub>
                                <m:r>
                                  <a:rPr lang="en-US" sz="2400" b="0" i="1" smtClean="0">
                                    <a:latin typeface="Cambria Math" panose="02040503050406030204" pitchFamily="18" charset="0"/>
                                    <a:ea typeface="Cambria Math" panose="02040503050406030204" pitchFamily="18" charset="0"/>
                                  </a:rPr>
                                  <m:t>𝑗</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𝑎</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≤4 </m:t>
                            </m:r>
                            <m:r>
                              <a:rPr lang="en-US" sz="2400" b="0" i="1" smtClean="0">
                                <a:latin typeface="Cambria Math" panose="02040503050406030204" pitchFamily="18" charset="0"/>
                                <a:ea typeface="Cambria Math" panose="02040503050406030204" pitchFamily="18" charset="0"/>
                              </a:rPr>
                              <m:t>h𝑜𝑢𝑟𝑠</m:t>
                            </m:r>
                          </m:e>
                        </m:d>
                      </m:e>
                    </m:func>
                  </m:oMath>
                </a14:m>
                <a:endParaRPr lang="en-US" sz="2400" dirty="0"/>
              </a:p>
            </p:txBody>
          </p:sp>
        </mc:Choice>
        <mc:Fallback xmlns="">
          <p:sp>
            <p:nvSpPr>
              <p:cNvPr id="8" name="Content Placeholder 7">
                <a:extLst>
                  <a:ext uri="{FF2B5EF4-FFF2-40B4-BE49-F238E27FC236}">
                    <a16:creationId xmlns:a16="http://schemas.microsoft.com/office/drawing/2014/main" id="{86974C62-2E74-704D-AF4E-0FA1FEACCD1B}"/>
                  </a:ext>
                </a:extLst>
              </p:cNvPr>
              <p:cNvSpPr>
                <a:spLocks noGrp="1" noRot="1" noChangeAspect="1" noMove="1" noResize="1" noEditPoints="1" noAdjustHandles="1" noChangeArrowheads="1" noChangeShapeType="1" noTextEdit="1"/>
              </p:cNvSpPr>
              <p:nvPr>
                <p:ph idx="1"/>
              </p:nvPr>
            </p:nvSpPr>
            <p:spPr>
              <a:blipFill>
                <a:blip r:embed="rId2"/>
                <a:stretch>
                  <a:fillRect l="-844" t="-2047" b="-3509"/>
                </a:stretch>
              </a:blipFill>
            </p:spPr>
            <p:txBody>
              <a:bodyPr/>
              <a:lstStyle/>
              <a:p>
                <a:r>
                  <a:rPr lang="en-US">
                    <a:noFill/>
                  </a:rPr>
                  <a:t> </a:t>
                </a:r>
              </a:p>
            </p:txBody>
          </p:sp>
        </mc:Fallback>
      </mc:AlternateContent>
    </p:spTree>
    <p:extLst>
      <p:ext uri="{BB962C8B-B14F-4D97-AF65-F5344CB8AC3E}">
        <p14:creationId xmlns:p14="http://schemas.microsoft.com/office/powerpoint/2010/main" val="887940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C3887-B590-1A48-9490-526D94BCC743}"/>
              </a:ext>
            </a:extLst>
          </p:cNvPr>
          <p:cNvSpPr>
            <a:spLocks noGrp="1"/>
          </p:cNvSpPr>
          <p:nvPr>
            <p:ph type="title"/>
          </p:nvPr>
        </p:nvSpPr>
        <p:spPr/>
        <p:txBody>
          <a:bodyPr/>
          <a:lstStyle/>
          <a:p>
            <a:r>
              <a:rPr lang="en-US" dirty="0"/>
              <a:t>Alert classification and FDR</a:t>
            </a:r>
          </a:p>
        </p:txBody>
      </p:sp>
      <p:sp>
        <p:nvSpPr>
          <p:cNvPr id="4" name="Slide Number Placeholder 3">
            <a:extLst>
              <a:ext uri="{FF2B5EF4-FFF2-40B4-BE49-F238E27FC236}">
                <a16:creationId xmlns:a16="http://schemas.microsoft.com/office/drawing/2014/main" id="{A96DEFD6-4986-EC46-B44B-9D2E7A64AB3E}"/>
              </a:ext>
            </a:extLst>
          </p:cNvPr>
          <p:cNvSpPr>
            <a:spLocks noGrp="1"/>
          </p:cNvSpPr>
          <p:nvPr>
            <p:ph type="sldNum" sz="quarter" idx="12"/>
          </p:nvPr>
        </p:nvSpPr>
        <p:spPr/>
        <p:txBody>
          <a:bodyPr/>
          <a:lstStyle/>
          <a:p>
            <a:pPr>
              <a:defRPr/>
            </a:pPr>
            <a:fld id="{BE727103-495B-6F4E-ABB8-8570E98338D9}" type="slidenum">
              <a:rPr lang="en-US" smtClean="0"/>
              <a:pPr>
                <a:defRPr/>
              </a:pPr>
              <a:t>4</a:t>
            </a:fld>
            <a:endParaRPr lang="en-US"/>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86974C62-2E74-704D-AF4E-0FA1FEACCD1B}"/>
                  </a:ext>
                </a:extLst>
              </p:cNvPr>
              <p:cNvSpPr>
                <a:spLocks noGrp="1"/>
              </p:cNvSpPr>
              <p:nvPr>
                <p:ph idx="1"/>
              </p:nvPr>
            </p:nvSpPr>
            <p:spPr>
              <a:xfrm>
                <a:off x="838200" y="1413164"/>
                <a:ext cx="10515600" cy="5308311"/>
              </a:xfrm>
            </p:spPr>
            <p:txBody>
              <a:bodyPr/>
              <a:lstStyle/>
              <a:p>
                <a:pPr marL="0" indent="0">
                  <a:buNone/>
                </a:pPr>
                <a:r>
                  <a:rPr lang="en-US" sz="2000" dirty="0">
                    <a:latin typeface="Cambria Math" panose="02040503050406030204" pitchFamily="18" charset="0"/>
                    <a:ea typeface="Cambria Math" panose="02040503050406030204" pitchFamily="18" charset="0"/>
                  </a:rPr>
                  <a:t>Definitions:</a:t>
                </a:r>
              </a:p>
              <a:p>
                <a:pPr marL="0" indent="0">
                  <a:buNone/>
                </a:pPr>
                <a14:m>
                  <m:oMath xmlns:m="http://schemas.openxmlformats.org/officeDocument/2006/math">
                    <m:sSubSup>
                      <m:sSubSupPr>
                        <m:ctrlPr>
                          <a:rPr lang="en-US" sz="200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𝑎</m:t>
                        </m:r>
                      </m:e>
                      <m:sub>
                        <m:r>
                          <a:rPr lang="en-US" sz="2000" b="0" i="1" smtClean="0">
                            <a:latin typeface="Cambria Math" panose="02040503050406030204" pitchFamily="18" charset="0"/>
                            <a:ea typeface="Cambria Math" panose="02040503050406030204" pitchFamily="18" charset="0"/>
                          </a:rPr>
                          <m:t>𝑖</m:t>
                        </m:r>
                      </m:sub>
                      <m:sup>
                        <m:r>
                          <a:rPr lang="en-US" sz="2000" b="0" i="1" smtClean="0">
                            <a:latin typeface="Cambria Math" panose="02040503050406030204" pitchFamily="18" charset="0"/>
                            <a:ea typeface="Cambria Math" panose="02040503050406030204" pitchFamily="18" charset="0"/>
                          </a:rPr>
                          <m:t>𝑡</m:t>
                        </m:r>
                      </m:sup>
                    </m:sSubSup>
                  </m:oMath>
                </a14:m>
                <a:r>
                  <a:rPr lang="en-US" sz="2000" dirty="0">
                    <a:latin typeface="Cambria Math" panose="02040503050406030204" pitchFamily="18" charset="0"/>
                    <a:ea typeface="Cambria Math" panose="02040503050406030204" pitchFamily="18" charset="0"/>
                  </a:rPr>
                  <a:t>, timestamp of alert </a:t>
                </a:r>
                <a:r>
                  <a:rPr lang="en-US" sz="2000" i="1" dirty="0">
                    <a:latin typeface="Cambria Math" panose="02040503050406030204" pitchFamily="18" charset="0"/>
                    <a:ea typeface="Cambria Math" panose="02040503050406030204" pitchFamily="18" charset="0"/>
                  </a:rPr>
                  <a:t>i</a:t>
                </a:r>
              </a:p>
              <a:p>
                <a:pPr marL="0" indent="0">
                  <a:buNone/>
                </a:pPr>
                <a14:m>
                  <m:oMath xmlns:m="http://schemas.openxmlformats.org/officeDocument/2006/math">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𝑆𝐺</m:t>
                        </m:r>
                      </m:e>
                      <m:sub>
                        <m:r>
                          <a:rPr lang="en-US" sz="2000" i="1">
                            <a:latin typeface="Cambria Math" panose="02040503050406030204" pitchFamily="18" charset="0"/>
                            <a:ea typeface="Cambria Math" panose="02040503050406030204" pitchFamily="18" charset="0"/>
                          </a:rPr>
                          <m:t>𝑗</m:t>
                        </m:r>
                      </m:sub>
                      <m:sup>
                        <m:r>
                          <a:rPr lang="en-US" sz="2000" i="1">
                            <a:latin typeface="Cambria Math" panose="02040503050406030204" pitchFamily="18" charset="0"/>
                            <a:ea typeface="Cambria Math" panose="02040503050406030204" pitchFamily="18" charset="0"/>
                          </a:rPr>
                          <m:t>𝑡</m:t>
                        </m:r>
                      </m:sup>
                    </m:sSubSup>
                  </m:oMath>
                </a14:m>
                <a:r>
                  <a:rPr lang="en-US" sz="2000" i="1" dirty="0">
                    <a:latin typeface="Cambria Math" panose="02040503050406030204" pitchFamily="18" charset="0"/>
                    <a:ea typeface="Cambria Math" panose="02040503050406030204" pitchFamily="18" charset="0"/>
                  </a:rPr>
                  <a:t>, </a:t>
                </a:r>
                <a:r>
                  <a:rPr lang="en-US" sz="2000" dirty="0">
                    <a:latin typeface="Cambria Math" panose="02040503050406030204" pitchFamily="18" charset="0"/>
                    <a:ea typeface="Cambria Math" panose="02040503050406030204" pitchFamily="18" charset="0"/>
                  </a:rPr>
                  <a:t>timestamp of sensor glucose reading </a:t>
                </a:r>
                <a:r>
                  <a:rPr lang="en-US" sz="2000" i="1" dirty="0">
                    <a:latin typeface="Cambria Math" panose="02040503050406030204" pitchFamily="18" charset="0"/>
                    <a:ea typeface="Cambria Math" panose="02040503050406030204" pitchFamily="18" charset="0"/>
                  </a:rPr>
                  <a:t>j</a:t>
                </a:r>
              </a:p>
              <a:p>
                <a:pPr marL="0" indent="0">
                  <a:buNone/>
                </a:pPr>
                <a14:m>
                  <m:oMath xmlns:m="http://schemas.openxmlformats.org/officeDocument/2006/math">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𝑆𝐺</m:t>
                        </m:r>
                      </m:e>
                      <m:sub>
                        <m:r>
                          <a:rPr lang="en-US" sz="2000" i="1">
                            <a:latin typeface="Cambria Math" panose="02040503050406030204" pitchFamily="18" charset="0"/>
                            <a:ea typeface="Cambria Math" panose="02040503050406030204" pitchFamily="18" charset="0"/>
                          </a:rPr>
                          <m:t>𝑗</m:t>
                        </m:r>
                      </m:sub>
                      <m:sup>
                        <m:r>
                          <a:rPr lang="en-US" sz="2000" b="0" i="1" smtClean="0">
                            <a:latin typeface="Cambria Math" panose="02040503050406030204" pitchFamily="18" charset="0"/>
                            <a:ea typeface="Cambria Math" panose="02040503050406030204" pitchFamily="18" charset="0"/>
                          </a:rPr>
                          <m:t>𝑣</m:t>
                        </m:r>
                      </m:sup>
                    </m:sSubSup>
                  </m:oMath>
                </a14:m>
                <a:r>
                  <a:rPr lang="en-US" sz="2000" i="1" dirty="0">
                    <a:latin typeface="Cambria Math" panose="02040503050406030204" pitchFamily="18" charset="0"/>
                    <a:ea typeface="Cambria Math" panose="02040503050406030204" pitchFamily="18" charset="0"/>
                  </a:rPr>
                  <a:t>, </a:t>
                </a:r>
                <a:r>
                  <a:rPr lang="en-US" sz="2000" dirty="0">
                    <a:latin typeface="Cambria Math" panose="02040503050406030204" pitchFamily="18" charset="0"/>
                    <a:ea typeface="Cambria Math" panose="02040503050406030204" pitchFamily="18" charset="0"/>
                  </a:rPr>
                  <a:t>value of sensor glucose reading </a:t>
                </a:r>
                <a:r>
                  <a:rPr lang="en-US" sz="2000" i="1" dirty="0">
                    <a:latin typeface="Cambria Math" panose="02040503050406030204" pitchFamily="18" charset="0"/>
                    <a:ea typeface="Cambria Math" panose="02040503050406030204" pitchFamily="18" charset="0"/>
                  </a:rPr>
                  <a:t>j</a:t>
                </a:r>
              </a:p>
              <a:p>
                <a:pPr marL="0" indent="0">
                  <a:buNone/>
                </a:pPr>
                <a14:m>
                  <m:oMath xmlns:m="http://schemas.openxmlformats.org/officeDocument/2006/math">
                    <m:r>
                      <a:rPr lang="en-US" sz="2000" i="1" smtClean="0">
                        <a:latin typeface="Cambria Math" panose="02040503050406030204" pitchFamily="18" charset="0"/>
                        <a:ea typeface="Cambria Math" panose="02040503050406030204" pitchFamily="18" charset="0"/>
                      </a:rPr>
                      <m:t>𝜃</m:t>
                    </m:r>
                  </m:oMath>
                </a14:m>
                <a:r>
                  <a:rPr lang="en-US" sz="2000" dirty="0">
                    <a:latin typeface="Cambria Math" panose="02040503050406030204" pitchFamily="18" charset="0"/>
                    <a:ea typeface="Cambria Math" panose="02040503050406030204" pitchFamily="18" charset="0"/>
                  </a:rPr>
                  <a:t>, SG threshold set at 80 mgdL</a:t>
                </a:r>
                <a:endParaRPr lang="en-US" sz="2000" i="1" dirty="0">
                  <a:latin typeface="Cambria Math" panose="02040503050406030204" pitchFamily="18" charset="0"/>
                  <a:ea typeface="Cambria Math" panose="02040503050406030204" pitchFamily="18" charset="0"/>
                </a:endParaRPr>
              </a:p>
              <a:p>
                <a:pPr marL="0" indent="0">
                  <a:buNone/>
                </a:pPr>
                <a:endParaRPr lang="en-US" sz="2000" i="1" dirty="0">
                  <a:latin typeface="Cambria Math" panose="02040503050406030204" pitchFamily="18" charset="0"/>
                  <a:ea typeface="Cambria Math" panose="02040503050406030204" pitchFamily="18" charset="0"/>
                </a:endParaRPr>
              </a:p>
              <a:p>
                <a:pPr marL="0" indent="0">
                  <a:buNone/>
                </a:pPr>
                <a:r>
                  <a:rPr lang="en-US" sz="1800" dirty="0">
                    <a:latin typeface="Cambria Math" panose="02040503050406030204" pitchFamily="18" charset="0"/>
                    <a:ea typeface="Cambria Math" panose="02040503050406030204" pitchFamily="18" charset="0"/>
                  </a:rPr>
                  <a:t>alert </a:t>
                </a:r>
                <a:r>
                  <a:rPr lang="en-US" sz="1800" i="1" dirty="0" err="1">
                    <a:latin typeface="Cambria Math" panose="02040503050406030204" pitchFamily="18" charset="0"/>
                    <a:ea typeface="Cambria Math" panose="02040503050406030204" pitchFamily="18" charset="0"/>
                  </a:rPr>
                  <a:t>i</a:t>
                </a:r>
                <a:r>
                  <a:rPr lang="en-US" sz="1800" i="1" dirty="0">
                    <a:latin typeface="Cambria Math" panose="02040503050406030204" pitchFamily="18" charset="0"/>
                    <a:ea typeface="Cambria Math" panose="02040503050406030204" pitchFamily="18" charset="0"/>
                  </a:rPr>
                  <a:t>  </a:t>
                </a:r>
                <a14:m>
                  <m:oMath xmlns:m="http://schemas.openxmlformats.org/officeDocument/2006/math">
                    <m:r>
                      <a:rPr lang="en-US" sz="1800" i="1">
                        <a:latin typeface="Cambria Math" panose="02040503050406030204" pitchFamily="18" charset="0"/>
                        <a:ea typeface="Cambria Math" panose="02040503050406030204" pitchFamily="18" charset="0"/>
                      </a:rPr>
                      <m:t>𝑖𝑠</m:t>
                    </m:r>
                    <m:r>
                      <a:rPr lang="en-US" sz="1800" i="1">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𝑡𝑟𝑢𝑒</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𝑖𝑓</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𝑎𝑛𝑑</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𝑜𝑛𝑙𝑦</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𝑖𝑓</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𝑗</m:t>
                    </m:r>
                    <m:r>
                      <a:rPr lang="en-US" sz="1800" i="1">
                        <a:latin typeface="Cambria Math" panose="02040503050406030204" pitchFamily="18" charset="0"/>
                        <a:ea typeface="Cambria Math" panose="02040503050406030204" pitchFamily="18" charset="0"/>
                      </a:rPr>
                      <m:t>,</m:t>
                    </m:r>
                    <m:sSubSup>
                      <m:sSubSupPr>
                        <m:ctrlPr>
                          <a:rPr lang="en-US" sz="1800" i="1">
                            <a:latin typeface="Cambria Math" panose="02040503050406030204" pitchFamily="18" charset="0"/>
                            <a:ea typeface="Cambria Math" panose="02040503050406030204" pitchFamily="18" charset="0"/>
                          </a:rPr>
                        </m:ctrlPr>
                      </m:sSubSupPr>
                      <m:e>
                        <m:r>
                          <a:rPr lang="en-US" sz="1800" i="1">
                            <a:latin typeface="Cambria Math" panose="02040503050406030204" pitchFamily="18" charset="0"/>
                            <a:ea typeface="Cambria Math" panose="02040503050406030204" pitchFamily="18" charset="0"/>
                          </a:rPr>
                          <m:t>𝑆𝐺</m:t>
                        </m:r>
                      </m:e>
                      <m:sub>
                        <m:r>
                          <a:rPr lang="en-US" sz="1800" i="1">
                            <a:latin typeface="Cambria Math" panose="02040503050406030204" pitchFamily="18" charset="0"/>
                            <a:ea typeface="Cambria Math" panose="02040503050406030204" pitchFamily="18" charset="0"/>
                          </a:rPr>
                          <m:t>𝑗</m:t>
                        </m:r>
                      </m:sub>
                      <m:sup>
                        <m:r>
                          <a:rPr lang="en-US" sz="1800" i="1">
                            <a:latin typeface="Cambria Math" panose="02040503050406030204" pitchFamily="18" charset="0"/>
                            <a:ea typeface="Cambria Math" panose="02040503050406030204" pitchFamily="18" charset="0"/>
                          </a:rPr>
                          <m:t>𝑡</m:t>
                        </m:r>
                      </m:sup>
                    </m:sSubSup>
                    <m:r>
                      <a:rPr lang="en-US" sz="1800" i="1">
                        <a:latin typeface="Cambria Math" panose="02040503050406030204" pitchFamily="18" charset="0"/>
                        <a:ea typeface="Cambria Math" panose="02040503050406030204" pitchFamily="18" charset="0"/>
                      </a:rPr>
                      <m:t>−</m:t>
                    </m:r>
                    <m:sSubSup>
                      <m:sSubSupPr>
                        <m:ctrlPr>
                          <a:rPr lang="en-US" sz="1800" i="1">
                            <a:latin typeface="Cambria Math" panose="02040503050406030204" pitchFamily="18" charset="0"/>
                            <a:ea typeface="Cambria Math" panose="02040503050406030204" pitchFamily="18" charset="0"/>
                          </a:rPr>
                        </m:ctrlPr>
                      </m:sSubSupPr>
                      <m:e>
                        <m:r>
                          <a:rPr lang="en-US" sz="1800" i="1">
                            <a:latin typeface="Cambria Math" panose="02040503050406030204" pitchFamily="18" charset="0"/>
                            <a:ea typeface="Cambria Math" panose="02040503050406030204" pitchFamily="18" charset="0"/>
                          </a:rPr>
                          <m:t>𝑎</m:t>
                        </m:r>
                      </m:e>
                      <m:sub>
                        <m:r>
                          <a:rPr lang="en-US" sz="1800" i="1">
                            <a:latin typeface="Cambria Math" panose="02040503050406030204" pitchFamily="18" charset="0"/>
                            <a:ea typeface="Cambria Math" panose="02040503050406030204" pitchFamily="18" charset="0"/>
                          </a:rPr>
                          <m:t>𝑖</m:t>
                        </m:r>
                      </m:sub>
                      <m:sup>
                        <m:r>
                          <a:rPr lang="en-US" sz="1800" i="1">
                            <a:latin typeface="Cambria Math" panose="02040503050406030204" pitchFamily="18" charset="0"/>
                            <a:ea typeface="Cambria Math" panose="02040503050406030204" pitchFamily="18" charset="0"/>
                          </a:rPr>
                          <m:t>𝑡</m:t>
                        </m:r>
                      </m:sup>
                    </m:sSubSup>
                    <m:r>
                      <a:rPr lang="en-US" sz="1800" i="1">
                        <a:latin typeface="Cambria Math" panose="02040503050406030204" pitchFamily="18" charset="0"/>
                        <a:ea typeface="Cambria Math" panose="02040503050406030204" pitchFamily="18" charset="0"/>
                      </a:rPr>
                      <m:t>≤4 </m:t>
                    </m:r>
                    <m:r>
                      <a:rPr lang="en-US" sz="1800" i="1">
                        <a:latin typeface="Cambria Math" panose="02040503050406030204" pitchFamily="18" charset="0"/>
                        <a:ea typeface="Cambria Math" panose="02040503050406030204" pitchFamily="18" charset="0"/>
                      </a:rPr>
                      <m:t>h𝑜𝑢𝑟𝑠</m:t>
                    </m:r>
                    <m:r>
                      <a:rPr lang="en-US" sz="1800" i="1">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𝑎𝑛𝑑</m:t>
                    </m:r>
                    <m:sSubSup>
                      <m:sSubSupPr>
                        <m:ctrlPr>
                          <a:rPr lang="en-US" sz="1800" i="1">
                            <a:latin typeface="Cambria Math" panose="02040503050406030204" pitchFamily="18" charset="0"/>
                            <a:ea typeface="Cambria Math" panose="02040503050406030204" pitchFamily="18" charset="0"/>
                          </a:rPr>
                        </m:ctrlPr>
                      </m:sSubSupPr>
                      <m:e>
                        <m:r>
                          <a:rPr lang="en-US" sz="1800" i="1">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𝑆𝐺</m:t>
                        </m:r>
                      </m:e>
                      <m:sub>
                        <m:r>
                          <a:rPr lang="en-US" sz="1800" i="1">
                            <a:latin typeface="Cambria Math" panose="02040503050406030204" pitchFamily="18" charset="0"/>
                            <a:ea typeface="Cambria Math" panose="02040503050406030204" pitchFamily="18" charset="0"/>
                          </a:rPr>
                          <m:t>𝑗</m:t>
                        </m:r>
                      </m:sub>
                      <m:sup>
                        <m:r>
                          <a:rPr lang="en-US" sz="1800" i="1">
                            <a:latin typeface="Cambria Math" panose="02040503050406030204" pitchFamily="18" charset="0"/>
                            <a:ea typeface="Cambria Math" panose="02040503050406030204" pitchFamily="18" charset="0"/>
                          </a:rPr>
                          <m:t>𝑣</m:t>
                        </m:r>
                      </m:sup>
                    </m:sSubSup>
                    <m:r>
                      <a:rPr lang="en-US" sz="1800" i="1">
                        <a:latin typeface="Cambria Math" panose="02040503050406030204" pitchFamily="18" charset="0"/>
                        <a:ea typeface="Cambria Math" panose="02040503050406030204" pitchFamily="18" charset="0"/>
                      </a:rPr>
                      <m:t>&lt;</m:t>
                    </m:r>
                    <m:r>
                      <a:rPr lang="en-US" sz="1800" i="1">
                        <a:latin typeface="Cambria Math" panose="02040503050406030204" pitchFamily="18" charset="0"/>
                        <a:ea typeface="Cambria Math" panose="02040503050406030204" pitchFamily="18" charset="0"/>
                      </a:rPr>
                      <m:t>𝜃</m:t>
                    </m:r>
                  </m:oMath>
                </a14:m>
                <a:endParaRPr lang="en-US" sz="1800" dirty="0"/>
              </a:p>
              <a:p>
                <a:pPr marL="0" indent="0">
                  <a:buNone/>
                </a:pPr>
                <a14:m>
                  <m:oMath xmlns:m="http://schemas.openxmlformats.org/officeDocument/2006/math">
                    <m:r>
                      <m:rPr>
                        <m:nor/>
                      </m:rPr>
                      <a:rPr lang="en-US" sz="1800" dirty="0">
                        <a:latin typeface="Cambria Math" panose="02040503050406030204" pitchFamily="18" charset="0"/>
                        <a:ea typeface="Cambria Math" panose="02040503050406030204" pitchFamily="18" charset="0"/>
                      </a:rPr>
                      <m:t>alert</m:t>
                    </m:r>
                    <m:r>
                      <m:rPr>
                        <m:nor/>
                      </m:rPr>
                      <a:rPr lang="en-US" sz="1800" dirty="0">
                        <a:latin typeface="Cambria Math" panose="02040503050406030204" pitchFamily="18" charset="0"/>
                        <a:ea typeface="Cambria Math" panose="02040503050406030204" pitchFamily="18" charset="0"/>
                      </a:rPr>
                      <m:t> </m:t>
                    </m:r>
                    <m:r>
                      <m:rPr>
                        <m:nor/>
                      </m:rPr>
                      <a:rPr lang="en-US" sz="1800" i="1" dirty="0">
                        <a:latin typeface="Cambria Math" panose="02040503050406030204" pitchFamily="18" charset="0"/>
                        <a:ea typeface="Cambria Math" panose="02040503050406030204" pitchFamily="18" charset="0"/>
                      </a:rPr>
                      <m:t>i</m:t>
                    </m:r>
                    <m:r>
                      <m:rPr>
                        <m:nor/>
                      </m:rPr>
                      <a:rPr lang="en-US" sz="1800" i="1" dirty="0">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𝑖𝑠</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𝑓𝑎𝑙𝑠𝑒</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𝑖𝑓</m:t>
                    </m:r>
                    <m:r>
                      <a:rPr lang="en-US" sz="1800" i="1">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𝑎𝑛𝑑</m:t>
                    </m:r>
                    <m:r>
                      <a:rPr lang="en-US" sz="1800" i="1">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𝑜𝑛𝑙𝑦</m:t>
                    </m:r>
                    <m:r>
                      <a:rPr lang="en-US" sz="1800" i="1">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𝑖𝑓</m:t>
                    </m:r>
                    <m:r>
                      <a:rPr lang="en-US" sz="1800" i="1">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𝑗</m:t>
                    </m:r>
                    <m:r>
                      <a:rPr lang="en-US" sz="1800" i="1">
                        <a:latin typeface="Cambria Math" panose="02040503050406030204" pitchFamily="18" charset="0"/>
                        <a:ea typeface="Cambria Math" panose="02040503050406030204" pitchFamily="18" charset="0"/>
                      </a:rPr>
                      <m:t>,</m:t>
                    </m:r>
                    <m:sSubSup>
                      <m:sSubSupPr>
                        <m:ctrlPr>
                          <a:rPr lang="en-US" sz="1800" i="1">
                            <a:latin typeface="Cambria Math" panose="02040503050406030204" pitchFamily="18" charset="0"/>
                            <a:ea typeface="Cambria Math" panose="02040503050406030204" pitchFamily="18" charset="0"/>
                          </a:rPr>
                        </m:ctrlPr>
                      </m:sSubSupPr>
                      <m:e>
                        <m:r>
                          <a:rPr lang="en-US" sz="1800" i="1">
                            <a:latin typeface="Cambria Math" panose="02040503050406030204" pitchFamily="18" charset="0"/>
                            <a:ea typeface="Cambria Math" panose="02040503050406030204" pitchFamily="18" charset="0"/>
                          </a:rPr>
                          <m:t>𝑆𝐺</m:t>
                        </m:r>
                      </m:e>
                      <m:sub>
                        <m:r>
                          <a:rPr lang="en-US" sz="1800" i="1">
                            <a:latin typeface="Cambria Math" panose="02040503050406030204" pitchFamily="18" charset="0"/>
                            <a:ea typeface="Cambria Math" panose="02040503050406030204" pitchFamily="18" charset="0"/>
                          </a:rPr>
                          <m:t>𝑗</m:t>
                        </m:r>
                      </m:sub>
                      <m:sup>
                        <m:r>
                          <a:rPr lang="en-US" sz="1800" i="1">
                            <a:latin typeface="Cambria Math" panose="02040503050406030204" pitchFamily="18" charset="0"/>
                            <a:ea typeface="Cambria Math" panose="02040503050406030204" pitchFamily="18" charset="0"/>
                          </a:rPr>
                          <m:t>𝑡</m:t>
                        </m:r>
                      </m:sup>
                    </m:sSubSup>
                    <m:r>
                      <a:rPr lang="en-US" sz="1800" i="1">
                        <a:latin typeface="Cambria Math" panose="02040503050406030204" pitchFamily="18" charset="0"/>
                        <a:ea typeface="Cambria Math" panose="02040503050406030204" pitchFamily="18" charset="0"/>
                      </a:rPr>
                      <m:t>−</m:t>
                    </m:r>
                    <m:sSubSup>
                      <m:sSubSupPr>
                        <m:ctrlPr>
                          <a:rPr lang="en-US" sz="1800" i="1">
                            <a:latin typeface="Cambria Math" panose="02040503050406030204" pitchFamily="18" charset="0"/>
                            <a:ea typeface="Cambria Math" panose="02040503050406030204" pitchFamily="18" charset="0"/>
                          </a:rPr>
                        </m:ctrlPr>
                      </m:sSubSupPr>
                      <m:e>
                        <m:r>
                          <a:rPr lang="en-US" sz="1800" i="1">
                            <a:latin typeface="Cambria Math" panose="02040503050406030204" pitchFamily="18" charset="0"/>
                            <a:ea typeface="Cambria Math" panose="02040503050406030204" pitchFamily="18" charset="0"/>
                          </a:rPr>
                          <m:t>𝑎</m:t>
                        </m:r>
                      </m:e>
                      <m:sub>
                        <m:r>
                          <a:rPr lang="en-US" sz="1800" i="1">
                            <a:latin typeface="Cambria Math" panose="02040503050406030204" pitchFamily="18" charset="0"/>
                            <a:ea typeface="Cambria Math" panose="02040503050406030204" pitchFamily="18" charset="0"/>
                          </a:rPr>
                          <m:t>𝑖</m:t>
                        </m:r>
                      </m:sub>
                      <m:sup>
                        <m:r>
                          <a:rPr lang="en-US" sz="1800" i="1">
                            <a:latin typeface="Cambria Math" panose="02040503050406030204" pitchFamily="18" charset="0"/>
                            <a:ea typeface="Cambria Math" panose="02040503050406030204" pitchFamily="18" charset="0"/>
                          </a:rPr>
                          <m:t>𝑡</m:t>
                        </m:r>
                      </m:sup>
                    </m:sSubSup>
                    <m:r>
                      <a:rPr lang="en-US" sz="1800" i="1">
                        <a:latin typeface="Cambria Math" panose="02040503050406030204" pitchFamily="18" charset="0"/>
                        <a:ea typeface="Cambria Math" panose="02040503050406030204" pitchFamily="18" charset="0"/>
                      </a:rPr>
                      <m:t>≤4 </m:t>
                    </m:r>
                    <m:r>
                      <a:rPr lang="en-US" sz="1800" i="1">
                        <a:latin typeface="Cambria Math" panose="02040503050406030204" pitchFamily="18" charset="0"/>
                        <a:ea typeface="Cambria Math" panose="02040503050406030204" pitchFamily="18" charset="0"/>
                      </a:rPr>
                      <m:t>h𝑜𝑢𝑟𝑠</m:t>
                    </m:r>
                    <m:r>
                      <a:rPr lang="en-US" sz="1800" i="1">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𝑎𝑛𝑑</m:t>
                    </m:r>
                    <m:sSubSup>
                      <m:sSubSupPr>
                        <m:ctrlPr>
                          <a:rPr lang="en-US" sz="1800" i="1">
                            <a:latin typeface="Cambria Math" panose="02040503050406030204" pitchFamily="18" charset="0"/>
                            <a:ea typeface="Cambria Math" panose="02040503050406030204" pitchFamily="18" charset="0"/>
                          </a:rPr>
                        </m:ctrlPr>
                      </m:sSubSupPr>
                      <m:e>
                        <m:r>
                          <a:rPr lang="en-US" sz="1800" i="1">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𝑆𝐺</m:t>
                        </m:r>
                      </m:e>
                      <m:sub>
                        <m:r>
                          <a:rPr lang="en-US" sz="1800" i="1">
                            <a:latin typeface="Cambria Math" panose="02040503050406030204" pitchFamily="18" charset="0"/>
                            <a:ea typeface="Cambria Math" panose="02040503050406030204" pitchFamily="18" charset="0"/>
                          </a:rPr>
                          <m:t>𝑗</m:t>
                        </m:r>
                      </m:sub>
                      <m:sup>
                        <m:r>
                          <a:rPr lang="en-US" sz="1800" i="1">
                            <a:latin typeface="Cambria Math" panose="02040503050406030204" pitchFamily="18" charset="0"/>
                            <a:ea typeface="Cambria Math" panose="02040503050406030204" pitchFamily="18" charset="0"/>
                          </a:rPr>
                          <m:t>𝑣</m:t>
                        </m:r>
                      </m:sup>
                    </m:sSubSup>
                    <m:r>
                      <a:rPr lang="en-US" sz="1800" i="1">
                        <a:latin typeface="Cambria Math" panose="02040503050406030204" pitchFamily="18" charset="0"/>
                        <a:ea typeface="Cambria Math" panose="02040503050406030204" pitchFamily="18" charset="0"/>
                      </a:rPr>
                      <m:t>&lt;</m:t>
                    </m:r>
                    <m:r>
                      <a:rPr lang="en-US" sz="1800" i="1">
                        <a:latin typeface="Cambria Math" panose="02040503050406030204" pitchFamily="18" charset="0"/>
                        <a:ea typeface="Cambria Math" panose="02040503050406030204" pitchFamily="18" charset="0"/>
                      </a:rPr>
                      <m:t>𝜃</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𝑎𝑛𝑑</m:t>
                    </m:r>
                    <m:r>
                      <a:rPr lang="en-US" sz="1800" b="0" i="1" smtClean="0">
                        <a:latin typeface="Cambria Math" panose="02040503050406030204" pitchFamily="18" charset="0"/>
                        <a:ea typeface="Cambria Math" panose="02040503050406030204" pitchFamily="18" charset="0"/>
                      </a:rPr>
                      <m:t> </m:t>
                    </m:r>
                    <m:nary>
                      <m:naryPr>
                        <m:chr m:val="∑"/>
                        <m:supHide m:val="on"/>
                        <m:ctrlPr>
                          <a:rPr lang="en-US" sz="1800" b="0" i="1" smtClean="0">
                            <a:latin typeface="Cambria Math" panose="02040503050406030204" pitchFamily="18" charset="0"/>
                            <a:ea typeface="Cambria Math" panose="02040503050406030204" pitchFamily="18" charset="0"/>
                          </a:rPr>
                        </m:ctrlPr>
                      </m:naryPr>
                      <m:sub>
                        <m:r>
                          <a:rPr lang="en-US" sz="1800" b="0" i="1" smtClean="0">
                            <a:latin typeface="Cambria Math" panose="02040503050406030204" pitchFamily="18" charset="0"/>
                            <a:ea typeface="Cambria Math" panose="02040503050406030204" pitchFamily="18" charset="0"/>
                          </a:rPr>
                          <m:t>𝑘</m:t>
                        </m:r>
                      </m:sub>
                      <m:sup/>
                      <m:e>
                        <m:d>
                          <m:dPr>
                            <m:begChr m:val="|"/>
                            <m:endChr m:val="|"/>
                            <m:ctrlPr>
                              <a:rPr lang="en-US" sz="1800" b="0" i="1" smtClean="0">
                                <a:latin typeface="Cambria Math" panose="02040503050406030204" pitchFamily="18" charset="0"/>
                                <a:ea typeface="Cambria Math" panose="02040503050406030204" pitchFamily="18" charset="0"/>
                              </a:rPr>
                            </m:ctrlPr>
                          </m:dPr>
                          <m:e>
                            <m:sSubSup>
                              <m:sSubSupPr>
                                <m:ctrlPr>
                                  <a:rPr lang="en-US" sz="1800" i="1">
                                    <a:latin typeface="Cambria Math" panose="02040503050406030204" pitchFamily="18" charset="0"/>
                                    <a:ea typeface="Cambria Math" panose="02040503050406030204" pitchFamily="18" charset="0"/>
                                  </a:rPr>
                                </m:ctrlPr>
                              </m:sSubSupPr>
                              <m:e>
                                <m:r>
                                  <a:rPr lang="en-US" sz="1800" i="1">
                                    <a:latin typeface="Cambria Math" panose="02040503050406030204" pitchFamily="18" charset="0"/>
                                    <a:ea typeface="Cambria Math" panose="02040503050406030204" pitchFamily="18" charset="0"/>
                                  </a:rPr>
                                  <m:t>𝑆𝐺</m:t>
                                </m:r>
                              </m:e>
                              <m:sub>
                                <m:r>
                                  <a:rPr lang="en-US" sz="1800" b="0" i="1" smtClean="0">
                                    <a:latin typeface="Cambria Math" panose="02040503050406030204" pitchFamily="18" charset="0"/>
                                    <a:ea typeface="Cambria Math" panose="02040503050406030204" pitchFamily="18" charset="0"/>
                                  </a:rPr>
                                  <m:t>𝑘</m:t>
                                </m:r>
                              </m:sub>
                              <m:sup>
                                <m:r>
                                  <a:rPr lang="en-US" sz="1800" i="1">
                                    <a:latin typeface="Cambria Math" panose="02040503050406030204" pitchFamily="18" charset="0"/>
                                    <a:ea typeface="Cambria Math" panose="02040503050406030204" pitchFamily="18" charset="0"/>
                                  </a:rPr>
                                  <m:t>𝑡</m:t>
                                </m:r>
                              </m:sup>
                            </m:sSubSup>
                            <m:r>
                              <a:rPr lang="en-US" sz="1800" i="1">
                                <a:latin typeface="Cambria Math" panose="02040503050406030204" pitchFamily="18" charset="0"/>
                                <a:ea typeface="Cambria Math" panose="02040503050406030204" pitchFamily="18" charset="0"/>
                              </a:rPr>
                              <m:t>−</m:t>
                            </m:r>
                            <m:sSubSup>
                              <m:sSubSupPr>
                                <m:ctrlPr>
                                  <a:rPr lang="en-US" sz="1800" i="1">
                                    <a:latin typeface="Cambria Math" panose="02040503050406030204" pitchFamily="18" charset="0"/>
                                    <a:ea typeface="Cambria Math" panose="02040503050406030204" pitchFamily="18" charset="0"/>
                                  </a:rPr>
                                </m:ctrlPr>
                              </m:sSubSupPr>
                              <m:e>
                                <m:r>
                                  <a:rPr lang="en-US" sz="1800" i="1">
                                    <a:latin typeface="Cambria Math" panose="02040503050406030204" pitchFamily="18" charset="0"/>
                                    <a:ea typeface="Cambria Math" panose="02040503050406030204" pitchFamily="18" charset="0"/>
                                  </a:rPr>
                                  <m:t>𝑎</m:t>
                                </m:r>
                              </m:e>
                              <m:sub>
                                <m:r>
                                  <a:rPr lang="en-US" sz="1800" i="1">
                                    <a:latin typeface="Cambria Math" panose="02040503050406030204" pitchFamily="18" charset="0"/>
                                    <a:ea typeface="Cambria Math" panose="02040503050406030204" pitchFamily="18" charset="0"/>
                                  </a:rPr>
                                  <m:t>𝑖</m:t>
                                </m:r>
                              </m:sub>
                              <m:sup>
                                <m:r>
                                  <a:rPr lang="en-US" sz="1800" i="1">
                                    <a:latin typeface="Cambria Math" panose="02040503050406030204" pitchFamily="18" charset="0"/>
                                    <a:ea typeface="Cambria Math" panose="02040503050406030204" pitchFamily="18" charset="0"/>
                                  </a:rPr>
                                  <m:t>𝑡</m:t>
                                </m:r>
                              </m:sup>
                            </m:sSubSup>
                            <m:r>
                              <a:rPr lang="en-US" sz="1800" i="1">
                                <a:latin typeface="Cambria Math" panose="02040503050406030204" pitchFamily="18" charset="0"/>
                                <a:ea typeface="Cambria Math" panose="02040503050406030204" pitchFamily="18" charset="0"/>
                              </a:rPr>
                              <m:t>≤4 </m:t>
                            </m:r>
                            <m:r>
                              <a:rPr lang="en-US" sz="1800" i="1">
                                <a:latin typeface="Cambria Math" panose="02040503050406030204" pitchFamily="18" charset="0"/>
                                <a:ea typeface="Cambria Math" panose="02040503050406030204" pitchFamily="18" charset="0"/>
                              </a:rPr>
                              <m:t>h𝑜𝑢𝑟𝑠</m:t>
                            </m:r>
                          </m:e>
                        </m:d>
                      </m:e>
                    </m:nary>
                    <m:r>
                      <a:rPr lang="en-US" sz="1800" b="0" i="1" smtClean="0">
                        <a:latin typeface="Cambria Math" panose="02040503050406030204" pitchFamily="18" charset="0"/>
                        <a:ea typeface="Cambria Math" panose="02040503050406030204" pitchFamily="18" charset="0"/>
                      </a:rPr>
                      <m:t>≥48</m:t>
                    </m:r>
                  </m:oMath>
                </a14:m>
                <a:r>
                  <a:rPr lang="en-US" sz="1800" dirty="0"/>
                  <a:t>  </a:t>
                </a:r>
              </a:p>
              <a:p>
                <a:pPr marL="0" indent="0">
                  <a:buNone/>
                </a:pPr>
                <a14:m>
                  <m:oMathPara xmlns:m="http://schemas.openxmlformats.org/officeDocument/2006/math">
                    <m:oMathParaPr>
                      <m:jc m:val="left"/>
                    </m:oMathParaPr>
                    <m:oMath xmlns:m="http://schemas.openxmlformats.org/officeDocument/2006/math">
                      <m:r>
                        <m:rPr>
                          <m:sty m:val="p"/>
                        </m:rPr>
                        <a:rPr lang="en-US" sz="1800" i="1" dirty="0">
                          <a:latin typeface="Cambria Math" panose="02040503050406030204" pitchFamily="18" charset="0"/>
                          <a:ea typeface="Cambria Math" panose="02040503050406030204" pitchFamily="18" charset="0"/>
                        </a:rPr>
                        <m:t>o</m:t>
                      </m:r>
                      <m:r>
                        <m:rPr>
                          <m:nor/>
                        </m:rPr>
                        <a:rPr lang="en-US" sz="1800" b="0" i="0" dirty="0" smtClean="0">
                          <a:latin typeface="Cambria Math" panose="02040503050406030204" pitchFamily="18" charset="0"/>
                          <a:ea typeface="Cambria Math" panose="02040503050406030204" pitchFamily="18" charset="0"/>
                        </a:rPr>
                        <m:t>therwise</m:t>
                      </m:r>
                      <m:r>
                        <m:rPr>
                          <m:nor/>
                        </m:rPr>
                        <a:rPr lang="en-US" sz="1800" b="0" i="0" dirty="0" smtClean="0">
                          <a:latin typeface="Cambria Math" panose="02040503050406030204" pitchFamily="18" charset="0"/>
                          <a:ea typeface="Cambria Math" panose="02040503050406030204" pitchFamily="18" charset="0"/>
                        </a:rPr>
                        <m:t> </m:t>
                      </m:r>
                      <m:r>
                        <m:rPr>
                          <m:nor/>
                        </m:rPr>
                        <a:rPr lang="en-US" sz="1800" dirty="0">
                          <a:latin typeface="Cambria Math" panose="02040503050406030204" pitchFamily="18" charset="0"/>
                          <a:ea typeface="Cambria Math" panose="02040503050406030204" pitchFamily="18" charset="0"/>
                        </a:rPr>
                        <m:t>alert</m:t>
                      </m:r>
                      <m:r>
                        <m:rPr>
                          <m:nor/>
                        </m:rPr>
                        <a:rPr lang="en-US" sz="1800" dirty="0">
                          <a:latin typeface="Cambria Math" panose="02040503050406030204" pitchFamily="18" charset="0"/>
                          <a:ea typeface="Cambria Math" panose="02040503050406030204" pitchFamily="18" charset="0"/>
                        </a:rPr>
                        <m:t> </m:t>
                      </m:r>
                      <m:r>
                        <m:rPr>
                          <m:nor/>
                        </m:rPr>
                        <a:rPr lang="en-US" sz="1800" i="1" dirty="0">
                          <a:latin typeface="Cambria Math" panose="02040503050406030204" pitchFamily="18" charset="0"/>
                          <a:ea typeface="Cambria Math" panose="02040503050406030204" pitchFamily="18" charset="0"/>
                        </a:rPr>
                        <m:t>i</m:t>
                      </m:r>
                      <m:r>
                        <m:rPr>
                          <m:nor/>
                        </m:rPr>
                        <a:rPr lang="en-US" sz="1800" i="1" dirty="0">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𝑖𝑠</m:t>
                      </m:r>
                      <m:r>
                        <a:rPr lang="en-US" sz="1800" i="1">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𝑖𝑛𝑐𝑜𝑛𝑐𝑙𝑢𝑠𝑖𝑣𝑒</m:t>
                      </m:r>
                      <m:r>
                        <a:rPr lang="en-US" sz="1800" b="0" i="1" smtClean="0">
                          <a:latin typeface="Cambria Math" panose="02040503050406030204" pitchFamily="18" charset="0"/>
                          <a:ea typeface="Cambria Math" panose="02040503050406030204" pitchFamily="18" charset="0"/>
                        </a:rPr>
                        <m:t> </m:t>
                      </m:r>
                    </m:oMath>
                  </m:oMathPara>
                </a14:m>
                <a:endParaRPr lang="en-US" sz="1800" i="1" dirty="0">
                  <a:latin typeface="Cambria Math" panose="02040503050406030204" pitchFamily="18" charset="0"/>
                  <a:ea typeface="Cambria Math" panose="02040503050406030204" pitchFamily="18" charset="0"/>
                </a:endParaRPr>
              </a:p>
              <a:p>
                <a:pPr marL="0" indent="0">
                  <a:buNone/>
                </a:pPr>
                <a:endParaRPr lang="en-US" sz="1800" i="1" dirty="0">
                  <a:latin typeface="Cambria Math" panose="02040503050406030204" pitchFamily="18" charset="0"/>
                  <a:ea typeface="Cambria Math" panose="02040503050406030204" pitchFamily="18" charset="0"/>
                </a:endParaRPr>
              </a:p>
              <a:p>
                <a:pPr marL="0" indent="0">
                  <a:buNone/>
                </a:pPr>
                <a:r>
                  <a:rPr lang="en-US" sz="2400" dirty="0">
                    <a:latin typeface="Cambria Math" panose="02040503050406030204" pitchFamily="18" charset="0"/>
                    <a:ea typeface="Cambria Math" panose="02040503050406030204" pitchFamily="18" charset="0"/>
                  </a:rPr>
                  <a:t>False Discovery Rate = </a:t>
                </a:r>
                <a14:m>
                  <m:oMath xmlns:m="http://schemas.openxmlformats.org/officeDocument/2006/math">
                    <m:f>
                      <m:fPr>
                        <m:ctrlPr>
                          <a:rPr lang="en-US" sz="2400" i="1" smtClean="0">
                            <a:latin typeface="Cambria Math" panose="02040503050406030204" pitchFamily="18" charset="0"/>
                            <a:ea typeface="Cambria Math" panose="02040503050406030204" pitchFamily="18" charset="0"/>
                          </a:rPr>
                        </m:ctrlPr>
                      </m:fPr>
                      <m:num>
                        <m:nary>
                          <m:naryPr>
                            <m:chr m:val="∑"/>
                            <m:supHide m:val="on"/>
                            <m:ctrlPr>
                              <a:rPr lang="en-US" sz="2400" i="1" smtClean="0">
                                <a:latin typeface="Cambria Math" panose="02040503050406030204" pitchFamily="18" charset="0"/>
                                <a:ea typeface="Cambria Math" panose="02040503050406030204" pitchFamily="18" charset="0"/>
                              </a:rPr>
                            </m:ctrlPr>
                          </m:naryPr>
                          <m:sub>
                            <m:r>
                              <m:rPr>
                                <m:brk m:alnAt="7"/>
                              </m:rPr>
                              <a:rPr lang="en-US" sz="2400" b="0" i="1" smtClean="0">
                                <a:latin typeface="Cambria Math" panose="02040503050406030204" pitchFamily="18" charset="0"/>
                                <a:ea typeface="Cambria Math" panose="02040503050406030204" pitchFamily="18" charset="0"/>
                              </a:rPr>
                              <m:t>𝑖</m:t>
                            </m:r>
                          </m:sub>
                          <m:sup/>
                          <m:e>
                            <m:d>
                              <m:dPr>
                                <m:begChr m:val="|"/>
                                <m:endChr m:val="|"/>
                                <m:ctrlPr>
                                  <a:rPr lang="en-US" sz="240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𝑎𝑙𝑒𝑟𝑡</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𝑖𝑠</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𝑓𝑎𝑙𝑠𝑒</m:t>
                                </m:r>
                              </m:e>
                            </m:d>
                          </m:e>
                        </m:nary>
                      </m:num>
                      <m:den>
                        <m:nary>
                          <m:naryPr>
                            <m:chr m:val="∑"/>
                            <m:limLoc m:val="subSup"/>
                            <m:supHide m:val="on"/>
                            <m:ctrlPr>
                              <a:rPr lang="en-US" sz="2400" i="1" smtClean="0">
                                <a:latin typeface="Cambria Math" panose="02040503050406030204" pitchFamily="18" charset="0"/>
                                <a:ea typeface="Cambria Math" panose="02040503050406030204" pitchFamily="18" charset="0"/>
                              </a:rPr>
                            </m:ctrlPr>
                          </m:naryPr>
                          <m:sub>
                            <m:r>
                              <m:rPr>
                                <m:brk m:alnAt="9"/>
                              </m:rPr>
                              <a:rPr lang="en-US" sz="2400" b="0" i="1" smtClean="0">
                                <a:latin typeface="Cambria Math" panose="02040503050406030204" pitchFamily="18" charset="0"/>
                                <a:ea typeface="Cambria Math" panose="02040503050406030204" pitchFamily="18" charset="0"/>
                              </a:rPr>
                              <m:t>𝑖</m:t>
                            </m:r>
                          </m:sub>
                          <m:sup/>
                          <m:e>
                            <m:d>
                              <m:dPr>
                                <m:begChr m:val="|"/>
                                <m:endChr m:val="|"/>
                                <m:ctrlPr>
                                  <a:rPr lang="en-US" sz="240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𝑎𝑙𝑒𝑟𝑡</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𝑖𝑠</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𝑡𝑟𝑢𝑒</m:t>
                                </m:r>
                              </m:e>
                            </m:d>
                            <m:r>
                              <a:rPr lang="en-US" sz="2400" b="0" i="1" smtClean="0">
                                <a:latin typeface="Cambria Math" panose="02040503050406030204" pitchFamily="18" charset="0"/>
                                <a:ea typeface="Cambria Math" panose="02040503050406030204" pitchFamily="18" charset="0"/>
                              </a:rPr>
                              <m:t>+</m:t>
                            </m:r>
                            <m:nary>
                              <m:naryPr>
                                <m:chr m:val="∑"/>
                                <m:supHide m:val="on"/>
                                <m:ctrlPr>
                                  <a:rPr lang="en-US" sz="2400" i="1">
                                    <a:latin typeface="Cambria Math" panose="02040503050406030204" pitchFamily="18" charset="0"/>
                                    <a:ea typeface="Cambria Math" panose="02040503050406030204" pitchFamily="18" charset="0"/>
                                  </a:rPr>
                                </m:ctrlPr>
                              </m:naryPr>
                              <m:sub>
                                <m:r>
                                  <m:rPr>
                                    <m:brk m:alnAt="7"/>
                                  </m:rPr>
                                  <a:rPr lang="en-US" sz="2400" i="1">
                                    <a:latin typeface="Cambria Math" panose="02040503050406030204" pitchFamily="18" charset="0"/>
                                    <a:ea typeface="Cambria Math" panose="02040503050406030204" pitchFamily="18" charset="0"/>
                                  </a:rPr>
                                  <m:t>𝑖</m:t>
                                </m:r>
                              </m:sub>
                              <m:sup/>
                              <m:e>
                                <m:d>
                                  <m:dPr>
                                    <m:begChr m:val="|"/>
                                    <m:endChr m:val="|"/>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𝑎𝑙𝑒𝑟𝑡</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𝑖𝑠</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𝑓𝑎𝑙𝑠𝑒</m:t>
                                    </m:r>
                                  </m:e>
                                </m:d>
                              </m:e>
                            </m:nary>
                          </m:e>
                        </m:nary>
                      </m:den>
                    </m:f>
                  </m:oMath>
                </a14:m>
                <a:endParaRPr lang="en-US" sz="2400" dirty="0">
                  <a:latin typeface="Cambria Math" panose="02040503050406030204" pitchFamily="18" charset="0"/>
                  <a:ea typeface="Cambria Math" panose="02040503050406030204" pitchFamily="18" charset="0"/>
                </a:endParaRPr>
              </a:p>
            </p:txBody>
          </p:sp>
        </mc:Choice>
        <mc:Fallback xmlns="">
          <p:sp>
            <p:nvSpPr>
              <p:cNvPr id="8" name="Content Placeholder 7">
                <a:extLst>
                  <a:ext uri="{FF2B5EF4-FFF2-40B4-BE49-F238E27FC236}">
                    <a16:creationId xmlns:a16="http://schemas.microsoft.com/office/drawing/2014/main" id="{86974C62-2E74-704D-AF4E-0FA1FEACCD1B}"/>
                  </a:ext>
                </a:extLst>
              </p:cNvPr>
              <p:cNvSpPr>
                <a:spLocks noGrp="1" noRot="1" noChangeAspect="1" noMove="1" noResize="1" noEditPoints="1" noAdjustHandles="1" noChangeArrowheads="1" noChangeShapeType="1" noTextEdit="1"/>
              </p:cNvSpPr>
              <p:nvPr>
                <p:ph idx="1"/>
              </p:nvPr>
            </p:nvSpPr>
            <p:spPr>
              <a:xfrm>
                <a:off x="838200" y="1413164"/>
                <a:ext cx="10515600" cy="5308311"/>
              </a:xfrm>
              <a:blipFill>
                <a:blip r:embed="rId2"/>
                <a:stretch>
                  <a:fillRect l="-844" t="-1193"/>
                </a:stretch>
              </a:blipFill>
            </p:spPr>
            <p:txBody>
              <a:bodyPr/>
              <a:lstStyle/>
              <a:p>
                <a:r>
                  <a:rPr lang="en-US">
                    <a:noFill/>
                  </a:rPr>
                  <a:t> </a:t>
                </a:r>
              </a:p>
            </p:txBody>
          </p:sp>
        </mc:Fallback>
      </mc:AlternateContent>
    </p:spTree>
    <p:extLst>
      <p:ext uri="{BB962C8B-B14F-4D97-AF65-F5344CB8AC3E}">
        <p14:creationId xmlns:p14="http://schemas.microsoft.com/office/powerpoint/2010/main" val="2378273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48B22-BE06-C84F-BCB7-029D4B8370FC}"/>
              </a:ext>
            </a:extLst>
          </p:cNvPr>
          <p:cNvSpPr>
            <a:spLocks noGrp="1"/>
          </p:cNvSpPr>
          <p:nvPr>
            <p:ph type="title"/>
          </p:nvPr>
        </p:nvSpPr>
        <p:spPr/>
        <p:txBody>
          <a:bodyPr/>
          <a:lstStyle/>
          <a:p>
            <a:r>
              <a:rPr lang="en-US" dirty="0"/>
              <a:t>Density estimation plot</a:t>
            </a:r>
          </a:p>
        </p:txBody>
      </p:sp>
      <p:sp>
        <p:nvSpPr>
          <p:cNvPr id="3" name="Content Placeholder 2">
            <a:extLst>
              <a:ext uri="{FF2B5EF4-FFF2-40B4-BE49-F238E27FC236}">
                <a16:creationId xmlns:a16="http://schemas.microsoft.com/office/drawing/2014/main" id="{8F8FD42C-15B5-BD40-89EE-709E5531AE27}"/>
              </a:ext>
            </a:extLst>
          </p:cNvPr>
          <p:cNvSpPr>
            <a:spLocks noGrp="1"/>
          </p:cNvSpPr>
          <p:nvPr>
            <p:ph idx="1"/>
          </p:nvPr>
        </p:nvSpPr>
        <p:spPr>
          <a:xfrm>
            <a:off x="838200" y="1825625"/>
            <a:ext cx="10515600" cy="4351338"/>
          </a:xfrm>
        </p:spPr>
        <p:txBody>
          <a:bodyPr/>
          <a:lstStyle/>
          <a:p>
            <a:pPr marL="0" indent="0">
              <a:buNone/>
            </a:pPr>
            <a:r>
              <a:rPr lang="en-US" sz="2000" dirty="0"/>
              <a:t>Density estimation is the construction of an estimate, based on observed data, of an unobservable underlying probability density function. The unobservable density function is thought of as the density according to which a large population is distributed; the data are usually thought of as a random sample from that population.</a:t>
            </a:r>
          </a:p>
          <a:p>
            <a:pPr marL="0" indent="0">
              <a:buNone/>
            </a:pPr>
            <a:r>
              <a:rPr lang="en-US" sz="2000" dirty="0"/>
              <a:t>https://</a:t>
            </a:r>
            <a:r>
              <a:rPr lang="en-US" sz="2000" dirty="0" err="1"/>
              <a:t>en.wikipedia.org</a:t>
            </a:r>
            <a:r>
              <a:rPr lang="en-US" sz="2000" dirty="0"/>
              <a:t>/wiki/</a:t>
            </a:r>
            <a:r>
              <a:rPr lang="en-US" sz="2000" dirty="0" err="1"/>
              <a:t>Density_estimation</a:t>
            </a:r>
            <a:endParaRPr lang="en-US" sz="2000" dirty="0"/>
          </a:p>
          <a:p>
            <a:pPr marL="0" indent="0">
              <a:buNone/>
            </a:pPr>
            <a:endParaRPr lang="en-US" dirty="0"/>
          </a:p>
        </p:txBody>
      </p:sp>
      <p:sp>
        <p:nvSpPr>
          <p:cNvPr id="4" name="Slide Number Placeholder 3">
            <a:extLst>
              <a:ext uri="{FF2B5EF4-FFF2-40B4-BE49-F238E27FC236}">
                <a16:creationId xmlns:a16="http://schemas.microsoft.com/office/drawing/2014/main" id="{55FE2639-575F-EE45-8094-697F07513768}"/>
              </a:ext>
            </a:extLst>
          </p:cNvPr>
          <p:cNvSpPr>
            <a:spLocks noGrp="1"/>
          </p:cNvSpPr>
          <p:nvPr>
            <p:ph type="sldNum" sz="quarter" idx="12"/>
          </p:nvPr>
        </p:nvSpPr>
        <p:spPr/>
        <p:txBody>
          <a:bodyPr/>
          <a:lstStyle/>
          <a:p>
            <a:pPr>
              <a:defRPr/>
            </a:pPr>
            <a:fld id="{BE727103-495B-6F4E-ABB8-8570E98338D9}" type="slidenum">
              <a:rPr lang="en-US" smtClean="0"/>
              <a:pPr>
                <a:defRPr/>
              </a:pPr>
              <a:t>5</a:t>
            </a:fld>
            <a:endParaRPr lang="en-US"/>
          </a:p>
        </p:txBody>
      </p:sp>
      <p:sp>
        <p:nvSpPr>
          <p:cNvPr id="5" name="Rectangle 4">
            <a:extLst>
              <a:ext uri="{FF2B5EF4-FFF2-40B4-BE49-F238E27FC236}">
                <a16:creationId xmlns:a16="http://schemas.microsoft.com/office/drawing/2014/main" id="{DA73BB98-31BB-AA4B-8405-18F4333AA4B5}"/>
              </a:ext>
            </a:extLst>
          </p:cNvPr>
          <p:cNvSpPr/>
          <p:nvPr/>
        </p:nvSpPr>
        <p:spPr>
          <a:xfrm>
            <a:off x="1684962" y="6308209"/>
            <a:ext cx="9750176" cy="369332"/>
          </a:xfrm>
          <a:prstGeom prst="rect">
            <a:avLst/>
          </a:prstGeom>
        </p:spPr>
        <p:txBody>
          <a:bodyPr wrap="square">
            <a:spAutoFit/>
          </a:bodyPr>
          <a:lstStyle/>
          <a:p>
            <a:r>
              <a:rPr lang="en-US" dirty="0"/>
              <a:t>By </a:t>
            </a:r>
            <a:r>
              <a:rPr lang="en-US" dirty="0" err="1"/>
              <a:t>طاها</a:t>
            </a:r>
            <a:r>
              <a:rPr lang="en-US" dirty="0"/>
              <a:t> - Own work, CC BY-SA 3.0, https://</a:t>
            </a:r>
            <a:r>
              <a:rPr lang="en-US" dirty="0" err="1"/>
              <a:t>commons.wikimedia.org</a:t>
            </a:r>
            <a:r>
              <a:rPr lang="en-US" dirty="0"/>
              <a:t>/w/</a:t>
            </a:r>
            <a:r>
              <a:rPr lang="en-US" dirty="0" err="1"/>
              <a:t>index.php?curid</a:t>
            </a:r>
            <a:r>
              <a:rPr lang="en-US" dirty="0"/>
              <a:t>=24309466</a:t>
            </a:r>
          </a:p>
        </p:txBody>
      </p:sp>
      <p:pic>
        <p:nvPicPr>
          <p:cNvPr id="7" name="Picture 6">
            <a:extLst>
              <a:ext uri="{FF2B5EF4-FFF2-40B4-BE49-F238E27FC236}">
                <a16:creationId xmlns:a16="http://schemas.microsoft.com/office/drawing/2014/main" id="{1392D92D-2EF9-F244-894E-F6033B074C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8277" y="3347072"/>
            <a:ext cx="5924527" cy="3009277"/>
          </a:xfrm>
          <a:prstGeom prst="rect">
            <a:avLst/>
          </a:prstGeom>
        </p:spPr>
      </p:pic>
    </p:spTree>
    <p:extLst>
      <p:ext uri="{BB962C8B-B14F-4D97-AF65-F5344CB8AC3E}">
        <p14:creationId xmlns:p14="http://schemas.microsoft.com/office/powerpoint/2010/main" val="1444349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27324</TotalTime>
  <Words>409</Words>
  <Application>Microsoft Macintosh PowerPoint</Application>
  <PresentationFormat>Widescreen</PresentationFormat>
  <Paragraphs>77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Cambria Math</vt:lpstr>
      <vt:lpstr>Office Theme</vt:lpstr>
      <vt:lpstr>PowerPoint Presentation</vt:lpstr>
      <vt:lpstr>IQCast coverage</vt:lpstr>
      <vt:lpstr>First and repeat alert lead time definitions</vt:lpstr>
      <vt:lpstr>Alert classification and FDR</vt:lpstr>
      <vt:lpstr>Density estimation plot</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West Barnes</dc:creator>
  <cp:keywords>Medtronic Controlled</cp:keywords>
  <cp:lastModifiedBy>Yuan-Chi Chang</cp:lastModifiedBy>
  <cp:revision>1177</cp:revision>
  <dcterms:created xsi:type="dcterms:W3CDTF">2017-05-18T18:03:58Z</dcterms:created>
  <dcterms:modified xsi:type="dcterms:W3CDTF">2019-03-25T12:57:33Z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27133112-0ce3-4fee-ae0d-073cdae0c6e6</vt:lpwstr>
  </property>
  <property fmtid="{D5CDD505-2E9C-101B-9397-08002B2CF9AE}" pid="3" name="Classification">
    <vt:lpwstr>MedtronicControlled</vt:lpwstr>
  </property>
</Properties>
</file>