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1" r:id="rId3"/>
    <p:sldId id="304" r:id="rId4"/>
    <p:sldId id="305" r:id="rId5"/>
    <p:sldId id="303" r:id="rId6"/>
    <p:sldId id="3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660"/>
  </p:normalViewPr>
  <p:slideViewPr>
    <p:cSldViewPr snapToGrid="0">
      <p:cViewPr>
        <p:scale>
          <a:sx n="123" d="100"/>
          <a:sy n="123" d="100"/>
        </p:scale>
        <p:origin x="-2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8814-1796-4417-911F-8F4E376C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95997-E023-4B9B-8C25-320ADB2F4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B3A0-B090-47EF-8A22-5A539F78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4683-CDA1-448B-876E-A5865ECA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A336-941B-41C6-9642-F519F9AF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E73A-633A-4C3D-BA3D-D55EF6BC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DD814-B695-41C6-839F-5C379788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E993-9FFA-4551-B60A-ED704E3E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18D93-0023-4360-A64F-9242D8E9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01B1-BDFA-4813-A62B-D2EB54E5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7AFBA-4C8F-492E-9A94-5FCF3FEC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8EEE1-9398-4378-A6DA-83AAFF357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50A-A06F-4D2B-AF35-8B224942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9276-EF44-4DBB-9168-BDF6AF60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AED6-70BA-426B-B0AF-D26E2E65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1875" y="6545263"/>
            <a:ext cx="2706688" cy="265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22" b="1" dirty="0">
                <a:solidFill>
                  <a:srgbClr val="004266"/>
                </a:solidFill>
                <a:latin typeface="+mn-lt"/>
                <a:ea typeface="ヒラギノ角ゴ Pro W3" charset="-128"/>
              </a:rPr>
              <a:t>IBM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 marL="466460" indent="-233231">
              <a:buFont typeface="Arial" pitchFamily="34" charset="0"/>
              <a:buChar char="−"/>
              <a:defRPr sz="1837"/>
            </a:lvl2pPr>
            <a:lvl3pPr marL="699691">
              <a:buFont typeface="Arial" pitchFamily="34" charset="0"/>
              <a:buChar char="−"/>
              <a:defRPr sz="1632"/>
            </a:lvl3pPr>
            <a:lvl4pPr marL="932922">
              <a:buFont typeface="Arial" pitchFamily="34" charset="0"/>
              <a:buChar char="−"/>
              <a:defRPr sz="1428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03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1BE-BD9F-434A-AA3F-895E31FA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EDAC-FA28-4C39-B496-B6D90BA9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85CA-38F8-49C2-BA49-17913287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80028-AD3C-469A-B454-4C6CE776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F495-0478-47A5-84BD-CEEB1789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5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7BDE-FEF6-4C3C-AFEA-3869D5A7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8CFEA-143E-4B44-9B38-E26DBCA1A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2A05-A239-40F9-8158-EF86973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E745-8061-4331-9E19-306CE45E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AD60-0EC3-41F9-A637-DA600805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C42C-59AB-43CD-BDED-97ED80FD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AEAD-0C6E-4291-9EE6-FA98D8214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949AE-92E6-4016-979B-A5BAAF04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2264F-353B-4716-8A32-653B7C2E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EDCF-050E-46FD-90AD-28039C28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0B52A-B0D3-45AA-82D1-E3B4094E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7F53-DA9D-4A40-A70D-3A5E5FCC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9A05-1B2B-4301-9CA7-5BCAF65E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6AF60-9191-49C8-AA73-71D985492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CBCBA-DF88-48E6-80A8-A815531B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EE66A-60BC-4D49-A646-75E6CA72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9DBCC-0558-434E-9F6F-BE45489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853BB-4A41-495F-A2E6-D2E2A259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25102-F3D5-46A5-9EEA-55FD0FB6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9312-C663-4DA8-86B4-35C1BC34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8AC74-72A3-4E76-A134-582DC029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29DFF-5F05-41F6-967E-80A15FBE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13721-7175-48E5-8F31-C52FC2E9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66449-4EDC-4D96-B3E5-2323D92E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71159-0331-4199-B058-B2FD37FD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337FA-A0AA-46CA-B256-3605237A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02C7-3001-4F62-9F4E-0BDA75F9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F102-2A83-4C50-926D-B611170C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C0840-D1CF-4F1A-9CFE-B648FB09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6EC3-9BC1-4593-BE71-F692BB5A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58CCB-154D-4278-8BCA-06BA1D2F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5830C-119B-459F-BA3A-FD52C3CC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5AA8-C879-46E7-8D89-15ADE9D1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9FF57-8315-4438-842C-F54821BC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A63F0-2E10-4905-A732-B7A364BF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5A817-41CB-411E-A07F-6BB8EDCF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38986-E7E3-4E3C-9BFB-C64272DD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FE7F-E516-4AFE-9EC5-680DCBD1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67CAB-5FD3-41AA-9F54-F43E3087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74AE3-7BEB-442D-80CE-7FEFCF52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017A4-AE82-4EF3-AA95-45AB28573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4EBA-DB8A-40DE-AC0A-212F6A20F32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DA3B8-18C2-4825-A391-D749954FC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23B4-667C-435F-B07D-BFB2F6F61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367C-A383-4D4D-8FC2-7861A21D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3379-13A8-4F43-AA53-B94D1A2A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Results of R3.0 analysis </a:t>
            </a:r>
            <a:r>
              <a:rPr lang="en-US" sz="4000" b="1" i="1"/>
              <a:t>including smoothing</a:t>
            </a:r>
            <a:endParaRPr lang="en-US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03F9-4EAB-0445-8AA8-A0D52AA8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8"/>
            <a:ext cx="11167753" cy="46212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Findings of the analysis of the R3.0 system performance on </a:t>
            </a:r>
            <a:r>
              <a:rPr lang="en-US" b="1" dirty="0"/>
              <a:t>581 Guardian Connect patients </a:t>
            </a:r>
            <a:r>
              <a:rPr lang="en-US" dirty="0"/>
              <a:t>(Australian patients using same device) with a total of </a:t>
            </a:r>
            <a:r>
              <a:rPr lang="en-US" b="1" dirty="0"/>
              <a:t>16M SG points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br>
              <a:rPr lang="en-US" sz="2800" dirty="0"/>
            </a:br>
            <a:r>
              <a:rPr lang="en-US" sz="2800" dirty="0"/>
              <a:t>-</a:t>
            </a:r>
            <a:r>
              <a:rPr lang="en-US" sz="2800" b="1" dirty="0"/>
              <a:t> 80% of the cases have an Alert Lead Time of at least 120 minutes</a:t>
            </a:r>
            <a:br>
              <a:rPr lang="en-US" sz="2800" dirty="0"/>
            </a:br>
            <a:r>
              <a:rPr lang="en-US" sz="2800" b="1" dirty="0"/>
              <a:t>- 89.7% of the cases have an Alert Lead Time of at least 60 minutes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Smoothing logic was tuned to address sudden user SG drop in a single user per request from MDT during UAT. Results:</a:t>
            </a:r>
          </a:p>
          <a:p>
            <a:r>
              <a:rPr lang="en-US" sz="2400" dirty="0"/>
              <a:t>Before the UAT adjustment     ==&gt;  FDR (model + smoothing): 25.6%</a:t>
            </a:r>
          </a:p>
          <a:p>
            <a:r>
              <a:rPr lang="en-US" sz="2400" dirty="0"/>
              <a:t>After the UAT adjustment        ==&gt;  FDR (model + smoothing):  53.3%*</a:t>
            </a:r>
          </a:p>
          <a:p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i="1" dirty="0"/>
              <a:t>This is aligned precisely with the graph on page 1 which shows the tradeoff of lead time vs. FDR.  </a:t>
            </a:r>
            <a:r>
              <a:rPr lang="en-US" i="1" dirty="0"/>
              <a:t>There is room to tune this as it is a small change to the Smoothing logic for transitions from L-&gt;M and M-&gt;H and can be modified after go-live.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ED317-FCAE-7B4B-B696-0629799483D0}"/>
              </a:ext>
            </a:extLst>
          </p:cNvPr>
          <p:cNvSpPr txBox="1"/>
          <p:nvPr/>
        </p:nvSpPr>
        <p:spPr>
          <a:xfrm>
            <a:off x="1033670" y="6211957"/>
            <a:ext cx="987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*Note: FDR is imprecise as it is impacted by patient behavior and therefore a less good metric than Lead time.</a:t>
            </a:r>
          </a:p>
        </p:txBody>
      </p:sp>
    </p:spTree>
    <p:extLst>
      <p:ext uri="{BB962C8B-B14F-4D97-AF65-F5344CB8AC3E}">
        <p14:creationId xmlns:p14="http://schemas.microsoft.com/office/powerpoint/2010/main" val="259612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348A-8299-4177-B567-118F27EC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Issue 1: FDR percentage counted by RED labels, not by alerts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8142-EE36-1A40-BFE4-1AFFC1F5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897" y="1929693"/>
            <a:ext cx="2681276" cy="4474028"/>
          </a:xfrm>
        </p:spPr>
        <p:txBody>
          <a:bodyPr>
            <a:normAutofit/>
          </a:bodyPr>
          <a:lstStyle/>
          <a:p>
            <a:r>
              <a:rPr lang="en-US" sz="2000" dirty="0"/>
              <a:t>False alert in the data, although 40 </a:t>
            </a:r>
            <a:r>
              <a:rPr lang="en-US" sz="2000" dirty="0" err="1"/>
              <a:t>mgdL</a:t>
            </a:r>
            <a:r>
              <a:rPr lang="en-US" sz="2000" dirty="0"/>
              <a:t> jump looks suspicious</a:t>
            </a:r>
          </a:p>
          <a:p>
            <a:r>
              <a:rPr lang="en-US" sz="2000" dirty="0"/>
              <a:t>One </a:t>
            </a:r>
            <a:r>
              <a:rPr lang="en-US" sz="2000" dirty="0" err="1"/>
              <a:t>IQCast</a:t>
            </a:r>
            <a:r>
              <a:rPr lang="en-US" sz="2000" dirty="0"/>
              <a:t> alert</a:t>
            </a:r>
          </a:p>
          <a:p>
            <a:r>
              <a:rPr lang="en-US" sz="2000" dirty="0"/>
              <a:t>Five </a:t>
            </a:r>
            <a:r>
              <a:rPr lang="en-US" sz="2000" dirty="0" err="1"/>
              <a:t>IQCast</a:t>
            </a:r>
            <a:r>
              <a:rPr lang="en-US" sz="2000" dirty="0"/>
              <a:t> REDs</a:t>
            </a:r>
          </a:p>
          <a:p>
            <a:r>
              <a:rPr lang="en-US" sz="2000" dirty="0"/>
              <a:t>The longer the duration, the more false alerts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88A8B-6D3C-7049-AF16-B9262679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693"/>
            <a:ext cx="7988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348A-8299-4177-B567-118F27EC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Issue 2: FDR percentage over counted by the tail end of exponential moving average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8142-EE36-1A40-BFE4-1AFFC1F5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897" y="1929693"/>
            <a:ext cx="2681276" cy="4474028"/>
          </a:xfrm>
        </p:spPr>
        <p:txBody>
          <a:bodyPr>
            <a:normAutofit/>
          </a:bodyPr>
          <a:lstStyle/>
          <a:p>
            <a:r>
              <a:rPr lang="en-US" sz="2000" dirty="0"/>
              <a:t>Valid </a:t>
            </a:r>
            <a:r>
              <a:rPr lang="en-US" sz="2000" dirty="0" err="1"/>
              <a:t>IQCast</a:t>
            </a:r>
            <a:r>
              <a:rPr lang="en-US" sz="2000" dirty="0"/>
              <a:t> alert </a:t>
            </a:r>
          </a:p>
          <a:p>
            <a:r>
              <a:rPr lang="en-US" sz="2000" dirty="0"/>
              <a:t>Due to moving average, previously high risk scores got carried forward </a:t>
            </a:r>
          </a:p>
          <a:p>
            <a:r>
              <a:rPr lang="en-US" sz="2000" dirty="0"/>
              <a:t>Starting at SG 78, 91, 100, 107, the four REDs are counted toward false alerts FDR also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C6AFE-3012-C747-8381-DBED79DD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7" y="1690688"/>
            <a:ext cx="8559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348A-8299-4177-B567-118F27EC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FDR calculation definition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8142-EE36-1A40-BFE4-1AFFC1F5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92" y="4485587"/>
            <a:ext cx="10515599" cy="191813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 false alert is found if, starting from a Quant=1 (Yellow) to 2 (Red) transition, </a:t>
            </a:r>
          </a:p>
          <a:p>
            <a:pPr lvl="1"/>
            <a:r>
              <a:rPr lang="en-US" sz="1600" dirty="0"/>
              <a:t>There was no SG &lt; 80 </a:t>
            </a:r>
            <a:r>
              <a:rPr lang="en-US" sz="1600" dirty="0" err="1"/>
              <a:t>mgdL</a:t>
            </a:r>
            <a:r>
              <a:rPr lang="en-US" sz="1600" dirty="0"/>
              <a:t> in the next four hours</a:t>
            </a:r>
          </a:p>
          <a:p>
            <a:r>
              <a:rPr lang="en-US" sz="2000" dirty="0"/>
              <a:t>A true alert is found if, starting from a Quant=1 (Yellow) to 2 (Red) transition, </a:t>
            </a:r>
          </a:p>
          <a:p>
            <a:pPr lvl="1"/>
            <a:r>
              <a:rPr lang="en-US" sz="1600" dirty="0"/>
              <a:t>There was at least one SG &lt; 80 </a:t>
            </a:r>
            <a:r>
              <a:rPr lang="en-US" sz="1600" dirty="0" err="1"/>
              <a:t>mgdL</a:t>
            </a:r>
            <a:r>
              <a:rPr lang="en-US" sz="1600" dirty="0"/>
              <a:t> in the next four hours</a:t>
            </a:r>
          </a:p>
          <a:p>
            <a:r>
              <a:rPr lang="en-US" sz="2000" dirty="0"/>
              <a:t>An alert is disqualified, if </a:t>
            </a:r>
          </a:p>
          <a:p>
            <a:pPr lvl="1"/>
            <a:r>
              <a:rPr lang="en-US" sz="1600" dirty="0"/>
              <a:t>There was no SG &lt; 80 </a:t>
            </a:r>
            <a:r>
              <a:rPr lang="en-US" sz="1600" dirty="0" err="1"/>
              <a:t>mgdL</a:t>
            </a:r>
            <a:r>
              <a:rPr lang="en-US" sz="1600" dirty="0"/>
              <a:t> but there were data missing in the next four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88A8B-6D3C-7049-AF16-B9262679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95" y="1441306"/>
            <a:ext cx="7988300" cy="2794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51F847-4CDD-D54B-80A7-B6E5A4712057}"/>
              </a:ext>
            </a:extLst>
          </p:cNvPr>
          <p:cNvCxnSpPr/>
          <p:nvPr/>
        </p:nvCxnSpPr>
        <p:spPr>
          <a:xfrm>
            <a:off x="9923318" y="2317173"/>
            <a:ext cx="0" cy="19181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0">
                <a:extLst>
                  <a:ext uri="{FF2B5EF4-FFF2-40B4-BE49-F238E27FC236}">
                    <a16:creationId xmlns:a16="http://schemas.microsoft.com/office/drawing/2014/main" id="{51956096-D437-DE4B-8F33-89C63E2722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3595" y="5444653"/>
                <a:ext cx="3886200" cy="99145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𝐹𝐷𝑅</m:t>
                      </m:r>
                      <m:r>
                        <a:rPr lang="en-US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7" name="Content Placeholder 10">
                <a:extLst>
                  <a:ext uri="{FF2B5EF4-FFF2-40B4-BE49-F238E27FC236}">
                    <a16:creationId xmlns:a16="http://schemas.microsoft.com/office/drawing/2014/main" id="{51956096-D437-DE4B-8F33-89C63E272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595" y="5444653"/>
                <a:ext cx="3886200" cy="991459"/>
              </a:xfrm>
              <a:prstGeom prst="rect">
                <a:avLst/>
              </a:prstGeom>
              <a:blipFill>
                <a:blip r:embed="rId3"/>
                <a:stretch>
                  <a:fillRect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58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348A-8299-4177-B567-118F27EC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Lead time calculation definition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CCD39B-C833-A84F-AB2C-B5FF68A1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5" y="1355627"/>
            <a:ext cx="5370504" cy="434898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A98E9-1104-A34E-B8C0-D07F03621FAF}"/>
              </a:ext>
            </a:extLst>
          </p:cNvPr>
          <p:cNvCxnSpPr>
            <a:cxnSpLocks/>
          </p:cNvCxnSpPr>
          <p:nvPr/>
        </p:nvCxnSpPr>
        <p:spPr>
          <a:xfrm flipV="1">
            <a:off x="8666018" y="1610591"/>
            <a:ext cx="0" cy="36638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E8CBFEF-33CE-004F-A2BA-D367AAE6D8D8}"/>
              </a:ext>
            </a:extLst>
          </p:cNvPr>
          <p:cNvSpPr txBox="1">
            <a:spLocks/>
          </p:cNvSpPr>
          <p:nvPr/>
        </p:nvSpPr>
        <p:spPr>
          <a:xfrm>
            <a:off x="947332" y="5818909"/>
            <a:ext cx="10297336" cy="5536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Lead time is calculated starting with the first SG &lt; 70 </a:t>
            </a:r>
            <a:r>
              <a:rPr lang="en-US" sz="2000" dirty="0" err="1"/>
              <a:t>mgdL</a:t>
            </a:r>
            <a:r>
              <a:rPr lang="en-US" sz="2000" dirty="0"/>
              <a:t>, the elapsed time from the first Quant=2, RED timestamp in the 4-hour window</a:t>
            </a:r>
          </a:p>
        </p:txBody>
      </p:sp>
    </p:spTree>
    <p:extLst>
      <p:ext uri="{BB962C8B-B14F-4D97-AF65-F5344CB8AC3E}">
        <p14:creationId xmlns:p14="http://schemas.microsoft.com/office/powerpoint/2010/main" val="302364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348A-8299-4177-B567-118F27EC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FDR statistics and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B46E83-5CE9-A341-8188-B6ABDC9A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6119</TotalTime>
  <Words>287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Results of R3.0 analysis including smoothing</vt:lpstr>
      <vt:lpstr>Issue 1: FDR percentage counted by RED labels, not by alerts</vt:lpstr>
      <vt:lpstr>Issue 2: FDR percentage over counted by the tail end of exponential moving average</vt:lpstr>
      <vt:lpstr>FDR calculation definition </vt:lpstr>
      <vt:lpstr>Lead time calculation definition </vt:lpstr>
      <vt:lpstr>FDR statistics and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answer for hypo prediction</dc:title>
  <dc:creator>Zhong, Alex</dc:creator>
  <cp:lastModifiedBy>Microsoft Office User</cp:lastModifiedBy>
  <cp:revision>137</cp:revision>
  <dcterms:created xsi:type="dcterms:W3CDTF">2018-02-19T20:02:59Z</dcterms:created>
  <dcterms:modified xsi:type="dcterms:W3CDTF">2018-12-07T18:38:59Z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8d3dd9fa-8c0e-40ec-b474-8dcc56be7ffa</vt:lpwstr>
  </property>
</Properties>
</file>