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504" r:id="rId2"/>
    <p:sldId id="505" r:id="rId3"/>
    <p:sldId id="506" r:id="rId4"/>
    <p:sldId id="507" r:id="rId5"/>
    <p:sldId id="508" r:id="rId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19" autoAdjust="0"/>
    <p:restoredTop sz="96208"/>
  </p:normalViewPr>
  <p:slideViewPr>
    <p:cSldViewPr snapToGrid="0">
      <p:cViewPr>
        <p:scale>
          <a:sx n="114" d="100"/>
          <a:sy n="114" d="100"/>
        </p:scale>
        <p:origin x="7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88527B-61D1-2842-A274-F1F2B07FFB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charset="0"/>
              </a:defRPr>
            </a:lvl1pPr>
          </a:lstStyle>
          <a:p>
            <a:pPr>
              <a:defRPr/>
            </a:pPr>
            <a:endParaRPr lang="en-US"/>
          </a:p>
        </p:txBody>
      </p:sp>
      <p:sp>
        <p:nvSpPr>
          <p:cNvPr id="3" name="Date Placeholder 2">
            <a:extLst>
              <a:ext uri="{FF2B5EF4-FFF2-40B4-BE49-F238E27FC236}">
                <a16:creationId xmlns:a16="http://schemas.microsoft.com/office/drawing/2014/main" id="{1DE5BAD2-E67A-FC43-AE8A-E2F2826696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Calibri" charset="0"/>
              </a:defRPr>
            </a:lvl1pPr>
          </a:lstStyle>
          <a:p>
            <a:pPr>
              <a:defRPr/>
            </a:pPr>
            <a:fld id="{10248304-FB14-4644-A302-0FFCAB2D454E}" type="datetimeFigureOut">
              <a:rPr lang="en-US"/>
              <a:pPr>
                <a:defRPr/>
              </a:pPr>
              <a:t>1/31/19</a:t>
            </a:fld>
            <a:endParaRPr lang="en-US"/>
          </a:p>
        </p:txBody>
      </p:sp>
      <p:sp>
        <p:nvSpPr>
          <p:cNvPr id="4" name="Footer Placeholder 3">
            <a:extLst>
              <a:ext uri="{FF2B5EF4-FFF2-40B4-BE49-F238E27FC236}">
                <a16:creationId xmlns:a16="http://schemas.microsoft.com/office/drawing/2014/main" id="{719403BF-73FD-3E4E-AA2C-885450EAD6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Calibri" charset="0"/>
              </a:defRPr>
            </a:lvl1pPr>
          </a:lstStyle>
          <a:p>
            <a:pPr>
              <a:defRPr/>
            </a:pPr>
            <a:endParaRPr lang="en-US"/>
          </a:p>
        </p:txBody>
      </p:sp>
      <p:sp>
        <p:nvSpPr>
          <p:cNvPr id="5" name="Slide Number Placeholder 4">
            <a:extLst>
              <a:ext uri="{FF2B5EF4-FFF2-40B4-BE49-F238E27FC236}">
                <a16:creationId xmlns:a16="http://schemas.microsoft.com/office/drawing/2014/main" id="{CAA776ED-09F1-CE49-A566-55B4DD0C6A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Calibri" charset="0"/>
              </a:defRPr>
            </a:lvl1pPr>
          </a:lstStyle>
          <a:p>
            <a:pPr>
              <a:defRPr/>
            </a:pPr>
            <a:fld id="{61889181-ABE3-4942-BD00-36726436877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2D1651-21B4-D04C-9E1D-A14E16F4E5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charset="0"/>
              </a:defRPr>
            </a:lvl1pPr>
          </a:lstStyle>
          <a:p>
            <a:pPr>
              <a:defRPr/>
            </a:pPr>
            <a:endParaRPr lang="en-US"/>
          </a:p>
        </p:txBody>
      </p:sp>
      <p:sp>
        <p:nvSpPr>
          <p:cNvPr id="3" name="Date Placeholder 2">
            <a:extLst>
              <a:ext uri="{FF2B5EF4-FFF2-40B4-BE49-F238E27FC236}">
                <a16:creationId xmlns:a16="http://schemas.microsoft.com/office/drawing/2014/main" id="{E392D9BF-DC0B-B649-836B-F2F608B1559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charset="0"/>
              </a:defRPr>
            </a:lvl1pPr>
          </a:lstStyle>
          <a:p>
            <a:pPr>
              <a:defRPr/>
            </a:pPr>
            <a:fld id="{769BF721-62FA-4340-B124-50DCF45291EC}" type="datetimeFigureOut">
              <a:rPr lang="en-US"/>
              <a:pPr>
                <a:defRPr/>
              </a:pPr>
              <a:t>1/31/19</a:t>
            </a:fld>
            <a:endParaRPr lang="en-US"/>
          </a:p>
        </p:txBody>
      </p:sp>
      <p:sp>
        <p:nvSpPr>
          <p:cNvPr id="4" name="Slide Image Placeholder 3">
            <a:extLst>
              <a:ext uri="{FF2B5EF4-FFF2-40B4-BE49-F238E27FC236}">
                <a16:creationId xmlns:a16="http://schemas.microsoft.com/office/drawing/2014/main" id="{2E7D0941-CAA7-6D47-BD7D-249DBE2100C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B0EF9C7-0C5A-514B-8B0B-45FAF6A5B14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AB1DB8B-14DB-8F44-8FF2-37852B37B27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charset="0"/>
              </a:defRPr>
            </a:lvl1pPr>
          </a:lstStyle>
          <a:p>
            <a:pPr>
              <a:defRPr/>
            </a:pPr>
            <a:endParaRPr lang="en-US"/>
          </a:p>
        </p:txBody>
      </p:sp>
      <p:sp>
        <p:nvSpPr>
          <p:cNvPr id="7" name="Slide Number Placeholder 6">
            <a:extLst>
              <a:ext uri="{FF2B5EF4-FFF2-40B4-BE49-F238E27FC236}">
                <a16:creationId xmlns:a16="http://schemas.microsoft.com/office/drawing/2014/main" id="{4AAA5B21-9C24-6740-9918-B51EAE2E8A2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charset="0"/>
              </a:defRPr>
            </a:lvl1pPr>
          </a:lstStyle>
          <a:p>
            <a:pPr>
              <a:defRPr/>
            </a:pPr>
            <a:fld id="{AD32E086-167F-834E-85DF-3A0B88FE69D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D977DA-E46D-A74C-B770-C5592578DE1B}"/>
              </a:ext>
            </a:extLst>
          </p:cNvPr>
          <p:cNvSpPr>
            <a:spLocks noGrp="1"/>
          </p:cNvSpPr>
          <p:nvPr>
            <p:ph type="dt" sz="half" idx="10"/>
          </p:nvPr>
        </p:nvSpPr>
        <p:spPr/>
        <p:txBody>
          <a:bodyPr/>
          <a:lstStyle>
            <a:lvl1pPr>
              <a:defRPr/>
            </a:lvl1pPr>
          </a:lstStyle>
          <a:p>
            <a:pPr>
              <a:defRPr/>
            </a:pPr>
            <a:fld id="{0E30D14B-9CF0-B44E-9E8D-9C6704CCF6D2}" type="datetime1">
              <a:rPr lang="en-US" smtClean="0"/>
              <a:t>1/31/19</a:t>
            </a:fld>
            <a:endParaRPr lang="en-US"/>
          </a:p>
        </p:txBody>
      </p:sp>
      <p:sp>
        <p:nvSpPr>
          <p:cNvPr id="5" name="Footer Placeholder 4">
            <a:extLst>
              <a:ext uri="{FF2B5EF4-FFF2-40B4-BE49-F238E27FC236}">
                <a16:creationId xmlns:a16="http://schemas.microsoft.com/office/drawing/2014/main" id="{DA4FE011-C048-1A4F-91B0-6F4AEC771C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8567D5-9892-D847-963C-D5166C36E64D}"/>
              </a:ext>
            </a:extLst>
          </p:cNvPr>
          <p:cNvSpPr>
            <a:spLocks noGrp="1"/>
          </p:cNvSpPr>
          <p:nvPr>
            <p:ph type="sldNum" sz="quarter" idx="12"/>
          </p:nvPr>
        </p:nvSpPr>
        <p:spPr/>
        <p:txBody>
          <a:bodyPr/>
          <a:lstStyle>
            <a:lvl1pPr>
              <a:defRPr/>
            </a:lvl1pPr>
          </a:lstStyle>
          <a:p>
            <a:pPr>
              <a:defRPr/>
            </a:pPr>
            <a:fld id="{5294D495-AD39-4444-833E-07B523232F6A}" type="slidenum">
              <a:rPr lang="en-US"/>
              <a:pPr>
                <a:defRPr/>
              </a:pPr>
              <a:t>‹#›</a:t>
            </a:fld>
            <a:endParaRPr lang="en-US"/>
          </a:p>
        </p:txBody>
      </p:sp>
    </p:spTree>
    <p:extLst>
      <p:ext uri="{BB962C8B-B14F-4D97-AF65-F5344CB8AC3E}">
        <p14:creationId xmlns:p14="http://schemas.microsoft.com/office/powerpoint/2010/main" val="364506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514C8-4F35-C94F-A3D3-4D6AD1CD3E14}"/>
              </a:ext>
            </a:extLst>
          </p:cNvPr>
          <p:cNvSpPr>
            <a:spLocks noGrp="1"/>
          </p:cNvSpPr>
          <p:nvPr>
            <p:ph type="dt" sz="half" idx="10"/>
          </p:nvPr>
        </p:nvSpPr>
        <p:spPr/>
        <p:txBody>
          <a:bodyPr/>
          <a:lstStyle>
            <a:lvl1pPr>
              <a:defRPr/>
            </a:lvl1pPr>
          </a:lstStyle>
          <a:p>
            <a:pPr>
              <a:defRPr/>
            </a:pPr>
            <a:fld id="{DAA4B5CD-578D-4244-B886-378C99C2A060}" type="datetime1">
              <a:rPr lang="en-US" smtClean="0"/>
              <a:t>1/31/19</a:t>
            </a:fld>
            <a:endParaRPr lang="en-US"/>
          </a:p>
        </p:txBody>
      </p:sp>
      <p:sp>
        <p:nvSpPr>
          <p:cNvPr id="5" name="Footer Placeholder 4">
            <a:extLst>
              <a:ext uri="{FF2B5EF4-FFF2-40B4-BE49-F238E27FC236}">
                <a16:creationId xmlns:a16="http://schemas.microsoft.com/office/drawing/2014/main" id="{C671CB74-68DC-7C46-86BB-D76CB8D980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F4432C-7C88-9949-873C-0D070AD40E7C}"/>
              </a:ext>
            </a:extLst>
          </p:cNvPr>
          <p:cNvSpPr>
            <a:spLocks noGrp="1"/>
          </p:cNvSpPr>
          <p:nvPr>
            <p:ph type="sldNum" sz="quarter" idx="12"/>
          </p:nvPr>
        </p:nvSpPr>
        <p:spPr/>
        <p:txBody>
          <a:bodyPr/>
          <a:lstStyle>
            <a:lvl1pPr>
              <a:defRPr/>
            </a:lvl1pPr>
          </a:lstStyle>
          <a:p>
            <a:pPr>
              <a:defRPr/>
            </a:pPr>
            <a:fld id="{84463786-048D-B24A-9CD5-CA2306F498D0}" type="slidenum">
              <a:rPr lang="en-US"/>
              <a:pPr>
                <a:defRPr/>
              </a:pPr>
              <a:t>‹#›</a:t>
            </a:fld>
            <a:endParaRPr lang="en-US"/>
          </a:p>
        </p:txBody>
      </p:sp>
    </p:spTree>
    <p:extLst>
      <p:ext uri="{BB962C8B-B14F-4D97-AF65-F5344CB8AC3E}">
        <p14:creationId xmlns:p14="http://schemas.microsoft.com/office/powerpoint/2010/main" val="40166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3C2E5-A0C0-1245-BBDD-F40ADD12F380}"/>
              </a:ext>
            </a:extLst>
          </p:cNvPr>
          <p:cNvSpPr>
            <a:spLocks noGrp="1"/>
          </p:cNvSpPr>
          <p:nvPr>
            <p:ph type="dt" sz="half" idx="10"/>
          </p:nvPr>
        </p:nvSpPr>
        <p:spPr/>
        <p:txBody>
          <a:bodyPr/>
          <a:lstStyle>
            <a:lvl1pPr>
              <a:defRPr/>
            </a:lvl1pPr>
          </a:lstStyle>
          <a:p>
            <a:pPr>
              <a:defRPr/>
            </a:pPr>
            <a:fld id="{CA8A6738-62DC-6E4D-9183-1D27BA004BDE}" type="datetime1">
              <a:rPr lang="en-US" smtClean="0"/>
              <a:t>1/31/19</a:t>
            </a:fld>
            <a:endParaRPr lang="en-US"/>
          </a:p>
        </p:txBody>
      </p:sp>
      <p:sp>
        <p:nvSpPr>
          <p:cNvPr id="5" name="Footer Placeholder 4">
            <a:extLst>
              <a:ext uri="{FF2B5EF4-FFF2-40B4-BE49-F238E27FC236}">
                <a16:creationId xmlns:a16="http://schemas.microsoft.com/office/drawing/2014/main" id="{6A7DF1B6-8EF6-A54B-A3CE-FF15A72BCE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65E8C3-4D17-2F47-A4AE-75490B2A20E2}"/>
              </a:ext>
            </a:extLst>
          </p:cNvPr>
          <p:cNvSpPr>
            <a:spLocks noGrp="1"/>
          </p:cNvSpPr>
          <p:nvPr>
            <p:ph type="sldNum" sz="quarter" idx="12"/>
          </p:nvPr>
        </p:nvSpPr>
        <p:spPr/>
        <p:txBody>
          <a:bodyPr/>
          <a:lstStyle>
            <a:lvl1pPr>
              <a:defRPr/>
            </a:lvl1pPr>
          </a:lstStyle>
          <a:p>
            <a:pPr>
              <a:defRPr/>
            </a:pPr>
            <a:fld id="{591FD175-10F2-9749-8DA3-88514FCF0C2E}" type="slidenum">
              <a:rPr lang="en-US"/>
              <a:pPr>
                <a:defRPr/>
              </a:pPr>
              <a:t>‹#›</a:t>
            </a:fld>
            <a:endParaRPr lang="en-US"/>
          </a:p>
        </p:txBody>
      </p:sp>
    </p:spTree>
    <p:extLst>
      <p:ext uri="{BB962C8B-B14F-4D97-AF65-F5344CB8AC3E}">
        <p14:creationId xmlns:p14="http://schemas.microsoft.com/office/powerpoint/2010/main" val="22621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AB724-B6CA-2943-8D11-A4F656A11A58}"/>
              </a:ext>
            </a:extLst>
          </p:cNvPr>
          <p:cNvSpPr>
            <a:spLocks noGrp="1"/>
          </p:cNvSpPr>
          <p:nvPr>
            <p:ph type="dt" sz="half" idx="10"/>
          </p:nvPr>
        </p:nvSpPr>
        <p:spPr/>
        <p:txBody>
          <a:bodyPr/>
          <a:lstStyle>
            <a:lvl1pPr>
              <a:defRPr/>
            </a:lvl1pPr>
          </a:lstStyle>
          <a:p>
            <a:pPr>
              <a:defRPr/>
            </a:pPr>
            <a:fld id="{46E5BCCB-11A8-2448-A615-865862494D43}" type="datetime1">
              <a:rPr lang="en-US" smtClean="0"/>
              <a:t>1/31/19</a:t>
            </a:fld>
            <a:endParaRPr lang="en-US"/>
          </a:p>
        </p:txBody>
      </p:sp>
      <p:sp>
        <p:nvSpPr>
          <p:cNvPr id="5" name="Footer Placeholder 4">
            <a:extLst>
              <a:ext uri="{FF2B5EF4-FFF2-40B4-BE49-F238E27FC236}">
                <a16:creationId xmlns:a16="http://schemas.microsoft.com/office/drawing/2014/main" id="{32E2F4D4-1CBF-3A4C-9C93-2FFBAF6CDC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78C6774-27C5-3A49-8C1B-6B1839EE9A75}"/>
              </a:ext>
            </a:extLst>
          </p:cNvPr>
          <p:cNvSpPr>
            <a:spLocks noGrp="1"/>
          </p:cNvSpPr>
          <p:nvPr>
            <p:ph type="sldNum" sz="quarter" idx="12"/>
          </p:nvPr>
        </p:nvSpPr>
        <p:spPr/>
        <p:txBody>
          <a:bodyPr/>
          <a:lstStyle>
            <a:lvl1pPr>
              <a:defRPr/>
            </a:lvl1pPr>
          </a:lstStyle>
          <a:p>
            <a:pPr>
              <a:defRPr/>
            </a:pPr>
            <a:fld id="{BE727103-495B-6F4E-ABB8-8570E98338D9}" type="slidenum">
              <a:rPr lang="en-US"/>
              <a:pPr>
                <a:defRPr/>
              </a:pPr>
              <a:t>‹#›</a:t>
            </a:fld>
            <a:endParaRPr lang="en-US"/>
          </a:p>
        </p:txBody>
      </p:sp>
    </p:spTree>
    <p:extLst>
      <p:ext uri="{BB962C8B-B14F-4D97-AF65-F5344CB8AC3E}">
        <p14:creationId xmlns:p14="http://schemas.microsoft.com/office/powerpoint/2010/main" val="55814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11E31-F704-024A-99A9-6B6392982AB1}"/>
              </a:ext>
            </a:extLst>
          </p:cNvPr>
          <p:cNvSpPr>
            <a:spLocks noGrp="1"/>
          </p:cNvSpPr>
          <p:nvPr>
            <p:ph type="dt" sz="half" idx="10"/>
          </p:nvPr>
        </p:nvSpPr>
        <p:spPr/>
        <p:txBody>
          <a:bodyPr/>
          <a:lstStyle>
            <a:lvl1pPr>
              <a:defRPr/>
            </a:lvl1pPr>
          </a:lstStyle>
          <a:p>
            <a:pPr>
              <a:defRPr/>
            </a:pPr>
            <a:fld id="{89CEE37E-B63E-F940-AE40-22187E6E470A}" type="datetime1">
              <a:rPr lang="en-US" smtClean="0"/>
              <a:t>1/31/19</a:t>
            </a:fld>
            <a:endParaRPr lang="en-US"/>
          </a:p>
        </p:txBody>
      </p:sp>
      <p:sp>
        <p:nvSpPr>
          <p:cNvPr id="5" name="Footer Placeholder 4">
            <a:extLst>
              <a:ext uri="{FF2B5EF4-FFF2-40B4-BE49-F238E27FC236}">
                <a16:creationId xmlns:a16="http://schemas.microsoft.com/office/drawing/2014/main" id="{632948BE-EBDA-EF4A-A00F-36089C713C6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0646C7-1203-C94B-B0E9-A00FD22EE280}"/>
              </a:ext>
            </a:extLst>
          </p:cNvPr>
          <p:cNvSpPr>
            <a:spLocks noGrp="1"/>
          </p:cNvSpPr>
          <p:nvPr>
            <p:ph type="sldNum" sz="quarter" idx="12"/>
          </p:nvPr>
        </p:nvSpPr>
        <p:spPr/>
        <p:txBody>
          <a:bodyPr/>
          <a:lstStyle>
            <a:lvl1pPr>
              <a:defRPr/>
            </a:lvl1pPr>
          </a:lstStyle>
          <a:p>
            <a:pPr>
              <a:defRPr/>
            </a:pPr>
            <a:fld id="{D5B91309-D8AE-9240-AE08-6B84239D25E1}" type="slidenum">
              <a:rPr lang="en-US"/>
              <a:pPr>
                <a:defRPr/>
              </a:pPr>
              <a:t>‹#›</a:t>
            </a:fld>
            <a:endParaRPr lang="en-US"/>
          </a:p>
        </p:txBody>
      </p:sp>
    </p:spTree>
    <p:extLst>
      <p:ext uri="{BB962C8B-B14F-4D97-AF65-F5344CB8AC3E}">
        <p14:creationId xmlns:p14="http://schemas.microsoft.com/office/powerpoint/2010/main" val="40464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9AD6C58-6CE7-644E-81DE-DE4363637499}"/>
              </a:ext>
            </a:extLst>
          </p:cNvPr>
          <p:cNvSpPr>
            <a:spLocks noGrp="1"/>
          </p:cNvSpPr>
          <p:nvPr>
            <p:ph type="dt" sz="half" idx="10"/>
          </p:nvPr>
        </p:nvSpPr>
        <p:spPr/>
        <p:txBody>
          <a:bodyPr/>
          <a:lstStyle>
            <a:lvl1pPr>
              <a:defRPr/>
            </a:lvl1pPr>
          </a:lstStyle>
          <a:p>
            <a:pPr>
              <a:defRPr/>
            </a:pPr>
            <a:fld id="{1B8A2E92-E2AA-BE43-8B4B-E750338A7A33}" type="datetime1">
              <a:rPr lang="en-US" smtClean="0"/>
              <a:t>1/31/19</a:t>
            </a:fld>
            <a:endParaRPr lang="en-US"/>
          </a:p>
        </p:txBody>
      </p:sp>
      <p:sp>
        <p:nvSpPr>
          <p:cNvPr id="6" name="Footer Placeholder 4">
            <a:extLst>
              <a:ext uri="{FF2B5EF4-FFF2-40B4-BE49-F238E27FC236}">
                <a16:creationId xmlns:a16="http://schemas.microsoft.com/office/drawing/2014/main" id="{55E249C7-A6AF-8F48-9C29-0E698191078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8D5522C-CC8C-9443-A36E-293DC131F657}"/>
              </a:ext>
            </a:extLst>
          </p:cNvPr>
          <p:cNvSpPr>
            <a:spLocks noGrp="1"/>
          </p:cNvSpPr>
          <p:nvPr>
            <p:ph type="sldNum" sz="quarter" idx="12"/>
          </p:nvPr>
        </p:nvSpPr>
        <p:spPr/>
        <p:txBody>
          <a:bodyPr/>
          <a:lstStyle>
            <a:lvl1pPr>
              <a:defRPr/>
            </a:lvl1pPr>
          </a:lstStyle>
          <a:p>
            <a:pPr>
              <a:defRPr/>
            </a:pPr>
            <a:fld id="{F496B24A-8059-4346-B200-126D7D3FF2E6}" type="slidenum">
              <a:rPr lang="en-US"/>
              <a:pPr>
                <a:defRPr/>
              </a:pPr>
              <a:t>‹#›</a:t>
            </a:fld>
            <a:endParaRPr lang="en-US"/>
          </a:p>
        </p:txBody>
      </p:sp>
    </p:spTree>
    <p:extLst>
      <p:ext uri="{BB962C8B-B14F-4D97-AF65-F5344CB8AC3E}">
        <p14:creationId xmlns:p14="http://schemas.microsoft.com/office/powerpoint/2010/main" val="320919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0F02085-08D8-2E41-B979-BF0CEFE842AF}"/>
              </a:ext>
            </a:extLst>
          </p:cNvPr>
          <p:cNvSpPr>
            <a:spLocks noGrp="1"/>
          </p:cNvSpPr>
          <p:nvPr>
            <p:ph type="dt" sz="half" idx="10"/>
          </p:nvPr>
        </p:nvSpPr>
        <p:spPr/>
        <p:txBody>
          <a:bodyPr/>
          <a:lstStyle>
            <a:lvl1pPr>
              <a:defRPr/>
            </a:lvl1pPr>
          </a:lstStyle>
          <a:p>
            <a:pPr>
              <a:defRPr/>
            </a:pPr>
            <a:fld id="{B734F896-9289-3C4A-A89E-60D2F9AD4637}" type="datetime1">
              <a:rPr lang="en-US" smtClean="0"/>
              <a:t>1/31/19</a:t>
            </a:fld>
            <a:endParaRPr lang="en-US"/>
          </a:p>
        </p:txBody>
      </p:sp>
      <p:sp>
        <p:nvSpPr>
          <p:cNvPr id="8" name="Footer Placeholder 4">
            <a:extLst>
              <a:ext uri="{FF2B5EF4-FFF2-40B4-BE49-F238E27FC236}">
                <a16:creationId xmlns:a16="http://schemas.microsoft.com/office/drawing/2014/main" id="{E541CCF2-4A2D-B047-85ED-B280E06FF6E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E4EDA48-E086-4842-8BBD-9FDE0D4AE4AD}"/>
              </a:ext>
            </a:extLst>
          </p:cNvPr>
          <p:cNvSpPr>
            <a:spLocks noGrp="1"/>
          </p:cNvSpPr>
          <p:nvPr>
            <p:ph type="sldNum" sz="quarter" idx="12"/>
          </p:nvPr>
        </p:nvSpPr>
        <p:spPr/>
        <p:txBody>
          <a:bodyPr/>
          <a:lstStyle>
            <a:lvl1pPr>
              <a:defRPr/>
            </a:lvl1pPr>
          </a:lstStyle>
          <a:p>
            <a:pPr>
              <a:defRPr/>
            </a:pPr>
            <a:fld id="{7C93A218-7AAD-7848-B08E-26B3527A106C}" type="slidenum">
              <a:rPr lang="en-US"/>
              <a:pPr>
                <a:defRPr/>
              </a:pPr>
              <a:t>‹#›</a:t>
            </a:fld>
            <a:endParaRPr lang="en-US"/>
          </a:p>
        </p:txBody>
      </p:sp>
    </p:spTree>
    <p:extLst>
      <p:ext uri="{BB962C8B-B14F-4D97-AF65-F5344CB8AC3E}">
        <p14:creationId xmlns:p14="http://schemas.microsoft.com/office/powerpoint/2010/main" val="147094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C08B7F6-EF5A-D045-B713-D6785115239D}"/>
              </a:ext>
            </a:extLst>
          </p:cNvPr>
          <p:cNvSpPr>
            <a:spLocks noGrp="1"/>
          </p:cNvSpPr>
          <p:nvPr>
            <p:ph type="dt" sz="half" idx="10"/>
          </p:nvPr>
        </p:nvSpPr>
        <p:spPr/>
        <p:txBody>
          <a:bodyPr/>
          <a:lstStyle>
            <a:lvl1pPr>
              <a:defRPr/>
            </a:lvl1pPr>
          </a:lstStyle>
          <a:p>
            <a:pPr>
              <a:defRPr/>
            </a:pPr>
            <a:fld id="{F9FC6416-610E-FB40-8FA3-4B955A4B196B}" type="datetime1">
              <a:rPr lang="en-US" smtClean="0"/>
              <a:t>1/31/19</a:t>
            </a:fld>
            <a:endParaRPr lang="en-US"/>
          </a:p>
        </p:txBody>
      </p:sp>
      <p:sp>
        <p:nvSpPr>
          <p:cNvPr id="4" name="Footer Placeholder 4">
            <a:extLst>
              <a:ext uri="{FF2B5EF4-FFF2-40B4-BE49-F238E27FC236}">
                <a16:creationId xmlns:a16="http://schemas.microsoft.com/office/drawing/2014/main" id="{7AA682AD-EC92-EA47-B7EB-E82AC76FCEA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84B8AE7-FCA6-E94F-8790-98D09078221A}"/>
              </a:ext>
            </a:extLst>
          </p:cNvPr>
          <p:cNvSpPr>
            <a:spLocks noGrp="1"/>
          </p:cNvSpPr>
          <p:nvPr>
            <p:ph type="sldNum" sz="quarter" idx="12"/>
          </p:nvPr>
        </p:nvSpPr>
        <p:spPr/>
        <p:txBody>
          <a:bodyPr/>
          <a:lstStyle>
            <a:lvl1pPr>
              <a:defRPr/>
            </a:lvl1pPr>
          </a:lstStyle>
          <a:p>
            <a:pPr>
              <a:defRPr/>
            </a:pPr>
            <a:fld id="{180E5391-EBEA-C144-9D4C-BF5A2D814418}" type="slidenum">
              <a:rPr lang="en-US"/>
              <a:pPr>
                <a:defRPr/>
              </a:pPr>
              <a:t>‹#›</a:t>
            </a:fld>
            <a:endParaRPr lang="en-US"/>
          </a:p>
        </p:txBody>
      </p:sp>
    </p:spTree>
    <p:extLst>
      <p:ext uri="{BB962C8B-B14F-4D97-AF65-F5344CB8AC3E}">
        <p14:creationId xmlns:p14="http://schemas.microsoft.com/office/powerpoint/2010/main" val="2482736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77F93B-125B-224C-B9EC-2D88158A547F}"/>
              </a:ext>
            </a:extLst>
          </p:cNvPr>
          <p:cNvSpPr>
            <a:spLocks noGrp="1"/>
          </p:cNvSpPr>
          <p:nvPr>
            <p:ph type="dt" sz="half" idx="10"/>
          </p:nvPr>
        </p:nvSpPr>
        <p:spPr/>
        <p:txBody>
          <a:bodyPr/>
          <a:lstStyle>
            <a:lvl1pPr>
              <a:defRPr/>
            </a:lvl1pPr>
          </a:lstStyle>
          <a:p>
            <a:pPr>
              <a:defRPr/>
            </a:pPr>
            <a:fld id="{90ECCB8E-0B21-0A48-B006-7FA9D463FACF}" type="datetime1">
              <a:rPr lang="en-US" smtClean="0"/>
              <a:t>1/31/19</a:t>
            </a:fld>
            <a:endParaRPr lang="en-US"/>
          </a:p>
        </p:txBody>
      </p:sp>
      <p:sp>
        <p:nvSpPr>
          <p:cNvPr id="3" name="Footer Placeholder 4">
            <a:extLst>
              <a:ext uri="{FF2B5EF4-FFF2-40B4-BE49-F238E27FC236}">
                <a16:creationId xmlns:a16="http://schemas.microsoft.com/office/drawing/2014/main" id="{F6BDF969-0E93-6D45-A20F-8EC55FD0A3F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9E3C895-76B0-264F-9F36-ED100A728949}"/>
              </a:ext>
            </a:extLst>
          </p:cNvPr>
          <p:cNvSpPr>
            <a:spLocks noGrp="1"/>
          </p:cNvSpPr>
          <p:nvPr>
            <p:ph type="sldNum" sz="quarter" idx="12"/>
          </p:nvPr>
        </p:nvSpPr>
        <p:spPr/>
        <p:txBody>
          <a:bodyPr/>
          <a:lstStyle>
            <a:lvl1pPr>
              <a:defRPr/>
            </a:lvl1pPr>
          </a:lstStyle>
          <a:p>
            <a:pPr>
              <a:defRPr/>
            </a:pPr>
            <a:fld id="{DD33292B-9A66-FB46-A815-4E3663ACF4D7}" type="slidenum">
              <a:rPr lang="en-US"/>
              <a:pPr>
                <a:defRPr/>
              </a:pPr>
              <a:t>‹#›</a:t>
            </a:fld>
            <a:endParaRPr lang="en-US"/>
          </a:p>
        </p:txBody>
      </p:sp>
    </p:spTree>
    <p:extLst>
      <p:ext uri="{BB962C8B-B14F-4D97-AF65-F5344CB8AC3E}">
        <p14:creationId xmlns:p14="http://schemas.microsoft.com/office/powerpoint/2010/main" val="333035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E5EFD2C-24AE-504B-97C7-9224686AE39A}"/>
              </a:ext>
            </a:extLst>
          </p:cNvPr>
          <p:cNvSpPr>
            <a:spLocks noGrp="1"/>
          </p:cNvSpPr>
          <p:nvPr>
            <p:ph type="dt" sz="half" idx="10"/>
          </p:nvPr>
        </p:nvSpPr>
        <p:spPr/>
        <p:txBody>
          <a:bodyPr/>
          <a:lstStyle>
            <a:lvl1pPr>
              <a:defRPr/>
            </a:lvl1pPr>
          </a:lstStyle>
          <a:p>
            <a:pPr>
              <a:defRPr/>
            </a:pPr>
            <a:fld id="{FCFC6FC5-8184-D343-970D-38A78A87BB34}" type="datetime1">
              <a:rPr lang="en-US" smtClean="0"/>
              <a:t>1/31/19</a:t>
            </a:fld>
            <a:endParaRPr lang="en-US"/>
          </a:p>
        </p:txBody>
      </p:sp>
      <p:sp>
        <p:nvSpPr>
          <p:cNvPr id="6" name="Footer Placeholder 4">
            <a:extLst>
              <a:ext uri="{FF2B5EF4-FFF2-40B4-BE49-F238E27FC236}">
                <a16:creationId xmlns:a16="http://schemas.microsoft.com/office/drawing/2014/main" id="{0152E3E9-FF2B-9040-87E5-771E73B1A1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5A815ED-DBFF-F241-B175-5535BFB290F9}"/>
              </a:ext>
            </a:extLst>
          </p:cNvPr>
          <p:cNvSpPr>
            <a:spLocks noGrp="1"/>
          </p:cNvSpPr>
          <p:nvPr>
            <p:ph type="sldNum" sz="quarter" idx="12"/>
          </p:nvPr>
        </p:nvSpPr>
        <p:spPr/>
        <p:txBody>
          <a:bodyPr/>
          <a:lstStyle>
            <a:lvl1pPr>
              <a:defRPr/>
            </a:lvl1pPr>
          </a:lstStyle>
          <a:p>
            <a:pPr>
              <a:defRPr/>
            </a:pPr>
            <a:fld id="{5295E148-3873-CC4A-BD62-BC9098F127D1}" type="slidenum">
              <a:rPr lang="en-US"/>
              <a:pPr>
                <a:defRPr/>
              </a:pPr>
              <a:t>‹#›</a:t>
            </a:fld>
            <a:endParaRPr lang="en-US"/>
          </a:p>
        </p:txBody>
      </p:sp>
    </p:spTree>
    <p:extLst>
      <p:ext uri="{BB962C8B-B14F-4D97-AF65-F5344CB8AC3E}">
        <p14:creationId xmlns:p14="http://schemas.microsoft.com/office/powerpoint/2010/main" val="46542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153263E-F034-E94D-B817-DF070E6EA6AD}"/>
              </a:ext>
            </a:extLst>
          </p:cNvPr>
          <p:cNvSpPr>
            <a:spLocks noGrp="1"/>
          </p:cNvSpPr>
          <p:nvPr>
            <p:ph type="dt" sz="half" idx="10"/>
          </p:nvPr>
        </p:nvSpPr>
        <p:spPr/>
        <p:txBody>
          <a:bodyPr/>
          <a:lstStyle>
            <a:lvl1pPr>
              <a:defRPr/>
            </a:lvl1pPr>
          </a:lstStyle>
          <a:p>
            <a:pPr>
              <a:defRPr/>
            </a:pPr>
            <a:fld id="{895CFD57-8010-DA41-A542-93DE83DF7007}" type="datetime1">
              <a:rPr lang="en-US" smtClean="0"/>
              <a:t>1/31/19</a:t>
            </a:fld>
            <a:endParaRPr lang="en-US"/>
          </a:p>
        </p:txBody>
      </p:sp>
      <p:sp>
        <p:nvSpPr>
          <p:cNvPr id="6" name="Footer Placeholder 4">
            <a:extLst>
              <a:ext uri="{FF2B5EF4-FFF2-40B4-BE49-F238E27FC236}">
                <a16:creationId xmlns:a16="http://schemas.microsoft.com/office/drawing/2014/main" id="{4B231DF4-A8B7-1547-96DE-E0095BA780A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B57CBE0-05B2-BB43-A9E6-5FA635A0F64A}"/>
              </a:ext>
            </a:extLst>
          </p:cNvPr>
          <p:cNvSpPr>
            <a:spLocks noGrp="1"/>
          </p:cNvSpPr>
          <p:nvPr>
            <p:ph type="sldNum" sz="quarter" idx="12"/>
          </p:nvPr>
        </p:nvSpPr>
        <p:spPr/>
        <p:txBody>
          <a:bodyPr/>
          <a:lstStyle>
            <a:lvl1pPr>
              <a:defRPr/>
            </a:lvl1pPr>
          </a:lstStyle>
          <a:p>
            <a:pPr>
              <a:defRPr/>
            </a:pPr>
            <a:fld id="{A60F1FDC-49B3-114E-913D-62A30A9D5C9D}" type="slidenum">
              <a:rPr lang="en-US"/>
              <a:pPr>
                <a:defRPr/>
              </a:pPr>
              <a:t>‹#›</a:t>
            </a:fld>
            <a:endParaRPr lang="en-US"/>
          </a:p>
        </p:txBody>
      </p:sp>
    </p:spTree>
    <p:extLst>
      <p:ext uri="{BB962C8B-B14F-4D97-AF65-F5344CB8AC3E}">
        <p14:creationId xmlns:p14="http://schemas.microsoft.com/office/powerpoint/2010/main" val="215926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C4EDF3C-3DA0-C840-8D06-0198AEF0F741}"/>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C352EA2-24A2-B44A-94C9-90C012751ED9}"/>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984525C-28F7-794E-9D01-61A373704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017D92F-4587-E248-9FE2-AB44796620C1}" type="datetime1">
              <a:rPr lang="en-US" smtClean="0"/>
              <a:t>1/31/19</a:t>
            </a:fld>
            <a:endParaRPr lang="en-US"/>
          </a:p>
        </p:txBody>
      </p:sp>
      <p:sp>
        <p:nvSpPr>
          <p:cNvPr id="5" name="Footer Placeholder 4">
            <a:extLst>
              <a:ext uri="{FF2B5EF4-FFF2-40B4-BE49-F238E27FC236}">
                <a16:creationId xmlns:a16="http://schemas.microsoft.com/office/drawing/2014/main" id="{36A9B617-C09C-5B4A-B73B-9BE52D3DD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C6C159D-5471-3342-A05F-B2D2838DB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F57C2C34-D1F8-074D-A905-3F62E58F13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8673" r:id="rId1"/>
    <p:sldLayoutId id="2147488674" r:id="rId2"/>
    <p:sldLayoutId id="2147488675" r:id="rId3"/>
    <p:sldLayoutId id="2147488676" r:id="rId4"/>
    <p:sldLayoutId id="2147488677" r:id="rId5"/>
    <p:sldLayoutId id="2147488678" r:id="rId6"/>
    <p:sldLayoutId id="2147488679" r:id="rId7"/>
    <p:sldLayoutId id="2147488680" r:id="rId8"/>
    <p:sldLayoutId id="2147488681" r:id="rId9"/>
    <p:sldLayoutId id="2147488682" r:id="rId10"/>
    <p:sldLayoutId id="2147488683"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3887-B590-1A48-9490-526D94BCC743}"/>
              </a:ext>
            </a:extLst>
          </p:cNvPr>
          <p:cNvSpPr>
            <a:spLocks noGrp="1"/>
          </p:cNvSpPr>
          <p:nvPr>
            <p:ph type="title"/>
          </p:nvPr>
        </p:nvSpPr>
        <p:spPr/>
        <p:txBody>
          <a:bodyPr/>
          <a:lstStyle/>
          <a:p>
            <a:r>
              <a:rPr lang="en-US" dirty="0"/>
              <a:t>Methodology to revisit alert design</a:t>
            </a:r>
          </a:p>
        </p:txBody>
      </p:sp>
      <p:graphicFrame>
        <p:nvGraphicFramePr>
          <p:cNvPr id="5" name="Content Placeholder 4">
            <a:extLst>
              <a:ext uri="{FF2B5EF4-FFF2-40B4-BE49-F238E27FC236}">
                <a16:creationId xmlns:a16="http://schemas.microsoft.com/office/drawing/2014/main" id="{CDD796F1-FC9D-3E47-BDC9-6771632AE30E}"/>
              </a:ext>
            </a:extLst>
          </p:cNvPr>
          <p:cNvGraphicFramePr>
            <a:graphicFrameLocks noGrp="1"/>
          </p:cNvGraphicFramePr>
          <p:nvPr>
            <p:ph idx="1"/>
            <p:extLst>
              <p:ext uri="{D42A27DB-BD31-4B8C-83A1-F6EECF244321}">
                <p14:modId xmlns:p14="http://schemas.microsoft.com/office/powerpoint/2010/main" val="3860767070"/>
              </p:ext>
            </p:extLst>
          </p:nvPr>
        </p:nvGraphicFramePr>
        <p:xfrm>
          <a:off x="838200" y="1972639"/>
          <a:ext cx="10515600" cy="3821986"/>
        </p:xfrm>
        <a:graphic>
          <a:graphicData uri="http://schemas.openxmlformats.org/drawingml/2006/table">
            <a:tbl>
              <a:tblPr firstRow="1" bandRow="1">
                <a:tableStyleId>{5940675A-B579-460E-94D1-54222C63F5DA}</a:tableStyleId>
              </a:tblPr>
              <a:tblGrid>
                <a:gridCol w="2182402">
                  <a:extLst>
                    <a:ext uri="{9D8B030D-6E8A-4147-A177-3AD203B41FA5}">
                      <a16:colId xmlns:a16="http://schemas.microsoft.com/office/drawing/2014/main" val="3373665034"/>
                    </a:ext>
                  </a:extLst>
                </a:gridCol>
                <a:gridCol w="2486346">
                  <a:extLst>
                    <a:ext uri="{9D8B030D-6E8A-4147-A177-3AD203B41FA5}">
                      <a16:colId xmlns:a16="http://schemas.microsoft.com/office/drawing/2014/main" val="3353810726"/>
                    </a:ext>
                  </a:extLst>
                </a:gridCol>
                <a:gridCol w="2365813">
                  <a:extLst>
                    <a:ext uri="{9D8B030D-6E8A-4147-A177-3AD203B41FA5}">
                      <a16:colId xmlns:a16="http://schemas.microsoft.com/office/drawing/2014/main" val="617966054"/>
                    </a:ext>
                  </a:extLst>
                </a:gridCol>
                <a:gridCol w="2154817">
                  <a:extLst>
                    <a:ext uri="{9D8B030D-6E8A-4147-A177-3AD203B41FA5}">
                      <a16:colId xmlns:a16="http://schemas.microsoft.com/office/drawing/2014/main" val="680601733"/>
                    </a:ext>
                  </a:extLst>
                </a:gridCol>
                <a:gridCol w="1326222">
                  <a:extLst>
                    <a:ext uri="{9D8B030D-6E8A-4147-A177-3AD203B41FA5}">
                      <a16:colId xmlns:a16="http://schemas.microsoft.com/office/drawing/2014/main" val="449444587"/>
                    </a:ext>
                  </a:extLst>
                </a:gridCol>
              </a:tblGrid>
              <a:tr h="743128">
                <a:tc>
                  <a:txBody>
                    <a:bodyPr/>
                    <a:lstStyle/>
                    <a:p>
                      <a:endParaRPr lang="en-US" dirty="0"/>
                    </a:p>
                  </a:txBody>
                  <a:tcPr/>
                </a:tc>
                <a:tc>
                  <a:txBody>
                    <a:bodyPr/>
                    <a:lstStyle/>
                    <a:p>
                      <a:r>
                        <a:rPr lang="en-US" dirty="0"/>
                        <a:t>Alert strategy</a:t>
                      </a:r>
                    </a:p>
                  </a:txBody>
                  <a:tcPr/>
                </a:tc>
                <a:tc>
                  <a:txBody>
                    <a:bodyPr/>
                    <a:lstStyle/>
                    <a:p>
                      <a:r>
                        <a:rPr lang="en-US" dirty="0"/>
                        <a:t>Color bar strategy</a:t>
                      </a:r>
                    </a:p>
                  </a:txBody>
                  <a:tcPr/>
                </a:tc>
                <a:tc>
                  <a:txBody>
                    <a:bodyPr/>
                    <a:lstStyle/>
                    <a:p>
                      <a:r>
                        <a:rPr lang="en-US" dirty="0"/>
                        <a:t>Feedback strategy</a:t>
                      </a:r>
                    </a:p>
                  </a:txBody>
                  <a:tcPr/>
                </a:tc>
                <a:tc>
                  <a:txBody>
                    <a:bodyPr/>
                    <a:lstStyle/>
                    <a:p>
                      <a:endParaRPr lang="en-US" dirty="0"/>
                    </a:p>
                  </a:txBody>
                  <a:tcPr/>
                </a:tc>
                <a:extLst>
                  <a:ext uri="{0D108BD9-81ED-4DB2-BD59-A6C34878D82A}">
                    <a16:rowId xmlns:a16="http://schemas.microsoft.com/office/drawing/2014/main" val="2427068938"/>
                  </a:ext>
                </a:extLst>
              </a:tr>
              <a:tr h="114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Long periods of SG missing, e.g. &gt; 4 hours</a:t>
                      </a:r>
                    </a:p>
                  </a:txBody>
                  <a:tcPr/>
                </a:tc>
                <a:tc>
                  <a:txBody>
                    <a:bodyPr/>
                    <a:lstStyle/>
                    <a:p>
                      <a:r>
                        <a:rPr lang="en-US" dirty="0"/>
                        <a:t>R1 – Long</a:t>
                      </a:r>
                    </a:p>
                  </a:txBody>
                  <a:tcPr/>
                </a:tc>
                <a:tc>
                  <a:txBody>
                    <a:bodyPr/>
                    <a:lstStyle/>
                    <a:p>
                      <a:r>
                        <a:rPr lang="en-US" dirty="0"/>
                        <a:t>R4 – Yuan-Chi</a:t>
                      </a:r>
                    </a:p>
                  </a:txBody>
                  <a:tcPr/>
                </a:tc>
                <a:tc>
                  <a:txBody>
                    <a:bodyPr/>
                    <a:lstStyle/>
                    <a:p>
                      <a:r>
                        <a:rPr lang="en-US" dirty="0"/>
                        <a:t>R7 – should not happen (X)</a:t>
                      </a:r>
                    </a:p>
                  </a:txBody>
                  <a:tcPr/>
                </a:tc>
                <a:tc>
                  <a:txBody>
                    <a:bodyPr/>
                    <a:lstStyle/>
                    <a:p>
                      <a:endParaRPr lang="en-US" dirty="0"/>
                    </a:p>
                  </a:txBody>
                  <a:tcPr/>
                </a:tc>
                <a:extLst>
                  <a:ext uri="{0D108BD9-81ED-4DB2-BD59-A6C34878D82A}">
                    <a16:rowId xmlns:a16="http://schemas.microsoft.com/office/drawing/2014/main" val="690318942"/>
                  </a:ext>
                </a:extLst>
              </a:tr>
              <a:tr h="114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Short periods of SG missing, e.g. 10s of mins</a:t>
                      </a:r>
                    </a:p>
                  </a:txBody>
                  <a:tcPr/>
                </a:tc>
                <a:tc>
                  <a:txBody>
                    <a:bodyPr/>
                    <a:lstStyle/>
                    <a:p>
                      <a:r>
                        <a:rPr lang="en-US" dirty="0"/>
                        <a:t>R2 – (Frank, MJ)</a:t>
                      </a:r>
                    </a:p>
                  </a:txBody>
                  <a:tcPr/>
                </a:tc>
                <a:tc>
                  <a:txBody>
                    <a:bodyPr/>
                    <a:lstStyle/>
                    <a:p>
                      <a:r>
                        <a:rPr lang="en-US" dirty="0"/>
                        <a:t>R5 – Yuan-Chi</a:t>
                      </a:r>
                    </a:p>
                  </a:txBody>
                  <a:tcPr/>
                </a:tc>
                <a:tc>
                  <a:txBody>
                    <a:bodyPr/>
                    <a:lstStyle/>
                    <a:p>
                      <a:r>
                        <a:rPr lang="en-US" dirty="0"/>
                        <a:t>R8 – do not send feedback request (Frank, MJ)</a:t>
                      </a:r>
                    </a:p>
                  </a:txBody>
                  <a:tcPr/>
                </a:tc>
                <a:tc>
                  <a:txBody>
                    <a:bodyPr/>
                    <a:lstStyle/>
                    <a:p>
                      <a:endParaRPr lang="en-US" dirty="0"/>
                    </a:p>
                  </a:txBody>
                  <a:tcPr/>
                </a:tc>
                <a:extLst>
                  <a:ext uri="{0D108BD9-81ED-4DB2-BD59-A6C34878D82A}">
                    <a16:rowId xmlns:a16="http://schemas.microsoft.com/office/drawing/2014/main" val="770726133"/>
                  </a:ext>
                </a:extLst>
              </a:tr>
              <a:tr h="798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Catchup/batch SG</a:t>
                      </a:r>
                    </a:p>
                    <a:p>
                      <a:endParaRPr lang="en-US" dirty="0"/>
                    </a:p>
                  </a:txBody>
                  <a:tcPr/>
                </a:tc>
                <a:tc>
                  <a:txBody>
                    <a:bodyPr/>
                    <a:lstStyle/>
                    <a:p>
                      <a:r>
                        <a:rPr lang="en-US" dirty="0"/>
                        <a:t>R3 – Raju, Sunil</a:t>
                      </a:r>
                    </a:p>
                  </a:txBody>
                  <a:tcPr/>
                </a:tc>
                <a:tc>
                  <a:txBody>
                    <a:bodyPr/>
                    <a:lstStyle/>
                    <a:p>
                      <a:r>
                        <a:rPr lang="en-US" dirty="0"/>
                        <a:t>R6 -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R9 – Raju, Sunil</a:t>
                      </a:r>
                    </a:p>
                  </a:txBody>
                  <a:tcPr/>
                </a:tc>
                <a:tc>
                  <a:txBody>
                    <a:bodyPr/>
                    <a:lstStyle/>
                    <a:p>
                      <a:endParaRPr lang="en-US" dirty="0"/>
                    </a:p>
                  </a:txBody>
                  <a:tcPr/>
                </a:tc>
                <a:extLst>
                  <a:ext uri="{0D108BD9-81ED-4DB2-BD59-A6C34878D82A}">
                    <a16:rowId xmlns:a16="http://schemas.microsoft.com/office/drawing/2014/main" val="1193780851"/>
                  </a:ext>
                </a:extLst>
              </a:tr>
            </a:tbl>
          </a:graphicData>
        </a:graphic>
      </p:graphicFrame>
      <p:sp>
        <p:nvSpPr>
          <p:cNvPr id="4" name="Slide Number Placeholder 3">
            <a:extLst>
              <a:ext uri="{FF2B5EF4-FFF2-40B4-BE49-F238E27FC236}">
                <a16:creationId xmlns:a16="http://schemas.microsoft.com/office/drawing/2014/main" id="{A96DEFD6-4986-EC46-B44B-9D2E7A64AB3E}"/>
              </a:ext>
            </a:extLst>
          </p:cNvPr>
          <p:cNvSpPr>
            <a:spLocks noGrp="1"/>
          </p:cNvSpPr>
          <p:nvPr>
            <p:ph type="sldNum" sz="quarter" idx="12"/>
          </p:nvPr>
        </p:nvSpPr>
        <p:spPr/>
        <p:txBody>
          <a:bodyPr/>
          <a:lstStyle/>
          <a:p>
            <a:pPr>
              <a:defRPr/>
            </a:pPr>
            <a:fld id="{BE727103-495B-6F4E-ABB8-8570E98338D9}" type="slidenum">
              <a:rPr lang="en-US" smtClean="0"/>
              <a:pPr>
                <a:defRPr/>
              </a:pPr>
              <a:t>1</a:t>
            </a:fld>
            <a:endParaRPr lang="en-US"/>
          </a:p>
        </p:txBody>
      </p:sp>
    </p:spTree>
    <p:extLst>
      <p:ext uri="{BB962C8B-B14F-4D97-AF65-F5344CB8AC3E}">
        <p14:creationId xmlns:p14="http://schemas.microsoft.com/office/powerpoint/2010/main" val="366685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541D-7BE4-5D4B-952C-3DA097F7C069}"/>
              </a:ext>
            </a:extLst>
          </p:cNvPr>
          <p:cNvSpPr>
            <a:spLocks noGrp="1"/>
          </p:cNvSpPr>
          <p:nvPr>
            <p:ph type="title"/>
          </p:nvPr>
        </p:nvSpPr>
        <p:spPr>
          <a:xfrm>
            <a:off x="838199" y="365126"/>
            <a:ext cx="11146277" cy="529920"/>
          </a:xfrm>
        </p:spPr>
        <p:txBody>
          <a:bodyPr/>
          <a:lstStyle/>
          <a:p>
            <a:r>
              <a:rPr lang="en-US" sz="2400" b="1" dirty="0"/>
              <a:t>Missing SG in short term (a closer look of missing)</a:t>
            </a:r>
          </a:p>
        </p:txBody>
      </p:sp>
      <p:sp>
        <p:nvSpPr>
          <p:cNvPr id="3" name="Content Placeholder 2">
            <a:extLst>
              <a:ext uri="{FF2B5EF4-FFF2-40B4-BE49-F238E27FC236}">
                <a16:creationId xmlns:a16="http://schemas.microsoft.com/office/drawing/2014/main" id="{EF428AC6-2BA4-FC40-A9E6-08FABD3C7F2C}"/>
              </a:ext>
            </a:extLst>
          </p:cNvPr>
          <p:cNvSpPr>
            <a:spLocks noGrp="1"/>
          </p:cNvSpPr>
          <p:nvPr>
            <p:ph idx="1"/>
          </p:nvPr>
        </p:nvSpPr>
        <p:spPr>
          <a:xfrm>
            <a:off x="740229" y="895046"/>
            <a:ext cx="10515600" cy="5461304"/>
          </a:xfrm>
        </p:spPr>
        <p:txBody>
          <a:bodyPr/>
          <a:lstStyle/>
          <a:p>
            <a:r>
              <a:rPr lang="en-US" sz="1600" dirty="0"/>
              <a:t>Brief summary stats based on weekly Production extraction: </a:t>
            </a:r>
          </a:p>
          <a:p>
            <a:pPr marL="0" indent="0">
              <a:buNone/>
            </a:pPr>
            <a:r>
              <a:rPr lang="en-US" sz="1400" dirty="0"/>
              <a:t>93% users have missing in </a:t>
            </a:r>
            <a:r>
              <a:rPr lang="en-US" sz="1400" dirty="0" err="1"/>
              <a:t>avg</a:t>
            </a:r>
            <a:r>
              <a:rPr lang="en-US" sz="1400" dirty="0"/>
              <a:t> 5.4 days, </a:t>
            </a:r>
            <a:r>
              <a:rPr lang="en-US" sz="1400" dirty="0" err="1"/>
              <a:t>avg</a:t>
            </a:r>
            <a:r>
              <a:rPr lang="en-US" sz="1400" dirty="0"/>
              <a:t> 17% SG missing &amp; 5.5 gaps in total, </a:t>
            </a:r>
            <a:r>
              <a:rPr lang="en-US" sz="1400" dirty="0" err="1"/>
              <a:t>avg</a:t>
            </a:r>
            <a:r>
              <a:rPr lang="en-US" sz="1400" dirty="0"/>
              <a:t> 305-min per gap.</a:t>
            </a:r>
          </a:p>
          <a:p>
            <a:pPr marL="0" indent="0">
              <a:buNone/>
            </a:pPr>
            <a:r>
              <a:rPr lang="en-US" sz="1400" dirty="0"/>
              <a:t>12% users with less than 30-min gap in </a:t>
            </a:r>
            <a:r>
              <a:rPr lang="en-US" sz="1400" dirty="0" err="1"/>
              <a:t>avg</a:t>
            </a:r>
            <a:r>
              <a:rPr lang="en-US" sz="1400" dirty="0"/>
              <a:t>, 20% users &lt;60-min, 38% &lt;2-hr,  64% &lt;4-hr (36% users gap &gt; 4 </a:t>
            </a:r>
            <a:r>
              <a:rPr lang="en-US" sz="1400" dirty="0" err="1"/>
              <a:t>hr</a:t>
            </a:r>
            <a:r>
              <a:rPr lang="en-US" sz="1400" dirty="0"/>
              <a:t> in </a:t>
            </a:r>
            <a:r>
              <a:rPr lang="en-US" sz="1400" dirty="0" err="1"/>
              <a:t>avg</a:t>
            </a:r>
            <a:r>
              <a:rPr lang="en-US" sz="1400" dirty="0"/>
              <a:t>)</a:t>
            </a:r>
          </a:p>
          <a:p>
            <a:pPr marL="0" indent="0">
              <a:buNone/>
            </a:pPr>
            <a:r>
              <a:rPr lang="en-US" sz="1400" dirty="0"/>
              <a:t>98% users have catch-up, </a:t>
            </a:r>
            <a:r>
              <a:rPr lang="en-US" sz="1400" dirty="0" err="1"/>
              <a:t>avg</a:t>
            </a:r>
            <a:r>
              <a:rPr lang="en-US" sz="1400" dirty="0"/>
              <a:t> 10% catchup SG &amp; 24 catchups in total data length, </a:t>
            </a:r>
            <a:r>
              <a:rPr lang="en-US" sz="1400" dirty="0" err="1"/>
              <a:t>avg</a:t>
            </a:r>
            <a:r>
              <a:rPr lang="en-US" sz="1400" dirty="0"/>
              <a:t> 27-min per catchup, where 6% have hypo-SG, </a:t>
            </a:r>
            <a:r>
              <a:rPr lang="en-US" sz="1400" dirty="0" err="1"/>
              <a:t>avg</a:t>
            </a:r>
            <a:r>
              <a:rPr lang="en-US" sz="1400" dirty="0"/>
              <a:t> 28-min of hypo-delay (time between the first hypo-SG to the end of catchup)  </a:t>
            </a:r>
          </a:p>
          <a:p>
            <a:pPr marL="0" indent="0">
              <a:buNone/>
            </a:pPr>
            <a:endParaRPr lang="en-US" sz="1400" dirty="0">
              <a:solidFill>
                <a:schemeClr val="accent1">
                  <a:lumMod val="75000"/>
                </a:schemeClr>
              </a:solidFill>
            </a:endParaRPr>
          </a:p>
          <a:p>
            <a:pPr marL="0" indent="0">
              <a:buNone/>
            </a:pPr>
            <a:r>
              <a:rPr lang="en-US" sz="1400" dirty="0">
                <a:solidFill>
                  <a:schemeClr val="accent1">
                    <a:lumMod val="75000"/>
                  </a:schemeClr>
                </a:solidFill>
              </a:rPr>
              <a:t>Q1: Duplicate SG (where is MDTLIVE </a:t>
            </a:r>
            <a:r>
              <a:rPr lang="en-US" sz="1400" dirty="0" err="1">
                <a:solidFill>
                  <a:schemeClr val="accent1">
                    <a:lumMod val="75000"/>
                  </a:schemeClr>
                </a:solidFill>
              </a:rPr>
              <a:t>kafka</a:t>
            </a:r>
            <a:r>
              <a:rPr lang="en-US" sz="1400" dirty="0">
                <a:solidFill>
                  <a:schemeClr val="accent1">
                    <a:lumMod val="75000"/>
                  </a:schemeClr>
                </a:solidFill>
              </a:rPr>
              <a:t> data source)?</a:t>
            </a:r>
          </a:p>
          <a:p>
            <a:pPr marL="0" indent="0">
              <a:buNone/>
            </a:pPr>
            <a:r>
              <a:rPr lang="en-US" sz="1400" dirty="0">
                <a:solidFill>
                  <a:schemeClr val="accent1">
                    <a:lumMod val="75000"/>
                  </a:schemeClr>
                </a:solidFill>
              </a:rPr>
              <a:t>Q2: Missing data (found more users having scores than having feature vectors)?</a:t>
            </a:r>
          </a:p>
          <a:p>
            <a:pPr marL="0" indent="0">
              <a:buNone/>
            </a:pPr>
            <a:endParaRPr lang="en-US" sz="1600" dirty="0"/>
          </a:p>
          <a:p>
            <a:r>
              <a:rPr lang="en-US" sz="1600" dirty="0"/>
              <a:t>Why 10-60min is chosen to define short term?</a:t>
            </a:r>
          </a:p>
          <a:p>
            <a:pPr marL="0" indent="0">
              <a:buNone/>
            </a:pPr>
            <a:r>
              <a:rPr lang="en-US" sz="1400" dirty="0"/>
              <a:t>&gt;75% non-missing SG requests for insight generation, 4-hr prediction window requires &lt;25% missing SG, 25% of 4-4hr=60min </a:t>
            </a:r>
          </a:p>
          <a:p>
            <a:pPr marL="0" indent="0">
              <a:buNone/>
            </a:pPr>
            <a:r>
              <a:rPr lang="en-US" sz="1400" dirty="0"/>
              <a:t>Data cleaning logic marks up to 60min (12 SGs) as defect episode</a:t>
            </a:r>
          </a:p>
          <a:p>
            <a:pPr marL="0" indent="0">
              <a:buNone/>
            </a:pPr>
            <a:r>
              <a:rPr lang="en-US" sz="1400" dirty="0"/>
              <a:t>Very high </a:t>
            </a:r>
            <a:r>
              <a:rPr lang="en-US" sz="1400" dirty="0" err="1"/>
              <a:t>stdev</a:t>
            </a:r>
            <a:r>
              <a:rPr lang="en-US" sz="1400" dirty="0"/>
              <a:t> of </a:t>
            </a:r>
            <a:r>
              <a:rPr lang="en-US" sz="1400" dirty="0" err="1"/>
              <a:t>avg</a:t>
            </a:r>
            <a:r>
              <a:rPr lang="en-US" sz="1400" dirty="0"/>
              <a:t> gap duration suggests that the mean gap-min (305) can’t be referenced to define short and long term. It’s more appropriate to use feature vector or prediction window as reference across all users </a:t>
            </a:r>
          </a:p>
          <a:p>
            <a:pPr marL="0" indent="0">
              <a:buNone/>
            </a:pPr>
            <a:endParaRPr lang="en-US" sz="1600" dirty="0"/>
          </a:p>
        </p:txBody>
      </p:sp>
      <p:sp>
        <p:nvSpPr>
          <p:cNvPr id="4" name="Slide Number Placeholder 3">
            <a:extLst>
              <a:ext uri="{FF2B5EF4-FFF2-40B4-BE49-F238E27FC236}">
                <a16:creationId xmlns:a16="http://schemas.microsoft.com/office/drawing/2014/main" id="{4B99EA11-DE30-DD4D-853E-1812827A282A}"/>
              </a:ext>
            </a:extLst>
          </p:cNvPr>
          <p:cNvSpPr>
            <a:spLocks noGrp="1"/>
          </p:cNvSpPr>
          <p:nvPr>
            <p:ph type="sldNum" sz="quarter" idx="12"/>
          </p:nvPr>
        </p:nvSpPr>
        <p:spPr/>
        <p:txBody>
          <a:bodyPr/>
          <a:lstStyle/>
          <a:p>
            <a:pPr>
              <a:defRPr/>
            </a:pPr>
            <a:fld id="{BE727103-495B-6F4E-ABB8-8570E98338D9}" type="slidenum">
              <a:rPr lang="en-US" smtClean="0"/>
              <a:pPr>
                <a:defRPr/>
              </a:pPr>
              <a:t>2</a:t>
            </a:fld>
            <a:endParaRPr lang="en-US"/>
          </a:p>
        </p:txBody>
      </p:sp>
    </p:spTree>
    <p:extLst>
      <p:ext uri="{BB962C8B-B14F-4D97-AF65-F5344CB8AC3E}">
        <p14:creationId xmlns:p14="http://schemas.microsoft.com/office/powerpoint/2010/main" val="90827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541D-7BE4-5D4B-952C-3DA097F7C069}"/>
              </a:ext>
            </a:extLst>
          </p:cNvPr>
          <p:cNvSpPr>
            <a:spLocks noGrp="1"/>
          </p:cNvSpPr>
          <p:nvPr>
            <p:ph type="title"/>
          </p:nvPr>
        </p:nvSpPr>
        <p:spPr>
          <a:xfrm>
            <a:off x="838199" y="365126"/>
            <a:ext cx="11146277" cy="529920"/>
          </a:xfrm>
        </p:spPr>
        <p:txBody>
          <a:bodyPr/>
          <a:lstStyle/>
          <a:p>
            <a:r>
              <a:rPr lang="en-US" sz="2400" b="1" dirty="0"/>
              <a:t>Missing SG in short term (R2 proposal)</a:t>
            </a:r>
          </a:p>
        </p:txBody>
      </p:sp>
      <p:sp>
        <p:nvSpPr>
          <p:cNvPr id="3" name="Content Placeholder 2">
            <a:extLst>
              <a:ext uri="{FF2B5EF4-FFF2-40B4-BE49-F238E27FC236}">
                <a16:creationId xmlns:a16="http://schemas.microsoft.com/office/drawing/2014/main" id="{EF428AC6-2BA4-FC40-A9E6-08FABD3C7F2C}"/>
              </a:ext>
            </a:extLst>
          </p:cNvPr>
          <p:cNvSpPr>
            <a:spLocks noGrp="1"/>
          </p:cNvSpPr>
          <p:nvPr>
            <p:ph idx="1"/>
          </p:nvPr>
        </p:nvSpPr>
        <p:spPr>
          <a:xfrm>
            <a:off x="740229" y="895046"/>
            <a:ext cx="10515600" cy="5461304"/>
          </a:xfrm>
        </p:spPr>
        <p:txBody>
          <a:bodyPr/>
          <a:lstStyle/>
          <a:p>
            <a:r>
              <a:rPr lang="en-US" sz="1600" dirty="0">
                <a:solidFill>
                  <a:schemeClr val="accent1">
                    <a:lumMod val="75000"/>
                  </a:schemeClr>
                </a:solidFill>
              </a:rPr>
              <a:t>Proposed solution for </a:t>
            </a:r>
            <a:r>
              <a:rPr lang="en-US" sz="1400" dirty="0">
                <a:solidFill>
                  <a:schemeClr val="accent1">
                    <a:lumMod val="75000"/>
                  </a:schemeClr>
                </a:solidFill>
              </a:rPr>
              <a:t>R2. Alert strategy:</a:t>
            </a:r>
          </a:p>
          <a:p>
            <a:pPr marL="0" indent="0">
              <a:buNone/>
            </a:pPr>
            <a:r>
              <a:rPr lang="en-US" sz="1400" dirty="0"/>
              <a:t>1. Include defect hypo-SG in feature vector extraction (suggest to do the same for hypo catchup-SG as well, but only take in the first hypo catchup-SG)</a:t>
            </a:r>
          </a:p>
          <a:p>
            <a:pPr marL="0" indent="0">
              <a:buNone/>
            </a:pPr>
            <a:r>
              <a:rPr lang="en-US" sz="1400" dirty="0"/>
              <a:t>2. Detect missing/dup SG in feature extraction:</a:t>
            </a:r>
          </a:p>
          <a:p>
            <a:pPr marL="0" indent="0">
              <a:buNone/>
            </a:pPr>
            <a:r>
              <a:rPr lang="en-US" sz="1400" dirty="0"/>
              <a:t>   if non-hypo SG, </a:t>
            </a:r>
          </a:p>
          <a:p>
            <a:pPr marL="0" indent="0">
              <a:buNone/>
            </a:pPr>
            <a:r>
              <a:rPr lang="en-US" sz="1400" dirty="0"/>
              <a:t>       if missing gap &lt; 60min, check % missing</a:t>
            </a:r>
          </a:p>
          <a:p>
            <a:pPr marL="0" indent="0">
              <a:buNone/>
            </a:pPr>
            <a:r>
              <a:rPr lang="en-US" sz="1400" dirty="0"/>
              <a:t>           if % missing &lt; 75% (requires no past missing) total SG in the past 4-hr window</a:t>
            </a:r>
          </a:p>
          <a:p>
            <a:pPr marL="0" indent="0">
              <a:buNone/>
            </a:pPr>
            <a:r>
              <a:rPr lang="en-US" sz="1400" dirty="0"/>
              <a:t>           check feature vectors related to short term (10-30meanSG, 30minago, latestminus30, stdev30min, 30minslope) values, replace any -999 with base population mean, then send to score, follow smoothing and alert generation logic</a:t>
            </a:r>
          </a:p>
          <a:p>
            <a:pPr marL="0" indent="0">
              <a:buNone/>
            </a:pPr>
            <a:r>
              <a:rPr lang="en-US" sz="1400" dirty="0"/>
              <a:t>            else then skip scoring (no alert creation)</a:t>
            </a:r>
          </a:p>
          <a:p>
            <a:pPr marL="0" indent="0">
              <a:buNone/>
            </a:pPr>
            <a:r>
              <a:rPr lang="en-US" sz="1400" dirty="0"/>
              <a:t>       else then go to run the R1 (missing SG in long term) logic</a:t>
            </a:r>
          </a:p>
          <a:p>
            <a:pPr marL="0" indent="0">
              <a:buNone/>
            </a:pPr>
            <a:r>
              <a:rPr lang="en-US" sz="1400" dirty="0"/>
              <a:t>   if hypo-SG, extract feature vector, replace -999 with base mean, send to score, smoothing and alert generation</a:t>
            </a:r>
          </a:p>
          <a:p>
            <a:pPr marL="0" indent="0">
              <a:buNone/>
            </a:pPr>
            <a:endParaRPr lang="en-US" sz="1400" dirty="0"/>
          </a:p>
          <a:p>
            <a:pPr marL="0" indent="0">
              <a:buNone/>
            </a:pPr>
            <a:r>
              <a:rPr lang="en-US" sz="1400" dirty="0">
                <a:solidFill>
                  <a:schemeClr val="bg1">
                    <a:lumMod val="50000"/>
                  </a:schemeClr>
                </a:solidFill>
              </a:rPr>
              <a:t>3. Reduce renewed alert strategy: </a:t>
            </a:r>
          </a:p>
          <a:p>
            <a:pPr marL="0" indent="0">
              <a:buNone/>
            </a:pPr>
            <a:r>
              <a:rPr lang="en-US" sz="1400" dirty="0">
                <a:solidFill>
                  <a:schemeClr val="bg1">
                    <a:lumMod val="50000"/>
                  </a:schemeClr>
                </a:solidFill>
              </a:rPr>
              <a:t>If there are hypo-SG from the last alert creation to current (current SG is not included), then</a:t>
            </a:r>
          </a:p>
          <a:p>
            <a:pPr marL="0" indent="0">
              <a:buNone/>
            </a:pPr>
            <a:r>
              <a:rPr lang="en-US" sz="1400" dirty="0">
                <a:solidFill>
                  <a:schemeClr val="bg1">
                    <a:lumMod val="50000"/>
                  </a:schemeClr>
                </a:solidFill>
              </a:rPr>
              <a:t>	send out new alert</a:t>
            </a:r>
          </a:p>
          <a:p>
            <a:pPr marL="0" indent="0">
              <a:buNone/>
            </a:pPr>
            <a:r>
              <a:rPr lang="en-US" sz="1400" dirty="0">
                <a:solidFill>
                  <a:schemeClr val="bg1">
                    <a:lumMod val="50000"/>
                  </a:schemeClr>
                </a:solidFill>
              </a:rPr>
              <a:t>Else stop sending out new alert</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4B99EA11-DE30-DD4D-853E-1812827A282A}"/>
              </a:ext>
            </a:extLst>
          </p:cNvPr>
          <p:cNvSpPr>
            <a:spLocks noGrp="1"/>
          </p:cNvSpPr>
          <p:nvPr>
            <p:ph type="sldNum" sz="quarter" idx="12"/>
          </p:nvPr>
        </p:nvSpPr>
        <p:spPr/>
        <p:txBody>
          <a:bodyPr/>
          <a:lstStyle/>
          <a:p>
            <a:pPr>
              <a:defRPr/>
            </a:pPr>
            <a:fld id="{BE727103-495B-6F4E-ABB8-8570E98338D9}" type="slidenum">
              <a:rPr lang="en-US" smtClean="0"/>
              <a:pPr>
                <a:defRPr/>
              </a:pPr>
              <a:t>3</a:t>
            </a:fld>
            <a:endParaRPr lang="en-US"/>
          </a:p>
        </p:txBody>
      </p:sp>
    </p:spTree>
    <p:extLst>
      <p:ext uri="{BB962C8B-B14F-4D97-AF65-F5344CB8AC3E}">
        <p14:creationId xmlns:p14="http://schemas.microsoft.com/office/powerpoint/2010/main" val="143339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541D-7BE4-5D4B-952C-3DA097F7C069}"/>
              </a:ext>
            </a:extLst>
          </p:cNvPr>
          <p:cNvSpPr>
            <a:spLocks noGrp="1"/>
          </p:cNvSpPr>
          <p:nvPr>
            <p:ph type="title"/>
          </p:nvPr>
        </p:nvSpPr>
        <p:spPr>
          <a:xfrm>
            <a:off x="838199" y="365126"/>
            <a:ext cx="11146277" cy="529920"/>
          </a:xfrm>
        </p:spPr>
        <p:txBody>
          <a:bodyPr/>
          <a:lstStyle/>
          <a:p>
            <a:r>
              <a:rPr lang="en-US" sz="2400" b="1" dirty="0"/>
              <a:t>Missing SG in short term (a closer look of alerts and feedbacks) </a:t>
            </a:r>
          </a:p>
        </p:txBody>
      </p:sp>
      <p:sp>
        <p:nvSpPr>
          <p:cNvPr id="3" name="Content Placeholder 2">
            <a:extLst>
              <a:ext uri="{FF2B5EF4-FFF2-40B4-BE49-F238E27FC236}">
                <a16:creationId xmlns:a16="http://schemas.microsoft.com/office/drawing/2014/main" id="{EF428AC6-2BA4-FC40-A9E6-08FABD3C7F2C}"/>
              </a:ext>
            </a:extLst>
          </p:cNvPr>
          <p:cNvSpPr>
            <a:spLocks noGrp="1"/>
          </p:cNvSpPr>
          <p:nvPr>
            <p:ph idx="1"/>
          </p:nvPr>
        </p:nvSpPr>
        <p:spPr>
          <a:xfrm>
            <a:off x="740229" y="895046"/>
            <a:ext cx="10515600" cy="5706476"/>
          </a:xfrm>
        </p:spPr>
        <p:txBody>
          <a:bodyPr/>
          <a:lstStyle/>
          <a:p>
            <a:r>
              <a:rPr lang="en-US" sz="1600" dirty="0"/>
              <a:t>Brief summary stats</a:t>
            </a:r>
          </a:p>
          <a:p>
            <a:pPr marL="0" indent="0">
              <a:buNone/>
            </a:pPr>
            <a:r>
              <a:rPr lang="en-US" sz="1400" dirty="0"/>
              <a:t>3.5% SGs are hypo-SG. Users have 5.3 hypo episodes in </a:t>
            </a:r>
            <a:r>
              <a:rPr lang="en-US" sz="1400" dirty="0" err="1"/>
              <a:t>avg</a:t>
            </a:r>
            <a:r>
              <a:rPr lang="en-US" sz="1400" dirty="0"/>
              <a:t>, which lasts about 29min in </a:t>
            </a:r>
            <a:r>
              <a:rPr lang="en-US" sz="1400" dirty="0" err="1"/>
              <a:t>avg</a:t>
            </a:r>
            <a:r>
              <a:rPr lang="en-US" sz="1400" dirty="0"/>
              <a:t> (</a:t>
            </a:r>
            <a:r>
              <a:rPr lang="en-US" sz="1400" b="1" dirty="0"/>
              <a:t>Note it’s close to the min lagging time of sending the next alert, which means the alert might be sent too often</a:t>
            </a:r>
            <a:r>
              <a:rPr lang="en-US" sz="1400" dirty="0"/>
              <a:t>) </a:t>
            </a:r>
          </a:p>
          <a:p>
            <a:pPr marL="0" indent="0">
              <a:buNone/>
            </a:pPr>
            <a:r>
              <a:rPr lang="en-US" sz="1400" dirty="0"/>
              <a:t>87.5% users have alerts with </a:t>
            </a:r>
            <a:r>
              <a:rPr lang="en-US" sz="1400" dirty="0" err="1"/>
              <a:t>avg</a:t>
            </a:r>
            <a:r>
              <a:rPr lang="en-US" sz="1400" dirty="0"/>
              <a:t> 17 alerts last week (3 alerts per day). Alert lagging is 450-min or 7-8 </a:t>
            </a:r>
            <a:r>
              <a:rPr lang="en-US" sz="1400" dirty="0" err="1"/>
              <a:t>hrs</a:t>
            </a:r>
            <a:r>
              <a:rPr lang="en-US" sz="1400" dirty="0"/>
              <a:t> in </a:t>
            </a:r>
            <a:r>
              <a:rPr lang="en-US" sz="1400" dirty="0" err="1"/>
              <a:t>avg</a:t>
            </a:r>
            <a:r>
              <a:rPr lang="en-US" sz="1400" dirty="0"/>
              <a:t> (</a:t>
            </a:r>
            <a:r>
              <a:rPr lang="en-US" sz="1400" b="1" dirty="0"/>
              <a:t>Suggest to extend current lagging from 30min to 4hr</a:t>
            </a:r>
            <a:r>
              <a:rPr lang="en-US" sz="1400" dirty="0"/>
              <a:t>). </a:t>
            </a:r>
          </a:p>
          <a:p>
            <a:pPr marL="0" indent="0">
              <a:buNone/>
            </a:pPr>
            <a:r>
              <a:rPr lang="en-US" sz="1400" dirty="0"/>
              <a:t>After dropping 44% renewed alerts (lagging less than 4-hr), 3.6 out of 10 alerts have 8% missing (about 4 SGs) in the next 4-hr window in </a:t>
            </a:r>
            <a:r>
              <a:rPr lang="en-US" sz="1400" dirty="0" err="1"/>
              <a:t>avg</a:t>
            </a:r>
            <a:r>
              <a:rPr lang="en-US" sz="1400" dirty="0"/>
              <a:t>, which have 74-min lead time (lagging before receiving the first hypo-SG) and only 32% of alerts have hypo-SGs in the 4-hr window (low FDR).</a:t>
            </a:r>
          </a:p>
          <a:p>
            <a:pPr marL="0" indent="0">
              <a:buNone/>
            </a:pPr>
            <a:r>
              <a:rPr lang="en-US" sz="1400" dirty="0">
                <a:solidFill>
                  <a:schemeClr val="accent1">
                    <a:lumMod val="75000"/>
                  </a:schemeClr>
                </a:solidFill>
              </a:rPr>
              <a:t>Impacts of renewed alerts:</a:t>
            </a:r>
          </a:p>
          <a:p>
            <a:pPr marL="342900" indent="-342900">
              <a:buAutoNum type="arabicPeriod"/>
            </a:pPr>
            <a:r>
              <a:rPr lang="en-US" sz="1400" dirty="0"/>
              <a:t>Lead time computing overhead:  more alerts without feedback are sent to compute lead time, which are not true positive alert. They don’t have feedback not because they are true alert, but because their feedback watch-up window got replaced by renewed alerts. They might be the false alerts. 37% alerts without feedback don’t have hypo-SG in their 4-hour prediction window.</a:t>
            </a:r>
          </a:p>
          <a:p>
            <a:pPr marL="342900" indent="-342900">
              <a:buAutoNum type="arabicPeriod"/>
            </a:pPr>
            <a:r>
              <a:rPr lang="en-US" sz="1400" dirty="0"/>
              <a:t>Current FDR would be under estimated if there are more renewed false positive alert than renewed true positive alert.</a:t>
            </a:r>
          </a:p>
          <a:p>
            <a:pPr marL="342900" indent="-342900">
              <a:buAutoNum type="arabicPeriod"/>
            </a:pPr>
            <a:r>
              <a:rPr lang="en-US" sz="1400" dirty="0"/>
              <a:t>Increasing the risk of encountering missing in the watch-up window, which lead to no-feedback generation, then over estimate the FDR.</a:t>
            </a:r>
          </a:p>
          <a:p>
            <a:pPr marL="0" indent="0">
              <a:buNone/>
            </a:pPr>
            <a:r>
              <a:rPr lang="en-US" sz="1400" dirty="0">
                <a:solidFill>
                  <a:schemeClr val="accent1">
                    <a:lumMod val="75000"/>
                  </a:schemeClr>
                </a:solidFill>
              </a:rPr>
              <a:t>Impacts of missing SG in the 4-hr watch-up window after alert was sent:</a:t>
            </a:r>
          </a:p>
          <a:p>
            <a:pPr marL="342900" indent="-342900">
              <a:buAutoNum type="arabicPeriod"/>
            </a:pPr>
            <a:r>
              <a:rPr lang="en-US" sz="1400" dirty="0"/>
              <a:t>Pre-assumed the missing doesn’t have hypo-SG, so send out feedback, treat the alert as false alert in mistake.</a:t>
            </a:r>
          </a:p>
          <a:p>
            <a:pPr marL="342900" indent="-342900">
              <a:buAutoNum type="arabicPeriod"/>
            </a:pPr>
            <a:r>
              <a:rPr lang="en-US" sz="1400" dirty="0"/>
              <a:t>If missing happens at the end of window, no feedback would be sent out, treat the alert as true alert in mistake.</a:t>
            </a:r>
            <a:endParaRPr lang="en-US" sz="1600" dirty="0"/>
          </a:p>
          <a:p>
            <a:r>
              <a:rPr lang="en-US" sz="1600" dirty="0"/>
              <a:t>Discussion board:</a:t>
            </a:r>
          </a:p>
          <a:p>
            <a:pPr marL="0" indent="0">
              <a:buNone/>
            </a:pPr>
            <a:r>
              <a:rPr lang="en-US" sz="1400" dirty="0"/>
              <a:t>Multiple alerts are created within the first one’s 4-hr prediction window if </a:t>
            </a:r>
            <a:r>
              <a:rPr lang="en-US" sz="1400" dirty="0" err="1"/>
              <a:t>hypQ</a:t>
            </a:r>
            <a:r>
              <a:rPr lang="en-US" sz="1400" dirty="0"/>
              <a:t> level changes due to the SG fluctuation.</a:t>
            </a:r>
          </a:p>
          <a:p>
            <a:pPr marL="0" indent="0">
              <a:buNone/>
            </a:pPr>
            <a:r>
              <a:rPr lang="en-US" sz="1400" dirty="0"/>
              <a:t>1. Freeze </a:t>
            </a:r>
            <a:r>
              <a:rPr lang="en-US" sz="1400" dirty="0" err="1"/>
              <a:t>hypQ</a:t>
            </a:r>
            <a:r>
              <a:rPr lang="en-US" sz="1400" dirty="0"/>
              <a:t> level (hard, smoothing logic change?)</a:t>
            </a:r>
          </a:p>
          <a:p>
            <a:pPr marL="0" indent="0">
              <a:buNone/>
            </a:pPr>
            <a:r>
              <a:rPr lang="en-US" sz="1400" dirty="0"/>
              <a:t>2. Stop generating alert (hard, alert logic change?) Suggest to extend creation lagging time from 30min to (4-hr)? </a:t>
            </a:r>
          </a:p>
          <a:p>
            <a:pPr marL="0" indent="0">
              <a:buNone/>
            </a:pPr>
            <a:r>
              <a:rPr lang="en-US" sz="1400" dirty="0"/>
              <a:t>3. Generate alert, stop send (easy)</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4B99EA11-DE30-DD4D-853E-1812827A282A}"/>
              </a:ext>
            </a:extLst>
          </p:cNvPr>
          <p:cNvSpPr>
            <a:spLocks noGrp="1"/>
          </p:cNvSpPr>
          <p:nvPr>
            <p:ph type="sldNum" sz="quarter" idx="12"/>
          </p:nvPr>
        </p:nvSpPr>
        <p:spPr/>
        <p:txBody>
          <a:bodyPr/>
          <a:lstStyle/>
          <a:p>
            <a:pPr>
              <a:defRPr/>
            </a:pPr>
            <a:fld id="{BE727103-495B-6F4E-ABB8-8570E98338D9}" type="slidenum">
              <a:rPr lang="en-US" smtClean="0"/>
              <a:pPr>
                <a:defRPr/>
              </a:pPr>
              <a:t>4</a:t>
            </a:fld>
            <a:endParaRPr lang="en-US"/>
          </a:p>
        </p:txBody>
      </p:sp>
    </p:spTree>
    <p:extLst>
      <p:ext uri="{BB962C8B-B14F-4D97-AF65-F5344CB8AC3E}">
        <p14:creationId xmlns:p14="http://schemas.microsoft.com/office/powerpoint/2010/main" val="304262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541D-7BE4-5D4B-952C-3DA097F7C069}"/>
              </a:ext>
            </a:extLst>
          </p:cNvPr>
          <p:cNvSpPr>
            <a:spLocks noGrp="1"/>
          </p:cNvSpPr>
          <p:nvPr>
            <p:ph type="title"/>
          </p:nvPr>
        </p:nvSpPr>
        <p:spPr>
          <a:xfrm>
            <a:off x="838199" y="365126"/>
            <a:ext cx="11146277" cy="529920"/>
          </a:xfrm>
        </p:spPr>
        <p:txBody>
          <a:bodyPr/>
          <a:lstStyle/>
          <a:p>
            <a:r>
              <a:rPr lang="en-US" sz="2400" b="1" dirty="0"/>
              <a:t>Missing SG in short term (R8 proposal) </a:t>
            </a:r>
          </a:p>
        </p:txBody>
      </p:sp>
      <p:sp>
        <p:nvSpPr>
          <p:cNvPr id="3" name="Content Placeholder 2">
            <a:extLst>
              <a:ext uri="{FF2B5EF4-FFF2-40B4-BE49-F238E27FC236}">
                <a16:creationId xmlns:a16="http://schemas.microsoft.com/office/drawing/2014/main" id="{EF428AC6-2BA4-FC40-A9E6-08FABD3C7F2C}"/>
              </a:ext>
            </a:extLst>
          </p:cNvPr>
          <p:cNvSpPr>
            <a:spLocks noGrp="1"/>
          </p:cNvSpPr>
          <p:nvPr>
            <p:ph idx="1"/>
          </p:nvPr>
        </p:nvSpPr>
        <p:spPr>
          <a:xfrm>
            <a:off x="662171" y="794684"/>
            <a:ext cx="10515600" cy="5698189"/>
          </a:xfrm>
        </p:spPr>
        <p:txBody>
          <a:bodyPr/>
          <a:lstStyle/>
          <a:p>
            <a:r>
              <a:rPr lang="en-US" sz="1400" dirty="0"/>
              <a:t>Proposed solution:</a:t>
            </a:r>
          </a:p>
          <a:p>
            <a:pPr marL="0" indent="0">
              <a:buNone/>
            </a:pPr>
            <a:r>
              <a:rPr lang="en-US" sz="1200" dirty="0">
                <a:solidFill>
                  <a:schemeClr val="accent1">
                    <a:lumMod val="75000"/>
                  </a:schemeClr>
                </a:solidFill>
              </a:rPr>
              <a:t>I. Reduce renewed alert strategy: </a:t>
            </a:r>
          </a:p>
          <a:p>
            <a:pPr marL="0" indent="0">
              <a:buNone/>
            </a:pPr>
            <a:r>
              <a:rPr lang="en-US" sz="1200" dirty="0"/>
              <a:t>Tracing hypo-SG after every alert was sent:</a:t>
            </a:r>
          </a:p>
          <a:p>
            <a:pPr marL="0" indent="0">
              <a:buNone/>
            </a:pPr>
            <a:r>
              <a:rPr lang="en-US" sz="1200" dirty="0"/>
              <a:t>If any hypo-SG was received from the last alert sent to current (current SG is not included) before 4-hr watch-up window ends, then</a:t>
            </a:r>
          </a:p>
          <a:p>
            <a:pPr marL="0" indent="0">
              <a:buNone/>
            </a:pPr>
            <a:r>
              <a:rPr lang="en-US" sz="1200" dirty="0"/>
              <a:t>	send out new alert, update current alert and watch-up window, start new tracing</a:t>
            </a:r>
          </a:p>
          <a:p>
            <a:pPr marL="0" indent="0">
              <a:buNone/>
            </a:pPr>
            <a:r>
              <a:rPr lang="en-US" sz="1200" dirty="0"/>
              <a:t>Else if no hypo-SG was received, then</a:t>
            </a:r>
          </a:p>
          <a:p>
            <a:pPr marL="0" indent="0">
              <a:buNone/>
            </a:pPr>
            <a:r>
              <a:rPr lang="en-US" sz="1200" dirty="0"/>
              <a:t>	check the lagging (since the last alert was sent):</a:t>
            </a:r>
          </a:p>
          <a:p>
            <a:pPr marL="0" indent="0">
              <a:buNone/>
            </a:pPr>
            <a:r>
              <a:rPr lang="en-US" sz="1200" dirty="0"/>
              <a:t>	if lagging &gt;= 4hr, then </a:t>
            </a:r>
          </a:p>
          <a:p>
            <a:pPr marL="0" indent="0">
              <a:buNone/>
            </a:pPr>
            <a:r>
              <a:rPr lang="en-US" sz="1200" dirty="0"/>
              <a:t>		send new alert, update current alert and watch-up window, start new tracing</a:t>
            </a:r>
          </a:p>
          <a:p>
            <a:pPr marL="0" indent="0">
              <a:buNone/>
            </a:pPr>
            <a:r>
              <a:rPr lang="en-US" sz="1200" dirty="0"/>
              <a:t>	else stop sending new alert, but maintain </a:t>
            </a:r>
            <a:r>
              <a:rPr lang="en-US" sz="1200" dirty="0" err="1"/>
              <a:t>hypQuant</a:t>
            </a:r>
            <a:r>
              <a:rPr lang="en-US" sz="1200" dirty="0"/>
              <a:t>/red color</a:t>
            </a:r>
          </a:p>
          <a:p>
            <a:pPr marL="0" indent="0">
              <a:buNone/>
            </a:pPr>
            <a:r>
              <a:rPr lang="en-US" sz="1200" dirty="0">
                <a:solidFill>
                  <a:schemeClr val="accent1">
                    <a:lumMod val="75000"/>
                  </a:schemeClr>
                </a:solidFill>
              </a:rPr>
              <a:t>II. R8. Feedback strategy: </a:t>
            </a:r>
          </a:p>
          <a:p>
            <a:pPr marL="0" indent="0">
              <a:buNone/>
            </a:pPr>
            <a:r>
              <a:rPr lang="en-US" sz="1200" dirty="0"/>
              <a:t>If there are missing detected in the 4-hr watch-up window</a:t>
            </a:r>
          </a:p>
          <a:p>
            <a:pPr marL="0" indent="0">
              <a:buNone/>
            </a:pPr>
            <a:r>
              <a:rPr lang="en-US" sz="1200" dirty="0"/>
              <a:t>1. Simple solution: stop sending out the feedback. </a:t>
            </a:r>
          </a:p>
          <a:p>
            <a:pPr marL="0" indent="0">
              <a:buNone/>
            </a:pPr>
            <a:r>
              <a:rPr lang="en-US" sz="1200" dirty="0"/>
              <a:t>        Pros: (Skip)</a:t>
            </a:r>
          </a:p>
          <a:p>
            <a:pPr marL="0" indent="0">
              <a:buNone/>
            </a:pPr>
            <a:r>
              <a:rPr lang="en-US" sz="1200" dirty="0"/>
              <a:t>        Cons: add lead time calculation overhead and may over estimate FDR</a:t>
            </a:r>
          </a:p>
          <a:p>
            <a:pPr marL="0" indent="0">
              <a:buNone/>
            </a:pPr>
            <a:r>
              <a:rPr lang="en-US" sz="1200" dirty="0"/>
              <a:t>2. Alternative: </a:t>
            </a:r>
          </a:p>
          <a:p>
            <a:pPr marL="0" indent="0">
              <a:buNone/>
            </a:pPr>
            <a:r>
              <a:rPr lang="en-US" sz="1200" dirty="0"/>
              <a:t>If missing &lt; 15min (2 missing SG), then</a:t>
            </a:r>
          </a:p>
          <a:p>
            <a:pPr marL="0" indent="0">
              <a:buNone/>
            </a:pPr>
            <a:r>
              <a:rPr lang="en-US" sz="1200" dirty="0"/>
              <a:t>	if current SG &amp; last SG &gt; 90mgdL, then continue to send out feedback (chance of having hypo-SG is small)</a:t>
            </a:r>
          </a:p>
          <a:p>
            <a:pPr marL="0" indent="0">
              <a:buNone/>
            </a:pPr>
            <a:r>
              <a:rPr lang="en-US" sz="1200" dirty="0"/>
              <a:t>Else stop sending out feedback</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4B99EA11-DE30-DD4D-853E-1812827A282A}"/>
              </a:ext>
            </a:extLst>
          </p:cNvPr>
          <p:cNvSpPr>
            <a:spLocks noGrp="1"/>
          </p:cNvSpPr>
          <p:nvPr>
            <p:ph type="sldNum" sz="quarter" idx="12"/>
          </p:nvPr>
        </p:nvSpPr>
        <p:spPr/>
        <p:txBody>
          <a:bodyPr/>
          <a:lstStyle/>
          <a:p>
            <a:pPr>
              <a:defRPr/>
            </a:pPr>
            <a:fld id="{BE727103-495B-6F4E-ABB8-8570E98338D9}" type="slidenum">
              <a:rPr lang="en-US" smtClean="0"/>
              <a:pPr>
                <a:defRPr/>
              </a:pPr>
              <a:t>5</a:t>
            </a:fld>
            <a:endParaRPr lang="en-US"/>
          </a:p>
        </p:txBody>
      </p:sp>
    </p:spTree>
    <p:extLst>
      <p:ext uri="{BB962C8B-B14F-4D97-AF65-F5344CB8AC3E}">
        <p14:creationId xmlns:p14="http://schemas.microsoft.com/office/powerpoint/2010/main" val="2973382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32329</TotalTime>
  <Words>1011</Words>
  <Application>Microsoft Macintosh PowerPoint</Application>
  <PresentationFormat>Widescreen</PresentationFormat>
  <Paragraphs>98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Methodology to revisit alert design</vt:lpstr>
      <vt:lpstr>Missing SG in short term (a closer look of missing)</vt:lpstr>
      <vt:lpstr>Missing SG in short term (R2 proposal)</vt:lpstr>
      <vt:lpstr>Missing SG in short term (a closer look of alerts and feedbacks) </vt:lpstr>
      <vt:lpstr>Missing SG in short term (R8 proposal) </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West Barnes</dc:creator>
  <cp:keywords>Medtronic Controlled</cp:keywords>
  <cp:lastModifiedBy>Microsoft Office User</cp:lastModifiedBy>
  <cp:revision>1160</cp:revision>
  <dcterms:created xsi:type="dcterms:W3CDTF">2017-05-18T18:03:58Z</dcterms:created>
  <dcterms:modified xsi:type="dcterms:W3CDTF">2019-02-04T17:32:14Z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27133112-0ce3-4fee-ae0d-073cdae0c6e6</vt:lpwstr>
  </property>
  <property fmtid="{D5CDD505-2E9C-101B-9397-08002B2CF9AE}" pid="3" name="Classification">
    <vt:lpwstr>MedtronicControlled</vt:lpwstr>
  </property>
</Properties>
</file>