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2"/>
  </p:notesMasterIdLst>
  <p:sldIdLst>
    <p:sldId id="344" r:id="rId2"/>
    <p:sldId id="345" r:id="rId3"/>
    <p:sldId id="429" r:id="rId4"/>
    <p:sldId id="426" r:id="rId5"/>
    <p:sldId id="422" r:id="rId6"/>
    <p:sldId id="423" r:id="rId7"/>
    <p:sldId id="430" r:id="rId8"/>
    <p:sldId id="433" r:id="rId9"/>
    <p:sldId id="432" r:id="rId10"/>
    <p:sldId id="370" r:id="rId11"/>
    <p:sldId id="371" r:id="rId12"/>
    <p:sldId id="372" r:id="rId13"/>
    <p:sldId id="373" r:id="rId14"/>
    <p:sldId id="374" r:id="rId15"/>
    <p:sldId id="375" r:id="rId16"/>
    <p:sldId id="352" r:id="rId17"/>
    <p:sldId id="353" r:id="rId18"/>
    <p:sldId id="380" r:id="rId19"/>
    <p:sldId id="357" r:id="rId20"/>
    <p:sldId id="424" r:id="rId21"/>
    <p:sldId id="435" r:id="rId22"/>
    <p:sldId id="425" r:id="rId23"/>
    <p:sldId id="458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60" r:id="rId33"/>
    <p:sldId id="436" r:id="rId34"/>
    <p:sldId id="465" r:id="rId35"/>
    <p:sldId id="437" r:id="rId36"/>
    <p:sldId id="438" r:id="rId37"/>
    <p:sldId id="459" r:id="rId38"/>
    <p:sldId id="440" r:id="rId39"/>
    <p:sldId id="441" r:id="rId40"/>
    <p:sldId id="442" r:id="rId41"/>
    <p:sldId id="443" r:id="rId42"/>
    <p:sldId id="444" r:id="rId43"/>
    <p:sldId id="457" r:id="rId44"/>
    <p:sldId id="446" r:id="rId45"/>
    <p:sldId id="447" r:id="rId46"/>
    <p:sldId id="461" r:id="rId47"/>
    <p:sldId id="483" r:id="rId48"/>
    <p:sldId id="484" r:id="rId49"/>
    <p:sldId id="487" r:id="rId50"/>
    <p:sldId id="485" r:id="rId51"/>
    <p:sldId id="486" r:id="rId52"/>
    <p:sldId id="462" r:id="rId53"/>
    <p:sldId id="450" r:id="rId54"/>
    <p:sldId id="451" r:id="rId55"/>
    <p:sldId id="452" r:id="rId56"/>
    <p:sldId id="453" r:id="rId57"/>
    <p:sldId id="454" r:id="rId58"/>
    <p:sldId id="488" r:id="rId59"/>
    <p:sldId id="489" r:id="rId60"/>
    <p:sldId id="463" r:id="rId61"/>
    <p:sldId id="474" r:id="rId62"/>
    <p:sldId id="475" r:id="rId63"/>
    <p:sldId id="476" r:id="rId64"/>
    <p:sldId id="477" r:id="rId65"/>
    <p:sldId id="478" r:id="rId66"/>
    <p:sldId id="479" r:id="rId67"/>
    <p:sldId id="38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15" r:id="rId76"/>
    <p:sldId id="417" r:id="rId77"/>
    <p:sldId id="418" r:id="rId78"/>
    <p:sldId id="419" r:id="rId79"/>
    <p:sldId id="420" r:id="rId80"/>
    <p:sldId id="482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CC"/>
    <a:srgbClr val="FFFF00"/>
    <a:srgbClr val="FF3300"/>
    <a:srgbClr val="003300"/>
    <a:srgbClr val="CC9900"/>
    <a:srgbClr val="0066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35" autoAdjust="0"/>
  </p:normalViewPr>
  <p:slideViewPr>
    <p:cSldViewPr>
      <p:cViewPr varScale="1">
        <p:scale>
          <a:sx n="67" d="100"/>
          <a:sy n="67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1.xml"/><Relationship Id="rId13" Type="http://schemas.openxmlformats.org/officeDocument/2006/relationships/slide" Target="slides/slide37.xml"/><Relationship Id="rId18" Type="http://schemas.openxmlformats.org/officeDocument/2006/relationships/slide" Target="slides/slide42.xml"/><Relationship Id="rId26" Type="http://schemas.openxmlformats.org/officeDocument/2006/relationships/slide" Target="slides/slide55.xml"/><Relationship Id="rId39" Type="http://schemas.openxmlformats.org/officeDocument/2006/relationships/slide" Target="slides/slide72.xml"/><Relationship Id="rId3" Type="http://schemas.openxmlformats.org/officeDocument/2006/relationships/slide" Target="slides/slide25.xml"/><Relationship Id="rId21" Type="http://schemas.openxmlformats.org/officeDocument/2006/relationships/slide" Target="slides/slide47.xml"/><Relationship Id="rId34" Type="http://schemas.openxmlformats.org/officeDocument/2006/relationships/slide" Target="slides/slide63.xml"/><Relationship Id="rId7" Type="http://schemas.openxmlformats.org/officeDocument/2006/relationships/slide" Target="slides/slide30.xml"/><Relationship Id="rId12" Type="http://schemas.openxmlformats.org/officeDocument/2006/relationships/slide" Target="slides/slide36.xml"/><Relationship Id="rId17" Type="http://schemas.openxmlformats.org/officeDocument/2006/relationships/slide" Target="slides/slide41.xml"/><Relationship Id="rId25" Type="http://schemas.openxmlformats.org/officeDocument/2006/relationships/slide" Target="slides/slide54.xml"/><Relationship Id="rId33" Type="http://schemas.openxmlformats.org/officeDocument/2006/relationships/slide" Target="slides/slide62.xml"/><Relationship Id="rId38" Type="http://schemas.openxmlformats.org/officeDocument/2006/relationships/slide" Target="slides/slide71.xml"/><Relationship Id="rId2" Type="http://schemas.openxmlformats.org/officeDocument/2006/relationships/slide" Target="slides/slide23.xml"/><Relationship Id="rId16" Type="http://schemas.openxmlformats.org/officeDocument/2006/relationships/slide" Target="slides/slide40.xml"/><Relationship Id="rId20" Type="http://schemas.openxmlformats.org/officeDocument/2006/relationships/slide" Target="slides/slide45.xml"/><Relationship Id="rId29" Type="http://schemas.openxmlformats.org/officeDocument/2006/relationships/slide" Target="slides/slide58.xml"/><Relationship Id="rId1" Type="http://schemas.openxmlformats.org/officeDocument/2006/relationships/slide" Target="slides/slide9.xml"/><Relationship Id="rId6" Type="http://schemas.openxmlformats.org/officeDocument/2006/relationships/slide" Target="slides/slide29.xml"/><Relationship Id="rId11" Type="http://schemas.openxmlformats.org/officeDocument/2006/relationships/slide" Target="slides/slide35.xml"/><Relationship Id="rId24" Type="http://schemas.openxmlformats.org/officeDocument/2006/relationships/slide" Target="slides/slide53.xml"/><Relationship Id="rId32" Type="http://schemas.openxmlformats.org/officeDocument/2006/relationships/slide" Target="slides/slide61.xml"/><Relationship Id="rId37" Type="http://schemas.openxmlformats.org/officeDocument/2006/relationships/slide" Target="slides/slide70.xml"/><Relationship Id="rId5" Type="http://schemas.openxmlformats.org/officeDocument/2006/relationships/slide" Target="slides/slide28.xml"/><Relationship Id="rId15" Type="http://schemas.openxmlformats.org/officeDocument/2006/relationships/slide" Target="slides/slide39.xml"/><Relationship Id="rId23" Type="http://schemas.openxmlformats.org/officeDocument/2006/relationships/slide" Target="slides/slide52.xml"/><Relationship Id="rId28" Type="http://schemas.openxmlformats.org/officeDocument/2006/relationships/slide" Target="slides/slide57.xml"/><Relationship Id="rId36" Type="http://schemas.openxmlformats.org/officeDocument/2006/relationships/slide" Target="slides/slide66.xml"/><Relationship Id="rId10" Type="http://schemas.openxmlformats.org/officeDocument/2006/relationships/slide" Target="slides/slide33.xml"/><Relationship Id="rId19" Type="http://schemas.openxmlformats.org/officeDocument/2006/relationships/slide" Target="slides/slide44.xml"/><Relationship Id="rId31" Type="http://schemas.openxmlformats.org/officeDocument/2006/relationships/slide" Target="slides/slide60.xml"/><Relationship Id="rId4" Type="http://schemas.openxmlformats.org/officeDocument/2006/relationships/slide" Target="slides/slide26.xml"/><Relationship Id="rId9" Type="http://schemas.openxmlformats.org/officeDocument/2006/relationships/slide" Target="slides/slide32.xml"/><Relationship Id="rId14" Type="http://schemas.openxmlformats.org/officeDocument/2006/relationships/slide" Target="slides/slide38.xml"/><Relationship Id="rId22" Type="http://schemas.openxmlformats.org/officeDocument/2006/relationships/slide" Target="slides/slide48.xml"/><Relationship Id="rId27" Type="http://schemas.openxmlformats.org/officeDocument/2006/relationships/slide" Target="slides/slide56.xml"/><Relationship Id="rId30" Type="http://schemas.openxmlformats.org/officeDocument/2006/relationships/slide" Target="slides/slide59.xml"/><Relationship Id="rId35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0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F701180-AE42-498F-B98B-3509FF1BF0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358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C37F29-6FDB-4FB6-ADD8-BDFE705FBE43}" type="datetime2">
              <a:rPr lang="zh-CN" altLang="en-US"/>
              <a:pPr/>
              <a:t>2012年8月28日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E4507-A110-4896-8C6C-06469814C1D6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socket</a:t>
            </a:r>
            <a:r>
              <a:rPr lang="zh-CN" altLang="en-US"/>
              <a:t>借鉴了文件句柄的概念，本质上是文件操作的延伸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67DA2B-8CA2-49A7-83EA-63C0E969BBC7}" type="datetime2">
              <a:rPr lang="zh-CN" altLang="en-US"/>
              <a:pPr/>
              <a:t>2012年8月28日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4ADC8-0380-4AA6-A03C-68F1266F0716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在黑板上画结构图</a:t>
            </a:r>
          </a:p>
          <a:p>
            <a:r>
              <a:rPr lang="zh-CN" altLang="en-US"/>
              <a:t>举例说明宏定义的作用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0C48D3-8D46-4684-AEFC-A42D168F809E}" type="datetime2">
              <a:rPr lang="zh-CN" altLang="en-US"/>
              <a:pPr/>
              <a:t>2012年8月28日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8C853-1C22-467A-A686-7E347DAD59F7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6AEE20A-4DC9-4D62-8E72-C82EF25A4E21}" type="datetime2">
              <a:rPr lang="zh-CN" altLang="en-US"/>
              <a:pPr/>
              <a:t>2012年8月28日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26AB2-F817-4BA0-B729-F3E6CB20A09E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我们来看看这样一个例子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E1C7C08-5399-4111-9F60-8705088BCB7D}" type="datetime2">
              <a:rPr lang="zh-CN" altLang="en-US"/>
              <a:pPr/>
              <a:t>2012年8月28日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A346B-CFF6-4B20-B5A0-11950E14D2EC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客户端的流程相对就要简单得多了</a:t>
            </a:r>
          </a:p>
          <a:p>
            <a:r>
              <a:rPr lang="zh-CN" altLang="en-US"/>
              <a:t>为什么在设计上比服务端简单？因为服务端必须考虑多个连接的情况！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CC14359-ABAC-4ABE-A989-7A24D95A7543}" type="datetime2">
              <a:rPr lang="zh-CN" altLang="en-US"/>
              <a:pPr/>
              <a:t>2012年8月28日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BD22D-B0BA-405C-86B8-E2FC7B1601D9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原来，对端的地址是直接在发送函数中决定的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8FB2F6-627C-4B94-893D-8B6D6D2292FB}" type="datetime2">
              <a:rPr lang="zh-CN" altLang="en-US"/>
              <a:pPr/>
              <a:t>2012年8月28日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0EBB5-FE84-4115-AC60-4C61BE08F77B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注意！第五个参数之前没有</a:t>
            </a:r>
            <a:r>
              <a:rPr lang="zh-CN" altLang="en-US">
                <a:latin typeface="Arial"/>
              </a:rPr>
              <a:t>“</a:t>
            </a:r>
            <a:r>
              <a:rPr lang="en-US" altLang="zh-CN"/>
              <a:t>const</a:t>
            </a:r>
            <a:r>
              <a:rPr lang="en-US" altLang="zh-CN">
                <a:latin typeface="Arial"/>
              </a:rPr>
              <a:t>”</a:t>
            </a:r>
            <a:r>
              <a:rPr lang="zh-CN" altLang="en-US"/>
              <a:t>修饰，意味着什么？它是一个返回值，用来获得对端地址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这个过程就好像我们打电话订货一样，我们可以打电话给商家，告诉他我们需要什么规格的商品，然后商家在告诉我们有什么货，什么商品缺货。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4E00-E2D2-41FA-949B-471F2E63C346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71B51-B6C3-4983-8300-7A6FE7B9E1FF}" type="slidenum">
              <a:rPr lang="zh-CN" altLang="en-US" smtClean="0"/>
              <a:pPr/>
              <a:t>75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pPr>
              <a:buFontTx/>
              <a:buChar char="•"/>
            </a:pPr>
            <a:r>
              <a:rPr lang="zh-CN" altLang="en-US" smtClean="0"/>
              <a:t>幻灯片中的例子是向服务器发送的一个查询请求，条件是消息主体中的 “</a:t>
            </a:r>
            <a:r>
              <a:rPr lang="en-US" altLang="zh-CN" b="1" smtClean="0"/>
              <a:t>Symbol=MSFT</a:t>
            </a:r>
            <a:r>
              <a:rPr lang="en-US" altLang="zh-CN" smtClean="0"/>
              <a:t>”</a:t>
            </a:r>
            <a:r>
              <a:rPr lang="zh-CN" altLang="en-US" smtClean="0"/>
              <a:t>；</a:t>
            </a:r>
          </a:p>
          <a:p>
            <a:pPr>
              <a:buFontTx/>
              <a:buChar char="•"/>
            </a:pPr>
            <a:r>
              <a:rPr lang="en-US" altLang="zh-CN" smtClean="0"/>
              <a:t>HTTP </a:t>
            </a:r>
            <a:r>
              <a:rPr lang="zh-CN" altLang="en-US" smtClean="0"/>
              <a:t>查询支持的方法包括：</a:t>
            </a:r>
          </a:p>
          <a:p>
            <a:pPr lvl="1">
              <a:buFontTx/>
              <a:buChar char="•"/>
            </a:pPr>
            <a:r>
              <a:rPr lang="en-US" altLang="zh-CN" smtClean="0"/>
              <a:t>OPTIONS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GET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HEAD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POST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DELETE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TRACE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CONNECT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zh-CN" altLang="en-US" smtClean="0"/>
              <a:t>扩展方法；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在讲解时注意使用幻灯片中的箭头动画将结构和例子相对应，这样可以方便学生理解，不要忘记在 </a:t>
            </a:r>
            <a:r>
              <a:rPr lang="en-US" altLang="zh-CN" smtClean="0"/>
              <a:t>HTTP </a:t>
            </a:r>
            <a:r>
              <a:rPr lang="zh-CN" altLang="en-US" smtClean="0"/>
              <a:t>标头和消息主体之间需要保留一个空行。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E4C320-4F1E-4596-AA73-54B7D2EDD037}" type="slidenum">
              <a:rPr lang="zh-CN" altLang="en-US" smtClean="0"/>
              <a:pPr/>
              <a:t>76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en-US" altLang="zh-CN" smtClean="0"/>
              <a:t>HTTP </a:t>
            </a:r>
            <a:r>
              <a:rPr lang="zh-CN" altLang="en-US" smtClean="0"/>
              <a:t>的 </a:t>
            </a:r>
            <a:r>
              <a:rPr lang="en-US" altLang="zh-CN" smtClean="0"/>
              <a:t>GET </a:t>
            </a:r>
            <a:r>
              <a:rPr lang="zh-CN" altLang="en-US" smtClean="0"/>
              <a:t>和 </a:t>
            </a:r>
            <a:r>
              <a:rPr lang="en-US" altLang="zh-CN" smtClean="0"/>
              <a:t>POST </a:t>
            </a:r>
            <a:r>
              <a:rPr lang="zh-CN" altLang="en-US" smtClean="0"/>
              <a:t>是比较常用的两个向服务器发送请求的方法，适合在 </a:t>
            </a:r>
            <a:r>
              <a:rPr lang="en-US" altLang="zh-CN" smtClean="0"/>
              <a:t>Web </a:t>
            </a:r>
            <a:r>
              <a:rPr lang="zh-CN" altLang="en-US" smtClean="0"/>
              <a:t>服务中使用，因为两种方法与程序中函数的调用过程非常相似：传递参数给方法，执行后返回结果；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要求学生掌握两种方法的调用格式。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BC912-E5E9-49B5-BDEF-37F908C0C1F1}" type="slidenum">
              <a:rPr lang="zh-CN" altLang="en-US" smtClean="0"/>
              <a:pPr/>
              <a:t>77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zh-CN" altLang="en-US" smtClean="0"/>
              <a:t>相比之下，</a:t>
            </a:r>
            <a:r>
              <a:rPr lang="en-US" altLang="zh-CN" smtClean="0"/>
              <a:t>GET </a:t>
            </a:r>
            <a:r>
              <a:rPr lang="zh-CN" altLang="en-US" smtClean="0"/>
              <a:t>方法比较简单但功能较弱，</a:t>
            </a:r>
            <a:r>
              <a:rPr lang="en-US" altLang="zh-CN" smtClean="0"/>
              <a:t>POST </a:t>
            </a:r>
            <a:r>
              <a:rPr lang="zh-CN" altLang="en-US" smtClean="0"/>
              <a:t>方法比较复杂但功能较强。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zh-CN" altLang="en-US" smtClean="0"/>
              <a:t>不同的机器</a:t>
            </a:r>
            <a:r>
              <a:rPr lang="en-US" altLang="zh-CN" smtClean="0"/>
              <a:t>HBO</a:t>
            </a:r>
            <a:r>
              <a:rPr lang="zh-CN" altLang="en-US" smtClean="0"/>
              <a:t>是不一样的，这与</a:t>
            </a:r>
            <a:r>
              <a:rPr lang="en-US" altLang="zh-CN" smtClean="0"/>
              <a:t>CPU</a:t>
            </a:r>
            <a:r>
              <a:rPr lang="zh-CN" altLang="en-US" smtClean="0"/>
              <a:t>的设计有关</a:t>
            </a:r>
          </a:p>
          <a:p>
            <a:pPr lvl="1"/>
            <a:r>
              <a:rPr lang="en-US" altLang="zh-CN" smtClean="0"/>
              <a:t>Motorola 68K</a:t>
            </a:r>
            <a:r>
              <a:rPr lang="zh-CN" altLang="en-US" smtClean="0"/>
              <a:t>系列，</a:t>
            </a:r>
            <a:r>
              <a:rPr lang="en-US" altLang="zh-CN" smtClean="0"/>
              <a:t>HBO</a:t>
            </a:r>
            <a:r>
              <a:rPr lang="zh-CN" altLang="en-US" smtClean="0"/>
              <a:t>与</a:t>
            </a:r>
            <a:r>
              <a:rPr lang="en-US" altLang="zh-CN" smtClean="0"/>
              <a:t>NBO</a:t>
            </a:r>
            <a:r>
              <a:rPr lang="zh-CN" altLang="en-US" smtClean="0"/>
              <a:t>是一致的</a:t>
            </a:r>
          </a:p>
          <a:p>
            <a:pPr lvl="1"/>
            <a:r>
              <a:rPr lang="en-US" altLang="zh-CN" smtClean="0"/>
              <a:t>Intel X86</a:t>
            </a:r>
            <a:r>
              <a:rPr lang="zh-CN" altLang="en-US" smtClean="0"/>
              <a:t>系列，</a:t>
            </a:r>
            <a:r>
              <a:rPr lang="en-US" altLang="zh-CN" smtClean="0"/>
              <a:t>HBO</a:t>
            </a:r>
            <a:r>
              <a:rPr lang="zh-CN" altLang="en-US" smtClean="0"/>
              <a:t>与</a:t>
            </a:r>
            <a:r>
              <a:rPr lang="en-US" altLang="zh-CN" smtClean="0"/>
              <a:t>NBO</a:t>
            </a:r>
            <a:r>
              <a:rPr lang="zh-CN" altLang="en-US" smtClean="0"/>
              <a:t>不一致</a:t>
            </a:r>
          </a:p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39AC49-0814-493F-8822-02C519055083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34033-C696-4F94-9579-2BC71D0E2164}" type="slidenum">
              <a:rPr lang="zh-CN" altLang="en-US" smtClean="0"/>
              <a:pPr/>
              <a:t>78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zh-CN" altLang="en-US" smtClean="0"/>
              <a:t>本例是对上一张幻灯片中 </a:t>
            </a:r>
            <a:r>
              <a:rPr lang="en-US" altLang="zh-CN" smtClean="0"/>
              <a:t>HTTP </a:t>
            </a:r>
            <a:r>
              <a:rPr lang="zh-CN" altLang="en-US" smtClean="0"/>
              <a:t>请求的响应信息；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在讲解时注意使用幻灯片中的箭头动画将结构和例子相对应，这样可以方便学生理解，不要忘记在 </a:t>
            </a:r>
            <a:r>
              <a:rPr lang="en-US" altLang="zh-CN" smtClean="0"/>
              <a:t>HTTP </a:t>
            </a:r>
            <a:r>
              <a:rPr lang="zh-CN" altLang="en-US" smtClean="0"/>
              <a:t>标头和消息主体之间需要保留一个空行；</a:t>
            </a:r>
          </a:p>
          <a:p>
            <a:endParaRPr lang="en-US" altLang="zh-CN" smtClean="0"/>
          </a:p>
          <a:p>
            <a:r>
              <a:rPr lang="zh-CN" altLang="en-US" smtClean="0"/>
              <a:t>课堂讨论：</a:t>
            </a:r>
          </a:p>
          <a:p>
            <a:r>
              <a:rPr lang="en-US" altLang="zh-CN" smtClean="0"/>
              <a:t>HTTP </a:t>
            </a:r>
            <a:r>
              <a:rPr lang="zh-CN" altLang="en-US" smtClean="0"/>
              <a:t>响应消息主体的格式是什么？描述幻灯片例子中响应消息的的组成部分；</a:t>
            </a:r>
          </a:p>
          <a:p>
            <a:r>
              <a:rPr lang="zh-CN" altLang="en-US" smtClean="0"/>
              <a:t>	访问 </a:t>
            </a:r>
            <a:r>
              <a:rPr lang="en-US" altLang="zh-CN" smtClean="0"/>
              <a:t>Web </a:t>
            </a:r>
            <a:r>
              <a:rPr lang="zh-CN" altLang="en-US" smtClean="0"/>
              <a:t>服务时， </a:t>
            </a:r>
            <a:r>
              <a:rPr lang="en-US" altLang="zh-CN" smtClean="0"/>
              <a:t>HTTP </a:t>
            </a:r>
            <a:r>
              <a:rPr lang="zh-CN" altLang="en-US" smtClean="0"/>
              <a:t>响应消息的主体采用 </a:t>
            </a:r>
            <a:r>
              <a:rPr lang="en-US" altLang="zh-CN" smtClean="0"/>
              <a:t>XML </a:t>
            </a:r>
            <a:r>
              <a:rPr lang="zh-CN" altLang="en-US" smtClean="0"/>
              <a:t>的格式，幻灯片中首先是关于 </a:t>
            </a:r>
            <a:r>
              <a:rPr lang="en-US" altLang="zh-CN" smtClean="0"/>
              <a:t>XML </a:t>
            </a:r>
            <a:r>
              <a:rPr lang="zh-CN" altLang="en-US" smtClean="0"/>
              <a:t>的操作指令，然后包含了一个名为 </a:t>
            </a:r>
            <a:r>
              <a:rPr lang="en-US" altLang="zh-CN" smtClean="0"/>
              <a:t>stock </a:t>
            </a:r>
            <a:r>
              <a:rPr lang="zh-CN" altLang="en-US" smtClean="0"/>
              <a:t>的元素，该元素中有两个属性，分别为 </a:t>
            </a:r>
            <a:r>
              <a:rPr lang="en-US" altLang="zh-CN" smtClean="0"/>
              <a:t>MSFT </a:t>
            </a:r>
            <a:r>
              <a:rPr lang="zh-CN" altLang="en-US" smtClean="0"/>
              <a:t>和 </a:t>
            </a:r>
            <a:r>
              <a:rPr lang="en-US" altLang="zh-CN" smtClean="0"/>
              <a:t>Price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CS252 S05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963C5-481B-4923-B434-89BD7557D632}" type="slidenum">
              <a:rPr lang="en-US" altLang="zh-CN" smtClean="0"/>
              <a:pPr/>
              <a:t>80</a:t>
            </a:fld>
            <a:endParaRPr lang="en-US" altLang="zh-CN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438" y="4344358"/>
            <a:ext cx="4277049" cy="4114587"/>
          </a:xfrm>
          <a:noFill/>
          <a:ln/>
        </p:spPr>
        <p:txBody>
          <a:bodyPr lIns="88296" tIns="43373" rIns="88296" bIns="43373"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5939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EA3C6-D5AC-4E9E-9B27-5CCCC843D748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  <p:sp>
        <p:nvSpPr>
          <p:cNvPr id="583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套接字的工作过程如下：服务器首先启动，通过调用</a:t>
            </a:r>
            <a:r>
              <a:rPr lang="en-US" altLang="zh-CN" smtClean="0"/>
              <a:t>socket()</a:t>
            </a:r>
            <a:r>
              <a:rPr lang="zh-CN" altLang="en-US" smtClean="0"/>
              <a:t>建立一个套接字，然后调用</a:t>
            </a:r>
            <a:r>
              <a:rPr lang="en-US" altLang="zh-CN" smtClean="0"/>
              <a:t>bind()</a:t>
            </a:r>
            <a:r>
              <a:rPr lang="zh-CN" altLang="en-US" smtClean="0"/>
              <a:t>将该套接口和本地网络地址联系在一起，再调用</a:t>
            </a:r>
            <a:r>
              <a:rPr lang="en-US" altLang="zh-CN" smtClean="0"/>
              <a:t>listen()</a:t>
            </a:r>
            <a:r>
              <a:rPr lang="zh-CN" altLang="en-US" smtClean="0"/>
              <a:t>使套接口做好侦听的准备，并规定它的请求队列的长度，之后调用</a:t>
            </a:r>
            <a:r>
              <a:rPr lang="en-US" altLang="zh-CN" smtClean="0"/>
              <a:t>accept()</a:t>
            </a:r>
            <a:r>
              <a:rPr lang="zh-CN" altLang="en-US" smtClean="0"/>
              <a:t>来接收连接。客户建立套接口后即可调用</a:t>
            </a:r>
            <a:r>
              <a:rPr lang="en-US" altLang="zh-CN" smtClean="0"/>
              <a:t>connect()</a:t>
            </a:r>
            <a:r>
              <a:rPr lang="zh-CN" altLang="en-US" smtClean="0"/>
              <a:t>和服务器建立连接。连接一旦建立，客户机和服务器之间就可以通过调用</a:t>
            </a:r>
            <a:r>
              <a:rPr lang="en-US" altLang="zh-CN" smtClean="0"/>
              <a:t>read()</a:t>
            </a:r>
            <a:r>
              <a:rPr lang="zh-CN" altLang="en-US" smtClean="0"/>
              <a:t>和</a:t>
            </a:r>
            <a:r>
              <a:rPr lang="en-US" altLang="zh-CN" smtClean="0"/>
              <a:t>write()</a:t>
            </a:r>
            <a:r>
              <a:rPr lang="zh-CN" altLang="en-US" smtClean="0"/>
              <a:t>来发送和接收数据。最后，待数据传送结束后，双方调用</a:t>
            </a:r>
            <a:r>
              <a:rPr lang="en-US" altLang="zh-CN" smtClean="0"/>
              <a:t>close()</a:t>
            </a:r>
            <a:r>
              <a:rPr lang="zh-CN" altLang="en-US" smtClean="0"/>
              <a:t>关闭套接口。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EA3C6-D5AC-4E9E-9B27-5CCCC843D748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  <p:sp>
        <p:nvSpPr>
          <p:cNvPr id="583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套接字的工作过程如下：服务器首先启动，通过调用</a:t>
            </a:r>
            <a:r>
              <a:rPr lang="en-US" altLang="zh-CN" smtClean="0"/>
              <a:t>socket()</a:t>
            </a:r>
            <a:r>
              <a:rPr lang="zh-CN" altLang="en-US" smtClean="0"/>
              <a:t>建立一个套接字，然后调用</a:t>
            </a:r>
            <a:r>
              <a:rPr lang="en-US" altLang="zh-CN" smtClean="0"/>
              <a:t>bind()</a:t>
            </a:r>
            <a:r>
              <a:rPr lang="zh-CN" altLang="en-US" smtClean="0"/>
              <a:t>将该套接口和本地网络地址联系在一起，再调用</a:t>
            </a:r>
            <a:r>
              <a:rPr lang="en-US" altLang="zh-CN" smtClean="0"/>
              <a:t>listen()</a:t>
            </a:r>
            <a:r>
              <a:rPr lang="zh-CN" altLang="en-US" smtClean="0"/>
              <a:t>使套接口做好侦听的准备，并规定它的请求队列的长度，之后调用</a:t>
            </a:r>
            <a:r>
              <a:rPr lang="en-US" altLang="zh-CN" smtClean="0"/>
              <a:t>accept()</a:t>
            </a:r>
            <a:r>
              <a:rPr lang="zh-CN" altLang="en-US" smtClean="0"/>
              <a:t>来接收连接。客户建立套接口后即可调用</a:t>
            </a:r>
            <a:r>
              <a:rPr lang="en-US" altLang="zh-CN" smtClean="0"/>
              <a:t>connect()</a:t>
            </a:r>
            <a:r>
              <a:rPr lang="zh-CN" altLang="en-US" smtClean="0"/>
              <a:t>和服务器建立连接。连接一旦建立，客户机和服务器之间就可以通过调用</a:t>
            </a:r>
            <a:r>
              <a:rPr lang="en-US" altLang="zh-CN" smtClean="0"/>
              <a:t>read()</a:t>
            </a:r>
            <a:r>
              <a:rPr lang="zh-CN" altLang="en-US" smtClean="0"/>
              <a:t>和</a:t>
            </a:r>
            <a:r>
              <a:rPr lang="en-US" altLang="zh-CN" smtClean="0"/>
              <a:t>write()</a:t>
            </a:r>
            <a:r>
              <a:rPr lang="zh-CN" altLang="en-US" smtClean="0"/>
              <a:t>来发送和接收数据。最后，待数据传送结束后，双方调用</a:t>
            </a:r>
            <a:r>
              <a:rPr lang="en-US" altLang="zh-CN" smtClean="0"/>
              <a:t>close()</a:t>
            </a:r>
            <a:r>
              <a:rPr lang="zh-CN" altLang="en-US" smtClean="0"/>
              <a:t>关闭套接口。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95B57A-C156-4352-BCDF-AC3BD3C65D7C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  <p:sp>
        <p:nvSpPr>
          <p:cNvPr id="59395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无连接服务器一般都是面向事务处理的，一个请求、一个应答就完成了客户程序与服务程序之间的相互作用。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首先，客户机和服务器都要创建一个数据报套接字。连接服务器调用</a:t>
            </a:r>
            <a:r>
              <a:rPr lang="en-US" altLang="zh-CN" smtClean="0"/>
              <a:t>bind()</a:t>
            </a:r>
            <a:r>
              <a:rPr lang="zh-CN" altLang="en-US" smtClean="0"/>
              <a:t>函数给套接字分配一个公认的端口。在开发应用程序时，这个公认的端口通常是指定的，这样客户机和服务器就使用同样的端口来表示服务器套接字。一旦服务器将公认的端口分配给了套接字，客户机就能够使用</a:t>
            </a:r>
            <a:r>
              <a:rPr lang="en-US" altLang="zh-CN" smtClean="0"/>
              <a:t>sendto()</a:t>
            </a:r>
            <a:r>
              <a:rPr lang="zh-CN" altLang="en-US" smtClean="0"/>
              <a:t>函数向服务器发送数据、信息。同样客户机和服务器都能够使用</a:t>
            </a:r>
            <a:r>
              <a:rPr lang="en-US" altLang="zh-CN" smtClean="0"/>
              <a:t>sendto()</a:t>
            </a:r>
            <a:r>
              <a:rPr lang="zh-CN" altLang="en-US" smtClean="0"/>
              <a:t>和</a:t>
            </a:r>
            <a:r>
              <a:rPr lang="en-US" altLang="zh-CN" smtClean="0"/>
              <a:t>recvfrom()</a:t>
            </a:r>
            <a:r>
              <a:rPr lang="zh-CN" altLang="en-US" smtClean="0"/>
              <a:t>来传递数据报直到完成传递。然后调用</a:t>
            </a:r>
            <a:r>
              <a:rPr lang="en-US" altLang="zh-CN" smtClean="0"/>
              <a:t>closesocket()</a:t>
            </a:r>
            <a:r>
              <a:rPr lang="zh-CN" altLang="en-US" smtClean="0"/>
              <a:t>来关闭套接字。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6CA6C2E-5693-43C1-B016-67430C9D2090}" type="datetime2">
              <a:rPr lang="zh-CN" altLang="en-US"/>
              <a:pPr/>
              <a:t>2012年8月28日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D61AB-62C4-4835-A947-75A20E2F271E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一般用</a:t>
            </a:r>
            <a:r>
              <a:rPr lang="en-US" altLang="zh-CN"/>
              <a:t>2.2</a:t>
            </a:r>
            <a:r>
              <a:rPr lang="zh-CN" altLang="en-US"/>
              <a:t>版</a:t>
            </a:r>
          </a:p>
          <a:p>
            <a:r>
              <a:rPr lang="en-US" altLang="zh-CN"/>
              <a:t>=0x202</a:t>
            </a:r>
          </a:p>
          <a:p>
            <a:r>
              <a:rPr lang="en-US" altLang="zh-CN"/>
              <a:t>=MAKEWORD(2, 2)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1DBFB73-5E65-43DD-9DCA-E6F5D1E27C5D}" type="datetime2">
              <a:rPr lang="zh-CN" altLang="en-US"/>
              <a:pPr/>
              <a:t>2012年8月28日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73FC7-F2F8-4576-B5E7-B7683813F7F7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修改 </a:t>
            </a:r>
            <a:r>
              <a:rPr lang="en-US" altLang="zh-CN"/>
              <a:t>- </a:t>
            </a:r>
            <a:r>
              <a:rPr lang="zh-CN" altLang="en-US"/>
              <a:t>按顺序出现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49D672-4950-48C0-8CAC-086E41DF0D66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3E0423-8C1B-4403-9AA8-A534FD9AB96B}" type="datetime2">
              <a:rPr lang="zh-CN" altLang="en-US"/>
              <a:pPr/>
              <a:t>2012年8月28日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64769-C92E-4AA6-9315-2A1228CD30B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客户端不需要使用</a:t>
            </a:r>
            <a:r>
              <a:rPr lang="en-US" altLang="zh-CN"/>
              <a:t>bind()</a:t>
            </a:r>
            <a:r>
              <a:rPr lang="zh-CN" altLang="en-US"/>
              <a:t>，直接用</a:t>
            </a:r>
            <a:r>
              <a:rPr lang="en-US" altLang="zh-CN"/>
              <a:t>connect()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2" y="0"/>
            <a:ext cx="9141016" cy="6858000"/>
          </a:xfrm>
          <a:prstGeom prst="rect">
            <a:avLst/>
          </a:prstGeom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2071686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206" y="635795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8C75E7F-1197-486E-991F-234DD4C55DA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921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BC8268-74B7-463D-9EFD-119E80D9686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13EEA-309B-4AFC-9EBF-7FDF4EC1AE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 algn="r">
              <a:defRPr/>
            </a:pPr>
            <a:fld id="{9DC35D17-3671-4B22-BFF5-ED314D496F25}" type="slidenum">
              <a:rPr lang="zh-CN" altLang="en-US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3403B-94E3-4A5A-A73F-C2817102CA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2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矩形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矩形 2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D630C-0547-453E-B9C9-DB1CD6EFC0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标题，图表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2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矩形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矩形 2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1860C-0B2C-4525-97D8-C4EEA4EEF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03504" y="6381328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en-US" altLang="zh-CN" sz="1400" b="1" kern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5C25126-728D-46F8-908D-86CDD9D36A5B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27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27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236296" y="6381328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en-US" altLang="zh-CN" sz="1400" b="1" kern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329BFFB-890A-4968-9580-D5894AD306BE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竖排文字占位符 2"/>
          <p:cNvSpPr txBox="1">
            <a:spLocks/>
          </p:cNvSpPr>
          <p:nvPr userDrawn="1"/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 vert="eaVert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zh-CN" altLang="en-US" sz="1400" b="1" kern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4F3403B-94E3-4A5A-A73F-C2817102CA0E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4" r:id="rId2"/>
    <p:sldLayoutId id="2147483688" r:id="rId3"/>
    <p:sldLayoutId id="2147483689" r:id="rId4"/>
    <p:sldLayoutId id="2147483692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8427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3pPr>
      <a:lvl4pPr marL="16033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45" y="2594464"/>
            <a:ext cx="2143140" cy="769441"/>
          </a:xfr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4400" dirty="0" smtClean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第四讲</a:t>
            </a:r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2428860" y="2571744"/>
            <a:ext cx="527740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 smtClean="0">
                <a:solidFill>
                  <a:srgbClr val="FF0000"/>
                </a:solidFill>
                <a:ea typeface="黑体" pitchFamily="49" charset="-122"/>
                <a:cs typeface="+mj-cs"/>
              </a:rPr>
              <a:t>网络通信的基本编程</a:t>
            </a:r>
            <a:endParaRPr lang="zh-CN" altLang="en-US" sz="4400" dirty="0">
              <a:solidFill>
                <a:srgbClr val="FF0000"/>
              </a:solidFill>
              <a:ea typeface="黑体" pitchFamily="49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75E7F-1197-486E-991F-234DD4C55DA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770612" y="3857628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dirty="0" smtClean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清华大学计算机系</a:t>
            </a:r>
            <a:endParaRPr lang="zh-CN" altLang="en-US" sz="360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571472" y="1142984"/>
            <a:ext cx="7715304" cy="472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中的主机要与别的机器通信必须具有一个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地址是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中主机的标识。</a:t>
            </a:r>
            <a:endParaRPr lang="en-US" altLang="zh-CN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表示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形式：常用点分形式，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166.111.8.28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最后都会转换为一个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位的整数。</a:t>
            </a:r>
            <a:endParaRPr lang="en-US" altLang="zh-CN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0" lvl="1">
              <a:lnSpc>
                <a:spcPct val="120000"/>
              </a:lnSpc>
              <a:spcBef>
                <a:spcPts val="600"/>
              </a:spcBef>
            </a:pPr>
            <a:endParaRPr lang="en-US" altLang="zh-CN" sz="2000" dirty="0"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地址转换函数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inet_addr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：点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分十进制数表示的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地址转换为网络字节序的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inet_ntoa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：网络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字节序的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地址转换为点分十进制数表示的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  <a:endParaRPr lang="zh-CN" altLang="en-US" sz="20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9DC35D17-3671-4B22-BFF5-ED314D496F25}" type="slidenum">
              <a:rPr lang="zh-CN" altLang="en-US" smtClean="0"/>
              <a:pPr algn="r"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 spd="slow" advTm="4753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矩形 3"/>
          <p:cNvSpPr txBox="1">
            <a:spLocks noChangeArrowheads="1"/>
          </p:cNvSpPr>
          <p:nvPr/>
        </p:nvSpPr>
        <p:spPr bwMode="auto">
          <a:xfrm>
            <a:off x="541369" y="1103331"/>
            <a:ext cx="810259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为了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区分一台主机接收到的数据包应该递交给哪个进程来进行处理，使用端口号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端口号与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UDP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端口号独立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端口号一般由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IANA (Internet Assigned Numbers Authority)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管理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众所周知端口：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1~1023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1~255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之间为大部分众所周知端口，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256~1023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端口通常由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UNIX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占用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注册端口：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1024~49151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动态或私有端口：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49152~65535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zh-CN" altLang="en-US" sz="28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571472" y="1142984"/>
            <a:ext cx="777557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使用</a:t>
            </a: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实现网络通信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配置一个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需要五种信息：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本地的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地址、本地的协议端口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远程的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地址、远程的协议端口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连接所使用的协议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打个比方：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如果把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数据包的投递过程看成是给远方的一位朋友寄一封信，那么：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地址就是这位朋友的所在位置，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北京清华大学计算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系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（依靠此信息进行路由）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号就是这位朋友的名字（依靠这个信息最终把这封信交付给这位收信者）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500034" y="1142984"/>
            <a:ext cx="7848600" cy="547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字节序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大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尾端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(Big-</a:t>
            </a: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Endian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):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字节的高位在内存中放在存储单元的起始位置</a:t>
            </a:r>
            <a:endParaRPr lang="en-US" altLang="zh-CN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小尾端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(Little-</a:t>
            </a: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Endian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):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与大尾端相反</a:t>
            </a:r>
          </a:p>
          <a:p>
            <a:endParaRPr lang="zh-CN" altLang="en-US" dirty="0">
              <a:latin typeface="Arial" pitchFamily="34" charset="0"/>
              <a:ea typeface="仿宋_GB2312" pitchFamily="49" charset="-122"/>
            </a:endParaRPr>
          </a:p>
          <a:p>
            <a:endParaRPr lang="zh-CN" altLang="en-US" dirty="0">
              <a:latin typeface="Arial" pitchFamily="34" charset="0"/>
              <a:ea typeface="仿宋_GB2312" pitchFamily="49" charset="-122"/>
            </a:endParaRPr>
          </a:p>
        </p:txBody>
      </p:sp>
      <p:graphicFrame>
        <p:nvGraphicFramePr>
          <p:cNvPr id="15364" name="对象 5"/>
          <p:cNvGraphicFramePr>
            <a:graphicFrameLocks noChangeAspect="1"/>
          </p:cNvGraphicFramePr>
          <p:nvPr/>
        </p:nvGraphicFramePr>
        <p:xfrm>
          <a:off x="581052" y="2686063"/>
          <a:ext cx="78486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5" name="Visio" r:id="rId4" imgW="6514719" imgH="2014728" progId="Visio.Drawing.11">
                  <p:embed/>
                </p:oleObj>
              </mc:Choice>
              <mc:Fallback>
                <p:oleObj name="Visio" r:id="rId4" imgW="6514719" imgH="2014728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52" y="2686063"/>
                        <a:ext cx="78486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403B-94E3-4A5A-A73F-C2817102CA0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00035" y="1114744"/>
            <a:ext cx="7715304" cy="510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网络字节序：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Network Byte Order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使用统一的字节顺序，避免兼容性问题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主机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序：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Host 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Byte 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Order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不同机器的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CPU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的设计有关，可能不一样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Motorola 68K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系列，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是一致的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Intel X86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系列，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不一致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字节排序函数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htonl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　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字节主机字节序转换为网络字节序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ntohl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　 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字节网络字节序转换为主机字节序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htons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　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字节主机字节序转换为网络字节序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ntohs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　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字节网络字节序转换为主机字节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序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3"/>
          <p:cNvSpPr txBox="1">
            <a:spLocks noChangeArrowheads="1"/>
          </p:cNvSpPr>
          <p:nvPr/>
        </p:nvSpPr>
        <p:spPr bwMode="auto">
          <a:xfrm>
            <a:off x="684213" y="1123950"/>
            <a:ext cx="8459787" cy="561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阻塞通信与非阻塞通信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方式：套接字进行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操作时，函数要等待到相关的操作完成以后才能返回，对提高处理机的利用率不利，但编程简单。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非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阻塞方式：套接字进行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操作时，无论操作成功与否，调用都会立即返回。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endParaRPr lang="zh-CN" altLang="en-US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阻塞方式编程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简单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一个套接口的默认操作模式为阻塞，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可以调用函数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ioctlsocket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进行设置。</a:t>
            </a: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4"/>
          <p:cNvSpPr>
            <a:spLocks noGrp="1" noChangeArrowheads="1"/>
          </p:cNvSpPr>
          <p:nvPr>
            <p:ph type="body" sz="half" idx="2"/>
          </p:nvPr>
        </p:nvSpPr>
        <p:spPr>
          <a:xfrm>
            <a:off x="571472" y="1285860"/>
            <a:ext cx="7772400" cy="4810140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Socket</a:t>
            </a: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的由来</a:t>
            </a:r>
            <a:endParaRPr lang="en-US" altLang="zh-CN" sz="24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UC Berkeley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为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UNIX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系统开发出了一套套接字（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BSD socket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），在此基础上扩展形成了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套接字。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Socket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规范是一套开放的、支持多协议的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下的网络编程接口，它规范了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协议族（一般为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TCP/IP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）的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API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使用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针对</a:t>
            </a:r>
            <a:r>
              <a:rPr lang="zh-CN" altLang="en-US" sz="2000" kern="1200" dirty="0">
                <a:latin typeface="Arial" pitchFamily="34" charset="0"/>
                <a:ea typeface="仿宋_GB2312" pitchFamily="49" charset="-122"/>
                <a:cs typeface="+mn-cs"/>
              </a:rPr>
              <a:t>多样的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网络协议，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Socket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统一了操作，简化了编程，使两个进程之间实现连接、通信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42852"/>
            <a:ext cx="757242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Windows Socket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D630C-0547-453E-B9C9-DB1CD6EFC0E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 spd="slow" advTm="6115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500034" y="1214423"/>
            <a:ext cx="7744374" cy="409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windows 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的版本</a:t>
            </a:r>
            <a:endParaRPr lang="en-US" altLang="zh-CN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Windows Socket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规范主要有两种版本即1.1和2.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版。主要区别：1.1版本只支持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TCP/IP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协议，2.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版本可以支持多协议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TCP/IP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编程最低级的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Windows API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其代码的一部分位于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Winsock32.dll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中，另一部分位于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Windows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内核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Windows API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可以编写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 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服务器和客户端程序。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应用程序调用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实现相互之间的通信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42852"/>
            <a:ext cx="757242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Windows Socket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403B-94E3-4A5A-A73F-C2817102CA0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slow" advTm="59172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500034" y="1214423"/>
            <a:ext cx="8104216" cy="4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编程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时的加载事项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需要</a:t>
            </a:r>
            <a:r>
              <a:rPr lang="zh-CN" altLang="en-US" sz="2000" dirty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包含头文件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Winsock2.h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，需要</a:t>
            </a:r>
            <a:r>
              <a:rPr lang="zh-CN" altLang="en-US" sz="2000" dirty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使用库</a:t>
            </a:r>
            <a:r>
              <a:rPr lang="en-US" altLang="zh-CN" sz="2000" dirty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ws2_32.lib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，包含办法可以用语句来告诉编译时调用该库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defRPr/>
            </a:pPr>
            <a:r>
              <a:rPr lang="zh-CN" altLang="en-US" sz="18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　</a:t>
            </a:r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#</a:t>
            </a:r>
            <a:r>
              <a:rPr lang="en-US" altLang="zh-CN" sz="1800" dirty="0" err="1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pragma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 comment(lib</a:t>
            </a:r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,”ws2_32.lib”)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Visual C++ 6.0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，可以通过“工程” 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&gt; 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设置”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&gt;“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工程设置”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&gt;“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链接”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&gt;“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对象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库模块”中加入“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ws2_32.lib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”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在新的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Visual C++ 2008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上要加入链接库方法：“项目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&gt;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属性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-&gt;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配置属性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-&gt;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链接器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-&gt;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输入 ：附加依赖项 ”中加入要链接的库即可。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在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QT Creator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环境中，需要在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.pro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文件中增加一行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/>
            </a:r>
            <a:br>
              <a:rPr lang="en-US" altLang="zh-CN" sz="2000" dirty="0" smtClean="0">
                <a:latin typeface="Arial" pitchFamily="34" charset="0"/>
                <a:ea typeface="仿宋_GB2312" pitchFamily="49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LIBS += -lwsock32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42852"/>
            <a:ext cx="757242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Windows Socket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403B-94E3-4A5A-A73F-C2817102CA0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slow" advTm="5917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​ 4"/>
          <p:cNvSpPr/>
          <p:nvPr/>
        </p:nvSpPr>
        <p:spPr>
          <a:xfrm>
            <a:off x="571472" y="1214422"/>
            <a:ext cx="33153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常用网络连接函数：</a:t>
            </a:r>
            <a:endParaRPr lang="zh-CN" altLang="en-US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42852"/>
            <a:ext cx="721523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Windows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网络编程基础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22462" y="1928802"/>
          <a:ext cx="5178430" cy="4275137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692324"/>
                <a:gridCol w="2486106"/>
              </a:tblGrid>
              <a:tr h="476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socket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创建套接字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bind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绑定本机接口</a:t>
                      </a:r>
                      <a:endParaRPr lang="zh-CN" altLang="en-US" sz="2000" b="1" i="0" u="none" strike="noStrike" baseline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1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listen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监听端口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connect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请求建立连接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accept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接受建立连接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send，sendto</a:t>
                      </a:r>
                      <a:endParaRPr lang="en-US" altLang="zh-CN" sz="2000" b="1" i="1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发送数据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recv，recvfrom</a:t>
                      </a:r>
                      <a:endParaRPr lang="en-US" altLang="zh-CN" sz="2000" b="1" i="1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接收数据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8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closesocket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关闭套接字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 spd="slow" advTm="4676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04407"/>
            <a:ext cx="7786742" cy="64633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主要内容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642910" y="1357298"/>
            <a:ext cx="788990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背景与基本概念</a:t>
            </a: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Windows </a:t>
            </a: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 </a:t>
            </a:r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简介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Windows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下网络编程基础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WinSock API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介绍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有代表性的网络应用协议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endParaRPr lang="zh-CN" altLang="en-US" sz="28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endParaRPr lang="zh-CN" altLang="en-US" sz="28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pic>
        <p:nvPicPr>
          <p:cNvPr id="9" name="Picture 4" descr="j0301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32" y="3490933"/>
            <a:ext cx="3352800" cy="28670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2"/>
          <p:cNvSpPr txBox="1">
            <a:spLocks noChangeArrowheads="1"/>
          </p:cNvSpPr>
          <p:nvPr/>
        </p:nvSpPr>
        <p:spPr bwMode="auto">
          <a:xfrm>
            <a:off x="1000100" y="79375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、有连接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C/S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通信程序 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TCP)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11513" y="1341438"/>
            <a:ext cx="1620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800" dirty="0">
                <a:latin typeface="Times New Roman" pitchFamily="18" charset="0"/>
              </a:rPr>
              <a:t>192.168.0.1:80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45250" y="1341438"/>
            <a:ext cx="1582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800" dirty="0">
                <a:latin typeface="Times New Roman" pitchFamily="18" charset="0"/>
              </a:rPr>
              <a:t>192.168.0.2:xx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960688" y="1989138"/>
            <a:ext cx="0" cy="4392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011863" y="1989138"/>
            <a:ext cx="0" cy="4392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384425" y="2060575"/>
            <a:ext cx="12170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等待连接</a:t>
            </a:r>
          </a:p>
        </p:txBody>
      </p:sp>
      <p:pic>
        <p:nvPicPr>
          <p:cNvPr id="10" name="Picture 9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325" y="1052513"/>
            <a:ext cx="723900" cy="923925"/>
          </a:xfrm>
          <a:prstGeom prst="rect">
            <a:avLst/>
          </a:prstGeom>
          <a:noFill/>
        </p:spPr>
      </p:pic>
      <p:pic>
        <p:nvPicPr>
          <p:cNvPr id="11" name="Picture 10" descr="cli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1052513"/>
            <a:ext cx="1009650" cy="923925"/>
          </a:xfrm>
          <a:prstGeom prst="rect">
            <a:avLst/>
          </a:prstGeom>
          <a:noFill/>
        </p:spPr>
      </p:pic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384425" y="2492375"/>
            <a:ext cx="4313238" cy="563563"/>
            <a:chOff x="1502" y="1570"/>
            <a:chExt cx="2717" cy="355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502" y="1661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建立连接</a:t>
              </a:r>
              <a:endParaRPr lang="en-US" altLang="zh-CN" sz="20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452" y="1661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建立连接</a:t>
              </a:r>
              <a:endParaRPr lang="en-US" altLang="zh-CN" sz="2000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227" y="1706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094" y="1570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SYN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227" y="1797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280" y="1661"/>
              <a:ext cx="5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SYN ACK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227" y="1888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94" y="1752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ACK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384425" y="3213101"/>
            <a:ext cx="4313238" cy="1624013"/>
            <a:chOff x="1502" y="2024"/>
            <a:chExt cx="2717" cy="1023"/>
          </a:xfrm>
        </p:grpSpPr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502" y="2024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接收数据</a:t>
              </a:r>
              <a:endParaRPr lang="en-US" altLang="zh-CN" sz="2000" dirty="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452" y="2024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发送数据</a:t>
              </a:r>
              <a:endParaRPr lang="en-US" altLang="zh-CN" sz="2000" dirty="0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02" y="2785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发送数据</a:t>
              </a:r>
              <a:endParaRPr lang="en-US" altLang="zh-CN" sz="2000" dirty="0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452" y="2795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接收数据</a:t>
              </a:r>
              <a:endParaRPr lang="en-US" altLang="zh-CN" sz="2000" dirty="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2227" y="2115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227" y="2886"/>
              <a:ext cx="1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699" y="2296"/>
              <a:ext cx="57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altLang="zh-CN" sz="4800"/>
                <a:t>…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384425" y="4881563"/>
            <a:ext cx="4313238" cy="563562"/>
            <a:chOff x="1502" y="3075"/>
            <a:chExt cx="2717" cy="355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502" y="3166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关闭连接</a:t>
              </a:r>
              <a:endParaRPr lang="en-US" altLang="zh-CN" sz="2000" dirty="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452" y="3166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关闭连接</a:t>
              </a:r>
              <a:endParaRPr lang="en-US" altLang="zh-CN" sz="2000" dirty="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227" y="3211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094" y="3075"/>
              <a:ext cx="2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FIN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227" y="3302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280" y="3166"/>
              <a:ext cx="4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FIN ACK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2227" y="3393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094" y="3257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ACK</a:t>
              </a:r>
            </a:p>
          </p:txBody>
        </p:sp>
      </p:grpSp>
      <p:grpSp>
        <p:nvGrpSpPr>
          <p:cNvPr id="38" name="Group 59"/>
          <p:cNvGrpSpPr>
            <a:grpSpLocks/>
          </p:cNvGrpSpPr>
          <p:nvPr/>
        </p:nvGrpSpPr>
        <p:grpSpPr bwMode="auto">
          <a:xfrm>
            <a:off x="3851275" y="1989138"/>
            <a:ext cx="1366838" cy="3600450"/>
            <a:chOff x="4377" y="1133"/>
            <a:chExt cx="861" cy="2268"/>
          </a:xfrm>
        </p:grpSpPr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431" y="1133"/>
              <a:ext cx="748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创建</a:t>
              </a:r>
              <a:r>
                <a:rPr lang="en-US" altLang="zh-CN" sz="1400" b="1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401" y="1525"/>
              <a:ext cx="816" cy="33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建立与</a:t>
              </a:r>
              <a:r>
                <a:rPr lang="en-US" altLang="zh-CN" sz="1400" b="1">
                  <a:latin typeface="Courier New" pitchFamily="49" charset="0"/>
                </a:rPr>
                <a:t>IP</a:t>
              </a:r>
              <a:r>
                <a:rPr lang="zh-CN" altLang="en-US" sz="1400" b="1">
                  <a:latin typeface="Courier New" pitchFamily="49" charset="0"/>
                </a:rPr>
                <a:t>地址</a:t>
              </a:r>
            </a:p>
            <a:p>
              <a:r>
                <a:rPr lang="zh-CN" altLang="en-US" sz="1400" b="1">
                  <a:latin typeface="Courier New" pitchFamily="49" charset="0"/>
                </a:rPr>
                <a:t>和端口的对应</a:t>
              </a:r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377" y="2341"/>
              <a:ext cx="861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发送</a:t>
              </a:r>
              <a:r>
                <a:rPr lang="en-US" altLang="zh-CN" sz="1400" b="1">
                  <a:latin typeface="Courier New" pitchFamily="49" charset="0"/>
                </a:rPr>
                <a:t>/</a:t>
              </a:r>
              <a:r>
                <a:rPr lang="zh-CN" altLang="en-US" sz="1400" b="1">
                  <a:latin typeface="Courier New" pitchFamily="49" charset="0"/>
                </a:rPr>
                <a:t>接收数据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4469" y="3203"/>
              <a:ext cx="748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关闭</a:t>
              </a:r>
              <a:r>
                <a:rPr lang="en-US" altLang="zh-CN" sz="1400" b="1">
                  <a:latin typeface="Courier New" pitchFamily="49" charset="0"/>
                </a:rPr>
                <a:t>Socket</a:t>
              </a:r>
            </a:p>
          </p:txBody>
        </p:sp>
        <p:cxnSp>
          <p:nvCxnSpPr>
            <p:cNvPr id="43" name="AutoShape 56"/>
            <p:cNvCxnSpPr>
              <a:cxnSpLocks noChangeShapeType="1"/>
              <a:stCxn id="39" idx="2"/>
              <a:endCxn id="40" idx="0"/>
            </p:cNvCxnSpPr>
            <p:nvPr/>
          </p:nvCxnSpPr>
          <p:spPr bwMode="auto">
            <a:xfrm>
              <a:off x="4805" y="1331"/>
              <a:ext cx="4" cy="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AutoShape 57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flipH="1">
              <a:off x="4808" y="1857"/>
              <a:ext cx="1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AutoShape 58"/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>
              <a:off x="4808" y="2539"/>
              <a:ext cx="2" cy="6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 advTm="277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对象 1"/>
          <p:cNvGraphicFramePr>
            <a:graphicFrameLocks noChangeAspect="1"/>
          </p:cNvGraphicFramePr>
          <p:nvPr/>
        </p:nvGraphicFramePr>
        <p:xfrm>
          <a:off x="428596" y="1142984"/>
          <a:ext cx="7572428" cy="524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7" name="Visio" r:id="rId4" imgW="6585570" imgH="5794794" progId="Visio.Drawing.11">
                  <p:embed/>
                </p:oleObj>
              </mc:Choice>
              <mc:Fallback>
                <p:oleObj name="Visio" r:id="rId4" imgW="6585570" imgH="5794794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142984"/>
                        <a:ext cx="7572428" cy="5246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矩形 2"/>
          <p:cNvSpPr txBox="1">
            <a:spLocks noChangeArrowheads="1"/>
          </p:cNvSpPr>
          <p:nvPr/>
        </p:nvSpPr>
        <p:spPr bwMode="auto">
          <a:xfrm>
            <a:off x="1000100" y="79375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、有连接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C/S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通信程序 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TCP)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 spd="slow" advTm="2772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矩形 2"/>
          <p:cNvSpPr txBox="1">
            <a:spLocks noChangeArrowheads="1"/>
          </p:cNvSpPr>
          <p:nvPr/>
        </p:nvSpPr>
        <p:spPr bwMode="auto">
          <a:xfrm>
            <a:off x="1000100" y="142852"/>
            <a:ext cx="7550147" cy="77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、无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连接的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C/S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通信程序 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UDP)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graphicFrame>
        <p:nvGraphicFramePr>
          <p:cNvPr id="19461" name="对象 1"/>
          <p:cNvGraphicFramePr>
            <a:graphicFrameLocks noChangeAspect="1"/>
          </p:cNvGraphicFramePr>
          <p:nvPr/>
        </p:nvGraphicFramePr>
        <p:xfrm>
          <a:off x="1255108" y="1345737"/>
          <a:ext cx="6413236" cy="467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5" name="Visio" r:id="rId5" imgW="4714494" imgH="4354830" progId="Visio.Drawing.11">
                  <p:embed/>
                </p:oleObj>
              </mc:Choice>
              <mc:Fallback>
                <p:oleObj name="Visio" r:id="rId5" imgW="4714494" imgH="435483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108" y="1345737"/>
                        <a:ext cx="6413236" cy="4675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7596336" y="2492375"/>
            <a:ext cx="1327150" cy="541338"/>
          </a:xfrm>
          <a:prstGeom prst="wedgeRectCallout">
            <a:avLst>
              <a:gd name="adj1" fmla="val -64843"/>
              <a:gd name="adj2" fmla="val 254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zh-CN" altLang="en-US" sz="1400" dirty="0"/>
              <a:t>这个</a:t>
            </a:r>
            <a:r>
              <a:rPr lang="en-US" altLang="zh-CN" sz="1400" dirty="0"/>
              <a:t>bind</a:t>
            </a:r>
            <a:r>
              <a:rPr lang="zh-CN" altLang="en-US" sz="1400" dirty="0"/>
              <a:t>可以是</a:t>
            </a:r>
            <a:endParaRPr lang="en-US" altLang="zh-CN" sz="1400" dirty="0"/>
          </a:p>
          <a:p>
            <a:r>
              <a:rPr lang="zh-CN" altLang="en-US" sz="1400" dirty="0"/>
              <a:t>隐式的。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slow" advTm="320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 API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介绍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的初始化和终止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创建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和释放套接字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latin typeface="Arial" pitchFamily="34" charset="0"/>
                <a:ea typeface="仿宋_GB2312" pitchFamily="49" charset="-122"/>
              </a:rPr>
              <a:t>绑定套接字和地址结构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latin typeface="Arial" pitchFamily="34" charset="0"/>
                <a:ea typeface="仿宋_GB2312" pitchFamily="49" charset="-122"/>
              </a:rPr>
              <a:t>发送、接收数据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实用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Windows Socket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程序设计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43050" y="3379787"/>
            <a:ext cx="3225800" cy="2105024"/>
            <a:chOff x="972" y="2129"/>
            <a:chExt cx="2032" cy="1326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837" y="2129"/>
              <a:ext cx="1167" cy="477"/>
              <a:chOff x="2461" y="1902"/>
              <a:chExt cx="1167" cy="477"/>
            </a:xfrm>
          </p:grpSpPr>
          <p:pic>
            <p:nvPicPr>
              <p:cNvPr id="296969" name="Picture 9"/>
              <p:cNvPicPr preferRelativeResize="0"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61" y="190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6970" name="Text Box 10"/>
              <p:cNvSpPr txBox="1">
                <a:spLocks noChangeArrowheads="1"/>
              </p:cNvSpPr>
              <p:nvPr/>
            </p:nvSpPr>
            <p:spPr bwMode="auto">
              <a:xfrm>
                <a:off x="2699" y="1933"/>
                <a:ext cx="929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静态链接库</a:t>
                </a:r>
              </a:p>
              <a:p>
                <a:r>
                  <a:rPr lang="en-US" altLang="zh-CN" sz="2000"/>
                  <a:t>ws2_32.lib</a:t>
                </a:r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1383" y="3158"/>
              <a:ext cx="1211" cy="297"/>
              <a:chOff x="693" y="2931"/>
              <a:chExt cx="1211" cy="297"/>
            </a:xfrm>
          </p:grpSpPr>
          <p:sp>
            <p:nvSpPr>
              <p:cNvPr id="296968" name="Text Box 8"/>
              <p:cNvSpPr txBox="1">
                <a:spLocks noChangeArrowheads="1"/>
              </p:cNvSpPr>
              <p:nvPr/>
            </p:nvSpPr>
            <p:spPr bwMode="auto">
              <a:xfrm>
                <a:off x="975" y="2976"/>
                <a:ext cx="92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可执行程序</a:t>
                </a:r>
              </a:p>
            </p:txBody>
          </p:sp>
          <p:pic>
            <p:nvPicPr>
              <p:cNvPr id="296971" name="Picture 11"/>
              <p:cNvPicPr preferRelativeResize="0"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93" y="2931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296987" name="AutoShape 27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>
              <a:off x="972" y="2417"/>
              <a:ext cx="555" cy="7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6988" name="AutoShape 28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 flipH="1">
              <a:off x="1527" y="2417"/>
              <a:ext cx="454" cy="7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6991" name="Text Box 31"/>
            <p:cNvSpPr txBox="1">
              <a:spLocks noChangeArrowheads="1"/>
            </p:cNvSpPr>
            <p:nvPr/>
          </p:nvSpPr>
          <p:spPr bwMode="auto">
            <a:xfrm>
              <a:off x="1292" y="2659"/>
              <a:ext cx="4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链接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995739" y="4652963"/>
            <a:ext cx="2986088" cy="1147762"/>
            <a:chOff x="2517" y="2931"/>
            <a:chExt cx="1881" cy="723"/>
          </a:xfrm>
        </p:grpSpPr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3198" y="3163"/>
              <a:ext cx="1200" cy="491"/>
              <a:chOff x="3516" y="2886"/>
              <a:chExt cx="1200" cy="491"/>
            </a:xfrm>
          </p:grpSpPr>
          <p:pic>
            <p:nvPicPr>
              <p:cNvPr id="296972" name="Picture 12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16" y="288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6973" name="Text Box 13"/>
              <p:cNvSpPr txBox="1">
                <a:spLocks noChangeArrowheads="1"/>
              </p:cNvSpPr>
              <p:nvPr/>
            </p:nvSpPr>
            <p:spPr bwMode="auto">
              <a:xfrm>
                <a:off x="3787" y="2931"/>
                <a:ext cx="929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动态链接库</a:t>
                </a:r>
              </a:p>
              <a:p>
                <a:r>
                  <a:rPr lang="en-US" altLang="zh-CN" sz="2000"/>
                  <a:t>ws2_32.dll</a:t>
                </a:r>
              </a:p>
            </p:txBody>
          </p:sp>
        </p:grpSp>
        <p:sp>
          <p:nvSpPr>
            <p:cNvPr id="296989" name="AutoShape 29"/>
            <p:cNvSpPr>
              <a:spLocks noChangeArrowheads="1"/>
            </p:cNvSpPr>
            <p:nvPr/>
          </p:nvSpPr>
          <p:spPr bwMode="auto">
            <a:xfrm>
              <a:off x="2517" y="3203"/>
              <a:ext cx="635" cy="254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96992" name="Text Box 32"/>
            <p:cNvSpPr txBox="1">
              <a:spLocks noChangeArrowheads="1"/>
            </p:cNvSpPr>
            <p:nvPr/>
          </p:nvSpPr>
          <p:spPr bwMode="auto">
            <a:xfrm>
              <a:off x="2608" y="2931"/>
              <a:ext cx="4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执行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11188" y="1844675"/>
            <a:ext cx="3132137" cy="779463"/>
            <a:chOff x="385" y="1162"/>
            <a:chExt cx="1973" cy="491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385" y="1162"/>
              <a:ext cx="830" cy="298"/>
              <a:chOff x="431" y="935"/>
              <a:chExt cx="830" cy="298"/>
            </a:xfrm>
          </p:grpSpPr>
          <p:pic>
            <p:nvPicPr>
              <p:cNvPr id="296964" name="Picture 4"/>
              <p:cNvPicPr preferRelativeResize="0"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1" y="93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6965" name="Text Box 5"/>
              <p:cNvSpPr txBox="1">
                <a:spLocks noChangeArrowheads="1"/>
              </p:cNvSpPr>
              <p:nvPr/>
            </p:nvSpPr>
            <p:spPr bwMode="auto">
              <a:xfrm>
                <a:off x="657" y="981"/>
                <a:ext cx="6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源程序</a:t>
                </a:r>
              </a:p>
            </p:txBody>
          </p: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1247" y="1162"/>
              <a:ext cx="1111" cy="491"/>
              <a:chOff x="1610" y="1162"/>
              <a:chExt cx="1111" cy="491"/>
            </a:xfrm>
          </p:grpSpPr>
          <p:pic>
            <p:nvPicPr>
              <p:cNvPr id="296993" name="Picture 33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610" y="1162"/>
                <a:ext cx="272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6994" name="Text Box 34"/>
              <p:cNvSpPr txBox="1">
                <a:spLocks noChangeArrowheads="1"/>
              </p:cNvSpPr>
              <p:nvPr/>
            </p:nvSpPr>
            <p:spPr bwMode="auto">
              <a:xfrm>
                <a:off x="1837" y="1207"/>
                <a:ext cx="884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头文件</a:t>
                </a:r>
              </a:p>
              <a:p>
                <a:r>
                  <a:rPr lang="en-US" altLang="zh-CN" sz="2000"/>
                  <a:t>winsock2.h</a:t>
                </a:r>
              </a:p>
            </p:txBody>
          </p:sp>
        </p:grp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839788" y="2276475"/>
            <a:ext cx="2141538" cy="1560513"/>
            <a:chOff x="529" y="1434"/>
            <a:chExt cx="1349" cy="983"/>
          </a:xfrm>
        </p:grpSpPr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828" y="2129"/>
              <a:ext cx="1050" cy="288"/>
              <a:chOff x="828" y="1902"/>
              <a:chExt cx="1050" cy="288"/>
            </a:xfrm>
          </p:grpSpPr>
          <p:pic>
            <p:nvPicPr>
              <p:cNvPr id="296966" name="Picture 6"/>
              <p:cNvPicPr preferRelativeResize="0"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008080"/>
                  </a:clrFrom>
                  <a:clrTo>
                    <a:srgbClr val="00808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828" y="190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6974" name="Text Box 14"/>
              <p:cNvSpPr txBox="1">
                <a:spLocks noChangeArrowheads="1"/>
              </p:cNvSpPr>
              <p:nvPr/>
            </p:nvSpPr>
            <p:spPr bwMode="auto">
              <a:xfrm>
                <a:off x="1111" y="1933"/>
                <a:ext cx="76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目标文件</a:t>
                </a:r>
                <a:endParaRPr lang="en-US" altLang="zh-CN" sz="2000"/>
              </a:p>
            </p:txBody>
          </p:sp>
        </p:grpSp>
        <p:cxnSp>
          <p:nvCxnSpPr>
            <p:cNvPr id="296986" name="AutoShape 26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>
              <a:off x="529" y="1450"/>
              <a:ext cx="443" cy="6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6990" name="Text Box 30"/>
            <p:cNvSpPr txBox="1">
              <a:spLocks noChangeArrowheads="1"/>
            </p:cNvSpPr>
            <p:nvPr/>
          </p:nvSpPr>
          <p:spPr bwMode="auto">
            <a:xfrm>
              <a:off x="748" y="1661"/>
              <a:ext cx="4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编译</a:t>
              </a:r>
            </a:p>
          </p:txBody>
        </p:sp>
        <p:cxnSp>
          <p:nvCxnSpPr>
            <p:cNvPr id="296996" name="AutoShape 36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 flipH="1">
              <a:off x="972" y="1434"/>
              <a:ext cx="411" cy="6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7001" name="AutoShape 41"/>
          <p:cNvSpPr>
            <a:spLocks noChangeArrowheads="1"/>
          </p:cNvSpPr>
          <p:nvPr/>
        </p:nvSpPr>
        <p:spPr bwMode="auto">
          <a:xfrm>
            <a:off x="5003800" y="1412875"/>
            <a:ext cx="3744913" cy="431800"/>
          </a:xfrm>
          <a:prstGeom prst="wedgeRoundRectCallout">
            <a:avLst>
              <a:gd name="adj1" fmla="val -90102"/>
              <a:gd name="adj2" fmla="val 12095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000" b="1" dirty="0">
                <a:latin typeface="Courier New" pitchFamily="49" charset="0"/>
              </a:rPr>
              <a:t>#include &lt;winsock2.h&gt;</a:t>
            </a:r>
          </a:p>
        </p:txBody>
      </p:sp>
      <p:sp>
        <p:nvSpPr>
          <p:cNvPr id="297002" name="AutoShape 42"/>
          <p:cNvSpPr>
            <a:spLocks noChangeArrowheads="1"/>
          </p:cNvSpPr>
          <p:nvPr/>
        </p:nvSpPr>
        <p:spPr bwMode="auto">
          <a:xfrm>
            <a:off x="5003800" y="2349500"/>
            <a:ext cx="3744913" cy="719138"/>
          </a:xfrm>
          <a:prstGeom prst="wedgeRoundRectCallout">
            <a:avLst>
              <a:gd name="adj1" fmla="val -72171"/>
              <a:gd name="adj2" fmla="val 103861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000" b="1">
                <a:latin typeface="Courier New" pitchFamily="49" charset="0"/>
              </a:rPr>
              <a:t>#pragma comment(lib, ws2_32.lib)</a:t>
            </a:r>
          </a:p>
        </p:txBody>
      </p:sp>
      <p:sp>
        <p:nvSpPr>
          <p:cNvPr id="297003" name="AutoShape 43"/>
          <p:cNvSpPr>
            <a:spLocks noChangeArrowheads="1"/>
          </p:cNvSpPr>
          <p:nvPr/>
        </p:nvSpPr>
        <p:spPr bwMode="auto">
          <a:xfrm>
            <a:off x="5003800" y="3644900"/>
            <a:ext cx="3744913" cy="1009650"/>
          </a:xfrm>
          <a:prstGeom prst="wedgeRoundRectCallout">
            <a:avLst>
              <a:gd name="adj1" fmla="val -42625"/>
              <a:gd name="adj2" fmla="val 7940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000" b="1" dirty="0" err="1">
                <a:latin typeface="Courier New" pitchFamily="49" charset="0"/>
              </a:rPr>
              <a:t>WSAStartup</a:t>
            </a:r>
            <a:r>
              <a:rPr lang="en-US" altLang="zh-CN" sz="2000" b="1" dirty="0">
                <a:latin typeface="Courier New" pitchFamily="49" charset="0"/>
              </a:rPr>
              <a:t>();</a:t>
            </a:r>
          </a:p>
          <a:p>
            <a:pPr algn="ctr"/>
            <a:r>
              <a:rPr lang="en-US" altLang="zh-CN" sz="2000" b="1" dirty="0">
                <a:latin typeface="Courier New" pitchFamily="49" charset="0"/>
              </a:rPr>
              <a:t>…</a:t>
            </a:r>
          </a:p>
          <a:p>
            <a:pPr algn="ctr"/>
            <a:r>
              <a:rPr lang="en-US" altLang="zh-CN" sz="2000" b="1" dirty="0" err="1">
                <a:latin typeface="Courier New" pitchFamily="49" charset="0"/>
              </a:rPr>
              <a:t>WSACleanup</a:t>
            </a:r>
            <a:r>
              <a:rPr lang="en-US" altLang="zh-CN" sz="2000" b="1" dirty="0">
                <a:latin typeface="Courier New" pitchFamily="49" charset="0"/>
              </a:rPr>
              <a:t>();</a:t>
            </a: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1" grpId="0" animBg="1"/>
      <p:bldP spid="297002" grpId="0" animBg="1"/>
      <p:bldP spid="2970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注意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在所有基于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的程序里，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WSAStartup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和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WSACleanup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是必须使用的</a:t>
            </a:r>
          </a:p>
        </p:txBody>
      </p:sp>
      <p:pic>
        <p:nvPicPr>
          <p:cNvPr id="305156" name="Picture 4" descr="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284984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WSAStartup()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71600"/>
            <a:ext cx="7391400" cy="4608513"/>
          </a:xfrm>
        </p:spPr>
        <p:txBody>
          <a:bodyPr/>
          <a:lstStyle/>
          <a:p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加载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WinSock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DLL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的相应版本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WSAStartup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 (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    WORD 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wVersionRequested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    LPWSADATA 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lpWSAData</a:t>
            </a:r>
            <a:endParaRPr lang="en-US" altLang="zh-CN" sz="2400" dirty="0">
              <a:latin typeface="Arial" pitchFamily="34" charset="0"/>
              <a:ea typeface="仿宋_GB2312" pitchFamily="49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);</a:t>
            </a:r>
          </a:p>
          <a:p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06180" name="AutoShape 4"/>
          <p:cNvSpPr>
            <a:spLocks noChangeArrowheads="1"/>
          </p:cNvSpPr>
          <p:nvPr/>
        </p:nvSpPr>
        <p:spPr bwMode="auto">
          <a:xfrm>
            <a:off x="4391968" y="3573016"/>
            <a:ext cx="3528640" cy="2447925"/>
          </a:xfrm>
          <a:prstGeom prst="wedgeRoundRectCallout">
            <a:avLst>
              <a:gd name="adj1" fmla="val -18301"/>
              <a:gd name="adj2" fmla="val -92542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1800" dirty="0"/>
              <a:t>WinSock</a:t>
            </a:r>
            <a:r>
              <a:rPr lang="zh-CN" altLang="en-US" sz="1800" dirty="0"/>
              <a:t>库的版本</a:t>
            </a:r>
          </a:p>
          <a:p>
            <a:endParaRPr lang="zh-CN" altLang="en-US" sz="1800" dirty="0"/>
          </a:p>
          <a:p>
            <a:r>
              <a:rPr lang="zh-CN" altLang="en-US" sz="1800" dirty="0"/>
              <a:t>高位字节指定副版本号</a:t>
            </a:r>
          </a:p>
          <a:p>
            <a:r>
              <a:rPr lang="zh-CN" altLang="en-US" sz="1800" dirty="0"/>
              <a:t>低位字节指定主版本号</a:t>
            </a:r>
          </a:p>
          <a:p>
            <a:endParaRPr lang="zh-CN" altLang="en-US" sz="1800" dirty="0"/>
          </a:p>
          <a:p>
            <a:r>
              <a:rPr lang="zh-CN" altLang="en-US" sz="1800" dirty="0"/>
              <a:t>可以用宏</a:t>
            </a:r>
            <a:r>
              <a:rPr lang="en-US" altLang="zh-CN" sz="1800" dirty="0">
                <a:solidFill>
                  <a:srgbClr val="FF0000"/>
                </a:solidFill>
              </a:rPr>
              <a:t>MAKEWORD</a:t>
            </a:r>
            <a:r>
              <a:rPr lang="en-US" altLang="zh-CN" sz="1800" dirty="0"/>
              <a:t>(X, Y)</a:t>
            </a:r>
            <a:r>
              <a:rPr lang="zh-CN" altLang="en-US" sz="1800" dirty="0"/>
              <a:t> 方便地设置</a:t>
            </a:r>
          </a:p>
        </p:txBody>
      </p:sp>
      <p:sp>
        <p:nvSpPr>
          <p:cNvPr id="306181" name="AutoShape 5"/>
          <p:cNvSpPr>
            <a:spLocks noChangeArrowheads="1"/>
          </p:cNvSpPr>
          <p:nvPr/>
        </p:nvSpPr>
        <p:spPr bwMode="auto">
          <a:xfrm>
            <a:off x="1223318" y="4365104"/>
            <a:ext cx="2735263" cy="792162"/>
          </a:xfrm>
          <a:prstGeom prst="wedgeRoundRectCallout">
            <a:avLst>
              <a:gd name="adj1" fmla="val 45356"/>
              <a:gd name="adj2" fmla="val -225352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 dirty="0"/>
              <a:t>返回一个</a:t>
            </a:r>
            <a:r>
              <a:rPr lang="en-US" altLang="zh-CN" sz="2000" dirty="0"/>
              <a:t>WSADATA</a:t>
            </a:r>
            <a:r>
              <a:rPr lang="zh-CN" altLang="en-US" sz="2000" dirty="0"/>
              <a:t>结构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00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各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Windows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平台支持的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WinSock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版本</a:t>
            </a:r>
          </a:p>
        </p:txBody>
      </p:sp>
      <p:graphicFrame>
        <p:nvGraphicFramePr>
          <p:cNvPr id="298061" name="Group 77"/>
          <p:cNvGraphicFramePr>
            <a:graphicFrameLocks noGrp="1"/>
          </p:cNvGraphicFramePr>
          <p:nvPr>
            <p:ph idx="1"/>
          </p:nvPr>
        </p:nvGraphicFramePr>
        <p:xfrm>
          <a:off x="457200" y="1196975"/>
          <a:ext cx="8229600" cy="5127626"/>
        </p:xfrm>
        <a:graphic>
          <a:graphicData uri="http://schemas.openxmlformats.org/drawingml/2006/table">
            <a:tbl>
              <a:tblPr/>
              <a:tblGrid>
                <a:gridCol w="4371975"/>
                <a:gridCol w="3857625"/>
              </a:tblGrid>
              <a:tr h="854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平台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WinSock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版本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Windows 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1 . 1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2 . 2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Windows 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2 . 2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Windows NT 4.0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2 . 2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Windows 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2 . 2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Windows XP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Times New Roman" pitchFamily="18" charset="0"/>
                        </a:rPr>
                        <a:t>2 . 2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WSACleanup()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释放为应用程序分配的所有资源</a:t>
            </a:r>
          </a:p>
          <a:p>
            <a:pPr lvl="1"/>
            <a:r>
              <a:rPr lang="en-US" altLang="zh-CN">
                <a:ea typeface="宋体" pitchFamily="2" charset="-122"/>
              </a:rPr>
              <a:t>int  WSACleanup (void);</a:t>
            </a:r>
          </a:p>
          <a:p>
            <a:r>
              <a:rPr lang="zh-CN" altLang="en-US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>
                <a:ea typeface="宋体" pitchFamily="2" charset="-122"/>
              </a:rPr>
              <a:t>成功：返回</a:t>
            </a:r>
            <a:r>
              <a:rPr lang="en-US" altLang="zh-CN">
                <a:ea typeface="宋体" pitchFamily="2" charset="-122"/>
              </a:rPr>
              <a:t>0</a:t>
            </a:r>
          </a:p>
          <a:p>
            <a:pPr lvl="1"/>
            <a:r>
              <a:rPr lang="zh-CN" altLang="en-US">
                <a:ea typeface="宋体" pitchFamily="2" charset="-122"/>
              </a:rPr>
              <a:t>失败：返回</a:t>
            </a:r>
            <a:r>
              <a:rPr lang="en-US" altLang="zh-CN">
                <a:ea typeface="宋体" pitchFamily="2" charset="-122"/>
              </a:rPr>
              <a:t>SOCKET_ERROR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函数返回值有没有什么规律？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能不能获得更加详细的错误描述？</a:t>
            </a:r>
          </a:p>
        </p:txBody>
      </p:sp>
      <p:pic>
        <p:nvPicPr>
          <p:cNvPr id="315396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798912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68313" y="4652963"/>
            <a:ext cx="8207375" cy="1728787"/>
            <a:chOff x="295" y="663"/>
            <a:chExt cx="5170" cy="2041"/>
          </a:xfrm>
          <a:solidFill>
            <a:schemeClr val="accent6"/>
          </a:solidFill>
        </p:grpSpPr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295" y="663"/>
              <a:ext cx="5170" cy="204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5"/>
            <p:cNvSpPr txBox="1">
              <a:spLocks noChangeArrowheads="1"/>
            </p:cNvSpPr>
            <p:nvPr/>
          </p:nvSpPr>
          <p:spPr bwMode="auto">
            <a:xfrm>
              <a:off x="4654" y="1566"/>
              <a:ext cx="767" cy="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网络边缘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68313" y="1052513"/>
            <a:ext cx="8207375" cy="3600450"/>
            <a:chOff x="295" y="663"/>
            <a:chExt cx="5170" cy="2041"/>
          </a:xfrm>
        </p:grpSpPr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295" y="663"/>
              <a:ext cx="5170" cy="204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4649" y="1570"/>
              <a:ext cx="767" cy="2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网络核心</a:t>
              </a:r>
              <a:endParaRPr lang="en-US" altLang="zh-CN" sz="2000" dirty="0"/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5616" y="15240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j-cs"/>
              </a:rPr>
              <a:t>网络结构</a:t>
            </a:r>
            <a:endParaRPr lang="zh-CN" altLang="en-US" sz="3200" dirty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j-cs"/>
            </a:endParaRPr>
          </a:p>
        </p:txBody>
      </p:sp>
      <p:pic>
        <p:nvPicPr>
          <p:cNvPr id="13" name="Picture 7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3284538"/>
            <a:ext cx="485775" cy="485775"/>
          </a:xfrm>
          <a:prstGeom prst="rect">
            <a:avLst/>
          </a:prstGeom>
          <a:noFill/>
        </p:spPr>
      </p:pic>
      <p:pic>
        <p:nvPicPr>
          <p:cNvPr id="14" name="Picture 8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3500438"/>
            <a:ext cx="485775" cy="485775"/>
          </a:xfrm>
          <a:prstGeom prst="rect">
            <a:avLst/>
          </a:prstGeom>
          <a:noFill/>
        </p:spPr>
      </p:pic>
      <p:pic>
        <p:nvPicPr>
          <p:cNvPr id="15" name="Picture 9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2924175"/>
            <a:ext cx="485775" cy="485775"/>
          </a:xfrm>
          <a:prstGeom prst="rect">
            <a:avLst/>
          </a:prstGeom>
          <a:noFill/>
        </p:spPr>
      </p:pic>
      <p:pic>
        <p:nvPicPr>
          <p:cNvPr id="16" name="Picture 10" descr="satell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2475" y="1130300"/>
            <a:ext cx="971550" cy="714375"/>
          </a:xfrm>
          <a:prstGeom prst="rect">
            <a:avLst/>
          </a:prstGeom>
          <a:noFill/>
        </p:spPr>
      </p:pic>
      <p:pic>
        <p:nvPicPr>
          <p:cNvPr id="17" name="Picture 13" descr="radiotow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1773238"/>
            <a:ext cx="438150" cy="942975"/>
          </a:xfrm>
          <a:prstGeom prst="rect">
            <a:avLst/>
          </a:prstGeom>
          <a:noFill/>
        </p:spPr>
      </p:pic>
      <p:pic>
        <p:nvPicPr>
          <p:cNvPr id="18" name="Picture 14" descr="radiotow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412875"/>
            <a:ext cx="438150" cy="942975"/>
          </a:xfrm>
          <a:prstGeom prst="rect">
            <a:avLst/>
          </a:prstGeom>
          <a:noFill/>
        </p:spPr>
      </p:pic>
      <p:pic>
        <p:nvPicPr>
          <p:cNvPr id="19" name="Picture 15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3644900"/>
            <a:ext cx="485775" cy="485775"/>
          </a:xfrm>
          <a:prstGeom prst="rect">
            <a:avLst/>
          </a:prstGeom>
          <a:noFill/>
        </p:spPr>
      </p:pic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 flipV="1">
            <a:off x="1050925" y="1487488"/>
            <a:ext cx="2241550" cy="8620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1" name="AutoShape 17"/>
          <p:cNvCxnSpPr>
            <a:cxnSpLocks noChangeShapeType="1"/>
          </p:cNvCxnSpPr>
          <p:nvPr/>
        </p:nvCxnSpPr>
        <p:spPr bwMode="auto">
          <a:xfrm>
            <a:off x="1050925" y="3016250"/>
            <a:ext cx="1676400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8"/>
          <p:cNvCxnSpPr>
            <a:cxnSpLocks noChangeShapeType="1"/>
          </p:cNvCxnSpPr>
          <p:nvPr/>
        </p:nvCxnSpPr>
        <p:spPr bwMode="auto">
          <a:xfrm>
            <a:off x="4264025" y="1487488"/>
            <a:ext cx="282892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3" name="AutoShape 19"/>
          <p:cNvCxnSpPr>
            <a:cxnSpLocks noChangeShapeType="1"/>
          </p:cNvCxnSpPr>
          <p:nvPr/>
        </p:nvCxnSpPr>
        <p:spPr bwMode="auto">
          <a:xfrm flipV="1">
            <a:off x="2706688" y="1884363"/>
            <a:ext cx="251301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" name="AutoShape 20"/>
          <p:cNvCxnSpPr>
            <a:cxnSpLocks noChangeShapeType="1"/>
          </p:cNvCxnSpPr>
          <p:nvPr/>
        </p:nvCxnSpPr>
        <p:spPr bwMode="auto">
          <a:xfrm>
            <a:off x="2487613" y="2716213"/>
            <a:ext cx="1363662" cy="92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21"/>
          <p:cNvCxnSpPr>
            <a:cxnSpLocks noChangeShapeType="1"/>
          </p:cNvCxnSpPr>
          <p:nvPr/>
        </p:nvCxnSpPr>
        <p:spPr bwMode="auto">
          <a:xfrm>
            <a:off x="3978275" y="3743325"/>
            <a:ext cx="738188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22"/>
          <p:cNvCxnSpPr>
            <a:cxnSpLocks noChangeShapeType="1"/>
          </p:cNvCxnSpPr>
          <p:nvPr/>
        </p:nvCxnSpPr>
        <p:spPr bwMode="auto">
          <a:xfrm flipV="1">
            <a:off x="5202238" y="3409950"/>
            <a:ext cx="476250" cy="477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3"/>
          <p:cNvCxnSpPr>
            <a:cxnSpLocks noChangeShapeType="1"/>
          </p:cNvCxnSpPr>
          <p:nvPr/>
        </p:nvCxnSpPr>
        <p:spPr bwMode="auto">
          <a:xfrm>
            <a:off x="5438775" y="2355850"/>
            <a:ext cx="239713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4"/>
          <p:cNvCxnSpPr>
            <a:cxnSpLocks noChangeShapeType="1"/>
          </p:cNvCxnSpPr>
          <p:nvPr/>
        </p:nvCxnSpPr>
        <p:spPr bwMode="auto">
          <a:xfrm>
            <a:off x="2970213" y="3527425"/>
            <a:ext cx="522287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5"/>
          <p:cNvCxnSpPr>
            <a:cxnSpLocks noChangeShapeType="1"/>
          </p:cNvCxnSpPr>
          <p:nvPr/>
        </p:nvCxnSpPr>
        <p:spPr bwMode="auto">
          <a:xfrm flipH="1">
            <a:off x="5921375" y="2366963"/>
            <a:ext cx="1538288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30" name="Picture 26" descr="di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2349500"/>
            <a:ext cx="733425" cy="666750"/>
          </a:xfrm>
          <a:prstGeom prst="rect">
            <a:avLst/>
          </a:prstGeom>
          <a:noFill/>
        </p:spPr>
      </p:pic>
      <p:pic>
        <p:nvPicPr>
          <p:cNvPr id="31" name="Picture 27" descr="di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950" y="1700213"/>
            <a:ext cx="733425" cy="666750"/>
          </a:xfrm>
          <a:prstGeom prst="rect">
            <a:avLst/>
          </a:prstGeom>
          <a:noFill/>
        </p:spPr>
      </p:pic>
      <p:pic>
        <p:nvPicPr>
          <p:cNvPr id="32" name="Picture 29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650" y="5313363"/>
            <a:ext cx="723900" cy="923925"/>
          </a:xfrm>
          <a:prstGeom prst="rect">
            <a:avLst/>
          </a:prstGeom>
          <a:noFill/>
        </p:spPr>
      </p:pic>
      <p:pic>
        <p:nvPicPr>
          <p:cNvPr id="33" name="Picture 30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1975" y="5300663"/>
            <a:ext cx="723900" cy="923925"/>
          </a:xfrm>
          <a:prstGeom prst="rect">
            <a:avLst/>
          </a:prstGeom>
          <a:noFill/>
        </p:spPr>
      </p:pic>
      <p:pic>
        <p:nvPicPr>
          <p:cNvPr id="34" name="Picture 31" descr="clie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5300663"/>
            <a:ext cx="1009650" cy="923925"/>
          </a:xfrm>
          <a:prstGeom prst="rect">
            <a:avLst/>
          </a:prstGeom>
          <a:noFill/>
        </p:spPr>
      </p:pic>
      <p:cxnSp>
        <p:nvCxnSpPr>
          <p:cNvPr id="35" name="AutoShape 32"/>
          <p:cNvCxnSpPr>
            <a:cxnSpLocks noChangeShapeType="1"/>
          </p:cNvCxnSpPr>
          <p:nvPr/>
        </p:nvCxnSpPr>
        <p:spPr bwMode="auto">
          <a:xfrm>
            <a:off x="4959350" y="4130675"/>
            <a:ext cx="1412875" cy="1169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3"/>
          <p:cNvCxnSpPr>
            <a:cxnSpLocks noChangeShapeType="1"/>
          </p:cNvCxnSpPr>
          <p:nvPr/>
        </p:nvCxnSpPr>
        <p:spPr bwMode="auto">
          <a:xfrm flipV="1">
            <a:off x="1117600" y="3770313"/>
            <a:ext cx="1609725" cy="154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34"/>
          <p:cNvCxnSpPr>
            <a:cxnSpLocks noChangeShapeType="1"/>
          </p:cNvCxnSpPr>
          <p:nvPr/>
        </p:nvCxnSpPr>
        <p:spPr bwMode="auto">
          <a:xfrm flipV="1">
            <a:off x="2193925" y="3770313"/>
            <a:ext cx="533400" cy="153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47"/>
          <p:cNvCxnSpPr>
            <a:cxnSpLocks noChangeShapeType="1"/>
          </p:cNvCxnSpPr>
          <p:nvPr/>
        </p:nvCxnSpPr>
        <p:spPr bwMode="auto">
          <a:xfrm flipV="1">
            <a:off x="2970213" y="3167063"/>
            <a:ext cx="2465387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48"/>
          <p:cNvCxnSpPr>
            <a:cxnSpLocks noChangeShapeType="1"/>
          </p:cNvCxnSpPr>
          <p:nvPr/>
        </p:nvCxnSpPr>
        <p:spPr bwMode="auto">
          <a:xfrm flipV="1">
            <a:off x="3978275" y="3167063"/>
            <a:ext cx="14573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40" name="Picture 49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5" y="2565400"/>
            <a:ext cx="485775" cy="485775"/>
          </a:xfrm>
          <a:prstGeom prst="rect">
            <a:avLst/>
          </a:prstGeom>
          <a:noFill/>
        </p:spPr>
      </p:pic>
      <p:cxnSp>
        <p:nvCxnSpPr>
          <p:cNvPr id="41" name="AutoShape 50"/>
          <p:cNvCxnSpPr>
            <a:cxnSpLocks noChangeShapeType="1"/>
          </p:cNvCxnSpPr>
          <p:nvPr/>
        </p:nvCxnSpPr>
        <p:spPr bwMode="auto">
          <a:xfrm flipV="1">
            <a:off x="2727325" y="2808288"/>
            <a:ext cx="112395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51"/>
          <p:cNvCxnSpPr>
            <a:cxnSpLocks noChangeShapeType="1"/>
          </p:cNvCxnSpPr>
          <p:nvPr/>
        </p:nvCxnSpPr>
        <p:spPr bwMode="auto">
          <a:xfrm>
            <a:off x="4337050" y="2808288"/>
            <a:ext cx="1098550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52"/>
          <p:cNvCxnSpPr>
            <a:cxnSpLocks noChangeShapeType="1"/>
          </p:cNvCxnSpPr>
          <p:nvPr/>
        </p:nvCxnSpPr>
        <p:spPr bwMode="auto">
          <a:xfrm>
            <a:off x="4094163" y="3051175"/>
            <a:ext cx="865187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53"/>
          <p:cNvCxnSpPr>
            <a:cxnSpLocks noChangeShapeType="1"/>
          </p:cNvCxnSpPr>
          <p:nvPr/>
        </p:nvCxnSpPr>
        <p:spPr bwMode="auto">
          <a:xfrm flipH="1">
            <a:off x="3735388" y="3051175"/>
            <a:ext cx="358775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5" name="AutoShape 54"/>
          <p:cNvSpPr>
            <a:spLocks noChangeArrowheads="1"/>
          </p:cNvSpPr>
          <p:nvPr/>
        </p:nvSpPr>
        <p:spPr bwMode="auto">
          <a:xfrm>
            <a:off x="3347864" y="4653136"/>
            <a:ext cx="1655763" cy="172819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应用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000" dirty="0">
                <a:ea typeface="仿宋_GB2312" pitchFamily="49" charset="-122"/>
              </a:rPr>
              <a:t>Web</a:t>
            </a:r>
            <a:r>
              <a:rPr lang="zh-CN" altLang="en-US" sz="2000" dirty="0">
                <a:ea typeface="仿宋_GB2312" pitchFamily="49" charset="-122"/>
              </a:rPr>
              <a:t>应用</a:t>
            </a:r>
          </a:p>
          <a:p>
            <a:pPr algn="ctr"/>
            <a:r>
              <a:rPr lang="zh-CN" altLang="en-US" sz="2000" dirty="0">
                <a:ea typeface="仿宋_GB2312" pitchFamily="49" charset="-122"/>
              </a:rPr>
              <a:t>电子邮件</a:t>
            </a:r>
          </a:p>
          <a:p>
            <a:pPr algn="ctr"/>
            <a:r>
              <a:rPr lang="zh-CN" altLang="en-US" sz="2000" dirty="0">
                <a:ea typeface="仿宋_GB2312" pitchFamily="49" charset="-122"/>
              </a:rPr>
              <a:t>文件服务</a:t>
            </a:r>
            <a:endParaRPr lang="en-US" altLang="zh-CN" sz="2000" dirty="0">
              <a:ea typeface="仿宋_GB2312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WSAGetLastError()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调用任何一个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WinSock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函数之后可用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WSAGetLastError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函数来获得详细的错误代码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>
                <a:latin typeface="Arial" pitchFamily="34" charset="0"/>
                <a:ea typeface="仿宋_GB2312" pitchFamily="49" charset="-122"/>
              </a:rPr>
              <a:t>int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</a:rPr>
              <a:t>  </a:t>
            </a:r>
            <a:r>
              <a:rPr lang="en-US" altLang="zh-CN" sz="2000" dirty="0" err="1">
                <a:latin typeface="Arial" pitchFamily="34" charset="0"/>
                <a:ea typeface="仿宋_GB2312" pitchFamily="49" charset="-122"/>
              </a:rPr>
              <a:t>WSAGetLastError</a:t>
            </a:r>
            <a:r>
              <a:rPr lang="en-US" altLang="zh-CN" sz="2000" dirty="0">
                <a:latin typeface="Arial" pitchFamily="34" charset="0"/>
                <a:ea typeface="仿宋_GB2312" pitchFamily="49" charset="-122"/>
              </a:rPr>
              <a:t> (void);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返回值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Arial" pitchFamily="34" charset="0"/>
                <a:ea typeface="仿宋_GB2312" pitchFamily="49" charset="-122"/>
              </a:rPr>
              <a:t>详细的错误代码</a:t>
            </a:r>
            <a:endParaRPr lang="en-US" altLang="zh-CN" sz="20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WSAStartup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函数调用失败能不能用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WSAGetLastError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获取详细错误代码？</a:t>
            </a:r>
          </a:p>
        </p:txBody>
      </p:sp>
      <p:pic>
        <p:nvPicPr>
          <p:cNvPr id="320516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212976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 API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介绍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的初始化和终止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创建和释放套接字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latin typeface="Arial" pitchFamily="34" charset="0"/>
                <a:ea typeface="仿宋_GB2312" pitchFamily="49" charset="-122"/>
              </a:rPr>
              <a:t>绑定套接字和地址结构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latin typeface="Arial" pitchFamily="34" charset="0"/>
                <a:ea typeface="仿宋_GB2312" pitchFamily="49" charset="-122"/>
              </a:rPr>
              <a:t>发送、接收数据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实用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6840760" cy="762000"/>
          </a:xfrm>
        </p:spPr>
        <p:txBody>
          <a:bodyPr anchor="ctr"/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socket()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71600"/>
            <a:ext cx="7391400" cy="4608513"/>
          </a:xfrm>
        </p:spPr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创建套接字</a:t>
            </a:r>
          </a:p>
          <a:p>
            <a:pPr lvl="1">
              <a:buFont typeface="Wingdings" pitchFamily="2" charset="2"/>
              <a:buNone/>
            </a:pPr>
            <a:r>
              <a:rPr lang="sv-SE" altLang="zh-CN" sz="2400" dirty="0">
                <a:ea typeface="宋体" pitchFamily="2" charset="-122"/>
              </a:rPr>
              <a:t>SOCKET socket (</a:t>
            </a:r>
          </a:p>
          <a:p>
            <a:pPr lvl="1">
              <a:buFont typeface="Wingdings" pitchFamily="2" charset="2"/>
              <a:buNone/>
            </a:pPr>
            <a:r>
              <a:rPr lang="sv-SE" altLang="zh-CN" sz="2400" dirty="0">
                <a:ea typeface="宋体" pitchFamily="2" charset="-122"/>
              </a:rPr>
              <a:t>    int af,	</a:t>
            </a:r>
          </a:p>
          <a:p>
            <a:pPr lvl="1">
              <a:buFont typeface="Wingdings" pitchFamily="2" charset="2"/>
              <a:buNone/>
            </a:pPr>
            <a:r>
              <a:rPr lang="sv-SE" altLang="zh-CN" sz="2400" dirty="0">
                <a:ea typeface="宋体" pitchFamily="2" charset="-122"/>
              </a:rPr>
              <a:t>    int type,	</a:t>
            </a:r>
          </a:p>
          <a:p>
            <a:pPr lvl="1">
              <a:buFont typeface="Wingdings" pitchFamily="2" charset="2"/>
              <a:buNone/>
            </a:pPr>
            <a:r>
              <a:rPr lang="sv-SE" altLang="zh-CN" sz="2400" dirty="0">
                <a:ea typeface="宋体" pitchFamily="2" charset="-122"/>
              </a:rPr>
              <a:t>    int protocol	</a:t>
            </a:r>
          </a:p>
          <a:p>
            <a:pPr lvl="1">
              <a:buFont typeface="Wingdings" pitchFamily="2" charset="2"/>
              <a:buNone/>
            </a:pPr>
            <a:r>
              <a:rPr lang="sv-SE" altLang="zh-CN" sz="2400" dirty="0">
                <a:ea typeface="宋体" pitchFamily="2" charset="-122"/>
              </a:rPr>
              <a:t>);</a:t>
            </a:r>
          </a:p>
          <a:p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成功：返回新套接字的描述符 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失败：返回</a:t>
            </a:r>
            <a:r>
              <a:rPr lang="en-US" altLang="zh-CN" sz="2400" dirty="0">
                <a:ea typeface="宋体" pitchFamily="2" charset="-122"/>
              </a:rPr>
              <a:t>INVALID_SOCKET 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103" name="Group 128"/>
          <p:cNvGrpSpPr>
            <a:grpSpLocks/>
          </p:cNvGrpSpPr>
          <p:nvPr/>
        </p:nvGrpSpPr>
        <p:grpSpPr bwMode="auto">
          <a:xfrm>
            <a:off x="2160588" y="1844526"/>
            <a:ext cx="5400675" cy="2881312"/>
            <a:chOff x="1565" y="1207"/>
            <a:chExt cx="3402" cy="1815"/>
          </a:xfrm>
        </p:grpSpPr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2517" y="1207"/>
              <a:ext cx="2450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 flipH="1">
              <a:off x="1565" y="1616"/>
              <a:ext cx="952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43"/>
            <p:cNvSpPr txBox="1">
              <a:spLocks noChangeArrowheads="1"/>
            </p:cNvSpPr>
            <p:nvPr/>
          </p:nvSpPr>
          <p:spPr bwMode="auto">
            <a:xfrm>
              <a:off x="3515" y="1207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地址族</a:t>
              </a:r>
              <a:endParaRPr lang="en-US" altLang="zh-CN"/>
            </a:p>
          </p:txBody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3498" y="2566"/>
              <a:ext cx="12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…</a:t>
              </a:r>
            </a:p>
          </p:txBody>
        </p:sp>
        <p:sp>
          <p:nvSpPr>
            <p:cNvPr id="108" name="Rectangle 46"/>
            <p:cNvSpPr>
              <a:spLocks noChangeArrowheads="1"/>
            </p:cNvSpPr>
            <p:nvPr/>
          </p:nvSpPr>
          <p:spPr bwMode="auto">
            <a:xfrm>
              <a:off x="2744" y="2566"/>
              <a:ext cx="75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…</a:t>
              </a:r>
            </a:p>
          </p:txBody>
        </p:sp>
        <p:sp>
          <p:nvSpPr>
            <p:cNvPr id="109" name="Rectangle 49"/>
            <p:cNvSpPr>
              <a:spLocks noChangeArrowheads="1"/>
            </p:cNvSpPr>
            <p:nvPr/>
          </p:nvSpPr>
          <p:spPr bwMode="auto">
            <a:xfrm>
              <a:off x="3498" y="2317"/>
              <a:ext cx="12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en-US" sz="1800">
                  <a:latin typeface="Arial" pitchFamily="34" charset="0"/>
                  <a:ea typeface="仿宋_GB2312" pitchFamily="49" charset="-122"/>
                </a:rPr>
                <a:t>红外线通信</a:t>
              </a:r>
              <a:endParaRPr lang="zh-CN" altLang="en-US" sz="180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0" name="Rectangle 50"/>
            <p:cNvSpPr>
              <a:spLocks noChangeArrowheads="1"/>
            </p:cNvSpPr>
            <p:nvPr/>
          </p:nvSpPr>
          <p:spPr bwMode="auto">
            <a:xfrm>
              <a:off x="2744" y="2317"/>
              <a:ext cx="75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en-US" sz="1800">
                  <a:latin typeface="Arial" pitchFamily="34" charset="0"/>
                  <a:ea typeface="仿宋_GB2312" pitchFamily="49" charset="-122"/>
                </a:rPr>
                <a:t>AF_IRDA</a:t>
              </a:r>
              <a:endParaRPr lang="zh-CN" altLang="en-US" sz="180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1" name="Rectangle 51"/>
            <p:cNvSpPr>
              <a:spLocks noChangeArrowheads="1"/>
            </p:cNvSpPr>
            <p:nvPr/>
          </p:nvSpPr>
          <p:spPr bwMode="auto">
            <a:xfrm>
              <a:off x="3498" y="2068"/>
              <a:ext cx="12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Novell IPX</a:t>
              </a:r>
              <a:endParaRPr lang="zh-CN" altLang="en-US" sz="180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2" name="Rectangle 52"/>
            <p:cNvSpPr>
              <a:spLocks noChangeArrowheads="1"/>
            </p:cNvSpPr>
            <p:nvPr/>
          </p:nvSpPr>
          <p:spPr bwMode="auto">
            <a:xfrm>
              <a:off x="2744" y="2068"/>
              <a:ext cx="75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AF_IPX</a:t>
              </a:r>
              <a:endParaRPr lang="zh-CN" altLang="en-US" sz="180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3" name="Rectangle 53"/>
            <p:cNvSpPr>
              <a:spLocks noChangeArrowheads="1"/>
            </p:cNvSpPr>
            <p:nvPr/>
          </p:nvSpPr>
          <p:spPr bwMode="auto">
            <a:xfrm>
              <a:off x="3498" y="1819"/>
              <a:ext cx="12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ea typeface="仿宋_GB2312" pitchFamily="49" charset="-122"/>
                </a:rPr>
                <a:t>Internet IP</a:t>
              </a:r>
              <a:r>
                <a:rPr lang="zh-CN" altLang="en-US" sz="1800">
                  <a:solidFill>
                    <a:srgbClr val="FF0000"/>
                  </a:solidFill>
                  <a:latin typeface="Arial" pitchFamily="34" charset="0"/>
                  <a:ea typeface="仿宋_GB2312" pitchFamily="49" charset="-122"/>
                </a:rPr>
                <a:t>协议</a:t>
              </a:r>
            </a:p>
          </p:txBody>
        </p:sp>
        <p:sp>
          <p:nvSpPr>
            <p:cNvPr id="114" name="Rectangle 54"/>
            <p:cNvSpPr>
              <a:spLocks noChangeArrowheads="1"/>
            </p:cNvSpPr>
            <p:nvPr/>
          </p:nvSpPr>
          <p:spPr bwMode="auto">
            <a:xfrm>
              <a:off x="2744" y="1819"/>
              <a:ext cx="75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ea typeface="仿宋_GB2312" pitchFamily="49" charset="-122"/>
                </a:rPr>
                <a:t>AF_INET</a:t>
              </a:r>
              <a:endParaRPr lang="zh-CN" altLang="en-US" sz="180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5" name="Rectangle 55"/>
            <p:cNvSpPr>
              <a:spLocks noChangeArrowheads="1"/>
            </p:cNvSpPr>
            <p:nvPr/>
          </p:nvSpPr>
          <p:spPr bwMode="auto">
            <a:xfrm>
              <a:off x="3498" y="1570"/>
              <a:ext cx="12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Unix</a:t>
              </a:r>
              <a:r>
                <a:rPr lang="zh-CN" altLang="en-US" sz="1800">
                  <a:latin typeface="Arial" pitchFamily="34" charset="0"/>
                  <a:ea typeface="仿宋_GB2312" pitchFamily="49" charset="-122"/>
                </a:rPr>
                <a:t>域</a:t>
              </a:r>
              <a:r>
                <a:rPr lang="en-US" altLang="zh-CN" sz="1800">
                  <a:latin typeface="Arial" pitchFamily="34" charset="0"/>
                  <a:ea typeface="仿宋_GB2312" pitchFamily="49" charset="-122"/>
                </a:rPr>
                <a:t>sockets</a:t>
              </a:r>
              <a:endParaRPr lang="zh-CN" altLang="en-US" sz="180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6" name="Rectangle 56"/>
            <p:cNvSpPr>
              <a:spLocks noChangeArrowheads="1"/>
            </p:cNvSpPr>
            <p:nvPr/>
          </p:nvSpPr>
          <p:spPr bwMode="auto">
            <a:xfrm>
              <a:off x="2744" y="1570"/>
              <a:ext cx="75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 dirty="0">
                  <a:latin typeface="Arial" pitchFamily="34" charset="0"/>
                  <a:ea typeface="仿宋_GB2312" pitchFamily="49" charset="-122"/>
                </a:rPr>
                <a:t>AF_UNIX</a:t>
              </a:r>
              <a:endParaRPr lang="zh-CN" altLang="en-US" sz="1800" dirty="0">
                <a:latin typeface="Arial" pitchFamily="34" charset="0"/>
                <a:ea typeface="仿宋_GB2312" pitchFamily="49" charset="-122"/>
              </a:endParaRPr>
            </a:p>
          </p:txBody>
        </p:sp>
        <p:sp>
          <p:nvSpPr>
            <p:cNvPr id="117" name="Line 57"/>
            <p:cNvSpPr>
              <a:spLocks noChangeShapeType="1"/>
            </p:cNvSpPr>
            <p:nvPr/>
          </p:nvSpPr>
          <p:spPr bwMode="auto">
            <a:xfrm>
              <a:off x="2744" y="1570"/>
              <a:ext cx="19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>
              <a:off x="2744" y="1819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59"/>
            <p:cNvSpPr>
              <a:spLocks noChangeShapeType="1"/>
            </p:cNvSpPr>
            <p:nvPr/>
          </p:nvSpPr>
          <p:spPr bwMode="auto">
            <a:xfrm>
              <a:off x="2744" y="2068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60"/>
            <p:cNvSpPr>
              <a:spLocks noChangeShapeType="1"/>
            </p:cNvSpPr>
            <p:nvPr/>
          </p:nvSpPr>
          <p:spPr bwMode="auto">
            <a:xfrm>
              <a:off x="2744" y="2317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61"/>
            <p:cNvSpPr>
              <a:spLocks noChangeShapeType="1"/>
            </p:cNvSpPr>
            <p:nvPr/>
          </p:nvSpPr>
          <p:spPr bwMode="auto">
            <a:xfrm>
              <a:off x="2744" y="2566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63"/>
            <p:cNvSpPr>
              <a:spLocks noChangeShapeType="1"/>
            </p:cNvSpPr>
            <p:nvPr/>
          </p:nvSpPr>
          <p:spPr bwMode="auto">
            <a:xfrm>
              <a:off x="2744" y="2815"/>
              <a:ext cx="19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64"/>
            <p:cNvSpPr>
              <a:spLocks noChangeShapeType="1"/>
            </p:cNvSpPr>
            <p:nvPr/>
          </p:nvSpPr>
          <p:spPr bwMode="auto">
            <a:xfrm>
              <a:off x="2744" y="1570"/>
              <a:ext cx="0" cy="124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3498" y="157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66"/>
            <p:cNvSpPr>
              <a:spLocks noChangeShapeType="1"/>
            </p:cNvSpPr>
            <p:nvPr/>
          </p:nvSpPr>
          <p:spPr bwMode="auto">
            <a:xfrm>
              <a:off x="4740" y="1570"/>
              <a:ext cx="0" cy="124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205"/>
          <p:cNvGrpSpPr>
            <a:grpSpLocks/>
          </p:cNvGrpSpPr>
          <p:nvPr/>
        </p:nvGrpSpPr>
        <p:grpSpPr bwMode="auto">
          <a:xfrm>
            <a:off x="2592388" y="1916832"/>
            <a:ext cx="5111750" cy="2881313"/>
            <a:chOff x="1837" y="1298"/>
            <a:chExt cx="3220" cy="1815"/>
          </a:xfrm>
        </p:grpSpPr>
        <p:sp>
          <p:nvSpPr>
            <p:cNvPr id="127" name="Rectangle 130"/>
            <p:cNvSpPr>
              <a:spLocks noChangeArrowheads="1"/>
            </p:cNvSpPr>
            <p:nvPr/>
          </p:nvSpPr>
          <p:spPr bwMode="auto">
            <a:xfrm>
              <a:off x="2607" y="1298"/>
              <a:ext cx="2450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131"/>
            <p:cNvSpPr>
              <a:spLocks noChangeShapeType="1"/>
            </p:cNvSpPr>
            <p:nvPr/>
          </p:nvSpPr>
          <p:spPr bwMode="auto">
            <a:xfrm flipH="1">
              <a:off x="1837" y="1933"/>
              <a:ext cx="770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132"/>
            <p:cNvSpPr txBox="1">
              <a:spLocks noChangeArrowheads="1"/>
            </p:cNvSpPr>
            <p:nvPr/>
          </p:nvSpPr>
          <p:spPr bwMode="auto">
            <a:xfrm>
              <a:off x="3379" y="1298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套接字类型</a:t>
              </a:r>
              <a:endParaRPr lang="en-US" altLang="zh-CN"/>
            </a:p>
          </p:txBody>
        </p:sp>
        <p:sp>
          <p:nvSpPr>
            <p:cNvPr id="130" name="Rectangle 153"/>
            <p:cNvSpPr>
              <a:spLocks noChangeArrowheads="1"/>
            </p:cNvSpPr>
            <p:nvPr/>
          </p:nvSpPr>
          <p:spPr bwMode="auto">
            <a:xfrm>
              <a:off x="3742" y="2675"/>
              <a:ext cx="117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600">
                  <a:latin typeface="Tahoma" pitchFamily="34" charset="0"/>
                </a:rPr>
                <a:t>…</a:t>
              </a:r>
            </a:p>
          </p:txBody>
        </p:sp>
        <p:sp>
          <p:nvSpPr>
            <p:cNvPr id="131" name="Rectangle 154"/>
            <p:cNvSpPr>
              <a:spLocks noChangeArrowheads="1"/>
            </p:cNvSpPr>
            <p:nvPr/>
          </p:nvSpPr>
          <p:spPr bwMode="auto">
            <a:xfrm>
              <a:off x="2744" y="2675"/>
              <a:ext cx="9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40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32" name="Rectangle 159"/>
            <p:cNvSpPr>
              <a:spLocks noChangeArrowheads="1"/>
            </p:cNvSpPr>
            <p:nvPr/>
          </p:nvSpPr>
          <p:spPr bwMode="auto">
            <a:xfrm>
              <a:off x="3742" y="2464"/>
              <a:ext cx="117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Tahoma" pitchFamily="34" charset="0"/>
                </a:rPr>
                <a:t>原始套接字</a:t>
              </a:r>
              <a:endParaRPr lang="en-US" altLang="zh-CN" sz="16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33" name="Rectangle 160"/>
            <p:cNvSpPr>
              <a:spLocks noChangeArrowheads="1"/>
            </p:cNvSpPr>
            <p:nvPr/>
          </p:nvSpPr>
          <p:spPr bwMode="auto">
            <a:xfrm>
              <a:off x="2744" y="2464"/>
              <a:ext cx="9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TW" sz="1400">
                  <a:solidFill>
                    <a:srgbClr val="FF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SOCK_RAW</a:t>
              </a:r>
              <a:endParaRPr lang="zh-CN" altLang="en-US" sz="140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134" name="Rectangle 161"/>
            <p:cNvSpPr>
              <a:spLocks noChangeArrowheads="1"/>
            </p:cNvSpPr>
            <p:nvPr/>
          </p:nvSpPr>
          <p:spPr bwMode="auto">
            <a:xfrm>
              <a:off x="3742" y="2099"/>
              <a:ext cx="11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Tahoma" pitchFamily="34" charset="0"/>
                </a:rPr>
                <a:t>数据报（无连接的）套接字</a:t>
              </a:r>
            </a:p>
          </p:txBody>
        </p:sp>
        <p:sp>
          <p:nvSpPr>
            <p:cNvPr id="135" name="Rectangle 162"/>
            <p:cNvSpPr>
              <a:spLocks noChangeArrowheads="1"/>
            </p:cNvSpPr>
            <p:nvPr/>
          </p:nvSpPr>
          <p:spPr bwMode="auto">
            <a:xfrm>
              <a:off x="2744" y="2099"/>
              <a:ext cx="9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TW" sz="1400">
                  <a:solidFill>
                    <a:srgbClr val="FF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SOCK_DGRAM</a:t>
              </a:r>
              <a:endParaRPr lang="zh-CN" altLang="en-US" sz="140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136" name="Rectangle 163"/>
            <p:cNvSpPr>
              <a:spLocks noChangeArrowheads="1"/>
            </p:cNvSpPr>
            <p:nvPr/>
          </p:nvSpPr>
          <p:spPr bwMode="auto">
            <a:xfrm>
              <a:off x="3742" y="1734"/>
              <a:ext cx="11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Tahoma" pitchFamily="34" charset="0"/>
                </a:rPr>
                <a:t>字节流（有连接的）套接字</a:t>
              </a:r>
            </a:p>
          </p:txBody>
        </p:sp>
        <p:sp>
          <p:nvSpPr>
            <p:cNvPr id="137" name="Rectangle 164"/>
            <p:cNvSpPr>
              <a:spLocks noChangeArrowheads="1"/>
            </p:cNvSpPr>
            <p:nvPr/>
          </p:nvSpPr>
          <p:spPr bwMode="auto">
            <a:xfrm>
              <a:off x="2744" y="1734"/>
              <a:ext cx="9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TW" sz="1400" dirty="0">
                  <a:solidFill>
                    <a:srgbClr val="FF0000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SOCK_STREAM</a:t>
              </a:r>
              <a:endParaRPr lang="zh-CN" altLang="en-US" sz="1400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138" name="Line 165"/>
            <p:cNvSpPr>
              <a:spLocks noChangeShapeType="1"/>
            </p:cNvSpPr>
            <p:nvPr/>
          </p:nvSpPr>
          <p:spPr bwMode="auto">
            <a:xfrm>
              <a:off x="2744" y="1734"/>
              <a:ext cx="217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66"/>
            <p:cNvSpPr>
              <a:spLocks noChangeShapeType="1"/>
            </p:cNvSpPr>
            <p:nvPr/>
          </p:nvSpPr>
          <p:spPr bwMode="auto">
            <a:xfrm>
              <a:off x="2744" y="2099"/>
              <a:ext cx="2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67"/>
            <p:cNvSpPr>
              <a:spLocks noChangeShapeType="1"/>
            </p:cNvSpPr>
            <p:nvPr/>
          </p:nvSpPr>
          <p:spPr bwMode="auto">
            <a:xfrm>
              <a:off x="2744" y="2464"/>
              <a:ext cx="2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68"/>
            <p:cNvSpPr>
              <a:spLocks noChangeShapeType="1"/>
            </p:cNvSpPr>
            <p:nvPr/>
          </p:nvSpPr>
          <p:spPr bwMode="auto">
            <a:xfrm>
              <a:off x="2744" y="2675"/>
              <a:ext cx="2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71"/>
            <p:cNvSpPr>
              <a:spLocks noChangeShapeType="1"/>
            </p:cNvSpPr>
            <p:nvPr/>
          </p:nvSpPr>
          <p:spPr bwMode="auto">
            <a:xfrm>
              <a:off x="2744" y="2886"/>
              <a:ext cx="217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72"/>
            <p:cNvSpPr>
              <a:spLocks noChangeShapeType="1"/>
            </p:cNvSpPr>
            <p:nvPr/>
          </p:nvSpPr>
          <p:spPr bwMode="auto">
            <a:xfrm>
              <a:off x="2744" y="1734"/>
              <a:ext cx="0" cy="1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73"/>
            <p:cNvSpPr>
              <a:spLocks noChangeShapeType="1"/>
            </p:cNvSpPr>
            <p:nvPr/>
          </p:nvSpPr>
          <p:spPr bwMode="auto">
            <a:xfrm>
              <a:off x="3742" y="173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74"/>
            <p:cNvSpPr>
              <a:spLocks noChangeShapeType="1"/>
            </p:cNvSpPr>
            <p:nvPr/>
          </p:nvSpPr>
          <p:spPr bwMode="auto">
            <a:xfrm>
              <a:off x="4921" y="1734"/>
              <a:ext cx="0" cy="1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" name="Group 227"/>
          <p:cNvGrpSpPr>
            <a:grpSpLocks/>
          </p:cNvGrpSpPr>
          <p:nvPr/>
        </p:nvGrpSpPr>
        <p:grpSpPr bwMode="auto">
          <a:xfrm>
            <a:off x="3095625" y="2059707"/>
            <a:ext cx="4752975" cy="2881313"/>
            <a:chOff x="2154" y="1388"/>
            <a:chExt cx="2994" cy="1815"/>
          </a:xfrm>
        </p:grpSpPr>
        <p:sp>
          <p:nvSpPr>
            <p:cNvPr id="147" name="Rectangle 207"/>
            <p:cNvSpPr>
              <a:spLocks noChangeArrowheads="1"/>
            </p:cNvSpPr>
            <p:nvPr/>
          </p:nvSpPr>
          <p:spPr bwMode="auto">
            <a:xfrm>
              <a:off x="2698" y="1388"/>
              <a:ext cx="2450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208"/>
            <p:cNvSpPr>
              <a:spLocks noChangeShapeType="1"/>
            </p:cNvSpPr>
            <p:nvPr/>
          </p:nvSpPr>
          <p:spPr bwMode="auto">
            <a:xfrm flipH="1">
              <a:off x="2154" y="2251"/>
              <a:ext cx="545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209"/>
            <p:cNvSpPr txBox="1">
              <a:spLocks noChangeArrowheads="1"/>
            </p:cNvSpPr>
            <p:nvPr/>
          </p:nvSpPr>
          <p:spPr bwMode="auto">
            <a:xfrm>
              <a:off x="3470" y="1388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特定的协议</a:t>
              </a:r>
              <a:endParaRPr lang="en-US" altLang="zh-CN"/>
            </a:p>
          </p:txBody>
        </p:sp>
        <p:sp>
          <p:nvSpPr>
            <p:cNvPr id="150" name="Text Box 226"/>
            <p:cNvSpPr txBox="1">
              <a:spLocks noChangeArrowheads="1"/>
            </p:cNvSpPr>
            <p:nvPr/>
          </p:nvSpPr>
          <p:spPr bwMode="auto">
            <a:xfrm>
              <a:off x="3334" y="2115"/>
              <a:ext cx="102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一般取</a:t>
              </a:r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</p:grpSp>
      <p:sp>
        <p:nvSpPr>
          <p:cNvPr id="151" name="灯片编号占位符 1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00100" y="142852"/>
            <a:ext cx="7500990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socket()</a:t>
            </a:r>
            <a:endParaRPr lang="zh-CN" altLang="en-US" sz="3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0034" y="1214422"/>
            <a:ext cx="8104216" cy="372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套接字有三种类型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数据报套接字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SOCK_DGRAM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）：一种无连接的服务，数据通过相互独立的报文进行传输，是无序的，并且不保证可靠、无差错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流式套接字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(SOCK_STREAM)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：一种可靠的面向连接的服务，实现了无差错无重复的顺序数据传输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原始套接字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(SOCK_RAW)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：允许对底层协议如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ICMP（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因特网控制消息协议）直接访问，主要用于新的网络协议实现的测试等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1860C-0B2C-4525-97D8-C4EEA4EEFF53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ransition spd="slow" advTm="74741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closesocket()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释放套接字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closesocket</a:t>
            </a:r>
            <a:r>
              <a:rPr lang="en-US" altLang="zh-CN" sz="2400" dirty="0">
                <a:ea typeface="宋体" pitchFamily="2" charset="-122"/>
              </a:rPr>
              <a:t> (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SOCKET s	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成功：返回</a:t>
            </a:r>
            <a:r>
              <a:rPr lang="en-US" altLang="zh-CN" sz="2400" dirty="0">
                <a:ea typeface="宋体" pitchFamily="2" charset="-122"/>
              </a:rPr>
              <a:t>0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失败：返回</a:t>
            </a:r>
            <a:r>
              <a:rPr lang="en-US" altLang="zh-CN" sz="2400" dirty="0">
                <a:ea typeface="宋体" pitchFamily="2" charset="-122"/>
              </a:rPr>
              <a:t>SOCKET_ERROR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8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284984"/>
            <a:ext cx="2438400" cy="2438400"/>
          </a:xfrm>
          <a:prstGeom prst="rect">
            <a:avLst/>
          </a:prstGeom>
          <a:noFill/>
        </p:spPr>
      </p:pic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如何在套接字和</a:t>
            </a:r>
            <a:r>
              <a:rPr lang="en-US" altLang="zh-CN" sz="2400" dirty="0">
                <a:ea typeface="宋体" pitchFamily="2" charset="-122"/>
              </a:rPr>
              <a:t>IP</a:t>
            </a:r>
            <a:r>
              <a:rPr lang="zh-CN" altLang="en-US" sz="2400" dirty="0">
                <a:ea typeface="宋体" pitchFamily="2" charset="-122"/>
              </a:rPr>
              <a:t>地址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端口之间建立关联？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 API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介绍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的初始化和终止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创建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和释放套接字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绑定套接字和地址结构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latin typeface="Arial" pitchFamily="34" charset="0"/>
                <a:ea typeface="仿宋_GB2312" pitchFamily="49" charset="-122"/>
              </a:rPr>
              <a:t>发送、接收数据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实用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connect()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客户端连接服务器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connect (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SOCKET s,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const </a:t>
            </a:r>
            <a:r>
              <a:rPr lang="en-US" altLang="zh-CN" dirty="0" err="1">
                <a:ea typeface="宋体" pitchFamily="2" charset="-122"/>
              </a:rPr>
              <a:t>struct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sockaddr</a:t>
            </a:r>
            <a:r>
              <a:rPr lang="en-US" altLang="zh-CN" dirty="0">
                <a:ea typeface="宋体" pitchFamily="2" charset="-122"/>
              </a:rPr>
              <a:t> FAR*  name,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namelen</a:t>
            </a:r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);</a:t>
            </a:r>
          </a:p>
          <a:p>
            <a:r>
              <a:rPr lang="zh-CN" altLang="en-US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成功：返回</a:t>
            </a:r>
            <a:r>
              <a:rPr lang="en-US" altLang="zh-CN" dirty="0">
                <a:ea typeface="宋体" pitchFamily="2" charset="-122"/>
              </a:rPr>
              <a:t>0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失败：返回</a:t>
            </a:r>
            <a:r>
              <a:rPr lang="en-US" altLang="zh-CN" dirty="0">
                <a:ea typeface="宋体" pitchFamily="2" charset="-122"/>
              </a:rPr>
              <a:t>SOCKET_ERROR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5700" name="AutoShape 4"/>
          <p:cNvSpPr>
            <a:spLocks noChangeArrowheads="1"/>
          </p:cNvSpPr>
          <p:nvPr/>
        </p:nvSpPr>
        <p:spPr bwMode="auto">
          <a:xfrm>
            <a:off x="5943600" y="2209800"/>
            <a:ext cx="2376488" cy="496888"/>
          </a:xfrm>
          <a:prstGeom prst="wedgeRoundRectCallout">
            <a:avLst>
              <a:gd name="adj1" fmla="val -161755"/>
              <a:gd name="adj2" fmla="val 1645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/>
              <a:t>套接字</a:t>
            </a:r>
          </a:p>
        </p:txBody>
      </p:sp>
      <p:sp>
        <p:nvSpPr>
          <p:cNvPr id="285701" name="AutoShape 5"/>
          <p:cNvSpPr>
            <a:spLocks noChangeArrowheads="1"/>
          </p:cNvSpPr>
          <p:nvPr/>
        </p:nvSpPr>
        <p:spPr bwMode="auto">
          <a:xfrm>
            <a:off x="5943600" y="3429000"/>
            <a:ext cx="2376488" cy="496888"/>
          </a:xfrm>
          <a:prstGeom prst="wedgeRoundRectCallout">
            <a:avLst>
              <a:gd name="adj1" fmla="val -116333"/>
              <a:gd name="adj2" fmla="val -86102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/>
              <a:t>地址结构</a:t>
            </a:r>
          </a:p>
        </p:txBody>
      </p:sp>
      <p:sp>
        <p:nvSpPr>
          <p:cNvPr id="285702" name="AutoShape 6"/>
          <p:cNvSpPr>
            <a:spLocks noChangeArrowheads="1"/>
          </p:cNvSpPr>
          <p:nvPr/>
        </p:nvSpPr>
        <p:spPr bwMode="auto">
          <a:xfrm>
            <a:off x="5943600" y="4114800"/>
            <a:ext cx="2376488" cy="496888"/>
          </a:xfrm>
          <a:prstGeom prst="wedgeRoundRectCallout">
            <a:avLst>
              <a:gd name="adj1" fmla="val -160486"/>
              <a:gd name="adj2" fmla="val -14616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/>
              <a:t>地址结构长度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sockaddr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结构体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是通用结构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struct sockaddr {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	u_short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sa_family</a:t>
            </a:r>
            <a:r>
              <a:rPr lang="en-US" altLang="zh-CN">
                <a:ea typeface="宋体" pitchFamily="2" charset="-122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	char	sa_data[14];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};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6596" name="AutoShape 4"/>
          <p:cNvSpPr>
            <a:spLocks noChangeArrowheads="1"/>
          </p:cNvSpPr>
          <p:nvPr/>
        </p:nvSpPr>
        <p:spPr bwMode="auto">
          <a:xfrm>
            <a:off x="5940425" y="1484313"/>
            <a:ext cx="2376488" cy="1081087"/>
          </a:xfrm>
          <a:prstGeom prst="wedgeRoundRectCallout">
            <a:avLst>
              <a:gd name="adj1" fmla="val -117468"/>
              <a:gd name="adj2" fmla="val 4765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地址族</a:t>
            </a:r>
            <a:r>
              <a:rPr lang="zh-CN" altLang="en-US" sz="2000"/>
              <a:t>：与</a:t>
            </a:r>
            <a:r>
              <a:rPr lang="en-US" altLang="zh-CN" sz="2000"/>
              <a:t>socket()</a:t>
            </a:r>
            <a:r>
              <a:rPr lang="zh-CN" altLang="en-US" sz="2000"/>
              <a:t>的第一个参数相同含义</a:t>
            </a:r>
          </a:p>
        </p:txBody>
      </p:sp>
      <p:sp>
        <p:nvSpPr>
          <p:cNvPr id="366597" name="AutoShape 5"/>
          <p:cNvSpPr>
            <a:spLocks noChangeArrowheads="1"/>
          </p:cNvSpPr>
          <p:nvPr/>
        </p:nvSpPr>
        <p:spPr bwMode="auto">
          <a:xfrm>
            <a:off x="5940425" y="3284538"/>
            <a:ext cx="2376488" cy="1081087"/>
          </a:xfrm>
          <a:prstGeom prst="wedgeRoundRectCallout">
            <a:avLst>
              <a:gd name="adj1" fmla="val -114861"/>
              <a:gd name="adj2" fmla="val -6365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/>
              <a:t>内容因具体协议而不同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>
              <a:defRPr/>
            </a:pP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B/S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模式和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C/S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71600"/>
            <a:ext cx="8208912" cy="46085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Client/Server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）结构，即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客户机和服务器结构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将任务（存储、操作或计算的任务）分配到客户端或服务器中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客户端和服务器通过网络通信来协作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B/S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Browser/Server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）结构，即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浏览器和服务器结构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客户端使用标准的浏览器，不需要专门开发、部署客户端</a:t>
            </a:r>
            <a:endParaRPr lang="zh-CN" altLang="en-US" sz="20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sockaddr_in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结构体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指定</a:t>
            </a:r>
            <a:r>
              <a:rPr lang="en-US" altLang="zh-CN" dirty="0">
                <a:ea typeface="宋体" pitchFamily="2" charset="-122"/>
              </a:rPr>
              <a:t>IPv4</a:t>
            </a:r>
            <a:r>
              <a:rPr lang="zh-CN" altLang="en-US" dirty="0">
                <a:ea typeface="宋体" pitchFamily="2" charset="-122"/>
              </a:rPr>
              <a:t>地址结构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struct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sockaddr_in</a:t>
            </a:r>
            <a:r>
              <a:rPr lang="en-US" altLang="zh-CN" dirty="0">
                <a:ea typeface="宋体" pitchFamily="2" charset="-122"/>
              </a:rPr>
              <a:t> {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	short		</a:t>
            </a:r>
            <a:r>
              <a:rPr lang="en-US" altLang="zh-CN" dirty="0" err="1">
                <a:ea typeface="宋体" pitchFamily="2" charset="-122"/>
              </a:rPr>
              <a:t>sin_family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u_short</a:t>
            </a: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sin_port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struct</a:t>
            </a:r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in_addr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sin_addr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	char		</a:t>
            </a:r>
            <a:r>
              <a:rPr lang="en-US" altLang="zh-CN" dirty="0" err="1">
                <a:ea typeface="宋体" pitchFamily="2" charset="-122"/>
              </a:rPr>
              <a:t>sin_zero</a:t>
            </a:r>
            <a:r>
              <a:rPr lang="en-US" altLang="zh-CN" dirty="0">
                <a:ea typeface="宋体" pitchFamily="2" charset="-122"/>
              </a:rPr>
              <a:t>[8];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};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1604" name="AutoShape 4"/>
          <p:cNvSpPr>
            <a:spLocks noChangeArrowheads="1"/>
          </p:cNvSpPr>
          <p:nvPr/>
        </p:nvSpPr>
        <p:spPr bwMode="auto">
          <a:xfrm>
            <a:off x="6516688" y="1484313"/>
            <a:ext cx="2376487" cy="720725"/>
          </a:xfrm>
          <a:prstGeom prst="wedgeRoundRectCallout">
            <a:avLst>
              <a:gd name="adj1" fmla="val -113926"/>
              <a:gd name="adj2" fmla="val 96255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dirty="0"/>
              <a:t>必须为</a:t>
            </a:r>
            <a:r>
              <a:rPr lang="en-US" altLang="zh-CN" sz="2000" dirty="0"/>
              <a:t>AF_INET</a:t>
            </a:r>
          </a:p>
        </p:txBody>
      </p:sp>
      <p:sp>
        <p:nvSpPr>
          <p:cNvPr id="281605" name="AutoShape 5"/>
          <p:cNvSpPr>
            <a:spLocks noChangeArrowheads="1"/>
          </p:cNvSpPr>
          <p:nvPr/>
        </p:nvSpPr>
        <p:spPr bwMode="auto">
          <a:xfrm>
            <a:off x="6516688" y="2349500"/>
            <a:ext cx="2376487" cy="720725"/>
          </a:xfrm>
          <a:prstGeom prst="wedgeRoundRectCallout">
            <a:avLst>
              <a:gd name="adj1" fmla="val -123213"/>
              <a:gd name="adj2" fmla="val 48681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/>
              <a:t>端口</a:t>
            </a:r>
          </a:p>
        </p:txBody>
      </p:sp>
      <p:sp>
        <p:nvSpPr>
          <p:cNvPr id="281606" name="AutoShape 6"/>
          <p:cNvSpPr>
            <a:spLocks noChangeArrowheads="1"/>
          </p:cNvSpPr>
          <p:nvPr/>
        </p:nvSpPr>
        <p:spPr bwMode="auto">
          <a:xfrm>
            <a:off x="6804025" y="2852737"/>
            <a:ext cx="2376487" cy="720725"/>
          </a:xfrm>
          <a:prstGeom prst="wedgeRoundRectCallout">
            <a:avLst>
              <a:gd name="adj1" fmla="val -66699"/>
              <a:gd name="adj2" fmla="val -264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2000"/>
              <a:t>IP</a:t>
            </a:r>
            <a:r>
              <a:rPr lang="zh-CN" altLang="en-US" sz="2000"/>
              <a:t>地址</a:t>
            </a:r>
          </a:p>
        </p:txBody>
      </p:sp>
      <p:sp>
        <p:nvSpPr>
          <p:cNvPr id="281607" name="AutoShape 7"/>
          <p:cNvSpPr>
            <a:spLocks noChangeArrowheads="1"/>
          </p:cNvSpPr>
          <p:nvPr/>
        </p:nvSpPr>
        <p:spPr bwMode="auto">
          <a:xfrm>
            <a:off x="6588125" y="4076700"/>
            <a:ext cx="2376488" cy="720725"/>
          </a:xfrm>
          <a:prstGeom prst="wedgeRoundRectCallout">
            <a:avLst>
              <a:gd name="adj1" fmla="val -110319"/>
              <a:gd name="adj2" fmla="val -42509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/>
              <a:t>这是做什么用的？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in_addr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结构体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ea typeface="宋体" pitchFamily="2" charset="-122"/>
              </a:rPr>
              <a:t>表示</a:t>
            </a:r>
            <a:r>
              <a:rPr lang="en-US" altLang="zh-CN" sz="2400">
                <a:ea typeface="宋体" pitchFamily="2" charset="-122"/>
              </a:rPr>
              <a:t>IP</a:t>
            </a:r>
            <a:r>
              <a:rPr lang="zh-CN" altLang="en-US" sz="2400">
                <a:ea typeface="宋体" pitchFamily="2" charset="-122"/>
              </a:rPr>
              <a:t>地址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struct in_addr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union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	struct { u_char s_b1,s_b2,s_b3,s_b4; }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S_un_b</a:t>
            </a:r>
            <a:r>
              <a:rPr lang="en-US" altLang="zh-CN" sz="2000">
                <a:ea typeface="宋体" pitchFamily="2" charset="-122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	struct { u_short s_w1,s_w2; }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S_un_w</a:t>
            </a:r>
            <a:r>
              <a:rPr lang="en-US" altLang="zh-CN" sz="2000">
                <a:ea typeface="宋体" pitchFamily="2" charset="-122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	u_long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S_addr</a:t>
            </a:r>
            <a:r>
              <a:rPr lang="en-US" altLang="zh-CN" sz="2000">
                <a:ea typeface="宋体" pitchFamily="2" charset="-122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}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S_un</a:t>
            </a:r>
            <a:r>
              <a:rPr lang="en-US" altLang="zh-CN" sz="2000">
                <a:ea typeface="宋体" pitchFamily="2" charset="-122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s_addr  S_un.S_addr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s_host  S_un.S_un_b.s_b2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s_net   S_un.S_un_b.s_b1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s_imp   S_un.S_un_w.s_w2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s_impno S_un.S_un_b.s_b4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#define s_lh    S_un.S_un_b.s_b3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};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419600"/>
            <a:ext cx="2438400" cy="2438400"/>
          </a:xfrm>
          <a:prstGeom prst="rect">
            <a:avLst/>
          </a:prstGeom>
          <a:noFill/>
        </p:spPr>
      </p:pic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如何初始化</a:t>
            </a:r>
            <a:r>
              <a:rPr lang="en-US" altLang="zh-CN">
                <a:ea typeface="宋体" pitchFamily="2" charset="-122"/>
              </a:rPr>
              <a:t>in_addr</a:t>
            </a:r>
            <a:r>
              <a:rPr lang="zh-CN" altLang="en-US">
                <a:ea typeface="宋体" pitchFamily="2" charset="-122"/>
              </a:rPr>
              <a:t>结构体？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小结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1844675"/>
            <a:ext cx="1584325" cy="503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sa_family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2347913"/>
            <a:ext cx="1584325" cy="3889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sa_data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4363" y="1289050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sockaddr</a:t>
            </a:r>
            <a:r>
              <a:rPr lang="zh-CN" altLang="en-US"/>
              <a:t>结构体</a:t>
            </a:r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148263" y="1268413"/>
            <a:ext cx="3529012" cy="4392612"/>
            <a:chOff x="3243" y="799"/>
            <a:chExt cx="2223" cy="2767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833" y="1570"/>
              <a:ext cx="545" cy="49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s_b1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833" y="2069"/>
              <a:ext cx="545" cy="49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s_b2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833" y="2568"/>
              <a:ext cx="545" cy="49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s_b3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3833" y="3067"/>
              <a:ext cx="545" cy="49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s_b4</a:t>
              </a: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4377" y="1570"/>
              <a:ext cx="545" cy="99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s_w1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377" y="2568"/>
              <a:ext cx="545" cy="99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s_w2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921" y="1570"/>
              <a:ext cx="545" cy="199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S_addr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4105" y="799"/>
              <a:ext cx="10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/>
                <a:t>in_addr结构体</a:t>
              </a:r>
              <a:endParaRPr lang="zh-CN" alt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3243" y="1570"/>
              <a:ext cx="5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3243" y="3430"/>
              <a:ext cx="590" cy="1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2411413" y="1268413"/>
            <a:ext cx="2967037" cy="4968875"/>
            <a:chOff x="1519" y="799"/>
            <a:chExt cx="1869" cy="3130"/>
          </a:xfrm>
        </p:grpSpPr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245" y="1162"/>
              <a:ext cx="998" cy="3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sin_family</a:t>
              </a: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2245" y="1479"/>
              <a:ext cx="998" cy="3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sin_port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245" y="1797"/>
              <a:ext cx="998" cy="16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sin_addr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245" y="3430"/>
              <a:ext cx="998" cy="49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sin_zero</a:t>
              </a: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2064" y="799"/>
              <a:ext cx="1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sockaddr_in</a:t>
              </a:r>
              <a:r>
                <a:rPr lang="zh-CN" altLang="en-US"/>
                <a:t>结构体</a:t>
              </a: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1519" y="2388"/>
              <a:ext cx="635" cy="316"/>
            </a:xfrm>
            <a:prstGeom prst="leftArrow">
              <a:avLst>
                <a:gd name="adj1" fmla="val 50000"/>
                <a:gd name="adj2" fmla="val 5023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2" name="Picture 2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419600"/>
            <a:ext cx="2438400" cy="2438400"/>
          </a:xfrm>
          <a:prstGeom prst="rect">
            <a:avLst/>
          </a:prstGeom>
          <a:noFill/>
        </p:spPr>
      </p:pic>
      <p:sp>
        <p:nvSpPr>
          <p:cNvPr id="368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081608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int connect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(SOCKET s, </a:t>
            </a:r>
            <a:r>
              <a:rPr lang="zh-CN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const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 struct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sockaddr FAR*  name,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int </a:t>
            </a:r>
            <a:r>
              <a:rPr lang="zh-CN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namelen</a:t>
            </a:r>
            <a:r>
              <a:rPr lang="zh-CN" altLang="zh-CN" sz="2400" dirty="0">
                <a:latin typeface="Arial" pitchFamily="34" charset="0"/>
                <a:ea typeface="仿宋_GB2312" pitchFamily="49" charset="-122"/>
              </a:rPr>
              <a:t>);</a:t>
            </a: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第二个参数为什么要用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const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关键字修饰？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第三个参数</a:t>
            </a:r>
            <a:r>
              <a:rPr lang="en-US" altLang="zh-CN" sz="2400" dirty="0" err="1">
                <a:latin typeface="Arial" pitchFamily="34" charset="0"/>
                <a:ea typeface="仿宋_GB2312" pitchFamily="49" charset="-122"/>
              </a:rPr>
              <a:t>namelen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是做什么用的？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bind()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itchFamily="2" charset="-122"/>
                <a:cs typeface="Courier New" pitchFamily="49" charset="0"/>
              </a:rPr>
              <a:t>服务器端关联套接字和地址结构</a:t>
            </a:r>
            <a:endParaRPr lang="en-US" altLang="zh-CN" sz="2400" dirty="0">
              <a:ea typeface="宋体" pitchFamily="2" charset="-122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bind (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   SOCKET s,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   const </a:t>
            </a:r>
            <a:r>
              <a:rPr lang="en-US" altLang="zh-CN" sz="2400" dirty="0" err="1"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Courier New" pitchFamily="49" charset="0"/>
              </a:rPr>
              <a:t>sockaddr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FAR*  name,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400" dirty="0" err="1"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Courier New" pitchFamily="49" charset="0"/>
              </a:rPr>
              <a:t>namelen</a:t>
            </a:r>
            <a:endParaRPr lang="en-US" altLang="zh-CN" sz="2400" dirty="0">
              <a:ea typeface="宋体" pitchFamily="2" charset="-122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);</a:t>
            </a:r>
          </a:p>
          <a:p>
            <a:r>
              <a:rPr lang="zh-CN" altLang="en-US" sz="2400" dirty="0">
                <a:ea typeface="宋体" pitchFamily="2" charset="-122"/>
                <a:cs typeface="Courier New" pitchFamily="49" charset="0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  <a:cs typeface="Courier New" pitchFamily="49" charset="0"/>
              </a:rPr>
              <a:t>成功：返回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0</a:t>
            </a:r>
          </a:p>
          <a:p>
            <a:pPr lvl="1"/>
            <a:r>
              <a:rPr lang="zh-CN" altLang="en-US" sz="2400" dirty="0">
                <a:ea typeface="宋体" pitchFamily="2" charset="-122"/>
                <a:cs typeface="Courier New" pitchFamily="49" charset="0"/>
              </a:rPr>
              <a:t>失败：返回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SOCKET_ERROR</a:t>
            </a:r>
            <a:endParaRPr lang="zh-CN" altLang="en-US" sz="2400" dirty="0"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小结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87450" y="1828800"/>
            <a:ext cx="1277938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socket()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700338" y="2894013"/>
            <a:ext cx="109855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zh-CN" altLang="en-US" sz="2400"/>
              <a:t>套接字</a:t>
            </a:r>
            <a:endParaRPr lang="en-US" altLang="zh-CN" sz="240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83075" y="1828800"/>
            <a:ext cx="1081088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en-US" altLang="zh-CN" sz="2400"/>
              <a:t>IP</a:t>
            </a:r>
            <a:r>
              <a:rPr lang="zh-CN" altLang="en-US" sz="2400"/>
              <a:t>地址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05675" y="1809750"/>
            <a:ext cx="79375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zh-CN" altLang="en-US" sz="2400"/>
              <a:t>端口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003800" y="2913063"/>
            <a:ext cx="2754313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/>
              <a:t>sockaddr_in结构体</a:t>
            </a:r>
            <a:endParaRPr lang="en-US" altLang="zh-CN" sz="240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86175" y="3906838"/>
            <a:ext cx="2551113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bind()</a:t>
            </a:r>
            <a:r>
              <a:rPr lang="zh-CN" altLang="en-US" sz="2400"/>
              <a:t>、</a:t>
            </a:r>
            <a:r>
              <a:rPr lang="en-US" altLang="zh-CN" sz="2400"/>
              <a:t>connect()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482850" y="4987925"/>
            <a:ext cx="390842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zh-CN" altLang="en-US" sz="2400"/>
              <a:t>绑定了</a:t>
            </a:r>
            <a:r>
              <a:rPr lang="en-US" altLang="zh-CN" sz="2400"/>
              <a:t>IP</a:t>
            </a:r>
            <a:r>
              <a:rPr lang="zh-CN" altLang="en-US" sz="2400"/>
              <a:t>地址</a:t>
            </a:r>
            <a:r>
              <a:rPr lang="en-US" altLang="zh-CN" sz="2400"/>
              <a:t>/</a:t>
            </a:r>
            <a:r>
              <a:rPr lang="zh-CN" altLang="en-US" sz="2400"/>
              <a:t>端口的套接字</a:t>
            </a:r>
            <a:endParaRPr lang="en-US" altLang="zh-CN" sz="2400"/>
          </a:p>
        </p:txBody>
      </p:sp>
      <p:cxnSp>
        <p:nvCxnSpPr>
          <p:cNvPr id="13" name="AutoShape 13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1827213" y="2295525"/>
            <a:ext cx="1422400" cy="598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4"/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4824413" y="2286000"/>
            <a:ext cx="1557337" cy="627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5"/>
          <p:cNvCxnSpPr>
            <a:cxnSpLocks noChangeShapeType="1"/>
            <a:stCxn id="9" idx="2"/>
            <a:endCxn id="10" idx="0"/>
          </p:cNvCxnSpPr>
          <p:nvPr/>
        </p:nvCxnSpPr>
        <p:spPr bwMode="auto">
          <a:xfrm flipH="1">
            <a:off x="6381750" y="2266950"/>
            <a:ext cx="1320800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3249613" y="3351213"/>
            <a:ext cx="1712912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4962525" y="3379788"/>
            <a:ext cx="14192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18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4437063" y="4373563"/>
            <a:ext cx="525462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listen()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指示套接字等待连接</a:t>
            </a:r>
          </a:p>
          <a:p>
            <a:pPr lvl="1"/>
            <a:r>
              <a:rPr lang="sv-SE" altLang="zh-CN" sz="2400" dirty="0">
                <a:ea typeface="宋体" pitchFamily="2" charset="-122"/>
              </a:rPr>
              <a:t>int listen (</a:t>
            </a:r>
          </a:p>
          <a:p>
            <a:pPr lvl="1"/>
            <a:r>
              <a:rPr lang="sv-SE" altLang="zh-CN" sz="2400" dirty="0">
                <a:ea typeface="宋体" pitchFamily="2" charset="-122"/>
              </a:rPr>
              <a:t>    SOCKET s,</a:t>
            </a:r>
          </a:p>
          <a:p>
            <a:pPr lvl="1"/>
            <a:r>
              <a:rPr lang="sv-SE" altLang="zh-CN" sz="2400" dirty="0">
                <a:ea typeface="宋体" pitchFamily="2" charset="-122"/>
              </a:rPr>
              <a:t>    int backlog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成功：返回</a:t>
            </a:r>
            <a:r>
              <a:rPr lang="en-US" altLang="zh-CN" sz="2400" dirty="0">
                <a:ea typeface="宋体" pitchFamily="2" charset="-122"/>
              </a:rPr>
              <a:t>0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失败：返回</a:t>
            </a:r>
            <a:r>
              <a:rPr lang="en-US" altLang="zh-CN" sz="2400" dirty="0">
                <a:ea typeface="宋体" pitchFamily="2" charset="-122"/>
              </a:rPr>
              <a:t>SOCKET_ERROR</a:t>
            </a:r>
          </a:p>
        </p:txBody>
      </p:sp>
      <p:sp>
        <p:nvSpPr>
          <p:cNvPr id="357380" name="AutoShape 4"/>
          <p:cNvSpPr>
            <a:spLocks noChangeArrowheads="1"/>
          </p:cNvSpPr>
          <p:nvPr/>
        </p:nvSpPr>
        <p:spPr bwMode="auto">
          <a:xfrm>
            <a:off x="4787900" y="2781300"/>
            <a:ext cx="3744913" cy="1150938"/>
          </a:xfrm>
          <a:prstGeom prst="wedgeRoundRectCallout">
            <a:avLst>
              <a:gd name="adj1" fmla="val -84208"/>
              <a:gd name="adj2" fmla="val -23519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zh-CN" altLang="en-US" sz="2000" dirty="0"/>
              <a:t>指定最多同时等待多少个连接，一般取</a:t>
            </a:r>
            <a:r>
              <a:rPr lang="en-US" altLang="zh-CN" sz="2000" dirty="0"/>
              <a:t>SOMAXCONN</a:t>
            </a:r>
            <a:r>
              <a:rPr lang="zh-CN" altLang="en-US" sz="2000" dirty="0"/>
              <a:t>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accept()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接受客户端连接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SOCKET accept (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   SOCKET s,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struct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sockaddr</a:t>
            </a:r>
            <a:r>
              <a:rPr lang="en-US" altLang="zh-CN" sz="2400" dirty="0">
                <a:ea typeface="宋体" pitchFamily="2" charset="-122"/>
              </a:rPr>
              <a:t> * </a:t>
            </a:r>
            <a:r>
              <a:rPr lang="en-US" altLang="zh-CN" sz="2400" dirty="0" err="1">
                <a:ea typeface="宋体" pitchFamily="2" charset="-122"/>
              </a:rPr>
              <a:t>addr</a:t>
            </a:r>
            <a:r>
              <a:rPr lang="en-US" altLang="zh-CN" sz="2400" dirty="0">
                <a:ea typeface="宋体" pitchFamily="2" charset="-122"/>
              </a:rPr>
              <a:t>,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FAR* </a:t>
            </a:r>
            <a:r>
              <a:rPr lang="en-US" altLang="zh-CN" sz="2400" dirty="0" err="1">
                <a:ea typeface="宋体" pitchFamily="2" charset="-122"/>
              </a:rPr>
              <a:t>addrlen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成功：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返回新套接字的描述符 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失败：返回</a:t>
            </a:r>
            <a:r>
              <a:rPr lang="en-US" altLang="zh-CN" sz="2400" dirty="0">
                <a:ea typeface="宋体" pitchFamily="2" charset="-122"/>
              </a:rPr>
              <a:t>INVALID_SOCKET</a:t>
            </a:r>
          </a:p>
        </p:txBody>
      </p:sp>
      <p:sp>
        <p:nvSpPr>
          <p:cNvPr id="359428" name="AutoShape 4"/>
          <p:cNvSpPr>
            <a:spLocks noChangeArrowheads="1"/>
          </p:cNvSpPr>
          <p:nvPr/>
        </p:nvSpPr>
        <p:spPr bwMode="auto">
          <a:xfrm>
            <a:off x="5292725" y="1628775"/>
            <a:ext cx="3455988" cy="720725"/>
          </a:xfrm>
          <a:prstGeom prst="wedgeRoundRectCallout">
            <a:avLst>
              <a:gd name="adj1" fmla="val -101218"/>
              <a:gd name="adj2" fmla="val 80398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/>
              <a:t>处于监听模式的套接字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9F73-3082-47CC-B126-8B864FC3B126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928" y="116632"/>
            <a:ext cx="6861448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流程：观察地址绑定</a:t>
            </a:r>
          </a:p>
        </p:txBody>
      </p:sp>
      <p:pic>
        <p:nvPicPr>
          <p:cNvPr id="354308" name="Picture 4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475" y="2565400"/>
            <a:ext cx="723900" cy="923925"/>
          </a:xfrm>
          <a:prstGeom prst="rect">
            <a:avLst/>
          </a:prstGeom>
          <a:noFill/>
        </p:spPr>
      </p:pic>
      <p:pic>
        <p:nvPicPr>
          <p:cNvPr id="354309" name="Picture 5" descr="cli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7763" y="2565400"/>
            <a:ext cx="1009650" cy="923925"/>
          </a:xfrm>
          <a:prstGeom prst="rect">
            <a:avLst/>
          </a:prstGeom>
          <a:noFill/>
        </p:spPr>
      </p:pic>
      <p:cxnSp>
        <p:nvCxnSpPr>
          <p:cNvPr id="354310" name="AutoShape 6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1984375" y="3027363"/>
            <a:ext cx="424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900113" y="3787775"/>
            <a:ext cx="24336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服务器</a:t>
            </a:r>
          </a:p>
          <a:p>
            <a:r>
              <a:rPr lang="en-US" altLang="zh-CN" sz="2000" dirty="0"/>
              <a:t>IP</a:t>
            </a:r>
            <a:r>
              <a:rPr lang="zh-CN" altLang="en-US" sz="2000" dirty="0"/>
              <a:t>地址：</a:t>
            </a:r>
            <a:r>
              <a:rPr lang="en-US" altLang="zh-CN" sz="2000" dirty="0"/>
              <a:t>192.168.0.1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8888</a:t>
            </a:r>
            <a:r>
              <a:rPr lang="zh-CN" altLang="en-US" sz="2000" dirty="0"/>
              <a:t>端口监听</a:t>
            </a: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5795963" y="3789363"/>
            <a:ext cx="24336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客户端</a:t>
            </a:r>
          </a:p>
          <a:p>
            <a:r>
              <a:rPr lang="en-US" altLang="zh-CN" sz="2000"/>
              <a:t>IP</a:t>
            </a:r>
            <a:r>
              <a:rPr lang="zh-CN" altLang="en-US" sz="2000"/>
              <a:t>地址：</a:t>
            </a:r>
            <a:r>
              <a:rPr lang="en-US" altLang="zh-CN" sz="2000"/>
              <a:t>192.168.0.2</a:t>
            </a:r>
          </a:p>
          <a:p>
            <a:r>
              <a:rPr lang="zh-CN" altLang="en-US" sz="2000"/>
              <a:t>连接服务端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网络编程实例：即时通信系统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即时通信系统（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）是最常见的网络应用软件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QQ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MSN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icq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、飞信等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开发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，需要实现最简单的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“发送”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“接收”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功能。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方便初学者掌握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TCP/IP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网络程序设计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开发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，读者可以学会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模式的网络通信软件的开发。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包括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服务器端程序设计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客户端程序设计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C889-6BE6-4DB6-8206-ED6434C81E5F}" type="slidenum">
              <a:rPr lang="zh-CN" altLang="en-US"/>
              <a:pPr/>
              <a:t>50</a:t>
            </a:fld>
            <a:endParaRPr lang="en-US" altLang="zh-CN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928" y="116632"/>
            <a:ext cx="6861448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 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- 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服务器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2690813" y="1196975"/>
            <a:ext cx="2685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socket()</a:t>
            </a:r>
            <a:r>
              <a:rPr lang="zh-CN" altLang="en-US" sz="2000" dirty="0"/>
              <a:t>，创建套接字</a:t>
            </a:r>
            <a:r>
              <a:rPr lang="en-US" altLang="zh-CN" sz="2000" dirty="0"/>
              <a:t>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395413" y="3500438"/>
            <a:ext cx="3644900" cy="1079500"/>
            <a:chOff x="879" y="2205"/>
            <a:chExt cx="2296" cy="680"/>
          </a:xfrm>
        </p:grpSpPr>
        <p:sp>
          <p:nvSpPr>
            <p:cNvPr id="352268" name="Text Box 12"/>
            <p:cNvSpPr txBox="1">
              <a:spLocks noChangeArrowheads="1"/>
            </p:cNvSpPr>
            <p:nvPr/>
          </p:nvSpPr>
          <p:spPr bwMode="auto">
            <a:xfrm>
              <a:off x="879" y="2250"/>
              <a:ext cx="2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listen(  )</a:t>
              </a:r>
              <a:r>
                <a:rPr lang="zh-CN" altLang="en-US" sz="2000"/>
                <a:t>，做好等待连接的准备</a:t>
              </a:r>
            </a:p>
          </p:txBody>
        </p:sp>
        <p:sp>
          <p:nvSpPr>
            <p:cNvPr id="352266" name="Oval 10"/>
            <p:cNvSpPr>
              <a:spLocks noChangeArrowheads="1"/>
            </p:cNvSpPr>
            <p:nvPr/>
          </p:nvSpPr>
          <p:spPr bwMode="auto">
            <a:xfrm>
              <a:off x="1378" y="2613"/>
              <a:ext cx="272" cy="272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52267" name="AutoShape 11"/>
            <p:cNvCxnSpPr>
              <a:cxnSpLocks noChangeShapeType="1"/>
              <a:stCxn id="352263" idx="4"/>
              <a:endCxn id="352266" idx="0"/>
            </p:cNvCxnSpPr>
            <p:nvPr/>
          </p:nvCxnSpPr>
          <p:spPr bwMode="auto">
            <a:xfrm rot="5400000">
              <a:off x="1310" y="2409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25550" y="4579938"/>
            <a:ext cx="2470150" cy="647700"/>
            <a:chOff x="772" y="2885"/>
            <a:chExt cx="1556" cy="408"/>
          </a:xfrm>
        </p:grpSpPr>
        <p:sp>
          <p:nvSpPr>
            <p:cNvPr id="352269" name="Text Box 13"/>
            <p:cNvSpPr txBox="1">
              <a:spLocks noChangeArrowheads="1"/>
            </p:cNvSpPr>
            <p:nvPr/>
          </p:nvSpPr>
          <p:spPr bwMode="auto">
            <a:xfrm>
              <a:off x="772" y="2976"/>
              <a:ext cx="15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accept(  )</a:t>
              </a:r>
              <a:r>
                <a:rPr lang="zh-CN" altLang="en-US" sz="2000"/>
                <a:t>，等待连接</a:t>
              </a:r>
              <a:endParaRPr lang="en-US" altLang="zh-CN" sz="2000"/>
            </a:p>
          </p:txBody>
        </p:sp>
        <p:cxnSp>
          <p:nvCxnSpPr>
            <p:cNvPr id="352270" name="AutoShape 14"/>
            <p:cNvCxnSpPr>
              <a:cxnSpLocks noChangeShapeType="1"/>
              <a:stCxn id="352266" idx="4"/>
            </p:cNvCxnSpPr>
            <p:nvPr/>
          </p:nvCxnSpPr>
          <p:spPr bwMode="auto">
            <a:xfrm>
              <a:off x="1514" y="2885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187575" y="1397000"/>
            <a:ext cx="6489700" cy="1023938"/>
            <a:chOff x="1378" y="835"/>
            <a:chExt cx="4088" cy="645"/>
          </a:xfrm>
        </p:grpSpPr>
        <p:sp>
          <p:nvSpPr>
            <p:cNvPr id="352261" name="Oval 5"/>
            <p:cNvSpPr>
              <a:spLocks noChangeArrowheads="1"/>
            </p:cNvSpPr>
            <p:nvPr/>
          </p:nvSpPr>
          <p:spPr bwMode="auto">
            <a:xfrm>
              <a:off x="1378" y="1208"/>
              <a:ext cx="272" cy="27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52262" name="AutoShape 6"/>
            <p:cNvCxnSpPr>
              <a:cxnSpLocks noChangeShapeType="1"/>
              <a:stCxn id="352260" idx="1"/>
              <a:endCxn id="352261" idx="0"/>
            </p:cNvCxnSpPr>
            <p:nvPr/>
          </p:nvCxnSpPr>
          <p:spPr bwMode="auto">
            <a:xfrm rot="10800000" flipV="1">
              <a:off x="1514" y="835"/>
              <a:ext cx="181" cy="3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4" name="AutoShape 18"/>
            <p:cNvSpPr>
              <a:spLocks noChangeArrowheads="1"/>
            </p:cNvSpPr>
            <p:nvPr/>
          </p:nvSpPr>
          <p:spPr bwMode="auto">
            <a:xfrm>
              <a:off x="2744" y="1162"/>
              <a:ext cx="2722" cy="318"/>
            </a:xfrm>
            <a:prstGeom prst="wedgeRoundRectCallout">
              <a:avLst>
                <a:gd name="adj1" fmla="val -88648"/>
                <a:gd name="adj2" fmla="val -4403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dirty="0"/>
                <a:t>0.0.0.0:0 - 0.0.0.0:0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538288" y="2420938"/>
            <a:ext cx="7138987" cy="1079500"/>
            <a:chOff x="969" y="1525"/>
            <a:chExt cx="4497" cy="680"/>
          </a:xfrm>
        </p:grpSpPr>
        <p:sp>
          <p:nvSpPr>
            <p:cNvPr id="352265" name="Text Box 9"/>
            <p:cNvSpPr txBox="1">
              <a:spLocks noChangeArrowheads="1"/>
            </p:cNvSpPr>
            <p:nvPr/>
          </p:nvSpPr>
          <p:spPr bwMode="auto">
            <a:xfrm>
              <a:off x="969" y="1570"/>
              <a:ext cx="20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bind(  )</a:t>
              </a:r>
              <a:r>
                <a:rPr lang="zh-CN" altLang="en-US" sz="2000" dirty="0"/>
                <a:t>，绑定本地地址结构</a:t>
              </a:r>
            </a:p>
          </p:txBody>
        </p:sp>
        <p:sp>
          <p:nvSpPr>
            <p:cNvPr id="352263" name="Oval 7"/>
            <p:cNvSpPr>
              <a:spLocks noChangeArrowheads="1"/>
            </p:cNvSpPr>
            <p:nvPr/>
          </p:nvSpPr>
          <p:spPr bwMode="auto">
            <a:xfrm>
              <a:off x="1378" y="1933"/>
              <a:ext cx="272" cy="272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52264" name="AutoShape 8"/>
            <p:cNvCxnSpPr>
              <a:cxnSpLocks noChangeShapeType="1"/>
              <a:stCxn id="352261" idx="4"/>
              <a:endCxn id="352263" idx="0"/>
            </p:cNvCxnSpPr>
            <p:nvPr/>
          </p:nvCxnSpPr>
          <p:spPr bwMode="auto">
            <a:xfrm rot="5400000">
              <a:off x="1310" y="1729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6" name="AutoShape 20"/>
            <p:cNvSpPr>
              <a:spLocks noChangeArrowheads="1"/>
            </p:cNvSpPr>
            <p:nvPr/>
          </p:nvSpPr>
          <p:spPr bwMode="auto">
            <a:xfrm>
              <a:off x="2744" y="1887"/>
              <a:ext cx="2722" cy="318"/>
            </a:xfrm>
            <a:prstGeom prst="wedgeRoundRectCallout">
              <a:avLst>
                <a:gd name="adj1" fmla="val -88977"/>
                <a:gd name="adj2" fmla="val -12894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 dirty="0"/>
                <a:t>192.168.0.1:8888 - 0.0.0.0:0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74688" y="4924425"/>
            <a:ext cx="8002587" cy="1168400"/>
            <a:chOff x="425" y="3102"/>
            <a:chExt cx="5041" cy="736"/>
          </a:xfrm>
        </p:grpSpPr>
        <p:sp>
          <p:nvSpPr>
            <p:cNvPr id="352271" name="Oval 15"/>
            <p:cNvSpPr>
              <a:spLocks noChangeArrowheads="1"/>
            </p:cNvSpPr>
            <p:nvPr/>
          </p:nvSpPr>
          <p:spPr bwMode="auto">
            <a:xfrm>
              <a:off x="425" y="3566"/>
              <a:ext cx="272" cy="272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ss</a:t>
              </a:r>
            </a:p>
          </p:txBody>
        </p:sp>
        <p:cxnSp>
          <p:nvCxnSpPr>
            <p:cNvPr id="352272" name="AutoShape 16"/>
            <p:cNvCxnSpPr>
              <a:cxnSpLocks noChangeShapeType="1"/>
              <a:stCxn id="352269" idx="1"/>
              <a:endCxn id="352271" idx="0"/>
            </p:cNvCxnSpPr>
            <p:nvPr/>
          </p:nvCxnSpPr>
          <p:spPr bwMode="auto">
            <a:xfrm rot="10800000" flipV="1">
              <a:off x="561" y="3102"/>
              <a:ext cx="211" cy="46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8" name="AutoShape 22"/>
            <p:cNvSpPr>
              <a:spLocks noChangeArrowheads="1"/>
            </p:cNvSpPr>
            <p:nvPr/>
          </p:nvSpPr>
          <p:spPr bwMode="auto">
            <a:xfrm>
              <a:off x="2744" y="3339"/>
              <a:ext cx="2722" cy="318"/>
            </a:xfrm>
            <a:prstGeom prst="wedgeRoundRectCallout">
              <a:avLst>
                <a:gd name="adj1" fmla="val -123292"/>
                <a:gd name="adj2" fmla="val 51259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 dirty="0"/>
                <a:t>192.168.0.1:8888 - 192.168.0.2:1026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D2D-A509-4D27-84CB-7EC6CE1102BA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6840760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 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- 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客户端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2690813" y="1196975"/>
            <a:ext cx="324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socket()</a:t>
            </a:r>
            <a:r>
              <a:rPr lang="zh-CN" altLang="en-US" sz="2400"/>
              <a:t>，创建套接字</a:t>
            </a:r>
            <a:r>
              <a:rPr lang="en-US" altLang="zh-CN" sz="2400"/>
              <a:t>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187575" y="1425575"/>
            <a:ext cx="6489700" cy="1427163"/>
            <a:chOff x="1378" y="898"/>
            <a:chExt cx="4088" cy="899"/>
          </a:xfrm>
        </p:grpSpPr>
        <p:sp>
          <p:nvSpPr>
            <p:cNvPr id="366604" name="Oval 12"/>
            <p:cNvSpPr>
              <a:spLocks noChangeArrowheads="1"/>
            </p:cNvSpPr>
            <p:nvPr/>
          </p:nvSpPr>
          <p:spPr bwMode="auto">
            <a:xfrm>
              <a:off x="1378" y="1525"/>
              <a:ext cx="272" cy="27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66605" name="AutoShape 13"/>
            <p:cNvCxnSpPr>
              <a:cxnSpLocks noChangeShapeType="1"/>
              <a:stCxn id="366595" idx="1"/>
              <a:endCxn id="366604" idx="0"/>
            </p:cNvCxnSpPr>
            <p:nvPr/>
          </p:nvCxnSpPr>
          <p:spPr bwMode="auto">
            <a:xfrm rot="10800000" flipV="1">
              <a:off x="1514" y="898"/>
              <a:ext cx="181" cy="6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6606" name="AutoShape 14"/>
            <p:cNvSpPr>
              <a:spLocks noChangeArrowheads="1"/>
            </p:cNvSpPr>
            <p:nvPr/>
          </p:nvSpPr>
          <p:spPr bwMode="auto">
            <a:xfrm>
              <a:off x="2744" y="1479"/>
              <a:ext cx="2722" cy="318"/>
            </a:xfrm>
            <a:prstGeom prst="wedgeRoundRectCallout">
              <a:avLst>
                <a:gd name="adj1" fmla="val -88648"/>
                <a:gd name="adj2" fmla="val -4403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/>
                <a:t>0.0.0.0:0 - 0.0.0.0:0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68388" y="2852738"/>
            <a:ext cx="7608887" cy="2447925"/>
            <a:chOff x="673" y="1797"/>
            <a:chExt cx="4793" cy="1542"/>
          </a:xfrm>
        </p:grpSpPr>
        <p:sp>
          <p:nvSpPr>
            <p:cNvPr id="366608" name="Text Box 16"/>
            <p:cNvSpPr txBox="1">
              <a:spLocks noChangeArrowheads="1"/>
            </p:cNvSpPr>
            <p:nvPr/>
          </p:nvSpPr>
          <p:spPr bwMode="auto">
            <a:xfrm>
              <a:off x="673" y="2190"/>
              <a:ext cx="18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connect(  )</a:t>
              </a:r>
              <a:r>
                <a:rPr lang="zh-CN" altLang="en-US" sz="2000"/>
                <a:t>，连接服务器</a:t>
              </a:r>
            </a:p>
          </p:txBody>
        </p:sp>
        <p:sp>
          <p:nvSpPr>
            <p:cNvPr id="366609" name="Oval 17"/>
            <p:cNvSpPr>
              <a:spLocks noChangeArrowheads="1"/>
            </p:cNvSpPr>
            <p:nvPr/>
          </p:nvSpPr>
          <p:spPr bwMode="auto">
            <a:xfrm>
              <a:off x="1378" y="3067"/>
              <a:ext cx="272" cy="272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66610" name="AutoShape 18"/>
            <p:cNvCxnSpPr>
              <a:cxnSpLocks noChangeShapeType="1"/>
              <a:stCxn id="366604" idx="4"/>
              <a:endCxn id="366609" idx="0"/>
            </p:cNvCxnSpPr>
            <p:nvPr/>
          </p:nvCxnSpPr>
          <p:spPr bwMode="auto">
            <a:xfrm rot="5400000">
              <a:off x="879" y="2432"/>
              <a:ext cx="1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6615" name="AutoShape 23"/>
            <p:cNvSpPr>
              <a:spLocks noChangeArrowheads="1"/>
            </p:cNvSpPr>
            <p:nvPr/>
          </p:nvSpPr>
          <p:spPr bwMode="auto">
            <a:xfrm>
              <a:off x="2744" y="2976"/>
              <a:ext cx="2722" cy="318"/>
            </a:xfrm>
            <a:prstGeom prst="wedgeRoundRectCallout">
              <a:avLst>
                <a:gd name="adj1" fmla="val -89565"/>
                <a:gd name="adj2" fmla="val -8176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/>
                <a:t>192.168.0.2:1026 - 192.168.0.1:8888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4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、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WinSock API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介绍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的初始化和终止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创建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和释放套接字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绑定套接字和地址结构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发送、接收数据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实用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679432" cy="460851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现在，数据的发送和接收还要不要直接指定</a:t>
            </a:r>
            <a:r>
              <a:rPr lang="en-US" altLang="zh-CN" dirty="0">
                <a:ea typeface="宋体" pitchFamily="2" charset="-122"/>
              </a:rPr>
              <a:t>IP</a:t>
            </a:r>
            <a:r>
              <a:rPr lang="zh-CN" altLang="en-US" dirty="0">
                <a:ea typeface="宋体" pitchFamily="2" charset="-122"/>
              </a:rPr>
              <a:t>地址和端口了？</a:t>
            </a:r>
          </a:p>
        </p:txBody>
      </p:sp>
      <p:pic>
        <p:nvPicPr>
          <p:cNvPr id="286725" name="Picture 5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419600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send()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92" y="1196752"/>
            <a:ext cx="7391400" cy="460851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在已建立连接的套接字上发送数据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send (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SOCKET s,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const</a:t>
            </a:r>
            <a:r>
              <a:rPr lang="en-US" altLang="zh-CN" dirty="0">
                <a:ea typeface="宋体" pitchFamily="2" charset="-122"/>
              </a:rPr>
              <a:t> char FAR * </a:t>
            </a:r>
            <a:r>
              <a:rPr lang="en-US" altLang="zh-CN" dirty="0" err="1">
                <a:ea typeface="宋体" pitchFamily="2" charset="-122"/>
              </a:rPr>
              <a:t>buf</a:t>
            </a:r>
            <a:r>
              <a:rPr lang="en-US" altLang="zh-CN" dirty="0">
                <a:ea typeface="宋体" pitchFamily="2" charset="-122"/>
              </a:rPr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len</a:t>
            </a:r>
            <a:r>
              <a:rPr lang="en-US" altLang="zh-CN" dirty="0">
                <a:ea typeface="宋体" pitchFamily="2" charset="-122"/>
              </a:rPr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flags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);</a:t>
            </a:r>
          </a:p>
          <a:p>
            <a:r>
              <a:rPr lang="zh-CN" altLang="en-US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成功：返回实际发送的字节数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失败：返回</a:t>
            </a:r>
            <a:r>
              <a:rPr lang="en-US" altLang="zh-CN" dirty="0">
                <a:ea typeface="宋体" pitchFamily="2" charset="-122"/>
              </a:rPr>
              <a:t>SOCKET_ERROR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7749" name="AutoShape 5"/>
          <p:cNvSpPr>
            <a:spLocks noChangeArrowheads="1"/>
          </p:cNvSpPr>
          <p:nvPr/>
        </p:nvSpPr>
        <p:spPr bwMode="auto">
          <a:xfrm>
            <a:off x="5795963" y="2098675"/>
            <a:ext cx="3167062" cy="609600"/>
          </a:xfrm>
          <a:prstGeom prst="wedgeRoundRectCallout">
            <a:avLst>
              <a:gd name="adj1" fmla="val -114662"/>
              <a:gd name="adj2" fmla="val 29426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已建立连接的套接字</a:t>
            </a:r>
          </a:p>
        </p:txBody>
      </p:sp>
      <p:sp>
        <p:nvSpPr>
          <p:cNvPr id="287750" name="AutoShape 6"/>
          <p:cNvSpPr>
            <a:spLocks noChangeArrowheads="1"/>
          </p:cNvSpPr>
          <p:nvPr/>
        </p:nvSpPr>
        <p:spPr bwMode="auto">
          <a:xfrm>
            <a:off x="5795963" y="2819400"/>
            <a:ext cx="3167062" cy="609600"/>
          </a:xfrm>
          <a:prstGeom prst="wedgeRoundRectCallout">
            <a:avLst>
              <a:gd name="adj1" fmla="val -71204"/>
              <a:gd name="adj2" fmla="val -8852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发送缓冲区</a:t>
            </a:r>
          </a:p>
        </p:txBody>
      </p:sp>
      <p:sp>
        <p:nvSpPr>
          <p:cNvPr id="287751" name="AutoShape 7"/>
          <p:cNvSpPr>
            <a:spLocks noChangeArrowheads="1"/>
          </p:cNvSpPr>
          <p:nvPr/>
        </p:nvSpPr>
        <p:spPr bwMode="auto">
          <a:xfrm>
            <a:off x="5795963" y="3538538"/>
            <a:ext cx="3167062" cy="609600"/>
          </a:xfrm>
          <a:prstGeom prst="wedgeRoundRectCallout">
            <a:avLst>
              <a:gd name="adj1" fmla="val -140528"/>
              <a:gd name="adj2" fmla="val -42708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缓冲区长度</a:t>
            </a:r>
          </a:p>
        </p:txBody>
      </p:sp>
      <p:sp>
        <p:nvSpPr>
          <p:cNvPr id="287752" name="AutoShape 8"/>
          <p:cNvSpPr>
            <a:spLocks noChangeArrowheads="1"/>
          </p:cNvSpPr>
          <p:nvPr/>
        </p:nvSpPr>
        <p:spPr bwMode="auto">
          <a:xfrm>
            <a:off x="5795963" y="4259263"/>
            <a:ext cx="3167062" cy="609600"/>
          </a:xfrm>
          <a:prstGeom prst="wedgeRoundRectCallout">
            <a:avLst>
              <a:gd name="adj1" fmla="val -136519"/>
              <a:gd name="adj2" fmla="val -71356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选项，一般为</a:t>
            </a:r>
            <a:r>
              <a:rPr lang="en-US" altLang="zh-CN"/>
              <a:t>0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为什么要指定“</a:t>
            </a:r>
            <a:r>
              <a:rPr lang="en-US" altLang="zh-CN">
                <a:ea typeface="宋体" pitchFamily="2" charset="-122"/>
              </a:rPr>
              <a:t>const”</a:t>
            </a:r>
            <a:r>
              <a:rPr lang="zh-CN" altLang="en-US">
                <a:ea typeface="宋体" pitchFamily="2" charset="-122"/>
              </a:rPr>
              <a:t>？</a:t>
            </a:r>
          </a:p>
          <a:p>
            <a:r>
              <a:rPr lang="zh-CN" altLang="en-US">
                <a:ea typeface="宋体" pitchFamily="2" charset="-122"/>
              </a:rPr>
              <a:t>为什么要指定缓冲区长度</a:t>
            </a:r>
            <a:r>
              <a:rPr lang="en-US" altLang="zh-CN">
                <a:ea typeface="宋体" pitchFamily="2" charset="-122"/>
              </a:rPr>
              <a:t>len</a:t>
            </a:r>
            <a:r>
              <a:rPr lang="zh-CN" altLang="en-US">
                <a:ea typeface="宋体" pitchFamily="2" charset="-122"/>
              </a:rPr>
              <a:t>？</a:t>
            </a:r>
          </a:p>
        </p:txBody>
      </p:sp>
      <p:pic>
        <p:nvPicPr>
          <p:cNvPr id="288772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419600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recv()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3"/>
            <a:ext cx="7391400" cy="4608513"/>
          </a:xfrm>
        </p:spPr>
        <p:txBody>
          <a:bodyPr/>
          <a:lstStyle/>
          <a:p>
            <a:r>
              <a:rPr lang="zh-CN" altLang="en-US" sz="2800" dirty="0">
                <a:ea typeface="宋体" pitchFamily="2" charset="-122"/>
              </a:rPr>
              <a:t>在已建立连接的套接字上接收数据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recv</a:t>
            </a:r>
            <a:r>
              <a:rPr lang="en-US" altLang="zh-CN" sz="2400" dirty="0">
                <a:ea typeface="宋体" pitchFamily="2" charset="-122"/>
              </a:rPr>
              <a:t> (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SOCKET s,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char FAR* </a:t>
            </a:r>
            <a:r>
              <a:rPr lang="en-US" altLang="zh-CN" sz="2400" dirty="0" err="1">
                <a:ea typeface="宋体" pitchFamily="2" charset="-122"/>
              </a:rPr>
              <a:t>buf</a:t>
            </a:r>
            <a:r>
              <a:rPr lang="en-US" altLang="zh-CN" sz="2400" dirty="0">
                <a:ea typeface="宋体" pitchFamily="2" charset="-122"/>
              </a:rPr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len</a:t>
            </a:r>
            <a:r>
              <a:rPr lang="en-US" altLang="zh-CN" sz="2400" dirty="0">
                <a:ea typeface="宋体" pitchFamily="2" charset="-122"/>
              </a:rPr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flags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zh-CN" altLang="en-US" sz="2800" dirty="0">
                <a:ea typeface="宋体" pitchFamily="2" charset="-122"/>
              </a:rPr>
              <a:t>返回值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成功：返回实际接收的字节数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连接已终止：</a:t>
            </a:r>
            <a:r>
              <a:rPr lang="en-US" altLang="zh-CN" sz="2400" dirty="0">
                <a:ea typeface="宋体" pitchFamily="2" charset="-122"/>
              </a:rPr>
              <a:t>0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失败：返回</a:t>
            </a:r>
            <a:r>
              <a:rPr lang="en-US" altLang="zh-CN" sz="2400" dirty="0">
                <a:ea typeface="宋体" pitchFamily="2" charset="-122"/>
              </a:rPr>
              <a:t>SOCKET_ERROR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289796" name="AutoShape 4"/>
          <p:cNvSpPr>
            <a:spLocks noChangeArrowheads="1"/>
          </p:cNvSpPr>
          <p:nvPr/>
        </p:nvSpPr>
        <p:spPr bwMode="auto">
          <a:xfrm>
            <a:off x="5292725" y="1738313"/>
            <a:ext cx="3167063" cy="609600"/>
          </a:xfrm>
          <a:prstGeom prst="wedgeRoundRectCallout">
            <a:avLst>
              <a:gd name="adj1" fmla="val -114662"/>
              <a:gd name="adj2" fmla="val 36718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已建立连接的套接字</a:t>
            </a:r>
          </a:p>
        </p:txBody>
      </p:sp>
      <p:sp>
        <p:nvSpPr>
          <p:cNvPr id="289797" name="AutoShape 5"/>
          <p:cNvSpPr>
            <a:spLocks noChangeArrowheads="1"/>
          </p:cNvSpPr>
          <p:nvPr/>
        </p:nvSpPr>
        <p:spPr bwMode="auto">
          <a:xfrm>
            <a:off x="5292725" y="2459038"/>
            <a:ext cx="3167063" cy="609600"/>
          </a:xfrm>
          <a:prstGeom prst="wedgeRoundRectCallout">
            <a:avLst>
              <a:gd name="adj1" fmla="val -101630"/>
              <a:gd name="adj2" fmla="val -6250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接收缓冲区</a:t>
            </a:r>
          </a:p>
        </p:txBody>
      </p:sp>
      <p:sp>
        <p:nvSpPr>
          <p:cNvPr id="289798" name="AutoShape 6"/>
          <p:cNvSpPr>
            <a:spLocks noChangeArrowheads="1"/>
          </p:cNvSpPr>
          <p:nvPr/>
        </p:nvSpPr>
        <p:spPr bwMode="auto">
          <a:xfrm>
            <a:off x="5292725" y="3178175"/>
            <a:ext cx="3167063" cy="609600"/>
          </a:xfrm>
          <a:prstGeom prst="wedgeRoundRectCallout">
            <a:avLst>
              <a:gd name="adj1" fmla="val -139574"/>
              <a:gd name="adj2" fmla="val -2057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缓冲区长度</a:t>
            </a:r>
          </a:p>
        </p:txBody>
      </p:sp>
      <p:sp>
        <p:nvSpPr>
          <p:cNvPr id="289799" name="AutoShape 7"/>
          <p:cNvSpPr>
            <a:spLocks noChangeArrowheads="1"/>
          </p:cNvSpPr>
          <p:nvPr/>
        </p:nvSpPr>
        <p:spPr bwMode="auto">
          <a:xfrm>
            <a:off x="5292725" y="3898900"/>
            <a:ext cx="3167063" cy="609600"/>
          </a:xfrm>
          <a:prstGeom prst="wedgeRoundRectCallout">
            <a:avLst>
              <a:gd name="adj1" fmla="val -132708"/>
              <a:gd name="adj2" fmla="val -59116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选项，一般为</a:t>
            </a:r>
            <a:r>
              <a:rPr lang="en-US" altLang="zh-CN"/>
              <a:t>0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为什么不指定“</a:t>
            </a:r>
            <a:r>
              <a:rPr lang="en-US" altLang="zh-CN">
                <a:ea typeface="宋体" pitchFamily="2" charset="-122"/>
              </a:rPr>
              <a:t>const”</a:t>
            </a:r>
            <a:r>
              <a:rPr lang="zh-CN" altLang="en-US">
                <a:ea typeface="宋体" pitchFamily="2" charset="-122"/>
              </a:rPr>
              <a:t>？</a:t>
            </a:r>
          </a:p>
          <a:p>
            <a:r>
              <a:rPr lang="zh-CN" altLang="en-US">
                <a:ea typeface="宋体" pitchFamily="2" charset="-122"/>
              </a:rPr>
              <a:t>为什么要指定缓冲区长度</a:t>
            </a:r>
            <a:r>
              <a:rPr lang="en-US" altLang="zh-CN">
                <a:ea typeface="宋体" pitchFamily="2" charset="-122"/>
              </a:rPr>
              <a:t>len</a:t>
            </a:r>
            <a:r>
              <a:rPr lang="zh-CN" altLang="en-US">
                <a:ea typeface="宋体" pitchFamily="2" charset="-122"/>
              </a:rPr>
              <a:t>？</a:t>
            </a:r>
          </a:p>
        </p:txBody>
      </p:sp>
      <p:pic>
        <p:nvPicPr>
          <p:cNvPr id="300036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419600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sendto()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984" y="1556792"/>
            <a:ext cx="7391400" cy="460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发送一个数据报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sendto</a:t>
            </a:r>
            <a:r>
              <a:rPr lang="en-US" altLang="zh-CN" sz="2000" dirty="0">
                <a:ea typeface="宋体" pitchFamily="2" charset="-122"/>
              </a:rPr>
              <a:t> (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SOCKET s,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const char FAR * </a:t>
            </a:r>
            <a:r>
              <a:rPr lang="en-US" altLang="zh-CN" sz="2000" dirty="0" err="1">
                <a:ea typeface="宋体" pitchFamily="2" charset="-122"/>
              </a:rPr>
              <a:t>buf</a:t>
            </a:r>
            <a:r>
              <a:rPr lang="en-US" altLang="zh-CN" sz="2000" dirty="0">
                <a:ea typeface="宋体" pitchFamily="2" charset="-122"/>
              </a:rPr>
              <a:t>,	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len</a:t>
            </a:r>
            <a:r>
              <a:rPr lang="en-US" altLang="zh-CN" sz="2000" dirty="0">
                <a:ea typeface="宋体" pitchFamily="2" charset="-12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flags,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const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struct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sockaddr</a:t>
            </a:r>
            <a:r>
              <a:rPr lang="en-US" altLang="zh-CN" sz="2000" dirty="0">
                <a:ea typeface="宋体" pitchFamily="2" charset="-122"/>
              </a:rPr>
              <a:t> FAR *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to</a:t>
            </a:r>
            <a:r>
              <a:rPr lang="en-US" altLang="zh-CN" sz="2000" dirty="0">
                <a:ea typeface="宋体" pitchFamily="2" charset="-122"/>
              </a:rPr>
              <a:t>,	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tolen</a:t>
            </a:r>
            <a:r>
              <a:rPr lang="en-US" altLang="zh-CN" sz="2000" dirty="0">
                <a:ea typeface="宋体" pitchFamily="2" charset="-122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成功：返回实际发送的字节数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失败：返回</a:t>
            </a:r>
            <a:r>
              <a:rPr lang="en-US" altLang="zh-CN" sz="2000" dirty="0">
                <a:ea typeface="宋体" pitchFamily="2" charset="-122"/>
              </a:rPr>
              <a:t>SOCKET_ERROR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473092" name="AutoShape 4"/>
          <p:cNvSpPr>
            <a:spLocks noChangeArrowheads="1"/>
          </p:cNvSpPr>
          <p:nvPr/>
        </p:nvSpPr>
        <p:spPr bwMode="auto">
          <a:xfrm>
            <a:off x="6804025" y="2636838"/>
            <a:ext cx="1728788" cy="792162"/>
          </a:xfrm>
          <a:prstGeom prst="wedgeRoundRectCallout">
            <a:avLst>
              <a:gd name="adj1" fmla="val -110148"/>
              <a:gd name="adj2" fmla="val 9288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 dirty="0"/>
              <a:t>指定</a:t>
            </a:r>
            <a:r>
              <a:rPr lang="zh-CN" altLang="en-US" sz="1800" dirty="0" smtClean="0"/>
              <a:t>对方的</a:t>
            </a:r>
            <a:endParaRPr lang="zh-CN" altLang="en-US" sz="1800" dirty="0"/>
          </a:p>
          <a:p>
            <a:pPr algn="just"/>
            <a:r>
              <a:rPr lang="zh-CN" altLang="en-US" sz="1800" dirty="0"/>
              <a:t>地址结构</a:t>
            </a:r>
            <a:endParaRPr lang="en-US" altLang="zh-CN" sz="1800" dirty="0"/>
          </a:p>
        </p:txBody>
      </p:sp>
      <p:sp>
        <p:nvSpPr>
          <p:cNvPr id="473093" name="AutoShape 5"/>
          <p:cNvSpPr>
            <a:spLocks noChangeArrowheads="1"/>
          </p:cNvSpPr>
          <p:nvPr/>
        </p:nvSpPr>
        <p:spPr bwMode="auto">
          <a:xfrm>
            <a:off x="6804025" y="4149725"/>
            <a:ext cx="1728788" cy="792163"/>
          </a:xfrm>
          <a:prstGeom prst="wedgeRoundRectCallout">
            <a:avLst>
              <a:gd name="adj1" fmla="val -284528"/>
              <a:gd name="adj2" fmla="val -35370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/>
              <a:t>指定对端的</a:t>
            </a:r>
          </a:p>
          <a:p>
            <a:pPr algn="just"/>
            <a:r>
              <a:rPr lang="zh-CN" altLang="en-US" sz="1800"/>
              <a:t>地址结构长度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recvfrom()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宋体" pitchFamily="2" charset="-122"/>
              </a:rPr>
              <a:t>接收一个数据报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recvfrom</a:t>
            </a:r>
            <a:r>
              <a:rPr lang="en-US" altLang="zh-CN" sz="2000" dirty="0">
                <a:ea typeface="宋体" pitchFamily="2" charset="-122"/>
              </a:rPr>
              <a:t> (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SOCKET s,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char FAR* </a:t>
            </a:r>
            <a:r>
              <a:rPr lang="en-US" altLang="zh-CN" sz="2000" dirty="0" err="1">
                <a:ea typeface="宋体" pitchFamily="2" charset="-122"/>
              </a:rPr>
              <a:t>buf</a:t>
            </a:r>
            <a:r>
              <a:rPr lang="en-US" altLang="zh-CN" sz="2000" dirty="0">
                <a:ea typeface="宋体" pitchFamily="2" charset="-122"/>
              </a:rPr>
              <a:t>,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len</a:t>
            </a:r>
            <a:r>
              <a:rPr lang="en-US" altLang="zh-CN" sz="2000" dirty="0">
                <a:ea typeface="宋体" pitchFamily="2" charset="-122"/>
              </a:rPr>
              <a:t>,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flags,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struct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sockaddr</a:t>
            </a:r>
            <a:r>
              <a:rPr lang="en-US" altLang="zh-CN" sz="2000" dirty="0">
                <a:ea typeface="宋体" pitchFamily="2" charset="-122"/>
              </a:rPr>
              <a:t> FAR* from,	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FAR* </a:t>
            </a:r>
            <a:r>
              <a:rPr lang="en-US" altLang="zh-CN" sz="2000" dirty="0" err="1">
                <a:ea typeface="宋体" pitchFamily="2" charset="-122"/>
              </a:rPr>
              <a:t>fromlen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宋体" pitchFamily="2" charset="-122"/>
              </a:rPr>
              <a:t>返回值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</a:rPr>
              <a:t>成功：返回实际接收的字节数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</a:rPr>
              <a:t>连接已终止：</a:t>
            </a:r>
            <a:r>
              <a:rPr lang="en-US" altLang="zh-CN" sz="2000" dirty="0">
                <a:ea typeface="宋体" pitchFamily="2" charset="-122"/>
              </a:rPr>
              <a:t>0</a:t>
            </a:r>
            <a:endParaRPr lang="zh-CN" altLang="en-US" sz="20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</a:rPr>
              <a:t>失败：返回</a:t>
            </a:r>
            <a:r>
              <a:rPr lang="en-US" altLang="zh-CN" sz="2000" dirty="0">
                <a:ea typeface="宋体" pitchFamily="2" charset="-122"/>
              </a:rPr>
              <a:t>SOCKET_ERROR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467972" name="AutoShape 4"/>
          <p:cNvSpPr>
            <a:spLocks noChangeArrowheads="1"/>
          </p:cNvSpPr>
          <p:nvPr/>
        </p:nvSpPr>
        <p:spPr bwMode="auto">
          <a:xfrm>
            <a:off x="6587629" y="2420888"/>
            <a:ext cx="1728787" cy="792163"/>
          </a:xfrm>
          <a:prstGeom prst="wedgeRoundRectCallout">
            <a:avLst>
              <a:gd name="adj1" fmla="val -127412"/>
              <a:gd name="adj2" fmla="val 6583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 dirty="0"/>
              <a:t>接收发过来的</a:t>
            </a:r>
          </a:p>
          <a:p>
            <a:pPr algn="just"/>
            <a:r>
              <a:rPr lang="zh-CN" altLang="en-US" sz="1800" dirty="0"/>
              <a:t>地址结构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 eaLnBrk="1" hangingPunct="1"/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即时通信系统：功能需求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启动服务器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，处于监听状态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服务器建立之后，等待客户机的连接申请。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启动客户端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，尝试对服务器进行连接操作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一个连接建立之后，其他客户机还可以再连接到上面</a:t>
            </a:r>
            <a:endParaRPr lang="en-US" altLang="zh-CN" sz="24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这样可以进行多用户的信息交互。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成功建立连接之后，开始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进行对话操作</a:t>
            </a:r>
            <a:endParaRPr lang="en-US" altLang="zh-CN" sz="24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实现只有消息的接收方可以看到，保护隐私。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聊天结束之后，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客户机断开连接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，退出聊天的过程。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如果是服务器关闭，连接在上面的所有客户机将会断开。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WinSock API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介绍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 smtClean="0">
                <a:latin typeface="Arial" pitchFamily="34" charset="0"/>
                <a:ea typeface="仿宋_GB2312" pitchFamily="49" charset="-122"/>
              </a:rPr>
              <a:t>Windows Sockets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的初始化和终止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创建</a:t>
            </a:r>
            <a:r>
              <a:rPr lang="zh-CN" altLang="en-US" dirty="0">
                <a:latin typeface="Arial" pitchFamily="34" charset="0"/>
                <a:ea typeface="仿宋_GB2312" pitchFamily="49" charset="-122"/>
              </a:rPr>
              <a:t>和释放套接字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绑定套接字和地址结构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发送、接收数据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实用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一些实用函数</a:t>
            </a:r>
            <a:endParaRPr lang="en-US" altLang="zh-CN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984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字节序转换函数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地址转换函数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网络信息查询函数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字节序转换函数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u_short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htons</a:t>
            </a:r>
            <a:r>
              <a:rPr lang="en-US" altLang="zh-CN" dirty="0">
                <a:ea typeface="宋体" pitchFamily="2" charset="-122"/>
              </a:rPr>
              <a:t>( </a:t>
            </a:r>
            <a:r>
              <a:rPr lang="en-US" altLang="zh-CN" dirty="0" err="1">
                <a:ea typeface="宋体" pitchFamily="2" charset="-122"/>
              </a:rPr>
              <a:t>u_short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hostshort</a:t>
            </a:r>
            <a:r>
              <a:rPr lang="en-US" altLang="zh-CN" dirty="0">
                <a:ea typeface="宋体" pitchFamily="2" charset="-122"/>
              </a:rPr>
              <a:t> );</a:t>
            </a:r>
          </a:p>
          <a:p>
            <a:r>
              <a:rPr lang="en-US" altLang="zh-CN" dirty="0" err="1">
                <a:ea typeface="宋体" pitchFamily="2" charset="-122"/>
              </a:rPr>
              <a:t>u_long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htonl</a:t>
            </a:r>
            <a:r>
              <a:rPr lang="en-US" altLang="zh-CN" dirty="0">
                <a:ea typeface="宋体" pitchFamily="2" charset="-122"/>
              </a:rPr>
              <a:t>( </a:t>
            </a:r>
            <a:r>
              <a:rPr lang="en-US" altLang="zh-CN" dirty="0" err="1">
                <a:ea typeface="宋体" pitchFamily="2" charset="-122"/>
              </a:rPr>
              <a:t>u_long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hostlong</a:t>
            </a:r>
            <a:r>
              <a:rPr lang="en-US" altLang="zh-CN" dirty="0">
                <a:ea typeface="宋体" pitchFamily="2" charset="-122"/>
              </a:rPr>
              <a:t> );</a:t>
            </a:r>
          </a:p>
          <a:p>
            <a:r>
              <a:rPr lang="en-US" altLang="zh-CN" dirty="0" err="1">
                <a:ea typeface="宋体" pitchFamily="2" charset="-122"/>
              </a:rPr>
              <a:t>u_short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ntohs</a:t>
            </a:r>
            <a:r>
              <a:rPr lang="en-US" altLang="zh-CN" dirty="0">
                <a:ea typeface="宋体" pitchFamily="2" charset="-122"/>
              </a:rPr>
              <a:t>( </a:t>
            </a:r>
            <a:r>
              <a:rPr lang="en-US" altLang="zh-CN" dirty="0" err="1">
                <a:ea typeface="宋体" pitchFamily="2" charset="-122"/>
              </a:rPr>
              <a:t>u_short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netshort</a:t>
            </a:r>
            <a:r>
              <a:rPr lang="en-US" altLang="zh-CN" dirty="0">
                <a:ea typeface="宋体" pitchFamily="2" charset="-122"/>
              </a:rPr>
              <a:t> );</a:t>
            </a:r>
          </a:p>
          <a:p>
            <a:r>
              <a:rPr lang="en-US" altLang="zh-CN" dirty="0" err="1">
                <a:ea typeface="宋体" pitchFamily="2" charset="-122"/>
              </a:rPr>
              <a:t>u_long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ntohl</a:t>
            </a:r>
            <a:r>
              <a:rPr lang="en-US" altLang="zh-CN" dirty="0">
                <a:ea typeface="宋体" pitchFamily="2" charset="-122"/>
              </a:rPr>
              <a:t>( </a:t>
            </a:r>
            <a:r>
              <a:rPr lang="en-US" altLang="zh-CN" dirty="0" err="1">
                <a:ea typeface="宋体" pitchFamily="2" charset="-122"/>
              </a:rPr>
              <a:t>u_long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netlong</a:t>
            </a:r>
            <a:r>
              <a:rPr lang="en-US" altLang="zh-CN" dirty="0">
                <a:ea typeface="宋体" pitchFamily="2" charset="-122"/>
              </a:rPr>
              <a:t> );</a:t>
            </a:r>
          </a:p>
          <a:p>
            <a:r>
              <a:rPr lang="zh-CN" altLang="en-US" dirty="0">
                <a:ea typeface="宋体" pitchFamily="2" charset="-122"/>
              </a:rPr>
              <a:t>功能</a:t>
            </a:r>
          </a:p>
          <a:p>
            <a:pPr lvl="2"/>
            <a:r>
              <a:rPr lang="zh-CN" altLang="en-US" dirty="0">
                <a:ea typeface="宋体" pitchFamily="2" charset="-122"/>
              </a:rPr>
              <a:t>将</a:t>
            </a:r>
            <a:r>
              <a:rPr lang="en-US" altLang="zh-CN" dirty="0">
                <a:ea typeface="宋体" pitchFamily="2" charset="-122"/>
              </a:rPr>
              <a:t>16bit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32bit</a:t>
            </a:r>
            <a:r>
              <a:rPr lang="zh-CN" altLang="en-US" dirty="0">
                <a:ea typeface="宋体" pitchFamily="2" charset="-122"/>
              </a:rPr>
              <a:t>的数据在主机字节顺序和网络字节顺序之间相互转换；</a:t>
            </a:r>
          </a:p>
          <a:p>
            <a:pPr lvl="2"/>
            <a:r>
              <a:rPr lang="zh-CN" altLang="en-US" dirty="0">
                <a:ea typeface="宋体" pitchFamily="2" charset="-122"/>
              </a:rPr>
              <a:t>在基于插口的网络应用编程中，一般需要变换</a:t>
            </a:r>
            <a:r>
              <a:rPr lang="en-US" altLang="zh-CN" dirty="0">
                <a:ea typeface="宋体" pitchFamily="2" charset="-122"/>
              </a:rPr>
              <a:t>IP</a:t>
            </a:r>
            <a:r>
              <a:rPr lang="zh-CN" altLang="en-US" dirty="0">
                <a:ea typeface="宋体" pitchFamily="2" charset="-122"/>
              </a:rPr>
              <a:t>地址和端口号。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地址转换函数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71600"/>
            <a:ext cx="8003232" cy="4608513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unsigned long 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inet_addr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( const char* cp );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char* FAR 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inet_ntoa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(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struct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in_addr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in );</a:t>
            </a:r>
          </a:p>
        </p:txBody>
      </p:sp>
      <p:sp>
        <p:nvSpPr>
          <p:cNvPr id="207878" name="AutoShape 6"/>
          <p:cNvSpPr>
            <a:spLocks/>
          </p:cNvSpPr>
          <p:nvPr/>
        </p:nvSpPr>
        <p:spPr bwMode="auto">
          <a:xfrm>
            <a:off x="5435600" y="2781300"/>
            <a:ext cx="3097213" cy="1008063"/>
          </a:xfrm>
          <a:prstGeom prst="borderCallout1">
            <a:avLst>
              <a:gd name="adj1" fmla="val 11338"/>
              <a:gd name="adj2" fmla="val -2458"/>
              <a:gd name="adj3" fmla="val -113227"/>
              <a:gd name="adj4" fmla="val -3331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将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ASCII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字符串地址（例如“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192.168.0.1”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）转换成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32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位网络字节顺序的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地址</a:t>
            </a:r>
          </a:p>
          <a:p>
            <a:pPr algn="ctr"/>
            <a:endParaRPr lang="zh-CN" altLang="en-US" sz="18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207880" name="AutoShape 8"/>
          <p:cNvSpPr>
            <a:spLocks/>
          </p:cNvSpPr>
          <p:nvPr/>
        </p:nvSpPr>
        <p:spPr bwMode="auto">
          <a:xfrm>
            <a:off x="5435600" y="4149725"/>
            <a:ext cx="3097213" cy="1008063"/>
          </a:xfrm>
          <a:prstGeom prst="borderCallout1">
            <a:avLst>
              <a:gd name="adj1" fmla="val 11338"/>
              <a:gd name="adj2" fmla="val -2458"/>
              <a:gd name="adj3" fmla="val -195435"/>
              <a:gd name="adj4" fmla="val -53204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将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32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位网络字节顺序的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地址转换成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ASCII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字符串地址（例如“</a:t>
            </a:r>
            <a:r>
              <a:rPr lang="en-US" altLang="zh-CN" sz="1800" dirty="0">
                <a:latin typeface="Arial" pitchFamily="34" charset="0"/>
                <a:ea typeface="仿宋_GB2312" pitchFamily="49" charset="-122"/>
              </a:rPr>
              <a:t>192.168.0.1”</a:t>
            </a:r>
            <a:r>
              <a:rPr lang="zh-CN" altLang="en-US" sz="1800" dirty="0">
                <a:latin typeface="Arial" pitchFamily="34" charset="0"/>
                <a:ea typeface="仿宋_GB2312" pitchFamily="49" charset="-122"/>
              </a:rPr>
              <a:t>）</a:t>
            </a:r>
          </a:p>
          <a:p>
            <a:pPr algn="ctr"/>
            <a:endParaRPr lang="zh-CN" altLang="en-US" sz="18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网络信息查询函数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struct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hostent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FAR * </a:t>
            </a:r>
            <a:r>
              <a:rPr lang="en-US" altLang="zh-CN" sz="24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gethostbyname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( const char FAR * name );</a:t>
            </a:r>
          </a:p>
          <a:p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struct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hostent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FAR * </a:t>
            </a:r>
            <a:r>
              <a:rPr lang="en-US" altLang="zh-CN" sz="24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gethostbyaddr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( const char FAR *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addr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len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type );</a:t>
            </a:r>
          </a:p>
          <a:p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struct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servent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FAR * </a:t>
            </a:r>
            <a:r>
              <a:rPr lang="en-US" altLang="zh-CN" sz="24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getservbyname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( const char FAR * name, const char FAR * proto );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323850" y="4365104"/>
            <a:ext cx="4227513" cy="18129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Courier New" pitchFamily="49" charset="0"/>
              </a:rPr>
              <a:t>struct</a:t>
            </a:r>
            <a:r>
              <a:rPr lang="en-US" altLang="zh-CN" sz="1600" b="1" dirty="0">
                <a:latin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</a:rPr>
              <a:t>hostent</a:t>
            </a:r>
            <a:r>
              <a:rPr lang="en-US" altLang="zh-CN" sz="1600" b="1" dirty="0">
                <a:latin typeface="Courier New" pitchFamily="49" charset="0"/>
              </a:rPr>
              <a:t> {</a:t>
            </a:r>
          </a:p>
          <a:p>
            <a:r>
              <a:rPr lang="en-US" altLang="zh-CN" sz="1600" b="1" dirty="0">
                <a:latin typeface="Courier New" pitchFamily="49" charset="0"/>
              </a:rPr>
              <a:t>    char FAR *       </a:t>
            </a:r>
            <a:r>
              <a:rPr lang="en-US" altLang="zh-CN" sz="1600" b="1" dirty="0" err="1">
                <a:latin typeface="Courier New" pitchFamily="49" charset="0"/>
              </a:rPr>
              <a:t>h_name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char FAR * FAR * </a:t>
            </a:r>
            <a:r>
              <a:rPr lang="en-US" altLang="zh-CN" sz="1600" b="1" dirty="0" err="1">
                <a:latin typeface="Courier New" pitchFamily="49" charset="0"/>
              </a:rPr>
              <a:t>h_aliases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short            </a:t>
            </a:r>
            <a:r>
              <a:rPr lang="en-US" altLang="zh-CN" sz="1600" b="1" dirty="0" err="1">
                <a:latin typeface="Courier New" pitchFamily="49" charset="0"/>
              </a:rPr>
              <a:t>h_addrtype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short            </a:t>
            </a:r>
            <a:r>
              <a:rPr lang="en-US" altLang="zh-CN" sz="1600" b="1" dirty="0" err="1">
                <a:latin typeface="Courier New" pitchFamily="49" charset="0"/>
              </a:rPr>
              <a:t>h_length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char FAR * FAR * </a:t>
            </a:r>
            <a:r>
              <a:rPr lang="en-US" altLang="zh-CN" sz="1600" b="1" dirty="0" err="1">
                <a:latin typeface="Courier New" pitchFamily="49" charset="0"/>
              </a:rPr>
              <a:t>h_addr_list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r>
              <a:rPr lang="en-US" altLang="zh-CN" sz="1600" b="1" dirty="0">
                <a:latin typeface="Courier New" pitchFamily="49" charset="0"/>
              </a:rPr>
              <a:t>};</a:t>
            </a:r>
            <a:endParaRPr lang="zh-CN" altLang="en-US" sz="1600" b="1" dirty="0">
              <a:latin typeface="Courier New" pitchFamily="49" charset="0"/>
            </a:endParaRP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714875" y="4581128"/>
            <a:ext cx="4105275" cy="15684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Courier New" pitchFamily="49" charset="0"/>
              </a:rPr>
              <a:t>struct servent {</a:t>
            </a:r>
          </a:p>
          <a:p>
            <a:r>
              <a:rPr lang="en-US" altLang="zh-CN" sz="1600" b="1">
                <a:latin typeface="Courier New" pitchFamily="49" charset="0"/>
              </a:rPr>
              <a:t>    char FAR *        s_name;</a:t>
            </a:r>
          </a:p>
          <a:p>
            <a:r>
              <a:rPr lang="en-US" altLang="zh-CN" sz="1600" b="1">
                <a:latin typeface="Courier New" pitchFamily="49" charset="0"/>
              </a:rPr>
              <a:t>    char FAR * FAR *  s_aliases;</a:t>
            </a:r>
          </a:p>
          <a:p>
            <a:r>
              <a:rPr lang="en-US" altLang="zh-CN" sz="1600" b="1">
                <a:latin typeface="Courier New" pitchFamily="49" charset="0"/>
              </a:rPr>
              <a:t>    short             s_port;</a:t>
            </a:r>
          </a:p>
          <a:p>
            <a:r>
              <a:rPr lang="en-US" altLang="zh-CN" sz="1600" b="1">
                <a:latin typeface="Courier New" pitchFamily="49" charset="0"/>
              </a:rPr>
              <a:t>    char FAR *        s_proto;</a:t>
            </a:r>
          </a:p>
          <a:p>
            <a:r>
              <a:rPr lang="en-US" altLang="zh-CN" sz="1600" b="1">
                <a:latin typeface="Courier New" pitchFamily="49" charset="0"/>
              </a:rPr>
              <a:t>};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6296" y="6381328"/>
            <a:ext cx="1905000" cy="457200"/>
          </a:xfrm>
        </p:spPr>
        <p:txBody>
          <a:bodyPr/>
          <a:lstStyle/>
          <a:p>
            <a:fld id="{3C291FA9-FD60-4563-8C1F-5FE91F400D71}" type="slidenum">
              <a:rPr lang="zh-CN" altLang="en-US"/>
              <a:pPr/>
              <a:t>65</a:t>
            </a:fld>
            <a:endParaRPr lang="en-US" altLang="zh-CN" dirty="0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15240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小结</a:t>
            </a:r>
          </a:p>
        </p:txBody>
      </p:sp>
      <p:pic>
        <p:nvPicPr>
          <p:cNvPr id="332806" name="Picture 6"/>
          <p:cNvPicPr preferRelativeResize="0"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8080"/>
              </a:clrFrom>
              <a:clrTo>
                <a:srgbClr val="00808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126876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1331913" y="1484660"/>
            <a:ext cx="230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WinSock</a:t>
            </a:r>
            <a:r>
              <a:rPr lang="zh-CN" altLang="en-US" sz="2400"/>
              <a:t>源程序</a:t>
            </a:r>
          </a:p>
        </p:txBody>
      </p:sp>
      <p:sp>
        <p:nvSpPr>
          <p:cNvPr id="332811" name="AutoShape 11"/>
          <p:cNvSpPr>
            <a:spLocks noChangeArrowheads="1"/>
          </p:cNvSpPr>
          <p:nvPr/>
        </p:nvSpPr>
        <p:spPr bwMode="auto">
          <a:xfrm>
            <a:off x="3563938" y="1918047"/>
            <a:ext cx="5041900" cy="4319588"/>
          </a:xfrm>
          <a:prstGeom prst="wedgeRoundRectCallout">
            <a:avLst>
              <a:gd name="adj1" fmla="val -91218"/>
              <a:gd name="adj2" fmla="val -48898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#include &lt;winsock2.h&gt;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#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pragma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comment(lib, ws2_32.lib)</a:t>
            </a:r>
          </a:p>
          <a:p>
            <a:pPr algn="just"/>
            <a:endParaRPr lang="en-US" altLang="zh-CN" sz="18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main() {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WSAStartup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socket();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bind();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...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recv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()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send();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...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closesocket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WSACleanup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 algn="just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236296" y="6381328"/>
            <a:ext cx="1905000" cy="457200"/>
          </a:xfrm>
        </p:spPr>
        <p:txBody>
          <a:bodyPr/>
          <a:lstStyle/>
          <a:p>
            <a:fld id="{0E599E83-DA40-4AB4-82C2-315D6DAFE81A}" type="slidenum">
              <a:rPr lang="zh-CN" altLang="en-US"/>
              <a:pPr/>
              <a:t>66</a:t>
            </a:fld>
            <a:endParaRPr lang="en-US" altLang="zh-CN" dirty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小结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Windows Sockets</a:t>
            </a:r>
            <a:r>
              <a:rPr lang="zh-CN" altLang="en-US" sz="2400" dirty="0" smtClean="0">
                <a:ea typeface="宋体" pitchFamily="2" charset="-122"/>
              </a:rPr>
              <a:t>的初始化和终止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WSAStartup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endParaRPr lang="zh-CN" altLang="en-US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WSACleanup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创建</a:t>
            </a:r>
            <a:r>
              <a:rPr lang="zh-CN" altLang="en-US" sz="2400" dirty="0">
                <a:ea typeface="宋体" pitchFamily="2" charset="-122"/>
              </a:rPr>
              <a:t>和释放套接字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socket()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closesocket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绑定套接字和地址结构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sockaddr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sockaddr_in</a:t>
            </a:r>
            <a:endParaRPr lang="zh-CN" altLang="en-US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in_addr</a:t>
            </a:r>
            <a:endParaRPr lang="zh-CN" altLang="en-US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connect()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bind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发送、接收数据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send()</a:t>
            </a:r>
            <a:endParaRPr lang="zh-CN" altLang="en-US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recv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实用</a:t>
            </a:r>
            <a:r>
              <a:rPr lang="zh-CN" altLang="en-US" sz="2400" dirty="0">
                <a:ea typeface="宋体" pitchFamily="2" charset="-122"/>
              </a:rPr>
              <a:t>函数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htons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htonl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ntohs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ntohl</a:t>
            </a:r>
            <a:r>
              <a:rPr lang="en-US" altLang="zh-CN" sz="2000" dirty="0">
                <a:ea typeface="宋体" pitchFamily="2" charset="-122"/>
              </a:rPr>
              <a:t>();</a:t>
            </a:r>
            <a:endParaRPr lang="zh-CN" altLang="en-US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inet_addr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inet_ntoa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gethostbyname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gethostbyaddr</a:t>
            </a:r>
            <a:r>
              <a:rPr lang="en-US" altLang="zh-CN" sz="2000" dirty="0">
                <a:ea typeface="宋体" pitchFamily="2" charset="-122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getservbyname</a:t>
            </a:r>
            <a:r>
              <a:rPr lang="en-US" altLang="zh-CN" sz="2000" dirty="0">
                <a:ea typeface="宋体" pitchFamily="2" charset="-122"/>
              </a:rPr>
              <a:t>()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4290"/>
            <a:ext cx="673417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、用户层网络通信协议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115328" cy="4765691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网络协议三要素：</a:t>
            </a: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  <a:cs typeface="+mn-cs"/>
              </a:rPr>
              <a:t>语法、语义和时序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 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语法：规定“如何讲”，即确定数据和控制信息的格式。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语义：规定“讲什么”，即确定通信双方要发出的控制信息，执行的动作和返回的应答。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时序：规定了信息交流的次序。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Hypertext Transfer Protocol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FTP: File Transfer Protocol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POP3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SMTP: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邮件接收和发送协议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Telnet: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远程登录协议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162800" cy="762000"/>
          </a:xfrm>
        </p:spPr>
        <p:txBody>
          <a:bodyPr anchor="ctr"/>
          <a:lstStyle/>
          <a:p>
            <a:r>
              <a:rPr lang="en-US" altLang="zh-CN" dirty="0" smtClean="0"/>
              <a:t> 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142984"/>
            <a:ext cx="8143932" cy="4608513"/>
          </a:xfrm>
        </p:spPr>
        <p:txBody>
          <a:bodyPr/>
          <a:lstStyle/>
          <a:p>
            <a:r>
              <a:rPr lang="zh-CN" altLang="en-US" dirty="0" smtClean="0"/>
              <a:t>键入如下网址后，在浏览器中看到如下网页：  </a:t>
            </a:r>
            <a:r>
              <a:rPr lang="en-US" altLang="zh-CN" sz="2400" dirty="0" smtClean="0">
                <a:solidFill>
                  <a:srgbClr val="FF0000"/>
                </a:solidFill>
              </a:rPr>
              <a:t>http://www.microsoft.com/china/index.html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-5556" t="-5542"/>
          <a:stretch>
            <a:fillRect/>
          </a:stretch>
        </p:blipFill>
        <p:spPr bwMode="auto">
          <a:xfrm>
            <a:off x="1115616" y="2060848"/>
            <a:ext cx="662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75765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它的原理是：浏览器通过超文本传输协议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，将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服务器上站点的网页代码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提取出来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，并翻译成漂亮的网页。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一个客户机与服务器建立连接后，发送一个请求给服务器，服务器接到请求后，给与请求的响应信息。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4054082"/>
            <a:ext cx="6643734" cy="230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162800" cy="762000"/>
          </a:xfrm>
        </p:spPr>
        <p:txBody>
          <a:bodyPr anchor="ctr"/>
          <a:lstStyle/>
          <a:p>
            <a:r>
              <a:rPr lang="en-US" altLang="zh-CN" dirty="0" smtClean="0"/>
              <a:t> 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1116013" y="5732190"/>
            <a:ext cx="4176712" cy="5762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/>
              <a:t>硬件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116013" y="4579665"/>
            <a:ext cx="4176712" cy="1158875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sz="2000"/>
              <a:t>网络接口</a:t>
            </a: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755650" y="4579665"/>
            <a:ext cx="79216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flatTx/>
          </a:bodyPr>
          <a:lstStyle/>
          <a:p>
            <a:endParaRPr lang="zh-CN" altLang="en-US" sz="200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116013" y="3500165"/>
            <a:ext cx="4176712" cy="106680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IP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116013" y="2420665"/>
            <a:ext cx="4176712" cy="1096963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TCP UDP</a:t>
            </a: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684213" y="2420665"/>
            <a:ext cx="80645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flatTx/>
          </a:bodyPr>
          <a:lstStyle/>
          <a:p>
            <a:endParaRPr lang="zh-CN" altLang="en-US" sz="200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607" y="116632"/>
            <a:ext cx="7654305" cy="792163"/>
          </a:xfrm>
        </p:spPr>
        <p:txBody>
          <a:bodyPr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TCP/IP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模型中的两个分界线</a:t>
            </a:r>
            <a:endParaRPr lang="en-US" altLang="zh-CN" dirty="0">
              <a:solidFill>
                <a:schemeClr val="tx1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116013" y="1339578"/>
            <a:ext cx="4176712" cy="107950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Web</a:t>
            </a:r>
            <a:r>
              <a:rPr lang="zh-CN" altLang="en-US" sz="2000"/>
              <a:t>应用 电子邮件 文件服务 </a:t>
            </a:r>
            <a:r>
              <a:rPr lang="en-US" altLang="zh-CN" sz="2000"/>
              <a:t>...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152400" y="1760265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应用层</a:t>
            </a: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152400" y="2765153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运输层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152400" y="3755753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网络层</a:t>
            </a: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152400" y="4808265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链路层</a:t>
            </a: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6164263" y="2996928"/>
            <a:ext cx="18004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操作系统内核</a:t>
            </a:r>
          </a:p>
          <a:p>
            <a:r>
              <a:rPr lang="en-US" altLang="zh-CN" sz="2000"/>
              <a:t>TCP/IP</a:t>
            </a:r>
            <a:r>
              <a:rPr lang="zh-CN" altLang="en-US" sz="2000"/>
              <a:t>协议栈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6731000" y="1412603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应用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6516688" y="4940028"/>
            <a:ext cx="121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网络接口</a:t>
            </a:r>
            <a:endParaRPr lang="en-US" altLang="zh-CN" sz="2000"/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V="1">
            <a:off x="7092950" y="242066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5" name="Line 25"/>
          <p:cNvSpPr>
            <a:spLocks noChangeShapeType="1"/>
          </p:cNvSpPr>
          <p:nvPr/>
        </p:nvSpPr>
        <p:spPr bwMode="auto">
          <a:xfrm>
            <a:off x="7092950" y="378909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7092950" y="191584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 flipV="1">
            <a:off x="7092950" y="112367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 flipV="1">
            <a:off x="7092950" y="457966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>
            <a:off x="7092950" y="544485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grpSp>
        <p:nvGrpSpPr>
          <p:cNvPr id="60" name="Group 38"/>
          <p:cNvGrpSpPr>
            <a:grpSpLocks/>
          </p:cNvGrpSpPr>
          <p:nvPr/>
        </p:nvGrpSpPr>
        <p:grpSpPr bwMode="auto">
          <a:xfrm>
            <a:off x="5940425" y="2131740"/>
            <a:ext cx="1990725" cy="2560638"/>
            <a:chOff x="3742" y="1434"/>
            <a:chExt cx="1254" cy="1613"/>
          </a:xfrm>
        </p:grpSpPr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3742" y="2795"/>
              <a:ext cx="1254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协议地址分界线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3742" y="1434"/>
              <a:ext cx="1254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操作系统分界线</a:t>
              </a:r>
            </a:p>
          </p:txBody>
        </p:sp>
      </p:grpSp>
      <p:grpSp>
        <p:nvGrpSpPr>
          <p:cNvPr id="63" name="Group 42"/>
          <p:cNvGrpSpPr>
            <a:grpSpLocks/>
          </p:cNvGrpSpPr>
          <p:nvPr/>
        </p:nvGrpSpPr>
        <p:grpSpPr bwMode="auto">
          <a:xfrm>
            <a:off x="1835150" y="2060303"/>
            <a:ext cx="4217988" cy="3384550"/>
            <a:chOff x="1156" y="1389"/>
            <a:chExt cx="2657" cy="2132"/>
          </a:xfrm>
        </p:grpSpPr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1564" y="1389"/>
              <a:ext cx="0" cy="726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1973" y="1389"/>
              <a:ext cx="0" cy="1361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2426" y="1389"/>
              <a:ext cx="0" cy="2132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7" name="Oval 39"/>
            <p:cNvSpPr>
              <a:spLocks noChangeArrowheads="1"/>
            </p:cNvSpPr>
            <p:nvPr/>
          </p:nvSpPr>
          <p:spPr bwMode="auto">
            <a:xfrm>
              <a:off x="1156" y="1525"/>
              <a:ext cx="1724" cy="18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" name="Text Box 41"/>
            <p:cNvSpPr txBox="1">
              <a:spLocks noChangeArrowheads="1"/>
            </p:cNvSpPr>
            <p:nvPr/>
          </p:nvSpPr>
          <p:spPr bwMode="auto">
            <a:xfrm>
              <a:off x="2426" y="1657"/>
              <a:ext cx="13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套接字（</a:t>
              </a:r>
              <a:r>
                <a:rPr lang="en-US" altLang="zh-CN" sz="2000">
                  <a:solidFill>
                    <a:srgbClr val="FF0000"/>
                  </a:solidFill>
                </a:rPr>
                <a:t>Socket</a:t>
              </a:r>
              <a:r>
                <a:rPr lang="zh-CN" altLang="en-US" sz="2000">
                  <a:solidFill>
                    <a:srgbClr val="FF0000"/>
                  </a:solidFill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协议是什么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14422"/>
            <a:ext cx="8186766" cy="4765691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浏览器和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服务器之间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通过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协议进行通信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它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不仅保证计算机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正确快速地传输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超文本文档，还确定传输文档中的哪一部份，以及哪部分内容先显示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(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如文本先于图形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是什么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115328" cy="4765691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在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浏览器地址栏里输入的网站地址叫做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 (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Uniform Resource Locater,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统一资源定位符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就像每家每户都有一个门牌地址一样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，每个网页也都有一个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地址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对网络资源的位置提供了一种抽象的识别方法，并用这种方法给资源定位。这里的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资源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是指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上可以被访问的任何对象，包括文件、文档、图像、声音等等，以及与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相连的任何形式的数据。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是一个字符串</a:t>
            </a:r>
            <a:endParaRPr lang="en-US" altLang="zh-CN" sz="24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7953"/>
            <a:ext cx="8429684" cy="48371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先看一下刚才打开的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的组成格式：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http://www.microsoft.com/china/index.html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1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. 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http://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代表超文本传输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协议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，通知服务器显示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页，通常不用输入；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2.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www. microsoft.com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是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装有网页的服务器的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域名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，或者站点服务器名称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3.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china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为该服务器上的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子目录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，就好像我们的文件夹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4.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Index.html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是文件夹中的一个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  <a:cs typeface="+mn-cs"/>
              </a:rPr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</a:rPr>
              <a:t>的组成格式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文档通过标记（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Tag）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和属性（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Attribute）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对超文本的语义进行描述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虽然本质上并不是编程语言，但它却是在开发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文档时必须遵守的一套严格而且简明易懂的语法规则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也就是说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，如果一个文档是基于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标准的，则可以解释某些标记的含义。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2397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超文本标记语言</a:t>
            </a:r>
            <a:r>
              <a:rPr lang="en-US" altLang="zh-CN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HTML</a:t>
            </a:r>
            <a:endParaRPr lang="zh-CN" altLang="en-US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协议是基于请求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/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响应范式的。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请求分为两种类型，一种是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GET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请求，另一种是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POST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请求。 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服务器接收到客户请求之后，将根据配置信息执行一定数量的活动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当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服务器应用程序完成客户请求之后。必须构造一个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页面或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其他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内容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，并传输给客户。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71538" y="152400"/>
            <a:ext cx="7462862" cy="762000"/>
          </a:xfrm>
        </p:spPr>
        <p:txBody>
          <a:bodyPr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服务器活动</a:t>
            </a:r>
            <a:endParaRPr lang="zh-CN" altLang="en-US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071546"/>
            <a:ext cx="7674003" cy="4587892"/>
          </a:xfrm>
        </p:spPr>
        <p:txBody>
          <a:bodyPr/>
          <a:lstStyle/>
          <a:p>
            <a:r>
              <a:rPr lang="zh-CN" altLang="en-US" dirty="0" smtClean="0"/>
              <a:t>请求的结构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264205" name="AutoShape 13"/>
          <p:cNvSpPr>
            <a:spLocks noChangeArrowheads="1"/>
          </p:cNvSpPr>
          <p:nvPr/>
        </p:nvSpPr>
        <p:spPr bwMode="auto">
          <a:xfrm>
            <a:off x="1066800" y="356235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>
            <a:off x="457200" y="3943350"/>
            <a:ext cx="8164513" cy="17526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POST /</a:t>
            </a:r>
            <a:r>
              <a:rPr lang="en-US" altLang="zh-CN" sz="1800" b="1" dirty="0" err="1">
                <a:latin typeface="Arial" charset="0"/>
              </a:rPr>
              <a:t>TheStockExchange</a:t>
            </a:r>
            <a:r>
              <a:rPr lang="en-US" altLang="zh-CN" sz="1800" b="1" dirty="0">
                <a:latin typeface="Arial" charset="0"/>
              </a:rPr>
              <a:t>/Trading/GetStockPrice.asp HTTP/1.1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Host: </a:t>
            </a:r>
            <a:r>
              <a:rPr lang="en-US" altLang="zh-CN" sz="1800" b="1" dirty="0" err="1">
                <a:latin typeface="Arial" charset="0"/>
              </a:rPr>
              <a:t>localhost</a:t>
            </a: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Content-Type: application/x-www-form-</a:t>
            </a:r>
            <a:r>
              <a:rPr lang="en-US" altLang="zh-CN" sz="1800" b="1" dirty="0" err="1">
                <a:latin typeface="Arial" charset="0"/>
              </a:rPr>
              <a:t>urlencoded</a:t>
            </a: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Content-Length: 11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Symbol=MSFT</a:t>
            </a:r>
          </a:p>
        </p:txBody>
      </p:sp>
      <p:sp>
        <p:nvSpPr>
          <p:cNvPr id="264204" name="AutoShape 12"/>
          <p:cNvSpPr>
            <a:spLocks noChangeArrowheads="1"/>
          </p:cNvSpPr>
          <p:nvPr/>
        </p:nvSpPr>
        <p:spPr bwMode="auto">
          <a:xfrm flipH="1">
            <a:off x="6088063" y="499110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264208" name="AutoShape 16"/>
          <p:cNvSpPr>
            <a:spLocks noChangeArrowheads="1"/>
          </p:cNvSpPr>
          <p:nvPr/>
        </p:nvSpPr>
        <p:spPr bwMode="auto">
          <a:xfrm>
            <a:off x="419100" y="1866900"/>
            <a:ext cx="8164513" cy="120015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Method URL Version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Headers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Message body</a:t>
            </a:r>
          </a:p>
        </p:txBody>
      </p:sp>
      <p:sp>
        <p:nvSpPr>
          <p:cNvPr id="264209" name="AutoShape 17"/>
          <p:cNvSpPr>
            <a:spLocks noChangeArrowheads="1"/>
          </p:cNvSpPr>
          <p:nvPr/>
        </p:nvSpPr>
        <p:spPr bwMode="auto">
          <a:xfrm flipH="1">
            <a:off x="6049963" y="234315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264210" name="Line 18"/>
          <p:cNvSpPr>
            <a:spLocks noChangeShapeType="1"/>
          </p:cNvSpPr>
          <p:nvPr/>
        </p:nvSpPr>
        <p:spPr bwMode="auto">
          <a:xfrm>
            <a:off x="914400" y="2171700"/>
            <a:ext cx="0" cy="1924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1" name="Line 19"/>
          <p:cNvSpPr>
            <a:spLocks noChangeShapeType="1"/>
          </p:cNvSpPr>
          <p:nvPr/>
        </p:nvSpPr>
        <p:spPr bwMode="auto">
          <a:xfrm>
            <a:off x="1657350" y="2171700"/>
            <a:ext cx="25146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2" name="Line 20"/>
          <p:cNvSpPr>
            <a:spLocks noChangeShapeType="1"/>
          </p:cNvSpPr>
          <p:nvPr/>
        </p:nvSpPr>
        <p:spPr bwMode="auto">
          <a:xfrm>
            <a:off x="2800350" y="2209800"/>
            <a:ext cx="4211638" cy="1831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3" name="AutoShape 21"/>
          <p:cNvSpPr>
            <a:spLocks/>
          </p:cNvSpPr>
          <p:nvPr/>
        </p:nvSpPr>
        <p:spPr bwMode="auto">
          <a:xfrm>
            <a:off x="323850" y="4419600"/>
            <a:ext cx="190500" cy="628650"/>
          </a:xfrm>
          <a:prstGeom prst="leftBrace">
            <a:avLst>
              <a:gd name="adj1" fmla="val 27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14" name="Arc 22"/>
          <p:cNvSpPr>
            <a:spLocks/>
          </p:cNvSpPr>
          <p:nvPr/>
        </p:nvSpPr>
        <p:spPr bwMode="auto">
          <a:xfrm flipH="1">
            <a:off x="323850" y="2381250"/>
            <a:ext cx="247650" cy="2305050"/>
          </a:xfrm>
          <a:custGeom>
            <a:avLst/>
            <a:gdLst>
              <a:gd name="T0" fmla="*/ 0 w 21600"/>
              <a:gd name="T1" fmla="*/ 0 h 21600"/>
              <a:gd name="T2" fmla="*/ 2839376 w 21600"/>
              <a:gd name="T3" fmla="*/ 245984069 h 21600"/>
              <a:gd name="T4" fmla="*/ 0 w 21600"/>
              <a:gd name="T5" fmla="*/ 24598406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15" name="Line 23"/>
          <p:cNvSpPr>
            <a:spLocks noChangeShapeType="1"/>
          </p:cNvSpPr>
          <p:nvPr/>
        </p:nvSpPr>
        <p:spPr bwMode="auto">
          <a:xfrm>
            <a:off x="1390650" y="2990850"/>
            <a:ext cx="114300" cy="236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42852"/>
            <a:ext cx="6962772" cy="8572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en-US" altLang="zh-CN" sz="3600" kern="1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pPr algn="r">
                <a:defRPr/>
              </a:pPr>
              <a:t>75</a:t>
            </a:fld>
            <a:endParaRPr lang="en-US" altLang="zh-CN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0" grpId="0" animBg="1"/>
      <p:bldP spid="264211" grpId="0" animBg="1"/>
      <p:bldP spid="264212" grpId="0" animBg="1"/>
      <p:bldP spid="264213" grpId="0" animBg="1"/>
      <p:bldP spid="264214" grpId="0" animBg="1"/>
      <p:bldP spid="2642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4290"/>
            <a:ext cx="6962772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的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GET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和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POST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7674003" cy="4503754"/>
          </a:xfrm>
        </p:spPr>
        <p:txBody>
          <a:bodyPr/>
          <a:lstStyle/>
          <a:p>
            <a:r>
              <a:rPr lang="en-US" altLang="zh-CN" dirty="0" smtClean="0"/>
              <a:t>HTTP-GET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HTTP-POST</a:t>
            </a:r>
          </a:p>
        </p:txBody>
      </p:sp>
      <p:sp>
        <p:nvSpPr>
          <p:cNvPr id="265224" name="AutoShape 8"/>
          <p:cNvSpPr>
            <a:spLocks noChangeArrowheads="1"/>
          </p:cNvSpPr>
          <p:nvPr/>
        </p:nvSpPr>
        <p:spPr bwMode="auto">
          <a:xfrm>
            <a:off x="1066800" y="173990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5225" name="AutoShape 9"/>
          <p:cNvSpPr>
            <a:spLocks noChangeArrowheads="1"/>
          </p:cNvSpPr>
          <p:nvPr/>
        </p:nvSpPr>
        <p:spPr bwMode="auto">
          <a:xfrm>
            <a:off x="1066800" y="364490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5222" name="AutoShape 6"/>
          <p:cNvSpPr>
            <a:spLocks noChangeArrowheads="1"/>
          </p:cNvSpPr>
          <p:nvPr/>
        </p:nvSpPr>
        <p:spPr bwMode="auto">
          <a:xfrm>
            <a:off x="798513" y="2098625"/>
            <a:ext cx="7416800" cy="9144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2000" b="1" dirty="0" smtClean="0">
                <a:latin typeface="Arial" charset="0"/>
              </a:rPr>
              <a:t>GET /Trading/</a:t>
            </a:r>
            <a:r>
              <a:rPr lang="en-US" altLang="zh-CN" sz="2000" b="1" dirty="0" err="1" smtClean="0">
                <a:latin typeface="Arial" charset="0"/>
              </a:rPr>
              <a:t>GetStockPrice.asp?Symbol</a:t>
            </a:r>
            <a:r>
              <a:rPr lang="en-US" altLang="zh-CN" sz="2000" b="1" smtClean="0">
                <a:latin typeface="Arial" charset="0"/>
              </a:rPr>
              <a:t>=MSFT HTTP/1.1</a:t>
            </a:r>
            <a:endParaRPr lang="en-US" altLang="zh-CN" sz="20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 dirty="0">
                <a:latin typeface="Arial" charset="0"/>
              </a:rPr>
              <a:t>Host: </a:t>
            </a:r>
            <a:r>
              <a:rPr lang="en-US" altLang="zh-CN" sz="2000" b="1" dirty="0" err="1">
                <a:latin typeface="Arial" charset="0"/>
              </a:rPr>
              <a:t>localhost</a:t>
            </a:r>
            <a:endParaRPr lang="en-US" altLang="zh-CN" sz="2000" b="1" dirty="0">
              <a:latin typeface="Arial" charset="0"/>
            </a:endParaRPr>
          </a:p>
        </p:txBody>
      </p:sp>
      <p:sp>
        <p:nvSpPr>
          <p:cNvPr id="265223" name="AutoShape 7"/>
          <p:cNvSpPr>
            <a:spLocks noChangeArrowheads="1"/>
          </p:cNvSpPr>
          <p:nvPr/>
        </p:nvSpPr>
        <p:spPr bwMode="auto">
          <a:xfrm>
            <a:off x="798513" y="4010025"/>
            <a:ext cx="7402512" cy="19812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POST /Trading/GetStockPrice.asp HTTP/1.1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Host: localhost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Content-Type: application/x-www-form-urlencoded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Content-Length: 11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20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Symbol=MSFT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76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 animBg="1"/>
      <p:bldP spid="26522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0901"/>
            <a:ext cx="6929486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GET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和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POST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方法的区别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001056" cy="4837129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方法通常没有消息主体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方法支持最大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1024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个字节的查询字符串，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POST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方法没有限制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POST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方法把查询字符串放在消息主体中传输，因此比 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方法支持更多的数据类型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77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115328" cy="4837129"/>
          </a:xfrm>
        </p:spPr>
        <p:txBody>
          <a:bodyPr/>
          <a:lstStyle/>
          <a:p>
            <a:r>
              <a:rPr lang="zh-CN" altLang="en-US" dirty="0" smtClean="0"/>
              <a:t>响应的结构</a:t>
            </a:r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auto">
          <a:xfrm>
            <a:off x="1066800" y="363855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313349" name="AutoShape 5"/>
          <p:cNvSpPr>
            <a:spLocks noChangeArrowheads="1"/>
          </p:cNvSpPr>
          <p:nvPr/>
        </p:nvSpPr>
        <p:spPr bwMode="auto">
          <a:xfrm>
            <a:off x="457200" y="4019550"/>
            <a:ext cx="8164513" cy="16764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HTTP/1.1 200 OK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Content-Type: text/xml; charset=utf-8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Content-Length: 75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&lt;?xml version="1.0" encoding="utf-8"?&gt;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&lt;stock symbol="MSFT" Price="71.50" /&gt;</a:t>
            </a:r>
          </a:p>
        </p:txBody>
      </p:sp>
      <p:sp>
        <p:nvSpPr>
          <p:cNvPr id="313351" name="AutoShape 7"/>
          <p:cNvSpPr>
            <a:spLocks noChangeArrowheads="1"/>
          </p:cNvSpPr>
          <p:nvPr/>
        </p:nvSpPr>
        <p:spPr bwMode="auto">
          <a:xfrm flipH="1">
            <a:off x="5935663" y="466725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313352" name="AutoShape 8"/>
          <p:cNvSpPr>
            <a:spLocks noChangeArrowheads="1"/>
          </p:cNvSpPr>
          <p:nvPr/>
        </p:nvSpPr>
        <p:spPr bwMode="auto">
          <a:xfrm>
            <a:off x="419100" y="1866900"/>
            <a:ext cx="8164513" cy="120015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Version Status-Code Description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Headers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Message body</a:t>
            </a:r>
          </a:p>
        </p:txBody>
      </p:sp>
      <p:sp>
        <p:nvSpPr>
          <p:cNvPr id="313353" name="AutoShape 9"/>
          <p:cNvSpPr>
            <a:spLocks noChangeArrowheads="1"/>
          </p:cNvSpPr>
          <p:nvPr/>
        </p:nvSpPr>
        <p:spPr bwMode="auto">
          <a:xfrm flipH="1">
            <a:off x="6030913" y="228600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>
            <a:off x="952500" y="2171700"/>
            <a:ext cx="0" cy="1981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 flipH="1">
            <a:off x="1901825" y="2247900"/>
            <a:ext cx="288925" cy="1866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 flipH="1">
            <a:off x="2354263" y="2228850"/>
            <a:ext cx="1646237" cy="1952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7" name="AutoShape 13"/>
          <p:cNvSpPr>
            <a:spLocks/>
          </p:cNvSpPr>
          <p:nvPr/>
        </p:nvSpPr>
        <p:spPr bwMode="auto">
          <a:xfrm>
            <a:off x="419100" y="4419600"/>
            <a:ext cx="114300" cy="304800"/>
          </a:xfrm>
          <a:prstGeom prst="leftBrace">
            <a:avLst>
              <a:gd name="adj1" fmla="val 222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8" name="Arc 14"/>
          <p:cNvSpPr>
            <a:spLocks/>
          </p:cNvSpPr>
          <p:nvPr/>
        </p:nvSpPr>
        <p:spPr bwMode="auto">
          <a:xfrm flipH="1">
            <a:off x="361950" y="2343150"/>
            <a:ext cx="171450" cy="2152650"/>
          </a:xfrm>
          <a:custGeom>
            <a:avLst/>
            <a:gdLst>
              <a:gd name="T0" fmla="*/ 0 w 21600"/>
              <a:gd name="T1" fmla="*/ 0 h 21600"/>
              <a:gd name="T2" fmla="*/ 1360884 w 21600"/>
              <a:gd name="T3" fmla="*/ 214532523 h 21600"/>
              <a:gd name="T4" fmla="*/ 0 w 21600"/>
              <a:gd name="T5" fmla="*/ 21453252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1257300" y="2990850"/>
            <a:ext cx="571500" cy="2171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42852"/>
            <a:ext cx="6962772" cy="8572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en-US" altLang="zh-CN" sz="3600" kern="1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78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4" grpId="0" animBg="1"/>
      <p:bldP spid="313355" grpId="0" animBg="1"/>
      <p:bldP spid="313356" grpId="0" animBg="1"/>
      <p:bldP spid="313357" grpId="0" animBg="1"/>
      <p:bldP spid="313358" grpId="0" animBg="1"/>
      <p:bldP spid="31336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152400"/>
            <a:ext cx="678661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简单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Web Server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的工作流程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等待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的连接请求，建立连接；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接收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发来的请求信息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解析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请求信息，并打开所请求文件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构建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协议响应头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发送响应头和请求文件</a:t>
            </a:r>
            <a:endParaRPr lang="zh-CN" altLang="en-US" sz="24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79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929066"/>
            <a:ext cx="6643734" cy="230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608" y="14672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的引入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83568" y="1128887"/>
            <a:ext cx="4740275" cy="1543050"/>
            <a:chOff x="703" y="663"/>
            <a:chExt cx="4264" cy="1388"/>
          </a:xfrm>
        </p:grpSpPr>
        <p:pic>
          <p:nvPicPr>
            <p:cNvPr id="7" name="Picture 4" descr="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663"/>
              <a:ext cx="769" cy="769"/>
            </a:xfrm>
            <a:prstGeom prst="rect">
              <a:avLst/>
            </a:prstGeom>
            <a:noFill/>
          </p:spPr>
        </p:pic>
        <p:pic>
          <p:nvPicPr>
            <p:cNvPr id="8" name="Picture 5" descr="1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8" y="666"/>
              <a:ext cx="769" cy="769"/>
            </a:xfrm>
            <a:prstGeom prst="rect">
              <a:avLst/>
            </a:prstGeom>
            <a:noFill/>
          </p:spPr>
        </p:pic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>
              <a:off x="1517" y="1048"/>
              <a:ext cx="2681" cy="3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623" cy="1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72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03" y="1548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应用程序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2" y="1548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83568" y="2924349"/>
            <a:ext cx="4740275" cy="1350963"/>
            <a:chOff x="703" y="1706"/>
            <a:chExt cx="4264" cy="1216"/>
          </a:xfrm>
        </p:grpSpPr>
        <p:pic>
          <p:nvPicPr>
            <p:cNvPr id="14" name="Picture 11" descr="5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26" y="1706"/>
              <a:ext cx="769" cy="769"/>
            </a:xfrm>
            <a:prstGeom prst="rect">
              <a:avLst/>
            </a:prstGeom>
            <a:noFill/>
          </p:spPr>
        </p:pic>
        <p:pic>
          <p:nvPicPr>
            <p:cNvPr id="15" name="Picture 12" descr="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1706"/>
              <a:ext cx="769" cy="769"/>
            </a:xfrm>
            <a:prstGeom prst="rect">
              <a:avLst/>
            </a:prstGeom>
            <a:noFill/>
          </p:spPr>
        </p:pic>
        <p:pic>
          <p:nvPicPr>
            <p:cNvPr id="16" name="Picture 13" descr="1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8" y="1709"/>
              <a:ext cx="769" cy="769"/>
            </a:xfrm>
            <a:prstGeom prst="rect">
              <a:avLst/>
            </a:prstGeom>
            <a:noFill/>
          </p:spPr>
        </p:pic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>
              <a:off x="1517" y="2091"/>
              <a:ext cx="909" cy="0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3195" y="2091"/>
              <a:ext cx="1003" cy="3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03" y="2592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应用程序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332" y="259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381" y="2592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文件句柄</a:t>
              </a:r>
            </a:p>
          </p:txBody>
        </p:sp>
      </p:grp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3604568" y="1568624"/>
            <a:ext cx="4824413" cy="1584325"/>
          </a:xfrm>
          <a:prstGeom prst="wedgeRoundRectCallout">
            <a:avLst>
              <a:gd name="adj1" fmla="val -94620"/>
              <a:gd name="adj2" fmla="val 52106"/>
              <a:gd name="adj3" fmla="val 16667"/>
            </a:avLst>
          </a:prstGeom>
          <a:solidFill>
            <a:srgbClr val="FFCC99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zh-CN" sz="1800" b="1" dirty="0">
                <a:latin typeface="Courier New" pitchFamily="49" charset="0"/>
              </a:rPr>
              <a:t>FILE *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 = fopen(“a.txt”, “r”)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algn="just"/>
            <a:r>
              <a:rPr lang="en-US" altLang="zh-CN" sz="1800" b="1" dirty="0">
                <a:latin typeface="Courier New" pitchFamily="49" charset="0"/>
              </a:rPr>
              <a:t>...</a:t>
            </a:r>
            <a:endParaRPr lang="zh-CN" altLang="zh-CN" sz="1800" b="1" dirty="0">
              <a:latin typeface="Courier New" pitchFamily="49" charset="0"/>
            </a:endParaRPr>
          </a:p>
          <a:p>
            <a:pPr algn="just"/>
            <a:r>
              <a:rPr lang="zh-CN" altLang="zh-CN" sz="1800" b="1" dirty="0">
                <a:latin typeface="Courier New" pitchFamily="49" charset="0"/>
              </a:rPr>
              <a:t>fscanf(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, ...);</a:t>
            </a:r>
            <a:endParaRPr lang="en-US" altLang="zh-CN" sz="1800" b="1" dirty="0">
              <a:latin typeface="Courier New" pitchFamily="49" charset="0"/>
            </a:endParaRPr>
          </a:p>
          <a:p>
            <a:pPr algn="just"/>
            <a:r>
              <a:rPr lang="en-US" altLang="zh-CN" sz="1800" b="1" dirty="0">
                <a:latin typeface="Courier New" pitchFamily="49" charset="0"/>
              </a:rPr>
              <a:t>...</a:t>
            </a:r>
            <a:endParaRPr lang="zh-CN" altLang="zh-CN" sz="1800" b="1" dirty="0">
              <a:latin typeface="Courier New" pitchFamily="49" charset="0"/>
            </a:endParaRPr>
          </a:p>
          <a:p>
            <a:pPr algn="just"/>
            <a:r>
              <a:rPr lang="zh-CN" altLang="zh-CN" sz="1800" b="1" dirty="0">
                <a:latin typeface="Courier New" pitchFamily="49" charset="0"/>
              </a:rPr>
              <a:t>fclose(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)</a:t>
            </a:r>
            <a:r>
              <a:rPr lang="zh-CN" altLang="zh-CN" sz="1800" b="1" dirty="0" smtClean="0">
                <a:latin typeface="Courier New" pitchFamily="49" charset="0"/>
              </a:rPr>
              <a:t>;</a:t>
            </a:r>
            <a:endParaRPr lang="zh-CN" altLang="en-US" sz="1800" b="1" dirty="0">
              <a:latin typeface="Courier New" pitchFamily="49" charset="0"/>
            </a:endParaRP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683568" y="3759374"/>
            <a:ext cx="8102600" cy="2595563"/>
            <a:chOff x="608" y="2436"/>
            <a:chExt cx="5104" cy="1635"/>
          </a:xfrm>
        </p:grpSpPr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606" y="2980"/>
              <a:ext cx="3135" cy="856"/>
              <a:chOff x="703" y="2734"/>
              <a:chExt cx="4481" cy="1224"/>
            </a:xfrm>
          </p:grpSpPr>
          <p:pic>
            <p:nvPicPr>
              <p:cNvPr id="40" name="Picture 22" descr="1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48" y="2734"/>
                <a:ext cx="769" cy="769"/>
              </a:xfrm>
              <a:prstGeom prst="rect">
                <a:avLst/>
              </a:prstGeom>
              <a:noFill/>
            </p:spPr>
          </p:pic>
          <p:cxnSp>
            <p:nvCxnSpPr>
              <p:cNvPr id="41" name="AutoShape 23"/>
              <p:cNvCxnSpPr>
                <a:cxnSpLocks noChangeShapeType="1"/>
              </p:cNvCxnSpPr>
              <p:nvPr/>
            </p:nvCxnSpPr>
            <p:spPr bwMode="auto">
              <a:xfrm>
                <a:off x="1517" y="3119"/>
                <a:ext cx="909" cy="0"/>
              </a:xfrm>
              <a:prstGeom prst="straightConnector1">
                <a:avLst/>
              </a:prstGeom>
              <a:noFill/>
              <a:ln w="1270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2" name="AutoShape 24"/>
              <p:cNvCxnSpPr>
                <a:cxnSpLocks noChangeShapeType="1"/>
              </p:cNvCxnSpPr>
              <p:nvPr/>
            </p:nvCxnSpPr>
            <p:spPr bwMode="auto">
              <a:xfrm>
                <a:off x="3195" y="3119"/>
                <a:ext cx="1000" cy="7"/>
              </a:xfrm>
              <a:prstGeom prst="straightConnector1">
                <a:avLst/>
              </a:prstGeom>
              <a:noFill/>
              <a:ln w="1270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43" name="Text Box 25"/>
              <p:cNvSpPr txBox="1">
                <a:spLocks noChangeArrowheads="1"/>
              </p:cNvSpPr>
              <p:nvPr/>
            </p:nvSpPr>
            <p:spPr bwMode="auto">
              <a:xfrm>
                <a:off x="703" y="3621"/>
                <a:ext cx="98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应用程序</a:t>
                </a:r>
              </a:p>
            </p:txBody>
          </p:sp>
          <p:sp>
            <p:nvSpPr>
              <p:cNvPr id="44" name="Text Box 26"/>
              <p:cNvSpPr txBox="1">
                <a:spLocks noChangeArrowheads="1"/>
              </p:cNvSpPr>
              <p:nvPr/>
            </p:nvSpPr>
            <p:spPr bwMode="auto">
              <a:xfrm>
                <a:off x="4195" y="3621"/>
                <a:ext cx="98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网络接口</a:t>
                </a:r>
              </a:p>
            </p:txBody>
          </p:sp>
          <p:sp>
            <p:nvSpPr>
              <p:cNvPr id="45" name="Text Box 27"/>
              <p:cNvSpPr txBox="1">
                <a:spLocks noChangeArrowheads="1"/>
              </p:cNvSpPr>
              <p:nvPr/>
            </p:nvSpPr>
            <p:spPr bwMode="auto">
              <a:xfrm>
                <a:off x="2472" y="3628"/>
                <a:ext cx="79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Socket</a:t>
                </a:r>
              </a:p>
            </p:txBody>
          </p:sp>
          <p:pic>
            <p:nvPicPr>
              <p:cNvPr id="46" name="Picture 28" descr="5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426" y="2734"/>
                <a:ext cx="769" cy="769"/>
              </a:xfrm>
              <a:prstGeom prst="rect">
                <a:avLst/>
              </a:prstGeom>
              <a:noFill/>
            </p:spPr>
          </p:pic>
          <p:pic>
            <p:nvPicPr>
              <p:cNvPr id="47" name="Picture 29" descr="12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95" y="2741"/>
                <a:ext cx="769" cy="769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4032" y="2436"/>
              <a:ext cx="1680" cy="1635"/>
              <a:chOff x="4032" y="2400"/>
              <a:chExt cx="1680" cy="1635"/>
            </a:xfrm>
          </p:grpSpPr>
          <p:sp>
            <p:nvSpPr>
              <p:cNvPr id="27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4032" y="2400"/>
                <a:ext cx="1680" cy="163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1">
                <a:gsLst>
                  <a:gs pos="0">
                    <a:srgbClr val="DFDFFF">
                      <a:alpha val="80000"/>
                    </a:srgbClr>
                  </a:gs>
                  <a:gs pos="100000">
                    <a:srgbClr val="FFFFFF">
                      <a:alpha val="80000"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2000" b="1" i="1">
                  <a:latin typeface="Verdana" pitchFamily="34" charset="0"/>
                  <a:cs typeface="Arial" pitchFamily="34" charset="0"/>
                </a:endParaRPr>
              </a:p>
            </p:txBody>
          </p:sp>
          <p:pic>
            <p:nvPicPr>
              <p:cNvPr id="28" name="Picture 32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416" y="2736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29" name="Picture 33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992" y="2592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0" name="Picture 34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088" y="3072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1" name="Picture 35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704" y="3408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2" name="Picture 36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72" y="3120"/>
                <a:ext cx="336" cy="336"/>
              </a:xfrm>
              <a:prstGeom prst="rect">
                <a:avLst/>
              </a:prstGeom>
              <a:noFill/>
            </p:spPr>
          </p:pic>
          <p:cxnSp>
            <p:nvCxnSpPr>
              <p:cNvPr id="33" name="AutoShape 37"/>
              <p:cNvCxnSpPr>
                <a:cxnSpLocks noChangeShapeType="1"/>
              </p:cNvCxnSpPr>
              <p:nvPr/>
            </p:nvCxnSpPr>
            <p:spPr bwMode="auto">
              <a:xfrm flipV="1">
                <a:off x="4440" y="3072"/>
                <a:ext cx="144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4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4608" y="3240"/>
                <a:ext cx="480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5" name="AutoShape 39"/>
              <p:cNvCxnSpPr>
                <a:cxnSpLocks noChangeShapeType="1"/>
              </p:cNvCxnSpPr>
              <p:nvPr/>
            </p:nvCxnSpPr>
            <p:spPr bwMode="auto">
              <a:xfrm flipV="1">
                <a:off x="4752" y="2760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40"/>
              <p:cNvCxnSpPr>
                <a:cxnSpLocks noChangeShapeType="1"/>
              </p:cNvCxnSpPr>
              <p:nvPr/>
            </p:nvCxnSpPr>
            <p:spPr bwMode="auto">
              <a:xfrm>
                <a:off x="4752" y="2904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7" name="AutoShape 41"/>
              <p:cNvCxnSpPr>
                <a:cxnSpLocks noChangeShapeType="1"/>
              </p:cNvCxnSpPr>
              <p:nvPr/>
            </p:nvCxnSpPr>
            <p:spPr bwMode="auto">
              <a:xfrm>
                <a:off x="5160" y="2928"/>
                <a:ext cx="96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8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5040" y="3408"/>
                <a:ext cx="216" cy="1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9" name="AutoShape 43"/>
              <p:cNvCxnSpPr>
                <a:cxnSpLocks noChangeShapeType="1"/>
              </p:cNvCxnSpPr>
              <p:nvPr/>
            </p:nvCxnSpPr>
            <p:spPr bwMode="auto">
              <a:xfrm>
                <a:off x="4440" y="3456"/>
                <a:ext cx="264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26" name="AutoShape 44"/>
            <p:cNvCxnSpPr>
              <a:cxnSpLocks noChangeShapeType="1"/>
              <a:endCxn id="27" idx="0"/>
            </p:cNvCxnSpPr>
            <p:nvPr/>
          </p:nvCxnSpPr>
          <p:spPr bwMode="auto">
            <a:xfrm flipV="1">
              <a:off x="3590" y="3254"/>
              <a:ext cx="447" cy="3"/>
            </a:xfrm>
            <a:prstGeom prst="straightConnector1">
              <a:avLst/>
            </a:prstGeom>
            <a:noFill/>
            <a:ln w="63500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228184" y="6381328"/>
            <a:ext cx="2895600" cy="457200"/>
          </a:xfrm>
          <a:noFill/>
        </p:spPr>
        <p:txBody>
          <a:bodyPr/>
          <a:lstStyle/>
          <a:p>
            <a:pPr algn="r"/>
            <a:fld id="{261538E7-2F29-463A-9ECE-235267013D22}" type="slidenum">
              <a:rPr lang="en-US" altLang="zh-CN" b="0" smtClean="0">
                <a:ea typeface="宋体" pitchFamily="2" charset="-122"/>
              </a:rPr>
              <a:pPr algn="r"/>
              <a:t>80</a:t>
            </a:fld>
            <a:endParaRPr lang="en-US" altLang="zh-CN" b="0" dirty="0" smtClean="0">
              <a:solidFill>
                <a:srgbClr val="FBBA03"/>
              </a:solidFill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72375" cy="409575"/>
          </a:xfrm>
          <a:noFill/>
        </p:spPr>
        <p:txBody>
          <a:bodyPr lIns="90488" tIns="44450" rIns="90488" bIns="44450"/>
          <a:lstStyle/>
          <a:p>
            <a:pPr algn="ctr"/>
            <a:r>
              <a:rPr lang="en-US" altLang="zh-CN" sz="3600" smtClean="0">
                <a:ea typeface="宋体" pitchFamily="2" charset="-122"/>
              </a:rPr>
              <a:t>Thank you!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2292350"/>
            <a:ext cx="8248650" cy="1376363"/>
          </a:xfrm>
          <a:noFill/>
        </p:spPr>
        <p:txBody>
          <a:bodyPr lIns="90488" tIns="44450" rIns="90488" bIns="44450"/>
          <a:lstStyle/>
          <a:p>
            <a:pPr marL="0" indent="0" algn="ctr">
              <a:buFontTx/>
              <a:buNone/>
            </a:pPr>
            <a:r>
              <a:rPr lang="en-US" altLang="zh-CN" sz="3600" smtClean="0">
                <a:solidFill>
                  <a:srgbClr val="FF0000"/>
                </a:solidFill>
                <a:ea typeface="宋体" pitchFamily="2" charset="-122"/>
              </a:rPr>
              <a:t>Questions?</a:t>
            </a:r>
            <a:endParaRPr lang="en-US" altLang="zh-CN" sz="3600" b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4000" smtClean="0">
              <a:ea typeface="宋体" pitchFamily="2" charset="-122"/>
            </a:endParaRPr>
          </a:p>
        </p:txBody>
      </p:sp>
      <p:pic>
        <p:nvPicPr>
          <p:cNvPr id="35847" name="Picture 5" descr="E:\Research\paper\FastScale\talk in FAST'11\000-3-清华大学校徽（钟型）_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0" y="5226050"/>
            <a:ext cx="10731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4672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什么是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文件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操作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-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句柄（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Handle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网络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操作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-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套接字（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提供了一个通信端口，应用程序在网络上发送、接收的信息都通过这个接口来实现。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和句柄一样，是操作系统的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资源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18213</TotalTime>
  <Words>4539</Words>
  <Application>Microsoft Office PowerPoint</Application>
  <PresentationFormat>全屏显示(4:3)</PresentationFormat>
  <Paragraphs>888</Paragraphs>
  <Slides>80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2" baseType="lpstr">
      <vt:lpstr>Blends</vt:lpstr>
      <vt:lpstr>Visio</vt:lpstr>
      <vt:lpstr>第四讲</vt:lpstr>
      <vt:lpstr>主要内容</vt:lpstr>
      <vt:lpstr>PowerPoint 演示文稿</vt:lpstr>
      <vt:lpstr>B/S模式和C/S模式</vt:lpstr>
      <vt:lpstr>网络编程实例：即时通信系统</vt:lpstr>
      <vt:lpstr>即时通信系统：功能需求</vt:lpstr>
      <vt:lpstr>TCP/IP 模型中的两个分界线</vt:lpstr>
      <vt:lpstr>Socket的引入</vt:lpstr>
      <vt:lpstr>什么是Socket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4、WinSock API介绍</vt:lpstr>
      <vt:lpstr>Windows Socket程序设计</vt:lpstr>
      <vt:lpstr>注意</vt:lpstr>
      <vt:lpstr>WSAStartup()</vt:lpstr>
      <vt:lpstr>各Windows平台支持的WinSock版本</vt:lpstr>
      <vt:lpstr>WSACleanup()</vt:lpstr>
      <vt:lpstr>问题</vt:lpstr>
      <vt:lpstr>WSAGetLastError()</vt:lpstr>
      <vt:lpstr>问题</vt:lpstr>
      <vt:lpstr>4、WinSock API介绍</vt:lpstr>
      <vt:lpstr>socket()</vt:lpstr>
      <vt:lpstr>PowerPoint 演示文稿</vt:lpstr>
      <vt:lpstr>closesocket()</vt:lpstr>
      <vt:lpstr>问题</vt:lpstr>
      <vt:lpstr>4、WinSock API介绍</vt:lpstr>
      <vt:lpstr>connect()</vt:lpstr>
      <vt:lpstr>sockaddr结构体</vt:lpstr>
      <vt:lpstr>sockaddr_in结构体</vt:lpstr>
      <vt:lpstr>in_addr结构体</vt:lpstr>
      <vt:lpstr>问题</vt:lpstr>
      <vt:lpstr>小结</vt:lpstr>
      <vt:lpstr>问题</vt:lpstr>
      <vt:lpstr>bind()</vt:lpstr>
      <vt:lpstr>小结</vt:lpstr>
      <vt:lpstr>listen()</vt:lpstr>
      <vt:lpstr>accept()</vt:lpstr>
      <vt:lpstr>TCP流程：观察地址绑定</vt:lpstr>
      <vt:lpstr>TCP流程 - 服务器</vt:lpstr>
      <vt:lpstr>TCP流程 - 客户端</vt:lpstr>
      <vt:lpstr>4、WinSock API介绍</vt:lpstr>
      <vt:lpstr>问题</vt:lpstr>
      <vt:lpstr>send()</vt:lpstr>
      <vt:lpstr>问题</vt:lpstr>
      <vt:lpstr>recv()</vt:lpstr>
      <vt:lpstr>问题</vt:lpstr>
      <vt:lpstr>sendto()</vt:lpstr>
      <vt:lpstr>recvfrom()</vt:lpstr>
      <vt:lpstr>4、WinSock API介绍</vt:lpstr>
      <vt:lpstr>一些实用函数</vt:lpstr>
      <vt:lpstr>字节序转换函数</vt:lpstr>
      <vt:lpstr>地址转换函数</vt:lpstr>
      <vt:lpstr>网络信息查询函数</vt:lpstr>
      <vt:lpstr>小结</vt:lpstr>
      <vt:lpstr>小结</vt:lpstr>
      <vt:lpstr>5、用户层网络通信协议</vt:lpstr>
      <vt:lpstr> 5、HTTP 协议基本原理</vt:lpstr>
      <vt:lpstr> 5、HTTP 协议基本原理</vt:lpstr>
      <vt:lpstr>HTTP协议是什么</vt:lpstr>
      <vt:lpstr>URL是什么</vt:lpstr>
      <vt:lpstr>URL的组成格式</vt:lpstr>
      <vt:lpstr>超文本标记语言HTML</vt:lpstr>
      <vt:lpstr>HTTP服务器活动</vt:lpstr>
      <vt:lpstr>5、HTTP 协议基本原理</vt:lpstr>
      <vt:lpstr>HTTP 的 GET 和 POST 方法</vt:lpstr>
      <vt:lpstr>GET 和 POST 方法的区别</vt:lpstr>
      <vt:lpstr>5、HTTP 协议基本原理</vt:lpstr>
      <vt:lpstr>简单Web Server的工作流程</vt:lpstr>
      <vt:lpstr>Thank you!</vt:lpstr>
    </vt:vector>
  </TitlesOfParts>
  <Company>联想（北京）有限公司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 User</dc:creator>
  <cp:lastModifiedBy>tclsevers</cp:lastModifiedBy>
  <cp:revision>811</cp:revision>
  <cp:lastPrinted>1601-01-01T00:00:00Z</cp:lastPrinted>
  <dcterms:created xsi:type="dcterms:W3CDTF">2005-02-05T01:21:04Z</dcterms:created>
  <dcterms:modified xsi:type="dcterms:W3CDTF">2012-08-28T15:42:03Z</dcterms:modified>
</cp:coreProperties>
</file>