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7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87" r:id="rId11"/>
    <p:sldId id="288" r:id="rId12"/>
    <p:sldId id="289" r:id="rId13"/>
    <p:sldId id="286" r:id="rId14"/>
    <p:sldId id="264" r:id="rId15"/>
    <p:sldId id="271" r:id="rId16"/>
    <p:sldId id="267" r:id="rId17"/>
    <p:sldId id="266" r:id="rId18"/>
    <p:sldId id="273" r:id="rId19"/>
    <p:sldId id="292" r:id="rId20"/>
    <p:sldId id="290" r:id="rId21"/>
    <p:sldId id="268" r:id="rId22"/>
    <p:sldId id="291" r:id="rId23"/>
    <p:sldId id="275" r:id="rId24"/>
    <p:sldId id="274" r:id="rId25"/>
    <p:sldId id="269" r:id="rId26"/>
    <p:sldId id="272" r:id="rId27"/>
    <p:sldId id="293" r:id="rId28"/>
    <p:sldId id="294" r:id="rId29"/>
    <p:sldId id="276" r:id="rId30"/>
    <p:sldId id="277" r:id="rId31"/>
    <p:sldId id="278" r:id="rId32"/>
    <p:sldId id="280" r:id="rId33"/>
    <p:sldId id="281" r:id="rId34"/>
    <p:sldId id="282" r:id="rId35"/>
    <p:sldId id="283" r:id="rId36"/>
    <p:sldId id="284" r:id="rId37"/>
    <p:sldId id="28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90D41-60B8-4636-A275-1996D027DEDB}" v="308" dt="2025-06-03T00:14:50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 varScale="1">
        <p:scale>
          <a:sx n="93" d="100"/>
          <a:sy n="93" d="100"/>
        </p:scale>
        <p:origin x="149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69090D41-60B8-4636-A275-1996D027DEDB}"/>
    <pc:docChg chg="undo redo custSel addSld delSld modSld sldOrd">
      <pc:chgData name="Weifeng Xu" userId="e7aed605-a3dd-4d5a-a692-a87037af107b" providerId="ADAL" clId="{69090D41-60B8-4636-A275-1996D027DEDB}" dt="2025-06-03T00:23:32.734" v="6385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6-02T16:20:42.745" v="4534" actId="20577"/>
        <pc:sldMkLst>
          <pc:docMk/>
          <pc:sldMk cId="2182874950" sldId="258"/>
        </pc:sldMkLst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6-02T21:10:56.749" v="6028" actId="478"/>
        <pc:sldMkLst>
          <pc:docMk/>
          <pc:sldMk cId="2232272763" sldId="260"/>
        </pc:sldMkLst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6-03T00:22:29.936" v="6379" actId="20577"/>
        <pc:sldMkLst>
          <pc:docMk/>
          <pc:sldMk cId="2848934703" sldId="268"/>
        </pc:sldMkLst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</pc:sldChg>
      <pc:sldChg chg="addSp delSp modSp add mod ord modClrScheme chgLayout">
        <pc:chgData name="Weifeng Xu" userId="e7aed605-a3dd-4d5a-a692-a87037af107b" providerId="ADAL" clId="{69090D41-60B8-4636-A275-1996D027DEDB}" dt="2025-06-03T00:20:37.047" v="6364" actId="1076"/>
        <pc:sldMkLst>
          <pc:docMk/>
          <pc:sldMk cId="2994016025" sldId="273"/>
        </pc:sldMkLst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</pc:sldChg>
      <pc:sldChg chg="modSp add mod ord">
        <pc:chgData name="Weifeng Xu" userId="e7aed605-a3dd-4d5a-a692-a87037af107b" providerId="ADAL" clId="{69090D41-60B8-4636-A275-1996D027DEDB}" dt="2025-06-02T21:07:53.346" v="6026" actId="20577"/>
        <pc:sldMkLst>
          <pc:docMk/>
          <pc:sldMk cId="263890869" sldId="286"/>
        </pc:sldMkLst>
      </pc:sldChg>
      <pc:sldChg chg="modSp add mod ord">
        <pc:chgData name="Weifeng Xu" userId="e7aed605-a3dd-4d5a-a692-a87037af107b" providerId="ADAL" clId="{69090D41-60B8-4636-A275-1996D027DEDB}" dt="2025-06-02T21:07:44.173" v="6018"/>
        <pc:sldMkLst>
          <pc:docMk/>
          <pc:sldMk cId="3686400147" sldId="287"/>
        </pc:sldMkLst>
      </pc:sldChg>
      <pc:sldChg chg="addSp delSp modSp new mod modClrScheme chgLayout">
        <pc:chgData name="Weifeng Xu" userId="e7aed605-a3dd-4d5a-a692-a87037af107b" providerId="ADAL" clId="{69090D41-60B8-4636-A275-1996D027DEDB}" dt="2025-06-02T20:58:45.855" v="5996" actId="14734"/>
        <pc:sldMkLst>
          <pc:docMk/>
          <pc:sldMk cId="1807367971" sldId="288"/>
        </pc:sldMkLst>
      </pc:sldChg>
      <pc:sldChg chg="new del">
        <pc:chgData name="Weifeng Xu" userId="e7aed605-a3dd-4d5a-a692-a87037af107b" providerId="ADAL" clId="{69090D41-60B8-4636-A275-1996D027DEDB}" dt="2025-06-02T19:34:59.050" v="5349" actId="680"/>
        <pc:sldMkLst>
          <pc:docMk/>
          <pc:sldMk cId="2671048077" sldId="289"/>
        </pc:sldMkLst>
      </pc:sldChg>
      <pc:sldChg chg="addSp modSp new mod">
        <pc:chgData name="Weifeng Xu" userId="e7aed605-a3dd-4d5a-a692-a87037af107b" providerId="ADAL" clId="{69090D41-60B8-4636-A275-1996D027DEDB}" dt="2025-06-02T21:15:56.643" v="6065" actId="113"/>
        <pc:sldMkLst>
          <pc:docMk/>
          <pc:sldMk cId="3779709545" sldId="289"/>
        </pc:sldMkLst>
      </pc:sldChg>
      <pc:sldChg chg="modSp add mod">
        <pc:chgData name="Weifeng Xu" userId="e7aed605-a3dd-4d5a-a692-a87037af107b" providerId="ADAL" clId="{69090D41-60B8-4636-A275-1996D027DEDB}" dt="2025-06-02T21:05:13.819" v="6002" actId="20577"/>
        <pc:sldMkLst>
          <pc:docMk/>
          <pc:sldMk cId="2958233388" sldId="290"/>
        </pc:sldMkLst>
      </pc:sldChg>
      <pc:sldChg chg="delSp modSp add mod">
        <pc:chgData name="Weifeng Xu" userId="e7aed605-a3dd-4d5a-a692-a87037af107b" providerId="ADAL" clId="{69090D41-60B8-4636-A275-1996D027DEDB}" dt="2025-06-03T00:23:32.734" v="6385" actId="1076"/>
        <pc:sldMkLst>
          <pc:docMk/>
          <pc:sldMk cId="2668507805" sldId="291"/>
        </pc:sldMkLst>
      </pc:sldChg>
      <pc:sldChg chg="delSp modSp add mod">
        <pc:chgData name="Weifeng Xu" userId="e7aed605-a3dd-4d5a-a692-a87037af107b" providerId="ADAL" clId="{69090D41-60B8-4636-A275-1996D027DEDB}" dt="2025-06-03T00:21:36.965" v="6374" actId="1076"/>
        <pc:sldMkLst>
          <pc:docMk/>
          <pc:sldMk cId="34415168" sldId="292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F99F8FFF-BA20-43EA-924B-4DF5D2A785F3}"/>
    <pc:docChg chg="modSld">
      <pc:chgData name="Weifeng Xu" userId="e7aed605-a3dd-4d5a-a692-a87037af107b" providerId="ADAL" clId="{F99F8FFF-BA20-43EA-924B-4DF5D2A785F3}" dt="2025-10-02T12:38:57.572" v="1" actId="6549"/>
      <pc:docMkLst>
        <pc:docMk/>
      </pc:docMkLst>
      <pc:sldChg chg="modSp mod">
        <pc:chgData name="Weifeng Xu" userId="e7aed605-a3dd-4d5a-a692-a87037af107b" providerId="ADAL" clId="{F99F8FFF-BA20-43EA-924B-4DF5D2A785F3}" dt="2025-10-02T12:38:57.572" v="1" actId="6549"/>
        <pc:sldMkLst>
          <pc:docMk/>
          <pc:sldMk cId="1783593539" sldId="274"/>
        </pc:sldMkLst>
        <pc:spChg chg="mod">
          <ac:chgData name="Weifeng Xu" userId="e7aed605-a3dd-4d5a-a692-a87037af107b" providerId="ADAL" clId="{F99F8FFF-BA20-43EA-924B-4DF5D2A785F3}" dt="2025-10-02T12:38:57.572" v="1" actId="6549"/>
          <ac:spMkLst>
            <pc:docMk/>
            <pc:sldMk cId="1783593539" sldId="274"/>
            <ac:spMk id="9" creationId="{B78EE82E-AFD6-3A62-4FE9-DD348A53F6E7}"/>
          </ac:spMkLst>
        </pc:spChg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01.5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486 1 24575,'-46'4'-4489,"1"5"5001,25-4 1257,-38 4 1,37-8-1473,8-1-242,0 1 0,-23 4-1,33-4-55,-1 0-1,0 1 0,0-1 1,1 1-1,-1-1 0,1 1 1,-1 0-1,1 1 0,0-1 1,0 0-1,0 1 1,0 0-1,-3 4 0,-19 22 2,13-15 0,1 0 0,0 0 0,-14 28 0,-46 80 0,69-119 0,-2 6 0,0-1 0,0 1 0,1 0 0,0 0 0,1 0 0,0 1 0,0-1 0,1 0 0,0 1 0,0-1 0,1 1 0,1 0 0,-1-1 0,4 13 0,1 2 0,1 1 0,1-1 0,2 0 0,12 27 0,-6-23 0,1-1 0,26 34 0,-38-56 0,1 1 0,1 1 0,-1-1 0,1 0 0,1 0 0,-1 0 0,1-1 0,0 0 0,0-1 0,1 1 0,-1-1 0,1-1 0,11 4 0,-8-1 0,0 0 0,-1 0 0,16 13 0,-17-12 0,0-1 0,0 0 0,1 0 0,19 8 0,108 49 0,-100-51 0,52 9 0,-36-10 0,-13-5 0,1-1 0,-1-2 0,79-6 0,-32 1 0,25 4 0,114-5 0,-215 2 0,0-1 0,-1 0 0,1-1 0,-1-1 0,0 1 0,0-2 0,0 1 0,0-1 0,-1-1 0,0 0 0,0 0 0,0-1 0,-1 0 0,0 0 0,0-1 0,-1 0 0,0 0 0,0-1 0,6-12 0,-6 10 0,1 1 0,16-18 0,-18 23 0,-1-1 0,0 0 0,0 0 0,0 0 0,-1-1 0,0 1 0,0-1 0,-1 0 0,1 0 0,-1 0 0,2-9 0,3-17 0,2 0 0,1 2 0,28-54 0,-38 82 0,1-1 0,-1-1 0,1 0 0,-1 1 0,0-1 0,0 0 0,0 0 0,0 0 0,-1 0 0,0 0 0,0 0 0,-1 0 0,1 0 0,-1 0 0,0 0 0,0 0 0,-1 0 0,0 1 0,1-1 0,-1 1 0,-1-1 0,1 1 0,-1 0 0,0-1 0,0 1 0,0 1 0,-6-7 0,1 2 0,0 1 0,0 0 0,-1 1 0,1 0 0,-1 0 0,0 1 0,-1 0 0,0 0 0,1 1 0,-1 1 0,-1 0 0,-9-2 0,3 0 0,1 1 0,1-2 0,-1 0 0,1-1 0,-18-11 0,12 7 0,-39-15 0,3 7-1365,33 11-5461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39.7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664 0 24575,'0'3'0,"-1"0"0,1-1 0,-1 1 0,0 0 0,0-1 0,0 1 0,0-1 0,0 1 0,-1-1 0,1 0 0,-1 1 0,1-1 0,-1 0 0,-2 3 0,-35 30 0,20-19 0,3 1 0,0 1 0,1 1 0,-13 21 0,14-18 0,-2-2 0,-22 26 0,2 1 0,31-39 0,1-1 0,-1 0 0,-1 0 0,1-1 0,-1 1 0,0-1 0,-11 8 0,10-9 0,0 1 0,1 0 0,0 0 0,0 1 0,0-1 0,1 1 0,0 1 0,0-1 0,-4 11 0,4-8 0,0-1 0,-1 0 0,0-1 0,-1 1 0,-10 10 0,8-9 0,0-1 0,0 2 0,2-1 0,-9 15 0,-23 30 0,-28 29 0,53-67 30,0 1 0,-12 21-1,-2 2-1483,21-31-5372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0.7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24575,'5'2'0,"0"-1"0,-1 1 0,0 0 0,1 0 0,-1 0 0,0 0 0,0 1 0,0 0 0,-1 0 0,1 0 0,3 4 0,1 0 0,138 99 0,-110-79 0,64 52 0,-87-68 0,-2 0 0,0-1 0,1-1 0,0 0 0,24 13 0,-24-15 0,0 1 0,0 0 0,-1 1 0,-1 0 0,1 1 0,13 16 0,25 23 0,-14-19 0,41 32 0,-37-33 0,-1 0 0,42 45 0,-27-28-19,-42-38-116,-1 1 1,1-1-1,-2 2 1,1-1-1,-1 1 0,-1 1 1,0 0-1,0 0 1,6 13-1,-10-12-6691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1.7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943 0 24575,'-1'4'0,"0"-1"0,0 0 0,-1 0 0,1 0 0,-1 0 0,0 0 0,0-1 0,0 1 0,-5 4 0,-3 7 0,-128 201 0,120-179 0,16-31 0,1 0 0,-1 0 0,-1-1 0,1 1 0,-1-1 0,1 0 0,-1 0 0,0 0 0,-1 0 0,1 0 0,-1-1 0,-6 6 0,3-4 0,1 0 0,-1 1 0,1-1 0,1 1 0,-1 1 0,1-1 0,0 1 0,1 0 0,-5 7 0,-17 25 0,-68 84 0,75-96 0,-1 0 0,-2-1 0,0-1 0,-39 34 0,47-46 0,1 0 0,0 1 0,1 0 0,-18 28 0,7-9 0,15-23 0,-1-1 0,0 0 0,0 0 0,-1-1 0,-12 8 0,10-8 0,1 1 0,0 0 0,-17 19 0,6 3 0,19-24 0,-1-1 0,-1 0 0,1 0 0,-1 0 0,0 0 0,-9 7 0,8-8 0,0 0 0,0 1 0,1 0 0,-6 8 0,6-7 0,1-2 0,-1 1 0,0 0 0,-11 7 0,16-12-28,-1-1 1,1 0-1,0 1 0,-1-1 0,1 0 0,-1 1 0,1-1 0,-1 0 0,1 0 1,-1 0-1,0 1 0,1-1 0,-1 0 0,1 0 0,-1 0 0,1 0 1,-1 0-1,1 0 0,-1 0 0,0 0 0,1 0 0,-1 0 0,1-1 1,-1 1-1,1 0 0,-1 0 0,1 0 0,-1-1 0,1 1 0,-1 0 1,1-1-1,-1 1 0,1 0 0,0-1 0,-1 1 0,1 0 0,-1-1 0,1 1 1,0-1-1,-1 1 0,1-1 0,0 1 0,0-1 0,-1 1 0,1-1 1,0 1-1,0-1 0,0 0 0,-4-10-6798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2.4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24575,'1'0'0,"0"1"0,0-1 0,0 0 0,0 1 0,0 0 0,0-1 0,0 1 0,0-1 0,0 1 0,0 0 0,0 0 0,-1 0 0,1-1 0,0 1 0,-1 0 0,1 0 0,0 0 0,0 1 0,12 24 0,-10-20 0,0-2 0,-1 0 0,1 0 0,1-1 0,-1 1 0,0-1 0,1 0 0,0 0 0,0 0 0,0 0 0,6 3 0,22 17 0,13 28 0,-26-30 0,34 31 0,-18-18 0,-23-22 0,1-1 0,0 0 0,16 10 0,49 37 0,-51-37 0,52 31 0,-60-39 0,0 0 0,33 31 0,-5-5 0,97 87 0,-74-63 0,11 7 0,54 40 0,-99-83-1365,-24-17-5461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21:09:47.3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1009 25 24575,'-1'-1'0,"1"0"0,-1 0 0,1 0 0,0 0 0,-1 0 0,0 0 0,1 0 0,-1 0 0,0 0 0,1 0 0,-1 1 0,0-1 0,0 0 0,0 1 0,1-1 0,-1 0 0,0 1 0,0-1 0,0 1 0,0-1 0,0 1 0,0 0 0,0-1 0,0 1 0,-1 0 0,1 0 0,-1 0 0,-36-4 0,34 3 0,-170 0 0,92 2 0,62 0 0,1 1 0,0 1 0,-1 1 0,-35 12 0,37-8 0,1 0 0,0 1 0,-24 17 0,25-16 0,0 0 0,0-1 0,-31 13 0,16-12 0,0-2 0,-43 7 0,69-14 0,1 1 0,-1-1 0,1 1 0,0 0 0,-1 0 0,1 0 0,0 1 0,0 0 0,-6 5 0,-31 30 0,33-27 0,0 0 0,0 1 0,1-1 0,-7 18 0,-2 2 0,-10 11 0,19-33 0,1 0 0,0 0 0,1 1 0,0-1 0,1 1 0,0 0 0,0 0 0,1 1 0,0-1 0,1 1 0,-1 12 0,5 207 0,0-217 0,2 1 0,-1 0 0,2-1 0,0 0 0,0 0 0,1 0 0,1-1 0,0 1 0,1-2 0,0 1 0,1-1 0,0 0 0,1-1 0,0 0 0,0-1 0,14 10 0,-18-16 0,0 1 0,0-1 0,1-1 0,-1 1 0,1-1 0,0 0 0,8 1 0,-9-3 0,0 1 0,0 1 0,-1-1 0,1 1 0,-1 0 0,1 0 0,-1 1 0,0-1 0,0 1 0,0 0 0,6 6 0,-3-3 0,1 0 0,0 0 0,0-1 0,0 0 0,0 0 0,1-1 0,0 0 0,12 2 0,24 11 0,-30-11 0,0-1 0,0-1 0,25 4 0,1 0 0,-16-4 0,1-1 0,0-1 0,50-4 0,32 3 0,-47 10 0,-45-7 0,0-1 0,24 1 0,257-4 0,-288 0 0,-1-1 0,1 0 0,-1 0 0,0-1 0,1 0 0,-1-1 0,0 0 0,0 0 0,0-1 0,-1 0 0,1 0 0,-1-1 0,0 0 0,0-1 0,-1 0 0,0 0 0,0-1 0,0 1 0,-1-2 0,0 1 0,0-1 0,-1 1 0,8-16 0,28-50 0,-29 55 0,-1-1 0,-1 0 0,12-32 0,-15 29 0,-2 0 0,0-1 0,-1 1 0,-1-1 0,-1-44 0,-2 39 0,-6-44 0,4 61 0,-1 0 0,0 0 0,0 0 0,-1 1 0,-1-1 0,-10-18 0,-1 1 0,10 16 0,-1 0 0,-1 0 0,0 0 0,0 1 0,-11-10 0,13 17 0,0 0 0,-1 0 0,1 1 0,-1 0 0,0 0 0,0 1 0,0 0 0,0 0 0,-1 1 0,-8-1 0,-35-10 0,-15-11 0,-103-21 0,97 24-1365,55 17-5461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21:09:49.2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24575,'8'1'0,"0"0"0,0 0 0,1 1 0,-1 0 0,0 0 0,-1 1 0,1 0 0,0 0 0,-1 1 0,0 0 0,0 1 0,0-1 0,0 1 0,-1 1 0,0-1 0,0 1 0,0 0 0,-1 0 0,6 8 0,1 0 0,1-1 0,14 11 0,-21-19 0,0 0 0,0-1 0,1 0 0,0 0 0,9 4 0,23 14 0,-26-11 0,0 1 0,14 18 0,-16-18 0,1 0 0,23 20 0,-16-16 0,-2 0 0,0 2 0,-1 0 0,0 1 0,23 39 0,-21-31 0,1-1 0,34 37 0,-16-15 0,-4-5 0,19 19 0,-20-24 0,41 44 0,-69-77 0,1 1 0,-1 0 0,1 0 0,-2 0 0,1 0 0,-1 1 0,4 8 0,-4-6 0,1-1 0,0 0 0,11 15 0,22 23 0,57 96 0,-79-119 0,29 38 0,-7-12 0,-33-42 0,-1 0 0,0 0 0,0 0 0,0 1 0,-1-1 0,0 1 0,-1 0 0,2 10 0,-2-8 0,1 0 0,0 0 0,1 0 0,5 15 0,27 57 0,-24-52 0,2 0 0,18 31 0,-26-50 0,0 1 0,0 0 0,-1-1 0,-1 1 0,0 1 0,-1-1 0,2 21 0,5 23 0,-2-8 0,-6-37 0,0-1 0,1 0 0,0 1 0,1-1 0,0 0 0,1 0 0,8 17 0,-3-8 0,-1-1 0,0 2 0,-2-1 0,0 1 0,4 30 0,-4-20 0,14 41 0,-14-53 0,-2 0 0,4 26 0,-5-26 0,0-1 0,1 0 0,7 18 0,10 18 0,25 103 0,-23-42 0,-19-91 0,1-1 0,0 1 0,2-1 0,0 0 0,20 40 0,-10-32 0,26 64 0,-38-78 0,0 1 0,-1-1 0,-1 1 0,0 0 0,-1 0 0,-1 18 0,-1 0 0,2 1 0,9 55 0,12 55 0,-21-140 0,-1-3 0,0 1 0,0-1 0,0 1 0,-1-1 0,1 1 0,-1 0 0,1-1 0,-1 1 0,0-1 0,-1 1 0,1 0 0,-2 5 0,2-9-36,-1 0 0,1 0 0,0 0 0,-1 0 0,1 0 0,-1 0 0,1 0 0,0 0 0,-1 0 0,1 0 1,0 0-1,-1 0 0,1 0 0,0-1 0,-1 1 0,1 0 0,0 0 0,0 0 0,-1-1 0,1 1 0,0 0 0,0 0 0,-1-1 0,1 1 0,0 0 0,0 0 0,0-1 0,-1 1 0,1 0 0,0-1 0,0 1 0,0 0 0,0-1 0,0 1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21:09:50.5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 24575,'3'2'0,"0"-1"0,0 1 0,-1 0 0,1 1 0,-1-1 0,0 0 0,1 1 0,-1 0 0,0-1 0,0 1 0,-1 0 0,3 4 0,4 6 0,37 38 0,17 25 0,-59-74 0,-1 1 0,1 0 0,-1-1 0,1 0 0,0 1 0,0-1 0,0 0 0,0 0 0,1-1 0,-1 1 0,0-1 0,1 1 0,-1-1 0,1 0 0,-1-1 0,1 1 0,-1 0 0,5-1 0,-3 1 0,1-1 0,-1 2 0,0-1 0,0 0 0,0 1 0,0 0 0,9 5 0,-7-3 0,0 0 0,1 0 0,-1 0 0,1-1 0,0 0 0,0-1 0,1 0 0,-1 0 0,0 0 0,1-1 0,-1-1 0,0 1 0,1-2 0,-1 1 0,1-1 0,-1 0 0,0-1 0,1 1 0,-1-2 0,0 1 0,0-1 0,0-1 0,-1 1 0,1-1 0,-1-1 0,11-7 0,74-58 0,-83 63 0,0 0 0,0 1 0,1 0 0,15-8 0,-17 11 0,-1 0 0,-1 0 0,1-1 0,0 0 0,-1-1 0,0 0 0,0 1 0,0-2 0,-1 1 0,1-1 0,8-12 0,-5 4-48,0 0 0,17-18 1,-13 16-1175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21:09:52.4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344 119 24575,'-15'0'0,"0"0"0,0 1 0,0 1 0,0 1 0,0 0 0,1 0 0,-16 8 0,23-9 0,1 1 0,0 1 0,0-1 0,0 1 0,0 0 0,1 0 0,-1 1 0,1 0 0,0 0 0,1 0 0,-1 0 0,1 1 0,0 0 0,0 0 0,1 0 0,0 0 0,-4 10 0,-3 9 0,-2-1 0,-18 28 0,21-38 0,1-1 0,0 1 0,1 0 0,0 1 0,1-1 0,1 1 0,0 1 0,1-1 0,-3 25 0,9 212 0,-1-244 0,1 0 0,0-1 0,1 0 0,-1 1 0,1-1 0,1 0 0,0-1 0,-1 1 0,2-1 0,-1 1 0,8 7 0,-6-7 0,-1 0 0,1 0 0,-2 1 0,1-1 0,-1 1 0,0 0 0,4 13 0,-3-3 0,1 0 0,1 0 0,1-1 0,0 0 0,1 0 0,1-1 0,0 0 0,23 25 0,-30-37 0,2 2 0,0 0 0,1 0 0,0 0 0,0 0 0,0-1 0,1 0 0,-1-1 0,1 1 0,0-1 0,1 0 0,12 4 0,9-1 0,0-1 0,1-1 0,-1-2 0,59-1 0,-58-2 0,-18 1 0,0 0 0,0-1 0,0-1 0,0 0 0,0-1 0,0 0 0,-1-1 0,1 0 0,-1-1 0,21-9 0,-4-6 0,-2-1 0,0-1 0,-2-1 0,36-40 0,-11 11 0,-43 43 0,0 0 0,0-1 0,-1 1 0,0-1 0,0 0 0,-1 0 0,-1-1 0,0 1 0,0-1 0,3-17 0,14-42 0,-15 58 0,-2 0 0,0-1 0,0 0 0,-1 0 0,0 0 0,0-12 0,-4-78 0,-1 40 0,5-47 0,-4-102 0,0 201 0,0 1 0,0-1 0,-1 1 0,0 0 0,0 0 0,-1 0 0,0 0 0,-1 1 0,0-1 0,-7-9 0,3 7 0,0 0 0,0 1 0,-1 0 0,-1 1 0,0 0 0,-17-11 0,20 16-76,0 1 0,-1 0 0,1 0 0,-1 1 0,1 0-1,-1 1 1,0 0 0,0 0 0,0 1 0,-15 1 0,16-1-452,-12 1-6298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21:09:54.3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3111 1 24575,'-49'17'0,"36"-13"0,-1 1 0,1 1 0,1 0 0,-1 0 0,1 1 0,0 1 0,1 0 0,-14 12 0,-12 7 0,32-23 0,1 1 0,-1-1 0,1 1 0,-1 0 0,2 1 0,-1-1 0,0 1 0,1-1 0,0 1 0,1 0 0,-1 0 0,-1 9 0,1-7 0,0 0 0,-1 1 0,0-1 0,0-1 0,-1 1 0,-6 8 0,-15 13 0,-53 67 0,59-68 0,13-16 0,-1 0 0,0-1 0,-1 0 0,0 0 0,-1-1 0,-11 9 0,16-15 0,0 1 0,1 0 0,-1 0 0,1 1 0,0-1 0,0 1 0,1 0 0,-1 0 0,1 0 0,-4 12 0,-17 30 0,-6 2 0,23-37 0,0 0 0,-1-1 0,0 0 0,-1-1 0,0 0 0,-18 17 0,8-11 0,1 1 0,0 0 0,2 2 0,0 0 0,-15 26 0,28-43 0,-34 36 0,7-8 0,6-6 0,0 0 0,-46 33 0,32-26 0,3 5 0,28-29 0,0 0 0,0 0 0,0-1 0,-10 7 0,-5 3 0,2 2 0,-35 38 0,-1 2 0,22-22 0,26-27 0,-1 0 0,0-1 0,-19 16 0,7-11 0,2 1 0,0 1 0,0 1 0,-23 28 0,37-39 0,-1 0 0,0-1 0,0 0 0,0 0 0,-1 0 0,-7 3 0,7-4 0,0 1 0,0-1 0,1 2 0,-1-1 0,-7 9 0,11-11 0,-8 11 0,0 0 0,-1-1 0,-1-1 0,0 0 0,-25 18 0,27-23 0,2 1 0,-1 0 0,1 0 0,-10 13 0,12-13 0,0 0 0,0-1 0,-1 0 0,0 0 0,-1-1 0,-12 8 0,5-6 0,6-3 0,0-1 0,0 2 0,0-1 0,1 1 0,0 1 0,0 0 0,1 0 0,0 1 0,-8 9 0,6-4 0,0-2 0,0 1 0,-1-2 0,-1 1 0,-12 8 0,9-7 0,1 0 0,-21 24 0,25-25 0,-1 1 0,-1-1 0,0-1 0,-20 14 0,15-13 0,1 1 0,-17 17 0,-7 4 0,-109 93 0,54-45 0,57-50 0,8 0 0,26-25 0,0-1 0,-1 0 0,0 0 0,0 0 0,0-1 0,-9 6 0,2-3 0,0 1 0,0 0 0,1 0 0,1 1 0,-1 0 0,1 1 0,1 0 0,0 1 0,-13 20 0,17-25 0,0 0 0,-1 0 0,0-1 0,0 1 0,0-1 0,-11 6 0,10-6 0,-1 0 0,1 1 0,1-1 0,-1 2 0,-7 7 0,0 6 0,-9 11 0,-46 47 0,62-70 0,0 1 0,0 0 0,1 0 0,-6 10 0,-10 17 0,-7 9 0,21-31 0,-1 0 0,-15 19 0,20-28-114,0 0 1,0 0-1,-1-1 0,1 0 0,-1 1 1,0-2-1,0 1 0,0-1 0,0 1 1,-1-1-1,-11 4 0,1-4-6712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21:09:55.5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24575,'2'0'0,"1"1"0,0-1 0,0 0 0,-1 1 0,1-1 0,0 1 0,-1 0 0,1 0 0,-1 0 0,1 0 0,-1 0 0,1 1 0,-1-1 0,0 1 0,0-1 0,1 1 0,-1 0 0,-1 0 0,1 0 0,0 0 0,0 0 0,-1 1 0,1-1 0,1 4 0,2 5 0,0 1 0,-1 0 0,-1 0 0,4 16 0,5 19 0,-1-22 0,1 0 0,25 37 0,14 30 0,-9 6 0,-41-95 0,1 0 0,-1 0 0,1-1 0,-1 1 0,1 0 0,0-1 0,0 0 0,0 1 0,0-1 0,1 0 0,-1 0 0,0 0 0,1 0 0,0 0 0,-1-1 0,1 1 0,0-1 0,0 0 0,0 0 0,0 0 0,0 0 0,0 0 0,0-1 0,4 1 0,9 1 0,1-2 0,-1 1 0,26-4 0,-9 0 0,320 2 25,-202 1-1415,-131 0-5436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4.1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3955 24575,'5'1'0,"0"0"0,-1 0 0,0 1 0,1-1 0,-1 1 0,0 0 0,0 0 0,0 0 0,0 1 0,0-1 0,0 1 0,-1 0 0,1 0 0,4 6 0,11 7 0,140 113 0,-154-124 0,1 0 0,-1 1 0,0-1 0,-1 1 0,1 0 0,-1 1 0,0-1 0,-1 1 0,5 10 0,-6-11 0,1 0 0,-1 0 0,1 0 0,1-1 0,-1 1 0,1-1 0,0 0 0,0 0 0,1 0 0,0 0 0,-1-1 0,11 8 0,29 10 0,-15-7 0,51 33 0,-62-36 0,37 19 0,-37-22 0,-1 0 0,26 20 0,68 43 0,-93-59 0,1 0 0,1-2 0,0 0 0,40 14 0,-51-21 0,-1 0 0,0 0 0,0 1 0,-1 0 0,1 0 0,-1 1 0,0 0 0,7 8 0,-6-6 0,0 0 0,1-1 0,1 0 0,12 8 0,20 8 0,-27-14 0,0 0 0,1-1 0,0-1 0,29 9 0,-29-11 0,0 1 0,0 1 0,-1 0 0,18 12 0,-16-9 0,0-1 0,28 11 0,-21-11 0,35 20 0,-8-4 0,-37-20 0,0 0 0,1-1 0,0 0 0,25 2 0,-24-4 0,-10-1 0,-1 1 0,1 0 0,-1 0 0,0 0 0,1 0 0,-1 1 0,-1 0 0,7 5 0,-5-4 0,1 0 0,-1-1 0,0 1 0,11 3 0,14 4 0,45 24 0,5 2 0,-63-29 0,0-1 0,1-1 0,0-1 0,0-1 0,0 0 0,39 1 0,-28-4 0,-1 0 0,1 2 0,34 8 0,-10 2 0,0-3 0,0-2 0,83 2 0,456-11 0,-405 15 0,-5 1 0,-151-12 0,0 1 0,0 1 0,44 14 0,-76-19 0,40 8 0,1-1 0,0-3 0,0-1 0,55-4 0,61 5 0,-89 9 0,-50-9 0,0 0 0,20 1 0,323-2 0,-186-5 0,559 2 0,-706-2 0,0 0 0,33-8 0,-31 4 0,48-3 0,-57 8 0,0-2 0,25-6 0,-23 4 0,36-4 0,-44 8 0,-1-2 0,1 0 0,-1 0 0,0-2 0,21-8 0,10-4 0,4 3 0,87-14 0,7 1 0,-124 23 0,1-1 0,-1-1 0,22-9 0,31-9 0,13-2 0,23-5 0,-61 19 0,-30 7 0,-1 1 0,22-3 0,129-23 0,27-15-951,-16 4-1708,-128 30 2659,22-2 0,29-2 1817,-65 8-1380,39-2 0,-52 6-407,0-1 0,0-1 0,0 0 0,-1-2 0,30-14 0,50-13 21,31-9-79,-15 5 171,-70 25 441,60-18-595,-83 23 11,0-1 0,0 0 0,38-21 0,-44 21 0,0 1 0,1 0 0,0 2 0,38-7 0,-5 0 0,-21 4 122,59-15-1778,120-50 0,-182 63 1875,51-12 0,-62 19 87,0 0 0,-1-1-1,1-1 1,-1-1 0,0 0 0,-1-1 0,0-1-1,16-12 1,1-3-306,51-27 0,-45 28 0,-29 18 0,-1 1 0,1 0 0,0 0 0,0 1 0,12-2 0,-14 4 0,-1 0 0,1-1 0,-1 0 0,1-1 0,-1 0 0,0 0 0,0 0 0,0-1 0,-1 0 0,13-10 0,20-21 0,80-54 0,-61 47 0,48-24 0,-45 30 0,-52 31 0,0 1 0,1 0 0,-1 1 0,1-1 0,15-1 0,-16 3 0,1-1 0,0 0 0,-1 0 0,0-1 0,16-8 0,4-6 0,-1-1 0,0-2 0,30-30 0,-50 44 0,0 1 0,0 0 0,0 1 0,1 0 0,-1 0 0,1 1 0,13-5 0,27-14 0,4-13 0,16-8 0,170-107 0,-230 144 0,1 1 0,-1 1 0,1-1 0,0 2 0,0-1 0,0 1 0,18-4 0,-19 5 0,1 0 0,-1 0 0,-1-1 0,1-1 0,-1 0 0,1 0 0,-1 0 0,8-8 0,6-3 0,32-14 0,-43 25 0,0 0 0,0-1 0,0-1 0,16-12 0,-21 13 0,1 2 0,0-1 0,1 1 0,-1 0 0,1 1 0,0 0 0,0 0 0,11-2 0,-9 2 0,-1 0 0,0 0 0,1-1 0,-1 0 0,14-9 0,45-37 0,87-57 0,-130 91 0,-1-2 0,30-28 0,-34 27 0,2 2 0,0 0 0,37-22 0,-49 33 0,-1 0 0,0-1 0,0 0 0,0-1 0,9-11 0,20-17 0,4 5 0,-22 17 0,-1-1 0,0-1 0,-1 0 0,18-22 0,-28 28 0,1 1 0,1 1 0,0-1 0,0 1 0,12-7 0,-11 8 0,0-1 0,0 0 0,-1-1 0,16-16 0,-9 6 0,2 1 0,0 0 0,28-19 0,-22 18 0,40-38 0,-43 35 0,2 2 0,0 0 0,1 1 0,28-14 0,-46 27 0,1 0 0,0 0 0,-1-1 0,-1 0 0,12-14 0,14-14 0,8-4 0,70-60 0,-54 50 0,-35 29 0,1 1 0,26-17 0,-36 28 0,-2 0 0,1-1 0,-1 0 0,0-1 0,-1 0 0,0-1 0,-1 0 0,9-14 0,-12 19 0,1 0 0,0 0 0,0 1 0,0-1 0,0 1 0,1 1 0,0-1 0,0 1 0,12-5 0,-11 6 0,-1-1 0,1 0 0,-1 0 0,0-1 0,0 0 0,-1 0 0,0-1 0,10-10 0,-4 1 0,2 1 0,0 0 0,0 1 0,32-22 0,4-4 0,-44 33 0,0 0 0,-1-1 0,0 1 0,0-1 0,0-1 0,6-13 0,-8 14 0,1 0 0,-1 1 0,1 0 0,0-1 0,1 1 0,0 1 0,0-1 0,0 1 0,11-9 0,-7 7 0,0-1 0,-1 0 0,0 0 0,0 0 0,-1-1 0,0 0 0,11-20 0,-10 16 0,1 0 0,19-22 0,-19 27 0,1-1 0,1 1 0,-1 1 0,1 0 0,15-6 0,11-8 0,-32 17 0,0 0 0,0 0 0,-1-1 0,1 1 0,5-8 0,11-12 0,4-1 0,-21 20 0,0 0 0,1 0 0,0 1 0,0-1 0,0 1 0,0 0 0,11-5 0,-7 3 0,-1 1 0,0-1 0,0 0 0,-1-1 0,0 0 0,0 0 0,-1-1 0,1 0 0,-2 0 0,1 0 0,6-15 0,-5 11 0,0 0 0,1 0 0,1 1 0,0 0 0,14-13 0,-13 14 0,0-1 0,-1 0 0,0 0 0,13-21 0,-14 18 0,2 0 0,0 1 0,16-17 0,17-22 0,-8 8 0,-22 29 0,0-2 0,17-29 0,-22 32 0,0 0 0,1 1 0,1 0 0,0 1 0,20-19 0,103-87 0,-88 80 0,2 2 0,59-34 0,-78 57 0,-24 11 0,0 1 0,0-1 0,0 0 0,0 0 0,0 0 0,-1 0 0,1-1 0,-1 0 0,1 0 0,4-5 0,-2-1 0,1 1 0,0-1 0,0 1 0,1 1 0,0-1 0,1 1 0,-1 1 0,1 0 0,1 0 0,16-8 0,-22 13-170,0-1-1,0 0 0,0 0 1,0 0-1,-1-1 0,1 1 1,4-5-1,3-6-6655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5.6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24575,'254'0'0,"-253"0"0,0 0 0,0-1 0,0 1 0,1 0 0,-1 0 0,0 0 0,0 0 0,0 0 0,0 1 0,1-1 0,-1 0 0,0 0 0,0 1 0,0-1 0,0 1 0,0-1 0,0 1 0,0-1 0,0 1 0,0 0 0,0-1 0,0 1 0,0 0 0,0 0 0,0 0 0,0 0 0,-1 0 0,1-1 0,0 1 0,-1 1 0,2 1 0,-2 0 0,0 1 0,-1 0 0,1 0 0,-1 0 0,1 0 0,-1-1 0,0 1 0,-3 5 0,4-8 0,-22 57 0,13-38 0,2 1 0,-7 24 0,-14 93 0,3-46-1365,22-71-5461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18.9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3820 24575,'5'1'0,"0"1"0,0-1 0,-1 1 0,1 1 0,-1-1 0,1 0 0,6 6 0,0-1 0,11 5 0,-15-9 0,-1 0 0,1 1 0,-1-1 0,0 1 0,0 1 0,5 5 0,-1-1 0,0-1 0,1 1 0,0-2 0,0 0 0,1 0 0,0-1 0,0 0 0,15 5 0,-13-6 0,-5-1 0,26 11 0,60 16 0,-63-21 0,0 1 0,0 2 0,-1 1 0,-1 1 0,-1 2 0,54 38 0,-65-43 0,38 17 0,-36-19 0,36 22 0,-1 4 0,67 34 0,47 30 0,-144-85 0,2-2 0,45 17 0,-1-2 0,-40-13 0,-18-8 0,1 0 0,-1-1 0,1-1 0,0 0 0,0-1 0,19 3 0,-26-7 0,1 1 0,-1 0 0,1 0 0,-1 1 0,1 0 0,-1 1 0,0-1 0,0 1 0,0 1 0,0-1 0,-1 1 0,12 9 0,-12-8 0,1 0 0,0 0 0,1-1 0,-1 0 0,1 0 0,0-1 0,0 0 0,0 0 0,0-1 0,12 2 0,6 0 0,0-3 0,28 0 0,-31-2 0,-1 2 0,0 0 0,37 7 0,3 9 0,63 12 0,-70-17-236,-36-7 129,1-1 0,27 2 0,-15-3 107,45 11 0,-18-3 0,-37-6 58,0 1 0,23 8 0,-25-7 70,0 0-1,31 5 1,5-7-128,-41-5 0,-1 1 0,1 1 0,0 0 0,-1 1 0,1 1 0,-1 0 0,18 9 0,8 7 0,55 19 0,-76-32 0,0-2 0,0 0 0,1-2 0,0 0 0,27 1 0,-12-2 0,49 9 0,22 2 0,22 1 0,-78-7 0,58 1 0,-92-8 0,113 5 0,-110-2 0,0 0 0,0 1 0,0 1 0,30 12 0,-33-12 0,0-1 0,0 0 0,1-1 0,-1 0 0,0-2 0,31 0 0,-28-1 0,0 1 0,0 0 0,0 2 0,36 9 0,-16 0 0,79 15 0,-41-9 0,78 2-1109,158-1 1,169-19 843,-207-2 2747,-244 3-2482,-1 2 0,49 11 0,-24-3 0,3 1 0,-35-7 0,0 0 0,42 2 0,-37-5 53,35 7 0,13 1-1289,83 5-5750,-13-1 6182,0-8 6974,988-8-4539,-627 3-1150,-482 0-481,-1 2 0,34 7 0,-30-5 0,40 3 0,466-20-5332,-105-4 1490,-413 15 4284,0 0-1,-1-2 1,25-5 0,-22 3 876,37-4 0,131-9 3083,-115 9-4469,52-10-5,-82 13 219,0 2-1,0 1 1,54 5 0,-53-1-5,1-1 1,-1-2 0,45-8-1,-22 1-141,0 3 0,0 3 0,77 5 0,93-4 0,-148-12 0,-57 9 0,50-4 0,-55 7 0,47-10 0,-47 7 0,49-4 0,-56 8 0,-1-1 0,30-8 0,20-3 0,-65 13-1,324-47-7048,-285 42 8520,1 2 1,59 2-1,29-1 1165,-42-12-2636,-59 8 0,52-3 0,-5 9 0,-52 2 0,0-2 0,0 0 0,0-2 0,46-9 0,37-9 13,-23 5-155,-57 11-143,0 0 0,30 1 0,-29 2 298,48-9 0,34-22-13,-77 20 0,56-11 0,-61 19 301,-1 2 1,40 2-1,-44 1-290,1-1 0,-1-1 0,0-1-1,29-7 1,223-54-11,-135 35 0,-80 17 0,-41 8 0,1 0 0,0-1 0,19-8 0,60-18 0,7-3 0,-2-1 0,-72 25 0,-1-1 0,1-2 0,33-17 0,-55 23 0,-2 0 0,1 1 0,0 0 0,0 1 0,1 0 0,-1 0 0,1 1 0,0 0 0,0 1 0,0 0 0,10-1 0,5 2 0,-1-2 0,-1 0 0,1-2 0,0 0 0,-1-2 0,0 0 0,32-16 0,3-6 0,95-65 0,-123 71 0,-20 15 0,1 0 0,0 0 0,0 1 0,0 1 0,15-7 0,21-7 0,-31 13 0,-1 0 0,2 1 0,-1 1 0,1 0 0,21-3 0,-10 3 0,1-1 0,-1-2 0,-1 0 0,36-17 0,19-6 0,-58 22 0,-1-2 0,0-1 0,28-18 0,-8 4 0,-36 21 0,0 0 0,0 0 0,-1-1 0,0 0 0,0 0 0,10-14 0,-12 14 0,0 0 0,1 1 0,0-1 0,0 1 0,1 0 0,-1 0 0,1 1 0,0 0 0,11-6 0,41-14 0,-31 14 0,-1-1 0,0-2 0,0 0 0,38-28 0,-38 22 0,26-25 0,-46 38 0,1 0 0,0 1 0,0 0 0,0 1 0,1 0 0,-1 0 0,1 0 0,0 1 0,0 0 0,0 1 0,1-1 0,-1 2 0,14-2 0,21-6 0,-31 5 0,-1-1 0,0 0 0,-1-1 0,1 0 0,-1-1 0,0 0 0,0 0 0,-1-1 0,16-18 0,3 0 0,-16 17 0,0 1 0,1 0 0,0 1 0,1 1 0,26-10 0,26-13 0,-40 15 0,-1-1 0,-1-1 0,39-33 0,-52 40 0,1 0 0,0 1 0,0 0 0,20-8 0,-22 11 0,0 1 0,-1-2 0,1 1 0,-1-1 0,0-1 0,-1 1 0,0-2 0,0 1 0,12-15 0,-7 5 0,1 0 0,0 1 0,1 0 0,1 1 0,1 1 0,35-24 0,-43 31 0,0 1 0,-1-2 0,13-15 0,-16 17 0,1 0 0,-1 1 0,1-1 0,0 1 0,0 0 0,1 1 0,-1-1 0,11-4 0,-9 5 0,0-1 0,-1 0 0,1-1 0,-1 1 0,0-1 0,-1-1 0,0 1 0,0-1 0,0 0 0,-1-1 0,6-8 0,-7 9 0,0 0 0,1 0 0,0 0 0,1 1 0,-1 0 0,1 0 0,1 0 0,-1 1 0,1 0 0,0 0 0,0 0 0,13-5 0,-12 7 0,1-1 0,0 0 0,-1 0 0,0-1 0,0 0 0,0 0 0,-1-1 0,0 0 0,0-1 0,0 1 0,6-10 0,54-53 0,-37 40 0,-2-1 0,28-39 0,-43 52 0,1 0 0,1 1 0,18-16 0,-4 5 0,-1-11 0,-24 31 0,1 0 0,-1 1 0,1-1 0,8-7 0,45-30 0,-46 37 0,-1-1 0,0 0 0,-1 0 0,0-1 0,0-1 0,16-20 0,-17 18 0,1 0 0,0 1 0,1 0 0,17-14 0,-15 15 0,-1-1 0,0-1 0,16-20 0,-6 0 0,-9 13 0,1 0 0,28-30 0,-31 37 0,-1-1 0,0 0 0,0-1 0,8-17 0,-10 16 0,0 1 0,1 0 0,1 1 0,21-23 0,-14 21 0,-1-1 0,-1 0 0,-1-1 0,0-1 0,21-37 0,-17 27 0,41-52 0,-39 55 0,14-18 0,-17 23 0,-1 0 0,0-1 0,-2 0 0,19-39 0,-24 39 0,23-38 0,-28 53 0,0 0 0,0 0 0,1 0 0,0 1 0,0 0 0,0 0 0,1 0 0,0 1 0,0 0 0,8-5 0,-8 6 0,-1 0 0,1-1 0,0 1 0,-1-1 0,0-1 0,0 1 0,0-1 0,0 0 0,-1 0 0,0 0 0,0 0 0,0-1 0,-1 0 0,0 0 0,0 0 0,2-7 0,7-9 0,1 1 0,1 1 0,26-30 0,-19 24 0,23-35 0,-19 11 0,-21 39 0,1 1 0,1-1 0,0 1 0,0 0 0,13-15 0,9-4 0,-17 20 0,-2-1 0,1-1 0,8-12 0,-5 6 0,1 1 0,1 0 0,1 1 0,18-14 0,3-3 0,-29 24 0,-1 0 0,-1 0 0,1-1 0,-1 0 0,-1 0 0,9-18 0,14-24 0,-11 29 0,1 1 0,1 0 0,22-18 0,2-2 0,-38 37 0,2-5 0,0 1 0,1 1 0,1 0 0,-1 0 0,1 0 0,0 1 0,0 1 0,16-8 0,-18 10 0,0 0 0,1-1 0,-2 1 0,1-2 0,0 1 0,-1-1 0,0 0 0,0 0 0,0-1 0,-1 0 0,1 0 0,-1 0 0,5-9 0,-2 6 0,0 0 0,1 1 0,0 0 0,0 1 0,1 0 0,-1 0 0,18-7 0,20-16 0,-37 23 0,0-1 0,0 2 0,1-1 0,-1 1 0,1 1 0,1 0 0,-1 0 0,13-2 0,-13 4 0,0-1 0,0-1 0,13-7 0,-14 7 0,-1 1 0,0 0 0,1 0 0,17-4 0,-15 6-110,6-1-141,1 0 0,-1-2 0,-1 0 0,26-11 0,-26 7-6575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0.1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24575,'10'1'0,"-1"0"0,0 0 0,0 1 0,16 6 0,26 4 0,-37-11 0,0 1 0,0 0 0,0 0 0,0 2 0,-1-1 0,0 2 0,1 0 0,14 8 0,-7-1 0,-11-6 0,1 0 0,-1 0 0,1-2 0,0 1 0,13 3 0,-20-7 0,0 0 0,0 0 0,0 0 0,0 0 0,0 1 0,5 3 0,-9-5 0,0 0 0,0 0 0,1 0 0,-1 0 0,0 0 0,0 1 0,0-1 0,1 0 0,-1 0 0,0 0 0,0 1 0,0-1 0,0 0 0,0 0 0,1 0 0,-1 1 0,0-1 0,0 0 0,0 0 0,0 1 0,0-1 0,0 0 0,0 0 0,0 0 0,0 1 0,0-1 0,0 0 0,0 0 0,0 1 0,0-1 0,0 0 0,0 0 0,0 1 0,0-1 0,0 0 0,-1 0 0,1 1 0,-18 8 0,-5-1 0,1 2 0,1 0 0,0 1 0,0 1 0,-35 28 0,20-14 0,-3-3 16,30-18-246,-1 0 0,1 1-1,0 0 1,0 1 0,-9 9 0,4 0-6596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8.6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626 140 24575,'-72'-1'0,"-81"3"0,144-1 0,0 1 0,0 0 0,1 1 0,0 0 0,-1 0 0,1 1 0,-8 5 0,7-5 0,1 1 0,-1-1 0,0-1 0,-1 0 0,-15 4 0,16-6 0,1 0 0,0 1 0,-1 1 0,1-1 0,0 1 0,0 0 0,0 1 0,1 0 0,-1 0 0,1 1 0,0 0 0,0 0 0,0 1 0,-7 8 0,-88 96 0,98-105 0,1 0 0,0 0 0,0 1 0,0-1 0,0 1 0,1 0 0,0 0 0,0 0 0,1 0 0,0 0 0,0 0 0,0 0 0,1 0 0,0 11 0,0-11 0,1-1 0,-1 0 0,1 1 0,0-1 0,0 0 0,1 0 0,-1 0 0,1 0 0,1 0 0,-1 0 0,1-1 0,-1 1 0,1-1 0,0 1 0,1-1 0,-1 0 0,6 4 0,12 8 0,-5-4 0,0 1 0,-1 0 0,24 27 0,-29-28 0,1-2 0,0 1 0,0-2 0,2 1 0,17 10 0,71 33 0,-84-47 0,1 0 0,0 0 0,31 3 0,26 9 0,-31-6 0,47 7 0,-16-4 0,-31-9 0,-1-1 0,1-2 0,78-5 0,-30-1 0,515 3 0,-580-3 0,0 0 0,-1-3 0,0 0 0,0-1 0,0-2 0,35-16 0,-55 22 0,1 0 0,-1-1 0,0 1 0,0-1 0,-1 0 0,1-1 0,-1 1 0,0-1 0,0 0 0,0 0 0,-1-1 0,6-8 0,0-4 0,-1 0 0,12-38 0,-2 9 0,-15 40 0,0-1 0,1 1 0,0 0 0,1 0 0,-1 1 0,1-1 0,12-8 0,21-26 0,-35 35 0,-1 1 0,1-1 0,-2 0 0,1 0 0,-1-1 0,0 1 0,0 0 0,0-1 0,-1 1 0,0-1 0,0 1 0,-1-1 0,0 1 0,0-1 0,-2-8 0,-1-5 0,-1 0 0,-1 0 0,-12-31 0,15 45 0,-1 0 0,0 0 0,0 0 0,-1 0 0,1 1 0,-1 0 0,-1 0 0,1 0 0,-1 0 0,0 0 0,0 1 0,0 0 0,0 0 0,-12-6 0,-4 0 0,-1 1 0,-43-12 0,4 1 0,15-1 0,30 14 0,0 0 0,0 0 0,-1 2 0,-26-6 0,-122-19 0,147 26 0,-1-1 0,-31-12 0,37 11 0,-1 1 0,0 1 0,1 0 0,-1 1 0,-27-3 0,39 6-91,-1 0 0,0 0 0,1 0 0,-1 0 0,1 1 0,-1-1 0,1 1 0,-1 0 0,1 0 0,-1 0 0,1 0 0,0 0 0,0 0 0,-4 3 0,-6 8-6735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30.3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711 1 24575,'-51'0'0,"-1"2"0,-71 13 0,37-5 0,63-8 0,1 0 0,0 1 0,0 2 0,-36 11 0,10 0 0,39-14 0,1 0 0,-1 1 0,1 0 0,0 0 0,0 1 0,0 0 0,1 0 0,-1 1 0,1 0 0,0 0 0,0 1 0,1 0 0,-8 8 0,-16 19 0,25-29 0,0 1 0,0 0 0,0 0 0,1 1 0,0-1 0,0 1 0,0 0 0,1 0 0,0 1 0,0-1 0,0 0 0,-3 13 0,3 16 0,1-1 0,1 1 0,7 56 0,-5-86 0,1 1 0,-1-1 0,1 1 0,0-1 0,1 0 0,-1 0 0,1 0 0,0-1 0,0 1 0,1 0 0,-1-1 0,1 0 0,6 5 0,-4-3 0,-1 0 0,1 1 0,-1 0 0,0 0 0,4 7 0,-6-5 0,1 0 0,1-1 0,0 1 0,0-1 0,0 0 0,1-1 0,1 1 0,-1-1 0,15 12 0,-4-5 0,0 1 0,27 31 0,-35-33 0,2-2 0,0 0 0,0 0 0,1-1 0,0 0 0,0-1 0,27 15 0,-21-17 0,1 0 0,0-1 0,0-1 0,1-1 0,31 3 0,101-4 0,-107-5 0,0 3 0,69 10 0,-44-2 0,0-3 0,97-4 0,-130-2 0,-22-1 0,0 0 0,0-1 0,0 0 0,0-1 0,0-1 0,-1 0 0,0-1 0,26-13 0,-36 15 0,1-1 0,-1 0 0,1 0 0,-1-1 0,-1 1 0,1-1 0,-1 1 0,1-1 0,-1 0 0,-1-1 0,1 1 0,-1 0 0,0-1 0,3-9 0,-3 7 0,1 0 0,1 0 0,-1 0 0,1 0 0,9-12 0,-4 9 0,-1 0 0,-1-1 0,0 0 0,0 0 0,-1-1 0,-1 0 0,0 0 0,-1 0 0,0 0 0,-1-1 0,0 0 0,-2 1 0,1-1 0,-2-24 0,2 14 0,0-1 0,7-27 0,-4 26 0,3-45 0,-6 33 0,0 13 0,-2 1 0,0-1 0,-2 0 0,-5-31 0,6 52-45,0 1-1,0 0 1,0-1-1,0 1 1,-1 0-1,0 0 1,1 0-1,-1 0 1,0 1-1,0-1 1,-1 0-1,1 1 1,0-1-1,-1 1 1,0 0-1,1 0 1,-1 0-1,0 0 1,0 0-1,0 1 1,0-1-1,-1 1 1,1 0-1,0 0 0,-1 0 1,1 0-1,0 1 1,-1 0-1,-4-1 1,-15-1-6781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38.2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6380 24575,'1'-5'0,"0"0"0,1 1 0,0-1 0,0 0 0,0 1 0,0 0 0,4-5 0,4-10 0,7-19 0,-10 25 0,-1 0 0,0 0 0,-1 0 0,0-1 0,-1 0 0,-1 0 0,2-21 0,16-127 0,-15 126 0,-4 28 0,0 1 0,0 0 0,1-1 0,0 1 0,0 0 0,1 0 0,0 0 0,0 1 0,0 0 0,10-12 0,2-2 0,-11 13 0,-1 0 0,-1-1 0,1 1 0,-1-1 0,0 0 0,2-10 0,-3 8 0,1 1 0,0 0 0,0 0 0,8-13 0,-6 13 0,0-1 0,-1 0 0,6-20 0,-9 24 0,1 0 0,-1 0 0,1 0 0,1 1 0,-1-1 0,1 0 0,0 1 0,0 0 0,1-1 0,-1 1 0,1 1 0,0-1 0,0 0 0,1 1 0,5-4 0,22-11 0,-15 9 0,-1 0 0,19-16 0,-29 21 0,-1 0 0,0 0 0,-1-1 0,1 1 0,-1-1 0,0 0 0,0 0 0,-1-1 0,5-11 0,-7 15 0,1 0 0,-1-1 0,1 1 0,0 0 0,0 0 0,0 1 0,0-1 0,1 0 0,-1 1 0,1-1 0,0 1 0,-1 0 0,5-3 0,43-18 0,-40 20 0,-1-1 0,0 0 0,-1 0 0,16-10 0,-5 0 0,1 0 0,0 2 0,1 1 0,0 0 0,37-12 0,-57 22 0,22-8 0,1 1 0,0 1 0,0 1 0,1 1 0,37-3 0,-24 6 0,74-13 0,-30-3 0,-16 2 0,1 4 0,1 2 0,92-2 0,-112 13 0,-26 1 0,0-1 0,1-2 0,-1 0 0,0-1 0,32-8 0,-28 4 0,1 1 0,0 2 0,0 0 0,53 3 0,25-2 0,-36-11 0,-51 9 0,0 0 0,20-1 0,-10 2 0,35-8 0,-38 5 0,1 2 0,28-2 0,38 8 0,42-4 0,-66-11 0,-50 9 0,0 0 0,20-1 0,2 3 0,-7 0 0,1-1 0,39-8 0,96-18 0,0 1 0,-51 5 0,-85 15 0,45-5 0,2 0 0,-33 6 0,1 2 0,-1 2 0,74 6 0,-26-1 0,611-2 0,-683-1 0,1-2 0,34-7 0,-30 4 0,34-2 0,75-10 0,-75 7 0,2 0 0,-30 5 0,65-5 0,-59 10 0,-15 2 0,0-1 0,0-1 0,0-1 0,0-2 0,-1 0 0,1-2 0,37-14 0,-46 15 0,1-1 0,-1 2 0,29-4 0,24-6 0,118-57 0,-120 40 0,102-39 0,-136 58 0,0-1 0,-1-2 0,0-1 0,-2-2 0,38-28 0,-58 40 0,1 0 0,-1 1 0,1 0 0,21-6 0,-20 7 0,1-1 0,-1 0 0,0 0 0,12-8 0,30-25 0,-13 9 0,73-38 0,-73 49 0,-22 10 0,-1-1 0,0 0 0,-1-1 0,19-14 0,-10 7-158,0 0-1,2 2 1,0 1 0,47-17-1,-34 15 292,-30 10-134,0 0 0,0 0-1,-1-1 1,0-1 0,0 0-1,8-9 1,-8 8 112,-1 0 1,1 1-1,1 0 0,0 1 1,20-11-1,-7 7-111,0-2 0,-1 0 0,-1-2 0,26-20 0,75-77 0,-91 85 0,16-18 0,-36 33 0,0 1 0,0 0 0,1 1 0,25-15 0,-23 15 0,0 0 0,-1 0 0,25-25 0,-15 6 0,28-44 0,-2 3 0,49-79 0,-44 63 0,-24 46 0,-22 29 0,0-1 0,0 0 0,8-16 0,9-23 0,-10 22 0,23-59 0,-32 70 0,2 1 0,0 0 0,0 0 0,2 1 0,0 0 0,16-16 0,-12 13 0,0 0 0,-1-1 0,14-28 0,-10 11 0,1 2 0,2 0 0,2 1 0,27-32 0,-42 55 0,0 0 0,11-23 0,-15 25 0,1 1 0,0 0 0,0 0 0,1 0 0,0 0 0,0 1 0,0 0 0,12-9 0,-1 1 0,0 0 0,-1 0 0,0-2 0,-2 0 0,0-1 0,-1 0 0,0-1 0,14-30 0,-22 40 0,1 1 0,1-1 0,-1 1 0,1 0 0,14-11 0,22-27 0,-32 32 0,1 0 0,17-15 0,14-16 0,16-8 0,-50 44 0,0 1 0,0 0 0,18-11 0,13-12 0,-32 24 0,4-4 0,0-1 0,0 0 0,-1-1 0,10-15 0,-11 16 0,0-1 0,1 2 0,0-1 0,1 1 0,0 1 0,18-11 0,-15 9 0,0 0 0,0 0 0,21-24 0,67-71 0,-92 93 0,0 0 0,1 1 0,1 1 0,0 0 0,0 0 0,2 2 0,-1 0 0,1 0 0,23-10 0,-30 16 0,1-1 0,-1 0 0,0 0 0,0 0 0,0-1 0,-1-1 0,0 1 0,0-1 0,0 0 0,-1-1 0,7-10 0,-8 11 0,1 1 0,0 0 0,0 1 0,0-1 0,1 1 0,-1 0 0,1 1 0,0 0 0,1 0 0,12-5 0,-12 6 0,1-1 0,-1-1 0,0 1 0,0-1 0,0-1 0,-1 0 0,13-11 0,1-6 0,2 2 0,0 1 0,45-29 0,-36 27 0,50-46 0,-57 45 0,1 0 0,31-20 0,57-42 0,-77 59 0,-27 17 0,1 2 0,0-1 0,19-8 0,-10 5 0,0 0 0,33-26 0,-32 22 0,40-22 0,-25 17 0,-24 13 0,0 1 0,1 0 0,-1 0 0,1 1 0,20-5 0,-23 8 0,1-2 0,-1 1 0,0-1 0,0-1 0,0 0 0,-1 0 0,18-13 0,10-6 0,12-5 0,2 2 0,84-31 0,-109 50 5,1 1 1,52-6-1,8-1-189,-64 9-205,0 0 324,0 0 0,0-1 0,0-2 0,-1 0 0,0-1 0,21-13 0,-33 17 158,-1 1-1,1 0 0,0 1 1,0 0-1,1 1 0,-1 0 1,0 0-1,1 1 1,-1 1-1,17 0 0,-10 0-93,-1 0 0,1-2 0,19-3 0,128-29 1,-132 28 0,37-3 0,28-4 0,-51 2 0,-10 2 0,0 2 0,0 1 0,52-2 0,-65 6 0,0 0 0,33-8 0,-31 5 0,47-3 0,295 8 0,-339 2 0,0 0 0,33 9 0,-30-6 0,47 4 0,-61-9 0,15 1 0,-1 0 0,1 2 0,37 9 0,-22-3-1365,-26-7-5461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40.2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95 1 24575,'7'0'0,"1"1"0,-1 0 0,1 0 0,-1 0 0,0 1 0,1 1 0,-1-1 0,0 1 0,-1 0 0,1 0 0,0 1 0,-1 0 0,0 0 0,11 10 0,3 1 0,75 34 0,-85-42 0,-1-2 0,-1 0 0,1 1 0,-1 0 0,-1 1 0,1 0 0,-1 0 0,0 0 0,-1 1 0,0 0 0,9 16 0,-9-14 0,-1 0 0,0 0 0,-1 1 0,-1-1 0,5 17 0,-8-24 0,0 0 0,1 0 0,-1 0 0,0 0 0,-1 0 0,1 0 0,0 1 0,-1-1 0,0 0 0,0 0 0,0 0 0,0-1 0,0 1 0,0 0 0,-1 0 0,1-1 0,-1 1 0,0 0 0,0-1 0,0 0 0,0 1 0,0-1 0,-1 0 0,-3 3 0,-20 13 0,-1-1 0,0-1 0,-1-1 0,-1-1 0,0-2 0,-54 15 0,71-23 0,1 1 0,-1 0 0,0 0 0,1 1 0,0 0 0,1 1 0,-1 1 0,1-1 0,1 2 0,-1-1 0,1 1 0,-14 18 0,11-12-1365,0-3-5461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what if we pick up a white bird?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8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digraph </a:t>
            </a:r>
            <a:r>
              <a:rPr lang="en-US" dirty="0" err="1"/>
              <a:t>NeuralNetwork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rankdir</a:t>
            </a:r>
            <a:r>
              <a:rPr lang="en-US" dirty="0"/>
              <a:t>=TB; // Changed from LR to TB for top-to-bottom layout</a:t>
            </a:r>
          </a:p>
          <a:p>
            <a:r>
              <a:rPr lang="en-US" dirty="0"/>
              <a:t>    splines=true;</a:t>
            </a:r>
          </a:p>
          <a:p>
            <a:r>
              <a:rPr lang="en-US" dirty="0"/>
              <a:t>    </a:t>
            </a:r>
            <a:r>
              <a:rPr lang="en-US" dirty="0" err="1"/>
              <a:t>nodesep</a:t>
            </a:r>
            <a:r>
              <a:rPr lang="en-US" dirty="0"/>
              <a:t>=0.5;</a:t>
            </a:r>
          </a:p>
          <a:p>
            <a:r>
              <a:rPr lang="en-US" dirty="0"/>
              <a:t>    </a:t>
            </a:r>
            <a:r>
              <a:rPr lang="en-US" dirty="0" err="1"/>
              <a:t>ranksep</a:t>
            </a:r>
            <a:r>
              <a:rPr lang="en-US" dirty="0"/>
              <a:t>=1.0;</a:t>
            </a:r>
          </a:p>
          <a:p>
            <a:endParaRPr lang="en-US" dirty="0"/>
          </a:p>
          <a:p>
            <a:r>
              <a:rPr lang="en-US" dirty="0"/>
              <a:t>    // Input Layer (4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  I1 [label="x3"];</a:t>
            </a:r>
          </a:p>
          <a:p>
            <a:r>
              <a:rPr lang="en-US" dirty="0"/>
              <a:t>    I2 [label="x2"];</a:t>
            </a:r>
          </a:p>
          <a:p>
            <a:r>
              <a:rPr lang="en-US" dirty="0"/>
              <a:t>    I3 [label="x1"];</a:t>
            </a:r>
          </a:p>
          <a:p>
            <a:r>
              <a:rPr lang="en-US" dirty="0"/>
              <a:t>    I4 [label="x4"];</a:t>
            </a:r>
          </a:p>
          <a:p>
            <a:r>
              <a:rPr lang="en-US" dirty="0"/>
              <a:t>    {rank=same; I1; I2; I3; I4}</a:t>
            </a:r>
          </a:p>
          <a:p>
            <a:endParaRPr lang="en-US" dirty="0"/>
          </a:p>
          <a:p>
            <a:r>
              <a:rPr lang="en-US" dirty="0"/>
              <a:t>    // Hidden Layer (5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lightgreen</a:t>
            </a:r>
            <a:r>
              <a:rPr lang="en-US" dirty="0"/>
              <a:t>];</a:t>
            </a:r>
          </a:p>
          <a:p>
            <a:r>
              <a:rPr lang="en-US" dirty="0"/>
              <a:t>    H1 [label="H5"];</a:t>
            </a:r>
          </a:p>
          <a:p>
            <a:r>
              <a:rPr lang="en-US" dirty="0"/>
              <a:t>    H2 [label="H2"];</a:t>
            </a:r>
          </a:p>
          <a:p>
            <a:r>
              <a:rPr lang="en-US" dirty="0"/>
              <a:t>    H3 [label="H3"];</a:t>
            </a:r>
          </a:p>
          <a:p>
            <a:r>
              <a:rPr lang="en-US" dirty="0"/>
              <a:t>    H4 [label="H4"];</a:t>
            </a:r>
          </a:p>
          <a:p>
            <a:r>
              <a:rPr lang="en-US" dirty="0"/>
              <a:t>    H5 [label="H1"];</a:t>
            </a:r>
          </a:p>
          <a:p>
            <a:r>
              <a:rPr lang="en-US" dirty="0"/>
              <a:t>    {rank=same; H1; H2; H3; H4; H5}</a:t>
            </a:r>
          </a:p>
          <a:p>
            <a:endParaRPr lang="en-US" dirty="0"/>
          </a:p>
          <a:p>
            <a:r>
              <a:rPr lang="en-US" dirty="0"/>
              <a:t>    // Output Layer (3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lightcoral</a:t>
            </a:r>
            <a:r>
              <a:rPr lang="en-US" dirty="0"/>
              <a:t>];</a:t>
            </a:r>
          </a:p>
          <a:p>
            <a:r>
              <a:rPr lang="en-US" dirty="0"/>
              <a:t>    O1 [label="y1"];</a:t>
            </a:r>
          </a:p>
          <a:p>
            <a:r>
              <a:rPr lang="en-US" dirty="0"/>
              <a:t>    O2 [label="y2"];</a:t>
            </a:r>
          </a:p>
          <a:p>
            <a:r>
              <a:rPr lang="en-US" dirty="0"/>
              <a:t>    O3 [label="y3"];</a:t>
            </a:r>
          </a:p>
          <a:p>
            <a:r>
              <a:rPr lang="en-US" dirty="0"/>
              <a:t>    {rank=same; O1; O2; O3}</a:t>
            </a:r>
          </a:p>
          <a:p>
            <a:endParaRPr lang="en-US" dirty="0"/>
          </a:p>
          <a:p>
            <a:r>
              <a:rPr lang="en-US" dirty="0"/>
              <a:t>    // Edges: Input to Hidden Layer</a:t>
            </a:r>
          </a:p>
          <a:p>
            <a:r>
              <a:rPr lang="en-US" dirty="0"/>
              <a:t>    I1 -&gt; {H1, H2, H3, H4, H5};</a:t>
            </a:r>
          </a:p>
          <a:p>
            <a:r>
              <a:rPr lang="en-US" dirty="0"/>
              <a:t>    I2 -&gt; {H1, H2, H3, H4, H5};</a:t>
            </a:r>
          </a:p>
          <a:p>
            <a:r>
              <a:rPr lang="en-US" dirty="0"/>
              <a:t>    I3 -&gt; {H1, H2, H3, H4, H5};</a:t>
            </a:r>
          </a:p>
          <a:p>
            <a:r>
              <a:rPr lang="en-US" dirty="0"/>
              <a:t>    I4 -&gt; {H1, H2, H3, H4, H5};</a:t>
            </a:r>
          </a:p>
          <a:p>
            <a:endParaRPr lang="en-US" dirty="0"/>
          </a:p>
          <a:p>
            <a:r>
              <a:rPr lang="en-US" dirty="0"/>
              <a:t>    // Edges: Hidden to Output Layer</a:t>
            </a:r>
          </a:p>
          <a:p>
            <a:r>
              <a:rPr lang="en-US" dirty="0"/>
              <a:t>    H1 -&gt; {O1, O2, O3};</a:t>
            </a:r>
          </a:p>
          <a:p>
            <a:r>
              <a:rPr lang="en-US" dirty="0"/>
              <a:t>    H2 -&gt; {O1, O2, O3};</a:t>
            </a:r>
          </a:p>
          <a:p>
            <a:r>
              <a:rPr lang="en-US" dirty="0"/>
              <a:t>    H3 -&gt; {O1, O2, O3};</a:t>
            </a:r>
          </a:p>
          <a:p>
            <a:r>
              <a:rPr lang="en-US" dirty="0"/>
              <a:t>    H4 -&gt; {O1, O2, O3};</a:t>
            </a:r>
          </a:p>
          <a:p>
            <a:r>
              <a:rPr lang="en-US" dirty="0"/>
              <a:t>    H5 -&gt; {O1, O2, O3};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0EBB4-1CF5-919A-29CB-27C254D3E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AC4A7-30C4-6DC5-AAFD-521AB020F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D4A041-9C12-81A9-3232-3250658DE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Formula:  L = -\sum </a:t>
            </a:r>
            <a:r>
              <a:rPr lang="en-US" dirty="0" err="1"/>
              <a:t>y_i</a:t>
            </a:r>
            <a:r>
              <a:rPr lang="en-US" dirty="0"/>
              <a:t> \log(\hat{y}_i) \\</a:t>
            </a:r>
          </a:p>
          <a:p>
            <a:r>
              <a:rPr lang="en-US" dirty="0"/>
              <a:t> </a:t>
            </a:r>
            <a:r>
              <a:rPr lang="en-US" dirty="0" err="1"/>
              <a:t>y_i</a:t>
            </a:r>
            <a:r>
              <a:rPr lang="en-US" dirty="0"/>
              <a:t> : \text{True label (1 for correct class, 0 otherwise)}\\</a:t>
            </a:r>
          </a:p>
          <a:p>
            <a:endParaRPr lang="en-US" dirty="0"/>
          </a:p>
          <a:p>
            <a:r>
              <a:rPr lang="en-US" dirty="0"/>
              <a:t>\hat{y}_i : \text{Predicted probability for class ( i 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8A6D8-9733-0380-5DDA-645EFAA8A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0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FAF56-D073-BAE7-57B7-35D69F6F0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1A0257-4F46-9697-2A1A-91E961742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D9FAD8-0EF3-466F-F54A-60F1085E0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Formula:  L = -\sum </a:t>
            </a:r>
            <a:r>
              <a:rPr lang="en-US" dirty="0" err="1"/>
              <a:t>y_i</a:t>
            </a:r>
            <a:r>
              <a:rPr lang="en-US" dirty="0"/>
              <a:t> \log(\hat{y}_i) \\</a:t>
            </a:r>
          </a:p>
          <a:p>
            <a:r>
              <a:rPr lang="en-US" dirty="0"/>
              <a:t> </a:t>
            </a:r>
            <a:r>
              <a:rPr lang="en-US" dirty="0" err="1"/>
              <a:t>y_i</a:t>
            </a:r>
            <a:r>
              <a:rPr lang="en-US" dirty="0"/>
              <a:t> : \text{True label (1 for correct class, 0 otherwise)}\\</a:t>
            </a:r>
          </a:p>
          <a:p>
            <a:endParaRPr lang="en-US" dirty="0"/>
          </a:p>
          <a:p>
            <a:r>
              <a:rPr lang="en-US" dirty="0"/>
              <a:t>\hat{y}_i : \text{Predicted probability for class ( i 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376C9-2AA0-A06B-FD86-866285716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0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5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E80C2-1311-1AB6-32CC-AA68156F9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75C9B2-C084-9403-5ABC-64F272E587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0E37D9-632B-EC07-06B4-91B9CB58B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Formula:  L = -\sum </a:t>
            </a:r>
            <a:r>
              <a:rPr lang="en-US" dirty="0" err="1"/>
              <a:t>y_i</a:t>
            </a:r>
            <a:r>
              <a:rPr lang="en-US" dirty="0"/>
              <a:t> \log(\hat{y}_i) \\</a:t>
            </a:r>
          </a:p>
          <a:p>
            <a:r>
              <a:rPr lang="en-US" dirty="0"/>
              <a:t> </a:t>
            </a:r>
            <a:r>
              <a:rPr lang="en-US" dirty="0" err="1"/>
              <a:t>y_i</a:t>
            </a:r>
            <a:r>
              <a:rPr lang="en-US" dirty="0"/>
              <a:t> : \text{True label (1 for correct class, 0 otherwise)}\\</a:t>
            </a:r>
          </a:p>
          <a:p>
            <a:endParaRPr lang="en-US" dirty="0"/>
          </a:p>
          <a:p>
            <a:r>
              <a:rPr lang="en-US" dirty="0"/>
              <a:t>\hat{y}_i : \text{Predicted probability for class ( i 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7CD3D-5673-D795-1B97-73E1652BB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79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0C471-8462-7C33-79C4-D133B5F74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0A9393-F0A9-BFEB-882F-C0AAB40B6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4A7163-160A-1339-3C7A-72A00D7B3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F30C3-416E-F145-4FA2-DD8A58FC8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tebGVx-Fxw?feature=oembe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customXml" Target="../ink/ink11.xml"/><Relationship Id="rId12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0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customXml" Target="../ink/ink12.xml"/><Relationship Id="rId1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6ArSys5qHAU?feature=oembed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19.xml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17.xml"/><Relationship Id="rId1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" Type="http://schemas.openxmlformats.org/officeDocument/2006/relationships/image" Target="../media/image3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Machine Learning Concepts for Multiclass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Entropy, Cross-Entropy Loss, </a:t>
            </a:r>
            <a:r>
              <a:rPr lang="en-US" dirty="0" err="1"/>
              <a:t>ReLU</a:t>
            </a:r>
            <a:r>
              <a:rPr lang="en-US" dirty="0"/>
              <a:t>, and Adam Optimizer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CD8C1-19A1-09F6-5025-2591ED627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384A85-E0A3-5177-1E71-0E53589F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Entropy (Information Theory) for Data Compression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196E-3E3A-E041-D3D4-9EB8875A3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Calculates the smallest amount of information required to convey a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0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Station Professional - Renke">
            <a:extLst>
              <a:ext uri="{FF2B5EF4-FFF2-40B4-BE49-F238E27FC236}">
                <a16:creationId xmlns:a16="http://schemas.microsoft.com/office/drawing/2014/main" id="{C5BC6A69-E020-0D6E-C300-245C4880D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17" y="1918503"/>
            <a:ext cx="1603103" cy="160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ather Forecast - Apps on Google Play">
            <a:extLst>
              <a:ext uri="{FF2B5EF4-FFF2-40B4-BE49-F238E27FC236}">
                <a16:creationId xmlns:a16="http://schemas.microsoft.com/office/drawing/2014/main" id="{A8F2FD44-3097-5519-BAB0-5100FB69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759" y="1852812"/>
            <a:ext cx="1668794" cy="1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9FC117B-5F48-27FF-6BCD-F66A9019D887}"/>
              </a:ext>
            </a:extLst>
          </p:cNvPr>
          <p:cNvSpPr/>
          <p:nvPr/>
        </p:nvSpPr>
        <p:spPr>
          <a:xfrm>
            <a:off x="4194736" y="2642126"/>
            <a:ext cx="3184634" cy="3888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D7984-ABD3-968E-6678-C458FAA6ADD7}"/>
              </a:ext>
            </a:extLst>
          </p:cNvPr>
          <p:cNvSpPr txBox="1"/>
          <p:nvPr/>
        </p:nvSpPr>
        <p:spPr>
          <a:xfrm>
            <a:off x="8488948" y="3593250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Location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9F3B4-135F-9995-A339-ECDB4628C43A}"/>
              </a:ext>
            </a:extLst>
          </p:cNvPr>
          <p:cNvSpPr txBox="1"/>
          <p:nvPr/>
        </p:nvSpPr>
        <p:spPr>
          <a:xfrm>
            <a:off x="875207" y="2228671"/>
            <a:ext cx="1345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Sunn</a:t>
            </a:r>
            <a:r>
              <a:rPr lang="en-US" dirty="0"/>
              <a:t>: 50%</a:t>
            </a:r>
          </a:p>
          <a:p>
            <a:r>
              <a:rPr lang="en-US" b="1" dirty="0"/>
              <a:t>Cloudy</a:t>
            </a:r>
            <a:r>
              <a:rPr lang="en-US" dirty="0"/>
              <a:t>: 25%</a:t>
            </a:r>
          </a:p>
          <a:p>
            <a:r>
              <a:rPr lang="en-US" b="1" dirty="0"/>
              <a:t>Windy</a:t>
            </a:r>
            <a:r>
              <a:rPr lang="en-US" dirty="0"/>
              <a:t>: 25%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8D9BD-372B-939D-9585-A670C4C81391}"/>
              </a:ext>
            </a:extLst>
          </p:cNvPr>
          <p:cNvSpPr txBox="1"/>
          <p:nvPr/>
        </p:nvSpPr>
        <p:spPr>
          <a:xfrm>
            <a:off x="1034761" y="839581"/>
            <a:ext cx="1049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Background</a:t>
            </a:r>
            <a:r>
              <a:rPr lang="en-US" dirty="0"/>
              <a:t>: Location A needs to send weather information (</a:t>
            </a:r>
            <a:r>
              <a:rPr lang="en-US" b="1" dirty="0"/>
              <a:t>Sunny</a:t>
            </a:r>
            <a:r>
              <a:rPr lang="en-US" dirty="0"/>
              <a:t>, </a:t>
            </a:r>
            <a:r>
              <a:rPr lang="en-US" b="1" dirty="0"/>
              <a:t>Cloudy</a:t>
            </a:r>
            <a:r>
              <a:rPr lang="en-US" dirty="0"/>
              <a:t>, </a:t>
            </a:r>
            <a:r>
              <a:rPr lang="en-US" b="1" dirty="0"/>
              <a:t>Windy</a:t>
            </a:r>
            <a:r>
              <a:rPr lang="en-US" dirty="0"/>
              <a:t>) to Location B every day. </a:t>
            </a:r>
          </a:p>
          <a:p>
            <a:r>
              <a:rPr lang="en-US" b="1" dirty="0"/>
              <a:t>Question</a:t>
            </a:r>
            <a:r>
              <a:rPr lang="en-US" dirty="0"/>
              <a:t>: What is the </a:t>
            </a:r>
            <a:r>
              <a:rPr lang="en-US" dirty="0">
                <a:solidFill>
                  <a:srgbClr val="FF0000"/>
                </a:solidFill>
              </a:rPr>
              <a:t>minimum</a:t>
            </a:r>
            <a:r>
              <a:rPr lang="en-US" dirty="0"/>
              <a:t> bits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to transfer weather information for 100 days?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8360A-D505-F3FF-B018-2140A5E7875F}"/>
              </a:ext>
            </a:extLst>
          </p:cNvPr>
          <p:cNvSpPr txBox="1"/>
          <p:nvPr/>
        </p:nvSpPr>
        <p:spPr>
          <a:xfrm>
            <a:off x="2644572" y="3593250"/>
            <a:ext cx="1397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Location A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2565C83-04E3-5C94-023C-34576D225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286408"/>
              </p:ext>
            </p:extLst>
          </p:nvPr>
        </p:nvGraphicFramePr>
        <p:xfrm>
          <a:off x="1034761" y="4187222"/>
          <a:ext cx="8872638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207">
                  <a:extLst>
                    <a:ext uri="{9D8B030D-6E8A-4147-A177-3AD203B41FA5}">
                      <a16:colId xmlns:a16="http://schemas.microsoft.com/office/drawing/2014/main" val="2554003057"/>
                    </a:ext>
                  </a:extLst>
                </a:gridCol>
                <a:gridCol w="3719107">
                  <a:extLst>
                    <a:ext uri="{9D8B030D-6E8A-4147-A177-3AD203B41FA5}">
                      <a16:colId xmlns:a16="http://schemas.microsoft.com/office/drawing/2014/main" val="2594332675"/>
                    </a:ext>
                  </a:extLst>
                </a:gridCol>
                <a:gridCol w="1702965">
                  <a:extLst>
                    <a:ext uri="{9D8B030D-6E8A-4147-A177-3AD203B41FA5}">
                      <a16:colId xmlns:a16="http://schemas.microsoft.com/office/drawing/2014/main" val="2020707053"/>
                    </a:ext>
                  </a:extLst>
                </a:gridCol>
                <a:gridCol w="2013359">
                  <a:extLst>
                    <a:ext uri="{9D8B030D-6E8A-4147-A177-3AD203B41FA5}">
                      <a16:colId xmlns:a16="http://schemas.microsoft.com/office/drawing/2014/main" val="2790105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Encode </a:t>
                      </a:r>
                    </a:p>
                    <a:p>
                      <a:pPr algn="ctr"/>
                      <a:r>
                        <a:rPr lang="en-US" b="1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Encoding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Bits Needed </a:t>
                      </a:r>
                    </a:p>
                    <a:p>
                      <a:pPr algn="ctr"/>
                      <a:r>
                        <a:rPr lang="en-US" b="1" dirty="0"/>
                        <a:t>Each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Bits Needed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100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9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1: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Sunny (1) , Cloudy (2), Windy (3)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0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2: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Sunny (00) , Cloudy (01), Windy (10)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7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next 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44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36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643C25-02D3-FCE9-3FD2-EF04A1C483BC}"/>
              </a:ext>
            </a:extLst>
          </p:cNvPr>
          <p:cNvSpPr/>
          <p:nvPr/>
        </p:nvSpPr>
        <p:spPr>
          <a:xfrm>
            <a:off x="4240637" y="721453"/>
            <a:ext cx="478172" cy="385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99F81-0325-DBEC-E7C5-4FA6ACEE1D01}"/>
              </a:ext>
            </a:extLst>
          </p:cNvPr>
          <p:cNvSpPr/>
          <p:nvPr/>
        </p:nvSpPr>
        <p:spPr>
          <a:xfrm>
            <a:off x="4983061" y="721453"/>
            <a:ext cx="478172" cy="3858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7506C-E141-CB27-23E2-72A837BAC968}"/>
              </a:ext>
            </a:extLst>
          </p:cNvPr>
          <p:cNvSpPr/>
          <p:nvPr/>
        </p:nvSpPr>
        <p:spPr>
          <a:xfrm>
            <a:off x="5821859" y="721453"/>
            <a:ext cx="478172" cy="385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D2810-FB40-4134-9319-BF39A5858364}"/>
              </a:ext>
            </a:extLst>
          </p:cNvPr>
          <p:cNvSpPr txBox="1"/>
          <p:nvPr/>
        </p:nvSpPr>
        <p:spPr>
          <a:xfrm>
            <a:off x="7080106" y="645682"/>
            <a:ext cx="1345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Sunn</a:t>
            </a:r>
            <a:r>
              <a:rPr lang="en-US" dirty="0"/>
              <a:t>: </a:t>
            </a:r>
            <a:r>
              <a:rPr lang="en-US" dirty="0">
                <a:solidFill>
                  <a:schemeClr val="accent5"/>
                </a:solidFill>
              </a:rPr>
              <a:t>50%</a:t>
            </a:r>
          </a:p>
          <a:p>
            <a:r>
              <a:rPr lang="en-US" b="1" dirty="0"/>
              <a:t>Cloudy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25%</a:t>
            </a:r>
          </a:p>
          <a:p>
            <a:r>
              <a:rPr lang="en-US" b="1" dirty="0"/>
              <a:t>Windy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25%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5E031-EF52-E40F-3BF3-0D1DBCBB439B}"/>
              </a:ext>
            </a:extLst>
          </p:cNvPr>
          <p:cNvSpPr txBox="1"/>
          <p:nvPr/>
        </p:nvSpPr>
        <p:spPr>
          <a:xfrm>
            <a:off x="1283442" y="2399007"/>
            <a:ext cx="2631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2. Build a tree structure.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42563-8A10-64C4-27AA-F6C824CC35B9}"/>
              </a:ext>
            </a:extLst>
          </p:cNvPr>
          <p:cNvSpPr/>
          <p:nvPr/>
        </p:nvSpPr>
        <p:spPr>
          <a:xfrm>
            <a:off x="4718809" y="1756658"/>
            <a:ext cx="1026251" cy="385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C7BB6-A8AE-889A-DF38-BCF132A03538}"/>
              </a:ext>
            </a:extLst>
          </p:cNvPr>
          <p:cNvSpPr/>
          <p:nvPr/>
        </p:nvSpPr>
        <p:spPr>
          <a:xfrm>
            <a:off x="4092776" y="2497711"/>
            <a:ext cx="478172" cy="385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5E40EA-4364-F5AA-25F4-C75593E32A38}"/>
              </a:ext>
            </a:extLst>
          </p:cNvPr>
          <p:cNvSpPr/>
          <p:nvPr/>
        </p:nvSpPr>
        <p:spPr>
          <a:xfrm>
            <a:off x="5876460" y="2497711"/>
            <a:ext cx="478172" cy="385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9E5F4D-12A3-6964-1490-EA6063035E87}"/>
              </a:ext>
            </a:extLst>
          </p:cNvPr>
          <p:cNvSpPr/>
          <p:nvPr/>
        </p:nvSpPr>
        <p:spPr>
          <a:xfrm>
            <a:off x="5515834" y="3412111"/>
            <a:ext cx="478172" cy="3858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EDF55-F827-0D8E-3E71-53F556F9267A}"/>
              </a:ext>
            </a:extLst>
          </p:cNvPr>
          <p:cNvSpPr/>
          <p:nvPr/>
        </p:nvSpPr>
        <p:spPr>
          <a:xfrm>
            <a:off x="6354632" y="3412111"/>
            <a:ext cx="478172" cy="385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D00B67-CC88-3555-9B48-7836D15173AE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331862" y="2142552"/>
            <a:ext cx="900073" cy="35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F2DED3-F4A4-6F95-EA56-2F21F631962E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31935" y="2142552"/>
            <a:ext cx="883611" cy="35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1EFEF5-13AF-46E5-98F2-D016FA755E3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5754920" y="2883605"/>
            <a:ext cx="360626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7FDF6B-F7CB-8E46-B4CD-466C3A15D72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115546" y="2883605"/>
            <a:ext cx="478172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AE48EC-FA14-363C-B4CC-7808B0F93774}"/>
              </a:ext>
            </a:extLst>
          </p:cNvPr>
          <p:cNvSpPr txBox="1"/>
          <p:nvPr/>
        </p:nvSpPr>
        <p:spPr>
          <a:xfrm>
            <a:off x="4417123" y="20013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6788C9-2917-715F-DC81-209CFCC9CDDE}"/>
              </a:ext>
            </a:extLst>
          </p:cNvPr>
          <p:cNvSpPr txBox="1"/>
          <p:nvPr/>
        </p:nvSpPr>
        <p:spPr>
          <a:xfrm>
            <a:off x="6396284" y="288360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86216E-A05A-B762-B0CC-B37CD1D38ED8}"/>
              </a:ext>
            </a:extLst>
          </p:cNvPr>
          <p:cNvSpPr txBox="1"/>
          <p:nvPr/>
        </p:nvSpPr>
        <p:spPr>
          <a:xfrm>
            <a:off x="5588652" y="292751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30894-97E4-7260-73E4-C498350D0EE3}"/>
              </a:ext>
            </a:extLst>
          </p:cNvPr>
          <p:cNvSpPr txBox="1"/>
          <p:nvPr/>
        </p:nvSpPr>
        <p:spPr>
          <a:xfrm>
            <a:off x="5725617" y="20296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F122CC-3D77-D0DE-AA0E-7F682D15FCCD}"/>
              </a:ext>
            </a:extLst>
          </p:cNvPr>
          <p:cNvSpPr txBox="1"/>
          <p:nvPr/>
        </p:nvSpPr>
        <p:spPr>
          <a:xfrm>
            <a:off x="1264042" y="735515"/>
            <a:ext cx="2631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1. Sort the weather in order of decreasing frequency.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900D36-3196-B4C7-282C-B916A9EC1358}"/>
              </a:ext>
            </a:extLst>
          </p:cNvPr>
          <p:cNvSpPr txBox="1"/>
          <p:nvPr/>
        </p:nvSpPr>
        <p:spPr>
          <a:xfrm>
            <a:off x="1283442" y="4089662"/>
            <a:ext cx="2631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3. Traverse from root to each weather 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9853B7-5F8D-FE22-D10C-0B0FA1BB4030}"/>
              </a:ext>
            </a:extLst>
          </p:cNvPr>
          <p:cNvSpPr/>
          <p:nvPr/>
        </p:nvSpPr>
        <p:spPr>
          <a:xfrm>
            <a:off x="4310371" y="4288390"/>
            <a:ext cx="692090" cy="385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 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E6EB8A-8ACE-3BD0-65F6-BE063EEC0FC8}"/>
              </a:ext>
            </a:extLst>
          </p:cNvPr>
          <p:cNvSpPr/>
          <p:nvPr/>
        </p:nvSpPr>
        <p:spPr>
          <a:xfrm>
            <a:off x="5738161" y="4288390"/>
            <a:ext cx="757540" cy="3858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(10)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4942E8-7133-1B6B-F917-E5F22C534D0D}"/>
              </a:ext>
            </a:extLst>
          </p:cNvPr>
          <p:cNvSpPr/>
          <p:nvPr/>
        </p:nvSpPr>
        <p:spPr>
          <a:xfrm>
            <a:off x="7177004" y="4288390"/>
            <a:ext cx="918796" cy="385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 (11)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1B27A-0DBF-C994-4D32-B5717DD816B6}"/>
              </a:ext>
            </a:extLst>
          </p:cNvPr>
          <p:cNvSpPr txBox="1"/>
          <p:nvPr/>
        </p:nvSpPr>
        <p:spPr>
          <a:xfrm>
            <a:off x="1237636" y="5273633"/>
            <a:ext cx="9034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</a:t>
            </a:r>
            <a:r>
              <a:rPr lang="en-US" b="1" dirty="0"/>
              <a:t>: </a:t>
            </a:r>
            <a:r>
              <a:rPr lang="en-US" dirty="0"/>
              <a:t>Bits Needed 100 Days = </a:t>
            </a:r>
            <a:r>
              <a:rPr lang="en-US" b="1" dirty="0">
                <a:solidFill>
                  <a:schemeClr val="accent1"/>
                </a:solidFill>
              </a:rPr>
              <a:t>50</a:t>
            </a:r>
            <a:r>
              <a:rPr lang="en-US" dirty="0"/>
              <a:t>*1+</a:t>
            </a:r>
            <a:r>
              <a:rPr lang="en-US" b="1" dirty="0">
                <a:solidFill>
                  <a:schemeClr val="accent2"/>
                </a:solidFill>
              </a:rPr>
              <a:t>25</a:t>
            </a:r>
            <a:r>
              <a:rPr lang="en-US" dirty="0"/>
              <a:t>*2+</a:t>
            </a:r>
            <a:r>
              <a:rPr lang="en-US" b="1" dirty="0">
                <a:solidFill>
                  <a:schemeClr val="accent6"/>
                </a:solidFill>
              </a:rPr>
              <a:t>25</a:t>
            </a:r>
            <a:r>
              <a:rPr lang="en-US" dirty="0"/>
              <a:t>*2 =100 (average bit 100 bits/100 day =</a:t>
            </a:r>
            <a:r>
              <a:rPr lang="en-US" dirty="0">
                <a:solidFill>
                  <a:srgbClr val="FF0000"/>
                </a:solidFill>
              </a:rPr>
              <a:t>1 bit per day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C4C347-41FA-EB5F-CC9A-AC24EA1AB651}"/>
              </a:ext>
            </a:extLst>
          </p:cNvPr>
          <p:cNvSpPr txBox="1"/>
          <p:nvPr/>
        </p:nvSpPr>
        <p:spPr>
          <a:xfrm>
            <a:off x="983815" y="5894843"/>
            <a:ext cx="10632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/>
              <a:t>Entropy: Average </a:t>
            </a:r>
            <a:r>
              <a:rPr lang="en-US" dirty="0"/>
              <a:t>Bits Needed 100 Days = </a:t>
            </a:r>
            <a:r>
              <a:rPr lang="en-US" b="1" dirty="0">
                <a:solidFill>
                  <a:schemeClr val="accent1"/>
                </a:solidFill>
              </a:rPr>
              <a:t>0.50</a:t>
            </a:r>
            <a:r>
              <a:rPr lang="en-US" dirty="0"/>
              <a:t>*(log 1/</a:t>
            </a:r>
            <a:r>
              <a:rPr lang="en-US" b="1" dirty="0">
                <a:solidFill>
                  <a:schemeClr val="accent5"/>
                </a:solidFill>
              </a:rPr>
              <a:t>0.5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/>
              <a:t>+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* (log 1/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)+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*(log 1/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) =</a:t>
            </a:r>
            <a:r>
              <a:rPr lang="en-US" dirty="0">
                <a:solidFill>
                  <a:srgbClr val="FF0000"/>
                </a:solidFill>
              </a:rPr>
              <a:t> 1 bit per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0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C9D5B-DB4D-0643-1467-4C312E58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9E384C-5E82-114F-F713-B73A92B6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Entropy (In ML) for Measuring a model’s Confidence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964EB-4086-3321-272A-BFC344DA8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D4ED-DC94-C0AF-6A84-DDFC5879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a model’s confidence</a:t>
            </a:r>
            <a:br>
              <a:rPr lang="en-US" dirty="0"/>
            </a:br>
            <a:r>
              <a:rPr lang="en-US" dirty="0"/>
              <a:t>using entropy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05CE-0409-6D8A-C49E-C9BE2E2F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5257801" cy="4474506"/>
          </a:xfrm>
        </p:spPr>
        <p:txBody>
          <a:bodyPr>
            <a:normAutofit/>
          </a:bodyPr>
          <a:lstStyle/>
          <a:p>
            <a:r>
              <a:rPr lang="pt-BR" dirty="0"/>
              <a:t>Iris dataset with 3 classes [Setosa, Versicolor, Virginica]</a:t>
            </a:r>
          </a:p>
          <a:p>
            <a:r>
              <a:rPr lang="pt-BR" dirty="0"/>
              <a:t>The model is a random variable</a:t>
            </a:r>
          </a:p>
          <a:p>
            <a:pPr lvl="1"/>
            <a:r>
              <a:rPr lang="pt-BR" dirty="0"/>
              <a:t>with or without training</a:t>
            </a:r>
          </a:p>
          <a:p>
            <a:r>
              <a:rPr lang="pt-BR" dirty="0"/>
              <a:t>Model prediction results:</a:t>
            </a:r>
          </a:p>
          <a:p>
            <a:pPr lvl="1"/>
            <a:r>
              <a:rPr lang="en-GB" dirty="0"/>
              <a:t>Prediction case 1 : [0.33, 0.33, 0.33] →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 entropy →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 uncertainty → confidence is low</a:t>
            </a:r>
          </a:p>
          <a:p>
            <a:pPr lvl="1"/>
            <a:r>
              <a:rPr lang="en-GB" dirty="0"/>
              <a:t>Prediction case 2: [0.8, 0.1, 0.1] → </a:t>
            </a:r>
            <a:r>
              <a:rPr lang="en-GB" dirty="0">
                <a:solidFill>
                  <a:schemeClr val="accent5"/>
                </a:solidFill>
              </a:rPr>
              <a:t>Low</a:t>
            </a:r>
            <a:r>
              <a:rPr lang="en-GB" dirty="0"/>
              <a:t> entropy → </a:t>
            </a:r>
            <a:r>
              <a:rPr lang="en-GB" dirty="0">
                <a:solidFill>
                  <a:schemeClr val="accent5"/>
                </a:solidFill>
              </a:rPr>
              <a:t>Low</a:t>
            </a:r>
            <a:r>
              <a:rPr lang="en-GB" dirty="0"/>
              <a:t> uncertainty → </a:t>
            </a:r>
            <a:r>
              <a:rPr lang="en-US" dirty="0"/>
              <a:t>confidence</a:t>
            </a:r>
            <a:r>
              <a:rPr lang="en-GB" dirty="0"/>
              <a:t> is higher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18B8E-196F-4DB7-406C-5BD0CAADA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61" y="4053924"/>
            <a:ext cx="4523673" cy="181841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EB3E601-AABF-BAEA-EC0E-758A2EBC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120" y="1321786"/>
            <a:ext cx="3250480" cy="23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B1AAE0-F1CE-5A76-72E2-C8C7B74CFEB3}"/>
              </a:ext>
            </a:extLst>
          </p:cNvPr>
          <p:cNvCxnSpPr/>
          <p:nvPr/>
        </p:nvCxnSpPr>
        <p:spPr>
          <a:xfrm flipH="1">
            <a:off x="7477178" y="3623006"/>
            <a:ext cx="792480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05EFE3-4D0C-0E84-52A7-16EBC36D3905}"/>
              </a:ext>
            </a:extLst>
          </p:cNvPr>
          <p:cNvCxnSpPr>
            <a:stCxn id="4098" idx="2"/>
          </p:cNvCxnSpPr>
          <p:nvPr/>
        </p:nvCxnSpPr>
        <p:spPr>
          <a:xfrm>
            <a:off x="8943360" y="3701383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5677C2-BDB7-D360-9C93-0DFD19FA96D0}"/>
              </a:ext>
            </a:extLst>
          </p:cNvPr>
          <p:cNvCxnSpPr/>
          <p:nvPr/>
        </p:nvCxnSpPr>
        <p:spPr>
          <a:xfrm>
            <a:off x="9593361" y="3701383"/>
            <a:ext cx="801188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64041F-218E-B264-B824-B359DE191889}"/>
              </a:ext>
            </a:extLst>
          </p:cNvPr>
          <p:cNvSpPr txBox="1"/>
          <p:nvPr/>
        </p:nvSpPr>
        <p:spPr>
          <a:xfrm>
            <a:off x="838199" y="6223805"/>
            <a:ext cx="10824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Takeaway</a:t>
            </a:r>
            <a:r>
              <a:rPr lang="en-GB" dirty="0"/>
              <a:t>: A trained model should produce </a:t>
            </a:r>
            <a:r>
              <a:rPr lang="en-GB" dirty="0">
                <a:solidFill>
                  <a:srgbClr val="FF0000"/>
                </a:solidFill>
              </a:rPr>
              <a:t>low-entropy</a:t>
            </a:r>
            <a:r>
              <a:rPr lang="en-GB" dirty="0"/>
              <a:t> outputs (e.g., [0.8, 0.1, 0.1]) for accurate classification.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1282A-53A6-183B-EA77-1F958018F632}"/>
              </a:ext>
            </a:extLst>
          </p:cNvPr>
          <p:cNvSpPr txBox="1"/>
          <p:nvPr/>
        </p:nvSpPr>
        <p:spPr>
          <a:xfrm>
            <a:off x="5949912" y="3767257"/>
            <a:ext cx="5063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Prediction case 2: </a:t>
            </a:r>
            <a:r>
              <a:rPr lang="en-GB" dirty="0">
                <a:solidFill>
                  <a:srgbClr val="7030A0"/>
                </a:solidFill>
              </a:rPr>
              <a:t>[</a:t>
            </a:r>
            <a:r>
              <a:rPr lang="en-GB" b="1" dirty="0">
                <a:solidFill>
                  <a:srgbClr val="FF0000"/>
                </a:solidFill>
              </a:rPr>
              <a:t>0.8, 	</a:t>
            </a:r>
            <a:r>
              <a:rPr lang="en-GB" dirty="0">
                <a:solidFill>
                  <a:srgbClr val="7030A0"/>
                </a:solidFill>
              </a:rPr>
              <a:t>0.1,	 0.1]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257D6-57AB-A3EC-ED72-1A31E8F98B36}"/>
              </a:ext>
            </a:extLst>
          </p:cNvPr>
          <p:cNvSpPr/>
          <p:nvPr/>
        </p:nvSpPr>
        <p:spPr>
          <a:xfrm>
            <a:off x="6705600" y="4145520"/>
            <a:ext cx="1341117" cy="1390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ECFEC2-D559-CD8A-FE7A-3EE394DB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687" y="4808917"/>
            <a:ext cx="4523673" cy="181841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87158B2-B60C-8829-F52D-F9D9F89A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573" y="184038"/>
            <a:ext cx="3250480" cy="23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E005F0-6537-ED18-91C5-FC357B37BA26}"/>
              </a:ext>
            </a:extLst>
          </p:cNvPr>
          <p:cNvCxnSpPr>
            <a:cxnSpLocks/>
          </p:cNvCxnSpPr>
          <p:nvPr/>
        </p:nvCxnSpPr>
        <p:spPr>
          <a:xfrm flipH="1">
            <a:off x="5878272" y="2485258"/>
            <a:ext cx="722839" cy="93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AFC310-57FF-E92E-7125-C3285FEA0A9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274813" y="2563635"/>
            <a:ext cx="0" cy="86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C57C21-7913-8FD2-0D5D-EAC18C68769F}"/>
              </a:ext>
            </a:extLst>
          </p:cNvPr>
          <p:cNvCxnSpPr>
            <a:cxnSpLocks/>
          </p:cNvCxnSpPr>
          <p:nvPr/>
        </p:nvCxnSpPr>
        <p:spPr>
          <a:xfrm>
            <a:off x="7924814" y="2563635"/>
            <a:ext cx="644282" cy="9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1B0243-4A3E-742F-1F2F-3BBE083F16C8}"/>
              </a:ext>
            </a:extLst>
          </p:cNvPr>
          <p:cNvSpPr txBox="1"/>
          <p:nvPr/>
        </p:nvSpPr>
        <p:spPr>
          <a:xfrm>
            <a:off x="4572001" y="4268026"/>
            <a:ext cx="5140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sum</a:t>
            </a:r>
            <a:r>
              <a:rPr lang="en-GB" sz="2400" dirty="0">
                <a:solidFill>
                  <a:srgbClr val="7030A0"/>
                </a:solidFill>
              </a:rPr>
              <a:t>([</a:t>
            </a:r>
            <a:r>
              <a:rPr lang="en-GB" sz="2400" b="1" dirty="0">
                <a:solidFill>
                  <a:srgbClr val="FF0000"/>
                </a:solidFill>
              </a:rPr>
              <a:t>0.8, 	    </a:t>
            </a:r>
            <a:r>
              <a:rPr lang="en-GB" sz="2400" dirty="0">
                <a:solidFill>
                  <a:srgbClr val="7030A0"/>
                </a:solidFill>
              </a:rPr>
              <a:t>0.1,		 0.1])=</a:t>
            </a:r>
            <a:r>
              <a:rPr lang="en-GB" sz="2400" b="1" dirty="0">
                <a:solidFill>
                  <a:srgbClr val="FF0000"/>
                </a:solidFill>
              </a:rPr>
              <a:t>1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2B9F95-4040-C4B4-2D08-341471D152E1}"/>
              </a:ext>
            </a:extLst>
          </p:cNvPr>
          <p:cNvSpPr/>
          <p:nvPr/>
        </p:nvSpPr>
        <p:spPr>
          <a:xfrm>
            <a:off x="5019726" y="4900513"/>
            <a:ext cx="1341117" cy="1390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24A50E-B6B1-4564-FC4A-D0F0AF9DEAE1}"/>
              </a:ext>
            </a:extLst>
          </p:cNvPr>
          <p:cNvSpPr txBox="1"/>
          <p:nvPr/>
        </p:nvSpPr>
        <p:spPr>
          <a:xfrm>
            <a:off x="5496560" y="2790428"/>
            <a:ext cx="388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z= [</a:t>
            </a:r>
            <a:r>
              <a:rPr lang="en-GB" dirty="0">
                <a:solidFill>
                  <a:srgbClr val="FF0000"/>
                </a:solidFill>
              </a:rPr>
              <a:t>3.1</a:t>
            </a:r>
            <a:r>
              <a:rPr lang="en-GB" b="1" dirty="0">
                <a:solidFill>
                  <a:srgbClr val="FF0000"/>
                </a:solidFill>
              </a:rPr>
              <a:t> 		</a:t>
            </a:r>
            <a:r>
              <a:rPr lang="en-GB" dirty="0">
                <a:solidFill>
                  <a:srgbClr val="7030A0"/>
                </a:solidFill>
              </a:rPr>
              <a:t>1.01	1.01]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9C95CB-251D-8040-932B-CB0E369B0E52}"/>
              </a:ext>
            </a:extLst>
          </p:cNvPr>
          <p:cNvSpPr/>
          <p:nvPr/>
        </p:nvSpPr>
        <p:spPr>
          <a:xfrm>
            <a:off x="5003496" y="3425138"/>
            <a:ext cx="4296586" cy="62078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322C54D-BF5F-7B63-ED43-EB37CF2D47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51" r="13494"/>
          <a:stretch/>
        </p:blipFill>
        <p:spPr>
          <a:xfrm>
            <a:off x="9631762" y="3128481"/>
            <a:ext cx="2309920" cy="12522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5FBF8C-EC4C-2B92-7B7D-4877108259FF}"/>
              </a:ext>
            </a:extLst>
          </p:cNvPr>
          <p:cNvSpPr txBox="1"/>
          <p:nvPr/>
        </p:nvSpPr>
        <p:spPr>
          <a:xfrm>
            <a:off x="6791617" y="3493001"/>
            <a:ext cx="159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effectLst/>
              </a:rPr>
              <a:t>softmax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4E9E19-E7E9-BF01-8FF4-4EDB5DFD818B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9300082" y="3735532"/>
            <a:ext cx="331680" cy="1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BA480-B8B6-C17F-E3EE-CBA604574F8E}"/>
              </a:ext>
            </a:extLst>
          </p:cNvPr>
          <p:cNvCxnSpPr/>
          <p:nvPr/>
        </p:nvCxnSpPr>
        <p:spPr>
          <a:xfrm flipH="1">
            <a:off x="5649573" y="4045925"/>
            <a:ext cx="131467" cy="76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DCAA2C-574E-5C52-5A13-E9DFC4C502A1}"/>
              </a:ext>
            </a:extLst>
          </p:cNvPr>
          <p:cNvCxnSpPr>
            <a:endCxn id="7" idx="0"/>
          </p:cNvCxnSpPr>
          <p:nvPr/>
        </p:nvCxnSpPr>
        <p:spPr>
          <a:xfrm flipH="1">
            <a:off x="7193524" y="4188130"/>
            <a:ext cx="81289" cy="62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6973D4-4F8C-A223-2012-C6C2854FB8D3}"/>
              </a:ext>
            </a:extLst>
          </p:cNvPr>
          <p:cNvCxnSpPr/>
          <p:nvPr/>
        </p:nvCxnSpPr>
        <p:spPr>
          <a:xfrm>
            <a:off x="8569096" y="4045925"/>
            <a:ext cx="0" cy="76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2EFEA0-18DC-3627-2566-6CE26FBA94FD}"/>
              </a:ext>
            </a:extLst>
          </p:cNvPr>
          <p:cNvSpPr txBox="1"/>
          <p:nvPr/>
        </p:nvSpPr>
        <p:spPr>
          <a:xfrm>
            <a:off x="375613" y="1009092"/>
            <a:ext cx="393515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effectLst/>
              </a:rPr>
              <a:t>A small Issue</a:t>
            </a:r>
            <a:r>
              <a:rPr lang="en-GB" sz="2800" dirty="0">
                <a:effectLst/>
              </a:rPr>
              <a:t>: A multiclass classification model produces raw results (e.g., [3.1, 1.01, 1.01]), but calculating entropy needs probabilities</a:t>
            </a:r>
          </a:p>
          <a:p>
            <a:r>
              <a:rPr lang="en-GB" sz="2800" dirty="0">
                <a:solidFill>
                  <a:srgbClr val="FF0000"/>
                </a:solidFill>
              </a:rPr>
              <a:t>Solution</a:t>
            </a:r>
            <a:r>
              <a:rPr lang="en-GB" sz="2800" dirty="0"/>
              <a:t>: </a:t>
            </a:r>
            <a:r>
              <a:rPr lang="en-GB" sz="2800" dirty="0" err="1">
                <a:solidFill>
                  <a:srgbClr val="7030A0"/>
                </a:solidFill>
              </a:rPr>
              <a:t>Softmax</a:t>
            </a:r>
            <a:r>
              <a:rPr lang="en-GB" sz="2800" dirty="0">
                <a:solidFill>
                  <a:srgbClr val="7030A0"/>
                </a:solidFill>
              </a:rPr>
              <a:t>-</a:t>
            </a:r>
            <a:r>
              <a:rPr lang="en-GB" sz="2800" dirty="0"/>
              <a:t> converts raw model outputs (logits) into probabilities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C750AF-5FAF-11F4-0E2A-AFADF2F17AD1}"/>
              </a:ext>
            </a:extLst>
          </p:cNvPr>
          <p:cNvSpPr txBox="1"/>
          <p:nvPr/>
        </p:nvSpPr>
        <p:spPr>
          <a:xfrm>
            <a:off x="454140" y="6138120"/>
            <a:ext cx="2603500" cy="306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4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Entropy (for data science) Clearly Explained!!!">
            <a:hlinkClick r:id="" action="ppaction://media"/>
            <a:extLst>
              <a:ext uri="{FF2B5EF4-FFF2-40B4-BE49-F238E27FC236}">
                <a16:creationId xmlns:a16="http://schemas.microsoft.com/office/drawing/2014/main" id="{04B84CE3-2B78-300E-1E48-F7A3072B0A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2EDDD-6CF6-7823-71D4-7B15EC0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660DF-CD40-C33F-FD5A-42DE79098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F27BA-8E95-5CF7-34BA-59D0188A3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9190EF-2CDB-F82F-AC96-B64E4B5FA9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3260"/>
          <a:stretch/>
        </p:blipFill>
        <p:spPr>
          <a:xfrm>
            <a:off x="8080978" y="5236443"/>
            <a:ext cx="3999861" cy="1558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C2BB9-F73F-C099-4842-A58C9239708A}"/>
              </a:ext>
            </a:extLst>
          </p:cNvPr>
          <p:cNvSpPr txBox="1"/>
          <p:nvPr/>
        </p:nvSpPr>
        <p:spPr>
          <a:xfrm>
            <a:off x="419962" y="1566442"/>
            <a:ext cx="1177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/>
              <a:t>Recall Entropy: Average </a:t>
            </a:r>
            <a:r>
              <a:rPr lang="en-US" dirty="0"/>
              <a:t>Bits Needed 100 Days = </a:t>
            </a:r>
            <a:r>
              <a:rPr lang="en-US" b="1" dirty="0">
                <a:solidFill>
                  <a:schemeClr val="accent1"/>
                </a:solidFill>
              </a:rPr>
              <a:t>0.50</a:t>
            </a:r>
            <a:r>
              <a:rPr lang="en-US" dirty="0"/>
              <a:t>*(log 1/</a:t>
            </a:r>
            <a:r>
              <a:rPr lang="en-US" b="1" dirty="0">
                <a:solidFill>
                  <a:schemeClr val="accent5"/>
                </a:solidFill>
              </a:rPr>
              <a:t>0.5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/>
              <a:t>+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* (log 1/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)+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*(log 1/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) =</a:t>
            </a:r>
            <a:r>
              <a:rPr lang="en-US" dirty="0">
                <a:solidFill>
                  <a:srgbClr val="FF0000"/>
                </a:solidFill>
              </a:rPr>
              <a:t> 1 bit per day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2CAC2-4CD6-67C7-07B7-FA77BA51D658}"/>
              </a:ext>
            </a:extLst>
          </p:cNvPr>
          <p:cNvSpPr txBox="1"/>
          <p:nvPr/>
        </p:nvSpPr>
        <p:spPr>
          <a:xfrm>
            <a:off x="6021512" y="864445"/>
            <a:ext cx="570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	Sunny: </a:t>
            </a:r>
            <a:r>
              <a:rPr lang="en-US" dirty="0">
                <a:solidFill>
                  <a:schemeClr val="accent5"/>
                </a:solidFill>
              </a:rPr>
              <a:t>50% ; </a:t>
            </a:r>
            <a:r>
              <a:rPr lang="en-US" b="1" dirty="0"/>
              <a:t>cloudy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25%; </a:t>
            </a:r>
            <a:r>
              <a:rPr lang="en-US" b="1" dirty="0"/>
              <a:t>Windy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25%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C832118-6020-16C0-1FDB-F6A7827761BC}"/>
              </a:ext>
            </a:extLst>
          </p:cNvPr>
          <p:cNvSpPr/>
          <p:nvPr/>
        </p:nvSpPr>
        <p:spPr>
          <a:xfrm rot="16200000">
            <a:off x="6187862" y="1684202"/>
            <a:ext cx="276837" cy="932316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E438E7B-7495-B793-7404-582DF8BC4BA0}"/>
              </a:ext>
            </a:extLst>
          </p:cNvPr>
          <p:cNvSpPr/>
          <p:nvPr/>
        </p:nvSpPr>
        <p:spPr>
          <a:xfrm rot="16200000">
            <a:off x="7942560" y="1684201"/>
            <a:ext cx="276837" cy="932316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285E129-8AED-2042-ADF9-9AA41D40BFE3}"/>
              </a:ext>
            </a:extLst>
          </p:cNvPr>
          <p:cNvSpPr/>
          <p:nvPr/>
        </p:nvSpPr>
        <p:spPr>
          <a:xfrm rot="16200000">
            <a:off x="9697258" y="1684202"/>
            <a:ext cx="276837" cy="932316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7E917-3806-2FDB-A831-E7DF4BA3FDD3}"/>
              </a:ext>
            </a:extLst>
          </p:cNvPr>
          <p:cNvSpPr txBox="1"/>
          <p:nvPr/>
        </p:nvSpPr>
        <p:spPr>
          <a:xfrm>
            <a:off x="2962794" y="1965693"/>
            <a:ext cx="223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optimized encoding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EB4F382-3C2E-C842-3DC2-EC987A27E117}"/>
              </a:ext>
            </a:extLst>
          </p:cNvPr>
          <p:cNvSpPr/>
          <p:nvPr/>
        </p:nvSpPr>
        <p:spPr>
          <a:xfrm rot="16200000">
            <a:off x="5417890" y="2506737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B6F7B74-073B-AAB5-2392-CC8F1BFEB7E2}"/>
              </a:ext>
            </a:extLst>
          </p:cNvPr>
          <p:cNvSpPr/>
          <p:nvPr/>
        </p:nvSpPr>
        <p:spPr>
          <a:xfrm rot="16200000">
            <a:off x="8833608" y="2444086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B58BE7A-D2A2-A01C-A384-08B6B3FABA7D}"/>
              </a:ext>
            </a:extLst>
          </p:cNvPr>
          <p:cNvSpPr/>
          <p:nvPr/>
        </p:nvSpPr>
        <p:spPr>
          <a:xfrm rot="16200000">
            <a:off x="7084449" y="2469120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EF253-DA30-D5B6-9179-6F052DB9CD92}"/>
              </a:ext>
            </a:extLst>
          </p:cNvPr>
          <p:cNvSpPr txBox="1"/>
          <p:nvPr/>
        </p:nvSpPr>
        <p:spPr>
          <a:xfrm>
            <a:off x="3077022" y="2504361"/>
            <a:ext cx="19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true distribution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6D88A-59C0-FECE-D81F-8D081F9BADFF}"/>
              </a:ext>
            </a:extLst>
          </p:cNvPr>
          <p:cNvSpPr txBox="1"/>
          <p:nvPr/>
        </p:nvSpPr>
        <p:spPr>
          <a:xfrm>
            <a:off x="932673" y="3012897"/>
            <a:ext cx="10632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Cross-Entropy: </a:t>
            </a:r>
            <a:r>
              <a:rPr lang="en-US" sz="3200" b="1" dirty="0">
                <a:solidFill>
                  <a:srgbClr val="FF0000"/>
                </a:solidFill>
              </a:rPr>
              <a:t>What if we did not optimize encoding?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00A070-B39D-D8E9-72B6-0BFB90E3C216}"/>
              </a:ext>
            </a:extLst>
          </p:cNvPr>
          <p:cNvSpPr txBox="1"/>
          <p:nvPr/>
        </p:nvSpPr>
        <p:spPr>
          <a:xfrm>
            <a:off x="792831" y="3832448"/>
            <a:ext cx="10632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/>
              <a:t>Cross Entropy: </a:t>
            </a:r>
            <a:r>
              <a:rPr lang="en-US" b="1" dirty="0">
                <a:solidFill>
                  <a:schemeClr val="accent1"/>
                </a:solidFill>
              </a:rPr>
              <a:t>0.50</a:t>
            </a:r>
            <a:r>
              <a:rPr lang="en-US" dirty="0"/>
              <a:t>*(log 1/</a:t>
            </a:r>
            <a:r>
              <a:rPr lang="en-US" b="1" dirty="0" err="1">
                <a:solidFill>
                  <a:schemeClr val="accent5"/>
                </a:solidFill>
              </a:rPr>
              <a:t>pre_a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/>
              <a:t>+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* (log 1/</a:t>
            </a:r>
            <a:r>
              <a:rPr lang="en-US" dirty="0" err="1">
                <a:solidFill>
                  <a:schemeClr val="accent2"/>
                </a:solidFill>
              </a:rPr>
              <a:t>pre_b</a:t>
            </a:r>
            <a:r>
              <a:rPr lang="en-US" dirty="0"/>
              <a:t>)+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*(log 1/</a:t>
            </a:r>
            <a:r>
              <a:rPr lang="en-US" b="1" dirty="0" err="1">
                <a:solidFill>
                  <a:schemeClr val="accent6"/>
                </a:solidFill>
              </a:rPr>
              <a:t>pre_c</a:t>
            </a:r>
            <a:r>
              <a:rPr lang="en-US" dirty="0"/>
              <a:t>) =</a:t>
            </a:r>
            <a:r>
              <a:rPr lang="en-US" dirty="0">
                <a:solidFill>
                  <a:srgbClr val="FF0000"/>
                </a:solidFill>
              </a:rPr>
              <a:t> 1 bit per day</a:t>
            </a:r>
            <a:endParaRPr lang="en-US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A29A196-2477-2396-16F5-E79AF0B3DA41}"/>
              </a:ext>
            </a:extLst>
          </p:cNvPr>
          <p:cNvSpPr/>
          <p:nvPr/>
        </p:nvSpPr>
        <p:spPr>
          <a:xfrm rot="16200000">
            <a:off x="4339998" y="4006355"/>
            <a:ext cx="276837" cy="1059169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213C9BD1-EA04-1250-4D12-20A5F939B765}"/>
              </a:ext>
            </a:extLst>
          </p:cNvPr>
          <p:cNvSpPr/>
          <p:nvPr/>
        </p:nvSpPr>
        <p:spPr>
          <a:xfrm rot="16200000">
            <a:off x="6312810" y="4006356"/>
            <a:ext cx="276837" cy="1059170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37F2D8A6-D6EB-155D-181B-03436B25C59A}"/>
              </a:ext>
            </a:extLst>
          </p:cNvPr>
          <p:cNvSpPr/>
          <p:nvPr/>
        </p:nvSpPr>
        <p:spPr>
          <a:xfrm rot="16200000">
            <a:off x="8187088" y="3970870"/>
            <a:ext cx="276837" cy="1096992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E842C9-1C17-4173-721A-5FE40E560819}"/>
              </a:ext>
            </a:extLst>
          </p:cNvPr>
          <p:cNvSpPr txBox="1"/>
          <p:nvPr/>
        </p:nvSpPr>
        <p:spPr>
          <a:xfrm>
            <a:off x="1009558" y="4373712"/>
            <a:ext cx="222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Predicted encoding </a:t>
            </a:r>
            <a:r>
              <a:rPr lang="en-US" b="1" i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4FE886FC-571F-2DC7-3E41-E801209FAEC4}"/>
              </a:ext>
            </a:extLst>
          </p:cNvPr>
          <p:cNvSpPr/>
          <p:nvPr/>
        </p:nvSpPr>
        <p:spPr>
          <a:xfrm rot="16200000">
            <a:off x="3556656" y="4922162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D66F7837-42A5-FFFC-7D7D-3AD89F1D7448}"/>
              </a:ext>
            </a:extLst>
          </p:cNvPr>
          <p:cNvSpPr/>
          <p:nvPr/>
        </p:nvSpPr>
        <p:spPr>
          <a:xfrm rot="16200000">
            <a:off x="7140431" y="4829668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3A5DEA0-E490-FEA4-03E8-28BF21849BC2}"/>
              </a:ext>
            </a:extLst>
          </p:cNvPr>
          <p:cNvSpPr/>
          <p:nvPr/>
        </p:nvSpPr>
        <p:spPr>
          <a:xfrm rot="16200000">
            <a:off x="5391272" y="4854702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F075D-D1F0-5812-3284-8C20879CF08B}"/>
              </a:ext>
            </a:extLst>
          </p:cNvPr>
          <p:cNvSpPr txBox="1"/>
          <p:nvPr/>
        </p:nvSpPr>
        <p:spPr>
          <a:xfrm>
            <a:off x="1305343" y="4925475"/>
            <a:ext cx="19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true distribution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99401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789CA-EC1C-CC9B-7E13-561D45FA6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1713B3E-2D32-62EF-BE5E-48B0DCF25346}"/>
              </a:ext>
            </a:extLst>
          </p:cNvPr>
          <p:cNvSpPr txBox="1"/>
          <p:nvPr/>
        </p:nvSpPr>
        <p:spPr>
          <a:xfrm>
            <a:off x="3503725" y="6523990"/>
            <a:ext cx="33314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https://www.youtube.com/watch?v=ErfnhcEV1O8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561FF8-D8A8-60FE-EABD-6424279F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81"/>
          <a:stretch/>
        </p:blipFill>
        <p:spPr>
          <a:xfrm>
            <a:off x="1361647" y="1755594"/>
            <a:ext cx="8413162" cy="28415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CDD88A-814E-1F1D-A50E-3C84FC01E404}"/>
              </a:ext>
            </a:extLst>
          </p:cNvPr>
          <p:cNvSpPr txBox="1"/>
          <p:nvPr/>
        </p:nvSpPr>
        <p:spPr>
          <a:xfrm>
            <a:off x="8115860" y="2883001"/>
            <a:ext cx="299116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extract bits need to encode information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2BF856-CA6D-279B-573F-34F5A52A8047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8593787" y="2686987"/>
            <a:ext cx="1017655" cy="19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0BDA-EADA-7012-694F-60F1BFB9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2081-A63F-B575-CA37-6004D51E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Entropy: Measuring uncertainty in data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Cross-Entropy Loss: Evaluating model predictions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 err="1"/>
              <a:t>ReLU</a:t>
            </a:r>
            <a:r>
              <a:rPr lang="en-GB" dirty="0"/>
              <a:t> Activation: Enabling non-linear learning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Adam Optimizer: Efficiently updating model weights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How these concepts work together in our </a:t>
            </a:r>
            <a:r>
              <a:rPr lang="en-GB" dirty="0" err="1"/>
              <a:t>PyTorch</a:t>
            </a:r>
            <a:r>
              <a:rPr lang="en-GB" dirty="0"/>
              <a:t>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5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61066-F792-900C-74B5-465919515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AE238-387F-A395-6F37-C5CFEF8C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BCCA8-AB5E-303E-EC11-64A6D631F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3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7F98A5-B30D-C5FB-1FE4-564EC720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loss: Evaluating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D78A49-277A-AEC4-A987-7D2B9AAC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951720" cy="111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</a:t>
            </a:r>
            <a:r>
              <a:rPr lang="en-GB" dirty="0"/>
              <a:t>: Measures the </a:t>
            </a:r>
            <a:r>
              <a:rPr lang="en-GB" dirty="0">
                <a:solidFill>
                  <a:srgbClr val="FF0000"/>
                </a:solidFill>
              </a:rPr>
              <a:t>difference</a:t>
            </a:r>
            <a:r>
              <a:rPr lang="en-GB" dirty="0"/>
              <a:t> between two </a:t>
            </a:r>
            <a:r>
              <a:rPr lang="en-GB" dirty="0">
                <a:solidFill>
                  <a:srgbClr val="FF0000"/>
                </a:solidFill>
              </a:rPr>
              <a:t>distributions</a:t>
            </a:r>
            <a:r>
              <a:rPr lang="en-GB" dirty="0"/>
              <a:t> (predicted probabilities and true labels).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04A240-80DA-0C9B-9428-009C1A88B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87573"/>
              </p:ext>
            </p:extLst>
          </p:nvPr>
        </p:nvGraphicFramePr>
        <p:xfrm>
          <a:off x="9843708" y="3378422"/>
          <a:ext cx="12395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Virginica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44A6B0-7ACA-D006-DB4B-25FD65F11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37209"/>
              </p:ext>
            </p:extLst>
          </p:nvPr>
        </p:nvGraphicFramePr>
        <p:xfrm>
          <a:off x="6964547" y="3440854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F80447-D85E-EF74-E83A-E888CB052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64358"/>
              </p:ext>
            </p:extLst>
          </p:nvPr>
        </p:nvGraphicFramePr>
        <p:xfrm>
          <a:off x="8637079" y="3429000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9D4EE5A-E068-BD05-E1FB-CBE73BA857C4}"/>
              </a:ext>
            </a:extLst>
          </p:cNvPr>
          <p:cNvSpPr txBox="1"/>
          <p:nvPr/>
        </p:nvSpPr>
        <p:spPr>
          <a:xfrm>
            <a:off x="8637079" y="4800214"/>
            <a:ext cx="1826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y= true label/ distribution (one-hot encoded)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59B44-BFCC-B32D-A232-240B62F299B1}"/>
              </a:ext>
            </a:extLst>
          </p:cNvPr>
          <p:cNvSpPr txBox="1"/>
          <p:nvPr/>
        </p:nvSpPr>
        <p:spPr>
          <a:xfrm>
            <a:off x="6722944" y="4946531"/>
            <a:ext cx="1826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y’=predicted distribution</a:t>
            </a:r>
            <a:r>
              <a:rPr lang="en-GB" dirty="0"/>
              <a:t> (after </a:t>
            </a:r>
            <a:r>
              <a:rPr lang="en-GB" dirty="0" err="1"/>
              <a:t>softmax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31C9E67-99D9-587F-1231-8D2BEB6D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23" y="2958143"/>
            <a:ext cx="4903380" cy="3241218"/>
          </a:xfrm>
          <a:prstGeom prst="rect">
            <a:avLst/>
          </a:prstGeom>
          <a:solidFill>
            <a:srgbClr val="A6A659"/>
          </a:solidFill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D5579FA1-0185-FE0B-1936-BCF4DB07529B}"/>
              </a:ext>
            </a:extLst>
          </p:cNvPr>
          <p:cNvSpPr/>
          <p:nvPr/>
        </p:nvSpPr>
        <p:spPr>
          <a:xfrm>
            <a:off x="6023760" y="4238414"/>
            <a:ext cx="584433" cy="314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79B9BCFF-B71F-1368-DAF9-506FE23A5A24}"/>
              </a:ext>
            </a:extLst>
          </p:cNvPr>
          <p:cNvSpPr/>
          <p:nvPr/>
        </p:nvSpPr>
        <p:spPr>
          <a:xfrm rot="5400000">
            <a:off x="7850632" y="1984372"/>
            <a:ext cx="539008" cy="168414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3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97A7E-CE69-A3D7-C856-F2311B026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BEDC24-BB17-8C6D-55D9-175A361BC5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041"/>
          <a:stretch/>
        </p:blipFill>
        <p:spPr>
          <a:xfrm>
            <a:off x="6348703" y="1661629"/>
            <a:ext cx="4553129" cy="259795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DD433C-7690-9433-FC0A-65F490BF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 related to Information Theory (Cross-Entropy)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4682E-B34C-4337-E703-96EE02A47D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3260"/>
          <a:stretch/>
        </p:blipFill>
        <p:spPr>
          <a:xfrm>
            <a:off x="491908" y="2640554"/>
            <a:ext cx="4944987" cy="1926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32591D-E4F9-D2E3-4CAF-37294415B99F}"/>
              </a:ext>
            </a:extLst>
          </p:cNvPr>
          <p:cNvSpPr txBox="1"/>
          <p:nvPr/>
        </p:nvSpPr>
        <p:spPr>
          <a:xfrm>
            <a:off x="5625386" y="3185741"/>
            <a:ext cx="53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CF701-565B-5980-AAA2-6B64EF1CEA32}"/>
              </a:ext>
            </a:extLst>
          </p:cNvPr>
          <p:cNvSpPr txBox="1"/>
          <p:nvPr/>
        </p:nvSpPr>
        <p:spPr>
          <a:xfrm>
            <a:off x="3503725" y="6523990"/>
            <a:ext cx="33314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https://www.youtube.com/watch?v=ErfnhcEV1O8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B9DC8B0-422C-7C3C-A7A7-8BF80278CA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536"/>
          <a:stretch/>
        </p:blipFill>
        <p:spPr>
          <a:xfrm>
            <a:off x="6213135" y="4572048"/>
            <a:ext cx="4610047" cy="90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0DEA5-F95A-BF6D-C367-1521B702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82" y="1943006"/>
            <a:ext cx="9634629" cy="25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0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1FCC-A306-CD61-A13A-C0306BE9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Simplify Cross-Entropy loss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0384F-298F-AFA5-C8C1-7B7EDDBE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0" y="3122351"/>
            <a:ext cx="2146107" cy="846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E8C5A5-D182-F0E6-B479-4C2184A9FD74}"/>
              </a:ext>
            </a:extLst>
          </p:cNvPr>
          <p:cNvSpPr txBox="1"/>
          <p:nvPr/>
        </p:nvSpPr>
        <p:spPr>
          <a:xfrm>
            <a:off x="940060" y="1911167"/>
            <a:ext cx="6694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Simplify the Loss function with one-hot encoded true distribution, e.g., </a:t>
            </a:r>
            <a:r>
              <a:rPr lang="en-US" sz="2000" dirty="0">
                <a:solidFill>
                  <a:srgbClr val="0000FF"/>
                </a:solidFill>
              </a:rPr>
              <a:t>y=[1,0,0]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9EAEC-4C9E-A6E6-C1C2-AB190D82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259" y="3691287"/>
            <a:ext cx="2073672" cy="554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8EE82E-AFD6-3A62-4FE9-DD348A53F6E7}"/>
              </a:ext>
            </a:extLst>
          </p:cNvPr>
          <p:cNvSpPr txBox="1"/>
          <p:nvPr/>
        </p:nvSpPr>
        <p:spPr>
          <a:xfrm>
            <a:off x="6562285" y="3664221"/>
            <a:ext cx="1805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= −log(</a:t>
            </a:r>
            <a:r>
              <a:rPr lang="en-US" sz="2800">
                <a:solidFill>
                  <a:schemeClr val="accent2"/>
                </a:solidFill>
              </a:rPr>
              <a:t>y​</a:t>
            </a:r>
            <a:r>
              <a:rPr lang="en-US" sz="2800" baseline="-25000">
                <a:solidFill>
                  <a:schemeClr val="accent2"/>
                </a:solidFill>
              </a:rPr>
              <a:t>0</a:t>
            </a:r>
            <a:r>
              <a:rPr lang="en-US" sz="2800">
                <a:solidFill>
                  <a:schemeClr val="accent2"/>
                </a:solidFill>
              </a:rPr>
              <a:t>​</a:t>
            </a:r>
            <a:r>
              <a:rPr lang="en-US" sz="2800" dirty="0">
                <a:solidFill>
                  <a:schemeClr val="accent2"/>
                </a:solidFill>
              </a:rPr>
              <a:t>’</a:t>
            </a:r>
            <a:r>
              <a:rPr lang="en-US" sz="28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40323-A3A7-5C30-11EA-CA0AF684C5F4}"/>
              </a:ext>
            </a:extLst>
          </p:cNvPr>
          <p:cNvSpPr txBox="1"/>
          <p:nvPr/>
        </p:nvSpPr>
        <p:spPr>
          <a:xfrm>
            <a:off x="3727703" y="37226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A459A-8D7A-E30F-8F8A-09B6E28D958E}"/>
              </a:ext>
            </a:extLst>
          </p:cNvPr>
          <p:cNvSpPr txBox="1"/>
          <p:nvPr/>
        </p:nvSpPr>
        <p:spPr>
          <a:xfrm>
            <a:off x="1139963" y="4332111"/>
            <a:ext cx="1599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y=[1,0,0]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9390D29-2243-5859-1625-0FA7B7D71194}"/>
              </a:ext>
            </a:extLst>
          </p:cNvPr>
          <p:cNvSpPr/>
          <p:nvPr/>
        </p:nvSpPr>
        <p:spPr>
          <a:xfrm>
            <a:off x="3234714" y="3328721"/>
            <a:ext cx="344442" cy="133384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F63CD-2CC1-2244-0AC2-0C4AA42F1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24" y="78074"/>
            <a:ext cx="4095135" cy="270695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C9FF0F7-AFC9-797F-CCED-375C1F2A99F6}"/>
              </a:ext>
            </a:extLst>
          </p:cNvPr>
          <p:cNvGrpSpPr/>
          <p:nvPr/>
        </p:nvGrpSpPr>
        <p:grpSpPr>
          <a:xfrm>
            <a:off x="9922610" y="2234230"/>
            <a:ext cx="378720" cy="377280"/>
            <a:chOff x="9922610" y="2234230"/>
            <a:chExt cx="37872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BE754B-F603-9547-AFDC-33EF30080059}"/>
                    </a:ext>
                  </a:extLst>
                </p14:cNvPr>
                <p14:cNvContentPartPr/>
                <p14:nvPr/>
              </p14:nvContentPartPr>
              <p14:xfrm>
                <a:off x="9922610" y="2234230"/>
                <a:ext cx="239040" cy="30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BE754B-F603-9547-AFDC-33EF300800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16490" y="2228110"/>
                  <a:ext cx="251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A3EE21-6682-A53C-2F98-83D2704E6564}"/>
                    </a:ext>
                  </a:extLst>
                </p14:cNvPr>
                <p14:cNvContentPartPr/>
                <p14:nvPr/>
              </p14:nvContentPartPr>
              <p14:xfrm>
                <a:off x="9940250" y="2308030"/>
                <a:ext cx="361080" cy="30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A3EE21-6682-A53C-2F98-83D2704E65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34130" y="2301910"/>
                  <a:ext cx="37332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1D37BA-55EB-FDE2-06FB-4AEE1B3A8CDD}"/>
              </a:ext>
            </a:extLst>
          </p:cNvPr>
          <p:cNvGrpSpPr/>
          <p:nvPr/>
        </p:nvGrpSpPr>
        <p:grpSpPr>
          <a:xfrm>
            <a:off x="11009450" y="2241790"/>
            <a:ext cx="443160" cy="451800"/>
            <a:chOff x="11009450" y="2241790"/>
            <a:chExt cx="44316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2B72D9-D3BE-C779-E0B7-5FDF90E485AD}"/>
                    </a:ext>
                  </a:extLst>
                </p14:cNvPr>
                <p14:cNvContentPartPr/>
                <p14:nvPr/>
              </p14:nvContentPartPr>
              <p14:xfrm>
                <a:off x="11009450" y="2241790"/>
                <a:ext cx="339840" cy="416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2B72D9-D3BE-C779-E0B7-5FDF90E485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03330" y="2235670"/>
                  <a:ext cx="3520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D89097-DCCC-CF1A-F53E-3E0635A96B63}"/>
                    </a:ext>
                  </a:extLst>
                </p14:cNvPr>
                <p14:cNvContentPartPr/>
                <p14:nvPr/>
              </p14:nvContentPartPr>
              <p14:xfrm>
                <a:off x="11046530" y="2344750"/>
                <a:ext cx="406080" cy="348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D89097-DCCC-CF1A-F53E-3E0635A96B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040410" y="2338630"/>
                  <a:ext cx="418320" cy="36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97DAC22-4B08-E096-DB28-690CF7866838}"/>
              </a:ext>
            </a:extLst>
          </p:cNvPr>
          <p:cNvSpPr txBox="1"/>
          <p:nvPr/>
        </p:nvSpPr>
        <p:spPr>
          <a:xfrm>
            <a:off x="9098689" y="2822806"/>
            <a:ext cx="24052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y</a:t>
            </a:r>
            <a:r>
              <a:rPr lang="en-US" dirty="0">
                <a:solidFill>
                  <a:srgbClr val="0000FF"/>
                </a:solidFill>
              </a:rPr>
              <a:t>1* </a:t>
            </a:r>
            <a:r>
              <a:rPr lang="en-US" dirty="0">
                <a:solidFill>
                  <a:schemeClr val="accent2"/>
                </a:solidFill>
              </a:rPr>
              <a:t>entropy y0’</a:t>
            </a:r>
            <a:r>
              <a:rPr lang="en-US" dirty="0">
                <a:solidFill>
                  <a:srgbClr val="0000FF"/>
                </a:solidFill>
              </a:rPr>
              <a:t> +</a:t>
            </a:r>
          </a:p>
          <a:p>
            <a:r>
              <a:rPr lang="en-US" dirty="0">
                <a:solidFill>
                  <a:srgbClr val="0000FF"/>
                </a:solidFill>
              </a:rPr>
              <a:t>y2* </a:t>
            </a:r>
            <a:r>
              <a:rPr lang="en-US" dirty="0">
                <a:solidFill>
                  <a:schemeClr val="accent2"/>
                </a:solidFill>
              </a:rPr>
              <a:t>entropy y1’</a:t>
            </a:r>
            <a:r>
              <a:rPr lang="en-US" dirty="0">
                <a:solidFill>
                  <a:srgbClr val="0000FF"/>
                </a:solidFill>
              </a:rPr>
              <a:t> +</a:t>
            </a:r>
          </a:p>
          <a:p>
            <a:r>
              <a:rPr lang="en-US" dirty="0">
                <a:solidFill>
                  <a:srgbClr val="0000FF"/>
                </a:solidFill>
              </a:rPr>
              <a:t>y3* </a:t>
            </a:r>
            <a:r>
              <a:rPr lang="en-US" dirty="0">
                <a:solidFill>
                  <a:schemeClr val="accent2"/>
                </a:solidFill>
              </a:rPr>
              <a:t>entropy y2’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BEE0A65-C3FB-B6DC-B7F6-D4168DD7B2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0061" y="5424303"/>
            <a:ext cx="5622224" cy="3642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BE18A3-AD32-9161-0BBF-E39AE40FF123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1451" t="15035"/>
          <a:stretch/>
        </p:blipFill>
        <p:spPr>
          <a:xfrm>
            <a:off x="940061" y="5899432"/>
            <a:ext cx="7523220" cy="3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93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DAD60B-E017-0118-5479-5A356A02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515" y="1984621"/>
            <a:ext cx="5264096" cy="3479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C7825-A10D-4556-1543-B63A09E0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8" y="2685170"/>
            <a:ext cx="4907195" cy="137903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3F8E198-2135-FFCE-4518-E662194F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Cross-Entropy Loss is a special case of Cross-Entropy Loss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92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Neural Networks Part 6: Cross Entropy">
            <a:hlinkClick r:id="" action="ppaction://media"/>
            <a:extLst>
              <a:ext uri="{FF2B5EF4-FFF2-40B4-BE49-F238E27FC236}">
                <a16:creationId xmlns:a16="http://schemas.microsoft.com/office/drawing/2014/main" id="{36B5DB1D-20B6-CF90-B84E-5A95316E4D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5810-6449-8174-E1C2-3EA527D5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F338D6-E6C4-07FD-BB45-CBAA2056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takeaway: </a:t>
            </a:r>
            <a:r>
              <a:rPr lang="en-US" dirty="0"/>
              <a:t>Cross-Entropy loss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8A0F81-76BE-DB33-3471-603B5E03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951720" cy="111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How far are my predicted probabilities from the true labels?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666E8E-D974-6E43-0158-77E6BD317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95480"/>
              </p:ext>
            </p:extLst>
          </p:nvPr>
        </p:nvGraphicFramePr>
        <p:xfrm>
          <a:off x="9752771" y="3386078"/>
          <a:ext cx="18263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388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Cat/</a:t>
                      </a:r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Dog/Versicolor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Rabbit/Virginica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DBB719-57AA-6444-323C-AC15A139F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41898"/>
              </p:ext>
            </p:extLst>
          </p:nvPr>
        </p:nvGraphicFramePr>
        <p:xfrm>
          <a:off x="6964547" y="3440854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0.8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5822276-BBAD-812D-8178-476DF2E5558F}"/>
              </a:ext>
            </a:extLst>
          </p:cNvPr>
          <p:cNvGraphicFramePr>
            <a:graphicFrameLocks noGrp="1"/>
          </p:cNvGraphicFramePr>
          <p:nvPr/>
        </p:nvGraphicFramePr>
        <p:xfrm>
          <a:off x="8637079" y="3429000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2637B31-4BFC-E4E9-42E1-6191042551DD}"/>
              </a:ext>
            </a:extLst>
          </p:cNvPr>
          <p:cNvSpPr txBox="1"/>
          <p:nvPr/>
        </p:nvSpPr>
        <p:spPr>
          <a:xfrm>
            <a:off x="8637079" y="4800214"/>
            <a:ext cx="1826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y= true label/ distribution (one-hot encoded)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FA7FA9-1142-EBAF-BF48-5AECDD35CB27}"/>
              </a:ext>
            </a:extLst>
          </p:cNvPr>
          <p:cNvSpPr txBox="1"/>
          <p:nvPr/>
        </p:nvSpPr>
        <p:spPr>
          <a:xfrm>
            <a:off x="6722944" y="4946531"/>
            <a:ext cx="1826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y’=predicted distribution</a:t>
            </a:r>
            <a:r>
              <a:rPr lang="en-GB" dirty="0"/>
              <a:t> (after </a:t>
            </a:r>
            <a:r>
              <a:rPr lang="en-GB" dirty="0" err="1"/>
              <a:t>softmax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4A23DA-2886-7898-3390-AB9FCEB8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23" y="2958143"/>
            <a:ext cx="4903380" cy="3241218"/>
          </a:xfrm>
          <a:prstGeom prst="rect">
            <a:avLst/>
          </a:prstGeom>
          <a:solidFill>
            <a:srgbClr val="A6A659"/>
          </a:solidFill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6AFCDE63-B448-B543-9AA0-7A6C7602038E}"/>
              </a:ext>
            </a:extLst>
          </p:cNvPr>
          <p:cNvSpPr/>
          <p:nvPr/>
        </p:nvSpPr>
        <p:spPr>
          <a:xfrm>
            <a:off x="6023760" y="4238414"/>
            <a:ext cx="584433" cy="314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0146A9B-5E03-6D11-6F95-626FA7F93E8E}"/>
              </a:ext>
            </a:extLst>
          </p:cNvPr>
          <p:cNvSpPr/>
          <p:nvPr/>
        </p:nvSpPr>
        <p:spPr>
          <a:xfrm rot="5400000">
            <a:off x="7850632" y="1984372"/>
            <a:ext cx="539008" cy="168414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06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59B9B-4087-87FD-AE05-12CC1BA6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 (</a:t>
            </a:r>
            <a:r>
              <a:rPr lang="en-US" dirty="0" err="1"/>
              <a:t>softmax</a:t>
            </a:r>
            <a:r>
              <a:rPr lang="en-US" dirty="0"/>
              <a:t> output)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BF807-F25A-9B4C-884F-8A7FC67D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197" y="1665510"/>
            <a:ext cx="6511961" cy="166437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E40DB3-ED69-2513-127E-A39DFC908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79685"/>
              </p:ext>
            </p:extLst>
          </p:nvPr>
        </p:nvGraphicFramePr>
        <p:xfrm>
          <a:off x="4353100" y="4534332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0.8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56AB94A-CE33-D571-05EB-972850647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56263"/>
              </p:ext>
            </p:extLst>
          </p:nvPr>
        </p:nvGraphicFramePr>
        <p:xfrm>
          <a:off x="6025632" y="4522478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072C7B53-9F0C-3EDB-976C-0AEDEFA5FEC7}"/>
              </a:ext>
            </a:extLst>
          </p:cNvPr>
          <p:cNvSpPr/>
          <p:nvPr/>
        </p:nvSpPr>
        <p:spPr>
          <a:xfrm rot="5400000">
            <a:off x="5355124" y="3275558"/>
            <a:ext cx="539008" cy="168414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1E0EC-C986-4475-6E6D-614E394B5A04}"/>
              </a:ext>
            </a:extLst>
          </p:cNvPr>
          <p:cNvSpPr txBox="1"/>
          <p:nvPr/>
        </p:nvSpPr>
        <p:spPr>
          <a:xfrm>
            <a:off x="4893276" y="3528121"/>
            <a:ext cx="18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Cross-Entropy loss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79DE9-0EA1-D619-5375-0C8092B032CD}"/>
              </a:ext>
            </a:extLst>
          </p:cNvPr>
          <p:cNvSpPr txBox="1"/>
          <p:nvPr/>
        </p:nvSpPr>
        <p:spPr>
          <a:xfrm>
            <a:off x="3990496" y="6075357"/>
            <a:ext cx="4774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loss</a:t>
            </a:r>
            <a:r>
              <a:rPr lang="en-US" b="1" dirty="0"/>
              <a:t>= </a:t>
            </a:r>
            <a:r>
              <a:rPr lang="en-US" dirty="0"/>
              <a:t>−1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log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0.8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−0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b="1" dirty="0"/>
              <a:t>log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0.1</a:t>
            </a:r>
            <a:r>
              <a:rPr lang="en-US" dirty="0">
                <a:solidFill>
                  <a:srgbClr val="FF0000"/>
                </a:solidFill>
              </a:rPr>
              <a:t>)+ </a:t>
            </a:r>
            <a:r>
              <a:rPr lang="en-US" dirty="0"/>
              <a:t>−0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log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0.1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208148-5F35-E3F0-5FA2-FE09ED78714D}"/>
              </a:ext>
            </a:extLst>
          </p:cNvPr>
          <p:cNvGrpSpPr/>
          <p:nvPr/>
        </p:nvGrpSpPr>
        <p:grpSpPr>
          <a:xfrm>
            <a:off x="4250027" y="4406705"/>
            <a:ext cx="2028960" cy="1706040"/>
            <a:chOff x="4250027" y="4406705"/>
            <a:chExt cx="2028960" cy="170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7EADD66-00D2-1663-5811-3AF588D69A9C}"/>
                    </a:ext>
                  </a:extLst>
                </p14:cNvPr>
                <p14:cNvContentPartPr/>
                <p14:nvPr/>
              </p14:nvContentPartPr>
              <p14:xfrm>
                <a:off x="4250027" y="4406705"/>
                <a:ext cx="561240" cy="404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7EADD66-00D2-1663-5811-3AF588D69A9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32387" y="4389065"/>
                  <a:ext cx="5968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2424FA-692B-9FD8-31D6-7095E8C115C6}"/>
                    </a:ext>
                  </a:extLst>
                </p14:cNvPr>
                <p14:cNvContentPartPr/>
                <p14:nvPr/>
              </p14:nvContentPartPr>
              <p14:xfrm>
                <a:off x="4786067" y="4868225"/>
                <a:ext cx="617760" cy="1244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2424FA-692B-9FD8-31D6-7095E8C115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68427" y="4850585"/>
                  <a:ext cx="653400" cy="12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C17C143-3788-DEB3-A120-1EB454EF5A65}"/>
                    </a:ext>
                  </a:extLst>
                </p14:cNvPr>
                <p14:cNvContentPartPr/>
                <p14:nvPr/>
              </p14:nvContentPartPr>
              <p14:xfrm>
                <a:off x="5288627" y="5990705"/>
                <a:ext cx="281880" cy="106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C17C143-3788-DEB3-A120-1EB454EF5A6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70627" y="5973065"/>
                  <a:ext cx="317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D508A4-3C4B-E259-2F26-5335E5C6352F}"/>
                    </a:ext>
                  </a:extLst>
                </p14:cNvPr>
                <p14:cNvContentPartPr/>
                <p14:nvPr/>
              </p14:nvContentPartPr>
              <p14:xfrm>
                <a:off x="5930867" y="4479785"/>
                <a:ext cx="348120" cy="430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D508A4-3C4B-E259-2F26-5335E5C635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12867" y="4462145"/>
                  <a:ext cx="3837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A6BBCC-60AD-C90D-FBEB-A59EB39BAEB1}"/>
                    </a:ext>
                  </a:extLst>
                </p14:cNvPr>
                <p14:cNvContentPartPr/>
                <p14:nvPr/>
              </p14:nvContentPartPr>
              <p14:xfrm>
                <a:off x="4795067" y="4876505"/>
                <a:ext cx="1119960" cy="1113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A6BBCC-60AD-C90D-FBEB-A59EB39BAEB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77427" y="4858865"/>
                  <a:ext cx="1155600" cy="11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45E63C-0860-5968-BDD2-CE45D0DD66DE}"/>
                    </a:ext>
                  </a:extLst>
                </p14:cNvPr>
                <p14:cNvContentPartPr/>
                <p14:nvPr/>
              </p14:nvContentPartPr>
              <p14:xfrm>
                <a:off x="4728467" y="5840585"/>
                <a:ext cx="345240" cy="183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45E63C-0860-5968-BDD2-CE45D0DD66D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10827" y="5822585"/>
                  <a:ext cx="380880" cy="21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7892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78BB-519C-86FD-511B-DE62EAFF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F7ED-2A7B-ABF1-133B-A3C8E9F6A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Non-Linear Learning</a:t>
            </a:r>
          </a:p>
        </p:txBody>
      </p:sp>
    </p:spTree>
    <p:extLst>
      <p:ext uri="{BB962C8B-B14F-4D97-AF65-F5344CB8AC3E}">
        <p14:creationId xmlns:p14="http://schemas.microsoft.com/office/powerpoint/2010/main" val="49522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D99D44-85CE-1418-D272-8ACDD0A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22AFD-52E6-F29C-827F-E36EDD1B0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34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DE5A5C-2BEA-53EE-62A6-79CEBC80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Function: </a:t>
            </a:r>
            <a:r>
              <a:rPr lang="en-GB" dirty="0"/>
              <a:t>Introduces non-linearity in neural networks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939C3CF-F287-FD7F-6342-6E44F6F67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80" y="1845464"/>
            <a:ext cx="833437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C42EAF-B437-09A6-8D3D-80D9C0ED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" y="6040423"/>
            <a:ext cx="3340314" cy="3016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FA6BE3-3B85-A390-6584-2C7884915F61}"/>
              </a:ext>
            </a:extLst>
          </p:cNvPr>
          <p:cNvSpPr txBox="1"/>
          <p:nvPr/>
        </p:nvSpPr>
        <p:spPr>
          <a:xfrm>
            <a:off x="281940" y="5144356"/>
            <a:ext cx="24511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/>
              <a:t>ReLU’s</a:t>
            </a:r>
            <a:r>
              <a:rPr lang="en-GB" dirty="0"/>
              <a:t> simplicity makes training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68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287D52-35B6-0CF8-6F95-5C063852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DA14D-F7C3-EE03-8532-6A311AFC3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23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343F3F4-E3B1-3117-3F37-E0CF745DF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60" y="285750"/>
            <a:ext cx="8056880" cy="604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39BB3D-B79B-AFD4-E6B8-3B02084EEF65}"/>
              </a:ext>
            </a:extLst>
          </p:cNvPr>
          <p:cNvSpPr txBox="1"/>
          <p:nvPr/>
        </p:nvSpPr>
        <p:spPr>
          <a:xfrm>
            <a:off x="2506980" y="6328410"/>
            <a:ext cx="6525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https://community.deeplearning.ai/t/optimization-algorithms/305154/3</a:t>
            </a:r>
          </a:p>
        </p:txBody>
      </p:sp>
    </p:spTree>
    <p:extLst>
      <p:ext uri="{BB962C8B-B14F-4D97-AF65-F5344CB8AC3E}">
        <p14:creationId xmlns:p14="http://schemas.microsoft.com/office/powerpoint/2010/main" val="54582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FC87-E36A-D83A-96C4-A01CC08B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E78F-53B4-E732-923B-ECCB30D0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Definition: Adaptive Moment Estimation, a gradient-based optimization algorithm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How It Works: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Combines momentum (moving average of gradients) and </a:t>
            </a:r>
            <a:r>
              <a:rPr lang="en-US" dirty="0" err="1"/>
              <a:t>RMSProp</a:t>
            </a:r>
            <a:r>
              <a:rPr lang="en-US" dirty="0"/>
              <a:t> (adaptive learning rates)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Updates weights to minimize cross-entropy loss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PyTorch</a:t>
            </a:r>
            <a:r>
              <a:rPr lang="en-US" dirty="0"/>
              <a:t> Code: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optimizer = </a:t>
            </a:r>
            <a:r>
              <a:rPr lang="en-US" dirty="0" err="1">
                <a:solidFill>
                  <a:schemeClr val="accent2"/>
                </a:solidFill>
              </a:rPr>
              <a:t>optim.Adam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model.parameters</a:t>
            </a:r>
            <a:r>
              <a:rPr lang="en-US" dirty="0">
                <a:solidFill>
                  <a:schemeClr val="accent2"/>
                </a:solidFill>
              </a:rPr>
              <a:t>(), </a:t>
            </a:r>
            <a:r>
              <a:rPr lang="en-US" dirty="0" err="1">
                <a:solidFill>
                  <a:schemeClr val="accent2"/>
                </a:solidFill>
              </a:rPr>
              <a:t>lr</a:t>
            </a:r>
            <a:r>
              <a:rPr lang="en-US" dirty="0">
                <a:solidFill>
                  <a:schemeClr val="accent2"/>
                </a:solidFill>
              </a:rPr>
              <a:t>=0.001)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optimizer.step</a:t>
            </a:r>
            <a:r>
              <a:rPr lang="en-US" dirty="0">
                <a:solidFill>
                  <a:schemeClr val="accent2"/>
                </a:solidFill>
              </a:rPr>
              <a:t>() </a:t>
            </a:r>
            <a:r>
              <a:rPr lang="en-US" dirty="0"/>
              <a:t>updates weights after backpropagation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Fast convergence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Adapts to different features (e.g., Iris’s varying scales)</a:t>
            </a:r>
          </a:p>
        </p:txBody>
      </p:sp>
    </p:spTree>
    <p:extLst>
      <p:ext uri="{BB962C8B-B14F-4D97-AF65-F5344CB8AC3E}">
        <p14:creationId xmlns:p14="http://schemas.microsoft.com/office/powerpoint/2010/main" val="1846476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E92E06-8E6E-750D-CDA6-9714052C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00" y="0"/>
            <a:ext cx="10196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57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6A03-A22D-46EE-F960-A431154F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optimizer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1087-FD8D-D04A-DEA2-DB7F598F9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Adam when you want good performance quickly and don't want to worry too much about hyperparameter tuning.</a:t>
            </a:r>
          </a:p>
          <a:p>
            <a:r>
              <a:rPr lang="en-GB" dirty="0"/>
              <a:t>Use SGD (with momentum) when training very large models, fine-tuning pre-trained networks, or when you want tighter control over optimization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r>
              <a:rPr lang="en-US" dirty="0"/>
              <a:t>Compare both optimizers for Iris training with 100 epochs (150 samples)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178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A98-0533-672A-1569-25B4C9F7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3BB4-FD0C-BA6C-A3FA-E279216A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365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Entropy</a:t>
            </a:r>
            <a:r>
              <a:rPr lang="en-US" dirty="0"/>
              <a:t>: Measures uncertainty in predictions (goal: low entropy for correct class)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Cross-Entropy Loss</a:t>
            </a:r>
            <a:r>
              <a:rPr lang="en-US" dirty="0"/>
              <a:t>: Guides model to reduce uncertainty (criterion)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 err="1"/>
              <a:t>ReLU</a:t>
            </a:r>
            <a:r>
              <a:rPr lang="en-US" dirty="0"/>
              <a:t>: Enables learning complex patterns in Iris features (relu1, relu2)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Adam</a:t>
            </a:r>
            <a:r>
              <a:rPr lang="en-US" dirty="0"/>
              <a:t>: Optimizes weights to minimize loss (optimizer)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E78A8-A985-6229-2C39-B54A7602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84" y="4399280"/>
            <a:ext cx="8638273" cy="18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4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6785-2E4F-2843-F302-C1DA7919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BAF4-F7D6-CE1D-1AE7-5E273BAB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Entropy: Quantifies prediction uncertainty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Cross-Entropy Loss: Measures prediction error for multiclass tasks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: Adds non-linearity for complex patterns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Adam Optimizer: Efficiently minimizes loss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Application: These concepts power our </a:t>
            </a:r>
            <a:r>
              <a:rPr lang="en-US" dirty="0" err="1"/>
              <a:t>PyTorch</a:t>
            </a:r>
            <a:r>
              <a:rPr lang="en-US" dirty="0"/>
              <a:t> model to classify Iris species with high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7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2F5D-D11E-4BB1-12B5-F22A6419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Entropy/Information Entropy?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1226-2F4F-8E2C-6400-9187E1B9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2311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Entropy quantifies the uncertainty/surprise/</a:t>
            </a:r>
            <a:r>
              <a:rPr lang="en-US" dirty="0"/>
              <a:t>impurity</a:t>
            </a:r>
            <a:r>
              <a:rPr lang="en-GB" dirty="0"/>
              <a:t> in a dataset.</a:t>
            </a:r>
          </a:p>
          <a:p>
            <a:r>
              <a:rPr lang="en-GB" dirty="0"/>
              <a:t>Example: You pick a </a:t>
            </a:r>
            <a:r>
              <a:rPr lang="en-GB" b="1" dirty="0"/>
              <a:t>black</a:t>
            </a:r>
            <a:r>
              <a:rPr lang="en-GB" dirty="0"/>
              <a:t> bird from each data set with a different distribution (event: pick a bird, outcome: a black bird)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1028" name="Picture 4" descr="bird&quot; Icon - Download for free – Iconduck">
            <a:extLst>
              <a:ext uri="{FF2B5EF4-FFF2-40B4-BE49-F238E27FC236}">
                <a16:creationId xmlns:a16="http://schemas.microsoft.com/office/drawing/2014/main" id="{D3D4DB63-9139-48B6-FDCC-C6F9AC89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97" y="371701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rd - Free animals icons">
            <a:extLst>
              <a:ext uri="{FF2B5EF4-FFF2-40B4-BE49-F238E27FC236}">
                <a16:creationId xmlns:a16="http://schemas.microsoft.com/office/drawing/2014/main" id="{D41D1971-EDA6-9942-6556-F1EC284D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544" y="341188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rd - Free animals icons">
            <a:extLst>
              <a:ext uri="{FF2B5EF4-FFF2-40B4-BE49-F238E27FC236}">
                <a16:creationId xmlns:a16="http://schemas.microsoft.com/office/drawing/2014/main" id="{2432AEAC-3265-9D9C-CBA9-6DC5467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89" y="336697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ird - Free animals icons">
            <a:extLst>
              <a:ext uri="{FF2B5EF4-FFF2-40B4-BE49-F238E27FC236}">
                <a16:creationId xmlns:a16="http://schemas.microsoft.com/office/drawing/2014/main" id="{4E17FF7E-1AD5-DEDB-BE4A-DD9FE626B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11" y="342067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ird - Free animals icons">
            <a:extLst>
              <a:ext uri="{FF2B5EF4-FFF2-40B4-BE49-F238E27FC236}">
                <a16:creationId xmlns:a16="http://schemas.microsoft.com/office/drawing/2014/main" id="{4D0C336A-C6B3-AB87-7811-BEBE0D248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72" y="388103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ird - Free animals icons">
            <a:extLst>
              <a:ext uri="{FF2B5EF4-FFF2-40B4-BE49-F238E27FC236}">
                <a16:creationId xmlns:a16="http://schemas.microsoft.com/office/drawing/2014/main" id="{3731379C-1505-25B6-F753-E2046ED5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45" y="436700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Bird - Free animals icons">
            <a:extLst>
              <a:ext uri="{FF2B5EF4-FFF2-40B4-BE49-F238E27FC236}">
                <a16:creationId xmlns:a16="http://schemas.microsoft.com/office/drawing/2014/main" id="{9D39277F-C459-C10E-E841-2089DBF8A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69" y="432367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ird - Free animals icons">
            <a:extLst>
              <a:ext uri="{FF2B5EF4-FFF2-40B4-BE49-F238E27FC236}">
                <a16:creationId xmlns:a16="http://schemas.microsoft.com/office/drawing/2014/main" id="{68511C1D-2998-4811-D70E-761BB8AE2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12" y="397473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bird&quot; Icon - Download for free – Iconduck">
            <a:extLst>
              <a:ext uri="{FF2B5EF4-FFF2-40B4-BE49-F238E27FC236}">
                <a16:creationId xmlns:a16="http://schemas.microsoft.com/office/drawing/2014/main" id="{71BAAA97-6985-1395-A247-05E2560A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303" y="384690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ird - Free animals icons">
            <a:extLst>
              <a:ext uri="{FF2B5EF4-FFF2-40B4-BE49-F238E27FC236}">
                <a16:creationId xmlns:a16="http://schemas.microsoft.com/office/drawing/2014/main" id="{350D6C63-E27C-0D49-48E4-EDC224246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18" y="344034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Bird - Free animals icons">
            <a:extLst>
              <a:ext uri="{FF2B5EF4-FFF2-40B4-BE49-F238E27FC236}">
                <a16:creationId xmlns:a16="http://schemas.microsoft.com/office/drawing/2014/main" id="{1287C84B-11B6-B81D-BA03-93056DD0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425" y="338664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Bird - Free animals icons">
            <a:extLst>
              <a:ext uri="{FF2B5EF4-FFF2-40B4-BE49-F238E27FC236}">
                <a16:creationId xmlns:a16="http://schemas.microsoft.com/office/drawing/2014/main" id="{AC2F595C-E1B8-842E-9BAC-1A53DAF70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381" y="438668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Bird - Free animals icons">
            <a:extLst>
              <a:ext uri="{FF2B5EF4-FFF2-40B4-BE49-F238E27FC236}">
                <a16:creationId xmlns:a16="http://schemas.microsoft.com/office/drawing/2014/main" id="{82B260BC-5E18-4659-3B49-21F26872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48" y="399440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ird&quot; Icon - Download for free – Iconduck">
            <a:extLst>
              <a:ext uri="{FF2B5EF4-FFF2-40B4-BE49-F238E27FC236}">
                <a16:creationId xmlns:a16="http://schemas.microsoft.com/office/drawing/2014/main" id="{670D1443-8099-33B3-0630-61AEC8CE2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47" y="335979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ird&quot; Icon - Download for free – Iconduck">
            <a:extLst>
              <a:ext uri="{FF2B5EF4-FFF2-40B4-BE49-F238E27FC236}">
                <a16:creationId xmlns:a16="http://schemas.microsoft.com/office/drawing/2014/main" id="{99CFDB46-DE9C-6914-655B-534E6E45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71" y="387494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bird&quot; Icon - Download for free – Iconduck">
            <a:extLst>
              <a:ext uri="{FF2B5EF4-FFF2-40B4-BE49-F238E27FC236}">
                <a16:creationId xmlns:a16="http://schemas.microsoft.com/office/drawing/2014/main" id="{7EFD2237-C7C1-20A2-5BB9-F07E1892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680" y="435096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bird&quot; Icon - Download for free – Iconduck">
            <a:extLst>
              <a:ext uri="{FF2B5EF4-FFF2-40B4-BE49-F238E27FC236}">
                <a16:creationId xmlns:a16="http://schemas.microsoft.com/office/drawing/2014/main" id="{5E947939-444C-3C75-DF82-A792C0642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244" y="362126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Bird - Free animals icons">
            <a:extLst>
              <a:ext uri="{FF2B5EF4-FFF2-40B4-BE49-F238E27FC236}">
                <a16:creationId xmlns:a16="http://schemas.microsoft.com/office/drawing/2014/main" id="{C70B6245-88E7-4657-CC43-F31266D7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835" y="329898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bird&quot; Icon - Download for free – Iconduck">
            <a:extLst>
              <a:ext uri="{FF2B5EF4-FFF2-40B4-BE49-F238E27FC236}">
                <a16:creationId xmlns:a16="http://schemas.microsoft.com/office/drawing/2014/main" id="{82D0B5BA-1109-EB83-4191-CDCA817C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357" y="327213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bird&quot; Icon - Download for free – Iconduck">
            <a:extLst>
              <a:ext uri="{FF2B5EF4-FFF2-40B4-BE49-F238E27FC236}">
                <a16:creationId xmlns:a16="http://schemas.microsoft.com/office/drawing/2014/main" id="{065ADF33-FCBB-646E-E27D-49CAF58C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1" y="378728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bird&quot; Icon - Download for free – Iconduck">
            <a:extLst>
              <a:ext uri="{FF2B5EF4-FFF2-40B4-BE49-F238E27FC236}">
                <a16:creationId xmlns:a16="http://schemas.microsoft.com/office/drawing/2014/main" id="{21AD432F-8EFA-A8EA-4541-629D9012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883" y="4067429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bird&quot; Icon - Download for free – Iconduck">
            <a:extLst>
              <a:ext uri="{FF2B5EF4-FFF2-40B4-BE49-F238E27FC236}">
                <a16:creationId xmlns:a16="http://schemas.microsoft.com/office/drawing/2014/main" id="{C791B776-3AA1-22F7-C4BB-D66AA555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570" y="3676899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bird&quot; Icon - Download for free – Iconduck">
            <a:extLst>
              <a:ext uri="{FF2B5EF4-FFF2-40B4-BE49-F238E27FC236}">
                <a16:creationId xmlns:a16="http://schemas.microsoft.com/office/drawing/2014/main" id="{243B7601-6716-16B6-4B69-1FD86579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183" y="322714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bird&quot; Icon - Download for free – Iconduck">
            <a:extLst>
              <a:ext uri="{FF2B5EF4-FFF2-40B4-BE49-F238E27FC236}">
                <a16:creationId xmlns:a16="http://schemas.microsoft.com/office/drawing/2014/main" id="{781953B7-586A-6B87-07CB-DE8BC34E0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97" y="401056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266E7F1-F4D8-7E6D-0CFE-32221FD7B4B1}"/>
              </a:ext>
            </a:extLst>
          </p:cNvPr>
          <p:cNvSpPr/>
          <p:nvPr/>
        </p:nvSpPr>
        <p:spPr>
          <a:xfrm>
            <a:off x="1512321" y="3098931"/>
            <a:ext cx="2269002" cy="18767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BDCFF8-448A-B875-E61B-EC56F0CDEFAC}"/>
              </a:ext>
            </a:extLst>
          </p:cNvPr>
          <p:cNvSpPr/>
          <p:nvPr/>
        </p:nvSpPr>
        <p:spPr>
          <a:xfrm>
            <a:off x="4555881" y="3083544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AF1321-FF22-500F-736A-4D5606EAB1E9}"/>
              </a:ext>
            </a:extLst>
          </p:cNvPr>
          <p:cNvSpPr/>
          <p:nvPr/>
        </p:nvSpPr>
        <p:spPr>
          <a:xfrm>
            <a:off x="7566118" y="3035626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0781FE-A755-F5A0-FA00-77EE815D6052}"/>
              </a:ext>
            </a:extLst>
          </p:cNvPr>
          <p:cNvSpPr txBox="1"/>
          <p:nvPr/>
        </p:nvSpPr>
        <p:spPr>
          <a:xfrm>
            <a:off x="2162354" y="3069124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AFB3D2-DEEA-C05A-4BC6-7261A4A84C72}"/>
              </a:ext>
            </a:extLst>
          </p:cNvPr>
          <p:cNvSpPr txBox="1"/>
          <p:nvPr/>
        </p:nvSpPr>
        <p:spPr>
          <a:xfrm>
            <a:off x="5089139" y="3042476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55A4F5-CEA8-167D-E506-877FDECBABD4}"/>
              </a:ext>
            </a:extLst>
          </p:cNvPr>
          <p:cNvSpPr txBox="1"/>
          <p:nvPr/>
        </p:nvSpPr>
        <p:spPr>
          <a:xfrm>
            <a:off x="8192120" y="2975654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17EF3740-A77C-AAA8-90D5-1535ADACD86A}"/>
              </a:ext>
            </a:extLst>
          </p:cNvPr>
          <p:cNvSpPr/>
          <p:nvPr/>
        </p:nvSpPr>
        <p:spPr>
          <a:xfrm>
            <a:off x="2574388" y="5025874"/>
            <a:ext cx="199553" cy="80518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1D26E071-ED97-6F9F-32A4-4DD87008C49F}"/>
              </a:ext>
            </a:extLst>
          </p:cNvPr>
          <p:cNvSpPr/>
          <p:nvPr/>
        </p:nvSpPr>
        <p:spPr>
          <a:xfrm>
            <a:off x="5490829" y="5303576"/>
            <a:ext cx="199553" cy="54936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1169EE98-CE70-A177-7378-8FF125637B87}"/>
              </a:ext>
            </a:extLst>
          </p:cNvPr>
          <p:cNvSpPr/>
          <p:nvPr/>
        </p:nvSpPr>
        <p:spPr>
          <a:xfrm>
            <a:off x="8742223" y="5584873"/>
            <a:ext cx="106355" cy="26806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809CBF-78FE-55CF-0ADD-13BFA5A0D7F1}"/>
              </a:ext>
            </a:extLst>
          </p:cNvPr>
          <p:cNvSpPr txBox="1"/>
          <p:nvPr/>
        </p:nvSpPr>
        <p:spPr>
          <a:xfrm>
            <a:off x="2332232" y="5954335"/>
            <a:ext cx="78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high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327BD6-CEEB-828C-4982-5B6662368022}"/>
              </a:ext>
            </a:extLst>
          </p:cNvPr>
          <p:cNvSpPr txBox="1"/>
          <p:nvPr/>
        </p:nvSpPr>
        <p:spPr>
          <a:xfrm>
            <a:off x="5060444" y="5913086"/>
            <a:ext cx="1067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medium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045047-9872-534B-BE7F-C8AFA0123FED}"/>
              </a:ext>
            </a:extLst>
          </p:cNvPr>
          <p:cNvSpPr txBox="1"/>
          <p:nvPr/>
        </p:nvSpPr>
        <p:spPr>
          <a:xfrm>
            <a:off x="8576345" y="5852936"/>
            <a:ext cx="78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low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BBC447-B6C0-625C-813B-9034065D3D4F}"/>
              </a:ext>
            </a:extLst>
          </p:cNvPr>
          <p:cNvSpPr txBox="1"/>
          <p:nvPr/>
        </p:nvSpPr>
        <p:spPr>
          <a:xfrm>
            <a:off x="9446678" y="5223326"/>
            <a:ext cx="188701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If something is very likely to happen→ you’re not surprised </a:t>
            </a:r>
            <a:endParaRPr 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73780E4-4805-1AA6-4A31-C29ECDF6497D}"/>
              </a:ext>
            </a:extLst>
          </p:cNvPr>
          <p:cNvSpPr txBox="1"/>
          <p:nvPr/>
        </p:nvSpPr>
        <p:spPr>
          <a:xfrm>
            <a:off x="319368" y="5130993"/>
            <a:ext cx="217924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If something is very unlikely but happens → big surprise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7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B880A-6974-E42D-7C33-5E1D1699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4105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 the entropy of an event (picking a </a:t>
            </a:r>
            <a:r>
              <a:rPr lang="en-US" b="1" dirty="0"/>
              <a:t>black</a:t>
            </a:r>
            <a:r>
              <a:rPr lang="en-US" dirty="0"/>
              <a:t> bird with a probability of </a:t>
            </a:r>
            <a:r>
              <a:rPr lang="en-US" i="1" dirty="0"/>
              <a:t>p</a:t>
            </a:r>
            <a:r>
              <a:rPr lang="en-US" dirty="0"/>
              <a:t>) </a:t>
            </a:r>
          </a:p>
        </p:txBody>
      </p:sp>
      <p:pic>
        <p:nvPicPr>
          <p:cNvPr id="35" name="Picture 4" descr="bird&quot; Icon - Download for free – Iconduck">
            <a:extLst>
              <a:ext uri="{FF2B5EF4-FFF2-40B4-BE49-F238E27FC236}">
                <a16:creationId xmlns:a16="http://schemas.microsoft.com/office/drawing/2014/main" id="{78243982-6615-46A9-EF73-DF1FB9742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72" y="340625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Bird - Free animals icons">
            <a:extLst>
              <a:ext uri="{FF2B5EF4-FFF2-40B4-BE49-F238E27FC236}">
                <a16:creationId xmlns:a16="http://schemas.microsoft.com/office/drawing/2014/main" id="{8177B5B8-FD3B-DC37-2078-9CE34DA8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19" y="310111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Bird - Free animals icons">
            <a:extLst>
              <a:ext uri="{FF2B5EF4-FFF2-40B4-BE49-F238E27FC236}">
                <a16:creationId xmlns:a16="http://schemas.microsoft.com/office/drawing/2014/main" id="{3D667607-0440-88C9-F445-3491D44E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64" y="305620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Bird - Free animals icons">
            <a:extLst>
              <a:ext uri="{FF2B5EF4-FFF2-40B4-BE49-F238E27FC236}">
                <a16:creationId xmlns:a16="http://schemas.microsoft.com/office/drawing/2014/main" id="{2DFF4CAF-1771-1178-A421-728D944D7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86" y="310990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Bird - Free animals icons">
            <a:extLst>
              <a:ext uri="{FF2B5EF4-FFF2-40B4-BE49-F238E27FC236}">
                <a16:creationId xmlns:a16="http://schemas.microsoft.com/office/drawing/2014/main" id="{C2BFF317-2DEA-DB9E-5589-B5C3B977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47" y="357026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Bird - Free animals icons">
            <a:extLst>
              <a:ext uri="{FF2B5EF4-FFF2-40B4-BE49-F238E27FC236}">
                <a16:creationId xmlns:a16="http://schemas.microsoft.com/office/drawing/2014/main" id="{E6E6A8EC-E2B7-02D4-74EA-19596BD3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20" y="405624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Bird - Free animals icons">
            <a:extLst>
              <a:ext uri="{FF2B5EF4-FFF2-40B4-BE49-F238E27FC236}">
                <a16:creationId xmlns:a16="http://schemas.microsoft.com/office/drawing/2014/main" id="{F3DA1F45-A889-26DD-C219-ADA9645C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44" y="4012910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Bird - Free animals icons">
            <a:extLst>
              <a:ext uri="{FF2B5EF4-FFF2-40B4-BE49-F238E27FC236}">
                <a16:creationId xmlns:a16="http://schemas.microsoft.com/office/drawing/2014/main" id="{61C87B76-30EB-5BB1-4460-09AF0165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87" y="366396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bird&quot; Icon - Download for free – Iconduck">
            <a:extLst>
              <a:ext uri="{FF2B5EF4-FFF2-40B4-BE49-F238E27FC236}">
                <a16:creationId xmlns:a16="http://schemas.microsoft.com/office/drawing/2014/main" id="{9D0FA324-28A9-E90E-D511-B8DD6AC1D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194" y="355152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Bird - Free animals icons">
            <a:extLst>
              <a:ext uri="{FF2B5EF4-FFF2-40B4-BE49-F238E27FC236}">
                <a16:creationId xmlns:a16="http://schemas.microsoft.com/office/drawing/2014/main" id="{EDA0855B-390A-55DE-A846-AD265FA6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09" y="314496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Bird - Free animals icons">
            <a:extLst>
              <a:ext uri="{FF2B5EF4-FFF2-40B4-BE49-F238E27FC236}">
                <a16:creationId xmlns:a16="http://schemas.microsoft.com/office/drawing/2014/main" id="{B0A2F3B1-7762-D399-42B4-D1D1CCAE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16" y="309126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Bird - Free animals icons">
            <a:extLst>
              <a:ext uri="{FF2B5EF4-FFF2-40B4-BE49-F238E27FC236}">
                <a16:creationId xmlns:a16="http://schemas.microsoft.com/office/drawing/2014/main" id="{38995215-9E4C-ACB3-F475-5A40417D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272" y="409130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Bird - Free animals icons">
            <a:extLst>
              <a:ext uri="{FF2B5EF4-FFF2-40B4-BE49-F238E27FC236}">
                <a16:creationId xmlns:a16="http://schemas.microsoft.com/office/drawing/2014/main" id="{DB7632A5-6BBA-D647-63F6-881C23A8A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9" y="369902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bird&quot; Icon - Download for free – Iconduck">
            <a:extLst>
              <a:ext uri="{FF2B5EF4-FFF2-40B4-BE49-F238E27FC236}">
                <a16:creationId xmlns:a16="http://schemas.microsoft.com/office/drawing/2014/main" id="{FF0BB1AC-43AA-1CD1-B913-C205482E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8" y="306441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bird&quot; Icon - Download for free – Iconduck">
            <a:extLst>
              <a:ext uri="{FF2B5EF4-FFF2-40B4-BE49-F238E27FC236}">
                <a16:creationId xmlns:a16="http://schemas.microsoft.com/office/drawing/2014/main" id="{A4D81B7F-F767-9301-C5E7-32E388F7F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62" y="357956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bird&quot; Icon - Download for free – Iconduck">
            <a:extLst>
              <a:ext uri="{FF2B5EF4-FFF2-40B4-BE49-F238E27FC236}">
                <a16:creationId xmlns:a16="http://schemas.microsoft.com/office/drawing/2014/main" id="{E497FE01-DE24-ABFD-9B7F-FD8FD6579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71" y="405558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bird&quot; Icon - Download for free – Iconduck">
            <a:extLst>
              <a:ext uri="{FF2B5EF4-FFF2-40B4-BE49-F238E27FC236}">
                <a16:creationId xmlns:a16="http://schemas.microsoft.com/office/drawing/2014/main" id="{B6718374-BC3E-F92D-AE49-59E3FA260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842" y="337769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Bird - Free animals icons">
            <a:extLst>
              <a:ext uri="{FF2B5EF4-FFF2-40B4-BE49-F238E27FC236}">
                <a16:creationId xmlns:a16="http://schemas.microsoft.com/office/drawing/2014/main" id="{C81BD384-D30E-5FFC-829B-85147816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33" y="305542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bird&quot; Icon - Download for free – Iconduck">
            <a:extLst>
              <a:ext uri="{FF2B5EF4-FFF2-40B4-BE49-F238E27FC236}">
                <a16:creationId xmlns:a16="http://schemas.microsoft.com/office/drawing/2014/main" id="{6AE5FABB-ED16-11DE-C4E2-597148AC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55" y="302857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bird&quot; Icon - Download for free – Iconduck">
            <a:extLst>
              <a:ext uri="{FF2B5EF4-FFF2-40B4-BE49-F238E27FC236}">
                <a16:creationId xmlns:a16="http://schemas.microsoft.com/office/drawing/2014/main" id="{BF9D28A2-1A54-CA5A-12D4-68ECF4EE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79" y="354371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bird&quot; Icon - Download for free – Iconduck">
            <a:extLst>
              <a:ext uri="{FF2B5EF4-FFF2-40B4-BE49-F238E27FC236}">
                <a16:creationId xmlns:a16="http://schemas.microsoft.com/office/drawing/2014/main" id="{87625B15-F713-3199-B583-A3ABB6CE0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81" y="382386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bird&quot; Icon - Download for free – Iconduck">
            <a:extLst>
              <a:ext uri="{FF2B5EF4-FFF2-40B4-BE49-F238E27FC236}">
                <a16:creationId xmlns:a16="http://schemas.microsoft.com/office/drawing/2014/main" id="{F8BEE8F9-0442-AEAC-23C1-2DAFDEBC0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168" y="343333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bird&quot; Icon - Download for free – Iconduck">
            <a:extLst>
              <a:ext uri="{FF2B5EF4-FFF2-40B4-BE49-F238E27FC236}">
                <a16:creationId xmlns:a16="http://schemas.microsoft.com/office/drawing/2014/main" id="{4BE05F4F-35A2-77AC-5B3C-811F3F5F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781" y="298357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bird&quot; Icon - Download for free – Iconduck">
            <a:extLst>
              <a:ext uri="{FF2B5EF4-FFF2-40B4-BE49-F238E27FC236}">
                <a16:creationId xmlns:a16="http://schemas.microsoft.com/office/drawing/2014/main" id="{159DA06A-0C6E-7188-0A0E-21881E254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95" y="376699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85BDD0C-D8FD-1327-519D-85C5ED2419FC}"/>
              </a:ext>
            </a:extLst>
          </p:cNvPr>
          <p:cNvSpPr/>
          <p:nvPr/>
        </p:nvSpPr>
        <p:spPr>
          <a:xfrm>
            <a:off x="954796" y="2788165"/>
            <a:ext cx="2269002" cy="18767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595E3C-9A5D-AFD1-E356-130DAAED86D2}"/>
              </a:ext>
            </a:extLst>
          </p:cNvPr>
          <p:cNvSpPr/>
          <p:nvPr/>
        </p:nvSpPr>
        <p:spPr>
          <a:xfrm>
            <a:off x="3550772" y="2788165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028F51-2FB9-DA15-5DF1-2BB1FA61A2BA}"/>
              </a:ext>
            </a:extLst>
          </p:cNvPr>
          <p:cNvSpPr/>
          <p:nvPr/>
        </p:nvSpPr>
        <p:spPr>
          <a:xfrm>
            <a:off x="6179716" y="2792062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4A8DCB-D8CA-2D2A-7B79-D65B70553532}"/>
              </a:ext>
            </a:extLst>
          </p:cNvPr>
          <p:cNvSpPr txBox="1"/>
          <p:nvPr/>
        </p:nvSpPr>
        <p:spPr>
          <a:xfrm>
            <a:off x="1604829" y="2758358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334477-B508-C426-6D8C-39CAD562CF3B}"/>
              </a:ext>
            </a:extLst>
          </p:cNvPr>
          <p:cNvSpPr txBox="1"/>
          <p:nvPr/>
        </p:nvSpPr>
        <p:spPr>
          <a:xfrm>
            <a:off x="4084030" y="2747097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CEDFF-28FF-18BE-E928-5DAD29749F15}"/>
              </a:ext>
            </a:extLst>
          </p:cNvPr>
          <p:cNvSpPr txBox="1"/>
          <p:nvPr/>
        </p:nvSpPr>
        <p:spPr>
          <a:xfrm>
            <a:off x="6805718" y="2732090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FE05BE-383A-F4B4-6733-EE3DB7455CB4}"/>
              </a:ext>
            </a:extLst>
          </p:cNvPr>
          <p:cNvSpPr txBox="1"/>
          <p:nvPr/>
        </p:nvSpPr>
        <p:spPr>
          <a:xfrm>
            <a:off x="4838742" y="1793496"/>
            <a:ext cx="4679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Entropy</a:t>
            </a:r>
            <a:r>
              <a:rPr lang="en-US" sz="3200" baseline="-25000" dirty="0"/>
              <a:t> black </a:t>
            </a:r>
            <a:r>
              <a:rPr lang="en-US" sz="3200" dirty="0"/>
              <a:t>=​log</a:t>
            </a:r>
            <a:r>
              <a:rPr lang="en-US" sz="3200" baseline="-25000" dirty="0"/>
              <a:t>2</a:t>
            </a:r>
            <a:r>
              <a:rPr lang="en-US" sz="3200" dirty="0"/>
              <a:t>​(1/p</a:t>
            </a:r>
            <a:r>
              <a:rPr lang="en-US" sz="3200" baseline="-25000" dirty="0"/>
              <a:t> black </a:t>
            </a:r>
            <a:r>
              <a:rPr lang="en-US" sz="3200" dirty="0"/>
              <a:t>​)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B05672-1327-0DA7-9829-437CAAE16F58}"/>
              </a:ext>
            </a:extLst>
          </p:cNvPr>
          <p:cNvSpPr txBox="1"/>
          <p:nvPr/>
        </p:nvSpPr>
        <p:spPr>
          <a:xfrm>
            <a:off x="809995" y="5140243"/>
            <a:ext cx="271043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=1/8=0.125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​(1/0.125​)=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2B2A17-75E1-A842-5131-9E3D6CCC3898}"/>
              </a:ext>
            </a:extLst>
          </p:cNvPr>
          <p:cNvSpPr txBox="1"/>
          <p:nvPr/>
        </p:nvSpPr>
        <p:spPr>
          <a:xfrm>
            <a:off x="3635954" y="5115398"/>
            <a:ext cx="245192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=4/8=0.5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​(1/0.5​)=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C0B764-07AA-6B81-ABF5-88D9DFF161EC}"/>
              </a:ext>
            </a:extLst>
          </p:cNvPr>
          <p:cNvSpPr txBox="1"/>
          <p:nvPr/>
        </p:nvSpPr>
        <p:spPr>
          <a:xfrm>
            <a:off x="6241488" y="5115398"/>
            <a:ext cx="28752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=7/8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​(1/(7/8​)= </a:t>
            </a:r>
            <a:r>
              <a:rPr lang="en-US" sz="1600" dirty="0">
                <a:solidFill>
                  <a:srgbClr val="FF0000"/>
                </a:solidFill>
              </a:rPr>
              <a:t>0.19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240F875-6DF8-8BD6-8C92-7200687D1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193" y="94827"/>
            <a:ext cx="2287545" cy="5770714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1436C37-66B8-655D-F483-4CEC6357AB32}"/>
              </a:ext>
            </a:extLst>
          </p:cNvPr>
          <p:cNvSpPr txBox="1"/>
          <p:nvPr/>
        </p:nvSpPr>
        <p:spPr>
          <a:xfrm>
            <a:off x="9679254" y="6024413"/>
            <a:ext cx="248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 a p to entropy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9F2A46-77C2-B4F3-9E4A-19DB161F6F54}"/>
              </a:ext>
            </a:extLst>
          </p:cNvPr>
          <p:cNvSpPr txBox="1"/>
          <p:nvPr/>
        </p:nvSpPr>
        <p:spPr>
          <a:xfrm>
            <a:off x="2268898" y="6070223"/>
            <a:ext cx="617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uncertainty can be encoded by the number of </a:t>
            </a:r>
            <a:r>
              <a:rPr lang="en-GB" dirty="0">
                <a:solidFill>
                  <a:srgbClr val="FF0000"/>
                </a:solidFill>
              </a:rPr>
              <a:t>bits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1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2F594-6505-D471-551C-90690E0F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7" y="1016716"/>
            <a:ext cx="9916326" cy="46794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F9A4BD-F70E-7752-8E5D-EE29B4646DE2}"/>
              </a:ext>
            </a:extLst>
          </p:cNvPr>
          <p:cNvSpPr/>
          <p:nvPr/>
        </p:nvSpPr>
        <p:spPr>
          <a:xfrm>
            <a:off x="1137837" y="4876800"/>
            <a:ext cx="9916326" cy="71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4C909-379D-E413-F902-9934EDCB4209}"/>
              </a:ext>
            </a:extLst>
          </p:cNvPr>
          <p:cNvSpPr txBox="1"/>
          <p:nvPr/>
        </p:nvSpPr>
        <p:spPr>
          <a:xfrm>
            <a:off x="1351187" y="5804717"/>
            <a:ext cx="91431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Takeaway</a:t>
            </a:r>
            <a:r>
              <a:rPr lang="en-GB" sz="2800" dirty="0"/>
              <a:t>: </a:t>
            </a:r>
            <a:r>
              <a:rPr lang="en-US" sz="2800" dirty="0"/>
              <a:t>Entropy can be measured in bits, e.g., a </a:t>
            </a:r>
            <a:r>
              <a:rPr lang="en-US" sz="2800" dirty="0">
                <a:solidFill>
                  <a:srgbClr val="FF0000"/>
                </a:solidFill>
              </a:rPr>
              <a:t>50%</a:t>
            </a:r>
            <a:r>
              <a:rPr lang="en-US" sz="2800" dirty="0"/>
              <a:t> outcome can be encoded and represented in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 bit</a:t>
            </a:r>
            <a:r>
              <a:rPr lang="en-US" sz="2800" baseline="-250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227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AC78-3659-1447-38FB-BA2D92EA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consider two outcomes: a </a:t>
            </a:r>
            <a:r>
              <a:rPr lang="en-US" b="1" dirty="0"/>
              <a:t>black</a:t>
            </a:r>
            <a:r>
              <a:rPr lang="en-US" dirty="0"/>
              <a:t> or a </a:t>
            </a:r>
            <a:r>
              <a:rPr lang="en-US" dirty="0">
                <a:solidFill>
                  <a:schemeClr val="accent2"/>
                </a:solidFill>
              </a:rPr>
              <a:t>white</a:t>
            </a:r>
            <a:r>
              <a:rPr lang="en-US" dirty="0"/>
              <a:t> bird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7306A-48F6-7B7A-991D-003A11EE9C92}"/>
              </a:ext>
            </a:extLst>
          </p:cNvPr>
          <p:cNvSpPr txBox="1"/>
          <p:nvPr/>
        </p:nvSpPr>
        <p:spPr>
          <a:xfrm>
            <a:off x="2758274" y="1827052"/>
            <a:ext cx="48002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Entropy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=​log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Entropy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=​log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C67789-9F7C-6A41-75FF-398BE39E49FF}"/>
              </a:ext>
            </a:extLst>
          </p:cNvPr>
          <p:cNvSpPr txBox="1"/>
          <p:nvPr/>
        </p:nvSpPr>
        <p:spPr>
          <a:xfrm>
            <a:off x="709569" y="4405185"/>
            <a:ext cx="110098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Weighted</a:t>
            </a:r>
            <a:r>
              <a:rPr lang="en-US" sz="2800" dirty="0">
                <a:solidFill>
                  <a:srgbClr val="FF0000"/>
                </a:solidFill>
              </a:rPr>
              <a:t> Entropy</a:t>
            </a:r>
            <a:r>
              <a:rPr lang="en-US" sz="2800" baseline="-25000" dirty="0"/>
              <a:t> pick a bird </a:t>
            </a:r>
            <a:r>
              <a:rPr lang="en-US" sz="2800" dirty="0"/>
              <a:t>=​ 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 + 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  <a:p>
            <a:r>
              <a:rPr lang="en-US" sz="2800" dirty="0"/>
              <a:t>				=​ 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 + (1-p</a:t>
            </a:r>
            <a:r>
              <a:rPr lang="en-US" sz="2800" baseline="-25000" dirty="0"/>
              <a:t> black </a:t>
            </a:r>
            <a:r>
              <a:rPr lang="en-US" sz="2800" dirty="0"/>
              <a:t>)log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black </a:t>
            </a:r>
            <a:r>
              <a:rPr lang="en-US" sz="2800" dirty="0"/>
              <a:t>​)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B18D541-D4D6-6E03-7BF7-084D8BC7CAFA}"/>
              </a:ext>
            </a:extLst>
          </p:cNvPr>
          <p:cNvSpPr/>
          <p:nvPr/>
        </p:nvSpPr>
        <p:spPr>
          <a:xfrm>
            <a:off x="4412609" y="3288484"/>
            <a:ext cx="268448" cy="9541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0C8A8D-901E-41B0-EC04-76E87CA49CC5}"/>
              </a:ext>
            </a:extLst>
          </p:cNvPr>
          <p:cNvSpPr txBox="1"/>
          <p:nvPr/>
        </p:nvSpPr>
        <p:spPr>
          <a:xfrm>
            <a:off x="4799900" y="3442371"/>
            <a:ext cx="2829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</a:t>
            </a:r>
            <a:r>
              <a:rPr lang="en-US" b="1" dirty="0"/>
              <a:t>weighted</a:t>
            </a:r>
            <a:r>
              <a:rPr lang="en-US" dirty="0"/>
              <a:t> entropy for both outcomes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2601CF-AABB-8B3C-0DCC-D1558C3E0581}"/>
              </a:ext>
            </a:extLst>
          </p:cNvPr>
          <p:cNvSpPr txBox="1"/>
          <p:nvPr/>
        </p:nvSpPr>
        <p:spPr>
          <a:xfrm>
            <a:off x="1183593" y="5840385"/>
            <a:ext cx="9824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Takeaway</a:t>
            </a:r>
            <a:r>
              <a:rPr lang="en-GB" sz="2800" dirty="0"/>
              <a:t>: We are always interested in </a:t>
            </a:r>
            <a:r>
              <a:rPr lang="en-US" sz="2800" b="1" dirty="0"/>
              <a:t>Weighted</a:t>
            </a:r>
            <a:r>
              <a:rPr lang="en-US" sz="2800" dirty="0">
                <a:solidFill>
                  <a:srgbClr val="FF0000"/>
                </a:solidFill>
              </a:rPr>
              <a:t> Entropy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248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5214-9A77-82DC-52C6-967B5B2A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weighted entropy</a:t>
            </a:r>
          </a:p>
        </p:txBody>
      </p:sp>
      <p:pic>
        <p:nvPicPr>
          <p:cNvPr id="3" name="Picture 4" descr="bird&quot; Icon - Download for free – Iconduck">
            <a:extLst>
              <a:ext uri="{FF2B5EF4-FFF2-40B4-BE49-F238E27FC236}">
                <a16:creationId xmlns:a16="http://schemas.microsoft.com/office/drawing/2014/main" id="{B1250AF0-869E-8B3A-CACE-E6B081CC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62" y="251298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Bird - Free animals icons">
            <a:extLst>
              <a:ext uri="{FF2B5EF4-FFF2-40B4-BE49-F238E27FC236}">
                <a16:creationId xmlns:a16="http://schemas.microsoft.com/office/drawing/2014/main" id="{6804F598-C99E-57ED-439F-F5A2FB2A7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09" y="220784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ird - Free animals icons">
            <a:extLst>
              <a:ext uri="{FF2B5EF4-FFF2-40B4-BE49-F238E27FC236}">
                <a16:creationId xmlns:a16="http://schemas.microsoft.com/office/drawing/2014/main" id="{9AB777D0-773C-D47F-062C-F8A1388F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54" y="216293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ird - Free animals icons">
            <a:extLst>
              <a:ext uri="{FF2B5EF4-FFF2-40B4-BE49-F238E27FC236}">
                <a16:creationId xmlns:a16="http://schemas.microsoft.com/office/drawing/2014/main" id="{A051C9A3-8974-158B-0659-54C07A8FC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6" y="221664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rd - Free animals icons">
            <a:extLst>
              <a:ext uri="{FF2B5EF4-FFF2-40B4-BE49-F238E27FC236}">
                <a16:creationId xmlns:a16="http://schemas.microsoft.com/office/drawing/2014/main" id="{05A9BF9C-7DB3-5074-0B54-4E89CF52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37" y="267699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ird - Free animals icons">
            <a:extLst>
              <a:ext uri="{FF2B5EF4-FFF2-40B4-BE49-F238E27FC236}">
                <a16:creationId xmlns:a16="http://schemas.microsoft.com/office/drawing/2014/main" id="{37EA2E54-A5FB-FD06-D8DB-C92CF33B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710" y="3162974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ird - Free animals icons">
            <a:extLst>
              <a:ext uri="{FF2B5EF4-FFF2-40B4-BE49-F238E27FC236}">
                <a16:creationId xmlns:a16="http://schemas.microsoft.com/office/drawing/2014/main" id="{AFC803E0-EB74-6E7A-7CE1-16DDB19C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34" y="311964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ird - Free animals icons">
            <a:extLst>
              <a:ext uri="{FF2B5EF4-FFF2-40B4-BE49-F238E27FC236}">
                <a16:creationId xmlns:a16="http://schemas.microsoft.com/office/drawing/2014/main" id="{7070E3F3-9356-8717-4231-0CA298FB7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7" y="277069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ird&quot; Icon - Download for free – Iconduck">
            <a:extLst>
              <a:ext uri="{FF2B5EF4-FFF2-40B4-BE49-F238E27FC236}">
                <a16:creationId xmlns:a16="http://schemas.microsoft.com/office/drawing/2014/main" id="{7FCB0133-3314-AFC8-9F87-57B3F092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883" y="265825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ird - Free animals icons">
            <a:extLst>
              <a:ext uri="{FF2B5EF4-FFF2-40B4-BE49-F238E27FC236}">
                <a16:creationId xmlns:a16="http://schemas.microsoft.com/office/drawing/2014/main" id="{396568F5-AE3A-36F8-435C-BCCB56A8B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98" y="225170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Bird - Free animals icons">
            <a:extLst>
              <a:ext uri="{FF2B5EF4-FFF2-40B4-BE49-F238E27FC236}">
                <a16:creationId xmlns:a16="http://schemas.microsoft.com/office/drawing/2014/main" id="{4B2AD9BA-0C7B-08D3-AE6B-B6DA0692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05" y="219799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ird - Free animals icons">
            <a:extLst>
              <a:ext uri="{FF2B5EF4-FFF2-40B4-BE49-F238E27FC236}">
                <a16:creationId xmlns:a16="http://schemas.microsoft.com/office/drawing/2014/main" id="{6CB4D72E-AD0A-1475-5E86-79C3134D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61" y="3198034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Bird - Free animals icons">
            <a:extLst>
              <a:ext uri="{FF2B5EF4-FFF2-40B4-BE49-F238E27FC236}">
                <a16:creationId xmlns:a16="http://schemas.microsoft.com/office/drawing/2014/main" id="{DB2E53BB-6D73-DA35-91B1-8C8F4BA7E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28" y="280575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rd&quot; Icon - Download for free – Iconduck">
            <a:extLst>
              <a:ext uri="{FF2B5EF4-FFF2-40B4-BE49-F238E27FC236}">
                <a16:creationId xmlns:a16="http://schemas.microsoft.com/office/drawing/2014/main" id="{A8244A2A-A706-5BC2-9358-3A2FCC88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27" y="217114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bird&quot; Icon - Download for free – Iconduck">
            <a:extLst>
              <a:ext uri="{FF2B5EF4-FFF2-40B4-BE49-F238E27FC236}">
                <a16:creationId xmlns:a16="http://schemas.microsoft.com/office/drawing/2014/main" id="{D57C717C-6674-6C71-9400-BB1FE78E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51" y="268629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bird&quot; Icon - Download for free – Iconduck">
            <a:extLst>
              <a:ext uri="{FF2B5EF4-FFF2-40B4-BE49-F238E27FC236}">
                <a16:creationId xmlns:a16="http://schemas.microsoft.com/office/drawing/2014/main" id="{820FF709-032A-5150-3559-2AE9412AD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60" y="316231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bird&quot; Icon - Download for free – Iconduck">
            <a:extLst>
              <a:ext uri="{FF2B5EF4-FFF2-40B4-BE49-F238E27FC236}">
                <a16:creationId xmlns:a16="http://schemas.microsoft.com/office/drawing/2014/main" id="{32577ABE-AA43-4D1C-345A-A491A516D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19" y="248442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Bird - Free animals icons">
            <a:extLst>
              <a:ext uri="{FF2B5EF4-FFF2-40B4-BE49-F238E27FC236}">
                <a16:creationId xmlns:a16="http://schemas.microsoft.com/office/drawing/2014/main" id="{ECA6470C-4428-C40A-3576-7E0A3454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10" y="216215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bird&quot; Icon - Download for free – Iconduck">
            <a:extLst>
              <a:ext uri="{FF2B5EF4-FFF2-40B4-BE49-F238E27FC236}">
                <a16:creationId xmlns:a16="http://schemas.microsoft.com/office/drawing/2014/main" id="{4F0D2A1C-CD52-DACA-C49B-BC7E5B55A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32" y="213530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bird&quot; Icon - Download for free – Iconduck">
            <a:extLst>
              <a:ext uri="{FF2B5EF4-FFF2-40B4-BE49-F238E27FC236}">
                <a16:creationId xmlns:a16="http://schemas.microsoft.com/office/drawing/2014/main" id="{940E7E79-94B6-A431-CF46-D836055FD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56" y="265045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bird&quot; Icon - Download for free – Iconduck">
            <a:extLst>
              <a:ext uri="{FF2B5EF4-FFF2-40B4-BE49-F238E27FC236}">
                <a16:creationId xmlns:a16="http://schemas.microsoft.com/office/drawing/2014/main" id="{AE91607E-7D78-E712-DDD4-384115096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58" y="2930597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ird&quot; Icon - Download for free – Iconduck">
            <a:extLst>
              <a:ext uri="{FF2B5EF4-FFF2-40B4-BE49-F238E27FC236}">
                <a16:creationId xmlns:a16="http://schemas.microsoft.com/office/drawing/2014/main" id="{7B256B69-4638-BCB9-E525-2F781644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45" y="2540067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ird&quot; Icon - Download for free – Iconduck">
            <a:extLst>
              <a:ext uri="{FF2B5EF4-FFF2-40B4-BE49-F238E27FC236}">
                <a16:creationId xmlns:a16="http://schemas.microsoft.com/office/drawing/2014/main" id="{BBE1BA66-FE29-DD88-E6AD-C88347BC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58" y="209031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bird&quot; Icon - Download for free – Iconduck">
            <a:extLst>
              <a:ext uri="{FF2B5EF4-FFF2-40B4-BE49-F238E27FC236}">
                <a16:creationId xmlns:a16="http://schemas.microsoft.com/office/drawing/2014/main" id="{F4B28C0F-EF42-5FE0-478E-9DCCB7DD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172" y="287373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431DB20-6DA2-3069-7375-6BAD82BA5FA6}"/>
              </a:ext>
            </a:extLst>
          </p:cNvPr>
          <p:cNvSpPr/>
          <p:nvPr/>
        </p:nvSpPr>
        <p:spPr>
          <a:xfrm>
            <a:off x="838200" y="1894897"/>
            <a:ext cx="1950750" cy="1782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28E419-30CB-1554-B7A9-2AA7BF4342F8}"/>
              </a:ext>
            </a:extLst>
          </p:cNvPr>
          <p:cNvSpPr/>
          <p:nvPr/>
        </p:nvSpPr>
        <p:spPr>
          <a:xfrm>
            <a:off x="2908595" y="1894897"/>
            <a:ext cx="1950750" cy="1782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C1A562-A9DC-8514-525F-990CB8B7D218}"/>
              </a:ext>
            </a:extLst>
          </p:cNvPr>
          <p:cNvSpPr/>
          <p:nvPr/>
        </p:nvSpPr>
        <p:spPr>
          <a:xfrm>
            <a:off x="4974227" y="1898794"/>
            <a:ext cx="1950749" cy="17783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A13389-2EED-CEBC-90EE-E45AADC8DF8B}"/>
              </a:ext>
            </a:extLst>
          </p:cNvPr>
          <p:cNvSpPr txBox="1"/>
          <p:nvPr/>
        </p:nvSpPr>
        <p:spPr>
          <a:xfrm>
            <a:off x="1300719" y="1865090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3B1220-1359-85B4-CBEE-0E95613C9AB3}"/>
              </a:ext>
            </a:extLst>
          </p:cNvPr>
          <p:cNvSpPr txBox="1"/>
          <p:nvPr/>
        </p:nvSpPr>
        <p:spPr>
          <a:xfrm>
            <a:off x="3302719" y="1853829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8D90B-8039-3281-386D-DAE19B5E152E}"/>
              </a:ext>
            </a:extLst>
          </p:cNvPr>
          <p:cNvSpPr txBox="1"/>
          <p:nvPr/>
        </p:nvSpPr>
        <p:spPr>
          <a:xfrm>
            <a:off x="5461095" y="1838822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3CC634-3F08-3F8F-C23B-606C709D9BE7}"/>
              </a:ext>
            </a:extLst>
          </p:cNvPr>
          <p:cNvSpPr txBox="1"/>
          <p:nvPr/>
        </p:nvSpPr>
        <p:spPr>
          <a:xfrm>
            <a:off x="6279347" y="268713"/>
            <a:ext cx="6170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Entropy</a:t>
            </a:r>
            <a:r>
              <a:rPr lang="en-US" sz="1800" baseline="-25000" dirty="0"/>
              <a:t> pick a bird </a:t>
            </a:r>
            <a:r>
              <a:rPr lang="en-US" sz="1800" dirty="0"/>
              <a:t>=​ p</a:t>
            </a:r>
            <a:r>
              <a:rPr lang="en-US" sz="1800" baseline="-25000" dirty="0"/>
              <a:t> </a:t>
            </a:r>
            <a:r>
              <a:rPr lang="en-US" sz="1800" b="1" baseline="-25000" dirty="0"/>
              <a:t>black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​(1/p</a:t>
            </a:r>
            <a:r>
              <a:rPr lang="en-US" sz="1800" baseline="-25000" dirty="0"/>
              <a:t> </a:t>
            </a:r>
            <a:r>
              <a:rPr lang="en-US" sz="1800" b="1" baseline="-25000" dirty="0"/>
              <a:t>black</a:t>
            </a:r>
            <a:r>
              <a:rPr lang="en-US" sz="1800" baseline="-25000" dirty="0"/>
              <a:t> </a:t>
            </a:r>
            <a:r>
              <a:rPr lang="en-US" sz="1800" dirty="0"/>
              <a:t>​) + p</a:t>
            </a:r>
            <a:r>
              <a:rPr lang="en-US" sz="1800" baseline="-25000" dirty="0"/>
              <a:t> </a:t>
            </a:r>
            <a:r>
              <a:rPr lang="en-US" sz="1800" baseline="-25000" dirty="0">
                <a:solidFill>
                  <a:schemeClr val="accent2"/>
                </a:solidFill>
              </a:rPr>
              <a:t>white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​(1/p</a:t>
            </a:r>
            <a:r>
              <a:rPr lang="en-US" sz="1800" baseline="-25000" dirty="0"/>
              <a:t> </a:t>
            </a:r>
            <a:r>
              <a:rPr lang="en-US" sz="1800" baseline="-25000" dirty="0">
                <a:solidFill>
                  <a:schemeClr val="accent2"/>
                </a:solidFill>
              </a:rPr>
              <a:t>white</a:t>
            </a:r>
            <a:r>
              <a:rPr lang="en-US" sz="1800" baseline="-25000" dirty="0"/>
              <a:t> </a:t>
            </a:r>
            <a:r>
              <a:rPr lang="en-US" sz="1800" dirty="0"/>
              <a:t>​)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6EC30-5956-BC32-849B-89CFFF37C0D6}"/>
              </a:ext>
            </a:extLst>
          </p:cNvPr>
          <p:cNvSpPr txBox="1"/>
          <p:nvPr/>
        </p:nvSpPr>
        <p:spPr>
          <a:xfrm>
            <a:off x="639128" y="3925593"/>
            <a:ext cx="22149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0.125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​(1/0.125</a:t>
            </a:r>
            <a:r>
              <a:rPr lang="en-US" sz="1600" baseline="-25000" dirty="0"/>
              <a:t> </a:t>
            </a:r>
            <a:r>
              <a:rPr lang="en-US" sz="1600" dirty="0"/>
              <a:t>​) + 0.875 log</a:t>
            </a:r>
            <a:r>
              <a:rPr lang="en-US" sz="1600" baseline="-25000" dirty="0"/>
              <a:t>2</a:t>
            </a:r>
            <a:r>
              <a:rPr lang="en-US" sz="1600" dirty="0"/>
              <a:t>​(1/0.875</a:t>
            </a:r>
            <a:r>
              <a:rPr lang="en-US" sz="1600" baseline="-25000" dirty="0"/>
              <a:t> </a:t>
            </a:r>
            <a:r>
              <a:rPr lang="en-US" sz="1600" dirty="0"/>
              <a:t>​) =</a:t>
            </a:r>
            <a:r>
              <a:rPr lang="en-US" sz="1600" dirty="0">
                <a:solidFill>
                  <a:srgbClr val="FF0000"/>
                </a:solidFill>
              </a:rPr>
              <a:t>0.54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E999BA-7496-E2AC-7648-DDEFDECFD86F}"/>
              </a:ext>
            </a:extLst>
          </p:cNvPr>
          <p:cNvSpPr txBox="1"/>
          <p:nvPr/>
        </p:nvSpPr>
        <p:spPr>
          <a:xfrm>
            <a:off x="2970046" y="3989037"/>
            <a:ext cx="19466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0.5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​(1/0.5</a:t>
            </a:r>
            <a:r>
              <a:rPr lang="en-US" sz="1800" baseline="-25000" dirty="0"/>
              <a:t> </a:t>
            </a:r>
            <a:r>
              <a:rPr lang="en-US" sz="1800" dirty="0"/>
              <a:t>​) + 0.5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​(1/0.5</a:t>
            </a:r>
            <a:r>
              <a:rPr lang="en-US" sz="1800" baseline="-25000" dirty="0"/>
              <a:t> </a:t>
            </a:r>
            <a:r>
              <a:rPr lang="en-US" sz="1800" dirty="0"/>
              <a:t>​)=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746770-F905-3E9A-1CEE-46213405BD36}"/>
              </a:ext>
            </a:extLst>
          </p:cNvPr>
          <p:cNvSpPr txBox="1"/>
          <p:nvPr/>
        </p:nvSpPr>
        <p:spPr>
          <a:xfrm>
            <a:off x="5032664" y="3940467"/>
            <a:ext cx="19466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0.875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​(1/0.875</a:t>
            </a:r>
            <a:r>
              <a:rPr lang="en-US" sz="1600" baseline="-25000" dirty="0"/>
              <a:t> </a:t>
            </a:r>
            <a:r>
              <a:rPr lang="en-US" sz="1600" dirty="0"/>
              <a:t>​) + 0.125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​(1/0.125</a:t>
            </a:r>
            <a:r>
              <a:rPr lang="en-US" sz="1600" baseline="-25000" dirty="0"/>
              <a:t> </a:t>
            </a:r>
            <a:r>
              <a:rPr lang="en-US" sz="1600" dirty="0"/>
              <a:t>​) =</a:t>
            </a:r>
            <a:r>
              <a:rPr lang="en-US" sz="1600" dirty="0">
                <a:solidFill>
                  <a:srgbClr val="FF0000"/>
                </a:solidFill>
              </a:rPr>
              <a:t>0.54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578043D-1039-A408-0351-BA0455401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726" y="1732178"/>
            <a:ext cx="4218462" cy="31368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CFA14A-817A-FEC7-559F-F6B076F4F2D9}"/>
              </a:ext>
            </a:extLst>
          </p:cNvPr>
          <p:cNvSpPr txBox="1"/>
          <p:nvPr/>
        </p:nvSpPr>
        <p:spPr>
          <a:xfrm>
            <a:off x="2375150" y="5715765"/>
            <a:ext cx="801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 does dataset 2 have the highest entropy? equal distribution has the highest uncertainty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EB96FB-C4E9-9CC1-3D83-67C82A654F4B}"/>
              </a:ext>
            </a:extLst>
          </p:cNvPr>
          <p:cNvCxnSpPr/>
          <p:nvPr/>
        </p:nvCxnSpPr>
        <p:spPr>
          <a:xfrm flipV="1">
            <a:off x="8676640" y="3198034"/>
            <a:ext cx="0" cy="1114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535E3E-C27F-DAB6-17C3-E1EC984996B0}"/>
              </a:ext>
            </a:extLst>
          </p:cNvPr>
          <p:cNvCxnSpPr/>
          <p:nvPr/>
        </p:nvCxnSpPr>
        <p:spPr>
          <a:xfrm flipV="1">
            <a:off x="11115040" y="3162316"/>
            <a:ext cx="0" cy="1114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374D30-CC9F-AA55-1731-9845F7968BAB}"/>
              </a:ext>
            </a:extLst>
          </p:cNvPr>
          <p:cNvCxnSpPr>
            <a:cxnSpLocks/>
          </p:cNvCxnSpPr>
          <p:nvPr/>
        </p:nvCxnSpPr>
        <p:spPr>
          <a:xfrm flipV="1">
            <a:off x="9946640" y="2135303"/>
            <a:ext cx="0" cy="21223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615AEB3-CD51-F49B-D5E4-C5BD23A2DE72}"/>
                  </a:ext>
                </a:extLst>
              </p14:cNvPr>
              <p14:cNvContentPartPr/>
              <p14:nvPr/>
            </p14:nvContentPartPr>
            <p14:xfrm>
              <a:off x="658240" y="4409480"/>
              <a:ext cx="609120" cy="357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615AEB3-CD51-F49B-D5E4-C5BD23A2DE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120" y="4403360"/>
                <a:ext cx="62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286D017-ABAC-74AF-CC16-5844A877EB7B}"/>
                  </a:ext>
                </a:extLst>
              </p14:cNvPr>
              <p14:cNvContentPartPr/>
              <p14:nvPr/>
            </p14:nvContentPartPr>
            <p14:xfrm>
              <a:off x="5679520" y="3341000"/>
              <a:ext cx="5301720" cy="1902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286D017-ABAC-74AF-CC16-5844A877EB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3400" y="3334880"/>
                <a:ext cx="5313960" cy="19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0B0302-57FA-4A88-7A3B-40FB470410DE}"/>
                  </a:ext>
                </a:extLst>
              </p14:cNvPr>
              <p14:cNvContentPartPr/>
              <p14:nvPr/>
            </p14:nvContentPartPr>
            <p14:xfrm>
              <a:off x="10911400" y="3291320"/>
              <a:ext cx="103680" cy="163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0B0302-57FA-4A88-7A3B-40FB470410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05280" y="3285200"/>
                <a:ext cx="11592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7CB56F6-090F-2EE3-DEF7-AA7127CFC058}"/>
              </a:ext>
            </a:extLst>
          </p:cNvPr>
          <p:cNvGrpSpPr/>
          <p:nvPr/>
        </p:nvGrpSpPr>
        <p:grpSpPr>
          <a:xfrm>
            <a:off x="1259800" y="1940240"/>
            <a:ext cx="8451720" cy="3302280"/>
            <a:chOff x="1259800" y="1940240"/>
            <a:chExt cx="8451720" cy="33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E44ACD-7934-9AA8-A9B6-17AE96C527FB}"/>
                    </a:ext>
                  </a:extLst>
                </p14:cNvPr>
                <p14:cNvContentPartPr/>
                <p14:nvPr/>
              </p14:nvContentPartPr>
              <p14:xfrm>
                <a:off x="1259800" y="3328760"/>
                <a:ext cx="7270200" cy="1913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E44ACD-7934-9AA8-A9B6-17AE96C527F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53680" y="3322640"/>
                  <a:ext cx="7282440" cy="19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D60B1BF-3B7B-A90F-0F9E-CDA38C0B8445}"/>
                    </a:ext>
                  </a:extLst>
                </p14:cNvPr>
                <p14:cNvContentPartPr/>
                <p14:nvPr/>
              </p14:nvContentPartPr>
              <p14:xfrm>
                <a:off x="8452960" y="3271520"/>
                <a:ext cx="138960" cy="12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D60B1BF-3B7B-A90F-0F9E-CDA38C0B84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46840" y="3265400"/>
                  <a:ext cx="151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C1EECAF-A246-FADC-35A6-6E24AB27AD10}"/>
                    </a:ext>
                  </a:extLst>
                </p14:cNvPr>
                <p14:cNvContentPartPr/>
                <p14:nvPr/>
              </p14:nvContentPartPr>
              <p14:xfrm>
                <a:off x="5088400" y="4450520"/>
                <a:ext cx="773280" cy="316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C1EECAF-A246-FADC-35A6-6E24AB27AD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82280" y="4444400"/>
                  <a:ext cx="785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0E5AF5B-DB3D-0843-A79E-277D8187D2EA}"/>
                    </a:ext>
                  </a:extLst>
                </p14:cNvPr>
                <p14:cNvContentPartPr/>
                <p14:nvPr/>
              </p14:nvContentPartPr>
              <p14:xfrm>
                <a:off x="4295680" y="4287440"/>
                <a:ext cx="552600" cy="325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0E5AF5B-DB3D-0843-A79E-277D8187D2E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9560" y="4281320"/>
                  <a:ext cx="5648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3A9CC4-D58D-C1A9-528B-7F415D669344}"/>
                    </a:ext>
                  </a:extLst>
                </p14:cNvPr>
                <p14:cNvContentPartPr/>
                <p14:nvPr/>
              </p14:nvContentPartPr>
              <p14:xfrm>
                <a:off x="4876360" y="2011160"/>
                <a:ext cx="4795200" cy="2296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3A9CC4-D58D-C1A9-528B-7F415D66934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70240" y="2005040"/>
                  <a:ext cx="4807440" cy="23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B66463E-3E09-0069-D758-2D054C88F8A8}"/>
                    </a:ext>
                  </a:extLst>
                </p14:cNvPr>
                <p14:cNvContentPartPr/>
                <p14:nvPr/>
              </p14:nvContentPartPr>
              <p14:xfrm>
                <a:off x="9547000" y="1940240"/>
                <a:ext cx="164520" cy="219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B66463E-3E09-0069-D758-2D054C88F8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40880" y="1934120"/>
                  <a:ext cx="17676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367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D643B-7178-EDB7-8844-3651AA8580F2}"/>
              </a:ext>
            </a:extLst>
          </p:cNvPr>
          <p:cNvSpPr txBox="1"/>
          <p:nvPr/>
        </p:nvSpPr>
        <p:spPr>
          <a:xfrm>
            <a:off x="850821" y="4381624"/>
            <a:ext cx="101010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Takeaway</a:t>
            </a:r>
            <a:r>
              <a:rPr lang="en-GB" sz="2400" dirty="0"/>
              <a:t>: Entropy is the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expected information</a:t>
            </a:r>
            <a:r>
              <a:rPr lang="en-GB" sz="2400" dirty="0"/>
              <a:t> or </a:t>
            </a:r>
            <a:r>
              <a:rPr lang="en-GB" sz="2400" b="1" dirty="0"/>
              <a:t>average uncertainty</a:t>
            </a:r>
            <a:r>
              <a:rPr lang="en-GB" sz="2400" dirty="0"/>
              <a:t> associated with a random variable (with probability of all possible outcomes)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the average number of </a:t>
            </a:r>
            <a:r>
              <a:rPr lang="en-GB" sz="2400" b="1" dirty="0"/>
              <a:t>bits</a:t>
            </a:r>
            <a:r>
              <a:rPr lang="en-GB" sz="2400" dirty="0"/>
              <a:t> we’d need to encode the information (distribution)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6BD9F-5BB2-1CA8-6C93-0D390074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21" y="326676"/>
            <a:ext cx="10101096" cy="383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9815</TotalTime>
  <Words>2095</Words>
  <Application>Microsoft Office PowerPoint</Application>
  <PresentationFormat>Widescreen</PresentationFormat>
  <Paragraphs>273</Paragraphs>
  <Slides>37</Slides>
  <Notes>7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Arial</vt:lpstr>
      <vt:lpstr>Calibri</vt:lpstr>
      <vt:lpstr>Calibri Light</vt:lpstr>
      <vt:lpstr>Consolas</vt:lpstr>
      <vt:lpstr>Office Theme</vt:lpstr>
      <vt:lpstr>Machine Learning Concepts for Multiclass Classification</vt:lpstr>
      <vt:lpstr>Overview</vt:lpstr>
      <vt:lpstr>Entropy</vt:lpstr>
      <vt:lpstr>What is Entropy/Information Entropy?</vt:lpstr>
      <vt:lpstr>Compute the entropy of an event (picking a black bird with a probability of p) </vt:lpstr>
      <vt:lpstr>PowerPoint Presentation</vt:lpstr>
      <vt:lpstr>Should consider two outcomes: a black or a white bird</vt:lpstr>
      <vt:lpstr>Example: Compute weighted entropy</vt:lpstr>
      <vt:lpstr>PowerPoint Presentation</vt:lpstr>
      <vt:lpstr>Example 1: Entropy (Information Theory) for Data Compression</vt:lpstr>
      <vt:lpstr>PowerPoint Presentation</vt:lpstr>
      <vt:lpstr>PowerPoint Presentation</vt:lpstr>
      <vt:lpstr>Example 2: Entropy (In ML) for Measuring a model’s Confidence</vt:lpstr>
      <vt:lpstr>Measure a model’s confidence using entropy </vt:lpstr>
      <vt:lpstr>PowerPoint Presentation</vt:lpstr>
      <vt:lpstr>PowerPoint Presentation</vt:lpstr>
      <vt:lpstr>Cross-Entropy</vt:lpstr>
      <vt:lpstr>PowerPoint Presentation</vt:lpstr>
      <vt:lpstr>PowerPoint Presentation</vt:lpstr>
      <vt:lpstr>Cross-Entropy Loss</vt:lpstr>
      <vt:lpstr>Cross-Entropy loss: Evaluating Predictions</vt:lpstr>
      <vt:lpstr>Cross-Entropy loss related to Information Theory (Cross-Entropy)</vt:lpstr>
      <vt:lpstr>PowerPoint Presentation</vt:lpstr>
      <vt:lpstr>Simplify Cross-Entropy loss  </vt:lpstr>
      <vt:lpstr>Binary Cross-Entropy Loss is a special case of Cross-Entropy Loss </vt:lpstr>
      <vt:lpstr>PowerPoint Presentation</vt:lpstr>
      <vt:lpstr>Key takeaway: Cross-Entropy loss</vt:lpstr>
      <vt:lpstr>Multi-class Classification (softmax output)</vt:lpstr>
      <vt:lpstr>Activation Function</vt:lpstr>
      <vt:lpstr>Activation Function: Introduces non-linearity in neural networks</vt:lpstr>
      <vt:lpstr>Optimizer</vt:lpstr>
      <vt:lpstr>PowerPoint Presentation</vt:lpstr>
      <vt:lpstr>Adam Optimizer</vt:lpstr>
      <vt:lpstr>PowerPoint Presentation</vt:lpstr>
      <vt:lpstr>Which optimizer to use</vt:lpstr>
      <vt:lpstr>Putting It All Together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29</cp:revision>
  <dcterms:created xsi:type="dcterms:W3CDTF">2020-09-14T14:43:27Z</dcterms:created>
  <dcterms:modified xsi:type="dcterms:W3CDTF">2025-10-02T21:15:27Z</dcterms:modified>
</cp:coreProperties>
</file>