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A6AEC-921D-4BE6-8002-CC8D4F2830D2}" v="23" dt="2025-09-14T19:13:13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8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F99F8FFF-BA20-43EA-924B-4DF5D2A785F3}"/>
    <pc:docChg chg="undo custSel modSld">
      <pc:chgData name="Weifeng Xu" userId="e7aed605-a3dd-4d5a-a692-a87037af107b" providerId="ADAL" clId="{F99F8FFF-BA20-43EA-924B-4DF5D2A785F3}" dt="2025-09-16T01:40:34.539" v="29" actId="20577"/>
      <pc:docMkLst>
        <pc:docMk/>
      </pc:docMkLst>
      <pc:sldChg chg="addSp modSp">
        <pc:chgData name="Weifeng Xu" userId="e7aed605-a3dd-4d5a-a692-a87037af107b" providerId="ADAL" clId="{F99F8FFF-BA20-43EA-924B-4DF5D2A785F3}" dt="2025-09-14T19:13:13.786" v="0"/>
        <pc:sldMkLst>
          <pc:docMk/>
          <pc:sldMk cId="1325061211" sldId="256"/>
        </pc:sldMkLst>
        <pc:picChg chg="add mod">
          <ac:chgData name="Weifeng Xu" userId="e7aed605-a3dd-4d5a-a692-a87037af107b" providerId="ADAL" clId="{F99F8FFF-BA20-43EA-924B-4DF5D2A785F3}" dt="2025-09-14T19:13:13.786" v="0"/>
          <ac:picMkLst>
            <pc:docMk/>
            <pc:sldMk cId="1325061211" sldId="256"/>
            <ac:picMk id="4" creationId="{33B223AA-E69E-4025-B2A4-B10E7F584464}"/>
          </ac:picMkLst>
        </pc:picChg>
      </pc:sldChg>
      <pc:sldChg chg="modSp mod">
        <pc:chgData name="Weifeng Xu" userId="e7aed605-a3dd-4d5a-a692-a87037af107b" providerId="ADAL" clId="{F99F8FFF-BA20-43EA-924B-4DF5D2A785F3}" dt="2025-09-16T01:33:15.444" v="1" actId="1076"/>
        <pc:sldMkLst>
          <pc:docMk/>
          <pc:sldMk cId="3375603492" sldId="260"/>
        </pc:sldMkLst>
        <pc:spChg chg="mod">
          <ac:chgData name="Weifeng Xu" userId="e7aed605-a3dd-4d5a-a692-a87037af107b" providerId="ADAL" clId="{F99F8FFF-BA20-43EA-924B-4DF5D2A785F3}" dt="2025-09-16T01:33:15.444" v="1" actId="1076"/>
          <ac:spMkLst>
            <pc:docMk/>
            <pc:sldMk cId="3375603492" sldId="260"/>
            <ac:spMk id="3" creationId="{05B68788-0EDA-2356-BC1F-D7983C72A09D}"/>
          </ac:spMkLst>
        </pc:spChg>
      </pc:sldChg>
      <pc:sldChg chg="modSp mod">
        <pc:chgData name="Weifeng Xu" userId="e7aed605-a3dd-4d5a-a692-a87037af107b" providerId="ADAL" clId="{F99F8FFF-BA20-43EA-924B-4DF5D2A785F3}" dt="2025-09-16T01:40:34.539" v="29" actId="20577"/>
        <pc:sldMkLst>
          <pc:docMk/>
          <pc:sldMk cId="1010189504" sldId="262"/>
        </pc:sldMkLst>
        <pc:spChg chg="mod">
          <ac:chgData name="Weifeng Xu" userId="e7aed605-a3dd-4d5a-a692-a87037af107b" providerId="ADAL" clId="{F99F8FFF-BA20-43EA-924B-4DF5D2A785F3}" dt="2025-09-16T01:40:34.539" v="29" actId="20577"/>
          <ac:spMkLst>
            <pc:docMk/>
            <pc:sldMk cId="1010189504" sldId="262"/>
            <ac:spMk id="3" creationId="{D8178449-0DEC-1DF6-C094-4E1D9A556DB1}"/>
          </ac:spMkLst>
        </pc:spChg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B223AA-E69E-4025-B2A4-B10E7F584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950" y="1"/>
            <a:ext cx="4963788" cy="268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E69C-A14B-390C-CFED-6DD48CFF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010AF9-005A-4F01-6AC2-01450C7014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/>
                  <a:t>Definition</a:t>
                </a:r>
                <a:r>
                  <a:rPr lang="en-GB" dirty="0"/>
                  <a:t>: It refers to the gradient of the loss function with respect to the model's parameters (e.g., weights and biases).</a:t>
                </a:r>
              </a:p>
              <a:p>
                <a:r>
                  <a:rPr lang="en-GB" b="1" dirty="0"/>
                  <a:t>Purpose</a:t>
                </a:r>
                <a:r>
                  <a:rPr lang="en-GB" dirty="0"/>
                  <a:t>: It indicates the direction and magnitude of the steepest increase in the loss function. To minimize the loss, optimization algorithms (like gradient descent) move in the </a:t>
                </a:r>
                <a:r>
                  <a:rPr lang="en-GB" i="1" dirty="0"/>
                  <a:t>opposite</a:t>
                </a:r>
                <a:r>
                  <a:rPr lang="en-GB" dirty="0"/>
                  <a:t> direction of the gradient.</a:t>
                </a:r>
              </a:p>
              <a:p>
                <a:r>
                  <a:rPr lang="en-US" b="1" dirty="0"/>
                  <a:t>Example</a:t>
                </a:r>
                <a:r>
                  <a:rPr lang="en-US" dirty="0"/>
                  <a:t>: For a loss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gradient ∇L tells us how much each parameter </a:t>
                </a:r>
                <a:r>
                  <a:rPr lang="en-US" i="1" dirty="0" err="1"/>
                  <a:t>w</a:t>
                </a:r>
                <a:r>
                  <a:rPr lang="en-US" sz="1600" dirty="0" err="1"/>
                  <a:t>i</a:t>
                </a:r>
                <a:r>
                  <a:rPr lang="en-US" dirty="0"/>
                  <a:t> contributes to the loss.</a:t>
                </a:r>
              </a:p>
              <a:p>
                <a:r>
                  <a:rPr lang="en-GB" b="1" dirty="0"/>
                  <a:t>Role in ML</a:t>
                </a:r>
                <a:r>
                  <a:rPr lang="en-GB" dirty="0"/>
                  <a:t>: Gradients are computed during backpropagation to update model parameters iteratively, reducing the loss.</a:t>
                </a:r>
              </a:p>
              <a:p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010AF9-005A-4F01-6AC2-01450C701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97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91E7499-2CBB-01E5-E268-0B1D61B1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581" y="0"/>
            <a:ext cx="2146655" cy="1598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817293-CD9F-7A21-E85A-C53904CBC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372" y="63551"/>
            <a:ext cx="2394573" cy="15477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724E09-3324-9D4C-BD2A-44A3FF460800}"/>
              </a:ext>
            </a:extLst>
          </p:cNvPr>
          <p:cNvCxnSpPr>
            <a:cxnSpLocks/>
          </p:cNvCxnSpPr>
          <p:nvPr/>
        </p:nvCxnSpPr>
        <p:spPr>
          <a:xfrm flipH="1">
            <a:off x="8939492" y="63551"/>
            <a:ext cx="572453" cy="1124787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AC789F-00C5-E1DA-E746-15F32EF78D13}"/>
              </a:ext>
            </a:extLst>
          </p:cNvPr>
          <p:cNvSpPr/>
          <p:nvPr/>
        </p:nvSpPr>
        <p:spPr>
          <a:xfrm>
            <a:off x="9538601" y="825910"/>
            <a:ext cx="261320" cy="15731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654E47-82AA-937A-36F5-76112314A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121" y="4717979"/>
            <a:ext cx="2210480" cy="5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2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50AA26-22B9-BAB3-CD50-A0EB9C6A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implement the gradient for different cost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D093C3-4E97-F861-E491-F1ABCBAC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825625"/>
            <a:ext cx="1066037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Different cost functions are required for different tasks</a:t>
            </a:r>
          </a:p>
          <a:p>
            <a:r>
              <a:rPr lang="en-GB" dirty="0"/>
              <a:t>Regression: The goal is to predict continuous values. </a:t>
            </a:r>
            <a:r>
              <a:rPr lang="en-GB" dirty="0">
                <a:solidFill>
                  <a:schemeClr val="accent2"/>
                </a:solidFill>
              </a:rPr>
              <a:t>MSE</a:t>
            </a:r>
            <a:r>
              <a:rPr lang="en-GB" dirty="0"/>
              <a:t> is common because it penalizes larger errors more (quadratic penalty). Example: Predicting house prices.</a:t>
            </a:r>
          </a:p>
          <a:p>
            <a:r>
              <a:rPr lang="en-GB" dirty="0"/>
              <a:t>Classification: The goal is to predict discrete labels or probabilities. </a:t>
            </a:r>
            <a:r>
              <a:rPr lang="en-GB" dirty="0">
                <a:solidFill>
                  <a:schemeClr val="accent2"/>
                </a:solidFill>
              </a:rPr>
              <a:t>Cross-Entropy Loss </a:t>
            </a:r>
            <a:r>
              <a:rPr lang="en-GB" dirty="0"/>
              <a:t>is used because it measures the difference between predicted probabilities and true labels, encouraging the model to output correct class probabilities. Example: Spam email detection.</a:t>
            </a:r>
          </a:p>
          <a:p>
            <a:r>
              <a:rPr lang="en-GB" dirty="0"/>
              <a:t>Ranking: Tasks like search engine optimization use </a:t>
            </a:r>
            <a:r>
              <a:rPr lang="en-GB" dirty="0">
                <a:solidFill>
                  <a:schemeClr val="accent2"/>
                </a:solidFill>
              </a:rPr>
              <a:t>ranking losses </a:t>
            </a:r>
            <a:r>
              <a:rPr lang="en-GB" dirty="0"/>
              <a:t>(e.g., Pairwise Ranking Loss) to focus on the relative order of items rather than exact predictions.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86BF2-6753-1FF6-685A-9877C80A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23"/>
          <a:stretch/>
        </p:blipFill>
        <p:spPr>
          <a:xfrm>
            <a:off x="8511540" y="965080"/>
            <a:ext cx="3558539" cy="106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9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945C-7F49-37BC-FEE2-E004DF17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Autogradient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855F-0BA8-F668-558E-2DC24B2E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Definition</a:t>
            </a:r>
            <a:r>
              <a:rPr lang="en-GB" dirty="0"/>
              <a:t>: </a:t>
            </a:r>
            <a:r>
              <a:rPr lang="en-GB" dirty="0" err="1"/>
              <a:t>Autogradient</a:t>
            </a:r>
            <a:r>
              <a:rPr lang="en-GB" dirty="0"/>
              <a:t>, often called </a:t>
            </a:r>
            <a:r>
              <a:rPr lang="en-GB" b="1" dirty="0" err="1"/>
              <a:t>autograd</a:t>
            </a:r>
            <a:r>
              <a:rPr lang="en-GB" dirty="0"/>
              <a:t>, is a computational technique used by ML frameworks (e.g., </a:t>
            </a:r>
            <a:r>
              <a:rPr lang="en-GB" dirty="0" err="1"/>
              <a:t>PyTorch</a:t>
            </a:r>
            <a:r>
              <a:rPr lang="en-GB" dirty="0"/>
              <a:t>, TensorFlow, JAX) to automatically compute gradients of functions. </a:t>
            </a:r>
          </a:p>
          <a:p>
            <a:pPr lvl="1"/>
            <a:r>
              <a:rPr lang="en-GB" dirty="0"/>
              <a:t>It applies the chain rule to differentiate complex operations in a model's computational graph.</a:t>
            </a:r>
          </a:p>
          <a:p>
            <a:r>
              <a:rPr lang="en-GB" b="1" dirty="0"/>
              <a:t>Purpose</a:t>
            </a:r>
            <a:r>
              <a:rPr lang="en-GB" dirty="0"/>
              <a:t>: It eliminates the need to manually derive and code gradients, making it easier to implement complex models.</a:t>
            </a:r>
          </a:p>
          <a:p>
            <a:r>
              <a:rPr lang="en-GB" b="1" dirty="0"/>
              <a:t>Example</a:t>
            </a:r>
            <a:r>
              <a:rPr lang="en-GB" dirty="0"/>
              <a:t>: In </a:t>
            </a:r>
            <a:r>
              <a:rPr lang="en-GB" dirty="0" err="1"/>
              <a:t>PyTorch</a:t>
            </a:r>
            <a:r>
              <a:rPr lang="en-GB" dirty="0"/>
              <a:t>, if you define a loss function and call </a:t>
            </a:r>
            <a:r>
              <a:rPr lang="en-GB" dirty="0" err="1">
                <a:solidFill>
                  <a:schemeClr val="accent2"/>
                </a:solidFill>
              </a:rPr>
              <a:t>loss.backward</a:t>
            </a:r>
            <a:r>
              <a:rPr lang="en-GB" dirty="0">
                <a:solidFill>
                  <a:schemeClr val="accent2"/>
                </a:solidFill>
              </a:rPr>
              <a:t>(), </a:t>
            </a:r>
            <a:r>
              <a:rPr lang="en-GB" dirty="0" err="1"/>
              <a:t>autograd</a:t>
            </a:r>
            <a:r>
              <a:rPr lang="en-GB" dirty="0"/>
              <a:t> computes the gradients of the loss with respect to all parameters marked as </a:t>
            </a:r>
            <a:r>
              <a:rPr lang="en-GB" dirty="0" err="1">
                <a:solidFill>
                  <a:schemeClr val="accent2"/>
                </a:solidFill>
              </a:rPr>
              <a:t>requires_grad</a:t>
            </a:r>
            <a:r>
              <a:rPr lang="en-GB" dirty="0">
                <a:solidFill>
                  <a:schemeClr val="accent2"/>
                </a:solidFill>
              </a:rPr>
              <a:t>=True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DEA5-7527-8867-0FB2-301052A3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Differences: </a:t>
            </a:r>
            <a:r>
              <a:rPr lang="en-GB" dirty="0"/>
              <a:t>Gradient vs. </a:t>
            </a:r>
            <a:r>
              <a:rPr lang="en-GB" dirty="0" err="1"/>
              <a:t>Autograd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DC9D-4865-25C4-6403-52681E04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Gradient is the mathematical concept (the result of differentiation).</a:t>
            </a:r>
          </a:p>
          <a:p>
            <a:r>
              <a:rPr lang="en-GB" dirty="0" err="1"/>
              <a:t>Autograd</a:t>
            </a:r>
            <a:r>
              <a:rPr lang="en-GB" dirty="0"/>
              <a:t> is the algorithmic tool that computes gradients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9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7C1E-7F3F-FD62-F92D-9320B2F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computing gradient descent after </a:t>
            </a:r>
            <a:r>
              <a:rPr lang="en-US" dirty="0" err="1">
                <a:solidFill>
                  <a:schemeClr val="accent5"/>
                </a:solidFill>
              </a:rPr>
              <a:t>Autograd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8449-0DEC-1DF6-C094-4E1D9A55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Initialize Parameters: </a:t>
            </a:r>
            <a:r>
              <a:rPr lang="en-GB" dirty="0"/>
              <a:t>Start with initial values for the parameters (e.g., random values for w0 and w1).</a:t>
            </a:r>
          </a:p>
          <a:p>
            <a:r>
              <a:rPr lang="en-GB" b="1" dirty="0"/>
              <a:t>Compute the Loss</a:t>
            </a:r>
            <a:r>
              <a:rPr lang="en-GB" dirty="0"/>
              <a:t>: Evaluate the loss function (e.g., loss = </a:t>
            </a:r>
            <a:r>
              <a:rPr lang="en-GB" dirty="0" err="1"/>
              <a:t>z.sum</a:t>
            </a:r>
            <a:r>
              <a:rPr lang="en-GB" dirty="0"/>
              <a:t>() ).</a:t>
            </a:r>
          </a:p>
          <a:p>
            <a:r>
              <a:rPr lang="en-GB" b="1" dirty="0"/>
              <a:t>Compute </a:t>
            </a:r>
            <a:r>
              <a:rPr lang="en-GB" b="1" dirty="0" err="1"/>
              <a:t>Autograd</a:t>
            </a:r>
            <a:r>
              <a:rPr lang="en-GB" b="1" dirty="0"/>
              <a:t>: </a:t>
            </a:r>
            <a:r>
              <a:rPr lang="en-GB" dirty="0"/>
              <a:t>Calculate the gradients of the loss with respect to each parameter (e.g., </a:t>
            </a:r>
            <a:r>
              <a:rPr lang="en-GB" dirty="0">
                <a:solidFill>
                  <a:schemeClr val="accent5"/>
                </a:solidFill>
              </a:rPr>
              <a:t>∂loss/</a:t>
            </a:r>
            <a:r>
              <a:rPr lang="en-GB">
                <a:solidFill>
                  <a:schemeClr val="accent5"/>
                </a:solidFill>
              </a:rPr>
              <a:t>∂w0 </a:t>
            </a:r>
            <a:r>
              <a:rPr lang="en-GB" dirty="0"/>
              <a:t>and </a:t>
            </a:r>
            <a:r>
              <a:rPr lang="en-GB" dirty="0">
                <a:solidFill>
                  <a:schemeClr val="accent5"/>
                </a:solidFill>
              </a:rPr>
              <a:t>∂loss</a:t>
            </a:r>
            <a:r>
              <a:rPr lang="en-GB">
                <a:solidFill>
                  <a:schemeClr val="accent5"/>
                </a:solidFill>
              </a:rPr>
              <a:t>/∂w1</a:t>
            </a:r>
            <a:r>
              <a:rPr lang="en-GB"/>
              <a:t>, </a:t>
            </a:r>
            <a:r>
              <a:rPr lang="en-GB" dirty="0"/>
              <a:t>stored in </a:t>
            </a:r>
            <a:r>
              <a:rPr lang="en-GB" dirty="0">
                <a:solidFill>
                  <a:schemeClr val="accent2"/>
                </a:solidFill>
              </a:rPr>
              <a:t>w0.grad </a:t>
            </a:r>
            <a:r>
              <a:rPr lang="en-GB" dirty="0"/>
              <a:t>and </a:t>
            </a:r>
            <a:r>
              <a:rPr lang="en-GB" dirty="0">
                <a:solidFill>
                  <a:schemeClr val="accent2"/>
                </a:solidFill>
              </a:rPr>
              <a:t>w1.grad </a:t>
            </a:r>
            <a:r>
              <a:rPr lang="en-GB" dirty="0"/>
              <a:t>after </a:t>
            </a:r>
            <a:r>
              <a:rPr lang="en-GB" dirty="0" err="1">
                <a:solidFill>
                  <a:schemeClr val="accent2"/>
                </a:solidFill>
              </a:rPr>
              <a:t>loss.backward</a:t>
            </a:r>
            <a:r>
              <a:rPr lang="en-GB" dirty="0">
                <a:solidFill>
                  <a:schemeClr val="accent2"/>
                </a:solidFill>
              </a:rPr>
              <a:t>() </a:t>
            </a:r>
            <a:r>
              <a:rPr lang="en-GB" dirty="0"/>
              <a:t>).</a:t>
            </a:r>
          </a:p>
          <a:p>
            <a:r>
              <a:rPr lang="en-GB" b="1" dirty="0"/>
              <a:t>Update Parameters</a:t>
            </a:r>
            <a:r>
              <a:rPr lang="en-GB" dirty="0"/>
              <a:t>: Adjust the parameters using the update rule</a:t>
            </a:r>
          </a:p>
          <a:p>
            <a:pPr lvl="1"/>
            <a:r>
              <a:rPr lang="en-GB" dirty="0"/>
              <a:t>parameter = parameter - </a:t>
            </a:r>
            <a:r>
              <a:rPr lang="en-GB" dirty="0" err="1"/>
              <a:t>learning_rate</a:t>
            </a:r>
            <a:r>
              <a:rPr lang="en-GB" dirty="0"/>
              <a:t> * gradient</a:t>
            </a:r>
          </a:p>
          <a:p>
            <a:r>
              <a:rPr lang="en-GB" b="1" dirty="0"/>
              <a:t>Repeat</a:t>
            </a:r>
            <a:r>
              <a:rPr lang="en-GB" dirty="0"/>
              <a:t>: Iterate steps 2–4 until the loss converges (stops decreasing significantly) or a set number of iterations is reached.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8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5A33-F02E-4707-A115-A500DE26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8788-0EDA-2356-BC1F-D7983C72A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140"/>
            <a:ext cx="10515600" cy="4351338"/>
          </a:xfrm>
        </p:spPr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tutorial</a:t>
            </a:r>
          </a:p>
          <a:p>
            <a:r>
              <a:rPr lang="en-US" dirty="0"/>
              <a:t>Rewrite linear regression tutorial with </a:t>
            </a:r>
            <a:r>
              <a:rPr lang="en-US" dirty="0" err="1"/>
              <a:t>Pytorch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0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</TotalTime>
  <Words>517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Cambria Math</vt:lpstr>
      <vt:lpstr>Office Theme</vt:lpstr>
      <vt:lpstr>Autogradient</vt:lpstr>
      <vt:lpstr>Recall gradient</vt:lpstr>
      <vt:lpstr>Need to implement the gradient for different cost functions</vt:lpstr>
      <vt:lpstr>Autogradient</vt:lpstr>
      <vt:lpstr>Key Differences: Gradient vs. Autograd</vt:lpstr>
      <vt:lpstr>Steps for computing gradient descent after Autograd</vt:lpstr>
      <vt:lpstr>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2025-09-16T01:40:35Z</dcterms:modified>
</cp:coreProperties>
</file>