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9" r:id="rId3"/>
    <p:sldId id="336" r:id="rId4"/>
    <p:sldId id="323" r:id="rId5"/>
    <p:sldId id="331" r:id="rId6"/>
    <p:sldId id="324" r:id="rId7"/>
    <p:sldId id="302" r:id="rId8"/>
    <p:sldId id="292" r:id="rId9"/>
    <p:sldId id="335" r:id="rId10"/>
    <p:sldId id="294" r:id="rId11"/>
    <p:sldId id="297" r:id="rId12"/>
    <p:sldId id="299" r:id="rId13"/>
    <p:sldId id="296" r:id="rId14"/>
    <p:sldId id="295" r:id="rId15"/>
    <p:sldId id="325" r:id="rId16"/>
    <p:sldId id="298" r:id="rId17"/>
    <p:sldId id="337" r:id="rId18"/>
    <p:sldId id="334" r:id="rId19"/>
    <p:sldId id="289" r:id="rId20"/>
    <p:sldId id="286" r:id="rId21"/>
    <p:sldId id="328" r:id="rId22"/>
    <p:sldId id="327" r:id="rId23"/>
    <p:sldId id="303" r:id="rId24"/>
    <p:sldId id="338" r:id="rId25"/>
    <p:sldId id="339" r:id="rId26"/>
    <p:sldId id="340" r:id="rId27"/>
    <p:sldId id="304" r:id="rId28"/>
    <p:sldId id="305" r:id="rId29"/>
    <p:sldId id="306" r:id="rId30"/>
    <p:sldId id="307" r:id="rId31"/>
    <p:sldId id="308" r:id="rId32"/>
    <p:sldId id="310" r:id="rId33"/>
    <p:sldId id="309" r:id="rId34"/>
    <p:sldId id="311" r:id="rId35"/>
    <p:sldId id="318" r:id="rId36"/>
    <p:sldId id="313" r:id="rId37"/>
    <p:sldId id="312" r:id="rId38"/>
    <p:sldId id="314" r:id="rId39"/>
    <p:sldId id="319" r:id="rId40"/>
    <p:sldId id="315" r:id="rId41"/>
    <p:sldId id="317" r:id="rId42"/>
    <p:sldId id="320" r:id="rId43"/>
    <p:sldId id="316" r:id="rId44"/>
    <p:sldId id="333" r:id="rId45"/>
    <p:sldId id="321" r:id="rId46"/>
  </p:sldIdLst>
  <p:sldSz cx="9144000" cy="5143500" type="screen16x9"/>
  <p:notesSz cx="6858000" cy="9144000"/>
  <p:embeddedFontLst>
    <p:embeddedFont>
      <p:font typeface="Dosis" panose="020B0604020202020204" charset="0"/>
      <p:regular r:id="rId49"/>
      <p:bold r:id="rId50"/>
    </p:embeddedFont>
    <p:embeddedFont>
      <p:font typeface="Brush Script MT" panose="03060802040406070304" pitchFamily="66" charset="0"/>
      <p:italic r:id="rId51"/>
    </p:embeddedFont>
    <p:embeddedFont>
      <p:font typeface="Adobe Devanagari" panose="02040503050201020203" pitchFamily="18" charset="0"/>
      <p:regular r:id="rId52"/>
      <p:bold r:id="rId53"/>
      <p:italic r:id="rId54"/>
      <p:boldItalic r:id="rId55"/>
    </p:embeddedFont>
    <p:embeddedFont>
      <p:font typeface="Bahnschrift Light Condensed" panose="020B0502040204020203" pitchFamily="34" charset="0"/>
      <p:regular r:id="rId56"/>
    </p:embeddedFont>
    <p:embeddedFont>
      <p:font typeface="Sniglet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766763"/>
            <a:ext cx="5119688" cy="38401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0" tIns="47520" rIns="95040" bIns="47520"/>
          <a:lstStyle/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en-US" sz="1000" smtClean="0"/>
              <a:t>e^</a:t>
            </a:r>
            <a:r>
              <a:rPr lang="en-US" altLang="en-US" sz="1000" i="1" smtClean="0">
                <a:solidFill>
                  <a:srgbClr val="000000"/>
                </a:solidFill>
              </a:rPr>
              <a:t>Φ(n) = 1 mod n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e^-1=e^[Φ(n) -1]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1000" i="1" smtClean="0">
                <a:solidFill>
                  <a:srgbClr val="000000"/>
                </a:solidFill>
              </a:rPr>
              <a:t>3^19</a:t>
            </a:r>
          </a:p>
          <a:p>
            <a:pPr defTabSz="449263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08062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803659"/>
            <a:ext cx="8215370" cy="1258037"/>
          </a:xfrm>
        </p:spPr>
        <p:txBody>
          <a:bodyPr/>
          <a:lstStyle>
            <a:lvl1pPr>
              <a:buFont typeface="Wingdings" pitchFamily="2" charset="2"/>
              <a:buChar char="§"/>
              <a:defRPr sz="1350"/>
            </a:lvl1pPr>
            <a:lvl3pPr>
              <a:buFont typeface="Symbol" pitchFamily="18" charset="2"/>
              <a:buChar char="-"/>
              <a:defRPr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79389" y="4927997"/>
            <a:ext cx="504825" cy="161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554864-AB63-4238-9D46-20C3C55D7013}" type="slidenum">
              <a:rPr lang="ar-SA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11414" y="4929187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7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val="304240778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etcalc.com/8326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</a:t>
            </a:r>
            <a:r>
              <a:rPr lang="de-DE" altLang="en-US" sz="2000" dirty="0" smtClean="0"/>
              <a:t>set </a:t>
            </a:r>
            <a:r>
              <a:rPr lang="de-DE" altLang="en-US" sz="2000" dirty="0"/>
              <a:t>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38" y="1428750"/>
            <a:ext cx="2038350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96" y="1601820"/>
            <a:ext cx="887874" cy="1269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15" y="1447800"/>
            <a:ext cx="1123950" cy="1657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4127" y="3541356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24=2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*3</a:t>
            </a:r>
            <a:r>
              <a:rPr lang="en-US" sz="2000" baseline="30000" dirty="0" smtClean="0"/>
              <a:t>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 (2):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7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pPr marL="558800" lvl="1" indent="0">
              <a:buNone/>
            </a:pPr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 is a prime number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Φ(3)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</a:p>
          <a:p>
            <a:pPr lvl="1"/>
            <a:r>
              <a:rPr lang="en-US" sz="2300" dirty="0" smtClean="0"/>
              <a:t>{0,1,2)</a:t>
            </a:r>
          </a:p>
          <a:p>
            <a:r>
              <a:rPr lang="en-US" sz="2800" dirty="0" smtClean="0"/>
              <a:t>Φ(11)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</a:p>
          <a:p>
            <a:pPr lvl="1"/>
            <a:r>
              <a:rPr lang="en-US" sz="2300" dirty="0" smtClean="0"/>
              <a:t>{0,1,2,3,4,5,6,7,8,9,10}</a:t>
            </a:r>
            <a:endParaRPr lang="en-US" sz="23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00" y="165820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6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Interesting </a:t>
            </a:r>
            <a:r>
              <a:rPr lang="en-US" dirty="0" smtClean="0">
                <a:solidFill>
                  <a:srgbClr val="FF0000"/>
                </a:solidFill>
              </a:rPr>
              <a:t>property </a:t>
            </a:r>
            <a:r>
              <a:rPr lang="en-US" dirty="0" smtClean="0"/>
              <a:t>of Euler‘s </a:t>
            </a:r>
            <a:r>
              <a:rPr lang="en-US" dirty="0"/>
              <a:t>Phi Function: </a:t>
            </a:r>
            <a:r>
              <a:rPr lang="el-GR" dirty="0"/>
              <a:t>Φ(</a:t>
            </a:r>
            <a:r>
              <a:rPr lang="en-US" dirty="0"/>
              <a:t>m) =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319" y="1236162"/>
            <a:ext cx="8177000" cy="3610800"/>
          </a:xfrm>
        </p:spPr>
        <p:txBody>
          <a:bodyPr/>
          <a:lstStyle/>
          <a:p>
            <a:r>
              <a:rPr lang="en-US" sz="2800" dirty="0" smtClean="0"/>
              <a:t>If m is a big number</a:t>
            </a:r>
          </a:p>
          <a:p>
            <a:pPr lvl="1"/>
            <a:r>
              <a:rPr lang="en-US" sz="2400" dirty="0" smtClean="0"/>
              <a:t>If is very difficult to compute </a:t>
            </a:r>
            <a:r>
              <a:rPr lang="el-GR" sz="2400" dirty="0"/>
              <a:t>Φ(</a:t>
            </a:r>
            <a:r>
              <a:rPr lang="en-US" sz="2400" dirty="0"/>
              <a:t>m) </a:t>
            </a:r>
            <a:endParaRPr lang="en-US" sz="2400" dirty="0" smtClean="0"/>
          </a:p>
          <a:p>
            <a:pPr lvl="1"/>
            <a:r>
              <a:rPr lang="en-US" sz="2400" dirty="0"/>
              <a:t>Factorization is hard!</a:t>
            </a:r>
          </a:p>
          <a:p>
            <a:r>
              <a:rPr lang="en-US" sz="2800" dirty="0" smtClean="0"/>
              <a:t>However, if </a:t>
            </a:r>
            <a:r>
              <a:rPr lang="en-US" sz="2800" smtClean="0"/>
              <a:t>you knew </a:t>
            </a:r>
            <a:r>
              <a:rPr lang="en-US" sz="2800" dirty="0" smtClean="0"/>
              <a:t>the factorization of m, i.e., </a:t>
            </a:r>
            <a:r>
              <a:rPr lang="en-US" sz="2300" dirty="0" smtClean="0"/>
              <a:t>m = p</a:t>
            </a:r>
            <a:r>
              <a:rPr lang="en-US" sz="2300" baseline="30000" dirty="0" smtClean="0">
                <a:solidFill>
                  <a:srgbClr val="FF0000"/>
                </a:solidFill>
              </a:rPr>
              <a:t>1</a:t>
            </a:r>
            <a:r>
              <a:rPr lang="en-US" sz="2300" dirty="0" smtClean="0"/>
              <a:t>*q</a:t>
            </a:r>
            <a:r>
              <a:rPr lang="en-US" sz="2300" baseline="30000" dirty="0">
                <a:solidFill>
                  <a:srgbClr val="FF0000"/>
                </a:solidFill>
              </a:rPr>
              <a:t>1</a:t>
            </a:r>
            <a:r>
              <a:rPr lang="en-US" sz="2300" dirty="0" smtClean="0"/>
              <a:t> and p and q are prime numbers</a:t>
            </a:r>
          </a:p>
          <a:p>
            <a:pPr lvl="1"/>
            <a:r>
              <a:rPr lang="el-GR" sz="2400" dirty="0"/>
              <a:t>Φ(</a:t>
            </a:r>
            <a:r>
              <a:rPr lang="en-US" sz="2400" dirty="0"/>
              <a:t>m) </a:t>
            </a:r>
            <a:r>
              <a:rPr lang="en-US" sz="2400" dirty="0" smtClean="0"/>
              <a:t>=(q-1)*(q-1)</a:t>
            </a:r>
            <a:endParaRPr lang="en-US" sz="2400" dirty="0"/>
          </a:p>
          <a:p>
            <a:pPr lvl="1"/>
            <a:r>
              <a:rPr lang="de-DE" altLang="en-US" sz="2400" dirty="0" smtClean="0"/>
              <a:t>6=2x3</a:t>
            </a:r>
            <a:r>
              <a:rPr lang="de-DE" altLang="en-US" sz="2400" dirty="0"/>
              <a:t>, </a:t>
            </a:r>
            <a:r>
              <a:rPr lang="el-GR" altLang="en-US" sz="2400" dirty="0"/>
              <a:t>Φ</a:t>
            </a:r>
            <a:r>
              <a:rPr lang="de-DE" altLang="en-US" sz="2400" dirty="0"/>
              <a:t>(6)</a:t>
            </a:r>
            <a:r>
              <a:rPr lang="de-DE" altLang="en-US" sz="2400" dirty="0">
                <a:sym typeface="Wingdings" panose="05000000000000000000" pitchFamily="2" charset="2"/>
              </a:rPr>
              <a:t> = (2-1) </a:t>
            </a:r>
            <a:r>
              <a:rPr lang="de-DE" altLang="en-US" sz="2400" dirty="0"/>
              <a:t>. (3-1) =</a:t>
            </a:r>
            <a:r>
              <a:rPr lang="de-DE" altLang="en-US" sz="2400" dirty="0" smtClean="0"/>
              <a:t>2</a:t>
            </a:r>
          </a:p>
          <a:p>
            <a:pPr lvl="1"/>
            <a:r>
              <a:rPr lang="el-GR" altLang="en-US" sz="2400" dirty="0"/>
              <a:t>Φ</a:t>
            </a:r>
            <a:r>
              <a:rPr lang="de-DE" altLang="en-US" sz="2400" dirty="0" smtClean="0"/>
              <a:t>(33)=3*11=(3-1)(11-1)=20</a:t>
            </a:r>
          </a:p>
          <a:p>
            <a:pPr lvl="1"/>
            <a:r>
              <a:rPr lang="de-DE" alt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Integer </a:t>
            </a:r>
            <a:r>
              <a:rPr lang="de-DE" alt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factorizaiton is difficut, multiple two numbers is easy.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09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697002"/>
          </a:xfrm>
        </p:spPr>
        <p:txBody>
          <a:bodyPr/>
          <a:lstStyle/>
          <a:p>
            <a:r>
              <a:rPr lang="da-DK" dirty="0" smtClean="0">
                <a:solidFill>
                  <a:srgbClr val="92D050"/>
                </a:solidFill>
              </a:rPr>
              <a:t>3</a:t>
            </a:r>
            <a:r>
              <a:rPr lang="da-DK" dirty="0" smtClean="0"/>
              <a:t> </a:t>
            </a:r>
            <a:r>
              <a:rPr lang="da-DK" baseline="30000" dirty="0"/>
              <a:t>.</a:t>
            </a:r>
            <a:r>
              <a:rPr lang="da-DK" dirty="0"/>
              <a:t> </a:t>
            </a:r>
            <a:r>
              <a:rPr lang="da-DK" dirty="0" smtClean="0">
                <a:solidFill>
                  <a:srgbClr val="FF0000"/>
                </a:solidFill>
              </a:rPr>
              <a:t>7</a:t>
            </a:r>
            <a:r>
              <a:rPr lang="da-DK" dirty="0" smtClean="0"/>
              <a:t> </a:t>
            </a:r>
            <a:r>
              <a:rPr lang="da-DK" dirty="0"/>
              <a:t>≡ 1 mod </a:t>
            </a:r>
            <a:r>
              <a:rPr lang="da-DK" dirty="0" smtClean="0">
                <a:solidFill>
                  <a:srgbClr val="7030A0"/>
                </a:solidFill>
              </a:rPr>
              <a:t>20</a:t>
            </a:r>
            <a:r>
              <a:rPr lang="da-DK" dirty="0" smtClean="0"/>
              <a:t> </a:t>
            </a:r>
            <a:endParaRPr lang="da-DK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993341" y="2795827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6998" y="2795827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48576" y="1861692"/>
            <a:ext cx="52627" cy="85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43281" y="1878413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07200" y="1141830"/>
            <a:ext cx="431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sz="1800" i="1" dirty="0" smtClean="0">
                <a:solidFill>
                  <a:srgbClr val="0070C0"/>
                </a:solidFill>
              </a:rPr>
              <a:t>How to get </a:t>
            </a:r>
            <a:r>
              <a:rPr lang="da-DK" sz="1800" dirty="0">
                <a:solidFill>
                  <a:srgbClr val="92D050"/>
                </a:solidFill>
              </a:rPr>
              <a:t>3</a:t>
            </a:r>
            <a:r>
              <a:rPr lang="da-DK" sz="1800" dirty="0"/>
              <a:t> </a:t>
            </a:r>
            <a:r>
              <a:rPr lang="da-DK" sz="1800" i="1" dirty="0" smtClean="0">
                <a:solidFill>
                  <a:srgbClr val="0070C0"/>
                </a:solidFill>
              </a:rPr>
              <a:t>and  </a:t>
            </a:r>
            <a:r>
              <a:rPr lang="da-DK" sz="1800" dirty="0" smtClean="0">
                <a:solidFill>
                  <a:srgbClr val="FF0000"/>
                </a:solidFill>
              </a:rPr>
              <a:t>7</a:t>
            </a:r>
            <a:r>
              <a:rPr lang="da-DK" sz="1800" i="1" dirty="0" smtClean="0">
                <a:solidFill>
                  <a:srgbClr val="0070C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da-DK" sz="1800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a-DK" sz="1800" i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a-DK" sz="1800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a-DK" sz="1800" i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a-DK" sz="1800" i="1" dirty="0" smtClean="0">
                <a:solidFill>
                  <a:srgbClr val="0070C0"/>
                </a:solidFill>
              </a:rPr>
              <a:t>Where </a:t>
            </a:r>
            <a:r>
              <a:rPr lang="da-DK" sz="1800" i="1" dirty="0" smtClean="0">
                <a:solidFill>
                  <a:srgbClr val="7030A0"/>
                </a:solidFill>
              </a:rPr>
              <a:t>33</a:t>
            </a:r>
            <a:r>
              <a:rPr lang="da-DK" sz="1800" i="1" dirty="0" smtClean="0">
                <a:solidFill>
                  <a:srgbClr val="0070C0"/>
                </a:solidFill>
              </a:rPr>
              <a:t> comes from?  (next lecture)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3496" y="1676673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800" dirty="0" smtClean="0">
                <a:solidFill>
                  <a:srgbClr val="92D050"/>
                </a:solidFill>
              </a:rPr>
              <a:t>Pick 3, and compute </a:t>
            </a:r>
            <a:r>
              <a:rPr lang="da-DK" sz="1800" dirty="0" smtClean="0">
                <a:solidFill>
                  <a:srgbClr val="FF0000"/>
                </a:solidFill>
              </a:rPr>
              <a:t>t, </a:t>
            </a:r>
            <a:r>
              <a:rPr lang="da-DK" sz="1800" dirty="0">
                <a:solidFill>
                  <a:srgbClr val="92D050"/>
                </a:solidFill>
              </a:rPr>
              <a:t>such that </a:t>
            </a:r>
          </a:p>
          <a:p>
            <a:r>
              <a:rPr lang="da-DK" sz="1800" dirty="0" smtClean="0">
                <a:solidFill>
                  <a:srgbClr val="92D050"/>
                </a:solidFill>
              </a:rPr>
              <a:t>3</a:t>
            </a:r>
            <a:r>
              <a:rPr lang="da-DK" sz="1800" dirty="0" smtClean="0"/>
              <a:t> </a:t>
            </a:r>
            <a:r>
              <a:rPr lang="da-DK" sz="1800" baseline="30000" dirty="0"/>
              <a:t>.</a:t>
            </a:r>
            <a:r>
              <a:rPr lang="da-DK" sz="1800" dirty="0"/>
              <a:t> </a:t>
            </a:r>
            <a:r>
              <a:rPr lang="da-DK" sz="1800" dirty="0" smtClean="0">
                <a:solidFill>
                  <a:srgbClr val="FF0000"/>
                </a:solidFill>
              </a:rPr>
              <a:t>t</a:t>
            </a:r>
            <a:r>
              <a:rPr lang="da-DK" sz="1800" dirty="0" smtClean="0"/>
              <a:t> </a:t>
            </a:r>
            <a:r>
              <a:rPr lang="da-DK" sz="1800" dirty="0"/>
              <a:t>≡ 1 mod </a:t>
            </a:r>
            <a:r>
              <a:rPr lang="da-DK" sz="1800" dirty="0">
                <a:solidFill>
                  <a:srgbClr val="7030A0"/>
                </a:solidFill>
              </a:rPr>
              <a:t>20</a:t>
            </a:r>
            <a:r>
              <a:rPr lang="da-DK" sz="18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0397" y="333416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7030A0"/>
                </a:solidFill>
              </a:rPr>
              <a:t>33</a:t>
            </a:r>
            <a:r>
              <a:rPr lang="en-US" dirty="0" smtClean="0"/>
              <a:t> is part of public key,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r>
              <a:rPr lang="en-US" dirty="0" smtClean="0"/>
              <a:t> is not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1126" y="4147200"/>
            <a:ext cx="495039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So: more precisely: (3, 33) is a public key, 7 is a private key 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1647825" y="3103604"/>
            <a:ext cx="3782572" cy="4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42400" y="203809"/>
            <a:ext cx="390912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en-US" i="1" dirty="0" smtClean="0">
                <a:solidFill>
                  <a:srgbClr val="0070C0"/>
                </a:solidFill>
              </a:rPr>
              <a:t>Encryption: 14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3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5</a:t>
            </a:r>
            <a:endParaRPr lang="en-US" altLang="en-US" i="1" dirty="0">
              <a:solidFill>
                <a:schemeClr val="tx1"/>
              </a:solidFill>
            </a:endParaRPr>
          </a:p>
          <a:p>
            <a:r>
              <a:rPr lang="en-US" altLang="en-US" i="1" dirty="0">
                <a:solidFill>
                  <a:srgbClr val="0070C0"/>
                </a:solidFill>
              </a:rPr>
              <a:t>Decryption</a:t>
            </a:r>
            <a:r>
              <a:rPr lang="en-US" altLang="en-US" i="1" dirty="0" smtClean="0">
                <a:solidFill>
                  <a:schemeClr val="tx1"/>
                </a:solidFill>
              </a:rPr>
              <a:t>: 5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7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14</a:t>
            </a:r>
            <a:endParaRPr lang="en-US" altLang="en-US" i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96031" y="-82752"/>
            <a:ext cx="1947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2"/>
              </a:rPr>
              <a:t>https://planetcalc.com/8326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scheme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008029" cy="3610800"/>
          </a:xfrm>
        </p:spPr>
        <p:txBody>
          <a:bodyPr/>
          <a:lstStyle/>
          <a:p>
            <a:pPr marL="527050" indent="-457200">
              <a:buFont typeface="+mj-lt"/>
              <a:buAutoNum type="arabicPeriod"/>
            </a:pPr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527050" indent="-457200">
              <a:buFont typeface="+mj-lt"/>
              <a:buAutoNum type="arabicPeriod"/>
            </a:pPr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pPr marL="527050" indent="-457200">
              <a:buFont typeface="+mj-lt"/>
              <a:buAutoNum type="arabicPeriod"/>
            </a:pPr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0825" y="4482703"/>
            <a:ext cx="4321175" cy="195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 sz="1000" dirty="0" smtClean="0"/>
              <a:t>Chapter 7 of </a:t>
            </a:r>
            <a:r>
              <a:rPr lang="de-DE" altLang="en-US" sz="1000" i="1" dirty="0" smtClean="0"/>
              <a:t>Understanding Cryptography</a:t>
            </a:r>
            <a:r>
              <a:rPr lang="de-DE" altLang="en-US" sz="1000" dirty="0" smtClean="0"/>
              <a:t> by Christof Paar and Jan Pelzl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6616" y="241698"/>
            <a:ext cx="6187678" cy="406003"/>
          </a:xfrm>
        </p:spPr>
        <p:txBody>
          <a:bodyPr/>
          <a:lstStyle/>
          <a:p>
            <a:pPr defTabSz="336947">
              <a:spcBef>
                <a:spcPts val="525"/>
              </a:spcBef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de-DE" altLang="en-US" sz="2100" dirty="0"/>
              <a:t>Example: RSA with small numbers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601391" y="809625"/>
            <a:ext cx="2742009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 dirty="0">
                <a:solidFill>
                  <a:srgbClr val="000000"/>
                </a:solidFill>
              </a:rPr>
              <a:t>ALICE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dirty="0">
                <a:solidFill>
                  <a:srgbClr val="000000"/>
                </a:solidFill>
              </a:rPr>
              <a:t>Message </a:t>
            </a:r>
            <a:r>
              <a:rPr lang="en-US" altLang="en-US" sz="1500" b="1" i="1" dirty="0">
                <a:solidFill>
                  <a:srgbClr val="FF0000"/>
                </a:solidFill>
              </a:rPr>
              <a:t>x = 4</a:t>
            </a: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 dirty="0">
                <a:solidFill>
                  <a:srgbClr val="000000"/>
                </a:solidFill>
              </a:rPr>
              <a:t>y = </a:t>
            </a:r>
            <a:r>
              <a:rPr lang="en-US" altLang="en-US" sz="1500" i="1" dirty="0" err="1">
                <a:solidFill>
                  <a:srgbClr val="000000"/>
                </a:solidFill>
              </a:rPr>
              <a:t>x</a:t>
            </a:r>
            <a:r>
              <a:rPr lang="en-US" altLang="en-US" sz="1500" i="1" baseline="30000" dirty="0" err="1">
                <a:solidFill>
                  <a:srgbClr val="000000"/>
                </a:solidFill>
              </a:rPr>
              <a:t>e</a:t>
            </a:r>
            <a:r>
              <a:rPr lang="en-US" altLang="en-US" sz="1500" i="1" dirty="0">
                <a:solidFill>
                  <a:srgbClr val="000000"/>
                </a:solidFill>
              </a:rPr>
              <a:t> ≡ 4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3</a:t>
            </a:r>
            <a:r>
              <a:rPr lang="en-US" altLang="en-US" sz="1500" i="1" dirty="0">
                <a:solidFill>
                  <a:srgbClr val="000000"/>
                </a:solidFill>
              </a:rPr>
              <a:t> ≡ 31 mod 33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800600" y="800100"/>
            <a:ext cx="2742010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b="1" dirty="0">
                <a:solidFill>
                  <a:srgbClr val="000000"/>
                </a:solidFill>
              </a:rPr>
              <a:t>BOB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p =</a:t>
            </a:r>
            <a:r>
              <a:rPr lang="en-US" altLang="en-US" sz="1500" dirty="0">
                <a:solidFill>
                  <a:srgbClr val="000000"/>
                </a:solidFill>
              </a:rPr>
              <a:t> 3 and </a:t>
            </a:r>
            <a:r>
              <a:rPr lang="en-US" altLang="en-US" sz="1500" i="1" dirty="0">
                <a:solidFill>
                  <a:srgbClr val="000000"/>
                </a:solidFill>
              </a:rPr>
              <a:t>q = 11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Compute </a:t>
            </a:r>
            <a:r>
              <a:rPr lang="en-US" altLang="en-US" sz="1500" i="1" dirty="0">
                <a:solidFill>
                  <a:srgbClr val="000000"/>
                </a:solidFill>
              </a:rPr>
              <a:t>n = p * q =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Φ(n) = (3-1) * (11-1) =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dirty="0">
                <a:solidFill>
                  <a:srgbClr val="000000"/>
                </a:solidFill>
              </a:rPr>
              <a:t>Choose </a:t>
            </a:r>
            <a:r>
              <a:rPr lang="en-US" altLang="en-US" sz="1500" i="1" dirty="0">
                <a:solidFill>
                  <a:srgbClr val="000000"/>
                </a:solidFill>
              </a:rPr>
              <a:t>e = 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r>
              <a:rPr lang="en-US" altLang="en-US" sz="1500" i="1" dirty="0">
                <a:solidFill>
                  <a:srgbClr val="000000"/>
                </a:solidFill>
              </a:rPr>
              <a:t>d ≡ e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-1</a:t>
            </a:r>
            <a:r>
              <a:rPr lang="en-US" altLang="en-US" sz="1500" i="1" dirty="0">
                <a:solidFill>
                  <a:srgbClr val="000000"/>
                </a:solidFill>
              </a:rPr>
              <a:t> ≡7 mod 20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endParaRPr lang="en-US" altLang="en-US" sz="1500" i="1" dirty="0">
              <a:solidFill>
                <a:srgbClr val="000000"/>
              </a:solidFill>
            </a:endParaRPr>
          </a:p>
          <a:p>
            <a:pPr>
              <a:lnSpc>
                <a:spcPct val="125000"/>
              </a:lnSpc>
              <a:spcBef>
                <a:spcPts val="469"/>
              </a:spcBef>
            </a:pPr>
            <a:r>
              <a:rPr lang="en-US" altLang="en-US" sz="1500" i="1" dirty="0" err="1">
                <a:solidFill>
                  <a:srgbClr val="000000"/>
                </a:solidFill>
              </a:rPr>
              <a:t>y</a:t>
            </a:r>
            <a:r>
              <a:rPr lang="en-US" altLang="en-US" sz="1500" i="1" baseline="30000" dirty="0" err="1">
                <a:solidFill>
                  <a:srgbClr val="000000"/>
                </a:solidFill>
              </a:rPr>
              <a:t>d</a:t>
            </a:r>
            <a:r>
              <a:rPr lang="en-US" altLang="en-US" sz="1500" i="1" dirty="0">
                <a:solidFill>
                  <a:srgbClr val="000000"/>
                </a:solidFill>
              </a:rPr>
              <a:t> = 31</a:t>
            </a:r>
            <a:r>
              <a:rPr lang="en-US" altLang="en-US" sz="1500" i="1" baseline="30000" dirty="0">
                <a:solidFill>
                  <a:srgbClr val="000000"/>
                </a:solidFill>
              </a:rPr>
              <a:t>7</a:t>
            </a:r>
            <a:r>
              <a:rPr lang="en-US" altLang="en-US" sz="1500" i="1" dirty="0">
                <a:solidFill>
                  <a:srgbClr val="000000"/>
                </a:solidFill>
              </a:rPr>
              <a:t> ≡ </a:t>
            </a:r>
            <a:r>
              <a:rPr lang="en-US" altLang="en-US" sz="1500" b="1" i="1" dirty="0">
                <a:solidFill>
                  <a:srgbClr val="FF0000"/>
                </a:solidFill>
              </a:rPr>
              <a:t>4 = x</a:t>
            </a:r>
            <a:r>
              <a:rPr lang="en-US" altLang="en-US" sz="1500" i="1" dirty="0">
                <a:solidFill>
                  <a:srgbClr val="FF0000"/>
                </a:solidFill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</a:rPr>
              <a:t>mod 33</a:t>
            </a:r>
          </a:p>
          <a:p>
            <a:pPr>
              <a:lnSpc>
                <a:spcPct val="125000"/>
              </a:lnSpc>
              <a:spcBef>
                <a:spcPts val="469"/>
              </a:spcBef>
              <a:buFontTx/>
              <a:buAutoNum type="arabicPeriod"/>
            </a:pPr>
            <a:endParaRPr lang="en-US" altLang="en-US" sz="1500" i="1" dirty="0">
              <a:solidFill>
                <a:srgbClr val="000000"/>
              </a:solidFill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 flipH="1">
            <a:off x="3429000" y="29718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474244" y="2674144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 dirty="0">
                <a:cs typeface="Arial" panose="020B0604020202020204" pitchFamily="34" charset="0"/>
              </a:rPr>
              <a:t>K</a:t>
            </a:r>
            <a:r>
              <a:rPr lang="de-DE" altLang="en-US" sz="1200" baseline="-25000" dirty="0">
                <a:cs typeface="Arial" panose="020B0604020202020204" pitchFamily="34" charset="0"/>
              </a:rPr>
              <a:t>pub </a:t>
            </a:r>
            <a:r>
              <a:rPr lang="de-DE" altLang="en-US" sz="1200" dirty="0">
                <a:cs typeface="Arial" panose="020B0604020202020204" pitchFamily="34" charset="0"/>
              </a:rPr>
              <a:t>= (33,3)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3429000" y="394335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3429001" y="3600451"/>
            <a:ext cx="1326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200">
                <a:cs typeface="Arial" panose="020B0604020202020204" pitchFamily="34" charset="0"/>
              </a:rPr>
              <a:t>y = 31</a:t>
            </a:r>
          </a:p>
        </p:txBody>
      </p:sp>
    </p:spTree>
    <p:extLst>
      <p:ext uri="{BB962C8B-B14F-4D97-AF65-F5344CB8AC3E}">
        <p14:creationId xmlns:p14="http://schemas.microsoft.com/office/powerpoint/2010/main" val="15072123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 it is very difficult for hackers to compute the private key based on the design of the RSA algorithm?</a:t>
            </a:r>
          </a:p>
          <a:p>
            <a:r>
              <a:rPr lang="en-US" dirty="0"/>
              <a:t>Explain why it is very </a:t>
            </a:r>
            <a:r>
              <a:rPr lang="en-US" dirty="0" smtClean="0"/>
              <a:t>easy for good people to </a:t>
            </a:r>
            <a:r>
              <a:rPr lang="en-US" dirty="0"/>
              <a:t>derive the private key based on the </a:t>
            </a:r>
            <a:r>
              <a:rPr lang="en-US" dirty="0" smtClean="0"/>
              <a:t>design of the RSA algorithm?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86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16520"/>
            <a:ext cx="6980952" cy="2247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7860" y="128016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X=7, 12, 17</a:t>
            </a:r>
          </a:p>
          <a:p>
            <a:r>
              <a:rPr lang="en-US" dirty="0" smtClean="0"/>
              <a:t>X=10, 17,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3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Prove: Chinese Remainder Theorem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36320" y="1341120"/>
            <a:ext cx="15311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m </a:t>
            </a:r>
            <a:r>
              <a:rPr lang="da-DK" dirty="0"/>
              <a:t>≡ </a:t>
            </a:r>
            <a:r>
              <a:rPr lang="en-US" dirty="0" smtClean="0"/>
              <a:t>17 mod 35</a:t>
            </a:r>
          </a:p>
          <a:p>
            <a:r>
              <a:rPr lang="en-US" dirty="0" smtClean="0"/>
              <a:t>Then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m </a:t>
            </a:r>
            <a:r>
              <a:rPr lang="da-DK" dirty="0"/>
              <a:t>≡ </a:t>
            </a:r>
            <a:r>
              <a:rPr lang="en-US" dirty="0"/>
              <a:t>17 mod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    m </a:t>
            </a:r>
            <a:r>
              <a:rPr lang="da-DK" dirty="0"/>
              <a:t>≡ </a:t>
            </a:r>
            <a:r>
              <a:rPr lang="en-US" dirty="0"/>
              <a:t>17 mod </a:t>
            </a:r>
            <a:r>
              <a:rPr lang="en-US" dirty="0" smtClean="0"/>
              <a:t>7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6320" y="267485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 </a:t>
            </a:r>
            <a:r>
              <a:rPr lang="da-DK" dirty="0"/>
              <a:t>≡ </a:t>
            </a:r>
            <a:r>
              <a:rPr lang="en-US" dirty="0" smtClean="0"/>
              <a:t> a mod </a:t>
            </a:r>
            <a:r>
              <a:rPr lang="en-US" dirty="0" smtClean="0"/>
              <a:t>p*q , where p and q are primes</a:t>
            </a:r>
            <a:endParaRPr lang="en-US" dirty="0"/>
          </a:p>
          <a:p>
            <a:r>
              <a:rPr lang="en-US" dirty="0" smtClean="0"/>
              <a:t>m </a:t>
            </a:r>
            <a:r>
              <a:rPr lang="da-DK" dirty="0"/>
              <a:t>≡ </a:t>
            </a:r>
            <a:r>
              <a:rPr lang="da-DK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p</a:t>
            </a:r>
            <a:endParaRPr lang="en-US" dirty="0"/>
          </a:p>
          <a:p>
            <a:r>
              <a:rPr lang="en-US" dirty="0" smtClean="0"/>
              <a:t>m </a:t>
            </a:r>
            <a:r>
              <a:rPr lang="da-DK" dirty="0"/>
              <a:t>≡ </a:t>
            </a:r>
            <a:r>
              <a:rPr lang="da-DK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mod </a:t>
            </a:r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2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: </a:t>
            </a:r>
            <a:r>
              <a:rPr lang="en-US" dirty="0"/>
              <a:t>Fermat's little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082040" y="1668780"/>
            <a:ext cx="285366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4</a:t>
            </a:r>
            <a:r>
              <a:rPr lang="en-US" dirty="0"/>
              <a:t>= 1 mod 5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= 1 mod 5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4</a:t>
            </a:r>
            <a:r>
              <a:rPr lang="en-US" dirty="0"/>
              <a:t>= 1 mod 5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4</a:t>
            </a:r>
            <a:r>
              <a:rPr lang="en-US" dirty="0"/>
              <a:t>= 1 mod </a:t>
            </a:r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baseline="30000" dirty="0" smtClean="0"/>
              <a:t> p-1</a:t>
            </a:r>
            <a:r>
              <a:rPr lang="en-US" dirty="0" smtClean="0"/>
              <a:t>= </a:t>
            </a:r>
            <a:r>
              <a:rPr lang="en-US" dirty="0"/>
              <a:t>1 mod </a:t>
            </a:r>
            <a:r>
              <a:rPr lang="en-US" dirty="0" smtClean="0"/>
              <a:t>p, where p is </a:t>
            </a:r>
            <a:r>
              <a:rPr lang="en-US" smtClean="0"/>
              <a:t>a prime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12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6" y="1193637"/>
            <a:ext cx="6638909" cy="39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0" y="507479"/>
            <a:ext cx="1108463" cy="110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86" y="507479"/>
            <a:ext cx="1365021" cy="136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07" y="3478545"/>
            <a:ext cx="754193" cy="9830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7065" y="1718611"/>
            <a:ext cx="16642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Step 1:</a:t>
            </a:r>
            <a:endParaRPr lang="da-DK" dirty="0" smtClean="0">
              <a:solidFill>
                <a:schemeClr val="accent2"/>
              </a:solidFill>
            </a:endParaRPr>
          </a:p>
          <a:p>
            <a:r>
              <a:rPr lang="da-DK" dirty="0" smtClean="0">
                <a:solidFill>
                  <a:srgbClr val="7030A0"/>
                </a:solidFill>
              </a:rPr>
              <a:t>   20=f(33</a:t>
            </a:r>
            <a:r>
              <a:rPr lang="da-DK" dirty="0">
                <a:solidFill>
                  <a:srgbClr val="7030A0"/>
                </a:solidFill>
              </a:rPr>
              <a:t>)</a:t>
            </a:r>
            <a:r>
              <a:rPr lang="da-DK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    </a:t>
            </a:r>
            <a:r>
              <a:rPr lang="da-DK" dirty="0">
                <a:solidFill>
                  <a:srgbClr val="92D050"/>
                </a:solidFill>
              </a:rPr>
              <a:t>3</a:t>
            </a:r>
            <a:r>
              <a:rPr lang="da-DK" dirty="0"/>
              <a:t> </a:t>
            </a:r>
            <a:r>
              <a:rPr lang="da-DK" baseline="30000" dirty="0"/>
              <a:t>.</a:t>
            </a:r>
            <a:r>
              <a:rPr lang="da-DK" dirty="0"/>
              <a:t> </a:t>
            </a:r>
            <a:r>
              <a:rPr lang="da-DK" dirty="0" smtClean="0">
                <a:solidFill>
                  <a:srgbClr val="FF0000"/>
                </a:solidFill>
              </a:rPr>
              <a:t>7</a:t>
            </a:r>
            <a:r>
              <a:rPr lang="da-DK" dirty="0" smtClean="0"/>
              <a:t> </a:t>
            </a:r>
            <a:r>
              <a:rPr lang="da-DK" dirty="0"/>
              <a:t>≡ 1 mod </a:t>
            </a:r>
            <a:r>
              <a:rPr lang="da-DK" dirty="0" smtClean="0">
                <a:solidFill>
                  <a:srgbClr val="7030A0"/>
                </a:solidFill>
              </a:rPr>
              <a:t>20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     </a:t>
            </a:r>
            <a:endParaRPr lang="da-DK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2223" y="1111753"/>
            <a:ext cx="551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7640" y="83545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Step 2:  </a:t>
            </a:r>
            <a:r>
              <a:rPr lang="en-US" dirty="0" smtClean="0"/>
              <a:t>(3,</a:t>
            </a:r>
            <a:r>
              <a:rPr lang="en-US" altLang="en-US" i="1" dirty="0">
                <a:solidFill>
                  <a:srgbClr val="7030A0"/>
                </a:solidFill>
              </a:rPr>
              <a:t> 33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02223" y="1615942"/>
            <a:ext cx="5570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00881" y="1308165"/>
            <a:ext cx="261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Step 3:  </a:t>
            </a:r>
            <a:r>
              <a:rPr lang="en-US" dirty="0" smtClean="0"/>
              <a:t>Encrypt using </a:t>
            </a:r>
            <a:r>
              <a:rPr lang="da-DK" dirty="0">
                <a:solidFill>
                  <a:srgbClr val="92D050"/>
                </a:solidFill>
              </a:rPr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4967" y="3003752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Step: </a:t>
            </a:r>
            <a:r>
              <a:rPr lang="en-US" dirty="0" smtClean="0">
                <a:solidFill>
                  <a:schemeClr val="accent2"/>
                </a:solidFill>
              </a:rPr>
              <a:t>4: </a:t>
            </a:r>
            <a:r>
              <a:rPr lang="en-US" dirty="0" smtClean="0"/>
              <a:t>Decrypt using </a:t>
            </a:r>
            <a:r>
              <a:rPr lang="da-DK" dirty="0">
                <a:solidFill>
                  <a:srgbClr val="FF0000"/>
                </a:solidFill>
              </a:rPr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0" y="2542558"/>
            <a:ext cx="26917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92D050"/>
                </a:solidFill>
              </a:rPr>
              <a:t>How to get private key for given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>
                <a:solidFill>
                  <a:srgbClr val="92D050"/>
                </a:solidFill>
              </a:rPr>
              <a:t>3</a:t>
            </a:r>
            <a:r>
              <a:rPr lang="da-DK" dirty="0" smtClean="0"/>
              <a:t> </a:t>
            </a:r>
            <a:r>
              <a:rPr lang="da-DK" baseline="30000" dirty="0"/>
              <a:t>.</a:t>
            </a:r>
            <a:r>
              <a:rPr lang="da-DK" dirty="0"/>
              <a:t> ?</a:t>
            </a:r>
            <a:r>
              <a:rPr lang="da-DK" dirty="0" smtClean="0"/>
              <a:t> </a:t>
            </a:r>
            <a:r>
              <a:rPr lang="da-DK" dirty="0"/>
              <a:t>≡ 1 mod </a:t>
            </a:r>
            <a:r>
              <a:rPr lang="da-DK" dirty="0" smtClean="0">
                <a:solidFill>
                  <a:srgbClr val="7030A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>
                <a:solidFill>
                  <a:srgbClr val="7030A0"/>
                </a:solidFill>
              </a:rPr>
              <a:t>33</a:t>
            </a:r>
            <a:r>
              <a:rPr lang="da-DK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smtClean="0"/>
              <a:t>Relation between ?=f(33)</a:t>
            </a:r>
            <a:endParaRPr lang="da-DK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4104932" y="1927476"/>
            <a:ext cx="192718" cy="1230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97152" y="4628622"/>
            <a:ext cx="3379451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Both Alice </a:t>
            </a:r>
            <a:r>
              <a:rPr lang="en-US" smtClean="0"/>
              <a:t>and Oscar want </a:t>
            </a:r>
            <a:r>
              <a:rPr lang="en-US" dirty="0" smtClean="0"/>
              <a:t>to solve f(33)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4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321004" y="3380605"/>
            <a:ext cx="1453328" cy="42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1" y="1259431"/>
            <a:ext cx="5556758" cy="3131594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If one can </a:t>
            </a:r>
            <a:r>
              <a:rPr lang="en-US" sz="2400" dirty="0" smtClean="0">
                <a:solidFill>
                  <a:schemeClr val="tx1"/>
                </a:solidFill>
              </a:rPr>
              <a:t>compute 20 from 33, one can find the private key 7?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function: </a:t>
            </a:r>
            <a:r>
              <a:rPr lang="en-US" sz="1900" dirty="0" smtClean="0">
                <a:solidFill>
                  <a:schemeClr val="tx1"/>
                </a:solidFill>
              </a:rPr>
              <a:t>F(33) =20?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 smtClean="0">
                <a:solidFill>
                  <a:schemeClr val="tx1"/>
                </a:solidFill>
              </a:rPr>
              <a:t>To design an algorithm such that 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Function algorithm is known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W</a:t>
            </a:r>
            <a:r>
              <a:rPr lang="en-US" sz="1900" dirty="0" smtClean="0">
                <a:solidFill>
                  <a:schemeClr val="tx1"/>
                </a:solidFill>
              </a:rPr>
              <a:t>e (good guy) can compute f(33)=20 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Other people (bad guy) are difficult </a:t>
            </a:r>
            <a:r>
              <a:rPr lang="en-US" sz="1900" dirty="0">
                <a:solidFill>
                  <a:schemeClr val="tx1"/>
                </a:solidFill>
              </a:rPr>
              <a:t>to compute f(33)=20 </a:t>
            </a:r>
            <a:r>
              <a:rPr lang="en-US" sz="1900" dirty="0" smtClean="0">
                <a:solidFill>
                  <a:srgbClr val="FF0000"/>
                </a:solidFill>
              </a:rPr>
              <a:t>X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473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dirty="0">
                <a:solidFill>
                  <a:srgbClr val="92D050"/>
                </a:solidFill>
              </a:rPr>
              <a:t>3</a:t>
            </a:r>
            <a:r>
              <a:rPr lang="da-DK" sz="2400" dirty="0"/>
              <a:t>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FF0000"/>
                </a:solidFill>
              </a:rPr>
              <a:t>7</a:t>
            </a:r>
            <a:r>
              <a:rPr lang="da-DK" sz="2400" dirty="0"/>
              <a:t> ≡ 1 mod </a:t>
            </a:r>
            <a:r>
              <a:rPr lang="da-DK" sz="2400" dirty="0">
                <a:solidFill>
                  <a:srgbClr val="7030A0"/>
                </a:solidFill>
              </a:rPr>
              <a:t>20</a:t>
            </a:r>
            <a:r>
              <a:rPr lang="da-DK" sz="2400" dirty="0"/>
              <a:t> </a:t>
            </a:r>
          </a:p>
        </p:txBody>
      </p: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6448425" y="2133600"/>
            <a:ext cx="1089465" cy="163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3330" y="3763798"/>
            <a:ext cx="390912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en-US" i="1" dirty="0" smtClean="0">
                <a:solidFill>
                  <a:srgbClr val="0070C0"/>
                </a:solidFill>
              </a:rPr>
              <a:t>Encryption: 14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3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5</a:t>
            </a:r>
            <a:endParaRPr lang="en-US" altLang="en-US" i="1" dirty="0">
              <a:solidFill>
                <a:schemeClr val="tx1"/>
              </a:solidFill>
            </a:endParaRPr>
          </a:p>
          <a:p>
            <a:r>
              <a:rPr lang="en-US" altLang="en-US" i="1" dirty="0">
                <a:solidFill>
                  <a:srgbClr val="0070C0"/>
                </a:solidFill>
              </a:rPr>
              <a:t>Decryption</a:t>
            </a:r>
            <a:r>
              <a:rPr lang="en-US" altLang="en-US" i="1" dirty="0" smtClean="0">
                <a:solidFill>
                  <a:schemeClr val="tx1"/>
                </a:solidFill>
              </a:rPr>
              <a:t>: 5</a:t>
            </a:r>
            <a:r>
              <a:rPr lang="en-US" altLang="en-US" i="1" baseline="30000" dirty="0" smtClean="0">
                <a:solidFill>
                  <a:srgbClr val="00B050"/>
                </a:solidFill>
              </a:rPr>
              <a:t>7</a:t>
            </a:r>
            <a:r>
              <a:rPr lang="en-US" altLang="en-US" i="1" dirty="0" smtClean="0"/>
              <a:t> </a:t>
            </a:r>
            <a:r>
              <a:rPr lang="en-US" altLang="en-US" i="1" dirty="0"/>
              <a:t>mod </a:t>
            </a:r>
            <a:r>
              <a:rPr lang="en-US" altLang="en-US" i="1" dirty="0">
                <a:solidFill>
                  <a:srgbClr val="7030A0"/>
                </a:solidFill>
              </a:rPr>
              <a:t>33  =? </a:t>
            </a:r>
            <a:r>
              <a:rPr lang="en-US" altLang="en-US" i="1" dirty="0" smtClean="0">
                <a:solidFill>
                  <a:srgbClr val="7030A0"/>
                </a:solidFill>
              </a:rPr>
              <a:t>14</a:t>
            </a:r>
            <a:endParaRPr lang="en-US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hard math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920" y="1082424"/>
            <a:ext cx="6250406" cy="3870575"/>
          </a:xfrm>
        </p:spPr>
        <p:txBody>
          <a:bodyPr/>
          <a:lstStyle/>
          <a:p>
            <a:r>
              <a:rPr lang="de-DE" altLang="en-US" dirty="0" smtClean="0"/>
              <a:t>Three hard math problems</a:t>
            </a:r>
          </a:p>
          <a:p>
            <a:pPr lvl="1"/>
            <a:r>
              <a:rPr lang="de-DE" altLang="en-US" dirty="0" smtClean="0"/>
              <a:t>Factoring integers: Given </a:t>
            </a:r>
            <a:r>
              <a:rPr lang="de-DE" altLang="en-US" dirty="0"/>
              <a:t>a composite integer </a:t>
            </a:r>
            <a:r>
              <a:rPr lang="de-DE" altLang="en-US" i="1" dirty="0"/>
              <a:t>n</a:t>
            </a:r>
            <a:r>
              <a:rPr lang="de-DE" altLang="en-US" dirty="0"/>
              <a:t>, find its prime </a:t>
            </a:r>
            <a:r>
              <a:rPr lang="de-DE" altLang="en-US" dirty="0" smtClean="0"/>
              <a:t>factors </a:t>
            </a:r>
          </a:p>
          <a:p>
            <a:pPr lvl="1"/>
            <a:r>
              <a:rPr lang="de-DE" altLang="en-US" dirty="0" smtClean="0"/>
              <a:t>Discrete Logarithm: Given </a:t>
            </a:r>
            <a:r>
              <a:rPr lang="de-DE" altLang="en-US" i="1" dirty="0"/>
              <a:t>a, y</a:t>
            </a:r>
            <a:r>
              <a:rPr lang="de-DE" altLang="en-US" dirty="0"/>
              <a:t> and </a:t>
            </a:r>
            <a:r>
              <a:rPr lang="de-DE" altLang="en-US" i="1" dirty="0"/>
              <a:t>m, </a:t>
            </a:r>
            <a:r>
              <a:rPr lang="de-DE" altLang="en-US" dirty="0"/>
              <a:t>find</a:t>
            </a:r>
            <a:r>
              <a:rPr lang="de-DE" altLang="en-US" i="1" dirty="0"/>
              <a:t> x</a:t>
            </a:r>
            <a:r>
              <a:rPr lang="de-DE" altLang="en-US" dirty="0"/>
              <a:t> such that </a:t>
            </a:r>
            <a:r>
              <a:rPr lang="de-DE" altLang="en-US" i="1" dirty="0"/>
              <a:t>a</a:t>
            </a:r>
            <a:r>
              <a:rPr lang="de-DE" altLang="en-US" i="1" baseline="30000" dirty="0"/>
              <a:t>x</a:t>
            </a:r>
            <a:r>
              <a:rPr lang="de-DE" altLang="en-US" dirty="0"/>
              <a:t> </a:t>
            </a:r>
            <a:r>
              <a:rPr lang="en-US" altLang="en-US" dirty="0">
                <a:latin typeface="cmsy10" charset="0"/>
              </a:rPr>
              <a:t>=</a:t>
            </a:r>
            <a:r>
              <a:rPr lang="de-DE" altLang="en-US" dirty="0"/>
              <a:t> </a:t>
            </a:r>
            <a:r>
              <a:rPr lang="de-DE" altLang="en-US" i="1" dirty="0"/>
              <a:t>y</a:t>
            </a:r>
            <a:r>
              <a:rPr lang="de-DE" altLang="en-US" dirty="0"/>
              <a:t> mod </a:t>
            </a:r>
            <a:r>
              <a:rPr lang="de-DE" altLang="en-US" i="1" dirty="0" smtClean="0"/>
              <a:t>m </a:t>
            </a:r>
            <a:r>
              <a:rPr lang="de-DE" altLang="en-US" dirty="0" smtClean="0"/>
              <a:t>(</a:t>
            </a:r>
            <a:r>
              <a:rPr lang="de-DE" altLang="en-US" dirty="0"/>
              <a:t>Exponentiation </a:t>
            </a:r>
            <a:r>
              <a:rPr lang="de-DE" altLang="en-US" i="1" dirty="0"/>
              <a:t>a</a:t>
            </a:r>
            <a:r>
              <a:rPr lang="de-DE" altLang="en-US" i="1" baseline="30000" dirty="0"/>
              <a:t>x </a:t>
            </a:r>
            <a:r>
              <a:rPr lang="de-DE" altLang="en-US" dirty="0"/>
              <a:t>: </a:t>
            </a:r>
            <a:r>
              <a:rPr lang="de-DE" altLang="en-US" dirty="0" smtClean="0"/>
              <a:t>easy)</a:t>
            </a:r>
            <a:endParaRPr lang="de-DE" altLang="en-US" i="1" dirty="0" smtClean="0"/>
          </a:p>
          <a:p>
            <a:pPr lvl="1"/>
            <a:r>
              <a:rPr lang="de-DE" altLang="en-US" dirty="0"/>
              <a:t>Elliptic </a:t>
            </a:r>
            <a:r>
              <a:rPr lang="de-DE" altLang="en-US" dirty="0" smtClean="0"/>
              <a:t>Curves</a:t>
            </a:r>
          </a:p>
          <a:p>
            <a:r>
              <a:rPr lang="en-US" dirty="0"/>
              <a:t>One-way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Computing y = f(x) is computationally easy </a:t>
            </a:r>
          </a:p>
          <a:p>
            <a:pPr lvl="1"/>
            <a:r>
              <a:rPr lang="en-US" dirty="0"/>
              <a:t>Computing x = f-1(y) is computationally infeasible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817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public key</a:t>
            </a:r>
          </a:p>
          <a:p>
            <a:r>
              <a:rPr lang="en-US" dirty="0" smtClean="0"/>
              <a:t>Manually compute the private key</a:t>
            </a:r>
          </a:p>
          <a:p>
            <a:r>
              <a:rPr lang="en-US" dirty="0" smtClean="0"/>
              <a:t>Encrypt the letter “F” </a:t>
            </a:r>
          </a:p>
          <a:p>
            <a:pPr lvl="1"/>
            <a:r>
              <a:rPr lang="en-US" dirty="0" smtClean="0"/>
              <a:t>Manually </a:t>
            </a:r>
          </a:p>
          <a:p>
            <a:pPr lvl="1"/>
            <a:r>
              <a:rPr lang="en-US" dirty="0" smtClean="0"/>
              <a:t>Using the tool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dirty="0" smtClean="0"/>
              <a:t>” using tool and record 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 to design Public-Key </a:t>
            </a:r>
            <a:r>
              <a:rPr lang="en-US" dirty="0"/>
              <a:t>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547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</a:t>
            </a:r>
            <a:r>
              <a:rPr lang="en-US" dirty="0"/>
              <a:t>Principle to design Public-Key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7"/>
            <a:ext cx="4915114" cy="3070231"/>
          </a:xfrm>
        </p:spPr>
        <p:txBody>
          <a:bodyPr/>
          <a:lstStyle/>
          <a:p>
            <a:r>
              <a:rPr lang="en-US" sz="2300" dirty="0" smtClean="0">
                <a:solidFill>
                  <a:schemeClr val="tx1"/>
                </a:solidFill>
              </a:rPr>
              <a:t>Three math functions</a:t>
            </a:r>
          </a:p>
          <a:p>
            <a:r>
              <a:rPr lang="de-DE" altLang="en-US" sz="2300" dirty="0"/>
              <a:t>Phi Function is </a:t>
            </a:r>
            <a:r>
              <a:rPr lang="de-DE" altLang="en-US" sz="2300" dirty="0" smtClean="0"/>
              <a:t>based </a:t>
            </a:r>
            <a:r>
              <a:rPr lang="de-DE" altLang="en-US" sz="2300" dirty="0"/>
              <a:t>on prime factors formular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It </a:t>
            </a:r>
            <a:r>
              <a:rPr lang="en-US" sz="1800" dirty="0">
                <a:solidFill>
                  <a:schemeClr val="tx1"/>
                </a:solidFill>
              </a:rPr>
              <a:t>is difficult to </a:t>
            </a:r>
            <a:r>
              <a:rPr lang="en-US" sz="1800" dirty="0" smtClean="0">
                <a:solidFill>
                  <a:schemeClr val="tx1"/>
                </a:solidFill>
              </a:rPr>
              <a:t>solve 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F(33</a:t>
            </a:r>
            <a:r>
              <a:rPr lang="en-US" sz="1800" dirty="0">
                <a:solidFill>
                  <a:srgbClr val="FF0000"/>
                </a:solidFill>
              </a:rPr>
              <a:t>)-&gt;20 (difficult)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It is easy if a good guy is able to determine the input 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If the good guy can pick 33, it will easy </a:t>
            </a:r>
            <a:r>
              <a:rPr lang="en-US" sz="1800" dirty="0">
                <a:solidFill>
                  <a:srgbClr val="FF0000"/>
                </a:solidFill>
              </a:rPr>
              <a:t>to solve F(33)-&gt;</a:t>
            </a:r>
            <a:r>
              <a:rPr lang="en-US" sz="1800" dirty="0" smtClean="0">
                <a:solidFill>
                  <a:srgbClr val="FF0000"/>
                </a:solidFill>
              </a:rPr>
              <a:t>20. </a:t>
            </a:r>
          </a:p>
          <a:p>
            <a:pPr lvl="1"/>
            <a:endParaRPr lang="en-US" sz="1800" dirty="0" smtClean="0">
              <a:solidFill>
                <a:srgbClr val="FF0000"/>
              </a:solidFill>
            </a:endParaRPr>
          </a:p>
          <a:p>
            <a:endParaRPr lang="en-US" sz="23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07186" y="347421"/>
            <a:ext cx="3092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850"/>
            <a:r>
              <a:rPr lang="da-DK" sz="2400" dirty="0">
                <a:solidFill>
                  <a:srgbClr val="92D050"/>
                </a:solidFill>
              </a:rPr>
              <a:t>3</a:t>
            </a:r>
            <a:r>
              <a:rPr lang="da-DK" sz="2400" dirty="0"/>
              <a:t> </a:t>
            </a:r>
            <a:r>
              <a:rPr lang="da-DK" sz="2400" baseline="30000" dirty="0"/>
              <a:t>.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FF0000"/>
                </a:solidFill>
              </a:rPr>
              <a:t>7</a:t>
            </a:r>
            <a:r>
              <a:rPr lang="da-DK" sz="2400" dirty="0"/>
              <a:t> ≡ 1 mod </a:t>
            </a:r>
            <a:r>
              <a:rPr lang="da-DK" sz="2400" strike="dblStrike" dirty="0" smtClean="0">
                <a:solidFill>
                  <a:srgbClr val="7030A0"/>
                </a:solidFill>
              </a:rPr>
              <a:t>20</a:t>
            </a:r>
            <a:endParaRPr lang="da-DK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7176" y="1083207"/>
            <a:ext cx="1221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200" dirty="0" smtClean="0">
                <a:solidFill>
                  <a:srgbClr val="92D050"/>
                </a:solidFill>
              </a:rPr>
              <a:t>M=33</a:t>
            </a:r>
            <a:endParaRPr lang="en-US" sz="3200" dirty="0">
              <a:solidFill>
                <a:srgbClr val="92D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75621" y="749880"/>
            <a:ext cx="304822" cy="5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76654" y="806127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f(m)?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way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Solve Euler‘s </a:t>
            </a:r>
            <a:r>
              <a:rPr lang="en-US" dirty="0"/>
              <a:t>Phi Function: </a:t>
            </a:r>
            <a:r>
              <a:rPr lang="en-US" sz="4000" dirty="0"/>
              <a:t>Φ(m) = 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60563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1261</Words>
  <Application>Microsoft Office PowerPoint</Application>
  <PresentationFormat>On-screen Show (16:9)</PresentationFormat>
  <Paragraphs>245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Dosis</vt:lpstr>
      <vt:lpstr>cmsy10</vt:lpstr>
      <vt:lpstr>Brush Script MT</vt:lpstr>
      <vt:lpstr>Adobe Devanagari</vt:lpstr>
      <vt:lpstr>Symbol</vt:lpstr>
      <vt:lpstr>Bahnschrift Light Condensed</vt:lpstr>
      <vt:lpstr>Sniglet</vt:lpstr>
      <vt:lpstr>Times New Roman</vt:lpstr>
      <vt:lpstr>Arial</vt:lpstr>
      <vt:lpstr>Wingdings</vt:lpstr>
      <vt:lpstr>Friar template</vt:lpstr>
      <vt:lpstr>The RSA Cryptosystem</vt:lpstr>
      <vt:lpstr>Review</vt:lpstr>
      <vt:lpstr>PowerPoint Presentation</vt:lpstr>
      <vt:lpstr>What is the problem?</vt:lpstr>
      <vt:lpstr>Principle to design Public-Key Algorithms</vt:lpstr>
      <vt:lpstr>Math Principle to design Public-Key Algorithms</vt:lpstr>
      <vt:lpstr>Euler‘s Phi Function </vt:lpstr>
      <vt:lpstr>A simple math problem</vt:lpstr>
      <vt:lpstr>Solve Euler‘s Phi Function: Φ(m) = ?</vt:lpstr>
      <vt:lpstr>Option 1 (hard way)</vt:lpstr>
      <vt:lpstr>Another example</vt:lpstr>
      <vt:lpstr>PowerPoint Presentation</vt:lpstr>
      <vt:lpstr>Option 2 (hard way)</vt:lpstr>
      <vt:lpstr>Step 1: factorization (1)</vt:lpstr>
      <vt:lpstr>Step 1: factorization (2):</vt:lpstr>
      <vt:lpstr>Step 2: </vt:lpstr>
      <vt:lpstr>What if m is a prime number</vt:lpstr>
      <vt:lpstr>Interesting property of Euler‘s Phi Function: Φ(m) = ?</vt:lpstr>
      <vt:lpstr>RSA Algorithm</vt:lpstr>
      <vt:lpstr>RSA scheme</vt:lpstr>
      <vt:lpstr>Example: RSA with small numbers</vt:lpstr>
      <vt:lpstr>Questions</vt:lpstr>
      <vt:lpstr>Prove RSA correctness</vt:lpstr>
      <vt:lpstr>Prove it</vt:lpstr>
      <vt:lpstr>Prove: Chinese Remainder Theorem </vt:lpstr>
      <vt:lpstr>Prove : Fermat's little theorem</vt:lpstr>
      <vt:lpstr>Prove it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Three hard math problems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222</cp:revision>
  <dcterms:modified xsi:type="dcterms:W3CDTF">2020-04-22T11:49:27Z</dcterms:modified>
</cp:coreProperties>
</file>