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3" r:id="rId3"/>
    <p:sldId id="324" r:id="rId4"/>
    <p:sldId id="302" r:id="rId5"/>
    <p:sldId id="292" r:id="rId6"/>
    <p:sldId id="294" r:id="rId7"/>
    <p:sldId id="297" r:id="rId8"/>
    <p:sldId id="299" r:id="rId9"/>
    <p:sldId id="296" r:id="rId10"/>
    <p:sldId id="295" r:id="rId11"/>
    <p:sldId id="325" r:id="rId12"/>
    <p:sldId id="298" r:id="rId13"/>
    <p:sldId id="322" r:id="rId14"/>
    <p:sldId id="289" r:id="rId15"/>
    <p:sldId id="286" r:id="rId16"/>
    <p:sldId id="328" r:id="rId17"/>
    <p:sldId id="327" r:id="rId18"/>
    <p:sldId id="303" r:id="rId19"/>
    <p:sldId id="304" r:id="rId20"/>
    <p:sldId id="284" r:id="rId21"/>
    <p:sldId id="300" r:id="rId22"/>
    <p:sldId id="326" r:id="rId23"/>
    <p:sldId id="305" r:id="rId24"/>
    <p:sldId id="306" r:id="rId25"/>
    <p:sldId id="307" r:id="rId26"/>
    <p:sldId id="308" r:id="rId27"/>
    <p:sldId id="310" r:id="rId28"/>
    <p:sldId id="309" r:id="rId29"/>
    <p:sldId id="311" r:id="rId30"/>
    <p:sldId id="318" r:id="rId31"/>
    <p:sldId id="313" r:id="rId32"/>
    <p:sldId id="312" r:id="rId33"/>
    <p:sldId id="314" r:id="rId34"/>
    <p:sldId id="319" r:id="rId35"/>
    <p:sldId id="315" r:id="rId36"/>
    <p:sldId id="317" r:id="rId37"/>
    <p:sldId id="320" r:id="rId38"/>
    <p:sldId id="316" r:id="rId39"/>
    <p:sldId id="321" r:id="rId40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43"/>
      <p:bold r:id="rId44"/>
      <p:italic r:id="rId45"/>
      <p:boldItalic r:id="rId46"/>
    </p:embeddedFont>
    <p:embeddedFont>
      <p:font typeface="Dosis" panose="020B0604020202020204" charset="0"/>
      <p:regular r:id="rId47"/>
      <p:bold r:id="rId48"/>
    </p:embeddedFont>
    <p:embeddedFont>
      <p:font typeface="Brush Script MT" panose="03060802040406070304" pitchFamily="66" charset="0"/>
      <p:italic r:id="rId49"/>
    </p:embeddedFont>
    <p:embeddedFont>
      <p:font typeface="Sniglet" panose="020B0604020202020204" charset="0"/>
      <p:regular r:id="rId50"/>
    </p:embeddedFont>
    <p:embeddedFont>
      <p:font typeface="Bahnschrift Light Condensed" panose="020B0502040204020203" pitchFamily="3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6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smtClean="0"/>
              <a:t>e^</a:t>
            </a:r>
            <a:r>
              <a:rPr lang="en-US" altLang="en-US" sz="1000" i="1" smtClean="0">
                <a:solidFill>
                  <a:srgbClr val="000000"/>
                </a:solidFill>
              </a:rPr>
              <a:t>Φ(n) = 1 mod n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e^-1=e^[Φ(n) -1]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3^19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08062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803659"/>
            <a:ext cx="8215370" cy="1258037"/>
          </a:xfrm>
        </p:spPr>
        <p:txBody>
          <a:bodyPr/>
          <a:lstStyle>
            <a:lvl1pPr>
              <a:buFont typeface="Wingdings" pitchFamily="2" charset="2"/>
              <a:buChar char="§"/>
              <a:defRPr sz="1350"/>
            </a:lvl1pPr>
            <a:lvl3pPr>
              <a:buFont typeface="Symbol" pitchFamily="18" charset="2"/>
              <a:buChar char="-"/>
              <a:defRPr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79389" y="4927997"/>
            <a:ext cx="504825" cy="161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554864-AB63-4238-9D46-20C3C55D7013}" type="slidenum">
              <a:rPr lang="ar-SA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1414" y="4929187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7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val="304240778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ckexchange.com/questions/2884/rsa-proof-of-correctnes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38" y="1428750"/>
            <a:ext cx="203835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96" y="1601820"/>
            <a:ext cx="887874" cy="1269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15" y="1447800"/>
            <a:ext cx="1123950" cy="1657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4127" y="3541356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24=2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*3</a:t>
            </a:r>
            <a:r>
              <a:rPr lang="en-US" sz="2000" baseline="30000" dirty="0" smtClean="0"/>
              <a:t>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(2):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7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= (2-1) </a:t>
            </a:r>
            <a:r>
              <a:rPr lang="de-DE" altLang="en-US" dirty="0"/>
              <a:t>. (3-1) =2</a:t>
            </a:r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finding </a:t>
            </a:r>
            <a:r>
              <a:rPr lang="el-GR" dirty="0"/>
              <a:t>Φ(</a:t>
            </a:r>
            <a:r>
              <a:rPr lang="en-US" dirty="0"/>
              <a:t>m) option </a:t>
            </a:r>
            <a:r>
              <a:rPr lang="en-US" dirty="0" smtClean="0"/>
              <a:t>2 is hard?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Factorization is hard!</a:t>
            </a:r>
          </a:p>
          <a:p>
            <a:r>
              <a:rPr lang="en-US" dirty="0" smtClean="0"/>
              <a:t>What if we know the factorization? </a:t>
            </a:r>
          </a:p>
          <a:p>
            <a:pPr lvl="1"/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</a:t>
            </a:r>
            <a:r>
              <a:rPr lang="de-DE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known</a:t>
            </a:r>
          </a:p>
          <a:p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One way function</a:t>
            </a:r>
          </a:p>
          <a:p>
            <a:pPr lvl="1"/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Integer factorizaiton is difficut, multiple two numbers is easy.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4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scheme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008029" cy="3610800"/>
          </a:xfrm>
        </p:spPr>
        <p:txBody>
          <a:bodyPr/>
          <a:lstStyle/>
          <a:p>
            <a:pPr marL="527050" indent="-457200">
              <a:buFont typeface="+mj-lt"/>
              <a:buAutoNum type="arabicPeriod"/>
            </a:pPr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27050" indent="-457200">
              <a:buFont typeface="+mj-lt"/>
              <a:buAutoNum type="arabicPeriod"/>
            </a:pPr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0825" y="4482703"/>
            <a:ext cx="4321175" cy="195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000" dirty="0" smtClean="0"/>
              <a:t>Chapter 7 of </a:t>
            </a:r>
            <a:r>
              <a:rPr lang="de-DE" altLang="en-US" sz="1000" i="1" dirty="0" smtClean="0"/>
              <a:t>Understanding Cryptography</a:t>
            </a:r>
            <a:r>
              <a:rPr lang="de-DE" altLang="en-US" sz="1000" dirty="0" smtClean="0"/>
              <a:t> by Christof Paar and Jan Pelzl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6616" y="241698"/>
            <a:ext cx="6187678" cy="406003"/>
          </a:xfrm>
        </p:spPr>
        <p:txBody>
          <a:bodyPr/>
          <a:lstStyle/>
          <a:p>
            <a:pPr defTabSz="336947">
              <a:spcBef>
                <a:spcPts val="525"/>
              </a:spcBef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de-DE" altLang="en-US" sz="2100" dirty="0"/>
              <a:t>Example: RSA with small numbers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601391" y="809625"/>
            <a:ext cx="2742009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dirty="0">
                <a:solidFill>
                  <a:srgbClr val="000000"/>
                </a:solidFill>
              </a:rPr>
              <a:t>Message </a:t>
            </a:r>
            <a:r>
              <a:rPr lang="en-US" altLang="en-US" sz="1500" b="1" i="1" dirty="0">
                <a:solidFill>
                  <a:srgbClr val="FF0000"/>
                </a:solidFill>
              </a:rPr>
              <a:t>x = 4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 dirty="0">
                <a:solidFill>
                  <a:srgbClr val="000000"/>
                </a:solidFill>
              </a:rPr>
              <a:t>y = </a:t>
            </a:r>
            <a:r>
              <a:rPr lang="en-US" altLang="en-US" sz="1500" i="1" dirty="0" err="1">
                <a:solidFill>
                  <a:srgbClr val="000000"/>
                </a:solidFill>
              </a:rPr>
              <a:t>x</a:t>
            </a:r>
            <a:r>
              <a:rPr lang="en-US" altLang="en-US" sz="1500" i="1" baseline="30000" dirty="0" err="1">
                <a:solidFill>
                  <a:srgbClr val="000000"/>
                </a:solidFill>
              </a:rPr>
              <a:t>e</a:t>
            </a:r>
            <a:r>
              <a:rPr lang="en-US" altLang="en-US" sz="1500" i="1" dirty="0">
                <a:solidFill>
                  <a:srgbClr val="000000"/>
                </a:solidFill>
              </a:rPr>
              <a:t> ≡ 4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3</a:t>
            </a:r>
            <a:r>
              <a:rPr lang="en-US" altLang="en-US" sz="1500" i="1" dirty="0">
                <a:solidFill>
                  <a:srgbClr val="000000"/>
                </a:solidFill>
              </a:rPr>
              <a:t> ≡ 31 mod 33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800600" y="800100"/>
            <a:ext cx="2742010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p =</a:t>
            </a:r>
            <a:r>
              <a:rPr lang="en-US" altLang="en-US" sz="1500" dirty="0">
                <a:solidFill>
                  <a:srgbClr val="000000"/>
                </a:solidFill>
              </a:rPr>
              <a:t> 3 and </a:t>
            </a:r>
            <a:r>
              <a:rPr lang="en-US" altLang="en-US" sz="1500" i="1" dirty="0">
                <a:solidFill>
                  <a:srgbClr val="000000"/>
                </a:solidFill>
              </a:rPr>
              <a:t>q = 11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Compute </a:t>
            </a:r>
            <a:r>
              <a:rPr lang="en-US" altLang="en-US" sz="1500" i="1" dirty="0">
                <a:solidFill>
                  <a:srgbClr val="000000"/>
                </a:solidFill>
              </a:rPr>
              <a:t>n = p * q =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Φ(n) = (3-1) * (11-1) =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d ≡ e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-1</a:t>
            </a:r>
            <a:r>
              <a:rPr lang="en-US" altLang="en-US" sz="1500" i="1" dirty="0">
                <a:solidFill>
                  <a:srgbClr val="000000"/>
                </a:solidFill>
              </a:rPr>
              <a:t> ≡7 mod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 dirty="0" err="1">
                <a:solidFill>
                  <a:srgbClr val="000000"/>
                </a:solidFill>
              </a:rPr>
              <a:t>y</a:t>
            </a:r>
            <a:r>
              <a:rPr lang="en-US" altLang="en-US" sz="15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1500" i="1" dirty="0">
                <a:solidFill>
                  <a:srgbClr val="000000"/>
                </a:solidFill>
              </a:rPr>
              <a:t> = 31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7</a:t>
            </a:r>
            <a:r>
              <a:rPr lang="en-US" altLang="en-US" sz="1500" i="1" dirty="0">
                <a:solidFill>
                  <a:srgbClr val="000000"/>
                </a:solidFill>
              </a:rPr>
              <a:t> ≡ </a:t>
            </a:r>
            <a:r>
              <a:rPr lang="en-US" altLang="en-US" sz="1500" b="1" i="1" dirty="0">
                <a:solidFill>
                  <a:srgbClr val="FF0000"/>
                </a:solidFill>
              </a:rPr>
              <a:t>4 = x</a:t>
            </a:r>
            <a:r>
              <a:rPr lang="en-US" altLang="en-US" sz="1500" i="1" dirty="0">
                <a:solidFill>
                  <a:srgbClr val="FF0000"/>
                </a:solidFill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</a:rPr>
              <a:t>mod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 flipH="1">
            <a:off x="3429000" y="29718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474244" y="2674144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 dirty="0">
                <a:cs typeface="Arial" panose="020B0604020202020204" pitchFamily="34" charset="0"/>
              </a:rPr>
              <a:t>K</a:t>
            </a:r>
            <a:r>
              <a:rPr lang="de-DE" altLang="en-US" sz="1200" baseline="-25000" dirty="0">
                <a:cs typeface="Arial" panose="020B0604020202020204" pitchFamily="34" charset="0"/>
              </a:rPr>
              <a:t>pub </a:t>
            </a:r>
            <a:r>
              <a:rPr lang="de-DE" altLang="en-US" sz="1200" dirty="0">
                <a:cs typeface="Arial" panose="020B0604020202020204" pitchFamily="34" charset="0"/>
              </a:rPr>
              <a:t>= (33,3)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3429000" y="394335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3429001" y="3600451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>
                <a:cs typeface="Arial" panose="020B0604020202020204" pitchFamily="34" charset="0"/>
              </a:rPr>
              <a:t>y = 31</a:t>
            </a:r>
          </a:p>
        </p:txBody>
      </p:sp>
    </p:spTree>
    <p:extLst>
      <p:ext uri="{BB962C8B-B14F-4D97-AF65-F5344CB8AC3E}">
        <p14:creationId xmlns:p14="http://schemas.microsoft.com/office/powerpoint/2010/main" val="1507212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 is very difficult for hackers to compute the private key based on the design of the RSA algorithm?</a:t>
            </a:r>
          </a:p>
          <a:p>
            <a:r>
              <a:rPr lang="en-US" dirty="0"/>
              <a:t>Explain why it is very </a:t>
            </a:r>
            <a:r>
              <a:rPr lang="en-US" dirty="0" smtClean="0"/>
              <a:t>easy for good people to </a:t>
            </a:r>
            <a:r>
              <a:rPr lang="en-US" dirty="0"/>
              <a:t>derive the private key based on the </a:t>
            </a:r>
            <a:r>
              <a:rPr lang="en-US" dirty="0" smtClean="0"/>
              <a:t>design of the RSA algorithm?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86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</a:t>
            </a:r>
            <a:r>
              <a:rPr lang="en-US" sz="2300" dirty="0" smtClean="0"/>
              <a:t>)  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2325" y="144836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https://crypto.stackexchange.com/questions/2884/rsa-proof-of-correctness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Anyone knows the public key can find the private key!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>
                <a:solidFill>
                  <a:schemeClr val="tx1"/>
                </a:solidFill>
              </a:rPr>
              <a:t>To design an algorithm such that we (good 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guy) </a:t>
            </a:r>
            <a:r>
              <a:rPr lang="en-US" sz="2400" dirty="0" smtClean="0">
                <a:solidFill>
                  <a:schemeClr val="tx1"/>
                </a:solidFill>
              </a:rPr>
              <a:t>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473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>
                <a:solidFill>
                  <a:srgbClr val="92D050"/>
                </a:solidFill>
              </a:rPr>
              <a:t>3</a:t>
            </a:r>
            <a:r>
              <a:rPr lang="da-DK" sz="2400" dirty="0"/>
              <a:t>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FF0000"/>
                </a:solidFill>
              </a:rPr>
              <a:t>7</a:t>
            </a:r>
            <a:r>
              <a:rPr lang="da-DK" sz="2400" dirty="0"/>
              <a:t> ≡ 1 mod </a:t>
            </a:r>
            <a:r>
              <a:rPr lang="da-DK" sz="2400" dirty="0">
                <a:solidFill>
                  <a:srgbClr val="7030A0"/>
                </a:solidFill>
              </a:rPr>
              <a:t>20</a:t>
            </a:r>
            <a:r>
              <a:rPr lang="da-DK" sz="2400" dirty="0"/>
              <a:t> 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Obersvation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75476"/>
              </p:ext>
            </p:extLst>
          </p:nvPr>
        </p:nvGraphicFramePr>
        <p:xfrm>
          <a:off x="946825" y="1220686"/>
          <a:ext cx="6096000" cy="296672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634247"/>
                <a:gridCol w="1536971"/>
                <a:gridCol w="1485089"/>
                <a:gridCol w="14396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=2,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=3,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=4,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5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6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(12)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(7)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6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21004" y="3380605"/>
            <a:ext cx="1453328" cy="4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Trick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Don’t provide </a:t>
            </a:r>
            <a:r>
              <a:rPr lang="en-US" sz="2400" dirty="0" smtClean="0">
                <a:solidFill>
                  <a:schemeClr val="tx1"/>
                </a:solidFill>
              </a:rPr>
              <a:t>20 </a:t>
            </a:r>
            <a:r>
              <a:rPr lang="en-US" sz="2400" dirty="0" smtClean="0">
                <a:solidFill>
                  <a:schemeClr val="tx1"/>
                </a:solidFill>
              </a:rPr>
              <a:t>directly.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 a number m and the function f(m) such that </a:t>
            </a:r>
            <a:r>
              <a:rPr lang="en-US" sz="2400" dirty="0" smtClean="0">
                <a:solidFill>
                  <a:schemeClr val="tx1"/>
                </a:solidFill>
              </a:rPr>
              <a:t>20</a:t>
            </a:r>
            <a:r>
              <a:rPr lang="en-US" sz="1900" dirty="0" smtClean="0">
                <a:solidFill>
                  <a:schemeClr val="tx1"/>
                </a:solidFill>
              </a:rPr>
              <a:t>=f(m</a:t>
            </a:r>
            <a:r>
              <a:rPr lang="en-US" sz="19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We (good guy) can compute the f(m) easily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Very difficult for bad guys get the results </a:t>
            </a:r>
          </a:p>
          <a:p>
            <a:r>
              <a:rPr lang="en-US" sz="2300" dirty="0" smtClean="0">
                <a:solidFill>
                  <a:srgbClr val="FF0000"/>
                </a:solidFill>
              </a:rPr>
              <a:t>How to find such a function?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One way function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07186" y="347421"/>
            <a:ext cx="3092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"/>
            <a:r>
              <a:rPr lang="da-DK" sz="2400" dirty="0">
                <a:solidFill>
                  <a:srgbClr val="92D050"/>
                </a:solidFill>
              </a:rPr>
              <a:t>3</a:t>
            </a:r>
            <a:r>
              <a:rPr lang="da-DK" sz="2400" dirty="0"/>
              <a:t>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FF0000"/>
                </a:solidFill>
              </a:rPr>
              <a:t>7</a:t>
            </a:r>
            <a:r>
              <a:rPr lang="da-DK" sz="2400" dirty="0"/>
              <a:t> ≡ 1 mod </a:t>
            </a:r>
            <a:r>
              <a:rPr lang="da-DK" sz="2400" strike="dblStrike" dirty="0" smtClean="0">
                <a:solidFill>
                  <a:srgbClr val="7030A0"/>
                </a:solidFill>
              </a:rPr>
              <a:t>20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7176" y="1083207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200" dirty="0">
                <a:solidFill>
                  <a:srgbClr val="FF0000"/>
                </a:solidFill>
              </a:rPr>
              <a:t>m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75621" y="749880"/>
            <a:ext cx="304822" cy="5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76654" y="806127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f(m)?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public key</a:t>
            </a:r>
          </a:p>
          <a:p>
            <a:r>
              <a:rPr lang="en-US" dirty="0" smtClean="0"/>
              <a:t>Compute the private key</a:t>
            </a:r>
          </a:p>
          <a:p>
            <a:r>
              <a:rPr lang="en-US" dirty="0" smtClean="0"/>
              <a:t>Encrypt the letter “F” </a:t>
            </a:r>
          </a:p>
          <a:p>
            <a:pPr lvl="1"/>
            <a:r>
              <a:rPr lang="en-US" dirty="0" smtClean="0"/>
              <a:t>Manually </a:t>
            </a:r>
          </a:p>
          <a:p>
            <a:pPr lvl="1"/>
            <a:r>
              <a:rPr lang="en-US" dirty="0" smtClean="0"/>
              <a:t>Using the tool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smtClean="0"/>
              <a:t>” using tool </a:t>
            </a:r>
            <a:r>
              <a:rPr lang="en-US" dirty="0" smtClean="0"/>
              <a:t>and record 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way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1095</Words>
  <Application>Microsoft Office PowerPoint</Application>
  <PresentationFormat>On-screen Show (16:9)</PresentationFormat>
  <Paragraphs>209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Times New Roman</vt:lpstr>
      <vt:lpstr>Adobe Devanagari</vt:lpstr>
      <vt:lpstr>Arial</vt:lpstr>
      <vt:lpstr>Wingdings</vt:lpstr>
      <vt:lpstr>Dosis</vt:lpstr>
      <vt:lpstr>Brush Script MT</vt:lpstr>
      <vt:lpstr>Sniglet</vt:lpstr>
      <vt:lpstr>Symbol</vt:lpstr>
      <vt:lpstr>Bahnschrift Light Condensed</vt:lpstr>
      <vt:lpstr>Friar template</vt:lpstr>
      <vt:lpstr>The RSA Cryptosystem</vt:lpstr>
      <vt:lpstr>What is the problem?</vt:lpstr>
      <vt:lpstr>Math Trick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 (1)</vt:lpstr>
      <vt:lpstr>Step 1: factorization (2):</vt:lpstr>
      <vt:lpstr>Step 2: </vt:lpstr>
      <vt:lpstr>Why finding Φ(m) option 2 is hard?</vt:lpstr>
      <vt:lpstr>RSA Algorithm</vt:lpstr>
      <vt:lpstr>RSA scheme</vt:lpstr>
      <vt:lpstr>Example: RSA with small numbers</vt:lpstr>
      <vt:lpstr>Questions</vt:lpstr>
      <vt:lpstr>Prove RSA correctness</vt:lpstr>
      <vt:lpstr>Partially Prove it</vt:lpstr>
      <vt:lpstr>Euler‘s Theorem</vt:lpstr>
      <vt:lpstr>Obersvation </vt:lpstr>
      <vt:lpstr>Euler‘s Theorem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137</cp:revision>
  <dcterms:modified xsi:type="dcterms:W3CDTF">2020-03-15T20:27:37Z</dcterms:modified>
</cp:coreProperties>
</file>