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0" r:id="rId3"/>
    <p:sldId id="335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37" r:id="rId13"/>
    <p:sldId id="345" r:id="rId14"/>
    <p:sldId id="331" r:id="rId15"/>
    <p:sldId id="346" r:id="rId16"/>
    <p:sldId id="321" r:id="rId17"/>
  </p:sldIdLst>
  <p:sldSz cx="9144000" cy="5143500" type="screen16x9"/>
  <p:notesSz cx="6858000" cy="9144000"/>
  <p:embeddedFontLst>
    <p:embeddedFont>
      <p:font typeface="Dosis" panose="020B0604020202020204" charset="0"/>
      <p:regular r:id="rId20"/>
      <p:bold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  <p:embeddedFont>
      <p:font typeface="Bahnschrift Light Condensed" panose="020B0502040204020203" pitchFamily="34" charset="0"/>
      <p:regular r:id="rId26"/>
    </p:embeddedFont>
    <p:embeddedFont>
      <p:font typeface="Sniglet" panose="020B0604020202020204" charset="0"/>
      <p:regular r:id="rId27"/>
    </p:embeddedFont>
    <p:embeddedFont>
      <p:font typeface="Brush Script MT" panose="03060802040406070304" pitchFamily="66" charset="0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at-is-the-math-behind-elliptic-curve-cryptography-f61b25253da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Elliptic Curve Cryptography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2P and 3P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5" y="1078448"/>
            <a:ext cx="4275420" cy="320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26" y="1002794"/>
            <a:ext cx="4376292" cy="32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7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point for bitcoin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50107" cy="3610800"/>
          </a:xfrm>
        </p:spPr>
        <p:txBody>
          <a:bodyPr/>
          <a:lstStyle/>
          <a:p>
            <a:r>
              <a:rPr lang="en-US" dirty="0"/>
              <a:t>The base point used by secp256k1 curve has the following x- and y- </a:t>
            </a:r>
            <a:r>
              <a:rPr lang="en-US" dirty="0" smtClean="0"/>
              <a:t>coordinates</a:t>
            </a:r>
          </a:p>
          <a:p>
            <a:r>
              <a:rPr lang="en-US" dirty="0" smtClean="0"/>
              <a:t>x-coordinate: 55066263022277343669578718895168534326250603453777594175500187360389116729240</a:t>
            </a:r>
            <a:endParaRPr lang="en-US" dirty="0"/>
          </a:p>
          <a:p>
            <a:r>
              <a:rPr lang="en-US" dirty="0" smtClean="0"/>
              <a:t>y-coordinate: 32670510020758816978083085130507043184471273380659243275938904335757337482424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25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point addition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steps would it take to compute 10•P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P+P = 2•P</a:t>
            </a:r>
          </a:p>
          <a:p>
            <a:pPr lvl="1"/>
            <a:r>
              <a:rPr lang="en-US" dirty="0" smtClean="0"/>
              <a:t>2•P+2•P </a:t>
            </a:r>
            <a:r>
              <a:rPr lang="en-US" dirty="0"/>
              <a:t>= 4•P</a:t>
            </a:r>
          </a:p>
          <a:p>
            <a:pPr lvl="1"/>
            <a:r>
              <a:rPr lang="en-US" dirty="0" smtClean="0"/>
              <a:t>4•P+4•P </a:t>
            </a:r>
            <a:r>
              <a:rPr lang="en-US" dirty="0"/>
              <a:t>= 8•P</a:t>
            </a:r>
          </a:p>
          <a:p>
            <a:pPr lvl="1"/>
            <a:r>
              <a:rPr lang="en-US" dirty="0" smtClean="0"/>
              <a:t>2•P+8•P=10•P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23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191004"/>
            <a:ext cx="8501330" cy="3610800"/>
          </a:xfrm>
        </p:spPr>
        <p:txBody>
          <a:bodyPr/>
          <a:lstStyle/>
          <a:p>
            <a:r>
              <a:rPr lang="en-US" dirty="0"/>
              <a:t>How many steps would it take to compute </a:t>
            </a:r>
            <a:r>
              <a:rPr lang="en-US" dirty="0" err="1"/>
              <a:t>x•P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x is a random 256-bit integer? </a:t>
            </a:r>
            <a:endParaRPr lang="en-US" dirty="0" smtClean="0"/>
          </a:p>
          <a:p>
            <a:pPr lvl="1"/>
            <a:r>
              <a:rPr lang="en-US" dirty="0" smtClean="0"/>
              <a:t>x = {0 , 1.1579209e+77}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/>
              <a:t>2⁰•P, 2¹•P, 2²•P, 2³•P, 2⁴•P, 2⁵•P, 2⁶•P, … , 2²⁵⁵•P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example,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x is 246, the binary expansion will be 2⁷ + 2⁶ + 2⁵ + 2⁴ +2² + 2¹ = 246. 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2⁷•P + 2⁶•P + 2⁵•P + 2⁴•P + 2²•P + </a:t>
            </a:r>
            <a:r>
              <a:rPr lang="en-US" dirty="0" smtClean="0"/>
              <a:t>2¹•P = 246P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661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 in elliptic curve cryptography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51533"/>
            <a:ext cx="8100046" cy="3610800"/>
          </a:xfrm>
        </p:spPr>
        <p:txBody>
          <a:bodyPr/>
          <a:lstStyle/>
          <a:p>
            <a:r>
              <a:rPr lang="en-US" dirty="0" smtClean="0"/>
              <a:t>X=</a:t>
            </a:r>
            <a:r>
              <a:rPr lang="en-US" dirty="0" err="1"/>
              <a:t>n</a:t>
            </a:r>
            <a:r>
              <a:rPr lang="en-US" dirty="0" err="1" smtClean="0"/>
              <a:t>•P</a:t>
            </a:r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smtClean="0"/>
              <a:t>:private key</a:t>
            </a:r>
          </a:p>
          <a:p>
            <a:pPr lvl="1"/>
            <a:r>
              <a:rPr lang="en-US" dirty="0" smtClean="0"/>
              <a:t>X: public key</a:t>
            </a:r>
          </a:p>
          <a:p>
            <a:r>
              <a:rPr lang="en-US" dirty="0" smtClean="0"/>
              <a:t>Given X and P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ould </a:t>
            </a:r>
            <a:r>
              <a:rPr lang="en-US" dirty="0"/>
              <a:t>you determine 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you determine how many times I added P to itself to get the point X on the curve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Not </a:t>
            </a:r>
            <a:r>
              <a:rPr lang="en-US" dirty="0"/>
              <a:t>feasible </a:t>
            </a:r>
            <a:r>
              <a:rPr lang="en-US" dirty="0" smtClean="0"/>
              <a:t>to </a:t>
            </a:r>
            <a:r>
              <a:rPr lang="en-US" dirty="0"/>
              <a:t>figure out x, even if you had a super computer.</a:t>
            </a:r>
          </a:p>
        </p:txBody>
      </p:sp>
    </p:spTree>
    <p:extLst>
      <p:ext uri="{BB962C8B-B14F-4D97-AF65-F5344CB8AC3E}">
        <p14:creationId xmlns:p14="http://schemas.microsoft.com/office/powerpoint/2010/main" val="192770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/>
              <a:t>feasible to figure out 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known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Only </a:t>
            </a:r>
            <a:r>
              <a:rPr lang="en-US" dirty="0"/>
              <a:t>option is to keep adding P to itself until you get X or keep subtracting P from X until you get P. </a:t>
            </a:r>
            <a:endParaRPr lang="en-US" dirty="0" smtClean="0"/>
          </a:p>
          <a:p>
            <a:pPr lvl="1"/>
            <a:r>
              <a:rPr lang="en-US" dirty="0"/>
              <a:t>On average, x will be somewhere between 0 and 2²⁵⁶-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take </a:t>
            </a:r>
            <a:r>
              <a:rPr lang="en-US" dirty="0" smtClean="0"/>
              <a:t>on </a:t>
            </a:r>
            <a:r>
              <a:rPr lang="en-US" dirty="0"/>
              <a:t>average 2¹²⁸ point addition operations to determine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981060" y="273298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X=</a:t>
            </a:r>
            <a:r>
              <a:rPr lang="en-US" dirty="0" err="1" smtClean="0"/>
              <a:t>n•P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https://hackernoon.com/what-is-the-math-behind-elliptic-curve-cryptography-f61b25253da3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30163"/>
            <a:ext cx="6715742" cy="33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7" y="934512"/>
            <a:ext cx="7568603" cy="30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Curves </a:t>
            </a:r>
            <a:r>
              <a:rPr lang="en-US" dirty="0" smtClean="0"/>
              <a:t>for Bitcoin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63729" y="1165113"/>
            <a:ext cx="4520349" cy="3557623"/>
          </a:xfrm>
        </p:spPr>
        <p:txBody>
          <a:bodyPr/>
          <a:lstStyle/>
          <a:p>
            <a:r>
              <a:rPr lang="en-US" dirty="0"/>
              <a:t>The elliptic curve used by Bitcoin, </a:t>
            </a:r>
            <a:r>
              <a:rPr lang="en-US" dirty="0" err="1"/>
              <a:t>Ethereum</a:t>
            </a:r>
            <a:r>
              <a:rPr lang="en-US" dirty="0"/>
              <a:t>, and many other cryptocurrencies is called secp256k1. The equation for the secp256k1 curve is y² = x³+7. This curve looks like</a:t>
            </a:r>
            <a:r>
              <a:rPr lang="en-US" dirty="0" smtClean="0"/>
              <a:t>:</a:t>
            </a:r>
          </a:p>
          <a:p>
            <a:r>
              <a:rPr lang="en-US" dirty="0"/>
              <a:t>Satoshi chose secp256k1 for no particular reason.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85" y="859365"/>
            <a:ext cx="3664419" cy="36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7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Curves In cryptography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47925" y="1211548"/>
            <a:ext cx="4257675" cy="242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de-DE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987637" y="1286161"/>
            <a:ext cx="36242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Wingdings" panose="05000000000000000000" pitchFamily="2" charset="2"/>
              <a:buNone/>
            </a:pPr>
            <a:r>
              <a:rPr lang="de-DE" altLang="de-DE" sz="1400" b="1" i="1" dirty="0"/>
              <a:t>Definition: Elliptic Curves over prime fields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Wingdings" panose="05000000000000000000" pitchFamily="2" charset="2"/>
              <a:buNone/>
            </a:pPr>
            <a:r>
              <a:rPr lang="de-DE" altLang="de-DE" sz="1400" i="1" dirty="0"/>
              <a:t/>
            </a:r>
            <a:br>
              <a:rPr lang="de-DE" altLang="de-DE" sz="1400" i="1" dirty="0"/>
            </a:br>
            <a:r>
              <a:rPr lang="de-DE" altLang="de-DE" sz="1400" i="1" dirty="0"/>
              <a:t>The elliptic curve over Z</a:t>
            </a:r>
            <a:r>
              <a:rPr lang="de-DE" altLang="de-DE" sz="1400" i="1" baseline="-25000" dirty="0"/>
              <a:t>p</a:t>
            </a:r>
            <a:r>
              <a:rPr lang="de-DE" altLang="de-DE" sz="1400" i="1" dirty="0"/>
              <a:t>, p&gt;3 is the set of all </a:t>
            </a:r>
            <a:br>
              <a:rPr lang="de-DE" altLang="de-DE" sz="1400" i="1" dirty="0"/>
            </a:br>
            <a:r>
              <a:rPr lang="de-DE" altLang="de-DE" sz="1400" i="1" dirty="0"/>
              <a:t>pairs (x,y)    Z</a:t>
            </a:r>
            <a:r>
              <a:rPr lang="de-DE" altLang="de-DE" sz="1400" i="1" baseline="-25000" dirty="0"/>
              <a:t>p</a:t>
            </a:r>
            <a:r>
              <a:rPr lang="de-DE" altLang="de-DE" sz="1400" i="1" dirty="0"/>
              <a:t> which fulfill</a:t>
            </a:r>
            <a:br>
              <a:rPr lang="de-DE" altLang="de-DE" sz="1400" i="1" dirty="0"/>
            </a:br>
            <a:r>
              <a:rPr lang="de-DE" altLang="de-DE" sz="1400" i="1" dirty="0"/>
              <a:t>	</a:t>
            </a:r>
            <a:r>
              <a:rPr lang="de-DE" altLang="de-DE" sz="1400" b="1" i="1" dirty="0"/>
              <a:t>y</a:t>
            </a:r>
            <a:r>
              <a:rPr lang="de-DE" altLang="de-DE" sz="1400" b="1" i="1" baseline="30000" dirty="0"/>
              <a:t>2</a:t>
            </a:r>
            <a:r>
              <a:rPr lang="de-DE" altLang="de-DE" sz="1400" b="1" i="1" dirty="0"/>
              <a:t> = x</a:t>
            </a:r>
            <a:r>
              <a:rPr lang="de-DE" altLang="de-DE" sz="1400" b="1" i="1" baseline="30000" dirty="0"/>
              <a:t>3</a:t>
            </a:r>
            <a:r>
              <a:rPr lang="de-DE" altLang="de-DE" sz="1400" b="1" i="1" dirty="0"/>
              <a:t> + ax + b mod p</a:t>
            </a:r>
            <a:br>
              <a:rPr lang="de-DE" altLang="de-DE" sz="1400" b="1" i="1" dirty="0"/>
            </a:br>
            <a:r>
              <a:rPr lang="de-DE" altLang="de-DE" sz="1400" i="1" dirty="0"/>
              <a:t>together with an imaginary point of infinity </a:t>
            </a:r>
            <a:r>
              <a:rPr lang="el-GR" altLang="de-DE" sz="1400" i="1" dirty="0"/>
              <a:t>θ</a:t>
            </a:r>
            <a:r>
              <a:rPr lang="de-DE" altLang="de-DE" sz="1400" i="1" dirty="0"/>
              <a:t>,</a:t>
            </a:r>
            <a:br>
              <a:rPr lang="de-DE" altLang="de-DE" sz="1400" i="1" dirty="0"/>
            </a:br>
            <a:r>
              <a:rPr lang="de-DE" altLang="de-DE" sz="1400" i="1" dirty="0"/>
              <a:t>where a,b    Z</a:t>
            </a:r>
            <a:r>
              <a:rPr lang="de-DE" altLang="de-DE" sz="1400" i="1" baseline="-25000" dirty="0"/>
              <a:t>p</a:t>
            </a:r>
            <a:r>
              <a:rPr lang="de-DE" altLang="de-DE" sz="1400" i="1" dirty="0"/>
              <a:t> and the condition</a:t>
            </a:r>
            <a:br>
              <a:rPr lang="de-DE" altLang="de-DE" sz="1400" i="1" dirty="0"/>
            </a:br>
            <a:r>
              <a:rPr lang="de-DE" altLang="de-DE" sz="1400" i="1" dirty="0"/>
              <a:t>       	</a:t>
            </a:r>
            <a:r>
              <a:rPr lang="de-DE" altLang="de-DE" sz="1400" b="1" i="1" dirty="0"/>
              <a:t>4a</a:t>
            </a:r>
            <a:r>
              <a:rPr lang="de-DE" altLang="de-DE" sz="1400" b="1" i="1" baseline="30000" dirty="0"/>
              <a:t>3</a:t>
            </a:r>
            <a:r>
              <a:rPr lang="de-DE" altLang="de-DE" sz="1400" b="1" i="1" dirty="0"/>
              <a:t>+27b</a:t>
            </a:r>
            <a:r>
              <a:rPr lang="de-DE" altLang="de-DE" sz="1400" b="1" i="1" baseline="30000" dirty="0"/>
              <a:t>2</a:t>
            </a:r>
            <a:r>
              <a:rPr lang="de-DE" altLang="de-DE" sz="1400" b="1" i="1" dirty="0"/>
              <a:t> ≠ 0 mod p.</a:t>
            </a:r>
          </a:p>
          <a:p>
            <a:endParaRPr lang="de-DE" alt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747925" y="382975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altLang="de-DE" i="1" dirty="0"/>
              <a:t>Z</a:t>
            </a:r>
            <a:r>
              <a:rPr lang="de-DE" altLang="de-DE" i="1" baseline="-25000" dirty="0"/>
              <a:t>p</a:t>
            </a:r>
            <a:r>
              <a:rPr lang="de-DE" altLang="de-DE" i="1" dirty="0"/>
              <a:t> = {0,1,…, p -1}</a:t>
            </a:r>
            <a:r>
              <a:rPr lang="de-DE" altLang="de-DE" dirty="0"/>
              <a:t> is a set of integers</a:t>
            </a:r>
            <a:br>
              <a:rPr lang="de-DE" altLang="de-DE" dirty="0"/>
            </a:br>
            <a:r>
              <a:rPr lang="de-DE" altLang="de-DE" dirty="0"/>
              <a:t>with modulo p arithmetic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</a:p>
        </p:txBody>
      </p:sp>
      <p:graphicFrame>
        <p:nvGraphicFramePr>
          <p:cNvPr id="10" name="Object 33"/>
          <p:cNvGraphicFramePr>
            <a:graphicFrameLocks noChangeAspect="1"/>
          </p:cNvGraphicFramePr>
          <p:nvPr/>
        </p:nvGraphicFramePr>
        <p:xfrm>
          <a:off x="1796788" y="3019025"/>
          <a:ext cx="144462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Formel" r:id="rId3" imgW="126725" imgH="126725" progId="Equation.3">
                  <p:embed/>
                </p:oleObj>
              </mc:Choice>
              <mc:Fallback>
                <p:oleObj name="Formel" r:id="rId3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788" y="3019025"/>
                        <a:ext cx="144462" cy="14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94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</a:t>
            </a:r>
            <a:r>
              <a:rPr lang="en-US" dirty="0" smtClean="0"/>
              <a:t>addition (P + Q)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9" y="1494533"/>
            <a:ext cx="3435578" cy="2576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18" y="1407781"/>
            <a:ext cx="3954725" cy="29660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9597" y="4373825"/>
            <a:ext cx="3695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the line that goes through the two points</a:t>
            </a:r>
          </a:p>
        </p:txBody>
      </p:sp>
    </p:spTree>
    <p:extLst>
      <p:ext uri="{BB962C8B-B14F-4D97-AF65-F5344CB8AC3E}">
        <p14:creationId xmlns:p14="http://schemas.microsoft.com/office/powerpoint/2010/main" val="341185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2" y="394705"/>
            <a:ext cx="4156348" cy="3117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302" y="3874855"/>
            <a:ext cx="4480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the third point on the curve that the line </a:t>
            </a:r>
            <a:r>
              <a:rPr lang="en-US" dirty="0" smtClean="0"/>
              <a:t>intersects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08" y="394705"/>
            <a:ext cx="4156348" cy="31172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79501" y="3874855"/>
            <a:ext cx="2850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reflect that point across the x-axis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1788" y="957454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IBM Plex Sans"/>
              </a:rPr>
              <a:t>P+Q=R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addition (P + </a:t>
            </a:r>
            <a:r>
              <a:rPr lang="en-US" dirty="0" smtClean="0"/>
              <a:t>P)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4969" y="1276523"/>
            <a:ext cx="4218780" cy="2999448"/>
          </a:xfrm>
        </p:spPr>
        <p:txBody>
          <a:bodyPr/>
          <a:lstStyle/>
          <a:p>
            <a:r>
              <a:rPr lang="en-US" dirty="0"/>
              <a:t>To do elliptic curve cryptography properly, rather than adding two arbitrary points together, we specify a base point on the curve and only add that point to itself.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815" y="802567"/>
            <a:ext cx="4200320" cy="3150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68726" y="774648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IBM Plex Sans"/>
              </a:rPr>
              <a:t>1•P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/>
              <a:t>+ P </a:t>
            </a:r>
            <a:r>
              <a:rPr lang="en-US" dirty="0" smtClean="0"/>
              <a:t>=&gt;tangent </a:t>
            </a:r>
            <a:r>
              <a:rPr lang="en-US" dirty="0"/>
              <a:t>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56967" cy="3058654"/>
          </a:xfrm>
        </p:spPr>
        <p:txBody>
          <a:bodyPr/>
          <a:lstStyle/>
          <a:p>
            <a:r>
              <a:rPr lang="en-US" dirty="0" smtClean="0"/>
              <a:t>First</a:t>
            </a:r>
            <a:r>
              <a:rPr lang="en-US" dirty="0"/>
              <a:t>, we have to find the equation of the line that goes through P and P. There are infinite such lines! In this special case, we opt for the tangent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08" y="1302837"/>
            <a:ext cx="3761759" cy="28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9616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472</Words>
  <Application>Microsoft Office PowerPoint</Application>
  <PresentationFormat>On-screen Show (16:9)</PresentationFormat>
  <Paragraphs>68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Dosis</vt:lpstr>
      <vt:lpstr>Adobe Devanagari</vt:lpstr>
      <vt:lpstr>Arial</vt:lpstr>
      <vt:lpstr>Wingdings</vt:lpstr>
      <vt:lpstr>Bahnschrift Light Condensed</vt:lpstr>
      <vt:lpstr>Sniglet</vt:lpstr>
      <vt:lpstr>Brush Script MT</vt:lpstr>
      <vt:lpstr>IBM Plex Sans</vt:lpstr>
      <vt:lpstr>Friar template</vt:lpstr>
      <vt:lpstr>Formel</vt:lpstr>
      <vt:lpstr>Elliptic Curve Cryptography</vt:lpstr>
      <vt:lpstr>Motivation</vt:lpstr>
      <vt:lpstr>PowerPoint Presentation</vt:lpstr>
      <vt:lpstr>Elliptic Curves for Bitcoin</vt:lpstr>
      <vt:lpstr>Elliptic Curves In cryptography</vt:lpstr>
      <vt:lpstr>Point addition (P + Q)</vt:lpstr>
      <vt:lpstr>PowerPoint Presentation</vt:lpstr>
      <vt:lpstr>Point addition (P + P)</vt:lpstr>
      <vt:lpstr>P + P =&gt;tangent line</vt:lpstr>
      <vt:lpstr>Compute 2P and 3P</vt:lpstr>
      <vt:lpstr>Base point for bitcoin</vt:lpstr>
      <vt:lpstr>Speeding up point addition</vt:lpstr>
      <vt:lpstr>Question</vt:lpstr>
      <vt:lpstr>Private and public keys in elliptic curve cryptography</vt:lpstr>
      <vt:lpstr>Why not feasible to figure out x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180</cp:revision>
  <dcterms:modified xsi:type="dcterms:W3CDTF">2020-02-01T15:14:42Z</dcterms:modified>
</cp:coreProperties>
</file>