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46"/>
  </p:notesMasterIdLst>
  <p:handoutMasterIdLst>
    <p:handoutMasterId r:id="rId47"/>
  </p:handoutMasterIdLst>
  <p:sldIdLst>
    <p:sldId id="256" r:id="rId2"/>
    <p:sldId id="562" r:id="rId3"/>
    <p:sldId id="564" r:id="rId4"/>
    <p:sldId id="565" r:id="rId5"/>
    <p:sldId id="566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82" r:id="rId14"/>
    <p:sldId id="583" r:id="rId15"/>
    <p:sldId id="585" r:id="rId16"/>
    <p:sldId id="586" r:id="rId17"/>
    <p:sldId id="614" r:id="rId18"/>
    <p:sldId id="615" r:id="rId19"/>
    <p:sldId id="587" r:id="rId20"/>
    <p:sldId id="588" r:id="rId21"/>
    <p:sldId id="570" r:id="rId22"/>
    <p:sldId id="571" r:id="rId23"/>
    <p:sldId id="572" r:id="rId24"/>
    <p:sldId id="573" r:id="rId25"/>
    <p:sldId id="589" r:id="rId26"/>
    <p:sldId id="574" r:id="rId27"/>
    <p:sldId id="567" r:id="rId28"/>
    <p:sldId id="592" r:id="rId29"/>
    <p:sldId id="596" r:id="rId30"/>
    <p:sldId id="593" r:id="rId31"/>
    <p:sldId id="607" r:id="rId32"/>
    <p:sldId id="609" r:id="rId33"/>
    <p:sldId id="608" r:id="rId34"/>
    <p:sldId id="611" r:id="rId35"/>
    <p:sldId id="610" r:id="rId36"/>
    <p:sldId id="612" r:id="rId37"/>
    <p:sldId id="613" r:id="rId38"/>
    <p:sldId id="597" r:id="rId39"/>
    <p:sldId id="605" r:id="rId40"/>
    <p:sldId id="602" r:id="rId41"/>
    <p:sldId id="594" r:id="rId42"/>
    <p:sldId id="616" r:id="rId43"/>
    <p:sldId id="543" r:id="rId44"/>
    <p:sldId id="533" r:id="rId45"/>
  </p:sldIdLst>
  <p:sldSz cx="9144000" cy="5143500" type="screen16x9"/>
  <p:notesSz cx="6858000" cy="9144000"/>
  <p:embeddedFontLst>
    <p:embeddedFont>
      <p:font typeface="Sniglet" panose="020B0604020202020204" charset="0"/>
      <p:regular r:id="rId48"/>
    </p:embeddedFont>
    <p:embeddedFont>
      <p:font typeface="Brush Script MT" panose="03060802040406070304" pitchFamily="66" charset="0"/>
      <p:italic r:id="rId49"/>
    </p:embeddedFont>
    <p:embeddedFont>
      <p:font typeface="Dosis" panose="020B0604020202020204" charset="0"/>
      <p:regular r:id="rId50"/>
      <p:bold r:id="rId51"/>
    </p:embeddedFont>
    <p:embeddedFont>
      <p:font typeface="Rockwell" panose="02060603020205020403" pitchFamily="18" charset="0"/>
      <p:regular r:id="rId52"/>
      <p:bold r:id="rId53"/>
      <p:italic r:id="rId54"/>
      <p:boldItalic r:id="rId55"/>
    </p:embeddedFont>
    <p:embeddedFont>
      <p:font typeface="Adobe Devanagari" panose="02040503050201020203" pitchFamily="18" charset="0"/>
      <p:regular r:id="rId56"/>
      <p:bold r:id="rId57"/>
      <p:italic r:id="rId58"/>
      <p:boldItalic r:id="rId59"/>
    </p:embeddedFont>
    <p:embeddedFont>
      <p:font typeface="Bahnschrift Light Condensed" panose="020B0502040204020203" pitchFamily="34" charset="0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136" d="100"/>
          <a:sy n="136" d="100"/>
        </p:scale>
        <p:origin x="13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34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4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02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5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9FE04AE-1C9E-DE42-81E3-1F2B97DAAE1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1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9FE04AE-1C9E-DE42-81E3-1F2B97DAAE15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epochconverter.com/hex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xtimestamp.com/index.php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owneconsultingcontent.com/pub/PMA/pma221/PMA222.htm" TargetMode="External"/><Relationship Id="rId2" Type="http://schemas.openxmlformats.org/officeDocument/2006/relationships/hyperlink" Target="http://www.bowneconsultingcontent.com/pub/EH/proj/cloud/ED301c_tkp/visual_studio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msclass.info/126/126_F13.shtml" TargetMode="External"/><Relationship Id="rId4" Type="http://schemas.openxmlformats.org/officeDocument/2006/relationships/hyperlink" Target="https://docs.microsoft.com/en-us/cpp/windows/walkthrough-creating-a-standard-cpp-program-cpp?view=vs-2019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Malware Analysis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33" y="4678462"/>
            <a:ext cx="3805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Modified based on https</a:t>
            </a:r>
            <a:r>
              <a:rPr lang="en-US" sz="1050" dirty="0"/>
              <a:t>://samsclass.info/126/126_F13.shtml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Static Analysis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Antivirus scanning</a:t>
            </a:r>
          </a:p>
          <a:p>
            <a:r>
              <a:rPr lang="en-US" dirty="0" smtClean="0"/>
              <a:t>Hashes</a:t>
            </a:r>
          </a:p>
          <a:p>
            <a:r>
              <a:rPr lang="en-US" dirty="0" smtClean="0"/>
              <a:t>A file’s strings, functions, and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0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First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25" y="930025"/>
            <a:ext cx="6791700" cy="3610800"/>
          </a:xfrm>
        </p:spPr>
        <p:txBody>
          <a:bodyPr/>
          <a:lstStyle/>
          <a:p>
            <a:r>
              <a:rPr lang="en-US" dirty="0" smtClean="0"/>
              <a:t>Malware can easily change its signature and fool the antivirus</a:t>
            </a:r>
          </a:p>
          <a:p>
            <a:r>
              <a:rPr lang="en-US" dirty="0" err="1" smtClean="0"/>
              <a:t>VirusTotal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s convenient, but using it may alert attackers that they’ve been caught</a:t>
            </a:r>
          </a:p>
          <a:p>
            <a:pPr marL="63500" indent="0">
              <a:buNone/>
            </a:pPr>
            <a:endParaRPr lang="en-US" dirty="0"/>
          </a:p>
        </p:txBody>
      </p:sp>
      <p:pic>
        <p:nvPicPr>
          <p:cNvPr id="4" name="Picture 3" descr="Screen Shot 2013-08-16 at 11.50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92" y="2925328"/>
            <a:ext cx="4598966" cy="1745351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38186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 fingerprint for malware</a:t>
            </a:r>
          </a:p>
          <a:p>
            <a:r>
              <a:rPr lang="en-US" dirty="0"/>
              <a:t>Label a malware file</a:t>
            </a:r>
          </a:p>
          <a:p>
            <a:r>
              <a:rPr lang="en-US" dirty="0"/>
              <a:t>Share the hash with other analysts to identify malware</a:t>
            </a:r>
          </a:p>
          <a:p>
            <a:r>
              <a:rPr lang="en-US" dirty="0"/>
              <a:t>Search the hash online to see if someone else has already identified the file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7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MD5 or SHA-1</a:t>
            </a:r>
          </a:p>
          <a:p>
            <a:r>
              <a:rPr lang="en-US" dirty="0" smtClean="0"/>
              <a:t>Condenses a file of any size down to a fixed-length fingerprint</a:t>
            </a:r>
          </a:p>
          <a:p>
            <a:r>
              <a:rPr lang="en-US" dirty="0" smtClean="0"/>
              <a:t>Uniquely identifies a file well in practice</a:t>
            </a:r>
          </a:p>
          <a:p>
            <a:pPr lvl="1"/>
            <a:r>
              <a:rPr lang="en-US" dirty="0" smtClean="0"/>
              <a:t>There are MD5 collisions but they are not common</a:t>
            </a:r>
          </a:p>
          <a:p>
            <a:pPr lvl="1"/>
            <a:r>
              <a:rPr lang="en-US" dirty="0" smtClean="0"/>
              <a:t>Collision: two different files with the same hash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4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>
                <a:solidFill>
                  <a:srgbClr val="FF0000"/>
                </a:solidFill>
              </a:rPr>
              <a:t>powershell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the current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31" y="3000288"/>
            <a:ext cx="7973538" cy="12384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2" y="1149350"/>
            <a:ext cx="3000375" cy="121920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3422650" y="1377950"/>
            <a:ext cx="1480391" cy="1593850"/>
          </a:xfrm>
          <a:custGeom>
            <a:avLst/>
            <a:gdLst>
              <a:gd name="connsiteX0" fmla="*/ 0 w 1480391"/>
              <a:gd name="connsiteY0" fmla="*/ 1593850 h 1593850"/>
              <a:gd name="connsiteX1" fmla="*/ 6350 w 1480391"/>
              <a:gd name="connsiteY1" fmla="*/ 1295400 h 1593850"/>
              <a:gd name="connsiteX2" fmla="*/ 19050 w 1480391"/>
              <a:gd name="connsiteY2" fmla="*/ 1193800 h 1593850"/>
              <a:gd name="connsiteX3" fmla="*/ 44450 w 1480391"/>
              <a:gd name="connsiteY3" fmla="*/ 1143000 h 1593850"/>
              <a:gd name="connsiteX4" fmla="*/ 57150 w 1480391"/>
              <a:gd name="connsiteY4" fmla="*/ 1073150 h 1593850"/>
              <a:gd name="connsiteX5" fmla="*/ 95250 w 1480391"/>
              <a:gd name="connsiteY5" fmla="*/ 990600 h 1593850"/>
              <a:gd name="connsiteX6" fmla="*/ 127000 w 1480391"/>
              <a:gd name="connsiteY6" fmla="*/ 908050 h 1593850"/>
              <a:gd name="connsiteX7" fmla="*/ 177800 w 1480391"/>
              <a:gd name="connsiteY7" fmla="*/ 844550 h 1593850"/>
              <a:gd name="connsiteX8" fmla="*/ 196850 w 1480391"/>
              <a:gd name="connsiteY8" fmla="*/ 806450 h 1593850"/>
              <a:gd name="connsiteX9" fmla="*/ 222250 w 1480391"/>
              <a:gd name="connsiteY9" fmla="*/ 774700 h 1593850"/>
              <a:gd name="connsiteX10" fmla="*/ 260350 w 1480391"/>
              <a:gd name="connsiteY10" fmla="*/ 698500 h 1593850"/>
              <a:gd name="connsiteX11" fmla="*/ 285750 w 1480391"/>
              <a:gd name="connsiteY11" fmla="*/ 666750 h 1593850"/>
              <a:gd name="connsiteX12" fmla="*/ 304800 w 1480391"/>
              <a:gd name="connsiteY12" fmla="*/ 635000 h 1593850"/>
              <a:gd name="connsiteX13" fmla="*/ 330200 w 1480391"/>
              <a:gd name="connsiteY13" fmla="*/ 615950 h 1593850"/>
              <a:gd name="connsiteX14" fmla="*/ 355600 w 1480391"/>
              <a:gd name="connsiteY14" fmla="*/ 584200 h 1593850"/>
              <a:gd name="connsiteX15" fmla="*/ 381000 w 1480391"/>
              <a:gd name="connsiteY15" fmla="*/ 558800 h 1593850"/>
              <a:gd name="connsiteX16" fmla="*/ 400050 w 1480391"/>
              <a:gd name="connsiteY16" fmla="*/ 533400 h 1593850"/>
              <a:gd name="connsiteX17" fmla="*/ 457200 w 1480391"/>
              <a:gd name="connsiteY17" fmla="*/ 476250 h 1593850"/>
              <a:gd name="connsiteX18" fmla="*/ 482600 w 1480391"/>
              <a:gd name="connsiteY18" fmla="*/ 450850 h 1593850"/>
              <a:gd name="connsiteX19" fmla="*/ 501650 w 1480391"/>
              <a:gd name="connsiteY19" fmla="*/ 425450 h 1593850"/>
              <a:gd name="connsiteX20" fmla="*/ 527050 w 1480391"/>
              <a:gd name="connsiteY20" fmla="*/ 406400 h 1593850"/>
              <a:gd name="connsiteX21" fmla="*/ 565150 w 1480391"/>
              <a:gd name="connsiteY21" fmla="*/ 374650 h 1593850"/>
              <a:gd name="connsiteX22" fmla="*/ 596900 w 1480391"/>
              <a:gd name="connsiteY22" fmla="*/ 342900 h 1593850"/>
              <a:gd name="connsiteX23" fmla="*/ 673100 w 1480391"/>
              <a:gd name="connsiteY23" fmla="*/ 279400 h 1593850"/>
              <a:gd name="connsiteX24" fmla="*/ 711200 w 1480391"/>
              <a:gd name="connsiteY24" fmla="*/ 247650 h 1593850"/>
              <a:gd name="connsiteX25" fmla="*/ 730250 w 1480391"/>
              <a:gd name="connsiteY25" fmla="*/ 228600 h 1593850"/>
              <a:gd name="connsiteX26" fmla="*/ 742950 w 1480391"/>
              <a:gd name="connsiteY26" fmla="*/ 209550 h 1593850"/>
              <a:gd name="connsiteX27" fmla="*/ 768350 w 1480391"/>
              <a:gd name="connsiteY27" fmla="*/ 203200 h 1593850"/>
              <a:gd name="connsiteX28" fmla="*/ 838200 w 1480391"/>
              <a:gd name="connsiteY28" fmla="*/ 146050 h 1593850"/>
              <a:gd name="connsiteX29" fmla="*/ 876300 w 1480391"/>
              <a:gd name="connsiteY29" fmla="*/ 120650 h 1593850"/>
              <a:gd name="connsiteX30" fmla="*/ 933450 w 1480391"/>
              <a:gd name="connsiteY30" fmla="*/ 82550 h 1593850"/>
              <a:gd name="connsiteX31" fmla="*/ 958850 w 1480391"/>
              <a:gd name="connsiteY31" fmla="*/ 76200 h 1593850"/>
              <a:gd name="connsiteX32" fmla="*/ 977900 w 1480391"/>
              <a:gd name="connsiteY32" fmla="*/ 57150 h 1593850"/>
              <a:gd name="connsiteX33" fmla="*/ 1003300 w 1480391"/>
              <a:gd name="connsiteY33" fmla="*/ 50800 h 1593850"/>
              <a:gd name="connsiteX34" fmla="*/ 1060450 w 1480391"/>
              <a:gd name="connsiteY34" fmla="*/ 31750 h 1593850"/>
              <a:gd name="connsiteX35" fmla="*/ 1111250 w 1480391"/>
              <a:gd name="connsiteY35" fmla="*/ 12700 h 1593850"/>
              <a:gd name="connsiteX36" fmla="*/ 1149350 w 1480391"/>
              <a:gd name="connsiteY36" fmla="*/ 0 h 1593850"/>
              <a:gd name="connsiteX37" fmla="*/ 1403350 w 1480391"/>
              <a:gd name="connsiteY37" fmla="*/ 6350 h 1593850"/>
              <a:gd name="connsiteX38" fmla="*/ 1454150 w 1480391"/>
              <a:gd name="connsiteY38" fmla="*/ 19050 h 1593850"/>
              <a:gd name="connsiteX39" fmla="*/ 1479550 w 1480391"/>
              <a:gd name="connsiteY39" fmla="*/ 25400 h 1593850"/>
              <a:gd name="connsiteX40" fmla="*/ 1479550 w 1480391"/>
              <a:gd name="connsiteY40" fmla="*/ 31750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480391" h="1593850">
                <a:moveTo>
                  <a:pt x="0" y="1593850"/>
                </a:moveTo>
                <a:cubicBezTo>
                  <a:pt x="2117" y="1494367"/>
                  <a:pt x="2979" y="1394849"/>
                  <a:pt x="6350" y="1295400"/>
                </a:cubicBezTo>
                <a:cubicBezTo>
                  <a:pt x="6695" y="1285212"/>
                  <a:pt x="8822" y="1218346"/>
                  <a:pt x="19050" y="1193800"/>
                </a:cubicBezTo>
                <a:cubicBezTo>
                  <a:pt x="26332" y="1176324"/>
                  <a:pt x="35983" y="1159933"/>
                  <a:pt x="44450" y="1143000"/>
                </a:cubicBezTo>
                <a:cubicBezTo>
                  <a:pt x="48683" y="1119717"/>
                  <a:pt x="50816" y="1095952"/>
                  <a:pt x="57150" y="1073150"/>
                </a:cubicBezTo>
                <a:cubicBezTo>
                  <a:pt x="68466" y="1032414"/>
                  <a:pt x="80730" y="1028351"/>
                  <a:pt x="95250" y="990600"/>
                </a:cubicBezTo>
                <a:cubicBezTo>
                  <a:pt x="112636" y="945395"/>
                  <a:pt x="100335" y="948048"/>
                  <a:pt x="127000" y="908050"/>
                </a:cubicBezTo>
                <a:cubicBezTo>
                  <a:pt x="144369" y="881997"/>
                  <a:pt x="162375" y="870258"/>
                  <a:pt x="177800" y="844550"/>
                </a:cubicBezTo>
                <a:cubicBezTo>
                  <a:pt x="185105" y="832374"/>
                  <a:pt x="189227" y="818429"/>
                  <a:pt x="196850" y="806450"/>
                </a:cubicBezTo>
                <a:cubicBezTo>
                  <a:pt x="204126" y="795016"/>
                  <a:pt x="215378" y="786382"/>
                  <a:pt x="222250" y="774700"/>
                </a:cubicBezTo>
                <a:cubicBezTo>
                  <a:pt x="236648" y="750223"/>
                  <a:pt x="242610" y="720675"/>
                  <a:pt x="260350" y="698500"/>
                </a:cubicBezTo>
                <a:cubicBezTo>
                  <a:pt x="268817" y="687917"/>
                  <a:pt x="277978" y="677853"/>
                  <a:pt x="285750" y="666750"/>
                </a:cubicBezTo>
                <a:cubicBezTo>
                  <a:pt x="292828" y="656639"/>
                  <a:pt x="296673" y="644288"/>
                  <a:pt x="304800" y="635000"/>
                </a:cubicBezTo>
                <a:cubicBezTo>
                  <a:pt x="311769" y="627035"/>
                  <a:pt x="322716" y="623434"/>
                  <a:pt x="330200" y="615950"/>
                </a:cubicBezTo>
                <a:cubicBezTo>
                  <a:pt x="339784" y="606366"/>
                  <a:pt x="346596" y="594330"/>
                  <a:pt x="355600" y="584200"/>
                </a:cubicBezTo>
                <a:cubicBezTo>
                  <a:pt x="363555" y="575251"/>
                  <a:pt x="373115" y="567811"/>
                  <a:pt x="381000" y="558800"/>
                </a:cubicBezTo>
                <a:cubicBezTo>
                  <a:pt x="387969" y="550835"/>
                  <a:pt x="392872" y="541177"/>
                  <a:pt x="400050" y="533400"/>
                </a:cubicBezTo>
                <a:cubicBezTo>
                  <a:pt x="418323" y="513604"/>
                  <a:pt x="438150" y="495300"/>
                  <a:pt x="457200" y="476250"/>
                </a:cubicBezTo>
                <a:cubicBezTo>
                  <a:pt x="465667" y="467783"/>
                  <a:pt x="475416" y="460429"/>
                  <a:pt x="482600" y="450850"/>
                </a:cubicBezTo>
                <a:cubicBezTo>
                  <a:pt x="488950" y="442383"/>
                  <a:pt x="494166" y="432934"/>
                  <a:pt x="501650" y="425450"/>
                </a:cubicBezTo>
                <a:cubicBezTo>
                  <a:pt x="509134" y="417966"/>
                  <a:pt x="518786" y="413011"/>
                  <a:pt x="527050" y="406400"/>
                </a:cubicBezTo>
                <a:cubicBezTo>
                  <a:pt x="539959" y="396073"/>
                  <a:pt x="552918" y="385770"/>
                  <a:pt x="565150" y="374650"/>
                </a:cubicBezTo>
                <a:cubicBezTo>
                  <a:pt x="576225" y="364582"/>
                  <a:pt x="585677" y="352803"/>
                  <a:pt x="596900" y="342900"/>
                </a:cubicBezTo>
                <a:cubicBezTo>
                  <a:pt x="621692" y="321025"/>
                  <a:pt x="647700" y="300567"/>
                  <a:pt x="673100" y="279400"/>
                </a:cubicBezTo>
                <a:cubicBezTo>
                  <a:pt x="685800" y="268817"/>
                  <a:pt x="699510" y="259340"/>
                  <a:pt x="711200" y="247650"/>
                </a:cubicBezTo>
                <a:cubicBezTo>
                  <a:pt x="717550" y="241300"/>
                  <a:pt x="724501" y="235499"/>
                  <a:pt x="730250" y="228600"/>
                </a:cubicBezTo>
                <a:cubicBezTo>
                  <a:pt x="735136" y="222737"/>
                  <a:pt x="736600" y="213783"/>
                  <a:pt x="742950" y="209550"/>
                </a:cubicBezTo>
                <a:cubicBezTo>
                  <a:pt x="750212" y="204709"/>
                  <a:pt x="759883" y="205317"/>
                  <a:pt x="768350" y="203200"/>
                </a:cubicBezTo>
                <a:cubicBezTo>
                  <a:pt x="801361" y="159185"/>
                  <a:pt x="774689" y="188390"/>
                  <a:pt x="838200" y="146050"/>
                </a:cubicBezTo>
                <a:cubicBezTo>
                  <a:pt x="850900" y="137583"/>
                  <a:pt x="864089" y="129808"/>
                  <a:pt x="876300" y="120650"/>
                </a:cubicBezTo>
                <a:cubicBezTo>
                  <a:pt x="893752" y="107561"/>
                  <a:pt x="913409" y="91457"/>
                  <a:pt x="933450" y="82550"/>
                </a:cubicBezTo>
                <a:cubicBezTo>
                  <a:pt x="941425" y="79006"/>
                  <a:pt x="950383" y="78317"/>
                  <a:pt x="958850" y="76200"/>
                </a:cubicBezTo>
                <a:cubicBezTo>
                  <a:pt x="965200" y="69850"/>
                  <a:pt x="970103" y="61605"/>
                  <a:pt x="977900" y="57150"/>
                </a:cubicBezTo>
                <a:cubicBezTo>
                  <a:pt x="985477" y="52820"/>
                  <a:pt x="995128" y="53864"/>
                  <a:pt x="1003300" y="50800"/>
                </a:cubicBezTo>
                <a:cubicBezTo>
                  <a:pt x="1063392" y="28266"/>
                  <a:pt x="990870" y="45666"/>
                  <a:pt x="1060450" y="31750"/>
                </a:cubicBezTo>
                <a:cubicBezTo>
                  <a:pt x="1103034" y="10458"/>
                  <a:pt x="1068021" y="25669"/>
                  <a:pt x="1111250" y="12700"/>
                </a:cubicBezTo>
                <a:cubicBezTo>
                  <a:pt x="1124072" y="8853"/>
                  <a:pt x="1149350" y="0"/>
                  <a:pt x="1149350" y="0"/>
                </a:cubicBezTo>
                <a:lnTo>
                  <a:pt x="1403350" y="6350"/>
                </a:lnTo>
                <a:cubicBezTo>
                  <a:pt x="1426283" y="7369"/>
                  <a:pt x="1434400" y="13407"/>
                  <a:pt x="1454150" y="19050"/>
                </a:cubicBezTo>
                <a:cubicBezTo>
                  <a:pt x="1462541" y="21448"/>
                  <a:pt x="1471744" y="21497"/>
                  <a:pt x="1479550" y="25400"/>
                </a:cubicBezTo>
                <a:cubicBezTo>
                  <a:pt x="1481443" y="26347"/>
                  <a:pt x="1479550" y="29633"/>
                  <a:pt x="1479550" y="317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743450" y="1263650"/>
            <a:ext cx="165145" cy="311150"/>
          </a:xfrm>
          <a:custGeom>
            <a:avLst/>
            <a:gdLst>
              <a:gd name="connsiteX0" fmla="*/ 0 w 165145"/>
              <a:gd name="connsiteY0" fmla="*/ 0 h 311150"/>
              <a:gd name="connsiteX1" fmla="*/ 31750 w 165145"/>
              <a:gd name="connsiteY1" fmla="*/ 19050 h 311150"/>
              <a:gd name="connsiteX2" fmla="*/ 82550 w 165145"/>
              <a:gd name="connsiteY2" fmla="*/ 44450 h 311150"/>
              <a:gd name="connsiteX3" fmla="*/ 101600 w 165145"/>
              <a:gd name="connsiteY3" fmla="*/ 69850 h 311150"/>
              <a:gd name="connsiteX4" fmla="*/ 127000 w 165145"/>
              <a:gd name="connsiteY4" fmla="*/ 76200 h 311150"/>
              <a:gd name="connsiteX5" fmla="*/ 146050 w 165145"/>
              <a:gd name="connsiteY5" fmla="*/ 88900 h 311150"/>
              <a:gd name="connsiteX6" fmla="*/ 152400 w 165145"/>
              <a:gd name="connsiteY6" fmla="*/ 107950 h 311150"/>
              <a:gd name="connsiteX7" fmla="*/ 165100 w 165145"/>
              <a:gd name="connsiteY7" fmla="*/ 127000 h 311150"/>
              <a:gd name="connsiteX8" fmla="*/ 146050 w 165145"/>
              <a:gd name="connsiteY8" fmla="*/ 171450 h 311150"/>
              <a:gd name="connsiteX9" fmla="*/ 82550 w 165145"/>
              <a:gd name="connsiteY9" fmla="*/ 228600 h 311150"/>
              <a:gd name="connsiteX10" fmla="*/ 63500 w 165145"/>
              <a:gd name="connsiteY10" fmla="*/ 247650 h 311150"/>
              <a:gd name="connsiteX11" fmla="*/ 57150 w 165145"/>
              <a:gd name="connsiteY11" fmla="*/ 279400 h 311150"/>
              <a:gd name="connsiteX12" fmla="*/ 44450 w 165145"/>
              <a:gd name="connsiteY12" fmla="*/ 3111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145" h="311150">
                <a:moveTo>
                  <a:pt x="0" y="0"/>
                </a:moveTo>
                <a:cubicBezTo>
                  <a:pt x="10583" y="6350"/>
                  <a:pt x="20883" y="13199"/>
                  <a:pt x="31750" y="19050"/>
                </a:cubicBezTo>
                <a:cubicBezTo>
                  <a:pt x="48419" y="28026"/>
                  <a:pt x="82550" y="44450"/>
                  <a:pt x="82550" y="44450"/>
                </a:cubicBezTo>
                <a:cubicBezTo>
                  <a:pt x="88900" y="52917"/>
                  <a:pt x="92988" y="63699"/>
                  <a:pt x="101600" y="69850"/>
                </a:cubicBezTo>
                <a:cubicBezTo>
                  <a:pt x="108702" y="74923"/>
                  <a:pt x="118978" y="72762"/>
                  <a:pt x="127000" y="76200"/>
                </a:cubicBezTo>
                <a:cubicBezTo>
                  <a:pt x="134015" y="79206"/>
                  <a:pt x="139700" y="84667"/>
                  <a:pt x="146050" y="88900"/>
                </a:cubicBezTo>
                <a:cubicBezTo>
                  <a:pt x="148167" y="95250"/>
                  <a:pt x="149407" y="101963"/>
                  <a:pt x="152400" y="107950"/>
                </a:cubicBezTo>
                <a:cubicBezTo>
                  <a:pt x="155813" y="114776"/>
                  <a:pt x="163845" y="119472"/>
                  <a:pt x="165100" y="127000"/>
                </a:cubicBezTo>
                <a:cubicBezTo>
                  <a:pt x="166207" y="133644"/>
                  <a:pt x="146964" y="170308"/>
                  <a:pt x="146050" y="171450"/>
                </a:cubicBezTo>
                <a:cubicBezTo>
                  <a:pt x="111068" y="215177"/>
                  <a:pt x="116071" y="199867"/>
                  <a:pt x="82550" y="228600"/>
                </a:cubicBezTo>
                <a:cubicBezTo>
                  <a:pt x="75732" y="234444"/>
                  <a:pt x="69850" y="241300"/>
                  <a:pt x="63500" y="247650"/>
                </a:cubicBezTo>
                <a:cubicBezTo>
                  <a:pt x="61383" y="258233"/>
                  <a:pt x="59768" y="268929"/>
                  <a:pt x="57150" y="279400"/>
                </a:cubicBezTo>
                <a:cubicBezTo>
                  <a:pt x="53227" y="295093"/>
                  <a:pt x="51019" y="298012"/>
                  <a:pt x="44450" y="3111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MD5 hash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425"/>
            <a:ext cx="9144000" cy="36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4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file’s strings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924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file’s 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/>
              <a:t>Strings: </a:t>
            </a:r>
            <a:r>
              <a:rPr lang="en-US" dirty="0" smtClean="0"/>
              <a:t>Windows </a:t>
            </a:r>
            <a:r>
              <a:rPr lang="en-US" dirty="0" err="1" smtClean="0"/>
              <a:t>SysInternals</a:t>
            </a:r>
            <a:endParaRPr lang="en-US" dirty="0" smtClean="0"/>
          </a:p>
          <a:p>
            <a:pPr lvl="1"/>
            <a:r>
              <a:rPr lang="en-US" dirty="0" err="1" smtClean="0"/>
              <a:t>Bintext</a:t>
            </a:r>
            <a:endParaRPr lang="en-US" dirty="0" smtClean="0"/>
          </a:p>
          <a:p>
            <a:pPr lvl="1"/>
            <a:r>
              <a:rPr lang="en-US" dirty="0" err="1"/>
              <a:t>PEView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0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sequence of printable characters is a </a:t>
            </a:r>
            <a:r>
              <a:rPr lang="en-US" b="1" dirty="0" smtClean="0"/>
              <a:t>string</a:t>
            </a:r>
          </a:p>
          <a:p>
            <a:r>
              <a:rPr lang="en-US" dirty="0" smtClean="0"/>
              <a:t>Strings are terminated by a </a:t>
            </a:r>
            <a:r>
              <a:rPr lang="en-US" b="1" dirty="0" smtClean="0"/>
              <a:t>null </a:t>
            </a:r>
            <a:r>
              <a:rPr lang="en-US" dirty="0" smtClean="0"/>
              <a:t>(0x00)</a:t>
            </a:r>
          </a:p>
          <a:p>
            <a:r>
              <a:rPr lang="en-US" dirty="0" smtClean="0"/>
              <a:t>ASCII characters are 8 bits long</a:t>
            </a:r>
          </a:p>
          <a:p>
            <a:pPr lvl="1"/>
            <a:r>
              <a:rPr lang="en-US" dirty="0" smtClean="0"/>
              <a:t>Now </a:t>
            </a:r>
            <a:r>
              <a:rPr lang="en-US" dirty="0"/>
              <a:t>called </a:t>
            </a:r>
            <a:r>
              <a:rPr lang="en-US" dirty="0" smtClean="0"/>
              <a:t>ANSI</a:t>
            </a:r>
          </a:p>
          <a:p>
            <a:r>
              <a:rPr lang="en-US" dirty="0" smtClean="0"/>
              <a:t>Unicode characters are 16 bits long</a:t>
            </a:r>
          </a:p>
          <a:p>
            <a:pPr lvl="1"/>
            <a:r>
              <a:rPr lang="en-US" dirty="0" smtClean="0"/>
              <a:t>Microsoft calls them "wide characters"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5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62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8-16 at 5.0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46" y="711746"/>
            <a:ext cx="3819525" cy="1609725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6" name="Picture 5" descr="Screen Shot 2013-08-16 at 5.0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69" y="2771690"/>
            <a:ext cx="5276850" cy="150495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33310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1: Strings: </a:t>
            </a:r>
            <a:r>
              <a:rPr lang="en-US" dirty="0" err="1"/>
              <a:t>SysInternals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7253075" cy="1872163"/>
          </a:xfrm>
        </p:spPr>
        <p:txBody>
          <a:bodyPr/>
          <a:lstStyle/>
          <a:p>
            <a:r>
              <a:rPr lang="en-US" dirty="0"/>
              <a:t>scans the file you pass it for UNICODE (or ASCII) strings of a default length of 3 or more UNICODE (or ASCII)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2637390"/>
            <a:ext cx="4789487" cy="24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62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36" y="53798"/>
            <a:ext cx="7897327" cy="1991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91" y="2054713"/>
            <a:ext cx="5506218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55" y="2747875"/>
            <a:ext cx="7449590" cy="12765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80253"/>
            <a:ext cx="4846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strings keylogger_sam.exe | findstr /i "</a:t>
            </a:r>
            <a:r>
              <a:rPr lang="da-DK" dirty="0" smtClean="0">
                <a:solidFill>
                  <a:srgbClr val="FF0000"/>
                </a:solidFill>
              </a:rPr>
              <a:t>vmx32to64”</a:t>
            </a:r>
          </a:p>
          <a:p>
            <a:pPr marL="285750" indent="-285750">
              <a:buFontTx/>
              <a:buChar char="-"/>
            </a:pPr>
            <a:r>
              <a:rPr lang="da-DK" dirty="0" smtClean="0"/>
              <a:t>Search for </a:t>
            </a:r>
            <a:r>
              <a:rPr lang="en-US" dirty="0" smtClean="0"/>
              <a:t>UNICODE </a:t>
            </a:r>
            <a:r>
              <a:rPr lang="en-US" dirty="0"/>
              <a:t>(or ASCII) strings of </a:t>
            </a:r>
            <a:r>
              <a:rPr lang="en-US" dirty="0" smtClean="0"/>
              <a:t>“</a:t>
            </a:r>
            <a:r>
              <a:rPr lang="da-DK" dirty="0">
                <a:solidFill>
                  <a:srgbClr val="FF0000"/>
                </a:solidFill>
              </a:rPr>
              <a:t>vmx32to64</a:t>
            </a:r>
            <a:r>
              <a:rPr lang="en-US" dirty="0" smtClean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</a:t>
            </a:r>
            <a:r>
              <a:rPr lang="en-US" dirty="0" err="1" smtClean="0"/>
              <a:t>indstr</a:t>
            </a:r>
            <a:r>
              <a:rPr lang="en-US" dirty="0" smtClean="0"/>
              <a:t>: Searches </a:t>
            </a:r>
            <a:r>
              <a:rPr lang="en-US" dirty="0"/>
              <a:t>for patterns of text in files</a:t>
            </a:r>
            <a:r>
              <a:rPr lang="en-US" dirty="0" smtClean="0"/>
              <a:t>. /</a:t>
            </a:r>
            <a:r>
              <a:rPr lang="en-US" dirty="0" err="1" smtClean="0"/>
              <a:t>i</a:t>
            </a:r>
            <a:r>
              <a:rPr lang="en-US" dirty="0" smtClean="0"/>
              <a:t>: ignore case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169" y="0"/>
            <a:ext cx="4364831" cy="216235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423175" y="1693069"/>
            <a:ext cx="462900" cy="8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97650" y="680253"/>
            <a:ext cx="481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652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2: </a:t>
            </a:r>
            <a:r>
              <a:rPr lang="en-US" dirty="0" err="1" smtClean="0"/>
              <a:t>bintext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0011"/>
            <a:ext cx="4150274" cy="25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BinText</a:t>
            </a:r>
            <a:r>
              <a:rPr lang="en-US" dirty="0" smtClean="0"/>
              <a:t> shows all strings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036"/>
            <a:ext cx="9144000" cy="35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46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018"/>
            <a:ext cx="9144000" cy="35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8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3: View binary file of malware - </a:t>
            </a:r>
            <a:r>
              <a:rPr lang="en-US" dirty="0" err="1" smtClean="0"/>
              <a:t>PEView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760281" cy="3610800"/>
          </a:xfrm>
        </p:spPr>
        <p:txBody>
          <a:bodyPr/>
          <a:lstStyle/>
          <a:p>
            <a:r>
              <a:rPr lang="en-US" dirty="0" smtClean="0"/>
              <a:t>Where do these strings stored in files?</a:t>
            </a:r>
          </a:p>
          <a:p>
            <a:pPr lvl="1"/>
            <a:r>
              <a:rPr lang="en-US" dirty="0" smtClean="0"/>
              <a:t>Need to understand PE </a:t>
            </a:r>
            <a:r>
              <a:rPr lang="en-US" dirty="0"/>
              <a:t>File </a:t>
            </a:r>
            <a:r>
              <a:rPr lang="en-US" dirty="0" smtClean="0"/>
              <a:t>Headers </a:t>
            </a:r>
            <a:r>
              <a:rPr lang="en-US" dirty="0"/>
              <a:t>and </a:t>
            </a:r>
            <a:r>
              <a:rPr lang="en-US" dirty="0" smtClean="0"/>
              <a:t>Sections</a:t>
            </a:r>
          </a:p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Portable Executable (PE) 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/>
              <a:t>The </a:t>
            </a:r>
            <a:r>
              <a:rPr lang="en-US" dirty="0" smtClean="0"/>
              <a:t>PE </a:t>
            </a:r>
            <a:r>
              <a:rPr lang="en-US" dirty="0"/>
              <a:t>format is a file format for executables, object code, DLLs and others used in 32-bit and 64-bit versions of Windows operating systems.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a data structure that encapsulates the information necessary for the Windows OS loader to manage the wrapped executable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3" y="0"/>
            <a:ext cx="3214687" cy="16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47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710"/>
            <a:ext cx="9144000" cy="45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50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1525"/>
            <a:ext cx="9144000" cy="9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history</a:t>
            </a:r>
          </a:p>
          <a:p>
            <a:pPr lvl="1"/>
            <a:r>
              <a:rPr lang="en-US" dirty="0"/>
              <a:t>A medical clinic with 10 offices found </a:t>
            </a:r>
            <a:r>
              <a:rPr lang="en-US" dirty="0" smtClean="0"/>
              <a:t>backdoor on </a:t>
            </a:r>
            <a:r>
              <a:rPr lang="en-US" dirty="0"/>
              <a:t>one of their workstations</a:t>
            </a:r>
          </a:p>
          <a:p>
            <a:pPr lvl="1"/>
            <a:r>
              <a:rPr lang="en-US" dirty="0"/>
              <a:t>Hired a consultant to clean &amp; re-image that machine</a:t>
            </a:r>
          </a:p>
          <a:p>
            <a:r>
              <a:rPr lang="en-US" dirty="0"/>
              <a:t>All done—case closed?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92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Peview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9" y="1807368"/>
            <a:ext cx="6610350" cy="3000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505" y="57020"/>
            <a:ext cx="3073153" cy="1664624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5000625" y="1497814"/>
            <a:ext cx="1228725" cy="309555"/>
          </a:xfrm>
          <a:custGeom>
            <a:avLst/>
            <a:gdLst>
              <a:gd name="connsiteX0" fmla="*/ 0 w 1228725"/>
              <a:gd name="connsiteY0" fmla="*/ 309555 h 309555"/>
              <a:gd name="connsiteX1" fmla="*/ 21431 w 1228725"/>
              <a:gd name="connsiteY1" fmla="*/ 273836 h 309555"/>
              <a:gd name="connsiteX2" fmla="*/ 71438 w 1228725"/>
              <a:gd name="connsiteY2" fmla="*/ 230974 h 309555"/>
              <a:gd name="connsiteX3" fmla="*/ 128588 w 1228725"/>
              <a:gd name="connsiteY3" fmla="*/ 188111 h 309555"/>
              <a:gd name="connsiteX4" fmla="*/ 164306 w 1228725"/>
              <a:gd name="connsiteY4" fmla="*/ 173824 h 309555"/>
              <a:gd name="connsiteX5" fmla="*/ 264319 w 1228725"/>
              <a:gd name="connsiteY5" fmla="*/ 145249 h 309555"/>
              <a:gd name="connsiteX6" fmla="*/ 350044 w 1228725"/>
              <a:gd name="connsiteY6" fmla="*/ 116674 h 309555"/>
              <a:gd name="connsiteX7" fmla="*/ 378619 w 1228725"/>
              <a:gd name="connsiteY7" fmla="*/ 95242 h 309555"/>
              <a:gd name="connsiteX8" fmla="*/ 400050 w 1228725"/>
              <a:gd name="connsiteY8" fmla="*/ 88099 h 309555"/>
              <a:gd name="connsiteX9" fmla="*/ 435769 w 1228725"/>
              <a:gd name="connsiteY9" fmla="*/ 80955 h 309555"/>
              <a:gd name="connsiteX10" fmla="*/ 457200 w 1228725"/>
              <a:gd name="connsiteY10" fmla="*/ 73811 h 309555"/>
              <a:gd name="connsiteX11" fmla="*/ 492919 w 1228725"/>
              <a:gd name="connsiteY11" fmla="*/ 66667 h 309555"/>
              <a:gd name="connsiteX12" fmla="*/ 550069 w 1228725"/>
              <a:gd name="connsiteY12" fmla="*/ 52380 h 309555"/>
              <a:gd name="connsiteX13" fmla="*/ 757238 w 1228725"/>
              <a:gd name="connsiteY13" fmla="*/ 30949 h 309555"/>
              <a:gd name="connsiteX14" fmla="*/ 785813 w 1228725"/>
              <a:gd name="connsiteY14" fmla="*/ 23805 h 309555"/>
              <a:gd name="connsiteX15" fmla="*/ 928688 w 1228725"/>
              <a:gd name="connsiteY15" fmla="*/ 9517 h 309555"/>
              <a:gd name="connsiteX16" fmla="*/ 1228725 w 1228725"/>
              <a:gd name="connsiteY16" fmla="*/ 2374 h 30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8725" h="309555">
                <a:moveTo>
                  <a:pt x="0" y="309555"/>
                </a:moveTo>
                <a:cubicBezTo>
                  <a:pt x="7144" y="297649"/>
                  <a:pt x="12906" y="284796"/>
                  <a:pt x="21431" y="273836"/>
                </a:cubicBezTo>
                <a:cubicBezTo>
                  <a:pt x="45568" y="242802"/>
                  <a:pt x="45496" y="250430"/>
                  <a:pt x="71438" y="230974"/>
                </a:cubicBezTo>
                <a:cubicBezTo>
                  <a:pt x="81956" y="223086"/>
                  <a:pt x="112436" y="196187"/>
                  <a:pt x="128588" y="188111"/>
                </a:cubicBezTo>
                <a:cubicBezTo>
                  <a:pt x="140057" y="182376"/>
                  <a:pt x="152230" y="178137"/>
                  <a:pt x="164306" y="173824"/>
                </a:cubicBezTo>
                <a:cubicBezTo>
                  <a:pt x="228637" y="150848"/>
                  <a:pt x="212619" y="155588"/>
                  <a:pt x="264319" y="145249"/>
                </a:cubicBezTo>
                <a:cubicBezTo>
                  <a:pt x="310886" y="98679"/>
                  <a:pt x="254602" y="146041"/>
                  <a:pt x="350044" y="116674"/>
                </a:cubicBezTo>
                <a:cubicBezTo>
                  <a:pt x="361424" y="113173"/>
                  <a:pt x="368281" y="101149"/>
                  <a:pt x="378619" y="95242"/>
                </a:cubicBezTo>
                <a:cubicBezTo>
                  <a:pt x="385157" y="91506"/>
                  <a:pt x="392745" y="89925"/>
                  <a:pt x="400050" y="88099"/>
                </a:cubicBezTo>
                <a:cubicBezTo>
                  <a:pt x="411830" y="85154"/>
                  <a:pt x="423989" y="83900"/>
                  <a:pt x="435769" y="80955"/>
                </a:cubicBezTo>
                <a:cubicBezTo>
                  <a:pt x="443074" y="79129"/>
                  <a:pt x="449895" y="75637"/>
                  <a:pt x="457200" y="73811"/>
                </a:cubicBezTo>
                <a:cubicBezTo>
                  <a:pt x="468980" y="70866"/>
                  <a:pt x="481139" y="69612"/>
                  <a:pt x="492919" y="66667"/>
                </a:cubicBezTo>
                <a:cubicBezTo>
                  <a:pt x="537235" y="55588"/>
                  <a:pt x="488639" y="61156"/>
                  <a:pt x="550069" y="52380"/>
                </a:cubicBezTo>
                <a:cubicBezTo>
                  <a:pt x="655884" y="37263"/>
                  <a:pt x="657858" y="38593"/>
                  <a:pt x="757238" y="30949"/>
                </a:cubicBezTo>
                <a:cubicBezTo>
                  <a:pt x="766763" y="28568"/>
                  <a:pt x="776128" y="25419"/>
                  <a:pt x="785813" y="23805"/>
                </a:cubicBezTo>
                <a:cubicBezTo>
                  <a:pt x="833179" y="15910"/>
                  <a:pt x="880941" y="14064"/>
                  <a:pt x="928688" y="9517"/>
                </a:cubicBezTo>
                <a:cubicBezTo>
                  <a:pt x="1094804" y="-6303"/>
                  <a:pt x="884969" y="2374"/>
                  <a:pt x="1228725" y="23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22181" y="1435894"/>
            <a:ext cx="178594" cy="142875"/>
          </a:xfrm>
          <a:custGeom>
            <a:avLst/>
            <a:gdLst>
              <a:gd name="connsiteX0" fmla="*/ 0 w 178594"/>
              <a:gd name="connsiteY0" fmla="*/ 0 h 142875"/>
              <a:gd name="connsiteX1" fmla="*/ 28575 w 178594"/>
              <a:gd name="connsiteY1" fmla="*/ 35719 h 142875"/>
              <a:gd name="connsiteX2" fmla="*/ 71438 w 178594"/>
              <a:gd name="connsiteY2" fmla="*/ 57150 h 142875"/>
              <a:gd name="connsiteX3" fmla="*/ 92869 w 178594"/>
              <a:gd name="connsiteY3" fmla="*/ 71437 h 142875"/>
              <a:gd name="connsiteX4" fmla="*/ 178594 w 178594"/>
              <a:gd name="connsiteY4" fmla="*/ 85725 h 142875"/>
              <a:gd name="connsiteX5" fmla="*/ 114300 w 178594"/>
              <a:gd name="connsiteY5" fmla="*/ 121444 h 142875"/>
              <a:gd name="connsiteX6" fmla="*/ 85725 w 178594"/>
              <a:gd name="connsiteY6" fmla="*/ 128587 h 142875"/>
              <a:gd name="connsiteX7" fmla="*/ 14288 w 178594"/>
              <a:gd name="connsiteY7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594" h="142875">
                <a:moveTo>
                  <a:pt x="0" y="0"/>
                </a:moveTo>
                <a:cubicBezTo>
                  <a:pt x="9525" y="11906"/>
                  <a:pt x="17793" y="24937"/>
                  <a:pt x="28575" y="35719"/>
                </a:cubicBezTo>
                <a:cubicBezTo>
                  <a:pt x="49046" y="56189"/>
                  <a:pt x="48200" y="45531"/>
                  <a:pt x="71438" y="57150"/>
                </a:cubicBezTo>
                <a:cubicBezTo>
                  <a:pt x="79117" y="60990"/>
                  <a:pt x="84978" y="68055"/>
                  <a:pt x="92869" y="71437"/>
                </a:cubicBezTo>
                <a:cubicBezTo>
                  <a:pt x="112305" y="79767"/>
                  <a:pt x="165990" y="84149"/>
                  <a:pt x="178594" y="85725"/>
                </a:cubicBezTo>
                <a:cubicBezTo>
                  <a:pt x="140221" y="111307"/>
                  <a:pt x="147306" y="112014"/>
                  <a:pt x="114300" y="121444"/>
                </a:cubicBezTo>
                <a:cubicBezTo>
                  <a:pt x="104860" y="124141"/>
                  <a:pt x="95429" y="127094"/>
                  <a:pt x="85725" y="128587"/>
                </a:cubicBezTo>
                <a:cubicBezTo>
                  <a:pt x="14669" y="139518"/>
                  <a:pt x="37213" y="119950"/>
                  <a:pt x="14288" y="1428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20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NT Header: Time </a:t>
            </a:r>
            <a:r>
              <a:rPr lang="en-US" dirty="0"/>
              <a:t>Date Stamp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25" y="1229553"/>
            <a:ext cx="8078327" cy="24292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0902" y="2606455"/>
            <a:ext cx="4572000" cy="738664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when this executable was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Older programs are more likely to be known to antivirus </a:t>
            </a:r>
            <a:r>
              <a:rPr lang="en-US" dirty="0" smtClean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362832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stamp conversion</a:t>
            </a:r>
            <a:r>
              <a:rPr lang="en-US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9450" y="2389756"/>
            <a:ext cx="7346995" cy="2260216"/>
          </a:xfrm>
        </p:spPr>
        <p:txBody>
          <a:bodyPr/>
          <a:lstStyle/>
          <a:p>
            <a:r>
              <a:rPr lang="en-US" dirty="0" smtClean="0"/>
              <a:t>Relation between Hex time stamps to data/time.</a:t>
            </a:r>
          </a:p>
          <a:p>
            <a:pPr lvl="1"/>
            <a:r>
              <a:rPr lang="en-US" dirty="0" smtClean="0"/>
              <a:t>Date/time </a:t>
            </a:r>
            <a:r>
              <a:rPr lang="en-US" dirty="0"/>
              <a:t>is represented in the number of seconds that have elapsed since midnight (00:00:00), January 1, 1970, Universal Coordinated Time, according to the system clock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https://www.epochconverter.com/hex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70" y="-1"/>
            <a:ext cx="5523779" cy="221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90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stamp for forensics</a:t>
            </a:r>
            <a:r>
              <a:rPr lang="en-US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7925" y="1314900"/>
            <a:ext cx="3264094" cy="3009007"/>
          </a:xfrm>
        </p:spPr>
        <p:txBody>
          <a:bodyPr/>
          <a:lstStyle/>
          <a:p>
            <a:r>
              <a:rPr lang="en-US" dirty="0" smtClean="0"/>
              <a:t>Date/Time </a:t>
            </a:r>
            <a:r>
              <a:rPr lang="en-US" dirty="0"/>
              <a:t>can also be </a:t>
            </a:r>
            <a:r>
              <a:rPr lang="en-US" dirty="0" smtClean="0"/>
              <a:t>faked</a:t>
            </a:r>
          </a:p>
          <a:p>
            <a:r>
              <a:rPr lang="en-US" dirty="0" smtClean="0"/>
              <a:t>How to change the date/time?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299" y="18918"/>
            <a:ext cx="4685701" cy="5143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17358" y="1998921"/>
            <a:ext cx="1474382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0298" y="4170018"/>
            <a:ext cx="1447832" cy="307777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Goal: Fake time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4969" y="4436440"/>
            <a:ext cx="3528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https://www.unixtimestamp.com/index.php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49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4" y="1075217"/>
            <a:ext cx="3800475" cy="2667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53" y="0"/>
            <a:ext cx="3595964" cy="51435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1885507" y="1814623"/>
            <a:ext cx="3610446" cy="7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95358" y="269531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786374A5</a:t>
            </a:r>
          </a:p>
        </p:txBody>
      </p:sp>
    </p:spTree>
    <p:extLst>
      <p:ext uri="{BB962C8B-B14F-4D97-AF65-F5344CB8AC3E}">
        <p14:creationId xmlns:p14="http://schemas.microsoft.com/office/powerpoint/2010/main" val="3298116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HxD</a:t>
            </a:r>
            <a:r>
              <a:rPr lang="en-US" dirty="0" smtClean="0"/>
              <a:t>: Binary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49" y="1347163"/>
            <a:ext cx="5963482" cy="3572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41" y="1347163"/>
            <a:ext cx="1571844" cy="67636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1769585" y="1685348"/>
            <a:ext cx="307264" cy="10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27475" y="4088020"/>
            <a:ext cx="1000595" cy="307777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/>
              <a:t>786374A5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58862" y="4395797"/>
            <a:ext cx="597876" cy="176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58590" y="4332849"/>
            <a:ext cx="280099" cy="236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20640" y="4365541"/>
            <a:ext cx="218049" cy="261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87258" y="4395797"/>
            <a:ext cx="646122" cy="173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713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51" y="105381"/>
            <a:ext cx="7012080" cy="46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68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Faked time (2034/01/12)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5" y="1446027"/>
            <a:ext cx="899285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99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of </a:t>
            </a:r>
            <a:r>
              <a:rPr lang="en-US" dirty="0" smtClean="0">
                <a:latin typeface="Rockwell" panose="02060603020205020403" pitchFamily="18" charset="0"/>
              </a:rPr>
              <a:t>keylogger_sam.exe (image)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5" y="1080879"/>
            <a:ext cx="8411749" cy="2981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75321" y="2094695"/>
            <a:ext cx="4572000" cy="1169551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.text </a:t>
            </a:r>
            <a:r>
              <a:rPr lang="en-US" dirty="0" smtClean="0">
                <a:solidFill>
                  <a:schemeClr val="tx1"/>
                </a:solidFill>
              </a:rPr>
              <a:t>– code/instructions </a:t>
            </a:r>
            <a:r>
              <a:rPr lang="en-US" dirty="0">
                <a:solidFill>
                  <a:schemeClr val="tx1"/>
                </a:solidFill>
              </a:rPr>
              <a:t>for the CPU to execute</a:t>
            </a:r>
          </a:p>
          <a:p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rdata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-- Read-only initialized </a:t>
            </a:r>
            <a:r>
              <a:rPr lang="en-US" dirty="0" smtClean="0">
                <a:solidFill>
                  <a:schemeClr val="tx1"/>
                </a:solidFill>
              </a:rPr>
              <a:t>data, imports </a:t>
            </a:r>
            <a:r>
              <a:rPr lang="en-US" dirty="0">
                <a:solidFill>
                  <a:schemeClr val="tx1"/>
                </a:solidFill>
              </a:rPr>
              <a:t>&amp; exports</a:t>
            </a:r>
          </a:p>
          <a:p>
            <a:r>
              <a:rPr lang="en-US" b="1" dirty="0">
                <a:solidFill>
                  <a:schemeClr val="tx1"/>
                </a:solidFill>
              </a:rPr>
              <a:t>.data </a:t>
            </a:r>
            <a:r>
              <a:rPr lang="en-US" dirty="0">
                <a:solidFill>
                  <a:schemeClr val="tx1"/>
                </a:solidFill>
              </a:rPr>
              <a:t>– global data</a:t>
            </a:r>
          </a:p>
          <a:p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rsrc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 </a:t>
            </a:r>
            <a:r>
              <a:rPr lang="en-US" dirty="0">
                <a:solidFill>
                  <a:schemeClr val="tx1"/>
                </a:solidFill>
              </a:rPr>
              <a:t>icons, images, </a:t>
            </a:r>
            <a:r>
              <a:rPr lang="en-US" dirty="0" smtClean="0">
                <a:solidFill>
                  <a:schemeClr val="tx1"/>
                </a:solidFill>
              </a:rPr>
              <a:t>menus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.</a:t>
            </a:r>
            <a:r>
              <a:rPr lang="en-US" b="1" dirty="0" err="1" smtClean="0">
                <a:solidFill>
                  <a:schemeClr val="tx1"/>
                </a:solidFill>
              </a:rPr>
              <a:t>reloc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fix up virtual addresses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4353" y="225025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be confused with picture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5677786" y="378914"/>
            <a:ext cx="446567" cy="32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71330" y="2303721"/>
            <a:ext cx="1842977" cy="964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21712" y="2502195"/>
            <a:ext cx="1853609" cy="992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1821712" y="2679471"/>
            <a:ext cx="1853609" cy="971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21712" y="3176166"/>
            <a:ext cx="1853609" cy="68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40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" y="268587"/>
            <a:ext cx="6588500" cy="4501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040" y="198474"/>
            <a:ext cx="2232960" cy="36336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280298" y="2083981"/>
            <a:ext cx="1765004" cy="248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31442" y="2208027"/>
            <a:ext cx="1672856" cy="311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9193" y="1900250"/>
            <a:ext cx="2185214" cy="307777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Read-only initialized data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172" y="1900250"/>
            <a:ext cx="1417675" cy="115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64407" y="2015312"/>
            <a:ext cx="550346" cy="68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Malware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725" y="1182187"/>
            <a:ext cx="3900275" cy="3610800"/>
          </a:xfrm>
        </p:spPr>
        <p:txBody>
          <a:bodyPr/>
          <a:lstStyle/>
          <a:p>
            <a:r>
              <a:rPr lang="en-US" dirty="0"/>
              <a:t>After malware is found, you need to know</a:t>
            </a:r>
          </a:p>
          <a:p>
            <a:pPr lvl="1"/>
            <a:r>
              <a:rPr lang="en-US" dirty="0"/>
              <a:t>Did an attacker implant a rootkit or </a:t>
            </a:r>
            <a:r>
              <a:rPr lang="en-US" dirty="0" err="1"/>
              <a:t>trojan</a:t>
            </a:r>
            <a:r>
              <a:rPr lang="en-US" dirty="0"/>
              <a:t> on your systems?</a:t>
            </a:r>
          </a:p>
          <a:p>
            <a:pPr lvl="1"/>
            <a:r>
              <a:rPr lang="en-US" dirty="0"/>
              <a:t>Is the attacker really gone?</a:t>
            </a:r>
          </a:p>
          <a:p>
            <a:pPr lvl="1"/>
            <a:r>
              <a:rPr lang="en-US" dirty="0"/>
              <a:t>What did the attacker steal or add?</a:t>
            </a:r>
          </a:p>
          <a:p>
            <a:pPr lvl="1"/>
            <a:r>
              <a:rPr lang="en-US" dirty="0"/>
              <a:t>How did the attack get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 descr="Screen Shot 2013-08-16 at 11.0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23" y="107950"/>
            <a:ext cx="4448646" cy="2638025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654555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.data = global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69" y="1893943"/>
            <a:ext cx="8421275" cy="2915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125" y="63729"/>
            <a:ext cx="5049123" cy="117999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371907" y="1243721"/>
            <a:ext cx="616688" cy="1577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39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with security : advanced research topic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48316"/>
            <a:ext cx="5791440" cy="388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47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PE file in the zip file</a:t>
            </a:r>
          </a:p>
          <a:p>
            <a:r>
              <a:rPr lang="en-US" dirty="0" smtClean="0"/>
              <a:t>Find hash of the PE file</a:t>
            </a:r>
          </a:p>
          <a:p>
            <a:r>
              <a:rPr lang="en-US" dirty="0" smtClean="0"/>
              <a:t>Find all strings in the PE file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was </a:t>
            </a:r>
            <a:r>
              <a:rPr lang="en-US" smtClean="0"/>
              <a:t>the PE compilation </a:t>
            </a:r>
            <a:r>
              <a:rPr lang="en-US" dirty="0" smtClean="0"/>
              <a:t>time?</a:t>
            </a:r>
          </a:p>
          <a:p>
            <a:r>
              <a:rPr lang="en-US" dirty="0" smtClean="0"/>
              <a:t>Change </a:t>
            </a:r>
            <a:r>
              <a:rPr lang="en-US" dirty="0" smtClean="0"/>
              <a:t>the compilation time to 11/29/2123</a:t>
            </a:r>
          </a:p>
          <a:p>
            <a:r>
              <a:rPr lang="en-US" dirty="0" smtClean="0"/>
              <a:t>Need capture screenshots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506" y="72775"/>
            <a:ext cx="31242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75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710275" cy="3610800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www.bowneconsultingcontent.com/pub/EH/proj/cloud/ED301c_tkp/visual_studio.htm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https://bowneconsultingcontent.com/pub/PMA/pma221/PMA222.htm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docs.microsoft.com/en-us/cpp/windows/walkthrough-creating-a-standard-cpp-program-cpp?view=vs-2019</a:t>
            </a:r>
            <a:endParaRPr lang="en-US" sz="1800" dirty="0" smtClean="0"/>
          </a:p>
          <a:p>
            <a:r>
              <a:rPr lang="en-US" sz="1800" dirty="0">
                <a:hlinkClick r:id="rId5"/>
              </a:rPr>
              <a:t>https://samsclass.info/126/126_F13.shtml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0795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691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Analysis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Dissecting malware to understand</a:t>
            </a:r>
          </a:p>
          <a:p>
            <a:pPr lvl="1"/>
            <a:r>
              <a:rPr lang="en-US" dirty="0"/>
              <a:t>How it works</a:t>
            </a:r>
          </a:p>
          <a:p>
            <a:pPr lvl="1"/>
            <a:r>
              <a:rPr lang="en-US" dirty="0"/>
              <a:t>How to identify it</a:t>
            </a:r>
          </a:p>
          <a:p>
            <a:pPr lvl="1"/>
            <a:r>
              <a:rPr lang="en-US" dirty="0"/>
              <a:t>How to defeat or eliminate it</a:t>
            </a:r>
          </a:p>
          <a:p>
            <a:r>
              <a:rPr lang="en-US" dirty="0"/>
              <a:t>A critical part of incident response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036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075" y="1130750"/>
            <a:ext cx="6791700" cy="3610800"/>
          </a:xfrm>
        </p:spPr>
        <p:txBody>
          <a:bodyPr/>
          <a:lstStyle/>
          <a:p>
            <a:r>
              <a:rPr lang="en-US" dirty="0" smtClean="0"/>
              <a:t>Host-based signatures</a:t>
            </a:r>
          </a:p>
          <a:p>
            <a:pPr lvl="1"/>
            <a:r>
              <a:rPr lang="en-US" dirty="0" smtClean="0"/>
              <a:t>Identify files or registry keys on a victim computer that indicate an infection</a:t>
            </a:r>
          </a:p>
          <a:p>
            <a:pPr lvl="1"/>
            <a:r>
              <a:rPr lang="en-US" dirty="0" smtClean="0"/>
              <a:t>Focus on what the malware did to the system, not the malware itself</a:t>
            </a:r>
          </a:p>
          <a:p>
            <a:pPr lvl="2"/>
            <a:r>
              <a:rPr lang="en-US" dirty="0" smtClean="0"/>
              <a:t>Different from antivirus signature</a:t>
            </a:r>
          </a:p>
          <a:p>
            <a:r>
              <a:rPr lang="en-US" dirty="0" smtClean="0"/>
              <a:t>Network signatures</a:t>
            </a:r>
          </a:p>
          <a:p>
            <a:pPr lvl="1"/>
            <a:r>
              <a:rPr lang="en-US" dirty="0" smtClean="0"/>
              <a:t>Detect malware by analyzing network traffic</a:t>
            </a:r>
          </a:p>
          <a:p>
            <a:pPr lvl="1"/>
            <a:r>
              <a:rPr lang="en-US" dirty="0" smtClean="0"/>
              <a:t>More effective when made using malware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7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Examines malware without running it</a:t>
            </a:r>
          </a:p>
          <a:p>
            <a:pPr lvl="1"/>
            <a:r>
              <a:rPr lang="en-US" dirty="0"/>
              <a:t>Tools: </a:t>
            </a:r>
            <a:r>
              <a:rPr lang="en-US" dirty="0" err="1"/>
              <a:t>VirusTotal</a:t>
            </a:r>
            <a:r>
              <a:rPr lang="en-US" dirty="0"/>
              <a:t>, strings, a disassembler like IDA Pro</a:t>
            </a:r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Run the malware and monitor its effect</a:t>
            </a:r>
          </a:p>
          <a:p>
            <a:pPr lvl="1"/>
            <a:r>
              <a:rPr lang="en-US" dirty="0"/>
              <a:t>Use a virtual machine and take snapshots</a:t>
            </a:r>
          </a:p>
          <a:p>
            <a:pPr lvl="1"/>
            <a:r>
              <a:rPr lang="en-US" dirty="0"/>
              <a:t>Tools: </a:t>
            </a:r>
            <a:r>
              <a:rPr lang="en-US" dirty="0" err="1"/>
              <a:t>RegShot</a:t>
            </a:r>
            <a:r>
              <a:rPr lang="en-US" dirty="0"/>
              <a:t>, Process Monitor, Process Hacker, </a:t>
            </a:r>
            <a:r>
              <a:rPr lang="en-US" dirty="0" err="1"/>
              <a:t>CaptureBAT</a:t>
            </a:r>
            <a:endParaRPr lang="en-US" dirty="0"/>
          </a:p>
          <a:p>
            <a:pPr lvl="1"/>
            <a:r>
              <a:rPr lang="en-US" dirty="0"/>
              <a:t>RAM Analysis: </a:t>
            </a:r>
            <a:r>
              <a:rPr lang="en-US" dirty="0" err="1"/>
              <a:t>Mandant</a:t>
            </a:r>
            <a:r>
              <a:rPr lang="en-US" dirty="0"/>
              <a:t> Redline and Volatility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9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static analysis</a:t>
            </a:r>
          </a:p>
          <a:p>
            <a:pPr lvl="1"/>
            <a:r>
              <a:rPr lang="en-US" dirty="0" smtClean="0"/>
              <a:t>View malware without looking at instructions</a:t>
            </a:r>
          </a:p>
          <a:p>
            <a:pPr lvl="1"/>
            <a:r>
              <a:rPr lang="en-US" dirty="0" smtClean="0"/>
              <a:t>Tools: </a:t>
            </a:r>
            <a:r>
              <a:rPr lang="en-US" dirty="0" err="1" smtClean="0"/>
              <a:t>VirusTotal</a:t>
            </a:r>
            <a:r>
              <a:rPr lang="en-US" dirty="0" smtClean="0"/>
              <a:t>, strings</a:t>
            </a:r>
          </a:p>
          <a:p>
            <a:pPr lvl="1"/>
            <a:r>
              <a:rPr lang="en-US" dirty="0" smtClean="0"/>
              <a:t>Quick and easy but fails for advanced malware and can miss important behavior</a:t>
            </a:r>
          </a:p>
          <a:p>
            <a:r>
              <a:rPr lang="en-US" dirty="0" smtClean="0"/>
              <a:t>Basic dynamic analysis</a:t>
            </a:r>
          </a:p>
          <a:p>
            <a:pPr lvl="1"/>
            <a:r>
              <a:rPr lang="en-US" dirty="0" smtClean="0"/>
              <a:t>Easy but requires a safe test environment</a:t>
            </a:r>
          </a:p>
          <a:p>
            <a:pPr lvl="1"/>
            <a:r>
              <a:rPr lang="en-US" dirty="0" smtClean="0"/>
              <a:t>Not effective on all malware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0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static analysis</a:t>
            </a:r>
          </a:p>
          <a:p>
            <a:pPr lvl="1"/>
            <a:r>
              <a:rPr lang="en-US" dirty="0" smtClean="0"/>
              <a:t>Reverse-engineering with a disassembler</a:t>
            </a:r>
          </a:p>
          <a:p>
            <a:pPr lvl="2"/>
            <a:r>
              <a:rPr lang="en-US" dirty="0" smtClean="0"/>
              <a:t>is </a:t>
            </a:r>
            <a:r>
              <a:rPr lang="en-US" dirty="0"/>
              <a:t>the art of dissecting malware to understand how it works, how it can be identified, defected or eliminated once it infects a computer.</a:t>
            </a:r>
          </a:p>
          <a:p>
            <a:pPr lvl="1"/>
            <a:r>
              <a:rPr lang="en-US" dirty="0" smtClean="0"/>
              <a:t>Complex, requires understanding of assembly code</a:t>
            </a:r>
          </a:p>
          <a:p>
            <a:r>
              <a:rPr lang="en-US" dirty="0" smtClean="0"/>
              <a:t>Advanced Dynamic Analysis</a:t>
            </a:r>
          </a:p>
          <a:p>
            <a:pPr lvl="1"/>
            <a:r>
              <a:rPr lang="en-US" dirty="0" smtClean="0"/>
              <a:t>Run code in a debugger</a:t>
            </a:r>
          </a:p>
          <a:p>
            <a:pPr lvl="1"/>
            <a:r>
              <a:rPr lang="en-US" dirty="0" smtClean="0"/>
              <a:t>Examines internal state of a running malicious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95066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</TotalTime>
  <Words>903</Words>
  <Application>Microsoft Office PowerPoint</Application>
  <PresentationFormat>On-screen Show (16:9)</PresentationFormat>
  <Paragraphs>169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Sniglet</vt:lpstr>
      <vt:lpstr>Brush Script MT</vt:lpstr>
      <vt:lpstr>Dosis</vt:lpstr>
      <vt:lpstr>Arial</vt:lpstr>
      <vt:lpstr>Rockwell</vt:lpstr>
      <vt:lpstr>Adobe Devanagari</vt:lpstr>
      <vt:lpstr>Bahnschrift Light Condensed</vt:lpstr>
      <vt:lpstr>Friar template</vt:lpstr>
      <vt:lpstr>Malware Analysis</vt:lpstr>
      <vt:lpstr>Introduction </vt:lpstr>
      <vt:lpstr>Incident Response</vt:lpstr>
      <vt:lpstr>Goals of Malware Analysis</vt:lpstr>
      <vt:lpstr>Malware Analysis</vt:lpstr>
      <vt:lpstr>Signatures</vt:lpstr>
      <vt:lpstr>Malware Analysis Techniques</vt:lpstr>
      <vt:lpstr>Basic Analysis</vt:lpstr>
      <vt:lpstr>Advanced Analysis</vt:lpstr>
      <vt:lpstr>Basic Static Analysis</vt:lpstr>
      <vt:lpstr>Techniques</vt:lpstr>
      <vt:lpstr>Only a First Step</vt:lpstr>
      <vt:lpstr>Hashing</vt:lpstr>
      <vt:lpstr>Hashes</vt:lpstr>
      <vt:lpstr>Open powershell in the current directory</vt:lpstr>
      <vt:lpstr>Calculate MD5 hash</vt:lpstr>
      <vt:lpstr>A file’s strings</vt:lpstr>
      <vt:lpstr>A file’s strings</vt:lpstr>
      <vt:lpstr>Strings Introduction </vt:lpstr>
      <vt:lpstr>PowerPoint Presentation</vt:lpstr>
      <vt:lpstr>Tool 1: Strings: SysInternals</vt:lpstr>
      <vt:lpstr>PowerPoint Presentation</vt:lpstr>
      <vt:lpstr>PowerPoint Presentation</vt:lpstr>
      <vt:lpstr>Tool 2: bintext</vt:lpstr>
      <vt:lpstr>BinText shows all strings</vt:lpstr>
      <vt:lpstr>PowerPoint Presentation</vt:lpstr>
      <vt:lpstr>Tool 3: View binary file of malware - PEView </vt:lpstr>
      <vt:lpstr>PowerPoint Presentation</vt:lpstr>
      <vt:lpstr>PowerPoint Presentation</vt:lpstr>
      <vt:lpstr>Peview Hands-on</vt:lpstr>
      <vt:lpstr>Image NT Header: Time Date Stamp</vt:lpstr>
      <vt:lpstr>Time stamp conversion </vt:lpstr>
      <vt:lpstr>Time stamp for forensics </vt:lpstr>
      <vt:lpstr>PowerPoint Presentation</vt:lpstr>
      <vt:lpstr>HxD: Binary Editor</vt:lpstr>
      <vt:lpstr>PowerPoint Presentation</vt:lpstr>
      <vt:lpstr>Faked time (2034/01/12) </vt:lpstr>
      <vt:lpstr>Sections of keylogger_sam.exe (image)</vt:lpstr>
      <vt:lpstr>PowerPoint Presentation</vt:lpstr>
      <vt:lpstr>.data = global data</vt:lpstr>
      <vt:lpstr>PE with security : advanced research topic</vt:lpstr>
      <vt:lpstr>Homework</vt:lpstr>
      <vt:lpstr>Link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563</cp:revision>
  <dcterms:modified xsi:type="dcterms:W3CDTF">2020-03-22T03:04:09Z</dcterms:modified>
</cp:coreProperties>
</file>