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05" r:id="rId3"/>
    <p:sldId id="363" r:id="rId4"/>
    <p:sldId id="421" r:id="rId5"/>
    <p:sldId id="407" r:id="rId6"/>
    <p:sldId id="423" r:id="rId7"/>
    <p:sldId id="422" r:id="rId8"/>
    <p:sldId id="424" r:id="rId9"/>
    <p:sldId id="406" r:id="rId10"/>
    <p:sldId id="425" r:id="rId11"/>
    <p:sldId id="426" r:id="rId12"/>
    <p:sldId id="427" r:id="rId13"/>
    <p:sldId id="428" r:id="rId14"/>
    <p:sldId id="433" r:id="rId15"/>
    <p:sldId id="434" r:id="rId16"/>
    <p:sldId id="432" r:id="rId17"/>
    <p:sldId id="429" r:id="rId18"/>
    <p:sldId id="438" r:id="rId19"/>
    <p:sldId id="430" r:id="rId20"/>
    <p:sldId id="435" r:id="rId21"/>
    <p:sldId id="436" r:id="rId22"/>
    <p:sldId id="439" r:id="rId23"/>
    <p:sldId id="437" r:id="rId24"/>
    <p:sldId id="431" r:id="rId25"/>
    <p:sldId id="440" r:id="rId26"/>
    <p:sldId id="441" r:id="rId27"/>
    <p:sldId id="442" r:id="rId28"/>
    <p:sldId id="408" r:id="rId29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32"/>
    </p:embeddedFont>
    <p:embeddedFont>
      <p:font typeface="Adobe Devanagari" panose="02040503050201020203" pitchFamily="18" charset="0"/>
      <p:regular r:id="rId33"/>
      <p:bold r:id="rId34"/>
      <p:italic r:id="rId35"/>
      <p:boldItalic r:id="rId36"/>
    </p:embeddedFont>
    <p:embeddedFont>
      <p:font typeface="Dosis" panose="020B0604020202020204" charset="0"/>
      <p:regular r:id="rId37"/>
      <p:bold r:id="rId38"/>
    </p:embeddedFont>
    <p:embeddedFont>
      <p:font typeface="Sniglet" panose="020B0604020202020204" charset="0"/>
      <p:regular r:id="rId39"/>
    </p:embeddedFont>
    <p:embeddedFont>
      <p:font typeface="Bahnschrift Light Condensed" panose="020B0502040204020203" pitchFamily="3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4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22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securitystudent.com/SECURITY_TOOLS/MUTILLIDAE/MUTILLIDAE_2511/lesson5/index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SQL Injection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databases in </a:t>
            </a:r>
            <a:r>
              <a:rPr lang="en-US" dirty="0" err="1" smtClean="0"/>
              <a:t>Metasploitable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33" y="1155067"/>
            <a:ext cx="6091707" cy="387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1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smtClean="0"/>
              <a:t>tables used by DVWA</a:t>
            </a:r>
            <a:r>
              <a:rPr lang="en-US" dirty="0"/>
              <a:t> </a:t>
            </a:r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9540"/>
            <a:ext cx="9144000" cy="3416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472" y="0"/>
            <a:ext cx="2174188" cy="1699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879607" y="1959453"/>
            <a:ext cx="3621504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Damn Vulnerable Web Application (DVWA)</a:t>
            </a:r>
            <a:endParaRPr lang="en-US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322820" y="1622596"/>
            <a:ext cx="312420" cy="307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684020" y="1959453"/>
            <a:ext cx="3195587" cy="15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6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tables used by </a:t>
            </a:r>
            <a:r>
              <a:rPr lang="en-US" b="1" dirty="0"/>
              <a:t>OWASP </a:t>
            </a:r>
            <a:r>
              <a:rPr lang="en-US" b="1" dirty="0" err="1" smtClean="0"/>
              <a:t>Mutillidae</a:t>
            </a:r>
            <a:r>
              <a:rPr lang="en-US" b="1" dirty="0" smtClean="0"/>
              <a:t> </a:t>
            </a:r>
            <a:r>
              <a:rPr lang="en-US" dirty="0" smtClean="0"/>
              <a:t>web </a:t>
            </a:r>
            <a:r>
              <a:rPr lang="en-US" dirty="0"/>
              <a:t>application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9318" y="1111937"/>
            <a:ext cx="8017001" cy="40044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Mutillidae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Mutillidae</a:t>
            </a:r>
            <a:r>
              <a:rPr lang="en-US" dirty="0" smtClean="0"/>
              <a:t> is a free, open source web application provided to allow security enthusiast to pen-test and hack a web application.</a:t>
            </a:r>
          </a:p>
          <a:p>
            <a:pPr lvl="1"/>
            <a:r>
              <a:rPr lang="en-US" dirty="0" err="1" smtClean="0"/>
              <a:t>Mutillidae</a:t>
            </a:r>
            <a:r>
              <a:rPr lang="en-US" dirty="0" smtClean="0"/>
              <a:t> contains all of the </a:t>
            </a:r>
            <a:r>
              <a:rPr lang="en-US" dirty="0" err="1" smtClean="0"/>
              <a:t>vulnerabilties</a:t>
            </a:r>
            <a:r>
              <a:rPr lang="en-US" dirty="0" smtClean="0"/>
              <a:t> from the OWASP Top 10.</a:t>
            </a:r>
          </a:p>
          <a:p>
            <a:r>
              <a:rPr lang="en-US" dirty="0" smtClean="0"/>
              <a:t>OWASP Top 10</a:t>
            </a:r>
          </a:p>
          <a:p>
            <a:pPr lvl="1"/>
            <a:r>
              <a:rPr lang="en-US" dirty="0" smtClean="0"/>
              <a:t>Open Web Application Security Project  (OWASP)</a:t>
            </a:r>
          </a:p>
          <a:p>
            <a:pPr lvl="1"/>
            <a:r>
              <a:rPr lang="en-US" dirty="0" smtClean="0"/>
              <a:t>The OWASP Top 10 is a standard awareness document for developers and web application security. </a:t>
            </a:r>
          </a:p>
          <a:p>
            <a:pPr lvl="1"/>
            <a:r>
              <a:rPr lang="en-US" dirty="0" smtClean="0"/>
              <a:t>It represents a broad consensus about the most critical security risks to web applications.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://owasp.org/www-project-top-ten/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678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4803" y="1143000"/>
            <a:ext cx="4030980" cy="647699"/>
          </a:xfrm>
        </p:spPr>
        <p:txBody>
          <a:bodyPr/>
          <a:lstStyle/>
          <a:p>
            <a:r>
              <a:rPr lang="en-US" dirty="0"/>
              <a:t>Connect to </a:t>
            </a:r>
            <a:r>
              <a:rPr lang="en-US" dirty="0" smtClean="0"/>
              <a:t>the database used by </a:t>
            </a:r>
            <a:r>
              <a:rPr lang="en-US" dirty="0" err="1" smtClean="0"/>
              <a:t>Mutillidae</a:t>
            </a:r>
            <a:r>
              <a:rPr lang="en-US" dirty="0" smtClean="0"/>
              <a:t> (owasp10)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16" y="0"/>
            <a:ext cx="42919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7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29" y="0"/>
            <a:ext cx="5361182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700" y="1181100"/>
            <a:ext cx="2561920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and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and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in SQL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2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42" y="636057"/>
            <a:ext cx="5829396" cy="43622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92480" y="199400"/>
            <a:ext cx="8351520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single quote </a:t>
            </a:r>
            <a:r>
              <a:rPr lang="en-US" b="1" dirty="0">
                <a:latin typeface="Courier New" panose="02070309020205020404" pitchFamily="49" charset="0"/>
              </a:rPr>
              <a:t>(') </a:t>
            </a:r>
            <a:r>
              <a:rPr lang="en-US" dirty="0">
                <a:latin typeface="Courier New" panose="02070309020205020404" pitchFamily="49" charset="0"/>
              </a:rPr>
              <a:t>is a reserved SQL character </a:t>
            </a:r>
            <a:r>
              <a:rPr lang="en-US" dirty="0" smtClean="0">
                <a:latin typeface="Courier New" panose="02070309020205020404" pitchFamily="49" charset="0"/>
              </a:rPr>
              <a:t>may break </a:t>
            </a:r>
            <a:r>
              <a:rPr lang="en-US" dirty="0">
                <a:latin typeface="Courier New" panose="02070309020205020404" pitchFamily="49" charset="0"/>
              </a:rPr>
              <a:t>the below </a:t>
            </a:r>
            <a:r>
              <a:rPr lang="en-US" dirty="0" smtClean="0">
                <a:latin typeface="Courier New" panose="02070309020205020404" pitchFamily="49" charset="0"/>
              </a:rPr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0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injection </a:t>
            </a:r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7309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710275" cy="36108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technique often used to attack data driven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Web applications</a:t>
            </a:r>
          </a:p>
          <a:p>
            <a:r>
              <a:rPr lang="en-US" dirty="0" smtClean="0"/>
              <a:t>Inject malicious code (commands) </a:t>
            </a:r>
            <a:r>
              <a:rPr lang="en-US" dirty="0"/>
              <a:t>in SQL statements, via web page input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Happens </a:t>
            </a:r>
            <a:r>
              <a:rPr lang="en-US" dirty="0"/>
              <a:t>when user input is either incorrectly </a:t>
            </a:r>
            <a:r>
              <a:rPr lang="en-US" dirty="0" smtClean="0"/>
              <a:t>filtered</a:t>
            </a:r>
          </a:p>
          <a:p>
            <a:pPr lvl="1"/>
            <a:r>
              <a:rPr lang="en-US" dirty="0" smtClean="0"/>
              <a:t>Commands embedded </a:t>
            </a:r>
            <a:r>
              <a:rPr lang="en-US" dirty="0"/>
              <a:t>in SQL </a:t>
            </a: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2917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mutillidae</a:t>
            </a:r>
            <a:r>
              <a:rPr lang="en-US" dirty="0" smtClean="0"/>
              <a:t> points to owasp10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12" y="1082425"/>
            <a:ext cx="6238095" cy="847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12" y="2008783"/>
            <a:ext cx="4346794" cy="2806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205" y="2188979"/>
            <a:ext cx="3371429" cy="215238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273040" y="3276600"/>
            <a:ext cx="373380" cy="1355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685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076" y="0"/>
            <a:ext cx="6004924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957" y="1168182"/>
            <a:ext cx="2529860" cy="107721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</a:rPr>
              <a:t>Animation:</a:t>
            </a:r>
          </a:p>
          <a:p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</a:rPr>
              <a:t>Break system using </a:t>
            </a:r>
          </a:p>
          <a:p>
            <a:r>
              <a:rPr lang="en-US" sz="1600" dirty="0" smtClean="0">
                <a:latin typeface="Courier New" panose="02070309020205020404" pitchFamily="49" charset="0"/>
              </a:rPr>
              <a:t>single </a:t>
            </a:r>
            <a:r>
              <a:rPr lang="en-US" sz="1600" dirty="0">
                <a:latin typeface="Courier New" panose="02070309020205020404" pitchFamily="49" charset="0"/>
              </a:rPr>
              <a:t>quote </a:t>
            </a:r>
            <a:r>
              <a:rPr lang="en-US" sz="1600" b="1" dirty="0" smtClean="0">
                <a:latin typeface="Courier New" panose="02070309020205020404" pitchFamily="49" charset="0"/>
              </a:rPr>
              <a:t>(')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87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SQL</a:t>
            </a:r>
          </a:p>
          <a:p>
            <a:r>
              <a:rPr lang="en-US" dirty="0" smtClean="0"/>
              <a:t>SQL commands</a:t>
            </a:r>
          </a:p>
          <a:p>
            <a:r>
              <a:rPr lang="en-US" dirty="0" smtClean="0"/>
              <a:t>SQL injection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14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36" y="0"/>
            <a:ext cx="71697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72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08" y="2322"/>
            <a:ext cx="4977904" cy="5143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0" y="2322"/>
            <a:ext cx="3862383" cy="18158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</a:rPr>
              <a:t>Observation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urier New" panose="02070309020205020404" pitchFamily="49" charset="0"/>
              </a:rPr>
              <a:t>using single </a:t>
            </a:r>
            <a:r>
              <a:rPr lang="en-US" sz="1600" dirty="0">
                <a:latin typeface="Courier New" panose="02070309020205020404" pitchFamily="49" charset="0"/>
              </a:rPr>
              <a:t>quote </a:t>
            </a:r>
            <a:r>
              <a:rPr lang="en-US" sz="1600" b="1" dirty="0" smtClean="0">
                <a:latin typeface="Courier New" panose="02070309020205020404" pitchFamily="49" charset="0"/>
              </a:rPr>
              <a:t>(')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</a:rPr>
              <a:t>break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urier New" panose="02070309020205020404" pitchFamily="49" charset="0"/>
              </a:rPr>
              <a:t>Whatever user’s type can be inserted into SQL statement (inside the a pair of </a:t>
            </a:r>
            <a:r>
              <a:rPr lang="en-US" sz="1600" b="1" dirty="0" smtClean="0">
                <a:latin typeface="Courier New" panose="02070309020205020404" pitchFamily="49" charset="0"/>
              </a:rPr>
              <a:t>'</a:t>
            </a:r>
            <a:r>
              <a:rPr lang="en-US" sz="1600" b="1" dirty="0">
                <a:latin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</a:rPr>
              <a:t>) </a:t>
            </a:r>
            <a:endParaRPr lang="en-US" sz="1600" b="1" dirty="0" smtClean="0"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9025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i</a:t>
            </a:r>
            <a:r>
              <a:rPr lang="en-US" dirty="0" smtClean="0"/>
              <a:t>njection goal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750155" cy="3610800"/>
          </a:xfrm>
        </p:spPr>
        <p:txBody>
          <a:bodyPr/>
          <a:lstStyle/>
          <a:p>
            <a:r>
              <a:rPr lang="en-US" dirty="0" smtClean="0"/>
              <a:t>Bypass user name and password check</a:t>
            </a:r>
          </a:p>
          <a:p>
            <a:r>
              <a:rPr lang="en-US" dirty="0" smtClean="0"/>
              <a:t>Craft input strings for name and password text fields to fool the SQL statement</a:t>
            </a:r>
          </a:p>
          <a:p>
            <a:pPr lvl="1"/>
            <a:r>
              <a:rPr lang="en-US" dirty="0" smtClean="0"/>
              <a:t>Where condition is evaluated as true</a:t>
            </a:r>
          </a:p>
          <a:p>
            <a:pPr lvl="1"/>
            <a:r>
              <a:rPr lang="en-US" dirty="0" smtClean="0"/>
              <a:t>SQL statement returns at least one row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55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5" y="0"/>
            <a:ext cx="88041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48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 login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9" y="1272616"/>
            <a:ext cx="3955571" cy="1916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704" y="1420281"/>
            <a:ext cx="4299241" cy="16215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4267200" y="2231038"/>
            <a:ext cx="419100" cy="15402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11680" y="3379652"/>
            <a:ext cx="1189749" cy="73866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’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1=1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>
                <a:solidFill>
                  <a:schemeClr val="tx1"/>
                </a:solidFill>
              </a:rPr>
              <a:t>#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_ is a space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 to make password field visible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24" y="1082425"/>
            <a:ext cx="6810501" cy="40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39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18" y="220341"/>
            <a:ext cx="7466863" cy="4632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332220" y="2167488"/>
            <a:ext cx="1301959" cy="73866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’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1=1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--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_ is a space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84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the string bypasses the login? Why or why not?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67947"/>
            <a:ext cx="6390476" cy="2714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6866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https://www.computersecuritystudent.com/SECURITY_TOOLS/MUTILLIDAE/MUTILLIDAE_2511/lesson5/index.html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68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SQL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46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ogicalread.com/wp-content/uploads/2015/01/f0004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125" y="2886894"/>
            <a:ext cx="5280660" cy="225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4565" y="1082425"/>
            <a:ext cx="8136996" cy="2026535"/>
          </a:xfrm>
        </p:spPr>
        <p:txBody>
          <a:bodyPr/>
          <a:lstStyle/>
          <a:p>
            <a:r>
              <a:rPr lang="en-US" dirty="0"/>
              <a:t>Structured Query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Designed </a:t>
            </a:r>
            <a:r>
              <a:rPr lang="en-US" dirty="0"/>
              <a:t>for managing data held in a relational database management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Webpage, web application, and database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44040" y="2979420"/>
            <a:ext cx="2019300" cy="883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37560" y="2800350"/>
            <a:ext cx="2964180" cy="883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57800" y="2800350"/>
            <a:ext cx="3413761" cy="883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20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logicalread.com/wp-content/uploads/2015/01/f0004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1" y="2091653"/>
            <a:ext cx="7078029" cy="302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44" y="1508761"/>
            <a:ext cx="1804256" cy="1410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250" y="86017"/>
            <a:ext cx="3295759" cy="21618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2" descr="Components of a tab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536" y="1236673"/>
            <a:ext cx="2269595" cy="1497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22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database = multiple SQL </a:t>
            </a:r>
            <a:r>
              <a:rPr lang="en-US" dirty="0"/>
              <a:t>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6" name="Picture 2" descr="Components of a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25" y="1160386"/>
            <a:ext cx="5997389" cy="395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logicalread.com/wp-content/uploads/2015/01/f0004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820" y="64340"/>
            <a:ext cx="2583180" cy="11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6423660" y="952500"/>
            <a:ext cx="2392680" cy="1493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7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C</a:t>
            </a:r>
            <a:r>
              <a:rPr lang="en-US" dirty="0" smtClean="0"/>
              <a:t>ommands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3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can manipulate SQL database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2" descr="http://logicalread.com/wp-content/uploads/2015/01/f0004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" y="1141709"/>
            <a:ext cx="6189654" cy="26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04" y="3463913"/>
            <a:ext cx="2036064" cy="1258824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3"/>
          </p:cNvCxnSpPr>
          <p:nvPr/>
        </p:nvCxnSpPr>
        <p:spPr>
          <a:xfrm flipH="1" flipV="1">
            <a:off x="6367823" y="2464234"/>
            <a:ext cx="2044658" cy="827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74228" y="2786290"/>
            <a:ext cx="137890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SQL command</a:t>
            </a:r>
            <a:endParaRPr lang="en-US" dirty="0"/>
          </a:p>
        </p:txBody>
      </p:sp>
      <p:pic>
        <p:nvPicPr>
          <p:cNvPr id="1026" name="Picture 2" descr="Components of a ta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126" y="2011894"/>
            <a:ext cx="789736" cy="52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44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Kali and </a:t>
            </a:r>
            <a:r>
              <a:rPr lang="en-US" dirty="0" err="1" smtClean="0"/>
              <a:t>Metasploitable</a:t>
            </a:r>
            <a:r>
              <a:rPr lang="en-US" dirty="0" smtClean="0"/>
              <a:t> VMs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25" y="2171178"/>
            <a:ext cx="5723809" cy="245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048800" y="14871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05808"/>
              </p:ext>
            </p:extLst>
          </p:nvPr>
        </p:nvGraphicFramePr>
        <p:xfrm>
          <a:off x="4953600" y="88047"/>
          <a:ext cx="3984001" cy="1607724"/>
        </p:xfrm>
        <a:graphic>
          <a:graphicData uri="http://schemas.openxmlformats.org/drawingml/2006/table">
            <a:tbl>
              <a:tblPr firstRow="1" bandRow="1">
                <a:tableStyleId>{B527A8D3-8E02-4833-AC72-0F9BAFB9D0F3}</a:tableStyleId>
              </a:tblPr>
              <a:tblGrid>
                <a:gridCol w="1339200"/>
                <a:gridCol w="1324800"/>
                <a:gridCol w="1320001"/>
              </a:tblGrid>
              <a:tr h="3631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Username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3188">
                <a:tc>
                  <a:txBody>
                    <a:bodyPr/>
                    <a:lstStyle/>
                    <a:p>
                      <a:r>
                        <a:rPr lang="en-US" dirty="0" smtClean="0"/>
                        <a:t>Kali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toor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31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Metasploitable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msfadmin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msfadmin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3188"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357</Words>
  <Application>Microsoft Office PowerPoint</Application>
  <PresentationFormat>On-screen Show (16:9)</PresentationFormat>
  <Paragraphs>95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Courier New</vt:lpstr>
      <vt:lpstr>Brush Script MT</vt:lpstr>
      <vt:lpstr>Adobe Devanagari</vt:lpstr>
      <vt:lpstr>Dosis</vt:lpstr>
      <vt:lpstr>Sniglet</vt:lpstr>
      <vt:lpstr>Bahnschrift Light Condensed</vt:lpstr>
      <vt:lpstr>Friar template</vt:lpstr>
      <vt:lpstr>SQL Injection</vt:lpstr>
      <vt:lpstr>overview</vt:lpstr>
      <vt:lpstr>What is SQL</vt:lpstr>
      <vt:lpstr>SQL</vt:lpstr>
      <vt:lpstr>PowerPoint Presentation</vt:lpstr>
      <vt:lpstr>One database = multiple SQL Tables</vt:lpstr>
      <vt:lpstr>SQL Commands</vt:lpstr>
      <vt:lpstr>User can manipulate SQL database directly</vt:lpstr>
      <vt:lpstr>Start Kali and Metasploitable VMs</vt:lpstr>
      <vt:lpstr>Connect to databases in Metasploitable</vt:lpstr>
      <vt:lpstr>Show tables used by DVWA web application</vt:lpstr>
      <vt:lpstr>Show tables used by OWASP Mutillidae web application</vt:lpstr>
      <vt:lpstr>Connect to the database used by Mutillidae (owasp10)</vt:lpstr>
      <vt:lpstr>PowerPoint Presentation</vt:lpstr>
      <vt:lpstr>PowerPoint Presentation</vt:lpstr>
      <vt:lpstr>SQL injection lab</vt:lpstr>
      <vt:lpstr>SQL Injection</vt:lpstr>
      <vt:lpstr>Make mutillidae points to owasp10 database</vt:lpstr>
      <vt:lpstr>PowerPoint Presentation</vt:lpstr>
      <vt:lpstr>PowerPoint Presentation</vt:lpstr>
      <vt:lpstr>PowerPoint Presentation</vt:lpstr>
      <vt:lpstr>Code injection goal</vt:lpstr>
      <vt:lpstr>PowerPoint Presentation</vt:lpstr>
      <vt:lpstr>Bypass login</vt:lpstr>
      <vt:lpstr>Trick to make password field visible</vt:lpstr>
      <vt:lpstr>PowerPoint Presentation</vt:lpstr>
      <vt:lpstr>Will the string bypasses the login? Why or why not?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376</cp:revision>
  <dcterms:modified xsi:type="dcterms:W3CDTF">2020-03-31T20:05:06Z</dcterms:modified>
</cp:coreProperties>
</file>