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02" r:id="rId3"/>
    <p:sldId id="349" r:id="rId4"/>
    <p:sldId id="348" r:id="rId5"/>
    <p:sldId id="350" r:id="rId6"/>
    <p:sldId id="351" r:id="rId7"/>
    <p:sldId id="352" r:id="rId8"/>
    <p:sldId id="353" r:id="rId9"/>
    <p:sldId id="356" r:id="rId10"/>
    <p:sldId id="377" r:id="rId11"/>
    <p:sldId id="354" r:id="rId12"/>
    <p:sldId id="355" r:id="rId13"/>
    <p:sldId id="361" r:id="rId14"/>
    <p:sldId id="373" r:id="rId15"/>
    <p:sldId id="363" r:id="rId16"/>
    <p:sldId id="364" r:id="rId17"/>
    <p:sldId id="365" r:id="rId18"/>
    <p:sldId id="375" r:id="rId19"/>
    <p:sldId id="376" r:id="rId20"/>
    <p:sldId id="374" r:id="rId21"/>
    <p:sldId id="362" r:id="rId22"/>
    <p:sldId id="366" r:id="rId23"/>
    <p:sldId id="357" r:id="rId24"/>
    <p:sldId id="367" r:id="rId25"/>
    <p:sldId id="369" r:id="rId26"/>
    <p:sldId id="370" r:id="rId27"/>
    <p:sldId id="371" r:id="rId28"/>
    <p:sldId id="372" r:id="rId29"/>
    <p:sldId id="378" r:id="rId30"/>
    <p:sldId id="379" r:id="rId31"/>
    <p:sldId id="380" r:id="rId32"/>
    <p:sldId id="368" r:id="rId33"/>
  </p:sldIdLst>
  <p:sldSz cx="9144000" cy="5143500" type="screen16x9"/>
  <p:notesSz cx="6858000" cy="9144000"/>
  <p:embeddedFontLst>
    <p:embeddedFont>
      <p:font typeface="Dosis" panose="020B0604020202020204" charset="0"/>
      <p:regular r:id="rId36"/>
      <p:bold r:id="rId37"/>
    </p:embeddedFont>
    <p:embeddedFont>
      <p:font typeface="Brush Script MT" panose="03060802040406070304" pitchFamily="66" charset="0"/>
      <p:italic r:id="rId38"/>
    </p:embeddedFont>
    <p:embeddedFont>
      <p:font typeface="Bahnschrift Light Condensed" panose="020B0502040204020203" pitchFamily="34" charset="0"/>
      <p:regular r:id="rId39"/>
    </p:embeddedFont>
    <p:embeddedFont>
      <p:font typeface="Sniglet" panose="020B0604020202020204" charset="0"/>
      <p:regular r:id="rId40"/>
    </p:embeddedFont>
    <p:embeddedFont>
      <p:font typeface="Adobe Devanagari" panose="02040503050201020203" pitchFamily="18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1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7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font" Target="fonts/font8.fntdata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balt.edu/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Public key Certificate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important!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should Alice trust Bob’s public key </a:t>
            </a:r>
            <a:r>
              <a:rPr lang="en-US" dirty="0" smtClean="0"/>
              <a:t>after </a:t>
            </a:r>
            <a:r>
              <a:rPr lang="en-US" sz="2800" dirty="0" smtClean="0"/>
              <a:t>authority </a:t>
            </a:r>
            <a:r>
              <a:rPr lang="en-US" sz="2800" dirty="0"/>
              <a:t>(CA</a:t>
            </a:r>
            <a:r>
              <a:rPr lang="en-US" sz="2800" dirty="0" smtClean="0"/>
              <a:t>) signed </a:t>
            </a:r>
            <a:r>
              <a:rPr lang="en-US" sz="2800" dirty="0"/>
              <a:t>o= </a:t>
            </a:r>
            <a:r>
              <a:rPr lang="en-US" sz="2800" dirty="0">
                <a:solidFill>
                  <a:srgbClr val="FF0000"/>
                </a:solidFill>
              </a:rPr>
              <a:t>k1</a:t>
            </a:r>
            <a:r>
              <a:rPr lang="en-US" sz="2800" dirty="0"/>
              <a:t>, ID(Bob)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2090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Public-key </a:t>
            </a:r>
            <a:r>
              <a:rPr lang="en-US" dirty="0"/>
              <a:t>infrastructure (PKI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entire system that is formed by CAs together with the necessary support </a:t>
            </a:r>
            <a:r>
              <a:rPr lang="en-US" dirty="0" smtClean="0"/>
              <a:t>mechanisms</a:t>
            </a:r>
          </a:p>
          <a:p>
            <a:r>
              <a:rPr lang="en-US" dirty="0"/>
              <a:t>A public key infrastructure (PKI) is a set of roles, policies, and procedures needed to create, manage, distribute, use, store, and revoke </a:t>
            </a:r>
            <a:r>
              <a:rPr lang="en-US" dirty="0">
                <a:solidFill>
                  <a:srgbClr val="FF0000"/>
                </a:solidFill>
              </a:rPr>
              <a:t>digital certificates </a:t>
            </a:r>
            <a:r>
              <a:rPr lang="en-US" dirty="0"/>
              <a:t>and manage public-key encryption.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6295797" y="0"/>
            <a:ext cx="29161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https://en.wikipedia.org/wiki/Public_key_infrastructure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959660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HTTPS/SSL certificate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5811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 a secure SSL connection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262734" y="20397"/>
            <a:ext cx="397408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https://www.cryptool.org/images/ct1/presentations/CrypTool1-Presentation-en.pdf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83" y="1119579"/>
            <a:ext cx="5487283" cy="381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93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HTTPS/SSL </a:t>
            </a:r>
            <a:r>
              <a:rPr lang="en-US" dirty="0"/>
              <a:t>certificate in Chrome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47925" y="1082425"/>
            <a:ext cx="6140400" cy="3610800"/>
          </a:xfrm>
        </p:spPr>
        <p:txBody>
          <a:bodyPr/>
          <a:lstStyle/>
          <a:p>
            <a:r>
              <a:rPr lang="en-US" dirty="0" smtClean="0"/>
              <a:t>Bob owns an online business</a:t>
            </a:r>
          </a:p>
          <a:p>
            <a:r>
              <a:rPr lang="en-US" dirty="0" smtClean="0"/>
              <a:t>Bob applies SSL certificate from </a:t>
            </a:r>
            <a:r>
              <a:rPr lang="en-US" dirty="0" err="1" smtClean="0"/>
              <a:t>GlobalSign</a:t>
            </a:r>
            <a:endParaRPr lang="en-US" dirty="0" smtClean="0"/>
          </a:p>
          <a:p>
            <a:r>
              <a:rPr lang="en-US" dirty="0" smtClean="0"/>
              <a:t>Bob install SSL in his web server</a:t>
            </a:r>
          </a:p>
          <a:p>
            <a:r>
              <a:rPr lang="en-US" dirty="0" smtClean="0"/>
              <a:t>When customers visit his online website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367" y="2599645"/>
            <a:ext cx="2890633" cy="18919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7925" y="4548721"/>
            <a:ext cx="66593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https://www.youtube.com/watch?time_continue=101&amp;v=dsuVPxuU_hc</a:t>
            </a:r>
          </a:p>
        </p:txBody>
      </p:sp>
    </p:spTree>
    <p:extLst>
      <p:ext uri="{BB962C8B-B14F-4D97-AF65-F5344CB8AC3E}">
        <p14:creationId xmlns:p14="http://schemas.microsoft.com/office/powerpoint/2010/main" val="3962145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certificate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52" y="1526193"/>
            <a:ext cx="2882370" cy="18865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147" y="1082425"/>
            <a:ext cx="2993186" cy="375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94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certificate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223584"/>
            <a:ext cx="2906971" cy="36768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866" y="1223583"/>
            <a:ext cx="2902805" cy="367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21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certificate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237" y="1223584"/>
            <a:ext cx="2929906" cy="36768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39" y="1179966"/>
            <a:ext cx="2948737" cy="372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4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Chrome verify the SSL?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526192"/>
            <a:ext cx="3281242" cy="30932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742" y="67143"/>
            <a:ext cx="3401074" cy="460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46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252" y="270226"/>
            <a:ext cx="4810796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27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Problem of RSA: </a:t>
            </a:r>
            <a:r>
              <a:rPr lang="en-US" sz="3200" dirty="0"/>
              <a:t>public keys are not </a:t>
            </a:r>
            <a:r>
              <a:rPr lang="en-US" sz="3200" dirty="0" smtClean="0"/>
              <a:t>authenticated</a:t>
            </a:r>
            <a:endParaRPr lang="en-US" sz="32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08" y="733525"/>
            <a:ext cx="7189092" cy="369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71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a digital certificate?</a:t>
            </a:r>
          </a:p>
          <a:p>
            <a:r>
              <a:rPr lang="en-US" dirty="0" smtClean="0"/>
              <a:t>Describe the MITM attack.</a:t>
            </a:r>
          </a:p>
          <a:p>
            <a:r>
              <a:rPr lang="en-US" dirty="0" smtClean="0"/>
              <a:t>What does it mean when Chrome says “the connection is secure”?</a:t>
            </a:r>
          </a:p>
          <a:p>
            <a:r>
              <a:rPr lang="en-US" dirty="0" smtClean="0"/>
              <a:t>What if Amazon doesn’t use HTTPS?</a:t>
            </a:r>
          </a:p>
          <a:p>
            <a:r>
              <a:rPr lang="en-US" dirty="0" smtClean="0"/>
              <a:t>Should we trust </a:t>
            </a:r>
            <a:r>
              <a:rPr lang="en-US" dirty="0" smtClean="0">
                <a:hlinkClick r:id="rId2"/>
              </a:rPr>
              <a:t>www.ubalt.edu</a:t>
            </a:r>
            <a:r>
              <a:rPr lang="en-US" dirty="0" smtClean="0"/>
              <a:t>? 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0499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PKI Demo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0661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18" y="1684234"/>
            <a:ext cx="7716327" cy="214342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certificates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85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56" y="453910"/>
            <a:ext cx="4407660" cy="40120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563" y="1787529"/>
            <a:ext cx="2845988" cy="152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28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certificate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86" y="1377544"/>
            <a:ext cx="6160229" cy="177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88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281" y="405125"/>
            <a:ext cx="5016738" cy="439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25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95" y="222107"/>
            <a:ext cx="6539163" cy="42577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04851" y="4020117"/>
            <a:ext cx="2048959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Size=(70)h=(7*32=254)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170636" y="3453669"/>
            <a:ext cx="374970" cy="414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679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224" y="449614"/>
            <a:ext cx="5898840" cy="390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7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Managing certification stored on the user account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1258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Unauthenticated </a:t>
            </a:r>
            <a:r>
              <a:rPr lang="en-US" dirty="0" smtClean="0"/>
              <a:t>public keys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Alice receives a public key which is allegedly from Bob, she has no way of knowing whether it is in fact his.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91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certificate manager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225" y="-46049"/>
            <a:ext cx="28875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83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3134"/>
            <a:ext cx="9144000" cy="425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88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 you are a security officer in your company and want to apply for SSL for your website. Write the whole process of applying SSL.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6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 </a:t>
            </a:r>
            <a:r>
              <a:rPr lang="en-US" dirty="0"/>
              <a:t>of Unauthenticated public keys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1026" name="Picture 2" descr="https://www.deepdotweb.com/wp-content/uploads/2016/10/word-image-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149" y="1513135"/>
            <a:ext cx="5474827" cy="232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44945" y="4126178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https://www.deepdotweb.com/wp-content/uploads/2016/10/word-image-19.png</a:t>
            </a:r>
          </a:p>
        </p:txBody>
      </p:sp>
    </p:spTree>
    <p:extLst>
      <p:ext uri="{BB962C8B-B14F-4D97-AF65-F5344CB8AC3E}">
        <p14:creationId xmlns:p14="http://schemas.microsoft.com/office/powerpoint/2010/main" val="26186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MITM 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Alice wishes to communicate with Bob. Meanwhile, </a:t>
            </a:r>
            <a:r>
              <a:rPr lang="en-US" dirty="0" smtClean="0"/>
              <a:t>Oscar </a:t>
            </a:r>
            <a:r>
              <a:rPr lang="en-US" dirty="0"/>
              <a:t>wishes to intercept the conversation to eavesdrop and optionally to deliver a false message to Bob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810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89" y="507240"/>
            <a:ext cx="1108463" cy="11084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977" y="378962"/>
            <a:ext cx="1365021" cy="13650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266" y="935129"/>
            <a:ext cx="754193" cy="9830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5922" y="225073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Alice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47074" y="177617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Bob (</a:t>
            </a:r>
            <a:r>
              <a:rPr lang="en-US" dirty="0" smtClean="0">
                <a:solidFill>
                  <a:srgbClr val="FF0000"/>
                </a:solidFill>
              </a:rPr>
              <a:t>k1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71492" y="4661103"/>
            <a:ext cx="32143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smtClean="0"/>
              <a:t>https://en.wikipedia.org/wiki/Man-in-the-middle_attack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520679" y="1851806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Oscar </a:t>
            </a:r>
            <a:r>
              <a:rPr lang="en-US" dirty="0" smtClean="0">
                <a:solidFill>
                  <a:srgbClr val="FF0000"/>
                </a:solidFill>
              </a:rPr>
              <a:t>&lt;- k2, K1&lt;-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447252" y="840017"/>
            <a:ext cx="6144242" cy="17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57003" y="467739"/>
            <a:ext cx="3081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Hi Bob, it's Alice. Give me your </a:t>
            </a:r>
            <a:r>
              <a:rPr lang="en-US" sz="1200" i="1" dirty="0" smtClean="0"/>
              <a:t>Public key</a:t>
            </a:r>
            <a:r>
              <a:rPr lang="en-US" i="1" dirty="0"/>
              <a:t>.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959284" y="1694882"/>
            <a:ext cx="1921740" cy="4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40742" y="1442433"/>
            <a:ext cx="1856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Here is the public key </a:t>
            </a:r>
            <a:r>
              <a:rPr lang="en-US" sz="1200" dirty="0" smtClean="0">
                <a:solidFill>
                  <a:srgbClr val="FF0000"/>
                </a:solidFill>
              </a:rPr>
              <a:t>k1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535872" y="1833381"/>
            <a:ext cx="1921740" cy="4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19238" y="1568281"/>
            <a:ext cx="1856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Here is the public key </a:t>
            </a:r>
            <a:r>
              <a:rPr lang="en-US" sz="1200" dirty="0" smtClean="0">
                <a:solidFill>
                  <a:srgbClr val="FF0000"/>
                </a:solidFill>
              </a:rPr>
              <a:t>k2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535872" y="2421325"/>
            <a:ext cx="2049365" cy="1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85122" y="2098189"/>
            <a:ext cx="1984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Encrypt message using </a:t>
            </a:r>
            <a:r>
              <a:rPr lang="en-US" sz="1200" dirty="0" smtClean="0">
                <a:solidFill>
                  <a:srgbClr val="FF0000"/>
                </a:solidFill>
              </a:rPr>
              <a:t>k2</a:t>
            </a:r>
          </a:p>
          <a:p>
            <a:r>
              <a:rPr lang="en-US" sz="1200" i="1" dirty="0" smtClean="0">
                <a:solidFill>
                  <a:srgbClr val="7030A0"/>
                </a:solidFill>
              </a:rPr>
              <a:t>“Meet </a:t>
            </a:r>
            <a:r>
              <a:rPr lang="en-US" sz="1200" i="1" dirty="0">
                <a:solidFill>
                  <a:srgbClr val="7030A0"/>
                </a:solidFill>
              </a:rPr>
              <a:t>me at the bus stop</a:t>
            </a:r>
            <a:r>
              <a:rPr lang="en-US" sz="1200" i="1" dirty="0" smtClean="0">
                <a:solidFill>
                  <a:srgbClr val="7030A0"/>
                </a:solidFill>
              </a:rPr>
              <a:t>!”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74041" y="2128028"/>
            <a:ext cx="1067688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Decrypt using private key of k2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425613" y="2968815"/>
            <a:ext cx="1870405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encrypt “</a:t>
            </a:r>
            <a:r>
              <a:rPr lang="en-US" sz="1200" i="1" dirty="0" smtClean="0">
                <a:solidFill>
                  <a:srgbClr val="7030A0"/>
                </a:solidFill>
              </a:rPr>
              <a:t>Meet </a:t>
            </a:r>
            <a:r>
              <a:rPr lang="en-US" sz="1200" i="1" dirty="0">
                <a:solidFill>
                  <a:srgbClr val="7030A0"/>
                </a:solidFill>
              </a:rPr>
              <a:t>me at the van down by the river</a:t>
            </a:r>
            <a:r>
              <a:rPr lang="en-US" sz="1200" i="1" dirty="0" smtClean="0">
                <a:solidFill>
                  <a:srgbClr val="7030A0"/>
                </a:solidFill>
              </a:rPr>
              <a:t>!</a:t>
            </a:r>
            <a:r>
              <a:rPr lang="en-US" sz="1200" i="1" dirty="0" smtClean="0">
                <a:solidFill>
                  <a:srgbClr val="FF0000"/>
                </a:solidFill>
              </a:rPr>
              <a:t> </a:t>
            </a:r>
            <a:r>
              <a:rPr lang="en-US" sz="1200" i="1" dirty="0" smtClean="0"/>
              <a:t>” </a:t>
            </a:r>
            <a:r>
              <a:rPr lang="en-US" sz="1200" dirty="0" smtClean="0"/>
              <a:t>using  </a:t>
            </a:r>
            <a:r>
              <a:rPr lang="en-US" sz="1200" dirty="0" smtClean="0">
                <a:solidFill>
                  <a:srgbClr val="FF0000"/>
                </a:solidFill>
              </a:rPr>
              <a:t>k1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385833" y="3378837"/>
            <a:ext cx="1961864" cy="46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69135" y="3006726"/>
            <a:ext cx="2308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Here is the encrypted message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496742" y="3891662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Bob thinks that this message is a secure communication from Alice.</a:t>
            </a:r>
          </a:p>
          <a:p>
            <a:pPr>
              <a:buFont typeface="+mj-lt"/>
              <a:buAutoNum type="arabicPeriod"/>
            </a:pP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Bob goes to the van down by the river and gets robbed by </a:t>
            </a:r>
            <a:r>
              <a:rPr lang="en-US" sz="1100" dirty="0" smtClean="0">
                <a:solidFill>
                  <a:srgbClr val="222222"/>
                </a:solidFill>
                <a:latin typeface="Arial" panose="020B0604020202020204" pitchFamily="34" charset="0"/>
              </a:rPr>
              <a:t>Oscar.</a:t>
            </a:r>
            <a:endParaRPr lang="en-US" sz="11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Alice does not know that Bob was robbed by Mallory thinking Bob is late.</a:t>
            </a:r>
          </a:p>
        </p:txBody>
      </p:sp>
    </p:spTree>
    <p:extLst>
      <p:ext uri="{BB962C8B-B14F-4D97-AF65-F5344CB8AC3E}">
        <p14:creationId xmlns:p14="http://schemas.microsoft.com/office/powerpoint/2010/main" val="1039941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en-US" dirty="0"/>
              <a:t>Certificates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technique can help defend against MITM attacks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4857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 certificate: Definition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0375" y="974685"/>
            <a:ext cx="8136277" cy="1978722"/>
          </a:xfrm>
        </p:spPr>
        <p:txBody>
          <a:bodyPr/>
          <a:lstStyle/>
          <a:p>
            <a:r>
              <a:rPr lang="en-US" sz="1800" dirty="0" smtClean="0"/>
              <a:t>An </a:t>
            </a:r>
            <a:r>
              <a:rPr lang="en-US" sz="1800" dirty="0"/>
              <a:t>electronic document used to prove the ownership of a public </a:t>
            </a:r>
            <a:r>
              <a:rPr lang="en-US" sz="1800" dirty="0" smtClean="0"/>
              <a:t>key</a:t>
            </a:r>
          </a:p>
          <a:p>
            <a:pPr lvl="1"/>
            <a:r>
              <a:rPr lang="en-US" sz="1400" dirty="0" smtClean="0"/>
              <a:t>K1 =&gt; Bob?  //does k1 really belong to Bob?</a:t>
            </a:r>
          </a:p>
          <a:p>
            <a:r>
              <a:rPr lang="en-US" sz="1800" dirty="0" smtClean="0"/>
              <a:t>How to prove?</a:t>
            </a:r>
          </a:p>
          <a:p>
            <a:pPr lvl="1"/>
            <a:r>
              <a:rPr lang="en-US" sz="1400" dirty="0" smtClean="0"/>
              <a:t>All </a:t>
            </a:r>
            <a:r>
              <a:rPr lang="en-US" sz="1400" dirty="0"/>
              <a:t>public keys are digitally signed by a central trusted </a:t>
            </a:r>
            <a:r>
              <a:rPr lang="en-US" sz="1400" dirty="0" smtClean="0"/>
              <a:t>authority.</a:t>
            </a:r>
          </a:p>
          <a:p>
            <a:pPr lvl="1"/>
            <a:r>
              <a:rPr lang="en-US" sz="1400" dirty="0"/>
              <a:t>The trusted authority that issues the certificate is referred to as certifying authority (CA)</a:t>
            </a:r>
          </a:p>
          <a:p>
            <a:r>
              <a:rPr lang="en-US" sz="1800" dirty="0" smtClean="0"/>
              <a:t>A </a:t>
            </a:r>
            <a:r>
              <a:rPr lang="en-US" sz="1800" dirty="0"/>
              <a:t>certificate for the </a:t>
            </a:r>
            <a:r>
              <a:rPr lang="en-US" sz="1800" dirty="0" smtClean="0"/>
              <a:t>public key </a:t>
            </a:r>
            <a:r>
              <a:rPr lang="en-US" sz="1800" dirty="0" smtClean="0">
                <a:solidFill>
                  <a:srgbClr val="FF0000"/>
                </a:solidFill>
              </a:rPr>
              <a:t>k1</a:t>
            </a:r>
            <a:r>
              <a:rPr lang="en-US" sz="1800" dirty="0" smtClean="0"/>
              <a:t> </a:t>
            </a:r>
            <a:r>
              <a:rPr lang="en-US" sz="1800" dirty="0"/>
              <a:t>of </a:t>
            </a:r>
            <a:r>
              <a:rPr lang="en-US" sz="1800" dirty="0" smtClean="0"/>
              <a:t>Bob is</a:t>
            </a:r>
          </a:p>
          <a:p>
            <a:pPr lvl="1"/>
            <a:r>
              <a:rPr lang="en-US" sz="1400" dirty="0" smtClean="0"/>
              <a:t>Cert(Bob) </a:t>
            </a:r>
            <a:r>
              <a:rPr lang="en-US" sz="1400" dirty="0"/>
              <a:t>= </a:t>
            </a:r>
            <a:r>
              <a:rPr lang="en-US" sz="1400" dirty="0" smtClean="0"/>
              <a:t>(k1, ID(Bob), sig </a:t>
            </a:r>
            <a:r>
              <a:rPr lang="en-US" sz="1400" baseline="-25000" dirty="0" err="1" smtClean="0"/>
              <a:t>kCA</a:t>
            </a:r>
            <a:r>
              <a:rPr lang="en-US" sz="1400" dirty="0" smtClean="0"/>
              <a:t> (</a:t>
            </a:r>
            <a:r>
              <a:rPr lang="en-US" sz="1400" dirty="0" smtClean="0">
                <a:solidFill>
                  <a:srgbClr val="FF0000"/>
                </a:solidFill>
              </a:rPr>
              <a:t>k1</a:t>
            </a:r>
            <a:r>
              <a:rPr lang="en-US" sz="1400" dirty="0" smtClean="0"/>
              <a:t> ,ID(Bob) )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1028" name="Picture 4" descr="https://upload.wikimedia.org/wikipedia/commons/thumb/6/65/PublicKeyCertificateDiagram_It.svg/1920px-PublicKeyCertificateDiagram_I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1699" y="3307970"/>
            <a:ext cx="4841875" cy="342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59" y="2963426"/>
            <a:ext cx="1412447" cy="2120223"/>
          </a:xfrm>
          <a:prstGeom prst="rect">
            <a:avLst/>
          </a:prstGeom>
        </p:spPr>
      </p:pic>
      <p:sp>
        <p:nvSpPr>
          <p:cNvPr id="6" name="AutoShape 6" descr="Government Data Management | Protect Federal Data &amp; Stay Complia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479" y="3411900"/>
            <a:ext cx="1274551" cy="12745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3078" y="2598109"/>
            <a:ext cx="1429441" cy="24855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5229" y="3376456"/>
            <a:ext cx="1674208" cy="1143361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2158144" y="4023537"/>
            <a:ext cx="1006497" cy="2551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59387" y="441496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32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CA sign a certificate?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Signing process</a:t>
            </a:r>
          </a:p>
          <a:p>
            <a:pPr lvl="1"/>
            <a:r>
              <a:rPr lang="en-US" dirty="0" smtClean="0"/>
              <a:t>Let o= </a:t>
            </a:r>
            <a:r>
              <a:rPr lang="en-US" dirty="0">
                <a:solidFill>
                  <a:srgbClr val="FF0000"/>
                </a:solidFill>
              </a:rPr>
              <a:t>k1</a:t>
            </a:r>
            <a:r>
              <a:rPr lang="en-US" dirty="0"/>
              <a:t>, ID(Bob</a:t>
            </a:r>
            <a:r>
              <a:rPr lang="en-US" dirty="0" smtClean="0"/>
              <a:t>) //Bob owns the public key k1</a:t>
            </a:r>
            <a:endParaRPr lang="en-US" dirty="0"/>
          </a:p>
          <a:p>
            <a:pPr lvl="1"/>
            <a:r>
              <a:rPr lang="en-US" dirty="0" smtClean="0"/>
              <a:t> s = o </a:t>
            </a:r>
            <a:r>
              <a:rPr lang="en-US" baseline="30000" dirty="0" err="1" smtClean="0"/>
              <a:t>kca</a:t>
            </a:r>
            <a:r>
              <a:rPr lang="en-US" dirty="0" smtClean="0"/>
              <a:t> mod n   //</a:t>
            </a:r>
            <a:r>
              <a:rPr lang="en-US" dirty="0" err="1" smtClean="0"/>
              <a:t>kca</a:t>
            </a:r>
            <a:r>
              <a:rPr lang="en-US" dirty="0" smtClean="0"/>
              <a:t> =  the private key of a CA</a:t>
            </a:r>
          </a:p>
          <a:p>
            <a:r>
              <a:rPr lang="en-US" dirty="0"/>
              <a:t>To verify the </a:t>
            </a:r>
            <a:r>
              <a:rPr lang="en-US" dirty="0" smtClean="0"/>
              <a:t>public key</a:t>
            </a:r>
            <a:endParaRPr lang="en-US" dirty="0"/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o’</a:t>
            </a:r>
            <a:r>
              <a:rPr lang="pt-BR" dirty="0" smtClean="0"/>
              <a:t>=s</a:t>
            </a:r>
            <a:r>
              <a:rPr lang="pt-BR" baseline="30000" dirty="0" smtClean="0"/>
              <a:t>pca</a:t>
            </a:r>
            <a:r>
              <a:rPr lang="pt-BR" dirty="0" smtClean="0"/>
              <a:t> </a:t>
            </a:r>
            <a:r>
              <a:rPr lang="pt-BR" dirty="0"/>
              <a:t>mod n   //</a:t>
            </a:r>
            <a:r>
              <a:rPr lang="en-US" dirty="0"/>
              <a:t> </a:t>
            </a:r>
            <a:r>
              <a:rPr lang="en-US" dirty="0" err="1" smtClean="0"/>
              <a:t>pca</a:t>
            </a:r>
            <a:r>
              <a:rPr lang="en-US" dirty="0" smtClean="0"/>
              <a:t> </a:t>
            </a:r>
            <a:r>
              <a:rPr lang="en-US" dirty="0"/>
              <a:t>= the public key</a:t>
            </a:r>
            <a:endParaRPr lang="pt-BR" dirty="0"/>
          </a:p>
          <a:p>
            <a:pPr lvl="1"/>
            <a:r>
              <a:rPr lang="en-US" dirty="0"/>
              <a:t>If </a:t>
            </a:r>
            <a:r>
              <a:rPr lang="en-US" dirty="0" smtClean="0">
                <a:solidFill>
                  <a:srgbClr val="FF0000"/>
                </a:solidFill>
              </a:rPr>
              <a:t>o </a:t>
            </a:r>
            <a:r>
              <a:rPr lang="en-US" dirty="0"/>
              <a:t>= </a:t>
            </a:r>
            <a:r>
              <a:rPr lang="en-US" dirty="0" smtClean="0">
                <a:solidFill>
                  <a:srgbClr val="FF0000"/>
                </a:solidFill>
              </a:rPr>
              <a:t>o’</a:t>
            </a:r>
            <a:r>
              <a:rPr lang="en-US" dirty="0" smtClean="0"/>
              <a:t>, </a:t>
            </a:r>
            <a:r>
              <a:rPr lang="en-US" dirty="0"/>
              <a:t>the </a:t>
            </a:r>
            <a:r>
              <a:rPr lang="en-US" dirty="0" smtClean="0"/>
              <a:t>public key </a:t>
            </a:r>
            <a:r>
              <a:rPr lang="en-US" dirty="0"/>
              <a:t>is </a:t>
            </a:r>
            <a:r>
              <a:rPr lang="en-US" dirty="0" smtClean="0"/>
              <a:t>valid</a:t>
            </a:r>
          </a:p>
          <a:p>
            <a:pPr lvl="1"/>
            <a:r>
              <a:rPr lang="en-US" dirty="0" smtClean="0"/>
              <a:t>=&gt; Bob has the public key k1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369" y="0"/>
            <a:ext cx="3273774" cy="159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85708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545</Words>
  <Application>Microsoft Office PowerPoint</Application>
  <PresentationFormat>On-screen Show (16:9)</PresentationFormat>
  <Paragraphs>102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Dosis</vt:lpstr>
      <vt:lpstr>Brush Script MT</vt:lpstr>
      <vt:lpstr>Bahnschrift Light Condensed</vt:lpstr>
      <vt:lpstr>Sniglet</vt:lpstr>
      <vt:lpstr>Adobe Devanagari</vt:lpstr>
      <vt:lpstr>Arial</vt:lpstr>
      <vt:lpstr>Friar template</vt:lpstr>
      <vt:lpstr>Public key Certificate</vt:lpstr>
      <vt:lpstr>Problem of RSA: public keys are not authenticated</vt:lpstr>
      <vt:lpstr>Unauthenticated public keys</vt:lpstr>
      <vt:lpstr>Implication of Unauthenticated public keys</vt:lpstr>
      <vt:lpstr>MITM example</vt:lpstr>
      <vt:lpstr>PowerPoint Presentation</vt:lpstr>
      <vt:lpstr>Certificates</vt:lpstr>
      <vt:lpstr>Public key certificate: Definition</vt:lpstr>
      <vt:lpstr>How does CA sign a certificate?</vt:lpstr>
      <vt:lpstr>Very important!</vt:lpstr>
      <vt:lpstr>Public-key infrastructure (PKI)</vt:lpstr>
      <vt:lpstr>HTTPS/SSL certificate</vt:lpstr>
      <vt:lpstr>Establishing a secure SSL connection</vt:lpstr>
      <vt:lpstr>HTTPS/SSL certificate in Chrome</vt:lpstr>
      <vt:lpstr>Amazon certificate</vt:lpstr>
      <vt:lpstr>Amazon certificate</vt:lpstr>
      <vt:lpstr>Amazon certificate</vt:lpstr>
      <vt:lpstr>How does Chrome verify the SSL?</vt:lpstr>
      <vt:lpstr>PowerPoint Presentation</vt:lpstr>
      <vt:lpstr>PowerPoint Presentation</vt:lpstr>
      <vt:lpstr>Question</vt:lpstr>
      <vt:lpstr>PKI Demo</vt:lpstr>
      <vt:lpstr>Generate certificates</vt:lpstr>
      <vt:lpstr>PowerPoint Presentation</vt:lpstr>
      <vt:lpstr>Display certificate</vt:lpstr>
      <vt:lpstr>PowerPoint Presentation</vt:lpstr>
      <vt:lpstr>PowerPoint Presentation</vt:lpstr>
      <vt:lpstr>PowerPoint Presentation</vt:lpstr>
      <vt:lpstr>Managing certification stored on the user account</vt:lpstr>
      <vt:lpstr>Open certificate manager</vt:lpstr>
      <vt:lpstr>PowerPoint Presentation</vt:lpstr>
      <vt:lpstr>Question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242</cp:revision>
  <dcterms:modified xsi:type="dcterms:W3CDTF">2020-04-08T19:22:05Z</dcterms:modified>
</cp:coreProperties>
</file>