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63" r:id="rId3"/>
    <p:sldId id="379" r:id="rId4"/>
    <p:sldId id="364" r:id="rId5"/>
    <p:sldId id="389" r:id="rId6"/>
    <p:sldId id="356" r:id="rId7"/>
    <p:sldId id="357" r:id="rId8"/>
    <p:sldId id="388" r:id="rId9"/>
    <p:sldId id="390" r:id="rId10"/>
    <p:sldId id="394" r:id="rId11"/>
    <p:sldId id="393" r:id="rId12"/>
    <p:sldId id="395" r:id="rId13"/>
    <p:sldId id="398" r:id="rId14"/>
    <p:sldId id="396" r:id="rId15"/>
    <p:sldId id="399" r:id="rId16"/>
    <p:sldId id="397" r:id="rId17"/>
  </p:sldIdLst>
  <p:sldSz cx="9144000" cy="5143500" type="screen16x9"/>
  <p:notesSz cx="6858000" cy="9144000"/>
  <p:embeddedFontLst>
    <p:embeddedFont>
      <p:font typeface="Sniglet" panose="020B0604020202020204" charset="0"/>
      <p:regular r:id="rId20"/>
    </p:embeddedFont>
    <p:embeddedFont>
      <p:font typeface="Adobe Devanagari" panose="02040503050201020203" pitchFamily="18" charset="0"/>
      <p:regular r:id="rId21"/>
      <p:bold r:id="rId22"/>
      <p:italic r:id="rId23"/>
      <p:boldItalic r:id="rId24"/>
    </p:embeddedFont>
    <p:embeddedFont>
      <p:font typeface="Dosis" panose="020B0604020202020204" charset="0"/>
      <p:regular r:id="rId25"/>
      <p:bold r:id="rId26"/>
    </p:embeddedFont>
    <p:embeddedFont>
      <p:font typeface="Bahnschrift Light Condensed" panose="020B0502040204020203" pitchFamily="34" charset="0"/>
      <p:regular r:id="rId27"/>
    </p:embeddedFont>
    <p:embeddedFont>
      <p:font typeface="Brush Script MT" panose="03060802040406070304" pitchFamily="66" charset="0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bettercap</a:t>
            </a:r>
            <a:r>
              <a:rPr lang="en-US" dirty="0" smtClean="0"/>
              <a:t> –</a:t>
            </a:r>
            <a:r>
              <a:rPr lang="en-US" dirty="0" err="1" smtClean="0"/>
              <a:t>iface</a:t>
            </a:r>
            <a:r>
              <a:rPr lang="en-US" dirty="0" smtClean="0"/>
              <a:t> eth0 –caplet /root/</a:t>
            </a:r>
            <a:r>
              <a:rPr lang="en-US" dirty="0" err="1" smtClean="0"/>
              <a:t>spoof.cap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683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922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DNS Spoofing using </a:t>
            </a:r>
            <a:r>
              <a:rPr lang="en-US" dirty="0" err="1" smtClean="0"/>
              <a:t>bettercap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Victim PC is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161842"/>
            <a:ext cx="4550136" cy="37445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02445" y="4137825"/>
            <a:ext cx="2710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Make sure you see the gateway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596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 spoof attack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29" y="1217923"/>
            <a:ext cx="8011643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60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and after ARP spoof attack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09" y="1169416"/>
            <a:ext cx="4315427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54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spoof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445318" y="2453750"/>
            <a:ext cx="558197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// will replay to </a:t>
            </a:r>
            <a:r>
              <a:rPr lang="en-US" sz="2500" dirty="0" smtClean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every </a:t>
            </a:r>
            <a:r>
              <a:rPr lang="en-US" sz="25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DNS request</a:t>
            </a:r>
          </a:p>
          <a:p>
            <a:r>
              <a:rPr lang="en-US" sz="2500" dirty="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set </a:t>
            </a:r>
            <a:r>
              <a:rPr lang="en-US" sz="2500" dirty="0" err="1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dns.spoof.all</a:t>
            </a:r>
            <a:r>
              <a:rPr lang="en-US" sz="2500" dirty="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2500" dirty="0" smtClean="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true</a:t>
            </a:r>
          </a:p>
          <a:p>
            <a:r>
              <a:rPr lang="en-US" sz="25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//set targets</a:t>
            </a:r>
          </a:p>
          <a:p>
            <a:r>
              <a:rPr lang="en-US" sz="2500" dirty="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s</a:t>
            </a:r>
            <a:r>
              <a:rPr lang="en-US" sz="2500" dirty="0" smtClean="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et </a:t>
            </a:r>
            <a:r>
              <a:rPr lang="en-US" sz="2500" dirty="0" err="1" smtClean="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dns.spoof.domains</a:t>
            </a:r>
            <a:r>
              <a:rPr lang="en-US" sz="2500" dirty="0" smtClean="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 ubalt.edu, *.ubalt.edu </a:t>
            </a:r>
          </a:p>
          <a:p>
            <a:r>
              <a:rPr lang="en-US" sz="2500" dirty="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rPr>
              <a:t>//attack</a:t>
            </a:r>
          </a:p>
          <a:p>
            <a:r>
              <a:rPr lang="en-US" sz="2500" dirty="0" err="1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d</a:t>
            </a:r>
            <a:r>
              <a:rPr lang="en-US" sz="2500" dirty="0" err="1" smtClean="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ns.spoof</a:t>
            </a:r>
            <a:r>
              <a:rPr lang="en-US" sz="2500" dirty="0" smtClean="0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 on</a:t>
            </a:r>
            <a:endParaRPr lang="en-US" sz="2500" dirty="0">
              <a:solidFill>
                <a:srgbClr val="FF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68" y="1333398"/>
            <a:ext cx="8726118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08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victim see?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07842"/>
            <a:ext cx="3651731" cy="202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46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up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01876" y="1158112"/>
            <a:ext cx="6140400" cy="3610800"/>
          </a:xfrm>
        </p:spPr>
        <p:txBody>
          <a:bodyPr/>
          <a:lstStyle/>
          <a:p>
            <a:r>
              <a:rPr lang="en-US" dirty="0"/>
              <a:t>Stop </a:t>
            </a:r>
            <a:r>
              <a:rPr lang="en-US" dirty="0" smtClean="0"/>
              <a:t>spoofing</a:t>
            </a:r>
          </a:p>
          <a:p>
            <a:endParaRPr lang="en-US" dirty="0"/>
          </a:p>
          <a:p>
            <a:r>
              <a:rPr lang="en-US" dirty="0" smtClean="0"/>
              <a:t>Clear ARP table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Now you can access ubalt.edu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42" y="1673996"/>
            <a:ext cx="6758050" cy="58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125" y="3187416"/>
            <a:ext cx="2333625" cy="704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339" y="2771218"/>
            <a:ext cx="1801353" cy="127856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046975" y="3435487"/>
            <a:ext cx="616237" cy="144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3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your own website</a:t>
            </a:r>
          </a:p>
          <a:p>
            <a:r>
              <a:rPr lang="en-US" dirty="0" smtClean="0"/>
              <a:t>When people want to access google.com, it will redirect to your website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12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Domain </a:t>
            </a:r>
            <a:r>
              <a:rPr lang="en-US" dirty="0"/>
              <a:t>Name </a:t>
            </a:r>
            <a:r>
              <a:rPr lang="en-US" dirty="0" smtClean="0"/>
              <a:t>System Security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946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a person vs. connect to a website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642551"/>
              </p:ext>
            </p:extLst>
          </p:nvPr>
        </p:nvGraphicFramePr>
        <p:xfrm>
          <a:off x="872737" y="1513356"/>
          <a:ext cx="6527982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594089"/>
                <a:gridCol w="1710388"/>
                <a:gridCol w="222350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 a person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connect to a website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Something</a:t>
                      </a:r>
                      <a:r>
                        <a:rPr lang="en-US" baseline="0" dirty="0" smtClean="0"/>
                        <a:t> easy to remember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Person’s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DNS server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Phone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IP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37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Domain Name Servers Work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701" y="1011297"/>
            <a:ext cx="707944" cy="8554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672" y="1750359"/>
            <a:ext cx="657482" cy="8554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842" y="1011297"/>
            <a:ext cx="857277" cy="827716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3" idx="3"/>
            <a:endCxn id="7" idx="1"/>
          </p:cNvCxnSpPr>
          <p:nvPr/>
        </p:nvCxnSpPr>
        <p:spPr>
          <a:xfrm flipV="1">
            <a:off x="2381645" y="1425155"/>
            <a:ext cx="3095197" cy="13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3"/>
            <a:endCxn id="6" idx="1"/>
          </p:cNvCxnSpPr>
          <p:nvPr/>
        </p:nvCxnSpPr>
        <p:spPr>
          <a:xfrm>
            <a:off x="2381645" y="1439014"/>
            <a:ext cx="1888027" cy="73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83889" y="1605120"/>
            <a:ext cx="1892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B050"/>
                </a:solidFill>
              </a:rPr>
              <a:t>1. What is IP of ubalt.edu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13364" y="1144342"/>
            <a:ext cx="1669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B050"/>
                </a:solidFill>
              </a:rPr>
              <a:t>2. http://204.52.129.211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306211" y="2605792"/>
            <a:ext cx="8104610" cy="756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66" y="3199304"/>
            <a:ext cx="707944" cy="8554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647" y="4085034"/>
            <a:ext cx="657482" cy="8554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759" y="3408423"/>
            <a:ext cx="857277" cy="827716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stCxn id="22" idx="3"/>
            <a:endCxn id="24" idx="1"/>
          </p:cNvCxnSpPr>
          <p:nvPr/>
        </p:nvCxnSpPr>
        <p:spPr>
          <a:xfrm>
            <a:off x="1501610" y="3627021"/>
            <a:ext cx="3890149" cy="19526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21" idx="1"/>
          </p:cNvCxnSpPr>
          <p:nvPr/>
        </p:nvCxnSpPr>
        <p:spPr>
          <a:xfrm>
            <a:off x="1501610" y="3627021"/>
            <a:ext cx="1920352" cy="84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88874" y="3811592"/>
            <a:ext cx="2068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1</a:t>
            </a:r>
            <a:r>
              <a:rPr lang="en-US" sz="1100" dirty="0" smtClean="0">
                <a:solidFill>
                  <a:srgbClr val="00B050"/>
                </a:solidFill>
              </a:rPr>
              <a:t>. What is IP of ubalt.edu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00189" y="3114711"/>
            <a:ext cx="1314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3. http:// 10.0.2.14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1962" y="4070846"/>
            <a:ext cx="687110" cy="79725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1759" y="2679484"/>
            <a:ext cx="871933" cy="652613"/>
          </a:xfrm>
          <a:prstGeom prst="rect">
            <a:avLst/>
          </a:prstGeom>
          <a:solidFill>
            <a:srgbClr val="C00000"/>
          </a:solidFill>
        </p:spPr>
      </p:pic>
      <p:sp>
        <p:nvSpPr>
          <p:cNvPr id="34" name="TextBox 33"/>
          <p:cNvSpPr txBox="1"/>
          <p:nvPr/>
        </p:nvSpPr>
        <p:spPr>
          <a:xfrm>
            <a:off x="6272213" y="1212967"/>
            <a:ext cx="1164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204.52.129.211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49036" y="3586644"/>
            <a:ext cx="1164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204.52.129.211</a:t>
            </a:r>
          </a:p>
        </p:txBody>
      </p:sp>
      <p:cxnSp>
        <p:nvCxnSpPr>
          <p:cNvPr id="1027" name="Straight Arrow Connector 1026"/>
          <p:cNvCxnSpPr>
            <a:stCxn id="22" idx="3"/>
            <a:endCxn id="31" idx="1"/>
          </p:cNvCxnSpPr>
          <p:nvPr/>
        </p:nvCxnSpPr>
        <p:spPr>
          <a:xfrm flipV="1">
            <a:off x="1501610" y="3005791"/>
            <a:ext cx="3890149" cy="62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23083" y="2914144"/>
            <a:ext cx="12923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Malicious website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10.0.2.14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028" name="TextBox 1027"/>
          <p:cNvSpPr txBox="1"/>
          <p:nvPr/>
        </p:nvSpPr>
        <p:spPr>
          <a:xfrm>
            <a:off x="1057591" y="4179540"/>
            <a:ext cx="29940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2. </a:t>
            </a:r>
            <a:r>
              <a:rPr lang="en-US" sz="1100" dirty="0" smtClean="0">
                <a:solidFill>
                  <a:srgbClr val="FF0000"/>
                </a:solidFill>
              </a:rPr>
              <a:t>ubalt.edu has IP 10.0.2.14 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(spoofed DNS response)</a:t>
            </a:r>
            <a:endParaRPr lang="en-US" sz="1100" dirty="0">
              <a:solidFill>
                <a:srgbClr val="FF0000"/>
              </a:solidFill>
            </a:endParaRPr>
          </a:p>
        </p:txBody>
      </p:sp>
      <p:graphicFrame>
        <p:nvGraphicFramePr>
          <p:cNvPr id="1031" name="Table 10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10834"/>
              </p:ext>
            </p:extLst>
          </p:nvPr>
        </p:nvGraphicFramePr>
        <p:xfrm>
          <a:off x="523373" y="4725909"/>
          <a:ext cx="1504300" cy="228600"/>
        </p:xfrm>
        <a:graphic>
          <a:graphicData uri="http://schemas.openxmlformats.org/drawingml/2006/table">
            <a:tbl>
              <a:tblPr firstRow="1" bandRow="1">
                <a:tableStyleId>{B527A8D3-8E02-4833-AC72-0F9BAFB9D0F3}</a:tableStyleId>
              </a:tblPr>
              <a:tblGrid>
                <a:gridCol w="752150"/>
                <a:gridCol w="752150"/>
              </a:tblGrid>
              <a:tr h="214911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Ubalt.edui</a:t>
                      </a:r>
                      <a:endParaRPr lang="en-US" sz="9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10.0.2.14</a:t>
                      </a:r>
                      <a:endParaRPr lang="en-US" sz="9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034" name="Rectangle 1033"/>
          <p:cNvSpPr/>
          <p:nvPr/>
        </p:nvSpPr>
        <p:spPr>
          <a:xfrm>
            <a:off x="258931" y="2891061"/>
            <a:ext cx="1561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DNS SPOOFING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58931" y="1265938"/>
            <a:ext cx="1191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Normal DNS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2420858" y="1480144"/>
            <a:ext cx="1795907" cy="697312"/>
          </a:xfrm>
          <a:custGeom>
            <a:avLst/>
            <a:gdLst>
              <a:gd name="connsiteX0" fmla="*/ 1795907 w 1795907"/>
              <a:gd name="connsiteY0" fmla="*/ 697312 h 697312"/>
              <a:gd name="connsiteX1" fmla="*/ 749939 w 1795907"/>
              <a:gd name="connsiteY1" fmla="*/ 611793 h 697312"/>
              <a:gd name="connsiteX2" fmla="*/ 0 w 1795907"/>
              <a:gd name="connsiteY2" fmla="*/ 0 h 697312"/>
              <a:gd name="connsiteX3" fmla="*/ 0 w 1795907"/>
              <a:gd name="connsiteY3" fmla="*/ 0 h 69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5907" h="697312">
                <a:moveTo>
                  <a:pt x="1795907" y="697312"/>
                </a:moveTo>
                <a:lnTo>
                  <a:pt x="749939" y="611793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420858" y="1499879"/>
            <a:ext cx="98676" cy="92098"/>
          </a:xfrm>
          <a:custGeom>
            <a:avLst/>
            <a:gdLst>
              <a:gd name="connsiteX0" fmla="*/ 19735 w 98676"/>
              <a:gd name="connsiteY0" fmla="*/ 92098 h 92098"/>
              <a:gd name="connsiteX1" fmla="*/ 13156 w 98676"/>
              <a:gd name="connsiteY1" fmla="*/ 59206 h 92098"/>
              <a:gd name="connsiteX2" fmla="*/ 0 w 98676"/>
              <a:gd name="connsiteY2" fmla="*/ 19735 h 92098"/>
              <a:gd name="connsiteX3" fmla="*/ 19735 w 98676"/>
              <a:gd name="connsiteY3" fmla="*/ 13157 h 92098"/>
              <a:gd name="connsiteX4" fmla="*/ 98676 w 98676"/>
              <a:gd name="connsiteY4" fmla="*/ 0 h 9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676" h="92098">
                <a:moveTo>
                  <a:pt x="19735" y="92098"/>
                </a:moveTo>
                <a:cubicBezTo>
                  <a:pt x="17542" y="81134"/>
                  <a:pt x="16098" y="69993"/>
                  <a:pt x="13156" y="59206"/>
                </a:cubicBezTo>
                <a:cubicBezTo>
                  <a:pt x="9507" y="45826"/>
                  <a:pt x="0" y="19735"/>
                  <a:pt x="0" y="19735"/>
                </a:cubicBezTo>
                <a:cubicBezTo>
                  <a:pt x="6578" y="17542"/>
                  <a:pt x="12871" y="14138"/>
                  <a:pt x="19735" y="13157"/>
                </a:cubicBezTo>
                <a:cubicBezTo>
                  <a:pt x="99758" y="1726"/>
                  <a:pt x="74385" y="24291"/>
                  <a:pt x="9867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1522904" y="3961696"/>
            <a:ext cx="1795907" cy="697312"/>
          </a:xfrm>
          <a:custGeom>
            <a:avLst/>
            <a:gdLst>
              <a:gd name="connsiteX0" fmla="*/ 1795907 w 1795907"/>
              <a:gd name="connsiteY0" fmla="*/ 697312 h 697312"/>
              <a:gd name="connsiteX1" fmla="*/ 749939 w 1795907"/>
              <a:gd name="connsiteY1" fmla="*/ 611793 h 697312"/>
              <a:gd name="connsiteX2" fmla="*/ 0 w 1795907"/>
              <a:gd name="connsiteY2" fmla="*/ 0 h 697312"/>
              <a:gd name="connsiteX3" fmla="*/ 0 w 1795907"/>
              <a:gd name="connsiteY3" fmla="*/ 0 h 69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5907" h="697312">
                <a:moveTo>
                  <a:pt x="1795907" y="697312"/>
                </a:moveTo>
                <a:lnTo>
                  <a:pt x="749939" y="611793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1513037" y="3942164"/>
            <a:ext cx="98676" cy="92098"/>
          </a:xfrm>
          <a:custGeom>
            <a:avLst/>
            <a:gdLst>
              <a:gd name="connsiteX0" fmla="*/ 19735 w 98676"/>
              <a:gd name="connsiteY0" fmla="*/ 92098 h 92098"/>
              <a:gd name="connsiteX1" fmla="*/ 13156 w 98676"/>
              <a:gd name="connsiteY1" fmla="*/ 59206 h 92098"/>
              <a:gd name="connsiteX2" fmla="*/ 0 w 98676"/>
              <a:gd name="connsiteY2" fmla="*/ 19735 h 92098"/>
              <a:gd name="connsiteX3" fmla="*/ 19735 w 98676"/>
              <a:gd name="connsiteY3" fmla="*/ 13157 h 92098"/>
              <a:gd name="connsiteX4" fmla="*/ 98676 w 98676"/>
              <a:gd name="connsiteY4" fmla="*/ 0 h 9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676" h="92098">
                <a:moveTo>
                  <a:pt x="19735" y="92098"/>
                </a:moveTo>
                <a:cubicBezTo>
                  <a:pt x="17542" y="81134"/>
                  <a:pt x="16098" y="69993"/>
                  <a:pt x="13156" y="59206"/>
                </a:cubicBezTo>
                <a:cubicBezTo>
                  <a:pt x="9507" y="45826"/>
                  <a:pt x="0" y="19735"/>
                  <a:pt x="0" y="19735"/>
                </a:cubicBezTo>
                <a:cubicBezTo>
                  <a:pt x="6578" y="17542"/>
                  <a:pt x="12871" y="14138"/>
                  <a:pt x="19735" y="13157"/>
                </a:cubicBezTo>
                <a:cubicBezTo>
                  <a:pt x="99758" y="1726"/>
                  <a:pt x="74385" y="24291"/>
                  <a:pt x="9867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217506" y="4540763"/>
            <a:ext cx="1168910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MITM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4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7711920" cy="3610800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dirty="0" smtClean="0"/>
              <a:t>malicious web page</a:t>
            </a:r>
          </a:p>
          <a:p>
            <a:pPr lvl="1"/>
            <a:r>
              <a:rPr lang="en-US" dirty="0" smtClean="0"/>
              <a:t>10.0.2.14</a:t>
            </a:r>
          </a:p>
          <a:p>
            <a:r>
              <a:rPr lang="en-US" dirty="0" smtClean="0"/>
              <a:t>Spoof DNS response</a:t>
            </a:r>
          </a:p>
          <a:p>
            <a:pPr lvl="1"/>
            <a:r>
              <a:rPr lang="en-US" dirty="0" smtClean="0"/>
              <a:t>MITM attack using ARP spoof</a:t>
            </a:r>
          </a:p>
          <a:p>
            <a:pPr lvl="1"/>
            <a:r>
              <a:rPr lang="en-US" dirty="0" smtClean="0"/>
              <a:t>Capture victim’s DNS request</a:t>
            </a:r>
          </a:p>
          <a:p>
            <a:pPr lvl="1"/>
            <a:r>
              <a:rPr lang="en-US" dirty="0" smtClean="0"/>
              <a:t>Change the DNS response to </a:t>
            </a:r>
          </a:p>
          <a:p>
            <a:r>
              <a:rPr lang="en-US" dirty="0" smtClean="0"/>
              <a:t>Victim accesses ubalt.edu</a:t>
            </a:r>
          </a:p>
          <a:p>
            <a:r>
              <a:rPr lang="en-US" dirty="0" smtClean="0"/>
              <a:t>Observe the results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759" y="1547997"/>
            <a:ext cx="871933" cy="652613"/>
          </a:xfrm>
          <a:prstGeom prst="rect">
            <a:avLst/>
          </a:prstGeom>
          <a:solidFill>
            <a:srgbClr val="C00000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759" y="2421022"/>
            <a:ext cx="687110" cy="7972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759" y="3309393"/>
            <a:ext cx="707944" cy="855433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614905"/>
              </p:ext>
            </p:extLst>
          </p:nvPr>
        </p:nvGraphicFramePr>
        <p:xfrm>
          <a:off x="4680933" y="3218280"/>
          <a:ext cx="1504300" cy="228600"/>
        </p:xfrm>
        <a:graphic>
          <a:graphicData uri="http://schemas.openxmlformats.org/drawingml/2006/table">
            <a:tbl>
              <a:tblPr firstRow="1" bandRow="1">
                <a:tableStyleId>{B527A8D3-8E02-4833-AC72-0F9BAFB9D0F3}</a:tableStyleId>
              </a:tblPr>
              <a:tblGrid>
                <a:gridCol w="752150"/>
                <a:gridCol w="752150"/>
              </a:tblGrid>
              <a:tr h="214911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Ubalt.edui</a:t>
                      </a:r>
                      <a:endParaRPr lang="en-US" sz="9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10.0.2.14</a:t>
                      </a:r>
                      <a:endParaRPr lang="en-US" sz="9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07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/>
              <a:t>malicious web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01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4646" y="3124749"/>
            <a:ext cx="4616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cho “my person web page” &gt; /</a:t>
            </a:r>
            <a:r>
              <a:rPr lang="en-US" dirty="0" err="1" smtClean="0"/>
              <a:t>var</a:t>
            </a:r>
            <a:r>
              <a:rPr lang="en-US" dirty="0" smtClean="0"/>
              <a:t>/www/html/index.html</a:t>
            </a:r>
          </a:p>
          <a:p>
            <a:r>
              <a:rPr lang="en-US" dirty="0"/>
              <a:t>s</a:t>
            </a:r>
            <a:r>
              <a:rPr lang="en-US" dirty="0" smtClean="0"/>
              <a:t>ervice apache2 start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0" y="192111"/>
            <a:ext cx="6335016" cy="25258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84" y="3224493"/>
            <a:ext cx="3181794" cy="1590897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1703810" y="1763016"/>
            <a:ext cx="822302" cy="2448883"/>
          </a:xfrm>
          <a:custGeom>
            <a:avLst/>
            <a:gdLst>
              <a:gd name="connsiteX0" fmla="*/ 0 w 822302"/>
              <a:gd name="connsiteY0" fmla="*/ 0 h 2448883"/>
              <a:gd name="connsiteX1" fmla="*/ 32892 w 822302"/>
              <a:gd name="connsiteY1" fmla="*/ 26313 h 2448883"/>
              <a:gd name="connsiteX2" fmla="*/ 46049 w 822302"/>
              <a:gd name="connsiteY2" fmla="*/ 46049 h 2448883"/>
              <a:gd name="connsiteX3" fmla="*/ 85519 w 822302"/>
              <a:gd name="connsiteY3" fmla="*/ 92098 h 2448883"/>
              <a:gd name="connsiteX4" fmla="*/ 124990 w 822302"/>
              <a:gd name="connsiteY4" fmla="*/ 138147 h 2448883"/>
              <a:gd name="connsiteX5" fmla="*/ 151304 w 822302"/>
              <a:gd name="connsiteY5" fmla="*/ 171039 h 2448883"/>
              <a:gd name="connsiteX6" fmla="*/ 177617 w 822302"/>
              <a:gd name="connsiteY6" fmla="*/ 190774 h 2448883"/>
              <a:gd name="connsiteX7" fmla="*/ 217088 w 822302"/>
              <a:gd name="connsiteY7" fmla="*/ 230244 h 2448883"/>
              <a:gd name="connsiteX8" fmla="*/ 230245 w 822302"/>
              <a:gd name="connsiteY8" fmla="*/ 249980 h 2448883"/>
              <a:gd name="connsiteX9" fmla="*/ 256558 w 822302"/>
              <a:gd name="connsiteY9" fmla="*/ 276293 h 2448883"/>
              <a:gd name="connsiteX10" fmla="*/ 269715 w 822302"/>
              <a:gd name="connsiteY10" fmla="*/ 302607 h 2448883"/>
              <a:gd name="connsiteX11" fmla="*/ 309186 w 822302"/>
              <a:gd name="connsiteY11" fmla="*/ 355234 h 2448883"/>
              <a:gd name="connsiteX12" fmla="*/ 328921 w 822302"/>
              <a:gd name="connsiteY12" fmla="*/ 388126 h 2448883"/>
              <a:gd name="connsiteX13" fmla="*/ 348656 w 822302"/>
              <a:gd name="connsiteY13" fmla="*/ 414440 h 2448883"/>
              <a:gd name="connsiteX14" fmla="*/ 374970 w 822302"/>
              <a:gd name="connsiteY14" fmla="*/ 453911 h 2448883"/>
              <a:gd name="connsiteX15" fmla="*/ 394705 w 822302"/>
              <a:gd name="connsiteY15" fmla="*/ 526273 h 2448883"/>
              <a:gd name="connsiteX16" fmla="*/ 407862 w 822302"/>
              <a:gd name="connsiteY16" fmla="*/ 546008 h 2448883"/>
              <a:gd name="connsiteX17" fmla="*/ 434176 w 822302"/>
              <a:gd name="connsiteY17" fmla="*/ 611793 h 2448883"/>
              <a:gd name="connsiteX18" fmla="*/ 453911 w 822302"/>
              <a:gd name="connsiteY18" fmla="*/ 651263 h 2448883"/>
              <a:gd name="connsiteX19" fmla="*/ 473646 w 822302"/>
              <a:gd name="connsiteY19" fmla="*/ 684155 h 2448883"/>
              <a:gd name="connsiteX20" fmla="*/ 480225 w 822302"/>
              <a:gd name="connsiteY20" fmla="*/ 703890 h 2448883"/>
              <a:gd name="connsiteX21" fmla="*/ 493381 w 822302"/>
              <a:gd name="connsiteY21" fmla="*/ 730204 h 2448883"/>
              <a:gd name="connsiteX22" fmla="*/ 499960 w 822302"/>
              <a:gd name="connsiteY22" fmla="*/ 756518 h 2448883"/>
              <a:gd name="connsiteX23" fmla="*/ 513117 w 822302"/>
              <a:gd name="connsiteY23" fmla="*/ 776253 h 2448883"/>
              <a:gd name="connsiteX24" fmla="*/ 532852 w 822302"/>
              <a:gd name="connsiteY24" fmla="*/ 815724 h 2448883"/>
              <a:gd name="connsiteX25" fmla="*/ 565744 w 822302"/>
              <a:gd name="connsiteY25" fmla="*/ 881508 h 2448883"/>
              <a:gd name="connsiteX26" fmla="*/ 585479 w 822302"/>
              <a:gd name="connsiteY26" fmla="*/ 940713 h 2448883"/>
              <a:gd name="connsiteX27" fmla="*/ 598636 w 822302"/>
              <a:gd name="connsiteY27" fmla="*/ 999919 h 2448883"/>
              <a:gd name="connsiteX28" fmla="*/ 618371 w 822302"/>
              <a:gd name="connsiteY28" fmla="*/ 1019655 h 2448883"/>
              <a:gd name="connsiteX29" fmla="*/ 624950 w 822302"/>
              <a:gd name="connsiteY29" fmla="*/ 1045968 h 2448883"/>
              <a:gd name="connsiteX30" fmla="*/ 638107 w 822302"/>
              <a:gd name="connsiteY30" fmla="*/ 1072282 h 2448883"/>
              <a:gd name="connsiteX31" fmla="*/ 651263 w 822302"/>
              <a:gd name="connsiteY31" fmla="*/ 1105174 h 2448883"/>
              <a:gd name="connsiteX32" fmla="*/ 657842 w 822302"/>
              <a:gd name="connsiteY32" fmla="*/ 1184115 h 2448883"/>
              <a:gd name="connsiteX33" fmla="*/ 664420 w 822302"/>
              <a:gd name="connsiteY33" fmla="*/ 1203850 h 2448883"/>
              <a:gd name="connsiteX34" fmla="*/ 670999 w 822302"/>
              <a:gd name="connsiteY34" fmla="*/ 1236742 h 2448883"/>
              <a:gd name="connsiteX35" fmla="*/ 684155 w 822302"/>
              <a:gd name="connsiteY35" fmla="*/ 1263056 h 2448883"/>
              <a:gd name="connsiteX36" fmla="*/ 697312 w 822302"/>
              <a:gd name="connsiteY36" fmla="*/ 1315683 h 2448883"/>
              <a:gd name="connsiteX37" fmla="*/ 703891 w 822302"/>
              <a:gd name="connsiteY37" fmla="*/ 1348575 h 2448883"/>
              <a:gd name="connsiteX38" fmla="*/ 717048 w 822302"/>
              <a:gd name="connsiteY38" fmla="*/ 1401203 h 2448883"/>
              <a:gd name="connsiteX39" fmla="*/ 730204 w 822302"/>
              <a:gd name="connsiteY39" fmla="*/ 1506457 h 2448883"/>
              <a:gd name="connsiteX40" fmla="*/ 743361 w 822302"/>
              <a:gd name="connsiteY40" fmla="*/ 1809065 h 2448883"/>
              <a:gd name="connsiteX41" fmla="*/ 756518 w 822302"/>
              <a:gd name="connsiteY41" fmla="*/ 1868270 h 2448883"/>
              <a:gd name="connsiteX42" fmla="*/ 782832 w 822302"/>
              <a:gd name="connsiteY42" fmla="*/ 2012996 h 2448883"/>
              <a:gd name="connsiteX43" fmla="*/ 789410 w 822302"/>
              <a:gd name="connsiteY43" fmla="*/ 2078780 h 2448883"/>
              <a:gd name="connsiteX44" fmla="*/ 802567 w 822302"/>
              <a:gd name="connsiteY44" fmla="*/ 2243240 h 2448883"/>
              <a:gd name="connsiteX45" fmla="*/ 809145 w 822302"/>
              <a:gd name="connsiteY45" fmla="*/ 2262975 h 2448883"/>
              <a:gd name="connsiteX46" fmla="*/ 815724 w 822302"/>
              <a:gd name="connsiteY46" fmla="*/ 2361652 h 2448883"/>
              <a:gd name="connsiteX47" fmla="*/ 822302 w 822302"/>
              <a:gd name="connsiteY47" fmla="*/ 2387965 h 2448883"/>
              <a:gd name="connsiteX48" fmla="*/ 815724 w 822302"/>
              <a:gd name="connsiteY48" fmla="*/ 2447171 h 2448883"/>
              <a:gd name="connsiteX49" fmla="*/ 815724 w 822302"/>
              <a:gd name="connsiteY49" fmla="*/ 2420857 h 2448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822302" h="2448883">
                <a:moveTo>
                  <a:pt x="0" y="0"/>
                </a:moveTo>
                <a:cubicBezTo>
                  <a:pt x="10964" y="8771"/>
                  <a:pt x="22964" y="16385"/>
                  <a:pt x="32892" y="26313"/>
                </a:cubicBezTo>
                <a:cubicBezTo>
                  <a:pt x="38483" y="31904"/>
                  <a:pt x="41453" y="39615"/>
                  <a:pt x="46049" y="46049"/>
                </a:cubicBezTo>
                <a:cubicBezTo>
                  <a:pt x="67145" y="75583"/>
                  <a:pt x="61614" y="68192"/>
                  <a:pt x="85519" y="92098"/>
                </a:cubicBezTo>
                <a:cubicBezTo>
                  <a:pt x="97868" y="141490"/>
                  <a:pt x="80571" y="98663"/>
                  <a:pt x="124990" y="138147"/>
                </a:cubicBezTo>
                <a:cubicBezTo>
                  <a:pt x="135484" y="147475"/>
                  <a:pt x="141376" y="161111"/>
                  <a:pt x="151304" y="171039"/>
                </a:cubicBezTo>
                <a:cubicBezTo>
                  <a:pt x="159057" y="178792"/>
                  <a:pt x="168846" y="184196"/>
                  <a:pt x="177617" y="190774"/>
                </a:cubicBezTo>
                <a:cubicBezTo>
                  <a:pt x="205185" y="245910"/>
                  <a:pt x="171977" y="192652"/>
                  <a:pt x="217088" y="230244"/>
                </a:cubicBezTo>
                <a:cubicBezTo>
                  <a:pt x="223162" y="235306"/>
                  <a:pt x="225100" y="243977"/>
                  <a:pt x="230245" y="249980"/>
                </a:cubicBezTo>
                <a:cubicBezTo>
                  <a:pt x="238317" y="259398"/>
                  <a:pt x="249116" y="266370"/>
                  <a:pt x="256558" y="276293"/>
                </a:cubicBezTo>
                <a:cubicBezTo>
                  <a:pt x="262442" y="284138"/>
                  <a:pt x="264275" y="294447"/>
                  <a:pt x="269715" y="302607"/>
                </a:cubicBezTo>
                <a:cubicBezTo>
                  <a:pt x="281879" y="320852"/>
                  <a:pt x="297904" y="336431"/>
                  <a:pt x="309186" y="355234"/>
                </a:cubicBezTo>
                <a:cubicBezTo>
                  <a:pt x="315764" y="366198"/>
                  <a:pt x="321829" y="377487"/>
                  <a:pt x="328921" y="388126"/>
                </a:cubicBezTo>
                <a:cubicBezTo>
                  <a:pt x="335003" y="397249"/>
                  <a:pt x="342369" y="405458"/>
                  <a:pt x="348656" y="414440"/>
                </a:cubicBezTo>
                <a:cubicBezTo>
                  <a:pt x="357724" y="427394"/>
                  <a:pt x="366199" y="440754"/>
                  <a:pt x="374970" y="453911"/>
                </a:cubicBezTo>
                <a:cubicBezTo>
                  <a:pt x="378501" y="471565"/>
                  <a:pt x="385165" y="511964"/>
                  <a:pt x="394705" y="526273"/>
                </a:cubicBezTo>
                <a:cubicBezTo>
                  <a:pt x="399091" y="532851"/>
                  <a:pt x="404549" y="538829"/>
                  <a:pt x="407862" y="546008"/>
                </a:cubicBezTo>
                <a:cubicBezTo>
                  <a:pt x="417759" y="567452"/>
                  <a:pt x="421076" y="592142"/>
                  <a:pt x="434176" y="611793"/>
                </a:cubicBezTo>
                <a:cubicBezTo>
                  <a:pt x="471881" y="668353"/>
                  <a:pt x="426674" y="596789"/>
                  <a:pt x="453911" y="651263"/>
                </a:cubicBezTo>
                <a:cubicBezTo>
                  <a:pt x="459629" y="662699"/>
                  <a:pt x="467928" y="672719"/>
                  <a:pt x="473646" y="684155"/>
                </a:cubicBezTo>
                <a:cubicBezTo>
                  <a:pt x="476747" y="690357"/>
                  <a:pt x="477494" y="697516"/>
                  <a:pt x="480225" y="703890"/>
                </a:cubicBezTo>
                <a:cubicBezTo>
                  <a:pt x="484088" y="712904"/>
                  <a:pt x="489938" y="721022"/>
                  <a:pt x="493381" y="730204"/>
                </a:cubicBezTo>
                <a:cubicBezTo>
                  <a:pt x="496556" y="738670"/>
                  <a:pt x="496398" y="748208"/>
                  <a:pt x="499960" y="756518"/>
                </a:cubicBezTo>
                <a:cubicBezTo>
                  <a:pt x="503075" y="763785"/>
                  <a:pt x="508731" y="769675"/>
                  <a:pt x="513117" y="776253"/>
                </a:cubicBezTo>
                <a:cubicBezTo>
                  <a:pt x="529650" y="825853"/>
                  <a:pt x="507349" y="764718"/>
                  <a:pt x="532852" y="815724"/>
                </a:cubicBezTo>
                <a:cubicBezTo>
                  <a:pt x="577616" y="905251"/>
                  <a:pt x="510853" y="790021"/>
                  <a:pt x="565744" y="881508"/>
                </a:cubicBezTo>
                <a:cubicBezTo>
                  <a:pt x="584594" y="975765"/>
                  <a:pt x="558245" y="859013"/>
                  <a:pt x="585479" y="940713"/>
                </a:cubicBezTo>
                <a:cubicBezTo>
                  <a:pt x="586511" y="943808"/>
                  <a:pt x="595265" y="994020"/>
                  <a:pt x="598636" y="999919"/>
                </a:cubicBezTo>
                <a:cubicBezTo>
                  <a:pt x="603252" y="1007997"/>
                  <a:pt x="611793" y="1013076"/>
                  <a:pt x="618371" y="1019655"/>
                </a:cubicBezTo>
                <a:cubicBezTo>
                  <a:pt x="620564" y="1028426"/>
                  <a:pt x="621775" y="1037503"/>
                  <a:pt x="624950" y="1045968"/>
                </a:cubicBezTo>
                <a:cubicBezTo>
                  <a:pt x="628393" y="1055150"/>
                  <a:pt x="634124" y="1063321"/>
                  <a:pt x="638107" y="1072282"/>
                </a:cubicBezTo>
                <a:cubicBezTo>
                  <a:pt x="642903" y="1083073"/>
                  <a:pt x="646878" y="1094210"/>
                  <a:pt x="651263" y="1105174"/>
                </a:cubicBezTo>
                <a:cubicBezTo>
                  <a:pt x="653456" y="1131488"/>
                  <a:pt x="654352" y="1157942"/>
                  <a:pt x="657842" y="1184115"/>
                </a:cubicBezTo>
                <a:cubicBezTo>
                  <a:pt x="658758" y="1190988"/>
                  <a:pt x="662738" y="1197123"/>
                  <a:pt x="664420" y="1203850"/>
                </a:cubicBezTo>
                <a:cubicBezTo>
                  <a:pt x="667132" y="1214697"/>
                  <a:pt x="667463" y="1226135"/>
                  <a:pt x="670999" y="1236742"/>
                </a:cubicBezTo>
                <a:cubicBezTo>
                  <a:pt x="674100" y="1246045"/>
                  <a:pt x="679770" y="1254285"/>
                  <a:pt x="684155" y="1263056"/>
                </a:cubicBezTo>
                <a:cubicBezTo>
                  <a:pt x="708405" y="1384293"/>
                  <a:pt x="677083" y="1234769"/>
                  <a:pt x="697312" y="1315683"/>
                </a:cubicBezTo>
                <a:cubicBezTo>
                  <a:pt x="700024" y="1326530"/>
                  <a:pt x="701377" y="1337680"/>
                  <a:pt x="703891" y="1348575"/>
                </a:cubicBezTo>
                <a:cubicBezTo>
                  <a:pt x="707957" y="1366194"/>
                  <a:pt x="713502" y="1383472"/>
                  <a:pt x="717048" y="1401203"/>
                </a:cubicBezTo>
                <a:cubicBezTo>
                  <a:pt x="721741" y="1424666"/>
                  <a:pt x="727924" y="1485938"/>
                  <a:pt x="730204" y="1506457"/>
                </a:cubicBezTo>
                <a:cubicBezTo>
                  <a:pt x="733448" y="1629721"/>
                  <a:pt x="727251" y="1704349"/>
                  <a:pt x="743361" y="1809065"/>
                </a:cubicBezTo>
                <a:cubicBezTo>
                  <a:pt x="746700" y="1830769"/>
                  <a:pt x="751282" y="1847324"/>
                  <a:pt x="756518" y="1868270"/>
                </a:cubicBezTo>
                <a:cubicBezTo>
                  <a:pt x="771395" y="1987287"/>
                  <a:pt x="758494" y="1939981"/>
                  <a:pt x="782832" y="2012996"/>
                </a:cubicBezTo>
                <a:cubicBezTo>
                  <a:pt x="785025" y="2034924"/>
                  <a:pt x="787894" y="2056795"/>
                  <a:pt x="789410" y="2078780"/>
                </a:cubicBezTo>
                <a:cubicBezTo>
                  <a:pt x="793660" y="2140408"/>
                  <a:pt x="790099" y="2187131"/>
                  <a:pt x="802567" y="2243240"/>
                </a:cubicBezTo>
                <a:cubicBezTo>
                  <a:pt x="804071" y="2250009"/>
                  <a:pt x="806952" y="2256397"/>
                  <a:pt x="809145" y="2262975"/>
                </a:cubicBezTo>
                <a:cubicBezTo>
                  <a:pt x="811338" y="2295867"/>
                  <a:pt x="812273" y="2328868"/>
                  <a:pt x="815724" y="2361652"/>
                </a:cubicBezTo>
                <a:cubicBezTo>
                  <a:pt x="816670" y="2370643"/>
                  <a:pt x="822302" y="2378924"/>
                  <a:pt x="822302" y="2387965"/>
                </a:cubicBezTo>
                <a:cubicBezTo>
                  <a:pt x="822302" y="2407822"/>
                  <a:pt x="819618" y="2427700"/>
                  <a:pt x="815724" y="2447171"/>
                </a:cubicBezTo>
                <a:cubicBezTo>
                  <a:pt x="814004" y="2455772"/>
                  <a:pt x="815724" y="2429628"/>
                  <a:pt x="815724" y="242085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2420858" y="4072040"/>
            <a:ext cx="230244" cy="132310"/>
          </a:xfrm>
          <a:custGeom>
            <a:avLst/>
            <a:gdLst>
              <a:gd name="connsiteX0" fmla="*/ 0 w 230244"/>
              <a:gd name="connsiteY0" fmla="*/ 0 h 132310"/>
              <a:gd name="connsiteX1" fmla="*/ 13156 w 230244"/>
              <a:gd name="connsiteY1" fmla="*/ 32892 h 132310"/>
              <a:gd name="connsiteX2" fmla="*/ 39470 w 230244"/>
              <a:gd name="connsiteY2" fmla="*/ 52628 h 132310"/>
              <a:gd name="connsiteX3" fmla="*/ 72362 w 230244"/>
              <a:gd name="connsiteY3" fmla="*/ 92098 h 132310"/>
              <a:gd name="connsiteX4" fmla="*/ 78941 w 230244"/>
              <a:gd name="connsiteY4" fmla="*/ 118412 h 132310"/>
              <a:gd name="connsiteX5" fmla="*/ 118411 w 230244"/>
              <a:gd name="connsiteY5" fmla="*/ 118412 h 132310"/>
              <a:gd name="connsiteX6" fmla="*/ 138146 w 230244"/>
              <a:gd name="connsiteY6" fmla="*/ 111833 h 132310"/>
              <a:gd name="connsiteX7" fmla="*/ 171038 w 230244"/>
              <a:gd name="connsiteY7" fmla="*/ 78941 h 132310"/>
              <a:gd name="connsiteX8" fmla="*/ 217087 w 230244"/>
              <a:gd name="connsiteY8" fmla="*/ 32892 h 132310"/>
              <a:gd name="connsiteX9" fmla="*/ 230244 w 230244"/>
              <a:gd name="connsiteY9" fmla="*/ 0 h 13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0244" h="132310">
                <a:moveTo>
                  <a:pt x="0" y="0"/>
                </a:moveTo>
                <a:cubicBezTo>
                  <a:pt x="4385" y="10964"/>
                  <a:pt x="6071" y="23445"/>
                  <a:pt x="13156" y="32892"/>
                </a:cubicBezTo>
                <a:cubicBezTo>
                  <a:pt x="19734" y="41663"/>
                  <a:pt x="31145" y="45493"/>
                  <a:pt x="39470" y="52628"/>
                </a:cubicBezTo>
                <a:cubicBezTo>
                  <a:pt x="59168" y="69512"/>
                  <a:pt x="58827" y="71796"/>
                  <a:pt x="72362" y="92098"/>
                </a:cubicBezTo>
                <a:cubicBezTo>
                  <a:pt x="74555" y="100869"/>
                  <a:pt x="73926" y="110889"/>
                  <a:pt x="78941" y="118412"/>
                </a:cubicBezTo>
                <a:cubicBezTo>
                  <a:pt x="96483" y="144726"/>
                  <a:pt x="100869" y="127184"/>
                  <a:pt x="118411" y="118412"/>
                </a:cubicBezTo>
                <a:cubicBezTo>
                  <a:pt x="124613" y="115311"/>
                  <a:pt x="131568" y="114026"/>
                  <a:pt x="138146" y="111833"/>
                </a:cubicBezTo>
                <a:cubicBezTo>
                  <a:pt x="165922" y="70170"/>
                  <a:pt x="134491" y="111833"/>
                  <a:pt x="171038" y="78941"/>
                </a:cubicBezTo>
                <a:cubicBezTo>
                  <a:pt x="187173" y="64419"/>
                  <a:pt x="217087" y="32892"/>
                  <a:pt x="217087" y="32892"/>
                </a:cubicBezTo>
                <a:cubicBezTo>
                  <a:pt x="225217" y="8505"/>
                  <a:pt x="220565" y="19359"/>
                  <a:pt x="230244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1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Spoof DNS response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3505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MITM attack using ARP </a:t>
            </a:r>
            <a:r>
              <a:rPr lang="en-US" dirty="0" smtClean="0"/>
              <a:t>spoof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9850" indent="0">
              <a:buNone/>
            </a:pPr>
            <a:r>
              <a:rPr lang="en-US" dirty="0" err="1"/>
              <a:t>net.probe</a:t>
            </a:r>
            <a:r>
              <a:rPr lang="en-US" dirty="0"/>
              <a:t> on</a:t>
            </a:r>
          </a:p>
          <a:p>
            <a:pPr marL="69850" indent="0">
              <a:buNone/>
            </a:pPr>
            <a:r>
              <a:rPr lang="en-US" dirty="0"/>
              <a:t>set </a:t>
            </a:r>
            <a:r>
              <a:rPr lang="en-US" dirty="0" err="1"/>
              <a:t>arp.spoof.fullduplex</a:t>
            </a:r>
            <a:r>
              <a:rPr lang="en-US" dirty="0"/>
              <a:t> true</a:t>
            </a:r>
          </a:p>
          <a:p>
            <a:pPr marL="69850" indent="0">
              <a:buNone/>
            </a:pPr>
            <a:r>
              <a:rPr lang="en-US" dirty="0"/>
              <a:t>set </a:t>
            </a:r>
            <a:r>
              <a:rPr lang="en-US" dirty="0" err="1"/>
              <a:t>arp.spoof.targets</a:t>
            </a:r>
            <a:r>
              <a:rPr lang="en-US" dirty="0"/>
              <a:t> 10.0.2.13</a:t>
            </a:r>
          </a:p>
          <a:p>
            <a:pPr marL="69850" indent="0">
              <a:buNone/>
            </a:pPr>
            <a:r>
              <a:rPr lang="en-US" dirty="0" err="1"/>
              <a:t>arp.spoof</a:t>
            </a:r>
            <a:r>
              <a:rPr lang="en-US" dirty="0"/>
              <a:t> on</a:t>
            </a:r>
          </a:p>
          <a:p>
            <a:pPr marL="69850" indent="0">
              <a:buNone/>
            </a:pPr>
            <a:r>
              <a:rPr lang="en-US" dirty="0" err="1"/>
              <a:t>net.sniff</a:t>
            </a:r>
            <a:r>
              <a:rPr lang="en-US" dirty="0"/>
              <a:t> 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099" y="45361"/>
            <a:ext cx="4124901" cy="25149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03447" y="993341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Save it and close it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606902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266</Words>
  <Application>Microsoft Office PowerPoint</Application>
  <PresentationFormat>On-screen Show (16:9)</PresentationFormat>
  <Paragraphs>87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Sniglet</vt:lpstr>
      <vt:lpstr>Adobe Devanagari</vt:lpstr>
      <vt:lpstr>Dosis</vt:lpstr>
      <vt:lpstr>Arial</vt:lpstr>
      <vt:lpstr>Bahnschrift Light Condensed</vt:lpstr>
      <vt:lpstr>Brush Script MT</vt:lpstr>
      <vt:lpstr>Friar template</vt:lpstr>
      <vt:lpstr>DNS Spoofing using bettercap</vt:lpstr>
      <vt:lpstr>Domain Name System Security</vt:lpstr>
      <vt:lpstr>Call a person vs. connect to a website</vt:lpstr>
      <vt:lpstr>How Domain Name Servers Work</vt:lpstr>
      <vt:lpstr>Steps </vt:lpstr>
      <vt:lpstr>Create a malicious web page</vt:lpstr>
      <vt:lpstr>PowerPoint Presentation</vt:lpstr>
      <vt:lpstr>Spoof DNS response</vt:lpstr>
      <vt:lpstr>MITM attack using ARP spoof</vt:lpstr>
      <vt:lpstr>Victim PC is on</vt:lpstr>
      <vt:lpstr>ARP spoof attack</vt:lpstr>
      <vt:lpstr>Before and after ARP spoof attack</vt:lpstr>
      <vt:lpstr>DNS spoof</vt:lpstr>
      <vt:lpstr>What will victim see?</vt:lpstr>
      <vt:lpstr>Clean up</vt:lpstr>
      <vt:lpstr>Your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256</cp:revision>
  <dcterms:modified xsi:type="dcterms:W3CDTF">2020-03-24T01:52:35Z</dcterms:modified>
</cp:coreProperties>
</file>