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19"/>
  </p:notesMasterIdLst>
  <p:handoutMasterIdLst>
    <p:handoutMasterId r:id="rId20"/>
  </p:handoutMasterIdLst>
  <p:sldIdLst>
    <p:sldId id="256" r:id="rId2"/>
    <p:sldId id="393" r:id="rId3"/>
    <p:sldId id="400" r:id="rId4"/>
    <p:sldId id="399" r:id="rId5"/>
    <p:sldId id="407" r:id="rId6"/>
    <p:sldId id="420" r:id="rId7"/>
    <p:sldId id="419" r:id="rId8"/>
    <p:sldId id="421" r:id="rId9"/>
    <p:sldId id="408" r:id="rId10"/>
    <p:sldId id="422" r:id="rId11"/>
    <p:sldId id="404" r:id="rId12"/>
    <p:sldId id="423" r:id="rId13"/>
    <p:sldId id="426" r:id="rId14"/>
    <p:sldId id="409" r:id="rId15"/>
    <p:sldId id="410" r:id="rId16"/>
    <p:sldId id="413" r:id="rId17"/>
    <p:sldId id="412" r:id="rId18"/>
  </p:sldIdLst>
  <p:sldSz cx="9144000" cy="5143500" type="screen16x9"/>
  <p:notesSz cx="6858000" cy="9144000"/>
  <p:embeddedFontLst>
    <p:embeddedFont>
      <p:font typeface="Bahnschrift Light Condensed" panose="020B0502040204020203" pitchFamily="34" charset="0"/>
      <p:regular r:id="rId21"/>
    </p:embeddedFont>
    <p:embeddedFont>
      <p:font typeface="Brush Script MT" panose="03060802040406070304" pitchFamily="66" charset="0"/>
      <p:italic r:id="rId22"/>
    </p:embeddedFont>
    <p:embeddedFont>
      <p:font typeface="Dosis" panose="020B0604020202020204" charset="0"/>
      <p:regular r:id="rId23"/>
      <p:bold r:id="rId24"/>
    </p:embeddedFont>
    <p:embeddedFont>
      <p:font typeface="Sniglet" panose="020B0604020202020204" charset="0"/>
      <p:regular r:id="rId25"/>
    </p:embeddedFont>
    <p:embeddedFont>
      <p:font typeface="Adobe Devanagari" panose="02040503050201020203" pitchFamily="18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27A8D3-8E02-4833-AC72-0F9BAFB9D0F3}">
  <a:tblStyle styleId="{B527A8D3-8E02-4833-AC72-0F9BAFB9D0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843" autoAdjust="0"/>
  </p:normalViewPr>
  <p:slideViewPr>
    <p:cSldViewPr snapToGrid="0">
      <p:cViewPr>
        <p:scale>
          <a:sx n="125" d="100"/>
          <a:sy n="125" d="100"/>
        </p:scale>
        <p:origin x="684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26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6035F-FE84-4C26-97C1-339C346519BD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F7B4E-FD80-43CB-963E-532EA0B6C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1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609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032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248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dirty="0" err="1" smtClean="0"/>
              <a:t>Msf</a:t>
            </a:r>
            <a:endParaRPr lang="en-US" dirty="0" smtClean="0"/>
          </a:p>
          <a:p>
            <a:pPr marL="139700" indent="0">
              <a:buNone/>
            </a:pPr>
            <a:r>
              <a:rPr lang="en-US" dirty="0" err="1" smtClean="0"/>
              <a:t>consle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056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234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82011" y="53503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0" y="41835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83420" y="45527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136364" y="42586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59967" y="44160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422778" y="44771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609435" y="42558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78200" y="51251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703231" y="51668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74861" y="43164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405680" y="43164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739934" y="59438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204740" y="56390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204749" y="42347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320526" y="58598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434691" y="58593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67035" y="55596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8033710" y="41835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629104" y="51585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305379" y="52251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75263" y="52131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918032" y="45477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65357" y="53442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74158" y="56398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76503" y="50966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555113" y="41517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511524" y="48362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924330" y="58731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728124" y="57446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4412080" y="4661638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3968826" y="4000288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6283364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57465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0636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65815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65071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5010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52015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4765584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55218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8052577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6984573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1607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48922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4489179" y="4206693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7236726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82632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76843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50595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482765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9459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22630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17809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7065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4009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32519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3251978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183974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3601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37218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40288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2436125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34626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28837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28590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29818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grpSp>
        <p:nvGrpSpPr>
          <p:cNvPr id="400" name="Google Shape;400;p8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401" name="Google Shape;401;p8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8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8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8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8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8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8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8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8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8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8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30" name="Google Shape;430;p8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31" name="Google Shape;431;p8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0398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40548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 bwMode="auto"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Picture 161" descr="Image result for University of Baltimore"/>
          <p:cNvPicPr/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20" y="4705350"/>
            <a:ext cx="150368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>
          <a:xfrm>
            <a:off x="-76180" y="4992580"/>
            <a:ext cx="6992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dirty="0" err="1" smtClean="0">
                <a:solidFill>
                  <a:srgbClr val="0070C0"/>
                </a:solidFill>
                <a:effectLst/>
                <a:latin typeface="Brush Script MT" panose="03060802040406070304" pitchFamily="66" charset="0"/>
                <a:cs typeface="Adobe Devanagari" panose="02040503050201020203" pitchFamily="18" charset="0"/>
              </a:rPr>
              <a:t>SlidesCarnival</a:t>
            </a:r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  <p:sp>
        <p:nvSpPr>
          <p:cNvPr id="163" name="Rectangle 162"/>
          <p:cNvSpPr/>
          <p:nvPr userDrawn="1"/>
        </p:nvSpPr>
        <p:spPr>
          <a:xfrm>
            <a:off x="1932544" y="4854226"/>
            <a:ext cx="3993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b="0" i="0" u="none" strike="noStrike" cap="none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Light Condensed" panose="020B0502040204020203" pitchFamily="34" charset="0"/>
                <a:ea typeface="Arial"/>
                <a:cs typeface="Arial"/>
                <a:sym typeface="Arial"/>
              </a:rPr>
              <a:t>M.S. in Forensic Science - High Technology Crime: wxu@ubalt.edu</a:t>
            </a:r>
          </a:p>
          <a:p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6" r:id="rId3"/>
    <p:sldLayoutId id="2147483659" r:id="rId4"/>
    <p:sldLayoutId id="2147483660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xahlee.info/linux/linux_iptables_basics.html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Inject Commands to Servers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Injection details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Samba is running on servers</a:t>
            </a:r>
          </a:p>
          <a:p>
            <a:r>
              <a:rPr lang="en-US" sz="2800" dirty="0"/>
              <a:t>We inject arbitrary </a:t>
            </a:r>
            <a:r>
              <a:rPr lang="en-US" sz="2800" dirty="0"/>
              <a:t>commands </a:t>
            </a:r>
            <a:r>
              <a:rPr lang="en-US" sz="2800" dirty="0" smtClean="0"/>
              <a:t>to Samba</a:t>
            </a:r>
          </a:p>
          <a:p>
            <a:r>
              <a:rPr lang="en-US" sz="2800" dirty="0" smtClean="0"/>
              <a:t>Commands allow malicious users (e.g., Kali) to gain controls to the servers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91905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995" y="0"/>
            <a:ext cx="7102088" cy="51435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227734" y="2213931"/>
            <a:ext cx="10903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msfconsole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792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6" y="-101"/>
            <a:ext cx="448532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976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103" y="-101"/>
            <a:ext cx="547436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860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server side forensics using firewall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852988"/>
            <a:ext cx="549275" cy="29051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5" name="Picture 2" descr="Image result for what is ipta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0774" y="53340"/>
            <a:ext cx="1144645" cy="114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8243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irewall 215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784" y="1082425"/>
            <a:ext cx="6537272" cy="359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309298" y="4589562"/>
            <a:ext cx="27045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https://en.wikipedia.org/wiki/File:Firewall.png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firewall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354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rule for monitoring traffics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Your job is to find forensic evidence. </a:t>
            </a:r>
          </a:p>
          <a:p>
            <a:r>
              <a:rPr lang="en-US" dirty="0" smtClean="0"/>
              <a:t>The evidence will tell us when intruder’s IP.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59578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xahlee.info/linux/linux_iptables_basics.html</a:t>
            </a:r>
            <a:endParaRPr lang="en-US" dirty="0" smtClean="0"/>
          </a:p>
          <a:p>
            <a:r>
              <a:rPr lang="en-US" dirty="0"/>
              <a:t>http://vault.centos.org/3.6/docs/html/rhel-rg-en-3/s1-iptables-options.html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35196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target information gathering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345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827" y="1952120"/>
            <a:ext cx="3400900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859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72" y="259724"/>
            <a:ext cx="8030696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962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Search potential vulnerabilities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852988"/>
            <a:ext cx="549275" cy="29051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92367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623" y="0"/>
            <a:ext cx="752275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349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Samba?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47925" y="1302837"/>
            <a:ext cx="6140400" cy="1275903"/>
          </a:xfrm>
        </p:spPr>
        <p:txBody>
          <a:bodyPr/>
          <a:lstStyle/>
          <a:p>
            <a:r>
              <a:rPr lang="en-US" dirty="0" smtClean="0"/>
              <a:t>A software, Samba, </a:t>
            </a:r>
            <a:r>
              <a:rPr lang="en-US" dirty="0"/>
              <a:t>provides file and print services for various Microsoft Windows </a:t>
            </a:r>
            <a:r>
              <a:rPr lang="en-US" dirty="0" smtClean="0"/>
              <a:t>&amp; Linux clients </a:t>
            </a:r>
          </a:p>
          <a:p>
            <a:endParaRPr lang="en-US" dirty="0"/>
          </a:p>
        </p:txBody>
      </p:sp>
      <p:pic>
        <p:nvPicPr>
          <p:cNvPr id="1028" name="Picture 4" descr="Image result for samba softwa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25" y="2771008"/>
            <a:ext cx="2818074" cy="1896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amba softwa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892" y="2799152"/>
            <a:ext cx="2576483" cy="1953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821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injection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7925" y="1302837"/>
            <a:ext cx="3625955" cy="3610800"/>
          </a:xfrm>
        </p:spPr>
        <p:txBody>
          <a:bodyPr/>
          <a:lstStyle/>
          <a:p>
            <a:r>
              <a:rPr lang="en-US" sz="1800" dirty="0" smtClean="0"/>
              <a:t>An </a:t>
            </a:r>
            <a:r>
              <a:rPr lang="en-US" sz="1800" dirty="0"/>
              <a:t>attack in which the goal is execution of arbitrary commands on the host operating system via a vulnerable application. </a:t>
            </a:r>
            <a:endParaRPr lang="en-US" sz="1800" dirty="0" smtClean="0"/>
          </a:p>
          <a:p>
            <a:r>
              <a:rPr lang="en-US" sz="1800" dirty="0" smtClean="0"/>
              <a:t>When </a:t>
            </a:r>
            <a:r>
              <a:rPr lang="en-US" sz="1800" dirty="0"/>
              <a:t>an application passes unsafe user supplied data (forms, cookies, HTTP headers etc.) to a system shell.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2052" name="Picture 4" descr="Image result for Command Inje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228" y="278365"/>
            <a:ext cx="4426194" cy="449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525780" y="4507293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/>
              <a:t>https://www.researchgate.net/figure/Command-injection-attacks_fig1_322875799</a:t>
            </a:r>
          </a:p>
        </p:txBody>
      </p:sp>
    </p:spTree>
    <p:extLst>
      <p:ext uri="{BB962C8B-B14F-4D97-AF65-F5344CB8AC3E}">
        <p14:creationId xmlns:p14="http://schemas.microsoft.com/office/powerpoint/2010/main" val="3710782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Inject commands </a:t>
            </a:r>
            <a:r>
              <a:rPr lang="en-US" dirty="0"/>
              <a:t>to </a:t>
            </a:r>
            <a:r>
              <a:rPr lang="en-US" dirty="0" smtClean="0"/>
              <a:t>Samba 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852988"/>
            <a:ext cx="549275" cy="29051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10332061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1842</TotalTime>
  <Words>167</Words>
  <Application>Microsoft Office PowerPoint</Application>
  <PresentationFormat>On-screen Show (16:9)</PresentationFormat>
  <Paragraphs>37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Bahnschrift Light Condensed</vt:lpstr>
      <vt:lpstr>Brush Script MT</vt:lpstr>
      <vt:lpstr>Dosis</vt:lpstr>
      <vt:lpstr>Arial</vt:lpstr>
      <vt:lpstr>Sniglet</vt:lpstr>
      <vt:lpstr>Adobe Devanagari</vt:lpstr>
      <vt:lpstr>Friar template</vt:lpstr>
      <vt:lpstr>Inject Commands to Servers</vt:lpstr>
      <vt:lpstr>target information gathering</vt:lpstr>
      <vt:lpstr>PowerPoint Presentation</vt:lpstr>
      <vt:lpstr>PowerPoint Presentation</vt:lpstr>
      <vt:lpstr>Search potential vulnerabilities</vt:lpstr>
      <vt:lpstr>PowerPoint Presentation</vt:lpstr>
      <vt:lpstr>What is Samba?</vt:lpstr>
      <vt:lpstr>Command injection</vt:lpstr>
      <vt:lpstr>Inject commands to Samba </vt:lpstr>
      <vt:lpstr>Injection details</vt:lpstr>
      <vt:lpstr>PowerPoint Presentation</vt:lpstr>
      <vt:lpstr>PowerPoint Presentation</vt:lpstr>
      <vt:lpstr>PowerPoint Presentation</vt:lpstr>
      <vt:lpstr>server side forensics using firewall</vt:lpstr>
      <vt:lpstr>What is a firewall</vt:lpstr>
      <vt:lpstr>Create a rule for monitoring traffics</vt:lpstr>
      <vt:lpstr>Reference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Frank Xu</cp:lastModifiedBy>
  <cp:revision>226</cp:revision>
  <dcterms:modified xsi:type="dcterms:W3CDTF">2018-12-10T02:01:19Z</dcterms:modified>
</cp:coreProperties>
</file>