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81" r:id="rId2"/>
    <p:sldId id="256" r:id="rId3"/>
    <p:sldId id="284" r:id="rId4"/>
    <p:sldId id="286" r:id="rId5"/>
    <p:sldId id="285" r:id="rId6"/>
    <p:sldId id="282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62" autoAdjust="0"/>
  </p:normalViewPr>
  <p:slideViewPr>
    <p:cSldViewPr>
      <p:cViewPr varScale="1">
        <p:scale>
          <a:sx n="87" d="100"/>
          <a:sy n="87" d="100"/>
        </p:scale>
        <p:origin x="216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50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9CA472-F465-4739-A720-B5FEF83D09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84524-3044-4466-A655-1EB38421C1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D0BDC-17F1-4DFA-9C25-6892AD7E64EC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68151-5ECD-40BC-9B67-6B30ACD577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52DDD-BA0D-4CD0-A000-FF0204605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C80B0-65DF-40BC-B22D-99A455A23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567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80E51-131C-43F0-85CA-5A480E652A0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5B1DC-2611-4471-89DA-97D4A1F49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22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Cordic</a:t>
            </a:r>
            <a:r>
              <a:rPr lang="en-US" dirty="0"/>
              <a:t> </a:t>
            </a:r>
            <a:r>
              <a:rPr lang="zh-TW" altLang="en-US" dirty="0"/>
              <a:t>有分三種座標、兩種模式，我做的是 </a:t>
            </a:r>
            <a:r>
              <a:rPr lang="en-US" altLang="zh-TW" dirty="0"/>
              <a:t>Hyperbolic </a:t>
            </a:r>
            <a:r>
              <a:rPr lang="zh-TW" altLang="en-US" dirty="0"/>
              <a:t>座標下的 </a:t>
            </a:r>
            <a:r>
              <a:rPr lang="en-US" altLang="zh-TW" dirty="0"/>
              <a:t>Vectoring mode</a:t>
            </a:r>
            <a:r>
              <a:rPr lang="zh-TW" altLang="en-US" dirty="0"/>
              <a:t>，以反雙曲正切函數</a:t>
            </a:r>
            <a:r>
              <a:rPr lang="en-US" altLang="zh-TW" dirty="0"/>
              <a:t>(arctanh)</a:t>
            </a:r>
            <a:r>
              <a:rPr lang="zh-TW" altLang="en-US" dirty="0"/>
              <a:t>的計算為期末專題。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tanh: hyperbolic tangent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5B1DC-2611-4471-89DA-97D4A1F49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35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Cordic</a:t>
            </a:r>
            <a:r>
              <a:rPr lang="en-US" dirty="0"/>
              <a:t> </a:t>
            </a:r>
            <a:r>
              <a:rPr lang="zh-TW" altLang="en-US" dirty="0"/>
              <a:t>有分三種座標、兩種模式，我做的是 </a:t>
            </a:r>
            <a:r>
              <a:rPr lang="en-US" altLang="zh-TW" dirty="0"/>
              <a:t>Hyperbolic </a:t>
            </a:r>
            <a:r>
              <a:rPr lang="zh-TW" altLang="en-US" dirty="0"/>
              <a:t>座標下的 </a:t>
            </a:r>
            <a:r>
              <a:rPr lang="en-US" altLang="zh-TW" dirty="0"/>
              <a:t>Vectoring mode</a:t>
            </a:r>
            <a:r>
              <a:rPr lang="zh-TW" altLang="en-US" dirty="0"/>
              <a:t>，以反雙曲正切函數</a:t>
            </a:r>
            <a:r>
              <a:rPr lang="en-US" altLang="zh-TW" dirty="0"/>
              <a:t>(arctanh)</a:t>
            </a:r>
            <a:r>
              <a:rPr lang="zh-TW" altLang="en-US" dirty="0"/>
              <a:t>的計算為期末專題。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tanh: hyperbolic tangent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5B1DC-2611-4471-89DA-97D4A1F492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4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Cordic</a:t>
            </a:r>
            <a:r>
              <a:rPr lang="en-US" dirty="0"/>
              <a:t> </a:t>
            </a:r>
            <a:r>
              <a:rPr lang="zh-TW" altLang="en-US" dirty="0"/>
              <a:t>有分三種座標、兩種模式，我做的是 </a:t>
            </a:r>
            <a:r>
              <a:rPr lang="en-US" altLang="zh-TW" dirty="0"/>
              <a:t>Hyperbolic </a:t>
            </a:r>
            <a:r>
              <a:rPr lang="zh-TW" altLang="en-US" dirty="0"/>
              <a:t>座標下的 </a:t>
            </a:r>
            <a:r>
              <a:rPr lang="en-US" altLang="zh-TW" dirty="0"/>
              <a:t>Vectoring mode</a:t>
            </a:r>
            <a:r>
              <a:rPr lang="zh-TW" altLang="en-US" dirty="0"/>
              <a:t>，以反雙曲正切函數</a:t>
            </a:r>
            <a:r>
              <a:rPr lang="en-US" altLang="zh-TW" dirty="0"/>
              <a:t>(arctanh)</a:t>
            </a:r>
            <a:r>
              <a:rPr lang="zh-TW" altLang="en-US" dirty="0"/>
              <a:t>的計算為期末專題。</a:t>
            </a:r>
            <a:endParaRPr lang="en-US" dirty="0"/>
          </a:p>
          <a:p>
            <a:endParaRPr lang="en-US" dirty="0"/>
          </a:p>
          <a:p>
            <a:r>
              <a:rPr lang="en-US" dirty="0"/>
              <a:t>---</a:t>
            </a:r>
          </a:p>
          <a:p>
            <a:endParaRPr lang="en-US" dirty="0"/>
          </a:p>
          <a:p>
            <a:r>
              <a:rPr lang="en-US" dirty="0"/>
              <a:t>tanh: hyperbolic tangent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55B1DC-2611-4471-89DA-97D4A1F492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37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802" y="51561"/>
            <a:ext cx="2686050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D61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D619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35725" y="53339"/>
            <a:ext cx="1231653" cy="123249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371855"/>
            <a:ext cx="9144000" cy="5791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489191"/>
            <a:ext cx="9144000" cy="563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8770" y="559130"/>
            <a:ext cx="596645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D6194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9225" y="2342514"/>
            <a:ext cx="6705600" cy="178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4781" y="6601155"/>
            <a:ext cx="371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5" r:id="rId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6949" y="1276350"/>
            <a:ext cx="614997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3200" spc="-10" dirty="0"/>
              <a:t>Digital </a:t>
            </a:r>
            <a:r>
              <a:rPr lang="en-US" dirty="0"/>
              <a:t>IC</a:t>
            </a:r>
            <a:r>
              <a:rPr lang="en-US" sz="3200" spc="-10" dirty="0"/>
              <a:t> Design 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1856"/>
            <a:ext cx="9144000" cy="57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89191"/>
            <a:ext cx="9144000" cy="5638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85317" y="4054855"/>
            <a:ext cx="7976234" cy="377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6465" marR="5080" indent="-3454400">
              <a:lnSpc>
                <a:spcPct val="150000"/>
              </a:lnSpc>
              <a:spcBef>
                <a:spcPts val="100"/>
              </a:spcBef>
            </a:pPr>
            <a:r>
              <a:rPr lang="en-US" sz="1800" b="1" i="1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Department </a:t>
            </a:r>
            <a:r>
              <a:rPr sz="1800" b="1" i="1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of</a:t>
            </a:r>
            <a:r>
              <a:rPr sz="1800" b="1" i="1" spc="-15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sz="1800" b="1" i="1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Electronics</a:t>
            </a:r>
            <a:r>
              <a:rPr sz="1800" b="1" i="1" spc="-15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sz="1800" b="1" i="1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Engineering,</a:t>
            </a:r>
            <a:r>
              <a:rPr sz="1800" b="1" i="1" spc="-25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lang="en-US" sz="1800" b="1" i="1" spc="-25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Chang Gung University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28369" y="2497074"/>
            <a:ext cx="6287770" cy="1184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1D619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cs typeface="Calibri"/>
              </a:rPr>
              <a:t>Hyperbolic Rotation: </a:t>
            </a:r>
          </a:p>
          <a:p>
            <a:pPr marL="1905" algn="ctr">
              <a:lnSpc>
                <a:spcPct val="100000"/>
              </a:lnSpc>
              <a:spcBef>
                <a:spcPts val="105"/>
              </a:spcBef>
            </a:pPr>
            <a:r>
              <a:rPr lang="en-US" sz="3800" b="1" dirty="0">
                <a:solidFill>
                  <a:srgbClr val="1D619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  <a:cs typeface="Calibri"/>
              </a:rPr>
              <a:t>Vectoring Mode</a:t>
            </a:r>
            <a:endParaRPr lang="en-US" sz="3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555B19EC-4629-46D5-9AF2-89A1B9297ECF}"/>
              </a:ext>
            </a:extLst>
          </p:cNvPr>
          <p:cNvSpPr txBox="1"/>
          <p:nvPr/>
        </p:nvSpPr>
        <p:spPr>
          <a:xfrm>
            <a:off x="583819" y="4724400"/>
            <a:ext cx="7976234" cy="3773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66465" marR="5080" indent="-3454400">
              <a:lnSpc>
                <a:spcPct val="150000"/>
              </a:lnSpc>
              <a:spcBef>
                <a:spcPts val="100"/>
              </a:spcBef>
            </a:pPr>
            <a:r>
              <a:rPr lang="en-US" sz="1800" b="1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Presented by: </a:t>
            </a:r>
            <a:r>
              <a:rPr lang="zh-TW" altLang="en-US" sz="1800" b="1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蕭銘宏 </a:t>
            </a:r>
            <a:r>
              <a:rPr lang="en-US" sz="1800" b="1" dirty="0">
                <a:solidFill>
                  <a:srgbClr val="58585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B1027236</a:t>
            </a:r>
            <a:endParaRPr lang="en-US" sz="1800" dirty="0"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88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21404" y="455676"/>
            <a:ext cx="6232525" cy="1007110"/>
            <a:chOff x="1621404" y="455676"/>
            <a:chExt cx="6232525" cy="1007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1404" y="733516"/>
              <a:ext cx="1128784" cy="3324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2116" y="455676"/>
              <a:ext cx="735330" cy="1006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2324" y="455676"/>
              <a:ext cx="5261610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Gauss-</a:t>
            </a:r>
            <a:r>
              <a:rPr dirty="0"/>
              <a:t>Seidel</a:t>
            </a:r>
            <a:r>
              <a:rPr spc="-100" dirty="0"/>
              <a:t> </a:t>
            </a:r>
            <a:r>
              <a:rPr dirty="0"/>
              <a:t>Iteration</a:t>
            </a:r>
            <a:r>
              <a:rPr spc="-95" dirty="0"/>
              <a:t> </a:t>
            </a:r>
            <a:r>
              <a:rPr spc="-10" dirty="0"/>
              <a:t>Machine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4875" y="1294638"/>
            <a:ext cx="44373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5" dirty="0">
                <a:latin typeface="Microsoft JhengHei"/>
                <a:cs typeface="Microsoft JhengHei"/>
              </a:rPr>
              <a:t>所求多元線性聯立方程式如下式所示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475" y="3636009"/>
            <a:ext cx="60991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8036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欲求x</a:t>
            </a:r>
            <a:r>
              <a:rPr sz="1950" b="1" baseline="-21367" dirty="0">
                <a:latin typeface="Microsoft JhengHei"/>
                <a:cs typeface="Microsoft JhengHei"/>
              </a:rPr>
              <a:t>1</a:t>
            </a:r>
            <a:r>
              <a:rPr sz="2000" b="1" spc="-5" dirty="0">
                <a:latin typeface="Microsoft JhengHei"/>
                <a:cs typeface="Microsoft JhengHei"/>
              </a:rPr>
              <a:t>, </a:t>
            </a:r>
            <a:r>
              <a:rPr sz="2000" b="1" dirty="0">
                <a:latin typeface="Microsoft JhengHei"/>
                <a:cs typeface="Microsoft JhengHei"/>
              </a:rPr>
              <a:t>x</a:t>
            </a:r>
            <a:r>
              <a:rPr sz="1950" b="1" baseline="-21367" dirty="0">
                <a:latin typeface="Microsoft JhengHei"/>
                <a:cs typeface="Microsoft JhengHei"/>
              </a:rPr>
              <a:t>2</a:t>
            </a:r>
            <a:r>
              <a:rPr sz="2000" b="1" dirty="0">
                <a:latin typeface="Microsoft JhengHei"/>
                <a:cs typeface="Microsoft JhengHei"/>
              </a:rPr>
              <a:t>, …, x</a:t>
            </a:r>
            <a:r>
              <a:rPr sz="1950" b="1" baseline="-21367" dirty="0">
                <a:latin typeface="Microsoft JhengHei"/>
                <a:cs typeface="Microsoft JhengHei"/>
              </a:rPr>
              <a:t>N</a:t>
            </a:r>
            <a:r>
              <a:rPr sz="2000" b="1" spc="-15" dirty="0">
                <a:latin typeface="Microsoft JhengHei"/>
                <a:cs typeface="Microsoft JhengHei"/>
              </a:rPr>
              <a:t>的值，可以將上式整理成底下式子</a:t>
            </a:r>
            <a:endParaRPr sz="2000" dirty="0">
              <a:latin typeface="Microsoft JhengHei"/>
              <a:cs typeface="Microsoft JhengHe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56351" y="1805892"/>
            <a:ext cx="3265044" cy="144272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76914" y="4178432"/>
            <a:ext cx="3959239" cy="211160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750177" y="235712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(1)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6750177" y="5073777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(2)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21404" y="455676"/>
            <a:ext cx="6232525" cy="1007110"/>
            <a:chOff x="1621404" y="455676"/>
            <a:chExt cx="6232525" cy="1007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1404" y="733516"/>
              <a:ext cx="1128784" cy="33249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52116" y="455676"/>
              <a:ext cx="735330" cy="1006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2324" y="455676"/>
              <a:ext cx="5261610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Gauss-</a:t>
            </a:r>
            <a:r>
              <a:rPr dirty="0"/>
              <a:t>Seidel</a:t>
            </a:r>
            <a:r>
              <a:rPr spc="-100" dirty="0"/>
              <a:t> </a:t>
            </a:r>
            <a:r>
              <a:rPr dirty="0"/>
              <a:t>Iteration</a:t>
            </a:r>
            <a:r>
              <a:rPr spc="-95" dirty="0"/>
              <a:t> </a:t>
            </a:r>
            <a:r>
              <a:rPr spc="-10" dirty="0"/>
              <a:t>Machine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4875" y="1294638"/>
            <a:ext cx="8233409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spc="-10" dirty="0">
                <a:latin typeface="Microsoft JhengHei"/>
                <a:cs typeface="Microsoft JhengHei"/>
              </a:rPr>
              <a:t>Gauss-</a:t>
            </a:r>
            <a:r>
              <a:rPr sz="2000" b="1" dirty="0">
                <a:latin typeface="Microsoft JhengHei"/>
                <a:cs typeface="Microsoft JhengHei"/>
              </a:rPr>
              <a:t>Seidel </a:t>
            </a:r>
            <a:r>
              <a:rPr sz="2000" b="1" spc="-10" dirty="0">
                <a:latin typeface="Microsoft JhengHei"/>
                <a:cs typeface="Microsoft JhengHei"/>
              </a:rPr>
              <a:t>Iteration</a:t>
            </a:r>
            <a:r>
              <a:rPr sz="2000" b="1" spc="-5" dirty="0">
                <a:latin typeface="Microsoft JhengHei"/>
                <a:cs typeface="Microsoft JhengHei"/>
              </a:rPr>
              <a:t>就是將(</a:t>
            </a:r>
            <a:r>
              <a:rPr sz="2000" b="1" spc="-10" dirty="0">
                <a:latin typeface="Microsoft JhengHei"/>
                <a:cs typeface="Microsoft JhengHei"/>
              </a:rPr>
              <a:t>2</a:t>
            </a:r>
            <a:r>
              <a:rPr sz="2000" b="1" spc="-20" dirty="0">
                <a:latin typeface="Microsoft JhengHei"/>
                <a:cs typeface="Microsoft JhengHei"/>
              </a:rPr>
              <a:t>)式作相同的動作數次的疊代，其行為</a:t>
            </a:r>
            <a:r>
              <a:rPr sz="2000" b="1" spc="-15" dirty="0">
                <a:latin typeface="Microsoft JhengHei"/>
                <a:cs typeface="Microsoft JhengHei"/>
              </a:rPr>
              <a:t>如下式所示，反覆地疊代數次後，即可將所有待求的</a:t>
            </a:r>
            <a:r>
              <a:rPr sz="2000" b="1" dirty="0">
                <a:latin typeface="Microsoft JhengHei"/>
                <a:cs typeface="Microsoft JhengHei"/>
              </a:rPr>
              <a:t>x</a:t>
            </a:r>
            <a:r>
              <a:rPr sz="2000" b="1" spc="-20" dirty="0">
                <a:latin typeface="Microsoft JhengHei"/>
                <a:cs typeface="Microsoft JhengHei"/>
              </a:rPr>
              <a:t>值收斂在某一個</a:t>
            </a:r>
            <a:r>
              <a:rPr sz="2000" b="1" spc="-10" dirty="0">
                <a:latin typeface="Microsoft JhengHei"/>
                <a:cs typeface="Microsoft JhengHei"/>
              </a:rPr>
              <a:t>值，該</a:t>
            </a:r>
            <a:r>
              <a:rPr sz="2000" b="1" dirty="0">
                <a:latin typeface="Microsoft JhengHei"/>
                <a:cs typeface="Microsoft JhengHei"/>
              </a:rPr>
              <a:t>x</a:t>
            </a:r>
            <a:r>
              <a:rPr sz="2000" b="1" spc="-20" dirty="0">
                <a:latin typeface="Microsoft JhengHei"/>
                <a:cs typeface="Microsoft JhengHei"/>
              </a:rPr>
              <a:t>值即為所求，</a:t>
            </a:r>
            <a:endParaRPr sz="2000">
              <a:latin typeface="Microsoft JhengHei"/>
              <a:cs typeface="Microsoft JhengHei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470" dirty="0">
                <a:solidFill>
                  <a:srgbClr val="C00000"/>
                </a:solidFill>
                <a:latin typeface="Microsoft Sans Serif"/>
                <a:cs typeface="Microsoft Sans Serif"/>
              </a:rPr>
              <a:t>–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sz="2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在此專題中，疊代次數固定為</a:t>
            </a:r>
            <a:r>
              <a:rPr sz="2000" b="1" spc="-10" dirty="0">
                <a:solidFill>
                  <a:srgbClr val="C00000"/>
                </a:solidFill>
                <a:latin typeface="Microsoft JhengHei"/>
                <a:cs typeface="Microsoft JhengHei"/>
              </a:rPr>
              <a:t>16</a:t>
            </a:r>
            <a:r>
              <a:rPr sz="2000" b="1" spc="-50" dirty="0">
                <a:solidFill>
                  <a:srgbClr val="C00000"/>
                </a:solidFill>
                <a:latin typeface="Microsoft JhengHei"/>
                <a:cs typeface="Microsoft JhengHei"/>
              </a:rPr>
              <a:t>。</a:t>
            </a:r>
            <a:endParaRPr sz="2000">
              <a:latin typeface="Microsoft JhengHei"/>
              <a:cs typeface="Microsoft JhengHe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4437" y="3105587"/>
            <a:ext cx="3800815" cy="76224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00468" y="3372992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 MT"/>
                <a:cs typeface="Arial MT"/>
              </a:rPr>
              <a:t>(3)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1561"/>
            <a:ext cx="2686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Computer-</a:t>
            </a:r>
            <a:r>
              <a:rPr sz="1400" b="1" i="1" dirty="0">
                <a:latin typeface="Calibri"/>
                <a:cs typeface="Calibri"/>
              </a:rPr>
              <a:t>Aided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VLSI</a:t>
            </a:r>
            <a:r>
              <a:rPr sz="1400" b="1" i="1" spc="-10" dirty="0">
                <a:latin typeface="Calibri"/>
                <a:cs typeface="Calibri"/>
              </a:rPr>
              <a:t> System</a:t>
            </a:r>
            <a:r>
              <a:rPr sz="1400" b="1" i="1" spc="-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7363" y="58673"/>
            <a:ext cx="372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1590" y="724406"/>
            <a:ext cx="3416632" cy="3416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40863" y="559130"/>
            <a:ext cx="34709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D6194"/>
                </a:solidFill>
                <a:latin typeface="Calibri"/>
                <a:cs typeface="Calibri"/>
              </a:rPr>
              <a:t>Data</a:t>
            </a:r>
            <a:r>
              <a:rPr sz="3600" b="1" spc="-10" dirty="0">
                <a:solidFill>
                  <a:srgbClr val="1D6194"/>
                </a:solidFill>
                <a:latin typeface="Calibri"/>
                <a:cs typeface="Calibri"/>
              </a:rPr>
              <a:t> Presentation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875" y="1234664"/>
            <a:ext cx="7338695" cy="12693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2’s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complement</a:t>
            </a:r>
            <a:endParaRPr sz="2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  <a:tab pos="4979035" algn="l"/>
                <a:tab pos="5351145" algn="l"/>
              </a:tabLst>
            </a:pPr>
            <a:r>
              <a:rPr sz="2000" spc="470" dirty="0">
                <a:latin typeface="Microsoft Sans Serif"/>
                <a:cs typeface="Microsoft Sans Serif"/>
              </a:rPr>
              <a:t>–</a:t>
            </a:r>
            <a:r>
              <a:rPr sz="2000" dirty="0">
                <a:latin typeface="Microsoft Sans Serif"/>
                <a:cs typeface="Microsoft Sans Serif"/>
              </a:rPr>
              <a:t>	</a:t>
            </a:r>
            <a:r>
              <a:rPr sz="2000" b="1" dirty="0">
                <a:latin typeface="Microsoft JhengHei"/>
                <a:cs typeface="Microsoft JhengHei"/>
              </a:rPr>
              <a:t>Ex.</a:t>
            </a:r>
            <a:r>
              <a:rPr sz="2000" b="1" spc="95" dirty="0">
                <a:latin typeface="Microsoft JhengHei"/>
                <a:cs typeface="Microsoft JhengHei"/>
              </a:rPr>
              <a:t> </a:t>
            </a:r>
            <a:r>
              <a:rPr sz="2000" b="1" spc="-10" dirty="0">
                <a:latin typeface="Microsoft JhengHei"/>
                <a:cs typeface="Microsoft JhengHei"/>
              </a:rPr>
              <a:t>16-bit(2-</a:t>
            </a:r>
            <a:r>
              <a:rPr sz="2000" b="1" spc="-20" dirty="0">
                <a:latin typeface="Microsoft JhengHei"/>
                <a:cs typeface="Microsoft JhengHei"/>
              </a:rPr>
              <a:t>bit</a:t>
            </a:r>
            <a:r>
              <a:rPr sz="2000" b="1" dirty="0">
                <a:latin typeface="Microsoft JhengHei"/>
                <a:cs typeface="Microsoft JhengHei"/>
              </a:rPr>
              <a:t>整數</a:t>
            </a:r>
            <a:r>
              <a:rPr sz="2000" b="1" spc="-10" dirty="0">
                <a:latin typeface="Microsoft JhengHei"/>
                <a:cs typeface="Microsoft JhengHei"/>
              </a:rPr>
              <a:t>+14-</a:t>
            </a:r>
            <a:r>
              <a:rPr sz="2000" b="1" spc="-20" dirty="0">
                <a:latin typeface="Microsoft JhengHei"/>
                <a:cs typeface="Microsoft JhengHei"/>
              </a:rPr>
              <a:t>bit</a:t>
            </a:r>
            <a:r>
              <a:rPr sz="2000" b="1" dirty="0">
                <a:latin typeface="Microsoft JhengHei"/>
                <a:cs typeface="Microsoft JhengHei"/>
              </a:rPr>
              <a:t>小數</a:t>
            </a:r>
            <a:r>
              <a:rPr sz="2000" b="1" spc="-50" dirty="0">
                <a:latin typeface="Microsoft JhengHei"/>
                <a:cs typeface="Microsoft JhengHei"/>
              </a:rPr>
              <a:t>)</a:t>
            </a:r>
            <a:r>
              <a:rPr sz="2000" b="1" dirty="0">
                <a:latin typeface="Microsoft JhengHei"/>
                <a:cs typeface="Microsoft JhengHei"/>
              </a:rPr>
              <a:t>	</a:t>
            </a:r>
            <a:r>
              <a:rPr sz="3000" b="1" baseline="1388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3000" b="1" spc="-75" baseline="1388" dirty="0">
                <a:solidFill>
                  <a:srgbClr val="C00000"/>
                </a:solidFill>
                <a:latin typeface="Arial"/>
                <a:cs typeface="Arial"/>
              </a:rPr>
              <a:t>&gt;</a:t>
            </a:r>
            <a:r>
              <a:rPr sz="3000" b="1" baseline="1388" dirty="0">
                <a:solidFill>
                  <a:srgbClr val="C00000"/>
                </a:solidFill>
                <a:latin typeface="Arial"/>
                <a:cs typeface="Arial"/>
              </a:rPr>
              <a:t>	</a:t>
            </a:r>
            <a:r>
              <a:rPr sz="3000" b="1" spc="-15" baseline="1388" dirty="0">
                <a:solidFill>
                  <a:srgbClr val="C00000"/>
                </a:solidFill>
                <a:latin typeface="Arial"/>
                <a:cs typeface="Arial"/>
              </a:rPr>
              <a:t>S1.14</a:t>
            </a:r>
            <a:endParaRPr sz="3000" baseline="1388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63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矩陣</a:t>
            </a:r>
            <a:r>
              <a:rPr sz="2000" b="1" spc="-10" dirty="0">
                <a:latin typeface="Microsoft JhengHei"/>
                <a:cs typeface="Microsoft JhengHei"/>
              </a:rPr>
              <a:t>A</a:t>
            </a:r>
            <a:r>
              <a:rPr sz="2000" b="1" dirty="0">
                <a:latin typeface="Microsoft JhengHei"/>
                <a:cs typeface="Microsoft JhengHei"/>
              </a:rPr>
              <a:t>及</a:t>
            </a:r>
            <a:r>
              <a:rPr sz="2000" b="1" spc="-25" dirty="0">
                <a:latin typeface="Microsoft JhengHei"/>
                <a:cs typeface="Microsoft JhengHei"/>
              </a:rPr>
              <a:t>b</a:t>
            </a:r>
            <a:r>
              <a:rPr sz="2000" b="1" dirty="0">
                <a:latin typeface="Microsoft JhengHei"/>
                <a:cs typeface="Microsoft JhengHei"/>
              </a:rPr>
              <a:t>都是放在外面的</a:t>
            </a:r>
            <a:r>
              <a:rPr sz="2000" b="1" spc="-10" dirty="0">
                <a:latin typeface="Microsoft JhengHei"/>
                <a:cs typeface="Microsoft JhengHei"/>
              </a:rPr>
              <a:t>memory</a:t>
            </a:r>
            <a:r>
              <a:rPr sz="2000" b="1" spc="-20" dirty="0">
                <a:latin typeface="Microsoft JhengHei"/>
                <a:cs typeface="Microsoft JhengHei"/>
              </a:rPr>
              <a:t>中，由設計者決定怎麼讀取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57794" y="3318657"/>
            <a:ext cx="3965575" cy="1756410"/>
            <a:chOff x="4757794" y="3318657"/>
            <a:chExt cx="3965575" cy="1756410"/>
          </a:xfrm>
        </p:grpSpPr>
        <p:sp>
          <p:nvSpPr>
            <p:cNvPr id="8" name="object 8"/>
            <p:cNvSpPr/>
            <p:nvPr/>
          </p:nvSpPr>
          <p:spPr>
            <a:xfrm>
              <a:off x="4757794" y="3318657"/>
              <a:ext cx="3965575" cy="1756410"/>
            </a:xfrm>
            <a:custGeom>
              <a:avLst/>
              <a:gdLst/>
              <a:ahLst/>
              <a:cxnLst/>
              <a:rect l="l" t="t" r="r" b="b"/>
              <a:pathLst>
                <a:path w="3965575" h="1756410">
                  <a:moveTo>
                    <a:pt x="3965111" y="0"/>
                  </a:moveTo>
                  <a:lnTo>
                    <a:pt x="0" y="0"/>
                  </a:lnTo>
                  <a:lnTo>
                    <a:pt x="0" y="1756313"/>
                  </a:lnTo>
                  <a:lnTo>
                    <a:pt x="3965111" y="1756313"/>
                  </a:lnTo>
                  <a:lnTo>
                    <a:pt x="3965111" y="1746106"/>
                  </a:lnTo>
                  <a:lnTo>
                    <a:pt x="20412" y="1746106"/>
                  </a:lnTo>
                  <a:lnTo>
                    <a:pt x="10206" y="1735899"/>
                  </a:lnTo>
                  <a:lnTo>
                    <a:pt x="20412" y="1735899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3965111" y="10206"/>
                  </a:lnTo>
                  <a:lnTo>
                    <a:pt x="3965111" y="0"/>
                  </a:lnTo>
                  <a:close/>
                </a:path>
                <a:path w="3965575" h="1756410">
                  <a:moveTo>
                    <a:pt x="20412" y="1735899"/>
                  </a:moveTo>
                  <a:lnTo>
                    <a:pt x="10206" y="1735899"/>
                  </a:lnTo>
                  <a:lnTo>
                    <a:pt x="20412" y="1746106"/>
                  </a:lnTo>
                  <a:lnTo>
                    <a:pt x="20412" y="1735899"/>
                  </a:lnTo>
                  <a:close/>
                </a:path>
                <a:path w="3965575" h="1756410">
                  <a:moveTo>
                    <a:pt x="3944699" y="1735899"/>
                  </a:moveTo>
                  <a:lnTo>
                    <a:pt x="20412" y="1735899"/>
                  </a:lnTo>
                  <a:lnTo>
                    <a:pt x="20412" y="1746106"/>
                  </a:lnTo>
                  <a:lnTo>
                    <a:pt x="3944699" y="1746106"/>
                  </a:lnTo>
                  <a:lnTo>
                    <a:pt x="3944699" y="1735899"/>
                  </a:lnTo>
                  <a:close/>
                </a:path>
                <a:path w="3965575" h="1756410">
                  <a:moveTo>
                    <a:pt x="3944699" y="10206"/>
                  </a:moveTo>
                  <a:lnTo>
                    <a:pt x="3944699" y="1746106"/>
                  </a:lnTo>
                  <a:lnTo>
                    <a:pt x="3954905" y="1735899"/>
                  </a:lnTo>
                  <a:lnTo>
                    <a:pt x="3965111" y="1735899"/>
                  </a:lnTo>
                  <a:lnTo>
                    <a:pt x="3965111" y="20413"/>
                  </a:lnTo>
                  <a:lnTo>
                    <a:pt x="3954905" y="20413"/>
                  </a:lnTo>
                  <a:lnTo>
                    <a:pt x="3944699" y="10206"/>
                  </a:lnTo>
                  <a:close/>
                </a:path>
                <a:path w="3965575" h="1756410">
                  <a:moveTo>
                    <a:pt x="3965111" y="1735899"/>
                  </a:moveTo>
                  <a:lnTo>
                    <a:pt x="3954905" y="1735899"/>
                  </a:lnTo>
                  <a:lnTo>
                    <a:pt x="3944699" y="1746106"/>
                  </a:lnTo>
                  <a:lnTo>
                    <a:pt x="3965111" y="1746106"/>
                  </a:lnTo>
                  <a:lnTo>
                    <a:pt x="3965111" y="1735899"/>
                  </a:lnTo>
                  <a:close/>
                </a:path>
                <a:path w="3965575" h="1756410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3965575" h="1756410">
                  <a:moveTo>
                    <a:pt x="394469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3944699" y="20413"/>
                  </a:lnTo>
                  <a:lnTo>
                    <a:pt x="3944699" y="10206"/>
                  </a:lnTo>
                  <a:close/>
                </a:path>
                <a:path w="3965575" h="1756410">
                  <a:moveTo>
                    <a:pt x="3965111" y="10206"/>
                  </a:moveTo>
                  <a:lnTo>
                    <a:pt x="3944699" y="10206"/>
                  </a:lnTo>
                  <a:lnTo>
                    <a:pt x="3954905" y="20413"/>
                  </a:lnTo>
                  <a:lnTo>
                    <a:pt x="3965111" y="20413"/>
                  </a:lnTo>
                  <a:lnTo>
                    <a:pt x="396511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68000" y="3328803"/>
              <a:ext cx="3945254" cy="289560"/>
            </a:xfrm>
            <a:custGeom>
              <a:avLst/>
              <a:gdLst/>
              <a:ahLst/>
              <a:cxnLst/>
              <a:rect l="l" t="t" r="r" b="b"/>
              <a:pathLst>
                <a:path w="3945254" h="289560">
                  <a:moveTo>
                    <a:pt x="394469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3944699" y="289326"/>
                  </a:lnTo>
                  <a:lnTo>
                    <a:pt x="394469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7794" y="3318657"/>
              <a:ext cx="3965575" cy="309880"/>
            </a:xfrm>
            <a:custGeom>
              <a:avLst/>
              <a:gdLst/>
              <a:ahLst/>
              <a:cxnLst/>
              <a:rect l="l" t="t" r="r" b="b"/>
              <a:pathLst>
                <a:path w="3965575" h="309879">
                  <a:moveTo>
                    <a:pt x="3965111" y="0"/>
                  </a:moveTo>
                  <a:lnTo>
                    <a:pt x="0" y="0"/>
                  </a:lnTo>
                  <a:lnTo>
                    <a:pt x="0" y="309679"/>
                  </a:lnTo>
                  <a:lnTo>
                    <a:pt x="3965111" y="309679"/>
                  </a:lnTo>
                  <a:lnTo>
                    <a:pt x="3965111" y="299472"/>
                  </a:lnTo>
                  <a:lnTo>
                    <a:pt x="20412" y="299472"/>
                  </a:lnTo>
                  <a:lnTo>
                    <a:pt x="10206" y="289265"/>
                  </a:lnTo>
                  <a:lnTo>
                    <a:pt x="20412" y="289265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3965111" y="10206"/>
                  </a:lnTo>
                  <a:lnTo>
                    <a:pt x="3965111" y="0"/>
                  </a:lnTo>
                  <a:close/>
                </a:path>
                <a:path w="3965575" h="309879">
                  <a:moveTo>
                    <a:pt x="20412" y="289265"/>
                  </a:moveTo>
                  <a:lnTo>
                    <a:pt x="10206" y="289265"/>
                  </a:lnTo>
                  <a:lnTo>
                    <a:pt x="20412" y="299472"/>
                  </a:lnTo>
                  <a:lnTo>
                    <a:pt x="20412" y="289265"/>
                  </a:lnTo>
                  <a:close/>
                </a:path>
                <a:path w="3965575" h="309879">
                  <a:moveTo>
                    <a:pt x="3944699" y="289265"/>
                  </a:moveTo>
                  <a:lnTo>
                    <a:pt x="20412" y="289265"/>
                  </a:lnTo>
                  <a:lnTo>
                    <a:pt x="20412" y="299472"/>
                  </a:lnTo>
                  <a:lnTo>
                    <a:pt x="3944699" y="299472"/>
                  </a:lnTo>
                  <a:lnTo>
                    <a:pt x="3944699" y="289265"/>
                  </a:lnTo>
                  <a:close/>
                </a:path>
                <a:path w="3965575" h="309879">
                  <a:moveTo>
                    <a:pt x="3944699" y="10206"/>
                  </a:moveTo>
                  <a:lnTo>
                    <a:pt x="3944699" y="299472"/>
                  </a:lnTo>
                  <a:lnTo>
                    <a:pt x="3954905" y="289265"/>
                  </a:lnTo>
                  <a:lnTo>
                    <a:pt x="3965111" y="289265"/>
                  </a:lnTo>
                  <a:lnTo>
                    <a:pt x="3965111" y="20413"/>
                  </a:lnTo>
                  <a:lnTo>
                    <a:pt x="3954905" y="20413"/>
                  </a:lnTo>
                  <a:lnTo>
                    <a:pt x="3944699" y="10206"/>
                  </a:lnTo>
                  <a:close/>
                </a:path>
                <a:path w="3965575" h="309879">
                  <a:moveTo>
                    <a:pt x="3965111" y="289265"/>
                  </a:moveTo>
                  <a:lnTo>
                    <a:pt x="3954905" y="289265"/>
                  </a:lnTo>
                  <a:lnTo>
                    <a:pt x="3944699" y="299472"/>
                  </a:lnTo>
                  <a:lnTo>
                    <a:pt x="3965111" y="299472"/>
                  </a:lnTo>
                  <a:lnTo>
                    <a:pt x="3965111" y="289265"/>
                  </a:lnTo>
                  <a:close/>
                </a:path>
                <a:path w="396557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3965575" h="309879">
                  <a:moveTo>
                    <a:pt x="394469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3944699" y="20413"/>
                  </a:lnTo>
                  <a:lnTo>
                    <a:pt x="3944699" y="10206"/>
                  </a:lnTo>
                  <a:close/>
                </a:path>
                <a:path w="3965575" h="309879">
                  <a:moveTo>
                    <a:pt x="3965111" y="10206"/>
                  </a:moveTo>
                  <a:lnTo>
                    <a:pt x="3944699" y="10206"/>
                  </a:lnTo>
                  <a:lnTo>
                    <a:pt x="3954905" y="20413"/>
                  </a:lnTo>
                  <a:lnTo>
                    <a:pt x="3965111" y="20413"/>
                  </a:lnTo>
                  <a:lnTo>
                    <a:pt x="396511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68000" y="3328803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57794" y="3318657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679"/>
                  </a:lnTo>
                  <a:lnTo>
                    <a:pt x="656871" y="309679"/>
                  </a:lnTo>
                  <a:lnTo>
                    <a:pt x="656871" y="299472"/>
                  </a:lnTo>
                  <a:lnTo>
                    <a:pt x="20412" y="299472"/>
                  </a:lnTo>
                  <a:lnTo>
                    <a:pt x="10206" y="289265"/>
                  </a:lnTo>
                  <a:lnTo>
                    <a:pt x="20412" y="289265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265"/>
                  </a:moveTo>
                  <a:lnTo>
                    <a:pt x="10206" y="289265"/>
                  </a:lnTo>
                  <a:lnTo>
                    <a:pt x="20412" y="299472"/>
                  </a:lnTo>
                  <a:lnTo>
                    <a:pt x="20412" y="289265"/>
                  </a:lnTo>
                  <a:close/>
                </a:path>
                <a:path w="657225" h="309879">
                  <a:moveTo>
                    <a:pt x="636459" y="289265"/>
                  </a:moveTo>
                  <a:lnTo>
                    <a:pt x="20412" y="289265"/>
                  </a:lnTo>
                  <a:lnTo>
                    <a:pt x="20412" y="299472"/>
                  </a:lnTo>
                  <a:lnTo>
                    <a:pt x="636459" y="299472"/>
                  </a:lnTo>
                  <a:lnTo>
                    <a:pt x="636459" y="289265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472"/>
                  </a:lnTo>
                  <a:lnTo>
                    <a:pt x="646665" y="289265"/>
                  </a:lnTo>
                  <a:lnTo>
                    <a:pt x="656871" y="289265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265"/>
                  </a:moveTo>
                  <a:lnTo>
                    <a:pt x="646665" y="289265"/>
                  </a:lnTo>
                  <a:lnTo>
                    <a:pt x="636459" y="299472"/>
                  </a:lnTo>
                  <a:lnTo>
                    <a:pt x="656871" y="299472"/>
                  </a:lnTo>
                  <a:lnTo>
                    <a:pt x="656871" y="289265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32738" y="2853689"/>
            <a:ext cx="431800" cy="1800225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Times New Roman"/>
              <a:cs typeface="Times New Roman"/>
            </a:endParaRPr>
          </a:p>
          <a:p>
            <a:pPr marL="60960" marR="91440">
              <a:lnSpc>
                <a:spcPct val="144300"/>
              </a:lnSpc>
            </a:pPr>
            <a:r>
              <a:rPr sz="2175" b="1" spc="-30" baseline="7662" dirty="0">
                <a:latin typeface="Arial"/>
                <a:cs typeface="Arial"/>
              </a:rPr>
              <a:t>a</a:t>
            </a:r>
            <a:r>
              <a:rPr sz="950" b="1" spc="-20" dirty="0">
                <a:latin typeface="Arial"/>
                <a:cs typeface="Arial"/>
              </a:rPr>
              <a:t>1,1 </a:t>
            </a:r>
            <a:r>
              <a:rPr sz="2175" b="1" spc="-30" baseline="7662" dirty="0">
                <a:latin typeface="Arial"/>
                <a:cs typeface="Arial"/>
              </a:rPr>
              <a:t>a</a:t>
            </a:r>
            <a:r>
              <a:rPr sz="950" b="1" spc="-20" dirty="0">
                <a:latin typeface="Arial"/>
                <a:cs typeface="Arial"/>
              </a:rPr>
              <a:t>2,1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50">
              <a:latin typeface="Arial"/>
              <a:cs typeface="Arial"/>
            </a:endParaRPr>
          </a:p>
          <a:p>
            <a:pPr marL="27940">
              <a:lnSpc>
                <a:spcPct val="100000"/>
              </a:lnSpc>
            </a:pPr>
            <a:r>
              <a:rPr sz="2175" b="1" spc="-15" baseline="7662" dirty="0">
                <a:latin typeface="Arial"/>
                <a:cs typeface="Arial"/>
              </a:rPr>
              <a:t>a</a:t>
            </a:r>
            <a:r>
              <a:rPr sz="950" b="1" spc="-10" dirty="0">
                <a:latin typeface="Arial"/>
                <a:cs typeface="Arial"/>
              </a:rPr>
              <a:t>16,1</a:t>
            </a:r>
            <a:endParaRPr sz="9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0343" y="2986019"/>
            <a:ext cx="34671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4300"/>
              </a:lnSpc>
              <a:spcBef>
                <a:spcPts val="100"/>
              </a:spcBef>
            </a:pPr>
            <a:r>
              <a:rPr sz="2175" b="1" spc="-30" baseline="7662" dirty="0">
                <a:latin typeface="Arial"/>
                <a:cs typeface="Arial"/>
              </a:rPr>
              <a:t>a</a:t>
            </a:r>
            <a:r>
              <a:rPr sz="950" b="1" spc="-20" dirty="0">
                <a:latin typeface="Arial"/>
                <a:cs typeface="Arial"/>
              </a:rPr>
              <a:t>1,2 </a:t>
            </a:r>
            <a:r>
              <a:rPr sz="2175" b="1" spc="-30" baseline="7662" dirty="0">
                <a:latin typeface="Arial"/>
                <a:cs typeface="Arial"/>
              </a:rPr>
              <a:t>a</a:t>
            </a:r>
            <a:r>
              <a:rPr sz="950" b="1" spc="-20" dirty="0">
                <a:latin typeface="Arial"/>
                <a:cs typeface="Arial"/>
              </a:rPr>
              <a:t>2,2</a:t>
            </a:r>
            <a:endParaRPr sz="9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6867" y="4068418"/>
            <a:ext cx="413384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75" b="1" spc="-15" baseline="7662" dirty="0">
                <a:latin typeface="Arial"/>
                <a:cs typeface="Arial"/>
              </a:rPr>
              <a:t>a</a:t>
            </a:r>
            <a:r>
              <a:rPr sz="950" b="1" spc="-10" dirty="0">
                <a:latin typeface="Arial"/>
                <a:cs typeface="Arial"/>
              </a:rPr>
              <a:t>16,2</a:t>
            </a:r>
            <a:endParaRPr sz="9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7275" y="4068418"/>
            <a:ext cx="48260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75" b="1" spc="-15" baseline="7662" dirty="0">
                <a:latin typeface="Arial"/>
                <a:cs typeface="Arial"/>
              </a:rPr>
              <a:t>a</a:t>
            </a:r>
            <a:r>
              <a:rPr sz="950" b="1" spc="-10" dirty="0">
                <a:latin typeface="Arial"/>
                <a:cs typeface="Arial"/>
              </a:rPr>
              <a:t>16,16</a:t>
            </a:r>
            <a:endParaRPr sz="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0650" y="2986019"/>
            <a:ext cx="415925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4300"/>
              </a:lnSpc>
              <a:spcBef>
                <a:spcPts val="100"/>
              </a:spcBef>
            </a:pPr>
            <a:r>
              <a:rPr sz="2175" b="1" spc="-15" baseline="7662" dirty="0">
                <a:latin typeface="Arial"/>
                <a:cs typeface="Arial"/>
              </a:rPr>
              <a:t>a</a:t>
            </a:r>
            <a:r>
              <a:rPr sz="950" b="1" spc="-10" dirty="0">
                <a:latin typeface="Arial"/>
                <a:cs typeface="Arial"/>
              </a:rPr>
              <a:t>1,16 </a:t>
            </a:r>
            <a:r>
              <a:rPr sz="2175" b="1" spc="-15" baseline="7662" dirty="0">
                <a:latin typeface="Arial"/>
                <a:cs typeface="Arial"/>
              </a:rPr>
              <a:t>a</a:t>
            </a:r>
            <a:r>
              <a:rPr sz="950" b="1" spc="-10" dirty="0">
                <a:latin typeface="Arial"/>
                <a:cs typeface="Arial"/>
              </a:rPr>
              <a:t>2,16</a:t>
            </a:r>
            <a:endParaRPr sz="95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81743" y="2999281"/>
            <a:ext cx="163830" cy="1411605"/>
          </a:xfrm>
          <a:custGeom>
            <a:avLst/>
            <a:gdLst/>
            <a:ahLst/>
            <a:cxnLst/>
            <a:rect l="l" t="t" r="r" b="b"/>
            <a:pathLst>
              <a:path w="163830" h="1411604">
                <a:moveTo>
                  <a:pt x="133609" y="0"/>
                </a:moveTo>
                <a:lnTo>
                  <a:pt x="122801" y="0"/>
                </a:lnTo>
                <a:lnTo>
                  <a:pt x="112094" y="816"/>
                </a:lnTo>
                <a:lnTo>
                  <a:pt x="70504" y="12248"/>
                </a:lnTo>
                <a:lnTo>
                  <a:pt x="33108" y="35724"/>
                </a:lnTo>
                <a:lnTo>
                  <a:pt x="109" y="72322"/>
                </a:lnTo>
                <a:lnTo>
                  <a:pt x="0" y="1338950"/>
                </a:lnTo>
                <a:lnTo>
                  <a:pt x="8838" y="1350790"/>
                </a:lnTo>
                <a:lnTo>
                  <a:pt x="41940" y="1382747"/>
                </a:lnTo>
                <a:lnTo>
                  <a:pt x="80639" y="1403254"/>
                </a:lnTo>
                <a:lnTo>
                  <a:pt x="122801" y="1411420"/>
                </a:lnTo>
                <a:lnTo>
                  <a:pt x="133609" y="1411420"/>
                </a:lnTo>
                <a:lnTo>
                  <a:pt x="143280" y="1410603"/>
                </a:lnTo>
                <a:lnTo>
                  <a:pt x="143823" y="1410603"/>
                </a:lnTo>
                <a:lnTo>
                  <a:pt x="163809" y="1407541"/>
                </a:lnTo>
                <a:lnTo>
                  <a:pt x="161634" y="1393604"/>
                </a:lnTo>
                <a:lnTo>
                  <a:pt x="123134" y="1393604"/>
                </a:lnTo>
                <a:lnTo>
                  <a:pt x="115043" y="1392945"/>
                </a:lnTo>
                <a:lnTo>
                  <a:pt x="114472" y="1392945"/>
                </a:lnTo>
                <a:lnTo>
                  <a:pt x="105185" y="1391516"/>
                </a:lnTo>
                <a:lnTo>
                  <a:pt x="95977" y="1389423"/>
                </a:lnTo>
                <a:lnTo>
                  <a:pt x="95338" y="1389166"/>
                </a:lnTo>
                <a:lnTo>
                  <a:pt x="86987" y="1386515"/>
                </a:lnTo>
                <a:lnTo>
                  <a:pt x="52307" y="1368110"/>
                </a:lnTo>
                <a:lnTo>
                  <a:pt x="22275" y="1338950"/>
                </a:lnTo>
                <a:lnTo>
                  <a:pt x="20055" y="1335990"/>
                </a:lnTo>
                <a:lnTo>
                  <a:pt x="17860" y="1335990"/>
                </a:lnTo>
                <a:lnTo>
                  <a:pt x="16074" y="1330683"/>
                </a:lnTo>
                <a:lnTo>
                  <a:pt x="17860" y="1330683"/>
                </a:lnTo>
                <a:lnTo>
                  <a:pt x="17860" y="80737"/>
                </a:lnTo>
                <a:lnTo>
                  <a:pt x="16074" y="80737"/>
                </a:lnTo>
                <a:lnTo>
                  <a:pt x="17860" y="75429"/>
                </a:lnTo>
                <a:lnTo>
                  <a:pt x="20064" y="75429"/>
                </a:lnTo>
                <a:lnTo>
                  <a:pt x="22275" y="72469"/>
                </a:lnTo>
                <a:lnTo>
                  <a:pt x="52221" y="43379"/>
                </a:lnTo>
                <a:lnTo>
                  <a:pt x="86477" y="25007"/>
                </a:lnTo>
                <a:lnTo>
                  <a:pt x="86344" y="25007"/>
                </a:lnTo>
                <a:lnTo>
                  <a:pt x="95989" y="21944"/>
                </a:lnTo>
                <a:lnTo>
                  <a:pt x="96203" y="21944"/>
                </a:lnTo>
                <a:lnTo>
                  <a:pt x="104736" y="20005"/>
                </a:lnTo>
                <a:lnTo>
                  <a:pt x="104521" y="20005"/>
                </a:lnTo>
                <a:lnTo>
                  <a:pt x="113164" y="18675"/>
                </a:lnTo>
                <a:lnTo>
                  <a:pt x="112569" y="18675"/>
                </a:lnTo>
                <a:lnTo>
                  <a:pt x="122536" y="17864"/>
                </a:lnTo>
                <a:lnTo>
                  <a:pt x="161626" y="17864"/>
                </a:lnTo>
                <a:lnTo>
                  <a:pt x="163809" y="3878"/>
                </a:lnTo>
                <a:lnTo>
                  <a:pt x="144489" y="816"/>
                </a:lnTo>
                <a:lnTo>
                  <a:pt x="133609" y="0"/>
                </a:lnTo>
                <a:close/>
              </a:path>
              <a:path w="163830" h="1411604">
                <a:moveTo>
                  <a:pt x="161053" y="1389883"/>
                </a:moveTo>
                <a:lnTo>
                  <a:pt x="141373" y="1392945"/>
                </a:lnTo>
                <a:lnTo>
                  <a:pt x="140421" y="1392945"/>
                </a:lnTo>
                <a:lnTo>
                  <a:pt x="133127" y="1393604"/>
                </a:lnTo>
                <a:lnTo>
                  <a:pt x="161634" y="1393604"/>
                </a:lnTo>
                <a:lnTo>
                  <a:pt x="161053" y="1389883"/>
                </a:lnTo>
                <a:close/>
              </a:path>
              <a:path w="163830" h="1411604">
                <a:moveTo>
                  <a:pt x="95338" y="1389166"/>
                </a:moveTo>
                <a:lnTo>
                  <a:pt x="95977" y="1389423"/>
                </a:lnTo>
                <a:lnTo>
                  <a:pt x="96580" y="1389561"/>
                </a:lnTo>
                <a:lnTo>
                  <a:pt x="95338" y="1389166"/>
                </a:lnTo>
                <a:close/>
              </a:path>
              <a:path w="163830" h="1411604">
                <a:moveTo>
                  <a:pt x="16074" y="1330683"/>
                </a:moveTo>
                <a:lnTo>
                  <a:pt x="17860" y="1335990"/>
                </a:lnTo>
                <a:lnTo>
                  <a:pt x="17860" y="1333064"/>
                </a:lnTo>
                <a:lnTo>
                  <a:pt x="16074" y="1330683"/>
                </a:lnTo>
                <a:close/>
              </a:path>
              <a:path w="163830" h="1411604">
                <a:moveTo>
                  <a:pt x="17860" y="1333064"/>
                </a:moveTo>
                <a:lnTo>
                  <a:pt x="17860" y="1335990"/>
                </a:lnTo>
                <a:lnTo>
                  <a:pt x="20055" y="1335990"/>
                </a:lnTo>
                <a:lnTo>
                  <a:pt x="17860" y="1333064"/>
                </a:lnTo>
                <a:close/>
              </a:path>
              <a:path w="163830" h="1411604">
                <a:moveTo>
                  <a:pt x="17860" y="1330683"/>
                </a:moveTo>
                <a:lnTo>
                  <a:pt x="16074" y="1330683"/>
                </a:lnTo>
                <a:lnTo>
                  <a:pt x="17860" y="1333064"/>
                </a:lnTo>
                <a:lnTo>
                  <a:pt x="17860" y="1330683"/>
                </a:lnTo>
                <a:close/>
              </a:path>
              <a:path w="163830" h="1411604">
                <a:moveTo>
                  <a:pt x="17860" y="75429"/>
                </a:moveTo>
                <a:lnTo>
                  <a:pt x="16074" y="80737"/>
                </a:lnTo>
                <a:lnTo>
                  <a:pt x="17860" y="78380"/>
                </a:lnTo>
                <a:lnTo>
                  <a:pt x="17860" y="75429"/>
                </a:lnTo>
                <a:close/>
              </a:path>
              <a:path w="163830" h="1411604">
                <a:moveTo>
                  <a:pt x="17860" y="78380"/>
                </a:moveTo>
                <a:lnTo>
                  <a:pt x="16074" y="80737"/>
                </a:lnTo>
                <a:lnTo>
                  <a:pt x="17860" y="80737"/>
                </a:lnTo>
                <a:lnTo>
                  <a:pt x="17860" y="78380"/>
                </a:lnTo>
                <a:close/>
              </a:path>
              <a:path w="163830" h="1411604">
                <a:moveTo>
                  <a:pt x="20064" y="75429"/>
                </a:moveTo>
                <a:lnTo>
                  <a:pt x="17860" y="75429"/>
                </a:lnTo>
                <a:lnTo>
                  <a:pt x="17860" y="78380"/>
                </a:lnTo>
                <a:lnTo>
                  <a:pt x="20064" y="75429"/>
                </a:lnTo>
                <a:close/>
              </a:path>
              <a:path w="163830" h="1411604">
                <a:moveTo>
                  <a:pt x="86941" y="24817"/>
                </a:moveTo>
                <a:lnTo>
                  <a:pt x="86344" y="25007"/>
                </a:lnTo>
                <a:lnTo>
                  <a:pt x="86477" y="25007"/>
                </a:lnTo>
                <a:lnTo>
                  <a:pt x="86941" y="24817"/>
                </a:lnTo>
                <a:close/>
              </a:path>
              <a:path w="163830" h="1411604">
                <a:moveTo>
                  <a:pt x="96203" y="21944"/>
                </a:moveTo>
                <a:lnTo>
                  <a:pt x="95989" y="21944"/>
                </a:lnTo>
                <a:lnTo>
                  <a:pt x="95346" y="22149"/>
                </a:lnTo>
                <a:lnTo>
                  <a:pt x="96203" y="21944"/>
                </a:lnTo>
                <a:close/>
              </a:path>
              <a:path w="163830" h="1411604">
                <a:moveTo>
                  <a:pt x="161626" y="17864"/>
                </a:moveTo>
                <a:lnTo>
                  <a:pt x="133671" y="17864"/>
                </a:lnTo>
                <a:lnTo>
                  <a:pt x="143967" y="18675"/>
                </a:lnTo>
                <a:lnTo>
                  <a:pt x="142667" y="18675"/>
                </a:lnTo>
                <a:lnTo>
                  <a:pt x="161053" y="21536"/>
                </a:lnTo>
                <a:lnTo>
                  <a:pt x="161500" y="18675"/>
                </a:lnTo>
                <a:lnTo>
                  <a:pt x="161626" y="17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9241" y="2999281"/>
            <a:ext cx="163830" cy="1411605"/>
          </a:xfrm>
          <a:custGeom>
            <a:avLst/>
            <a:gdLst/>
            <a:ahLst/>
            <a:cxnLst/>
            <a:rect l="l" t="t" r="r" b="b"/>
            <a:pathLst>
              <a:path w="163829" h="1411604">
                <a:moveTo>
                  <a:pt x="2755" y="1389883"/>
                </a:moveTo>
                <a:lnTo>
                  <a:pt x="0" y="1407541"/>
                </a:lnTo>
                <a:lnTo>
                  <a:pt x="20060" y="1410603"/>
                </a:lnTo>
                <a:lnTo>
                  <a:pt x="20593" y="1410603"/>
                </a:lnTo>
                <a:lnTo>
                  <a:pt x="30210" y="1411420"/>
                </a:lnTo>
                <a:lnTo>
                  <a:pt x="41028" y="1411420"/>
                </a:lnTo>
                <a:lnTo>
                  <a:pt x="51745" y="1410603"/>
                </a:lnTo>
                <a:lnTo>
                  <a:pt x="93182" y="1399273"/>
                </a:lnTo>
                <a:lnTo>
                  <a:pt x="104589" y="1393601"/>
                </a:lnTo>
                <a:lnTo>
                  <a:pt x="30681" y="1393601"/>
                </a:lnTo>
                <a:lnTo>
                  <a:pt x="23394" y="1392945"/>
                </a:lnTo>
                <a:lnTo>
                  <a:pt x="22499" y="1392945"/>
                </a:lnTo>
                <a:lnTo>
                  <a:pt x="2755" y="1389883"/>
                </a:lnTo>
                <a:close/>
              </a:path>
              <a:path w="163829" h="1411604">
                <a:moveTo>
                  <a:pt x="145948" y="1333013"/>
                </a:moveTo>
                <a:lnTo>
                  <a:pt x="141529" y="1338950"/>
                </a:lnTo>
                <a:lnTo>
                  <a:pt x="141122" y="1339394"/>
                </a:lnTo>
                <a:lnTo>
                  <a:pt x="134234" y="1347543"/>
                </a:lnTo>
                <a:lnTo>
                  <a:pt x="133858" y="1347887"/>
                </a:lnTo>
                <a:lnTo>
                  <a:pt x="126039" y="1355912"/>
                </a:lnTo>
                <a:lnTo>
                  <a:pt x="121804" y="1359773"/>
                </a:lnTo>
                <a:lnTo>
                  <a:pt x="119514" y="1361916"/>
                </a:lnTo>
                <a:lnTo>
                  <a:pt x="111560" y="1368049"/>
                </a:lnTo>
                <a:lnTo>
                  <a:pt x="111015" y="1368407"/>
                </a:lnTo>
                <a:lnTo>
                  <a:pt x="103388" y="1373654"/>
                </a:lnTo>
                <a:lnTo>
                  <a:pt x="94922" y="1378561"/>
                </a:lnTo>
                <a:lnTo>
                  <a:pt x="85405" y="1383204"/>
                </a:lnTo>
                <a:lnTo>
                  <a:pt x="77465" y="1386311"/>
                </a:lnTo>
                <a:lnTo>
                  <a:pt x="68448" y="1389158"/>
                </a:lnTo>
                <a:lnTo>
                  <a:pt x="67782" y="1389431"/>
                </a:lnTo>
                <a:lnTo>
                  <a:pt x="58638" y="1391516"/>
                </a:lnTo>
                <a:lnTo>
                  <a:pt x="49398" y="1392945"/>
                </a:lnTo>
                <a:lnTo>
                  <a:pt x="48760" y="1392945"/>
                </a:lnTo>
                <a:lnTo>
                  <a:pt x="40726" y="1393601"/>
                </a:lnTo>
                <a:lnTo>
                  <a:pt x="104589" y="1393601"/>
                </a:lnTo>
                <a:lnTo>
                  <a:pt x="112574" y="1388964"/>
                </a:lnTo>
                <a:lnTo>
                  <a:pt x="147275" y="1359773"/>
                </a:lnTo>
                <a:lnTo>
                  <a:pt x="163809" y="1338950"/>
                </a:lnTo>
                <a:lnTo>
                  <a:pt x="163809" y="1335990"/>
                </a:lnTo>
                <a:lnTo>
                  <a:pt x="145948" y="1335990"/>
                </a:lnTo>
                <a:lnTo>
                  <a:pt x="145948" y="1333013"/>
                </a:lnTo>
                <a:close/>
              </a:path>
              <a:path w="163829" h="1411604">
                <a:moveTo>
                  <a:pt x="68448" y="1389158"/>
                </a:moveTo>
                <a:lnTo>
                  <a:pt x="67057" y="1389598"/>
                </a:lnTo>
                <a:lnTo>
                  <a:pt x="67782" y="1389431"/>
                </a:lnTo>
                <a:lnTo>
                  <a:pt x="68448" y="1389158"/>
                </a:lnTo>
                <a:close/>
              </a:path>
              <a:path w="163829" h="1411604">
                <a:moveTo>
                  <a:pt x="147683" y="1330683"/>
                </a:moveTo>
                <a:lnTo>
                  <a:pt x="145948" y="1333013"/>
                </a:lnTo>
                <a:lnTo>
                  <a:pt x="145948" y="1335990"/>
                </a:lnTo>
                <a:lnTo>
                  <a:pt x="147683" y="1330683"/>
                </a:lnTo>
                <a:close/>
              </a:path>
              <a:path w="163829" h="1411604">
                <a:moveTo>
                  <a:pt x="163809" y="1330683"/>
                </a:moveTo>
                <a:lnTo>
                  <a:pt x="147683" y="1330683"/>
                </a:lnTo>
                <a:lnTo>
                  <a:pt x="145948" y="1335990"/>
                </a:lnTo>
                <a:lnTo>
                  <a:pt x="163809" y="1335990"/>
                </a:lnTo>
                <a:lnTo>
                  <a:pt x="163809" y="1330683"/>
                </a:lnTo>
                <a:close/>
              </a:path>
              <a:path w="163829" h="1411604">
                <a:moveTo>
                  <a:pt x="145948" y="78446"/>
                </a:moveTo>
                <a:lnTo>
                  <a:pt x="145948" y="1333013"/>
                </a:lnTo>
                <a:lnTo>
                  <a:pt x="147683" y="1330683"/>
                </a:lnTo>
                <a:lnTo>
                  <a:pt x="163809" y="1330683"/>
                </a:lnTo>
                <a:lnTo>
                  <a:pt x="163809" y="80737"/>
                </a:lnTo>
                <a:lnTo>
                  <a:pt x="147683" y="80737"/>
                </a:lnTo>
                <a:lnTo>
                  <a:pt x="145948" y="78446"/>
                </a:lnTo>
                <a:close/>
              </a:path>
              <a:path w="163829" h="1411604">
                <a:moveTo>
                  <a:pt x="145948" y="75429"/>
                </a:moveTo>
                <a:lnTo>
                  <a:pt x="145948" y="78446"/>
                </a:lnTo>
                <a:lnTo>
                  <a:pt x="147683" y="80737"/>
                </a:lnTo>
                <a:lnTo>
                  <a:pt x="145948" y="75429"/>
                </a:lnTo>
                <a:close/>
              </a:path>
              <a:path w="163829" h="1411604">
                <a:moveTo>
                  <a:pt x="163809" y="75429"/>
                </a:moveTo>
                <a:lnTo>
                  <a:pt x="145948" y="75429"/>
                </a:lnTo>
                <a:lnTo>
                  <a:pt x="147683" y="80737"/>
                </a:lnTo>
                <a:lnTo>
                  <a:pt x="163809" y="80737"/>
                </a:lnTo>
                <a:lnTo>
                  <a:pt x="163809" y="75429"/>
                </a:lnTo>
                <a:close/>
              </a:path>
              <a:path w="163829" h="1411604">
                <a:moveTo>
                  <a:pt x="111539" y="21944"/>
                </a:moveTo>
                <a:lnTo>
                  <a:pt x="67769" y="21944"/>
                </a:lnTo>
                <a:lnTo>
                  <a:pt x="76989" y="24848"/>
                </a:lnTo>
                <a:lnTo>
                  <a:pt x="85698" y="28456"/>
                </a:lnTo>
                <a:lnTo>
                  <a:pt x="86264" y="28635"/>
                </a:lnTo>
                <a:lnTo>
                  <a:pt x="86489" y="28783"/>
                </a:lnTo>
                <a:lnTo>
                  <a:pt x="86990" y="28990"/>
                </a:lnTo>
                <a:lnTo>
                  <a:pt x="126582" y="56008"/>
                </a:lnTo>
                <a:lnTo>
                  <a:pt x="127009" y="56500"/>
                </a:lnTo>
                <a:lnTo>
                  <a:pt x="134519" y="64213"/>
                </a:lnTo>
                <a:lnTo>
                  <a:pt x="140772" y="71612"/>
                </a:lnTo>
                <a:lnTo>
                  <a:pt x="141199" y="72025"/>
                </a:lnTo>
                <a:lnTo>
                  <a:pt x="141503" y="72469"/>
                </a:lnTo>
                <a:lnTo>
                  <a:pt x="141769" y="72792"/>
                </a:lnTo>
                <a:lnTo>
                  <a:pt x="145948" y="78446"/>
                </a:lnTo>
                <a:lnTo>
                  <a:pt x="145948" y="75429"/>
                </a:lnTo>
                <a:lnTo>
                  <a:pt x="163809" y="75429"/>
                </a:lnTo>
                <a:lnTo>
                  <a:pt x="163809" y="72469"/>
                </a:lnTo>
                <a:lnTo>
                  <a:pt x="130741" y="35724"/>
                </a:lnTo>
                <a:lnTo>
                  <a:pt x="112574" y="22557"/>
                </a:lnTo>
                <a:lnTo>
                  <a:pt x="111539" y="21944"/>
                </a:lnTo>
                <a:close/>
              </a:path>
              <a:path w="163829" h="1411604">
                <a:moveTo>
                  <a:pt x="85698" y="28456"/>
                </a:moveTo>
                <a:lnTo>
                  <a:pt x="86489" y="28783"/>
                </a:lnTo>
                <a:lnTo>
                  <a:pt x="86264" y="28635"/>
                </a:lnTo>
                <a:lnTo>
                  <a:pt x="85698" y="28456"/>
                </a:lnTo>
                <a:close/>
              </a:path>
              <a:path w="163829" h="1411604">
                <a:moveTo>
                  <a:pt x="104640" y="17864"/>
                </a:moveTo>
                <a:lnTo>
                  <a:pt x="41289" y="17864"/>
                </a:lnTo>
                <a:lnTo>
                  <a:pt x="51335" y="18684"/>
                </a:lnTo>
                <a:lnTo>
                  <a:pt x="50757" y="18684"/>
                </a:lnTo>
                <a:lnTo>
                  <a:pt x="59298" y="20005"/>
                </a:lnTo>
                <a:lnTo>
                  <a:pt x="59131" y="20005"/>
                </a:lnTo>
                <a:lnTo>
                  <a:pt x="68483" y="22149"/>
                </a:lnTo>
                <a:lnTo>
                  <a:pt x="67769" y="21944"/>
                </a:lnTo>
                <a:lnTo>
                  <a:pt x="111539" y="21944"/>
                </a:lnTo>
                <a:lnTo>
                  <a:pt x="104640" y="17864"/>
                </a:lnTo>
                <a:close/>
              </a:path>
              <a:path w="163829" h="1411604">
                <a:moveTo>
                  <a:pt x="41028" y="0"/>
                </a:moveTo>
                <a:lnTo>
                  <a:pt x="30210" y="0"/>
                </a:lnTo>
                <a:lnTo>
                  <a:pt x="19391" y="816"/>
                </a:lnTo>
                <a:lnTo>
                  <a:pt x="0" y="3878"/>
                </a:lnTo>
                <a:lnTo>
                  <a:pt x="2755" y="21536"/>
                </a:lnTo>
                <a:lnTo>
                  <a:pt x="21143" y="18684"/>
                </a:lnTo>
                <a:lnTo>
                  <a:pt x="19717" y="18684"/>
                </a:lnTo>
                <a:lnTo>
                  <a:pt x="30176" y="17864"/>
                </a:lnTo>
                <a:lnTo>
                  <a:pt x="104640" y="17864"/>
                </a:lnTo>
                <a:lnTo>
                  <a:pt x="103082" y="16943"/>
                </a:lnTo>
                <a:lnTo>
                  <a:pt x="62359" y="2449"/>
                </a:lnTo>
                <a:lnTo>
                  <a:pt x="51745" y="816"/>
                </a:lnTo>
                <a:lnTo>
                  <a:pt x="41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3694" y="3479680"/>
            <a:ext cx="51117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dirty="0">
                <a:latin typeface="Arial"/>
                <a:cs typeface="Arial"/>
              </a:rPr>
              <a:t>A </a:t>
            </a:r>
            <a:r>
              <a:rPr sz="2400" b="1" spc="-5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87885" y="5219713"/>
            <a:ext cx="476884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b="1" dirty="0">
                <a:latin typeface="Arial"/>
                <a:cs typeface="Arial"/>
              </a:rPr>
              <a:t>b </a:t>
            </a:r>
            <a:r>
              <a:rPr sz="2400" b="1" spc="-5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97632" y="3358727"/>
            <a:ext cx="40068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175" b="1" spc="-15" baseline="7662" dirty="0">
                <a:latin typeface="Arial"/>
                <a:cs typeface="Arial"/>
              </a:rPr>
              <a:t>a</a:t>
            </a:r>
            <a:r>
              <a:rPr sz="950" b="1" spc="-10" dirty="0">
                <a:latin typeface="Arial"/>
                <a:cs typeface="Arial"/>
              </a:rPr>
              <a:t>16,1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66034" y="3318657"/>
            <a:ext cx="657225" cy="309880"/>
            <a:chOff x="8066034" y="3318657"/>
            <a:chExt cx="657225" cy="309880"/>
          </a:xfrm>
        </p:grpSpPr>
        <p:sp>
          <p:nvSpPr>
            <p:cNvPr id="24" name="object 24"/>
            <p:cNvSpPr/>
            <p:nvPr/>
          </p:nvSpPr>
          <p:spPr>
            <a:xfrm>
              <a:off x="8076240" y="3328803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C5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66034" y="3318657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679"/>
                  </a:lnTo>
                  <a:lnTo>
                    <a:pt x="656871" y="309679"/>
                  </a:lnTo>
                  <a:lnTo>
                    <a:pt x="656871" y="299472"/>
                  </a:lnTo>
                  <a:lnTo>
                    <a:pt x="20412" y="299472"/>
                  </a:lnTo>
                  <a:lnTo>
                    <a:pt x="10206" y="289265"/>
                  </a:lnTo>
                  <a:lnTo>
                    <a:pt x="20412" y="289265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265"/>
                  </a:moveTo>
                  <a:lnTo>
                    <a:pt x="10206" y="289265"/>
                  </a:lnTo>
                  <a:lnTo>
                    <a:pt x="20412" y="299472"/>
                  </a:lnTo>
                  <a:lnTo>
                    <a:pt x="20412" y="289265"/>
                  </a:lnTo>
                  <a:close/>
                </a:path>
                <a:path w="657225" h="309879">
                  <a:moveTo>
                    <a:pt x="636459" y="289265"/>
                  </a:moveTo>
                  <a:lnTo>
                    <a:pt x="20412" y="289265"/>
                  </a:lnTo>
                  <a:lnTo>
                    <a:pt x="20412" y="299472"/>
                  </a:lnTo>
                  <a:lnTo>
                    <a:pt x="636459" y="299472"/>
                  </a:lnTo>
                  <a:lnTo>
                    <a:pt x="636459" y="289265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472"/>
                  </a:lnTo>
                  <a:lnTo>
                    <a:pt x="646665" y="289265"/>
                  </a:lnTo>
                  <a:lnTo>
                    <a:pt x="656871" y="289265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265"/>
                  </a:moveTo>
                  <a:lnTo>
                    <a:pt x="646665" y="289265"/>
                  </a:lnTo>
                  <a:lnTo>
                    <a:pt x="636459" y="299472"/>
                  </a:lnTo>
                  <a:lnTo>
                    <a:pt x="656871" y="299472"/>
                  </a:lnTo>
                  <a:lnTo>
                    <a:pt x="656871" y="289265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165354" y="3333209"/>
            <a:ext cx="48768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450" b="1" spc="-10" dirty="0">
                <a:latin typeface="Arial"/>
                <a:cs typeface="Arial"/>
              </a:rPr>
              <a:t>1/a</a:t>
            </a:r>
            <a:r>
              <a:rPr sz="1425" b="1" spc="-15" baseline="-11695" dirty="0">
                <a:latin typeface="Arial"/>
                <a:cs typeface="Arial"/>
              </a:rPr>
              <a:t>1,1</a:t>
            </a:r>
            <a:endParaRPr sz="1425" baseline="-11695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57794" y="3318657"/>
            <a:ext cx="3965575" cy="599440"/>
            <a:chOff x="4757794" y="3318657"/>
            <a:chExt cx="3965575" cy="599440"/>
          </a:xfrm>
        </p:grpSpPr>
        <p:sp>
          <p:nvSpPr>
            <p:cNvPr id="28" name="object 28"/>
            <p:cNvSpPr/>
            <p:nvPr/>
          </p:nvSpPr>
          <p:spPr>
            <a:xfrm>
              <a:off x="4768000" y="3618170"/>
              <a:ext cx="3945254" cy="289560"/>
            </a:xfrm>
            <a:custGeom>
              <a:avLst/>
              <a:gdLst/>
              <a:ahLst/>
              <a:cxnLst/>
              <a:rect l="l" t="t" r="r" b="b"/>
              <a:pathLst>
                <a:path w="3945254" h="289560">
                  <a:moveTo>
                    <a:pt x="394469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3944699" y="289326"/>
                  </a:lnTo>
                  <a:lnTo>
                    <a:pt x="394469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57794" y="3607923"/>
              <a:ext cx="3965575" cy="309880"/>
            </a:xfrm>
            <a:custGeom>
              <a:avLst/>
              <a:gdLst/>
              <a:ahLst/>
              <a:cxnLst/>
              <a:rect l="l" t="t" r="r" b="b"/>
              <a:pathLst>
                <a:path w="3965575" h="309879">
                  <a:moveTo>
                    <a:pt x="3965111" y="0"/>
                  </a:moveTo>
                  <a:lnTo>
                    <a:pt x="0" y="0"/>
                  </a:lnTo>
                  <a:lnTo>
                    <a:pt x="0" y="309781"/>
                  </a:lnTo>
                  <a:lnTo>
                    <a:pt x="3965111" y="309781"/>
                  </a:lnTo>
                  <a:lnTo>
                    <a:pt x="3965111" y="299574"/>
                  </a:lnTo>
                  <a:lnTo>
                    <a:pt x="20412" y="299574"/>
                  </a:lnTo>
                  <a:lnTo>
                    <a:pt x="10206" y="289367"/>
                  </a:lnTo>
                  <a:lnTo>
                    <a:pt x="20412" y="28936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3965111" y="10206"/>
                  </a:lnTo>
                  <a:lnTo>
                    <a:pt x="3965111" y="0"/>
                  </a:lnTo>
                  <a:close/>
                </a:path>
                <a:path w="3965575" h="309879">
                  <a:moveTo>
                    <a:pt x="20412" y="289367"/>
                  </a:moveTo>
                  <a:lnTo>
                    <a:pt x="10206" y="289367"/>
                  </a:lnTo>
                  <a:lnTo>
                    <a:pt x="20412" y="299574"/>
                  </a:lnTo>
                  <a:lnTo>
                    <a:pt x="20412" y="289367"/>
                  </a:lnTo>
                  <a:close/>
                </a:path>
                <a:path w="3965575" h="309879">
                  <a:moveTo>
                    <a:pt x="3944699" y="289367"/>
                  </a:moveTo>
                  <a:lnTo>
                    <a:pt x="20412" y="289367"/>
                  </a:lnTo>
                  <a:lnTo>
                    <a:pt x="20412" y="299574"/>
                  </a:lnTo>
                  <a:lnTo>
                    <a:pt x="3944699" y="299574"/>
                  </a:lnTo>
                  <a:lnTo>
                    <a:pt x="3944699" y="289367"/>
                  </a:lnTo>
                  <a:close/>
                </a:path>
                <a:path w="3965575" h="309879">
                  <a:moveTo>
                    <a:pt x="3944699" y="10206"/>
                  </a:moveTo>
                  <a:lnTo>
                    <a:pt x="3944699" y="299574"/>
                  </a:lnTo>
                  <a:lnTo>
                    <a:pt x="3954905" y="289367"/>
                  </a:lnTo>
                  <a:lnTo>
                    <a:pt x="3965111" y="289367"/>
                  </a:lnTo>
                  <a:lnTo>
                    <a:pt x="3965111" y="20413"/>
                  </a:lnTo>
                  <a:lnTo>
                    <a:pt x="3954905" y="20413"/>
                  </a:lnTo>
                  <a:lnTo>
                    <a:pt x="3944699" y="10206"/>
                  </a:lnTo>
                  <a:close/>
                </a:path>
                <a:path w="3965575" h="309879">
                  <a:moveTo>
                    <a:pt x="3965111" y="289367"/>
                  </a:moveTo>
                  <a:lnTo>
                    <a:pt x="3954905" y="289367"/>
                  </a:lnTo>
                  <a:lnTo>
                    <a:pt x="3944699" y="299574"/>
                  </a:lnTo>
                  <a:lnTo>
                    <a:pt x="3965111" y="299574"/>
                  </a:lnTo>
                  <a:lnTo>
                    <a:pt x="3965111" y="289367"/>
                  </a:lnTo>
                  <a:close/>
                </a:path>
                <a:path w="396557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3965575" h="309879">
                  <a:moveTo>
                    <a:pt x="394469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3944699" y="20413"/>
                  </a:lnTo>
                  <a:lnTo>
                    <a:pt x="3944699" y="10206"/>
                  </a:lnTo>
                  <a:close/>
                </a:path>
                <a:path w="3965575" h="309879">
                  <a:moveTo>
                    <a:pt x="3965111" y="10206"/>
                  </a:moveTo>
                  <a:lnTo>
                    <a:pt x="3944699" y="10206"/>
                  </a:lnTo>
                  <a:lnTo>
                    <a:pt x="3954905" y="20413"/>
                  </a:lnTo>
                  <a:lnTo>
                    <a:pt x="3965111" y="20413"/>
                  </a:lnTo>
                  <a:lnTo>
                    <a:pt x="396511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39781" y="3328803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29575" y="3318657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679"/>
                  </a:lnTo>
                  <a:lnTo>
                    <a:pt x="656871" y="309679"/>
                  </a:lnTo>
                  <a:lnTo>
                    <a:pt x="656871" y="299472"/>
                  </a:lnTo>
                  <a:lnTo>
                    <a:pt x="20412" y="299472"/>
                  </a:lnTo>
                  <a:lnTo>
                    <a:pt x="10206" y="289265"/>
                  </a:lnTo>
                  <a:lnTo>
                    <a:pt x="20412" y="289265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265"/>
                  </a:moveTo>
                  <a:lnTo>
                    <a:pt x="10206" y="289265"/>
                  </a:lnTo>
                  <a:lnTo>
                    <a:pt x="20412" y="299472"/>
                  </a:lnTo>
                  <a:lnTo>
                    <a:pt x="20412" y="289265"/>
                  </a:lnTo>
                  <a:close/>
                </a:path>
                <a:path w="657225" h="309879">
                  <a:moveTo>
                    <a:pt x="636459" y="289265"/>
                  </a:moveTo>
                  <a:lnTo>
                    <a:pt x="20412" y="289265"/>
                  </a:lnTo>
                  <a:lnTo>
                    <a:pt x="20412" y="299472"/>
                  </a:lnTo>
                  <a:lnTo>
                    <a:pt x="636459" y="299472"/>
                  </a:lnTo>
                  <a:lnTo>
                    <a:pt x="636459" y="289265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472"/>
                  </a:lnTo>
                  <a:lnTo>
                    <a:pt x="646665" y="289265"/>
                  </a:lnTo>
                  <a:lnTo>
                    <a:pt x="656871" y="289265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265"/>
                  </a:moveTo>
                  <a:lnTo>
                    <a:pt x="646665" y="289265"/>
                  </a:lnTo>
                  <a:lnTo>
                    <a:pt x="636459" y="299472"/>
                  </a:lnTo>
                  <a:lnTo>
                    <a:pt x="656871" y="299472"/>
                  </a:lnTo>
                  <a:lnTo>
                    <a:pt x="656871" y="289265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05135" y="3358727"/>
            <a:ext cx="33401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175" b="1" spc="-30" baseline="7662" dirty="0">
                <a:latin typeface="Arial"/>
                <a:cs typeface="Arial"/>
              </a:rPr>
              <a:t>a</a:t>
            </a:r>
            <a:r>
              <a:rPr sz="950" b="1" spc="-20" dirty="0">
                <a:latin typeface="Arial"/>
                <a:cs typeface="Arial"/>
              </a:rPr>
              <a:t>2,1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57794" y="3607923"/>
            <a:ext cx="657225" cy="309880"/>
            <a:chOff x="4757794" y="3607923"/>
            <a:chExt cx="657225" cy="309880"/>
          </a:xfrm>
        </p:grpSpPr>
        <p:sp>
          <p:nvSpPr>
            <p:cNvPr id="34" name="object 34"/>
            <p:cNvSpPr/>
            <p:nvPr/>
          </p:nvSpPr>
          <p:spPr>
            <a:xfrm>
              <a:off x="4768000" y="3618170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57794" y="3607923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781"/>
                  </a:lnTo>
                  <a:lnTo>
                    <a:pt x="656871" y="309781"/>
                  </a:lnTo>
                  <a:lnTo>
                    <a:pt x="656871" y="299574"/>
                  </a:lnTo>
                  <a:lnTo>
                    <a:pt x="20412" y="299574"/>
                  </a:lnTo>
                  <a:lnTo>
                    <a:pt x="10206" y="289367"/>
                  </a:lnTo>
                  <a:lnTo>
                    <a:pt x="20412" y="28936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367"/>
                  </a:moveTo>
                  <a:lnTo>
                    <a:pt x="10206" y="289367"/>
                  </a:lnTo>
                  <a:lnTo>
                    <a:pt x="20412" y="299574"/>
                  </a:lnTo>
                  <a:lnTo>
                    <a:pt x="20412" y="289367"/>
                  </a:lnTo>
                  <a:close/>
                </a:path>
                <a:path w="657225" h="309879">
                  <a:moveTo>
                    <a:pt x="636459" y="289367"/>
                  </a:moveTo>
                  <a:lnTo>
                    <a:pt x="20412" y="289367"/>
                  </a:lnTo>
                  <a:lnTo>
                    <a:pt x="20412" y="299574"/>
                  </a:lnTo>
                  <a:lnTo>
                    <a:pt x="636459" y="299574"/>
                  </a:lnTo>
                  <a:lnTo>
                    <a:pt x="636459" y="289367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574"/>
                  </a:lnTo>
                  <a:lnTo>
                    <a:pt x="646665" y="289367"/>
                  </a:lnTo>
                  <a:lnTo>
                    <a:pt x="656871" y="289367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367"/>
                  </a:moveTo>
                  <a:lnTo>
                    <a:pt x="646665" y="289367"/>
                  </a:lnTo>
                  <a:lnTo>
                    <a:pt x="636459" y="299574"/>
                  </a:lnTo>
                  <a:lnTo>
                    <a:pt x="656871" y="299574"/>
                  </a:lnTo>
                  <a:lnTo>
                    <a:pt x="656871" y="289367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884932" y="3648860"/>
            <a:ext cx="413384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b="1" spc="-15" baseline="7662" dirty="0">
                <a:latin typeface="Arial"/>
                <a:cs typeface="Arial"/>
              </a:rPr>
              <a:t>a</a:t>
            </a:r>
            <a:r>
              <a:rPr sz="950" b="1" spc="-10" dirty="0">
                <a:latin typeface="Arial"/>
                <a:cs typeface="Arial"/>
              </a:rPr>
              <a:t>16,2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066034" y="3607923"/>
            <a:ext cx="657225" cy="309880"/>
            <a:chOff x="8066034" y="3607923"/>
            <a:chExt cx="657225" cy="309880"/>
          </a:xfrm>
        </p:grpSpPr>
        <p:sp>
          <p:nvSpPr>
            <p:cNvPr id="38" name="object 38"/>
            <p:cNvSpPr/>
            <p:nvPr/>
          </p:nvSpPr>
          <p:spPr>
            <a:xfrm>
              <a:off x="8076240" y="3618170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66034" y="3607923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781"/>
                  </a:lnTo>
                  <a:lnTo>
                    <a:pt x="656871" y="309781"/>
                  </a:lnTo>
                  <a:lnTo>
                    <a:pt x="656871" y="299574"/>
                  </a:lnTo>
                  <a:lnTo>
                    <a:pt x="20412" y="299574"/>
                  </a:lnTo>
                  <a:lnTo>
                    <a:pt x="10206" y="289367"/>
                  </a:lnTo>
                  <a:lnTo>
                    <a:pt x="20412" y="28936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367"/>
                  </a:moveTo>
                  <a:lnTo>
                    <a:pt x="10206" y="289367"/>
                  </a:lnTo>
                  <a:lnTo>
                    <a:pt x="20412" y="299574"/>
                  </a:lnTo>
                  <a:lnTo>
                    <a:pt x="20412" y="289367"/>
                  </a:lnTo>
                  <a:close/>
                </a:path>
                <a:path w="657225" h="309879">
                  <a:moveTo>
                    <a:pt x="636459" y="289367"/>
                  </a:moveTo>
                  <a:lnTo>
                    <a:pt x="20412" y="289367"/>
                  </a:lnTo>
                  <a:lnTo>
                    <a:pt x="20412" y="299574"/>
                  </a:lnTo>
                  <a:lnTo>
                    <a:pt x="636459" y="299574"/>
                  </a:lnTo>
                  <a:lnTo>
                    <a:pt x="636459" y="289367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574"/>
                  </a:lnTo>
                  <a:lnTo>
                    <a:pt x="646665" y="289367"/>
                  </a:lnTo>
                  <a:lnTo>
                    <a:pt x="656871" y="289367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367"/>
                  </a:moveTo>
                  <a:lnTo>
                    <a:pt x="646665" y="289367"/>
                  </a:lnTo>
                  <a:lnTo>
                    <a:pt x="636459" y="299574"/>
                  </a:lnTo>
                  <a:lnTo>
                    <a:pt x="656871" y="299574"/>
                  </a:lnTo>
                  <a:lnTo>
                    <a:pt x="656871" y="289367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229506" y="3648860"/>
            <a:ext cx="34671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b="1" spc="-30" baseline="7662" dirty="0">
                <a:latin typeface="Arial"/>
                <a:cs typeface="Arial"/>
              </a:rPr>
              <a:t>a</a:t>
            </a:r>
            <a:r>
              <a:rPr sz="950" b="1" spc="-20" dirty="0">
                <a:latin typeface="Arial"/>
                <a:cs typeface="Arial"/>
              </a:rPr>
              <a:t>1,2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429575" y="3607923"/>
            <a:ext cx="657225" cy="309880"/>
            <a:chOff x="7429575" y="3607923"/>
            <a:chExt cx="657225" cy="309880"/>
          </a:xfrm>
        </p:grpSpPr>
        <p:sp>
          <p:nvSpPr>
            <p:cNvPr id="42" name="object 42"/>
            <p:cNvSpPr/>
            <p:nvPr/>
          </p:nvSpPr>
          <p:spPr>
            <a:xfrm>
              <a:off x="7439781" y="3618170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C5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9575" y="3607923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781"/>
                  </a:lnTo>
                  <a:lnTo>
                    <a:pt x="656871" y="309781"/>
                  </a:lnTo>
                  <a:lnTo>
                    <a:pt x="656871" y="299574"/>
                  </a:lnTo>
                  <a:lnTo>
                    <a:pt x="20412" y="299574"/>
                  </a:lnTo>
                  <a:lnTo>
                    <a:pt x="10206" y="289367"/>
                  </a:lnTo>
                  <a:lnTo>
                    <a:pt x="20412" y="28936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367"/>
                  </a:moveTo>
                  <a:lnTo>
                    <a:pt x="10206" y="289367"/>
                  </a:lnTo>
                  <a:lnTo>
                    <a:pt x="20412" y="299574"/>
                  </a:lnTo>
                  <a:lnTo>
                    <a:pt x="20412" y="289367"/>
                  </a:lnTo>
                  <a:close/>
                </a:path>
                <a:path w="657225" h="309879">
                  <a:moveTo>
                    <a:pt x="636459" y="289367"/>
                  </a:moveTo>
                  <a:lnTo>
                    <a:pt x="20412" y="289367"/>
                  </a:lnTo>
                  <a:lnTo>
                    <a:pt x="20412" y="299574"/>
                  </a:lnTo>
                  <a:lnTo>
                    <a:pt x="636459" y="299574"/>
                  </a:lnTo>
                  <a:lnTo>
                    <a:pt x="636459" y="289367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574"/>
                  </a:lnTo>
                  <a:lnTo>
                    <a:pt x="646665" y="289367"/>
                  </a:lnTo>
                  <a:lnTo>
                    <a:pt x="656871" y="289367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367"/>
                  </a:moveTo>
                  <a:lnTo>
                    <a:pt x="646665" y="289367"/>
                  </a:lnTo>
                  <a:lnTo>
                    <a:pt x="636459" y="299574"/>
                  </a:lnTo>
                  <a:lnTo>
                    <a:pt x="656871" y="299574"/>
                  </a:lnTo>
                  <a:lnTo>
                    <a:pt x="656871" y="289367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515889" y="3623649"/>
            <a:ext cx="49974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50" b="1" spc="-10" dirty="0">
                <a:latin typeface="Arial"/>
                <a:cs typeface="Arial"/>
              </a:rPr>
              <a:t>1/a</a:t>
            </a:r>
            <a:r>
              <a:rPr sz="1425" b="1" spc="-15" baseline="-11695" dirty="0">
                <a:latin typeface="Arial"/>
                <a:cs typeface="Arial"/>
              </a:rPr>
              <a:t>2,2</a:t>
            </a:r>
            <a:endParaRPr sz="1425" baseline="-11695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757794" y="4475924"/>
            <a:ext cx="3965575" cy="309880"/>
            <a:chOff x="4757794" y="4475924"/>
            <a:chExt cx="3965575" cy="309880"/>
          </a:xfrm>
        </p:grpSpPr>
        <p:sp>
          <p:nvSpPr>
            <p:cNvPr id="46" name="object 46"/>
            <p:cNvSpPr/>
            <p:nvPr/>
          </p:nvSpPr>
          <p:spPr>
            <a:xfrm>
              <a:off x="4768000" y="4486171"/>
              <a:ext cx="3945254" cy="289560"/>
            </a:xfrm>
            <a:custGeom>
              <a:avLst/>
              <a:gdLst/>
              <a:ahLst/>
              <a:cxnLst/>
              <a:rect l="l" t="t" r="r" b="b"/>
              <a:pathLst>
                <a:path w="3945254" h="289560">
                  <a:moveTo>
                    <a:pt x="394469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3944699" y="289326"/>
                  </a:lnTo>
                  <a:lnTo>
                    <a:pt x="394469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57794" y="4475924"/>
              <a:ext cx="3965575" cy="309880"/>
            </a:xfrm>
            <a:custGeom>
              <a:avLst/>
              <a:gdLst/>
              <a:ahLst/>
              <a:cxnLst/>
              <a:rect l="l" t="t" r="r" b="b"/>
              <a:pathLst>
                <a:path w="3965575" h="309879">
                  <a:moveTo>
                    <a:pt x="3965111" y="0"/>
                  </a:moveTo>
                  <a:lnTo>
                    <a:pt x="0" y="0"/>
                  </a:lnTo>
                  <a:lnTo>
                    <a:pt x="0" y="309781"/>
                  </a:lnTo>
                  <a:lnTo>
                    <a:pt x="3965111" y="309781"/>
                  </a:lnTo>
                  <a:lnTo>
                    <a:pt x="3965111" y="299574"/>
                  </a:lnTo>
                  <a:lnTo>
                    <a:pt x="20412" y="299574"/>
                  </a:lnTo>
                  <a:lnTo>
                    <a:pt x="10206" y="289367"/>
                  </a:lnTo>
                  <a:lnTo>
                    <a:pt x="20412" y="28936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3965111" y="10206"/>
                  </a:lnTo>
                  <a:lnTo>
                    <a:pt x="3965111" y="0"/>
                  </a:lnTo>
                  <a:close/>
                </a:path>
                <a:path w="3965575" h="309879">
                  <a:moveTo>
                    <a:pt x="20412" y="289367"/>
                  </a:moveTo>
                  <a:lnTo>
                    <a:pt x="10206" y="289367"/>
                  </a:lnTo>
                  <a:lnTo>
                    <a:pt x="20412" y="299574"/>
                  </a:lnTo>
                  <a:lnTo>
                    <a:pt x="20412" y="289367"/>
                  </a:lnTo>
                  <a:close/>
                </a:path>
                <a:path w="3965575" h="309879">
                  <a:moveTo>
                    <a:pt x="3944699" y="289367"/>
                  </a:moveTo>
                  <a:lnTo>
                    <a:pt x="20412" y="289367"/>
                  </a:lnTo>
                  <a:lnTo>
                    <a:pt x="20412" y="299574"/>
                  </a:lnTo>
                  <a:lnTo>
                    <a:pt x="3944699" y="299574"/>
                  </a:lnTo>
                  <a:lnTo>
                    <a:pt x="3944699" y="289367"/>
                  </a:lnTo>
                  <a:close/>
                </a:path>
                <a:path w="3965575" h="309879">
                  <a:moveTo>
                    <a:pt x="3944699" y="10206"/>
                  </a:moveTo>
                  <a:lnTo>
                    <a:pt x="3944699" y="299574"/>
                  </a:lnTo>
                  <a:lnTo>
                    <a:pt x="3954905" y="289367"/>
                  </a:lnTo>
                  <a:lnTo>
                    <a:pt x="3965111" y="289367"/>
                  </a:lnTo>
                  <a:lnTo>
                    <a:pt x="3965111" y="20413"/>
                  </a:lnTo>
                  <a:lnTo>
                    <a:pt x="3954905" y="20413"/>
                  </a:lnTo>
                  <a:lnTo>
                    <a:pt x="3944699" y="10206"/>
                  </a:lnTo>
                  <a:close/>
                </a:path>
                <a:path w="3965575" h="309879">
                  <a:moveTo>
                    <a:pt x="3965111" y="289367"/>
                  </a:moveTo>
                  <a:lnTo>
                    <a:pt x="3954905" y="289367"/>
                  </a:lnTo>
                  <a:lnTo>
                    <a:pt x="3944699" y="299574"/>
                  </a:lnTo>
                  <a:lnTo>
                    <a:pt x="3965111" y="299574"/>
                  </a:lnTo>
                  <a:lnTo>
                    <a:pt x="3965111" y="289367"/>
                  </a:lnTo>
                  <a:close/>
                </a:path>
                <a:path w="396557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3965575" h="309879">
                  <a:moveTo>
                    <a:pt x="394469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3944699" y="20413"/>
                  </a:lnTo>
                  <a:lnTo>
                    <a:pt x="3944699" y="10206"/>
                  </a:lnTo>
                  <a:close/>
                </a:path>
                <a:path w="3965575" h="309879">
                  <a:moveTo>
                    <a:pt x="3965111" y="10206"/>
                  </a:moveTo>
                  <a:lnTo>
                    <a:pt x="3944699" y="10206"/>
                  </a:lnTo>
                  <a:lnTo>
                    <a:pt x="3954905" y="20413"/>
                  </a:lnTo>
                  <a:lnTo>
                    <a:pt x="3965111" y="20413"/>
                  </a:lnTo>
                  <a:lnTo>
                    <a:pt x="396511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68000" y="4486171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C5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57794" y="4475924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781"/>
                  </a:lnTo>
                  <a:lnTo>
                    <a:pt x="656871" y="309781"/>
                  </a:lnTo>
                  <a:lnTo>
                    <a:pt x="656871" y="299574"/>
                  </a:lnTo>
                  <a:lnTo>
                    <a:pt x="20412" y="299574"/>
                  </a:lnTo>
                  <a:lnTo>
                    <a:pt x="10206" y="289367"/>
                  </a:lnTo>
                  <a:lnTo>
                    <a:pt x="20412" y="28936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367"/>
                  </a:moveTo>
                  <a:lnTo>
                    <a:pt x="10206" y="289367"/>
                  </a:lnTo>
                  <a:lnTo>
                    <a:pt x="20412" y="299574"/>
                  </a:lnTo>
                  <a:lnTo>
                    <a:pt x="20412" y="289367"/>
                  </a:lnTo>
                  <a:close/>
                </a:path>
                <a:path w="657225" h="309879">
                  <a:moveTo>
                    <a:pt x="636459" y="289367"/>
                  </a:moveTo>
                  <a:lnTo>
                    <a:pt x="20412" y="289367"/>
                  </a:lnTo>
                  <a:lnTo>
                    <a:pt x="20412" y="299574"/>
                  </a:lnTo>
                  <a:lnTo>
                    <a:pt x="636459" y="299574"/>
                  </a:lnTo>
                  <a:lnTo>
                    <a:pt x="636459" y="289367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574"/>
                  </a:lnTo>
                  <a:lnTo>
                    <a:pt x="646665" y="289367"/>
                  </a:lnTo>
                  <a:lnTo>
                    <a:pt x="656871" y="289367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367"/>
                  </a:moveTo>
                  <a:lnTo>
                    <a:pt x="646665" y="289367"/>
                  </a:lnTo>
                  <a:lnTo>
                    <a:pt x="636459" y="299574"/>
                  </a:lnTo>
                  <a:lnTo>
                    <a:pt x="656871" y="299574"/>
                  </a:lnTo>
                  <a:lnTo>
                    <a:pt x="656871" y="289367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4775215" y="4518750"/>
            <a:ext cx="636270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75" b="1" spc="-15" baseline="7662" dirty="0">
                <a:latin typeface="Arial"/>
                <a:cs typeface="Arial"/>
              </a:rPr>
              <a:t>1/a</a:t>
            </a:r>
            <a:r>
              <a:rPr sz="950" b="1" spc="-10" dirty="0">
                <a:latin typeface="Arial"/>
                <a:cs typeface="Arial"/>
              </a:rPr>
              <a:t>16,16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8066034" y="4475924"/>
            <a:ext cx="657225" cy="309880"/>
            <a:chOff x="8066034" y="4475924"/>
            <a:chExt cx="657225" cy="309880"/>
          </a:xfrm>
        </p:grpSpPr>
        <p:sp>
          <p:nvSpPr>
            <p:cNvPr id="52" name="object 52"/>
            <p:cNvSpPr/>
            <p:nvPr/>
          </p:nvSpPr>
          <p:spPr>
            <a:xfrm>
              <a:off x="8076240" y="4486171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66034" y="4475924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781"/>
                  </a:lnTo>
                  <a:lnTo>
                    <a:pt x="656871" y="309781"/>
                  </a:lnTo>
                  <a:lnTo>
                    <a:pt x="656871" y="299574"/>
                  </a:lnTo>
                  <a:lnTo>
                    <a:pt x="20412" y="299574"/>
                  </a:lnTo>
                  <a:lnTo>
                    <a:pt x="10206" y="289367"/>
                  </a:lnTo>
                  <a:lnTo>
                    <a:pt x="20412" y="28936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367"/>
                  </a:moveTo>
                  <a:lnTo>
                    <a:pt x="10206" y="289367"/>
                  </a:lnTo>
                  <a:lnTo>
                    <a:pt x="20412" y="299574"/>
                  </a:lnTo>
                  <a:lnTo>
                    <a:pt x="20412" y="289367"/>
                  </a:lnTo>
                  <a:close/>
                </a:path>
                <a:path w="657225" h="309879">
                  <a:moveTo>
                    <a:pt x="636459" y="289367"/>
                  </a:moveTo>
                  <a:lnTo>
                    <a:pt x="20412" y="289367"/>
                  </a:lnTo>
                  <a:lnTo>
                    <a:pt x="20412" y="299574"/>
                  </a:lnTo>
                  <a:lnTo>
                    <a:pt x="636459" y="299574"/>
                  </a:lnTo>
                  <a:lnTo>
                    <a:pt x="636459" y="289367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574"/>
                  </a:lnTo>
                  <a:lnTo>
                    <a:pt x="646665" y="289367"/>
                  </a:lnTo>
                  <a:lnTo>
                    <a:pt x="656871" y="289367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367"/>
                  </a:moveTo>
                  <a:lnTo>
                    <a:pt x="646665" y="289367"/>
                  </a:lnTo>
                  <a:lnTo>
                    <a:pt x="636459" y="299574"/>
                  </a:lnTo>
                  <a:lnTo>
                    <a:pt x="656871" y="299574"/>
                  </a:lnTo>
                  <a:lnTo>
                    <a:pt x="656871" y="289367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196336" y="4518750"/>
            <a:ext cx="4159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75" b="1" spc="-15" baseline="7662" dirty="0">
                <a:latin typeface="Arial"/>
                <a:cs typeface="Arial"/>
              </a:rPr>
              <a:t>a</a:t>
            </a:r>
            <a:r>
              <a:rPr sz="950" b="1" spc="-10" dirty="0">
                <a:latin typeface="Arial"/>
                <a:cs typeface="Arial"/>
              </a:rPr>
              <a:t>1,16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429575" y="4475924"/>
            <a:ext cx="657225" cy="309880"/>
            <a:chOff x="7429575" y="4475924"/>
            <a:chExt cx="657225" cy="309880"/>
          </a:xfrm>
        </p:grpSpPr>
        <p:sp>
          <p:nvSpPr>
            <p:cNvPr id="56" name="object 56"/>
            <p:cNvSpPr/>
            <p:nvPr/>
          </p:nvSpPr>
          <p:spPr>
            <a:xfrm>
              <a:off x="7439781" y="4486171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29575" y="4475924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781"/>
                  </a:lnTo>
                  <a:lnTo>
                    <a:pt x="656871" y="309781"/>
                  </a:lnTo>
                  <a:lnTo>
                    <a:pt x="656871" y="299574"/>
                  </a:lnTo>
                  <a:lnTo>
                    <a:pt x="20412" y="299574"/>
                  </a:lnTo>
                  <a:lnTo>
                    <a:pt x="10206" y="289367"/>
                  </a:lnTo>
                  <a:lnTo>
                    <a:pt x="20412" y="28936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367"/>
                  </a:moveTo>
                  <a:lnTo>
                    <a:pt x="10206" y="289367"/>
                  </a:lnTo>
                  <a:lnTo>
                    <a:pt x="20412" y="299574"/>
                  </a:lnTo>
                  <a:lnTo>
                    <a:pt x="20412" y="289367"/>
                  </a:lnTo>
                  <a:close/>
                </a:path>
                <a:path w="657225" h="309879">
                  <a:moveTo>
                    <a:pt x="636459" y="289367"/>
                  </a:moveTo>
                  <a:lnTo>
                    <a:pt x="20412" y="289367"/>
                  </a:lnTo>
                  <a:lnTo>
                    <a:pt x="20412" y="299574"/>
                  </a:lnTo>
                  <a:lnTo>
                    <a:pt x="636459" y="299574"/>
                  </a:lnTo>
                  <a:lnTo>
                    <a:pt x="636459" y="289367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574"/>
                  </a:lnTo>
                  <a:lnTo>
                    <a:pt x="646665" y="289367"/>
                  </a:lnTo>
                  <a:lnTo>
                    <a:pt x="656871" y="289367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367"/>
                  </a:moveTo>
                  <a:lnTo>
                    <a:pt x="646665" y="289367"/>
                  </a:lnTo>
                  <a:lnTo>
                    <a:pt x="636459" y="299574"/>
                  </a:lnTo>
                  <a:lnTo>
                    <a:pt x="656871" y="299574"/>
                  </a:lnTo>
                  <a:lnTo>
                    <a:pt x="656871" y="289367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559264" y="4518750"/>
            <a:ext cx="416559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75" b="1" spc="-15" baseline="7662" dirty="0">
                <a:latin typeface="Arial"/>
                <a:cs typeface="Arial"/>
              </a:rPr>
              <a:t>a</a:t>
            </a:r>
            <a:r>
              <a:rPr sz="950" b="1" spc="-10" dirty="0">
                <a:latin typeface="Arial"/>
                <a:cs typeface="Arial"/>
              </a:rPr>
              <a:t>2,16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757794" y="4765292"/>
            <a:ext cx="3965575" cy="309880"/>
            <a:chOff x="4757794" y="4765292"/>
            <a:chExt cx="3965575" cy="309880"/>
          </a:xfrm>
        </p:grpSpPr>
        <p:sp>
          <p:nvSpPr>
            <p:cNvPr id="60" name="object 60"/>
            <p:cNvSpPr/>
            <p:nvPr/>
          </p:nvSpPr>
          <p:spPr>
            <a:xfrm>
              <a:off x="4768000" y="4775437"/>
              <a:ext cx="3945254" cy="289560"/>
            </a:xfrm>
            <a:custGeom>
              <a:avLst/>
              <a:gdLst/>
              <a:ahLst/>
              <a:cxnLst/>
              <a:rect l="l" t="t" r="r" b="b"/>
              <a:pathLst>
                <a:path w="3945254" h="289560">
                  <a:moveTo>
                    <a:pt x="394469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3944699" y="289326"/>
                  </a:lnTo>
                  <a:lnTo>
                    <a:pt x="3944699" y="0"/>
                  </a:lnTo>
                  <a:close/>
                </a:path>
              </a:pathLst>
            </a:custGeom>
            <a:solidFill>
              <a:srgbClr val="FAE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4757794" y="4765292"/>
              <a:ext cx="3965575" cy="309880"/>
            </a:xfrm>
            <a:custGeom>
              <a:avLst/>
              <a:gdLst/>
              <a:ahLst/>
              <a:cxnLst/>
              <a:rect l="l" t="t" r="r" b="b"/>
              <a:pathLst>
                <a:path w="3965575" h="309879">
                  <a:moveTo>
                    <a:pt x="3965111" y="0"/>
                  </a:moveTo>
                  <a:lnTo>
                    <a:pt x="0" y="0"/>
                  </a:lnTo>
                  <a:lnTo>
                    <a:pt x="0" y="309679"/>
                  </a:lnTo>
                  <a:lnTo>
                    <a:pt x="3965111" y="309679"/>
                  </a:lnTo>
                  <a:lnTo>
                    <a:pt x="3965111" y="299472"/>
                  </a:lnTo>
                  <a:lnTo>
                    <a:pt x="20412" y="299472"/>
                  </a:lnTo>
                  <a:lnTo>
                    <a:pt x="10206" y="289265"/>
                  </a:lnTo>
                  <a:lnTo>
                    <a:pt x="20412" y="289265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3965111" y="10206"/>
                  </a:lnTo>
                  <a:lnTo>
                    <a:pt x="3965111" y="0"/>
                  </a:lnTo>
                  <a:close/>
                </a:path>
                <a:path w="3965575" h="309879">
                  <a:moveTo>
                    <a:pt x="20412" y="289265"/>
                  </a:moveTo>
                  <a:lnTo>
                    <a:pt x="10206" y="289265"/>
                  </a:lnTo>
                  <a:lnTo>
                    <a:pt x="20412" y="299472"/>
                  </a:lnTo>
                  <a:lnTo>
                    <a:pt x="20412" y="289265"/>
                  </a:lnTo>
                  <a:close/>
                </a:path>
                <a:path w="3965575" h="309879">
                  <a:moveTo>
                    <a:pt x="3944699" y="289265"/>
                  </a:moveTo>
                  <a:lnTo>
                    <a:pt x="20412" y="289265"/>
                  </a:lnTo>
                  <a:lnTo>
                    <a:pt x="20412" y="299472"/>
                  </a:lnTo>
                  <a:lnTo>
                    <a:pt x="3944699" y="299472"/>
                  </a:lnTo>
                  <a:lnTo>
                    <a:pt x="3944699" y="289265"/>
                  </a:lnTo>
                  <a:close/>
                </a:path>
                <a:path w="3965575" h="309879">
                  <a:moveTo>
                    <a:pt x="3944699" y="10206"/>
                  </a:moveTo>
                  <a:lnTo>
                    <a:pt x="3944699" y="299472"/>
                  </a:lnTo>
                  <a:lnTo>
                    <a:pt x="3954905" y="289265"/>
                  </a:lnTo>
                  <a:lnTo>
                    <a:pt x="3965111" y="289265"/>
                  </a:lnTo>
                  <a:lnTo>
                    <a:pt x="3965111" y="20413"/>
                  </a:lnTo>
                  <a:lnTo>
                    <a:pt x="3954905" y="20413"/>
                  </a:lnTo>
                  <a:lnTo>
                    <a:pt x="3944699" y="10206"/>
                  </a:lnTo>
                  <a:close/>
                </a:path>
                <a:path w="3965575" h="309879">
                  <a:moveTo>
                    <a:pt x="3965111" y="289265"/>
                  </a:moveTo>
                  <a:lnTo>
                    <a:pt x="3954905" y="289265"/>
                  </a:lnTo>
                  <a:lnTo>
                    <a:pt x="3944699" y="299472"/>
                  </a:lnTo>
                  <a:lnTo>
                    <a:pt x="3965111" y="299472"/>
                  </a:lnTo>
                  <a:lnTo>
                    <a:pt x="3965111" y="289265"/>
                  </a:lnTo>
                  <a:close/>
                </a:path>
                <a:path w="396557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3965575" h="309879">
                  <a:moveTo>
                    <a:pt x="394469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3944699" y="20413"/>
                  </a:lnTo>
                  <a:lnTo>
                    <a:pt x="3944699" y="10206"/>
                  </a:lnTo>
                  <a:close/>
                </a:path>
                <a:path w="3965575" h="309879">
                  <a:moveTo>
                    <a:pt x="3965111" y="10206"/>
                  </a:moveTo>
                  <a:lnTo>
                    <a:pt x="3944699" y="10206"/>
                  </a:lnTo>
                  <a:lnTo>
                    <a:pt x="3954905" y="20413"/>
                  </a:lnTo>
                  <a:lnTo>
                    <a:pt x="3965111" y="20413"/>
                  </a:lnTo>
                  <a:lnTo>
                    <a:pt x="396511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68000" y="4775437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757794" y="4765292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679"/>
                  </a:lnTo>
                  <a:lnTo>
                    <a:pt x="656871" y="309679"/>
                  </a:lnTo>
                  <a:lnTo>
                    <a:pt x="656871" y="299472"/>
                  </a:lnTo>
                  <a:lnTo>
                    <a:pt x="20412" y="299472"/>
                  </a:lnTo>
                  <a:lnTo>
                    <a:pt x="10206" y="289265"/>
                  </a:lnTo>
                  <a:lnTo>
                    <a:pt x="20412" y="289265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265"/>
                  </a:moveTo>
                  <a:lnTo>
                    <a:pt x="10206" y="289265"/>
                  </a:lnTo>
                  <a:lnTo>
                    <a:pt x="20412" y="299472"/>
                  </a:lnTo>
                  <a:lnTo>
                    <a:pt x="20412" y="289265"/>
                  </a:lnTo>
                  <a:close/>
                </a:path>
                <a:path w="657225" h="309879">
                  <a:moveTo>
                    <a:pt x="636459" y="289265"/>
                  </a:moveTo>
                  <a:lnTo>
                    <a:pt x="20412" y="289265"/>
                  </a:lnTo>
                  <a:lnTo>
                    <a:pt x="20412" y="299472"/>
                  </a:lnTo>
                  <a:lnTo>
                    <a:pt x="636459" y="299472"/>
                  </a:lnTo>
                  <a:lnTo>
                    <a:pt x="636459" y="289265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472"/>
                  </a:lnTo>
                  <a:lnTo>
                    <a:pt x="646665" y="289265"/>
                  </a:lnTo>
                  <a:lnTo>
                    <a:pt x="656871" y="289265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265"/>
                  </a:moveTo>
                  <a:lnTo>
                    <a:pt x="646665" y="289265"/>
                  </a:lnTo>
                  <a:lnTo>
                    <a:pt x="636459" y="299472"/>
                  </a:lnTo>
                  <a:lnTo>
                    <a:pt x="656871" y="299472"/>
                  </a:lnTo>
                  <a:lnTo>
                    <a:pt x="656871" y="289265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929840" y="4808883"/>
            <a:ext cx="32639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175" b="1" spc="-37" baseline="7662" dirty="0">
                <a:latin typeface="Arial"/>
                <a:cs typeface="Arial"/>
              </a:rPr>
              <a:t>b</a:t>
            </a:r>
            <a:r>
              <a:rPr sz="950" b="1" spc="-25" dirty="0">
                <a:latin typeface="Arial"/>
                <a:cs typeface="Arial"/>
              </a:rPr>
              <a:t>16</a:t>
            </a:r>
            <a:endParaRPr sz="9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8066034" y="4765292"/>
            <a:ext cx="657225" cy="309880"/>
            <a:chOff x="8066034" y="4765292"/>
            <a:chExt cx="657225" cy="309880"/>
          </a:xfrm>
        </p:grpSpPr>
        <p:sp>
          <p:nvSpPr>
            <p:cNvPr id="66" name="object 66"/>
            <p:cNvSpPr/>
            <p:nvPr/>
          </p:nvSpPr>
          <p:spPr>
            <a:xfrm>
              <a:off x="8076240" y="4775437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066034" y="4765292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679"/>
                  </a:lnTo>
                  <a:lnTo>
                    <a:pt x="656871" y="309679"/>
                  </a:lnTo>
                  <a:lnTo>
                    <a:pt x="656871" y="299472"/>
                  </a:lnTo>
                  <a:lnTo>
                    <a:pt x="20412" y="299472"/>
                  </a:lnTo>
                  <a:lnTo>
                    <a:pt x="10206" y="289265"/>
                  </a:lnTo>
                  <a:lnTo>
                    <a:pt x="20412" y="289265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265"/>
                  </a:moveTo>
                  <a:lnTo>
                    <a:pt x="10206" y="289265"/>
                  </a:lnTo>
                  <a:lnTo>
                    <a:pt x="20412" y="299472"/>
                  </a:lnTo>
                  <a:lnTo>
                    <a:pt x="20412" y="289265"/>
                  </a:lnTo>
                  <a:close/>
                </a:path>
                <a:path w="657225" h="309879">
                  <a:moveTo>
                    <a:pt x="636459" y="289265"/>
                  </a:moveTo>
                  <a:lnTo>
                    <a:pt x="20412" y="289265"/>
                  </a:lnTo>
                  <a:lnTo>
                    <a:pt x="20412" y="299472"/>
                  </a:lnTo>
                  <a:lnTo>
                    <a:pt x="636459" y="299472"/>
                  </a:lnTo>
                  <a:lnTo>
                    <a:pt x="636459" y="289265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472"/>
                  </a:lnTo>
                  <a:lnTo>
                    <a:pt x="646665" y="289265"/>
                  </a:lnTo>
                  <a:lnTo>
                    <a:pt x="656871" y="289265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265"/>
                  </a:moveTo>
                  <a:lnTo>
                    <a:pt x="646665" y="289265"/>
                  </a:lnTo>
                  <a:lnTo>
                    <a:pt x="636459" y="299472"/>
                  </a:lnTo>
                  <a:lnTo>
                    <a:pt x="656871" y="299472"/>
                  </a:lnTo>
                  <a:lnTo>
                    <a:pt x="656871" y="289265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274414" y="4783671"/>
            <a:ext cx="25717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50" b="1" spc="-25" dirty="0">
                <a:latin typeface="Arial"/>
                <a:cs typeface="Arial"/>
              </a:rPr>
              <a:t>b</a:t>
            </a:r>
            <a:r>
              <a:rPr sz="1425" b="1" spc="-37" baseline="-11695" dirty="0">
                <a:latin typeface="Arial"/>
                <a:cs typeface="Arial"/>
              </a:rPr>
              <a:t>1</a:t>
            </a:r>
            <a:endParaRPr sz="1425" baseline="-11695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7429575" y="4765292"/>
            <a:ext cx="657225" cy="309880"/>
            <a:chOff x="7429575" y="4765292"/>
            <a:chExt cx="657225" cy="309880"/>
          </a:xfrm>
        </p:grpSpPr>
        <p:sp>
          <p:nvSpPr>
            <p:cNvPr id="70" name="object 70"/>
            <p:cNvSpPr/>
            <p:nvPr/>
          </p:nvSpPr>
          <p:spPr>
            <a:xfrm>
              <a:off x="7439781" y="4775437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429575" y="4765292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679"/>
                  </a:lnTo>
                  <a:lnTo>
                    <a:pt x="656871" y="309679"/>
                  </a:lnTo>
                  <a:lnTo>
                    <a:pt x="656871" y="299472"/>
                  </a:lnTo>
                  <a:lnTo>
                    <a:pt x="20412" y="299472"/>
                  </a:lnTo>
                  <a:lnTo>
                    <a:pt x="10206" y="289265"/>
                  </a:lnTo>
                  <a:lnTo>
                    <a:pt x="20412" y="289265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265"/>
                  </a:moveTo>
                  <a:lnTo>
                    <a:pt x="10206" y="289265"/>
                  </a:lnTo>
                  <a:lnTo>
                    <a:pt x="20412" y="299472"/>
                  </a:lnTo>
                  <a:lnTo>
                    <a:pt x="20412" y="289265"/>
                  </a:lnTo>
                  <a:close/>
                </a:path>
                <a:path w="657225" h="309879">
                  <a:moveTo>
                    <a:pt x="636459" y="289265"/>
                  </a:moveTo>
                  <a:lnTo>
                    <a:pt x="20412" y="289265"/>
                  </a:lnTo>
                  <a:lnTo>
                    <a:pt x="20412" y="299472"/>
                  </a:lnTo>
                  <a:lnTo>
                    <a:pt x="636459" y="299472"/>
                  </a:lnTo>
                  <a:lnTo>
                    <a:pt x="636459" y="289265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472"/>
                  </a:lnTo>
                  <a:lnTo>
                    <a:pt x="646665" y="289265"/>
                  </a:lnTo>
                  <a:lnTo>
                    <a:pt x="656871" y="289265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265"/>
                  </a:moveTo>
                  <a:lnTo>
                    <a:pt x="646665" y="289265"/>
                  </a:lnTo>
                  <a:lnTo>
                    <a:pt x="636459" y="299472"/>
                  </a:lnTo>
                  <a:lnTo>
                    <a:pt x="656871" y="299472"/>
                  </a:lnTo>
                  <a:lnTo>
                    <a:pt x="656871" y="289265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7637343" y="4783671"/>
            <a:ext cx="25717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450" b="1" spc="-25" dirty="0">
                <a:latin typeface="Arial"/>
                <a:cs typeface="Arial"/>
              </a:rPr>
              <a:t>b</a:t>
            </a:r>
            <a:r>
              <a:rPr sz="1425" b="1" spc="-37" baseline="-11695" dirty="0">
                <a:latin typeface="Arial"/>
                <a:cs typeface="Arial"/>
              </a:rPr>
              <a:t>2</a:t>
            </a:r>
            <a:endParaRPr sz="1425" baseline="-11695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62377" y="4600194"/>
            <a:ext cx="439420" cy="1739264"/>
          </a:xfrm>
          <a:prstGeom prst="rect">
            <a:avLst/>
          </a:prstGeom>
          <a:ln w="28955">
            <a:solidFill>
              <a:srgbClr val="FF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endParaRPr sz="950">
              <a:latin typeface="Times New Roman"/>
              <a:cs typeface="Times New Roman"/>
            </a:endParaRPr>
          </a:p>
          <a:p>
            <a:pPr marL="100965" marR="149225">
              <a:lnSpc>
                <a:spcPct val="137400"/>
              </a:lnSpc>
            </a:pPr>
            <a:r>
              <a:rPr sz="1450" b="1" spc="-25" dirty="0">
                <a:latin typeface="Arial"/>
                <a:cs typeface="Arial"/>
              </a:rPr>
              <a:t>b</a:t>
            </a:r>
            <a:r>
              <a:rPr sz="1425" b="1" spc="-37" baseline="-11695" dirty="0">
                <a:latin typeface="Arial"/>
                <a:cs typeface="Arial"/>
              </a:rPr>
              <a:t>1 </a:t>
            </a:r>
            <a:r>
              <a:rPr sz="1450" b="1" spc="-25" dirty="0">
                <a:latin typeface="Arial"/>
                <a:cs typeface="Arial"/>
              </a:rPr>
              <a:t>b</a:t>
            </a:r>
            <a:r>
              <a:rPr sz="1425" b="1" spc="-37" baseline="-11695" dirty="0">
                <a:latin typeface="Arial"/>
                <a:cs typeface="Arial"/>
              </a:rPr>
              <a:t>2</a:t>
            </a:r>
            <a:endParaRPr sz="1425" baseline="-11695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950">
              <a:latin typeface="Arial"/>
              <a:cs typeface="Arial"/>
            </a:endParaRPr>
          </a:p>
          <a:p>
            <a:pPr marL="67945">
              <a:lnSpc>
                <a:spcPct val="100000"/>
              </a:lnSpc>
            </a:pPr>
            <a:r>
              <a:rPr sz="2175" b="1" spc="-37" baseline="7662" dirty="0">
                <a:latin typeface="Arial"/>
                <a:cs typeface="Arial"/>
              </a:rPr>
              <a:t>b</a:t>
            </a:r>
            <a:r>
              <a:rPr sz="950" b="1" spc="-25" dirty="0">
                <a:latin typeface="Arial"/>
                <a:cs typeface="Arial"/>
              </a:rPr>
              <a:t>16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65945" y="2899719"/>
            <a:ext cx="278765" cy="7264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750"/>
              </a:lnSpc>
              <a:spcBef>
                <a:spcPts val="114"/>
              </a:spcBef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750"/>
              </a:lnSpc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65945" y="3901023"/>
            <a:ext cx="278765" cy="3937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27334" y="3728220"/>
            <a:ext cx="960755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85"/>
              </a:spcBef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035268" y="3728220"/>
            <a:ext cx="368300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2178175" y="4735181"/>
            <a:ext cx="163830" cy="1411605"/>
          </a:xfrm>
          <a:custGeom>
            <a:avLst/>
            <a:gdLst/>
            <a:ahLst/>
            <a:cxnLst/>
            <a:rect l="l" t="t" r="r" b="b"/>
            <a:pathLst>
              <a:path w="163830" h="1411604">
                <a:moveTo>
                  <a:pt x="133599" y="0"/>
                </a:moveTo>
                <a:lnTo>
                  <a:pt x="122780" y="0"/>
                </a:lnTo>
                <a:lnTo>
                  <a:pt x="110724" y="918"/>
                </a:lnTo>
                <a:lnTo>
                  <a:pt x="111400" y="918"/>
                </a:lnTo>
                <a:lnTo>
                  <a:pt x="101449" y="2449"/>
                </a:lnTo>
                <a:lnTo>
                  <a:pt x="60726" y="17045"/>
                </a:lnTo>
                <a:lnTo>
                  <a:pt x="24466" y="43511"/>
                </a:lnTo>
                <a:lnTo>
                  <a:pt x="0" y="72469"/>
                </a:lnTo>
                <a:lnTo>
                  <a:pt x="0" y="1339044"/>
                </a:lnTo>
                <a:lnTo>
                  <a:pt x="24612" y="1368262"/>
                </a:lnTo>
                <a:lnTo>
                  <a:pt x="60726" y="1394554"/>
                </a:lnTo>
                <a:lnTo>
                  <a:pt x="101449" y="1409062"/>
                </a:lnTo>
                <a:lnTo>
                  <a:pt x="122780" y="1411598"/>
                </a:lnTo>
                <a:lnTo>
                  <a:pt x="133599" y="1411598"/>
                </a:lnTo>
                <a:lnTo>
                  <a:pt x="143460" y="1410779"/>
                </a:lnTo>
                <a:lnTo>
                  <a:pt x="143911" y="1410779"/>
                </a:lnTo>
                <a:lnTo>
                  <a:pt x="163809" y="1407647"/>
                </a:lnTo>
                <a:lnTo>
                  <a:pt x="161764" y="1394554"/>
                </a:lnTo>
                <a:lnTo>
                  <a:pt x="161641" y="1393767"/>
                </a:lnTo>
                <a:lnTo>
                  <a:pt x="123854" y="1393767"/>
                </a:lnTo>
                <a:lnTo>
                  <a:pt x="114959" y="1393086"/>
                </a:lnTo>
                <a:lnTo>
                  <a:pt x="114513" y="1393086"/>
                </a:lnTo>
                <a:lnTo>
                  <a:pt x="105247" y="1391596"/>
                </a:lnTo>
                <a:lnTo>
                  <a:pt x="96118" y="1389485"/>
                </a:lnTo>
                <a:lnTo>
                  <a:pt x="95938" y="1389485"/>
                </a:lnTo>
                <a:lnTo>
                  <a:pt x="86990" y="1386630"/>
                </a:lnTo>
                <a:lnTo>
                  <a:pt x="86854" y="1386630"/>
                </a:lnTo>
                <a:lnTo>
                  <a:pt x="78099" y="1383170"/>
                </a:lnTo>
                <a:lnTo>
                  <a:pt x="44471" y="1362032"/>
                </a:lnTo>
                <a:lnTo>
                  <a:pt x="20072" y="1336068"/>
                </a:lnTo>
                <a:lnTo>
                  <a:pt x="17860" y="1336068"/>
                </a:lnTo>
                <a:lnTo>
                  <a:pt x="16023" y="1330708"/>
                </a:lnTo>
                <a:lnTo>
                  <a:pt x="17860" y="1330708"/>
                </a:lnTo>
                <a:lnTo>
                  <a:pt x="17860" y="80839"/>
                </a:lnTo>
                <a:lnTo>
                  <a:pt x="16023" y="80839"/>
                </a:lnTo>
                <a:lnTo>
                  <a:pt x="17860" y="75531"/>
                </a:lnTo>
                <a:lnTo>
                  <a:pt x="20024" y="75531"/>
                </a:lnTo>
                <a:lnTo>
                  <a:pt x="23331" y="71154"/>
                </a:lnTo>
                <a:lnTo>
                  <a:pt x="52110" y="43511"/>
                </a:lnTo>
                <a:lnTo>
                  <a:pt x="86846" y="24948"/>
                </a:lnTo>
                <a:lnTo>
                  <a:pt x="95938" y="22047"/>
                </a:lnTo>
                <a:lnTo>
                  <a:pt x="96177" y="22047"/>
                </a:lnTo>
                <a:lnTo>
                  <a:pt x="104498" y="20053"/>
                </a:lnTo>
                <a:lnTo>
                  <a:pt x="104862" y="20053"/>
                </a:lnTo>
                <a:lnTo>
                  <a:pt x="113698" y="18686"/>
                </a:lnTo>
                <a:lnTo>
                  <a:pt x="123801" y="17862"/>
                </a:lnTo>
                <a:lnTo>
                  <a:pt x="161643" y="17862"/>
                </a:lnTo>
                <a:lnTo>
                  <a:pt x="163809" y="3980"/>
                </a:lnTo>
                <a:lnTo>
                  <a:pt x="144417" y="918"/>
                </a:lnTo>
                <a:lnTo>
                  <a:pt x="133599" y="0"/>
                </a:lnTo>
                <a:close/>
              </a:path>
              <a:path w="163830" h="1411604">
                <a:moveTo>
                  <a:pt x="161053" y="1390004"/>
                </a:moveTo>
                <a:lnTo>
                  <a:pt x="141442" y="1393086"/>
                </a:lnTo>
                <a:lnTo>
                  <a:pt x="140728" y="1393086"/>
                </a:lnTo>
                <a:lnTo>
                  <a:pt x="132476" y="1393767"/>
                </a:lnTo>
                <a:lnTo>
                  <a:pt x="161641" y="1393767"/>
                </a:lnTo>
                <a:lnTo>
                  <a:pt x="161053" y="1390004"/>
                </a:lnTo>
                <a:close/>
              </a:path>
              <a:path w="163830" h="1411604">
                <a:moveTo>
                  <a:pt x="95439" y="1389326"/>
                </a:moveTo>
                <a:lnTo>
                  <a:pt x="95938" y="1389485"/>
                </a:lnTo>
                <a:lnTo>
                  <a:pt x="96118" y="1389485"/>
                </a:lnTo>
                <a:lnTo>
                  <a:pt x="95439" y="1389326"/>
                </a:lnTo>
                <a:close/>
              </a:path>
              <a:path w="163830" h="1411604">
                <a:moveTo>
                  <a:pt x="86344" y="1386424"/>
                </a:moveTo>
                <a:lnTo>
                  <a:pt x="86854" y="1386630"/>
                </a:lnTo>
                <a:lnTo>
                  <a:pt x="86990" y="1386630"/>
                </a:lnTo>
                <a:lnTo>
                  <a:pt x="86344" y="1386424"/>
                </a:lnTo>
                <a:close/>
              </a:path>
              <a:path w="163830" h="1411604">
                <a:moveTo>
                  <a:pt x="16023" y="1330708"/>
                </a:moveTo>
                <a:lnTo>
                  <a:pt x="17860" y="1336068"/>
                </a:lnTo>
                <a:lnTo>
                  <a:pt x="17860" y="1333140"/>
                </a:lnTo>
                <a:lnTo>
                  <a:pt x="16023" y="1330708"/>
                </a:lnTo>
                <a:close/>
              </a:path>
              <a:path w="163830" h="1411604">
                <a:moveTo>
                  <a:pt x="17860" y="1333140"/>
                </a:moveTo>
                <a:lnTo>
                  <a:pt x="17860" y="1336068"/>
                </a:lnTo>
                <a:lnTo>
                  <a:pt x="20072" y="1336068"/>
                </a:lnTo>
                <a:lnTo>
                  <a:pt x="17860" y="1333140"/>
                </a:lnTo>
                <a:close/>
              </a:path>
              <a:path w="163830" h="1411604">
                <a:moveTo>
                  <a:pt x="17860" y="1330708"/>
                </a:moveTo>
                <a:lnTo>
                  <a:pt x="16023" y="1330708"/>
                </a:lnTo>
                <a:lnTo>
                  <a:pt x="17860" y="1333140"/>
                </a:lnTo>
                <a:lnTo>
                  <a:pt x="17860" y="1330708"/>
                </a:lnTo>
                <a:close/>
              </a:path>
              <a:path w="163830" h="1411604">
                <a:moveTo>
                  <a:pt x="17860" y="75531"/>
                </a:moveTo>
                <a:lnTo>
                  <a:pt x="16023" y="80839"/>
                </a:lnTo>
                <a:lnTo>
                  <a:pt x="17846" y="78407"/>
                </a:lnTo>
                <a:lnTo>
                  <a:pt x="17860" y="75531"/>
                </a:lnTo>
                <a:close/>
              </a:path>
              <a:path w="163830" h="1411604">
                <a:moveTo>
                  <a:pt x="17860" y="78407"/>
                </a:moveTo>
                <a:lnTo>
                  <a:pt x="16023" y="80839"/>
                </a:lnTo>
                <a:lnTo>
                  <a:pt x="17860" y="80839"/>
                </a:lnTo>
                <a:lnTo>
                  <a:pt x="17860" y="78407"/>
                </a:lnTo>
                <a:close/>
              </a:path>
              <a:path w="163830" h="1411604">
                <a:moveTo>
                  <a:pt x="20024" y="75531"/>
                </a:moveTo>
                <a:lnTo>
                  <a:pt x="17860" y="75531"/>
                </a:lnTo>
                <a:lnTo>
                  <a:pt x="17860" y="78407"/>
                </a:lnTo>
                <a:lnTo>
                  <a:pt x="20024" y="75531"/>
                </a:lnTo>
                <a:close/>
              </a:path>
              <a:path w="163830" h="1411604">
                <a:moveTo>
                  <a:pt x="96177" y="22047"/>
                </a:moveTo>
                <a:lnTo>
                  <a:pt x="95938" y="22047"/>
                </a:lnTo>
                <a:lnTo>
                  <a:pt x="95247" y="22277"/>
                </a:lnTo>
                <a:lnTo>
                  <a:pt x="96177" y="22047"/>
                </a:lnTo>
                <a:close/>
              </a:path>
              <a:path w="163830" h="1411604">
                <a:moveTo>
                  <a:pt x="161643" y="17862"/>
                </a:moveTo>
                <a:lnTo>
                  <a:pt x="132476" y="17862"/>
                </a:lnTo>
                <a:lnTo>
                  <a:pt x="142785" y="18686"/>
                </a:lnTo>
                <a:lnTo>
                  <a:pt x="142655" y="18686"/>
                </a:lnTo>
                <a:lnTo>
                  <a:pt x="161053" y="21638"/>
                </a:lnTo>
                <a:lnTo>
                  <a:pt x="161643" y="17862"/>
                </a:lnTo>
                <a:close/>
              </a:path>
              <a:path w="163830" h="1411604">
                <a:moveTo>
                  <a:pt x="104862" y="20053"/>
                </a:moveTo>
                <a:lnTo>
                  <a:pt x="104498" y="20053"/>
                </a:lnTo>
                <a:lnTo>
                  <a:pt x="103835" y="20212"/>
                </a:lnTo>
                <a:lnTo>
                  <a:pt x="104862" y="20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9" name="object 7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1922" y="3792056"/>
            <a:ext cx="162482" cy="162392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2351302" y="5505509"/>
            <a:ext cx="368300" cy="2781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2567439" y="4735181"/>
            <a:ext cx="163830" cy="1411605"/>
          </a:xfrm>
          <a:custGeom>
            <a:avLst/>
            <a:gdLst/>
            <a:ahLst/>
            <a:cxnLst/>
            <a:rect l="l" t="t" r="r" b="b"/>
            <a:pathLst>
              <a:path w="163830" h="1411604">
                <a:moveTo>
                  <a:pt x="2755" y="1390002"/>
                </a:moveTo>
                <a:lnTo>
                  <a:pt x="0" y="1407646"/>
                </a:lnTo>
                <a:lnTo>
                  <a:pt x="19786" y="1410778"/>
                </a:lnTo>
                <a:lnTo>
                  <a:pt x="20244" y="1410778"/>
                </a:lnTo>
                <a:lnTo>
                  <a:pt x="30210" y="1411598"/>
                </a:lnTo>
                <a:lnTo>
                  <a:pt x="41028" y="1411598"/>
                </a:lnTo>
                <a:lnTo>
                  <a:pt x="51745" y="1410778"/>
                </a:lnTo>
                <a:lnTo>
                  <a:pt x="93284" y="1399358"/>
                </a:lnTo>
                <a:lnTo>
                  <a:pt x="104350" y="1393766"/>
                </a:lnTo>
                <a:lnTo>
                  <a:pt x="31231" y="1393766"/>
                </a:lnTo>
                <a:lnTo>
                  <a:pt x="23052" y="1393085"/>
                </a:lnTo>
                <a:lnTo>
                  <a:pt x="22255" y="1393085"/>
                </a:lnTo>
                <a:lnTo>
                  <a:pt x="2755" y="1390002"/>
                </a:lnTo>
                <a:close/>
              </a:path>
              <a:path w="163830" h="1411604">
                <a:moveTo>
                  <a:pt x="145948" y="1333039"/>
                </a:moveTo>
                <a:lnTo>
                  <a:pt x="119359" y="1362019"/>
                </a:lnTo>
                <a:lnTo>
                  <a:pt x="86265" y="1382916"/>
                </a:lnTo>
                <a:lnTo>
                  <a:pt x="49295" y="1393085"/>
                </a:lnTo>
                <a:lnTo>
                  <a:pt x="48850" y="1393085"/>
                </a:lnTo>
                <a:lnTo>
                  <a:pt x="39954" y="1393766"/>
                </a:lnTo>
                <a:lnTo>
                  <a:pt x="104350" y="1393766"/>
                </a:lnTo>
                <a:lnTo>
                  <a:pt x="112574" y="1389041"/>
                </a:lnTo>
                <a:lnTo>
                  <a:pt x="147275" y="1359833"/>
                </a:lnTo>
                <a:lnTo>
                  <a:pt x="163809" y="1339043"/>
                </a:lnTo>
                <a:lnTo>
                  <a:pt x="163809" y="1336067"/>
                </a:lnTo>
                <a:lnTo>
                  <a:pt x="145948" y="1336067"/>
                </a:lnTo>
                <a:lnTo>
                  <a:pt x="145948" y="1333039"/>
                </a:lnTo>
                <a:close/>
              </a:path>
              <a:path w="163830" h="1411604">
                <a:moveTo>
                  <a:pt x="147683" y="1330708"/>
                </a:moveTo>
                <a:lnTo>
                  <a:pt x="145948" y="1333039"/>
                </a:lnTo>
                <a:lnTo>
                  <a:pt x="145948" y="1336067"/>
                </a:lnTo>
                <a:lnTo>
                  <a:pt x="147683" y="1330708"/>
                </a:lnTo>
                <a:close/>
              </a:path>
              <a:path w="163830" h="1411604">
                <a:moveTo>
                  <a:pt x="163809" y="1330708"/>
                </a:moveTo>
                <a:lnTo>
                  <a:pt x="147683" y="1330708"/>
                </a:lnTo>
                <a:lnTo>
                  <a:pt x="145948" y="1336067"/>
                </a:lnTo>
                <a:lnTo>
                  <a:pt x="163809" y="1336067"/>
                </a:lnTo>
                <a:lnTo>
                  <a:pt x="163809" y="1330708"/>
                </a:lnTo>
                <a:close/>
              </a:path>
              <a:path w="163830" h="1411604">
                <a:moveTo>
                  <a:pt x="145948" y="78508"/>
                </a:moveTo>
                <a:lnTo>
                  <a:pt x="145948" y="1333039"/>
                </a:lnTo>
                <a:lnTo>
                  <a:pt x="147683" y="1330708"/>
                </a:lnTo>
                <a:lnTo>
                  <a:pt x="163809" y="1330708"/>
                </a:lnTo>
                <a:lnTo>
                  <a:pt x="163809" y="80839"/>
                </a:lnTo>
                <a:lnTo>
                  <a:pt x="147683" y="80839"/>
                </a:lnTo>
                <a:lnTo>
                  <a:pt x="145948" y="78508"/>
                </a:lnTo>
                <a:close/>
              </a:path>
              <a:path w="163830" h="1411604">
                <a:moveTo>
                  <a:pt x="145948" y="75531"/>
                </a:moveTo>
                <a:lnTo>
                  <a:pt x="145948" y="78508"/>
                </a:lnTo>
                <a:lnTo>
                  <a:pt x="147683" y="80839"/>
                </a:lnTo>
                <a:lnTo>
                  <a:pt x="145948" y="75531"/>
                </a:lnTo>
                <a:close/>
              </a:path>
              <a:path w="163830" h="1411604">
                <a:moveTo>
                  <a:pt x="163809" y="75531"/>
                </a:moveTo>
                <a:lnTo>
                  <a:pt x="145948" y="75531"/>
                </a:lnTo>
                <a:lnTo>
                  <a:pt x="147683" y="80839"/>
                </a:lnTo>
                <a:lnTo>
                  <a:pt x="163809" y="80839"/>
                </a:lnTo>
                <a:lnTo>
                  <a:pt x="163809" y="75531"/>
                </a:lnTo>
                <a:close/>
              </a:path>
              <a:path w="163830" h="1411604">
                <a:moveTo>
                  <a:pt x="111686" y="22047"/>
                </a:moveTo>
                <a:lnTo>
                  <a:pt x="67769" y="22047"/>
                </a:lnTo>
                <a:lnTo>
                  <a:pt x="77009" y="24957"/>
                </a:lnTo>
                <a:lnTo>
                  <a:pt x="85298" y="28265"/>
                </a:lnTo>
                <a:lnTo>
                  <a:pt x="119010" y="49291"/>
                </a:lnTo>
                <a:lnTo>
                  <a:pt x="145948" y="78508"/>
                </a:lnTo>
                <a:lnTo>
                  <a:pt x="145948" y="75531"/>
                </a:lnTo>
                <a:lnTo>
                  <a:pt x="163809" y="75531"/>
                </a:lnTo>
                <a:lnTo>
                  <a:pt x="163809" y="72469"/>
                </a:lnTo>
                <a:lnTo>
                  <a:pt x="130639" y="35826"/>
                </a:lnTo>
                <a:lnTo>
                  <a:pt x="112574" y="22557"/>
                </a:lnTo>
                <a:lnTo>
                  <a:pt x="111686" y="22047"/>
                </a:lnTo>
                <a:close/>
              </a:path>
              <a:path w="163830" h="1411604">
                <a:moveTo>
                  <a:pt x="104401" y="17862"/>
                </a:moveTo>
                <a:lnTo>
                  <a:pt x="40008" y="17862"/>
                </a:lnTo>
                <a:lnTo>
                  <a:pt x="51506" y="18683"/>
                </a:lnTo>
                <a:lnTo>
                  <a:pt x="49992" y="18683"/>
                </a:lnTo>
                <a:lnTo>
                  <a:pt x="59738" y="20177"/>
                </a:lnTo>
                <a:lnTo>
                  <a:pt x="68473" y="22251"/>
                </a:lnTo>
                <a:lnTo>
                  <a:pt x="67769" y="22047"/>
                </a:lnTo>
                <a:lnTo>
                  <a:pt x="111686" y="22047"/>
                </a:lnTo>
                <a:lnTo>
                  <a:pt x="104401" y="17862"/>
                </a:lnTo>
                <a:close/>
              </a:path>
              <a:path w="163830" h="1411604">
                <a:moveTo>
                  <a:pt x="41028" y="0"/>
                </a:moveTo>
                <a:lnTo>
                  <a:pt x="30210" y="0"/>
                </a:lnTo>
                <a:lnTo>
                  <a:pt x="19289" y="918"/>
                </a:lnTo>
                <a:lnTo>
                  <a:pt x="0" y="3980"/>
                </a:lnTo>
                <a:lnTo>
                  <a:pt x="2755" y="21638"/>
                </a:lnTo>
                <a:lnTo>
                  <a:pt x="21076" y="18683"/>
                </a:lnTo>
                <a:lnTo>
                  <a:pt x="31230" y="17862"/>
                </a:lnTo>
                <a:lnTo>
                  <a:pt x="104401" y="17862"/>
                </a:lnTo>
                <a:lnTo>
                  <a:pt x="102980" y="17045"/>
                </a:lnTo>
                <a:lnTo>
                  <a:pt x="62359" y="2449"/>
                </a:lnTo>
                <a:lnTo>
                  <a:pt x="52408" y="918"/>
                </a:lnTo>
                <a:lnTo>
                  <a:pt x="53085" y="918"/>
                </a:lnTo>
                <a:lnTo>
                  <a:pt x="410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4491061" y="3263756"/>
            <a:ext cx="128270" cy="60642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450" b="1" spc="-50" dirty="0">
                <a:latin typeface="Arial"/>
                <a:cs typeface="Arial"/>
              </a:rPr>
              <a:t>0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450" b="1" spc="-50" dirty="0">
                <a:latin typeface="Arial"/>
                <a:cs typeface="Arial"/>
              </a:rPr>
              <a:t>1</a:t>
            </a:r>
            <a:endParaRPr sz="145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439826" y="4493232"/>
            <a:ext cx="22542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spc="-25" dirty="0">
                <a:latin typeface="Arial"/>
                <a:cs typeface="Arial"/>
              </a:rPr>
              <a:t>15</a:t>
            </a:r>
            <a:endParaRPr sz="145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39826" y="4783671"/>
            <a:ext cx="22542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25" dirty="0">
                <a:latin typeface="Arial"/>
                <a:cs typeface="Arial"/>
              </a:rPr>
              <a:t>16</a:t>
            </a:r>
            <a:endParaRPr sz="14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332355" y="3029552"/>
            <a:ext cx="426084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spc="-20" dirty="0">
                <a:latin typeface="Arial"/>
                <a:cs typeface="Arial"/>
              </a:rPr>
              <a:t>addr</a:t>
            </a:r>
            <a:endParaRPr sz="14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4453985" y="4026569"/>
            <a:ext cx="368300" cy="2781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022396" y="2899719"/>
            <a:ext cx="3582670" cy="320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b="1" dirty="0">
                <a:latin typeface="Arial"/>
                <a:cs typeface="Arial"/>
              </a:rPr>
              <a:t>Matrix</a:t>
            </a:r>
            <a:r>
              <a:rPr sz="1900" b="1" spc="55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Memory</a:t>
            </a:r>
            <a:r>
              <a:rPr sz="1900" b="1" spc="70" dirty="0">
                <a:latin typeface="Arial"/>
                <a:cs typeface="Arial"/>
              </a:rPr>
              <a:t> </a:t>
            </a:r>
            <a:r>
              <a:rPr sz="1900" b="1" dirty="0">
                <a:latin typeface="Arial"/>
                <a:cs typeface="Arial"/>
              </a:rPr>
              <a:t>(1024x256</a:t>
            </a:r>
            <a:r>
              <a:rPr sz="1900" b="1" spc="25" dirty="0">
                <a:latin typeface="Arial"/>
                <a:cs typeface="Arial"/>
              </a:rPr>
              <a:t> </a:t>
            </a:r>
            <a:r>
              <a:rPr sz="1900" b="1" spc="-10" dirty="0">
                <a:latin typeface="Arial"/>
                <a:cs typeface="Arial"/>
              </a:rPr>
              <a:t>bits)</a:t>
            </a:r>
            <a:endParaRPr sz="1900">
              <a:latin typeface="Arial"/>
              <a:cs typeface="Arial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4768000" y="4920131"/>
            <a:ext cx="3945254" cy="492125"/>
          </a:xfrm>
          <a:custGeom>
            <a:avLst/>
            <a:gdLst/>
            <a:ahLst/>
            <a:cxnLst/>
            <a:rect l="l" t="t" r="r" b="b"/>
            <a:pathLst>
              <a:path w="3945254" h="492125">
                <a:moveTo>
                  <a:pt x="0" y="0"/>
                </a:moveTo>
                <a:lnTo>
                  <a:pt x="0" y="491874"/>
                </a:lnTo>
              </a:path>
              <a:path w="3945254" h="492125">
                <a:moveTo>
                  <a:pt x="3944699" y="0"/>
                </a:moveTo>
                <a:lnTo>
                  <a:pt x="3944699" y="491874"/>
                </a:lnTo>
              </a:path>
            </a:pathLst>
          </a:custGeom>
          <a:ln w="204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6185540" y="5720062"/>
            <a:ext cx="657225" cy="309880"/>
            <a:chOff x="6185540" y="5720062"/>
            <a:chExt cx="657225" cy="309880"/>
          </a:xfrm>
        </p:grpSpPr>
        <p:sp>
          <p:nvSpPr>
            <p:cNvPr id="90" name="object 90"/>
            <p:cNvSpPr/>
            <p:nvPr/>
          </p:nvSpPr>
          <p:spPr>
            <a:xfrm>
              <a:off x="6195746" y="5730279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185540" y="5720062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751"/>
                  </a:lnTo>
                  <a:lnTo>
                    <a:pt x="656871" y="309751"/>
                  </a:lnTo>
                  <a:lnTo>
                    <a:pt x="656871" y="299544"/>
                  </a:lnTo>
                  <a:lnTo>
                    <a:pt x="20412" y="299544"/>
                  </a:lnTo>
                  <a:lnTo>
                    <a:pt x="10206" y="289337"/>
                  </a:lnTo>
                  <a:lnTo>
                    <a:pt x="20412" y="28933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337"/>
                  </a:moveTo>
                  <a:lnTo>
                    <a:pt x="10206" y="289337"/>
                  </a:lnTo>
                  <a:lnTo>
                    <a:pt x="20412" y="299544"/>
                  </a:lnTo>
                  <a:lnTo>
                    <a:pt x="20412" y="289337"/>
                  </a:lnTo>
                  <a:close/>
                </a:path>
                <a:path w="657225" h="309879">
                  <a:moveTo>
                    <a:pt x="636459" y="289337"/>
                  </a:moveTo>
                  <a:lnTo>
                    <a:pt x="20412" y="289337"/>
                  </a:lnTo>
                  <a:lnTo>
                    <a:pt x="20412" y="299544"/>
                  </a:lnTo>
                  <a:lnTo>
                    <a:pt x="636459" y="299544"/>
                  </a:lnTo>
                  <a:lnTo>
                    <a:pt x="636459" y="289337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544"/>
                  </a:lnTo>
                  <a:lnTo>
                    <a:pt x="646665" y="289337"/>
                  </a:lnTo>
                  <a:lnTo>
                    <a:pt x="656871" y="289337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337"/>
                  </a:moveTo>
                  <a:lnTo>
                    <a:pt x="646665" y="289337"/>
                  </a:lnTo>
                  <a:lnTo>
                    <a:pt x="636459" y="299544"/>
                  </a:lnTo>
                  <a:lnTo>
                    <a:pt x="656871" y="299544"/>
                  </a:lnTo>
                  <a:lnTo>
                    <a:pt x="656871" y="289337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343284" y="5740269"/>
            <a:ext cx="34734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spc="-25" dirty="0">
                <a:solidFill>
                  <a:srgbClr val="C00000"/>
                </a:solidFill>
                <a:latin typeface="Arial"/>
                <a:cs typeface="Arial"/>
              </a:rPr>
              <a:t>S15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053476" y="5720062"/>
            <a:ext cx="657225" cy="309880"/>
            <a:chOff x="7053476" y="5720062"/>
            <a:chExt cx="657225" cy="309880"/>
          </a:xfrm>
        </p:grpSpPr>
        <p:sp>
          <p:nvSpPr>
            <p:cNvPr id="94" name="object 94"/>
            <p:cNvSpPr/>
            <p:nvPr/>
          </p:nvSpPr>
          <p:spPr>
            <a:xfrm>
              <a:off x="7063682" y="5730279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C5DF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53476" y="5720062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751"/>
                  </a:lnTo>
                  <a:lnTo>
                    <a:pt x="656871" y="309751"/>
                  </a:lnTo>
                  <a:lnTo>
                    <a:pt x="656871" y="299544"/>
                  </a:lnTo>
                  <a:lnTo>
                    <a:pt x="20412" y="299544"/>
                  </a:lnTo>
                  <a:lnTo>
                    <a:pt x="10206" y="289337"/>
                  </a:lnTo>
                  <a:lnTo>
                    <a:pt x="20412" y="28933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337"/>
                  </a:moveTo>
                  <a:lnTo>
                    <a:pt x="10206" y="289337"/>
                  </a:lnTo>
                  <a:lnTo>
                    <a:pt x="20412" y="299544"/>
                  </a:lnTo>
                  <a:lnTo>
                    <a:pt x="20412" y="289337"/>
                  </a:lnTo>
                  <a:close/>
                </a:path>
                <a:path w="657225" h="309879">
                  <a:moveTo>
                    <a:pt x="636459" y="289337"/>
                  </a:moveTo>
                  <a:lnTo>
                    <a:pt x="20412" y="289337"/>
                  </a:lnTo>
                  <a:lnTo>
                    <a:pt x="20412" y="299544"/>
                  </a:lnTo>
                  <a:lnTo>
                    <a:pt x="636459" y="299544"/>
                  </a:lnTo>
                  <a:lnTo>
                    <a:pt x="636459" y="289337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544"/>
                  </a:lnTo>
                  <a:lnTo>
                    <a:pt x="646665" y="289337"/>
                  </a:lnTo>
                  <a:lnTo>
                    <a:pt x="656871" y="289337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337"/>
                  </a:moveTo>
                  <a:lnTo>
                    <a:pt x="646665" y="289337"/>
                  </a:lnTo>
                  <a:lnTo>
                    <a:pt x="636459" y="299544"/>
                  </a:lnTo>
                  <a:lnTo>
                    <a:pt x="656871" y="299544"/>
                  </a:lnTo>
                  <a:lnTo>
                    <a:pt x="656871" y="289337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135286" y="5740269"/>
            <a:ext cx="50101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spc="-10" dirty="0">
                <a:solidFill>
                  <a:srgbClr val="C00000"/>
                </a:solidFill>
                <a:latin typeface="Arial"/>
                <a:cs typeface="Arial"/>
              </a:rPr>
              <a:t>S1.14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921412" y="5720062"/>
            <a:ext cx="657225" cy="309880"/>
            <a:chOff x="7921412" y="5720062"/>
            <a:chExt cx="657225" cy="309880"/>
          </a:xfrm>
        </p:grpSpPr>
        <p:sp>
          <p:nvSpPr>
            <p:cNvPr id="98" name="object 98"/>
            <p:cNvSpPr/>
            <p:nvPr/>
          </p:nvSpPr>
          <p:spPr>
            <a:xfrm>
              <a:off x="7931618" y="5730279"/>
              <a:ext cx="636905" cy="289560"/>
            </a:xfrm>
            <a:custGeom>
              <a:avLst/>
              <a:gdLst/>
              <a:ahLst/>
              <a:cxnLst/>
              <a:rect l="l" t="t" r="r" b="b"/>
              <a:pathLst>
                <a:path w="636904" h="289560">
                  <a:moveTo>
                    <a:pt x="636479" y="0"/>
                  </a:moveTo>
                  <a:lnTo>
                    <a:pt x="0" y="0"/>
                  </a:lnTo>
                  <a:lnTo>
                    <a:pt x="0" y="289326"/>
                  </a:lnTo>
                  <a:lnTo>
                    <a:pt x="636479" y="289326"/>
                  </a:lnTo>
                  <a:lnTo>
                    <a:pt x="636479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921412" y="5720062"/>
              <a:ext cx="657225" cy="309880"/>
            </a:xfrm>
            <a:custGeom>
              <a:avLst/>
              <a:gdLst/>
              <a:ahLst/>
              <a:cxnLst/>
              <a:rect l="l" t="t" r="r" b="b"/>
              <a:pathLst>
                <a:path w="657225" h="309879">
                  <a:moveTo>
                    <a:pt x="656871" y="0"/>
                  </a:moveTo>
                  <a:lnTo>
                    <a:pt x="0" y="0"/>
                  </a:lnTo>
                  <a:lnTo>
                    <a:pt x="0" y="309751"/>
                  </a:lnTo>
                  <a:lnTo>
                    <a:pt x="656871" y="309751"/>
                  </a:lnTo>
                  <a:lnTo>
                    <a:pt x="656871" y="299544"/>
                  </a:lnTo>
                  <a:lnTo>
                    <a:pt x="20412" y="299544"/>
                  </a:lnTo>
                  <a:lnTo>
                    <a:pt x="10206" y="289337"/>
                  </a:lnTo>
                  <a:lnTo>
                    <a:pt x="20412" y="289337"/>
                  </a:lnTo>
                  <a:lnTo>
                    <a:pt x="20412" y="20413"/>
                  </a:lnTo>
                  <a:lnTo>
                    <a:pt x="10206" y="20413"/>
                  </a:lnTo>
                  <a:lnTo>
                    <a:pt x="20412" y="10206"/>
                  </a:lnTo>
                  <a:lnTo>
                    <a:pt x="656871" y="10206"/>
                  </a:lnTo>
                  <a:lnTo>
                    <a:pt x="656871" y="0"/>
                  </a:lnTo>
                  <a:close/>
                </a:path>
                <a:path w="657225" h="309879">
                  <a:moveTo>
                    <a:pt x="20412" y="289337"/>
                  </a:moveTo>
                  <a:lnTo>
                    <a:pt x="10206" y="289337"/>
                  </a:lnTo>
                  <a:lnTo>
                    <a:pt x="20412" y="299544"/>
                  </a:lnTo>
                  <a:lnTo>
                    <a:pt x="20412" y="289337"/>
                  </a:lnTo>
                  <a:close/>
                </a:path>
                <a:path w="657225" h="309879">
                  <a:moveTo>
                    <a:pt x="636459" y="289337"/>
                  </a:moveTo>
                  <a:lnTo>
                    <a:pt x="20412" y="289337"/>
                  </a:lnTo>
                  <a:lnTo>
                    <a:pt x="20412" y="299544"/>
                  </a:lnTo>
                  <a:lnTo>
                    <a:pt x="636459" y="299544"/>
                  </a:lnTo>
                  <a:lnTo>
                    <a:pt x="636459" y="289337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636459" y="299544"/>
                  </a:lnTo>
                  <a:lnTo>
                    <a:pt x="646665" y="289337"/>
                  </a:lnTo>
                  <a:lnTo>
                    <a:pt x="656871" y="289337"/>
                  </a:lnTo>
                  <a:lnTo>
                    <a:pt x="656871" y="20413"/>
                  </a:lnTo>
                  <a:lnTo>
                    <a:pt x="646665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289337"/>
                  </a:moveTo>
                  <a:lnTo>
                    <a:pt x="646665" y="289337"/>
                  </a:lnTo>
                  <a:lnTo>
                    <a:pt x="636459" y="299544"/>
                  </a:lnTo>
                  <a:lnTo>
                    <a:pt x="656871" y="299544"/>
                  </a:lnTo>
                  <a:lnTo>
                    <a:pt x="656871" y="289337"/>
                  </a:lnTo>
                  <a:close/>
                </a:path>
                <a:path w="657225" h="309879">
                  <a:moveTo>
                    <a:pt x="20412" y="10206"/>
                  </a:moveTo>
                  <a:lnTo>
                    <a:pt x="10206" y="20413"/>
                  </a:lnTo>
                  <a:lnTo>
                    <a:pt x="20412" y="20413"/>
                  </a:lnTo>
                  <a:lnTo>
                    <a:pt x="20412" y="10206"/>
                  </a:lnTo>
                  <a:close/>
                </a:path>
                <a:path w="657225" h="309879">
                  <a:moveTo>
                    <a:pt x="636459" y="10206"/>
                  </a:moveTo>
                  <a:lnTo>
                    <a:pt x="20412" y="10206"/>
                  </a:lnTo>
                  <a:lnTo>
                    <a:pt x="20412" y="20413"/>
                  </a:lnTo>
                  <a:lnTo>
                    <a:pt x="636459" y="20413"/>
                  </a:lnTo>
                  <a:lnTo>
                    <a:pt x="636459" y="10206"/>
                  </a:lnTo>
                  <a:close/>
                </a:path>
                <a:path w="657225" h="309879">
                  <a:moveTo>
                    <a:pt x="656871" y="10206"/>
                  </a:moveTo>
                  <a:lnTo>
                    <a:pt x="636459" y="10206"/>
                  </a:lnTo>
                  <a:lnTo>
                    <a:pt x="646665" y="20413"/>
                  </a:lnTo>
                  <a:lnTo>
                    <a:pt x="656871" y="20413"/>
                  </a:lnTo>
                  <a:lnTo>
                    <a:pt x="656871" y="10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8080585" y="5740269"/>
            <a:ext cx="347345" cy="2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spc="-25" dirty="0">
                <a:solidFill>
                  <a:srgbClr val="C00000"/>
                </a:solidFill>
                <a:latin typeface="Arial"/>
                <a:cs typeface="Arial"/>
              </a:rPr>
              <a:t>S15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438091" y="5754304"/>
            <a:ext cx="164020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dirty="0">
                <a:latin typeface="Arial"/>
                <a:cs typeface="Arial"/>
              </a:rPr>
              <a:t>Data</a:t>
            </a:r>
            <a:r>
              <a:rPr sz="1450" b="1" spc="-25" dirty="0">
                <a:latin typeface="Arial"/>
                <a:cs typeface="Arial"/>
              </a:rPr>
              <a:t> </a:t>
            </a:r>
            <a:r>
              <a:rPr sz="1450" b="1" spc="-10" dirty="0">
                <a:latin typeface="Arial"/>
                <a:cs typeface="Arial"/>
              </a:rPr>
              <a:t>presentation:</a:t>
            </a:r>
            <a:endParaRPr sz="145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301177" y="3247216"/>
            <a:ext cx="26543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288477" y="3537400"/>
            <a:ext cx="27813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288477" y="4407238"/>
            <a:ext cx="27813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288477" y="4697422"/>
            <a:ext cx="278130" cy="3943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53985" y="5170209"/>
            <a:ext cx="368300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765"/>
              </a:lnSpc>
            </a:pPr>
            <a:r>
              <a:rPr sz="2400" spc="-25" dirty="0">
                <a:latin typeface="Arial MT"/>
                <a:cs typeface="Arial MT"/>
              </a:rPr>
              <a:t>...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4644390" y="3213354"/>
            <a:ext cx="4174490" cy="1915795"/>
          </a:xfrm>
          <a:custGeom>
            <a:avLst/>
            <a:gdLst/>
            <a:ahLst/>
            <a:cxnLst/>
            <a:rect l="l" t="t" r="r" b="b"/>
            <a:pathLst>
              <a:path w="4174490" h="1915795">
                <a:moveTo>
                  <a:pt x="0" y="438912"/>
                </a:moveTo>
                <a:lnTo>
                  <a:pt x="4174236" y="438912"/>
                </a:lnTo>
                <a:lnTo>
                  <a:pt x="4174236" y="0"/>
                </a:lnTo>
                <a:lnTo>
                  <a:pt x="0" y="0"/>
                </a:lnTo>
                <a:lnTo>
                  <a:pt x="0" y="438912"/>
                </a:lnTo>
                <a:close/>
              </a:path>
              <a:path w="4174490" h="1915795">
                <a:moveTo>
                  <a:pt x="0" y="1915668"/>
                </a:moveTo>
                <a:lnTo>
                  <a:pt x="4174236" y="1915668"/>
                </a:lnTo>
                <a:lnTo>
                  <a:pt x="4174236" y="1478280"/>
                </a:lnTo>
                <a:lnTo>
                  <a:pt x="0" y="1478280"/>
                </a:lnTo>
                <a:lnTo>
                  <a:pt x="0" y="1915668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1973326" y="2824733"/>
            <a:ext cx="2553970" cy="650875"/>
          </a:xfrm>
          <a:custGeom>
            <a:avLst/>
            <a:gdLst/>
            <a:ahLst/>
            <a:cxnLst/>
            <a:rect l="l" t="t" r="r" b="b"/>
            <a:pathLst>
              <a:path w="2553970" h="650875">
                <a:moveTo>
                  <a:pt x="2377981" y="594185"/>
                </a:moveTo>
                <a:lnTo>
                  <a:pt x="2365248" y="650620"/>
                </a:lnTo>
                <a:lnTo>
                  <a:pt x="2553843" y="604265"/>
                </a:lnTo>
                <a:lnTo>
                  <a:pt x="2549342" y="600582"/>
                </a:lnTo>
                <a:lnTo>
                  <a:pt x="2406269" y="600582"/>
                </a:lnTo>
                <a:lnTo>
                  <a:pt x="2377981" y="594185"/>
                </a:lnTo>
                <a:close/>
              </a:path>
              <a:path w="2553970" h="650875">
                <a:moveTo>
                  <a:pt x="2390730" y="537683"/>
                </a:moveTo>
                <a:lnTo>
                  <a:pt x="2377981" y="594185"/>
                </a:lnTo>
                <a:lnTo>
                  <a:pt x="2406269" y="600582"/>
                </a:lnTo>
                <a:lnTo>
                  <a:pt x="2418969" y="544067"/>
                </a:lnTo>
                <a:lnTo>
                  <a:pt x="2390730" y="537683"/>
                </a:lnTo>
                <a:close/>
              </a:path>
              <a:path w="2553970" h="650875">
                <a:moveTo>
                  <a:pt x="2403475" y="481202"/>
                </a:moveTo>
                <a:lnTo>
                  <a:pt x="2390730" y="537683"/>
                </a:lnTo>
                <a:lnTo>
                  <a:pt x="2418969" y="544067"/>
                </a:lnTo>
                <a:lnTo>
                  <a:pt x="2406269" y="600582"/>
                </a:lnTo>
                <a:lnTo>
                  <a:pt x="2549342" y="600582"/>
                </a:lnTo>
                <a:lnTo>
                  <a:pt x="2403475" y="481202"/>
                </a:lnTo>
                <a:close/>
              </a:path>
              <a:path w="2553970" h="650875">
                <a:moveTo>
                  <a:pt x="12700" y="0"/>
                </a:moveTo>
                <a:lnTo>
                  <a:pt x="0" y="56387"/>
                </a:lnTo>
                <a:lnTo>
                  <a:pt x="2377981" y="594185"/>
                </a:lnTo>
                <a:lnTo>
                  <a:pt x="2390730" y="537683"/>
                </a:lnTo>
                <a:lnTo>
                  <a:pt x="127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760726" y="4908169"/>
            <a:ext cx="1747520" cy="588645"/>
          </a:xfrm>
          <a:custGeom>
            <a:avLst/>
            <a:gdLst/>
            <a:ahLst/>
            <a:cxnLst/>
            <a:rect l="l" t="t" r="r" b="b"/>
            <a:pathLst>
              <a:path w="1747520" h="588645">
                <a:moveTo>
                  <a:pt x="1572597" y="55411"/>
                </a:moveTo>
                <a:lnTo>
                  <a:pt x="0" y="533018"/>
                </a:lnTo>
                <a:lnTo>
                  <a:pt x="16763" y="588517"/>
                </a:lnTo>
                <a:lnTo>
                  <a:pt x="1589428" y="110765"/>
                </a:lnTo>
                <a:lnTo>
                  <a:pt x="1572597" y="55411"/>
                </a:lnTo>
                <a:close/>
              </a:path>
              <a:path w="1747520" h="588645">
                <a:moveTo>
                  <a:pt x="1732123" y="46989"/>
                </a:moveTo>
                <a:lnTo>
                  <a:pt x="1600327" y="46989"/>
                </a:lnTo>
                <a:lnTo>
                  <a:pt x="1617090" y="102361"/>
                </a:lnTo>
                <a:lnTo>
                  <a:pt x="1589428" y="110765"/>
                </a:lnTo>
                <a:lnTo>
                  <a:pt x="1606296" y="166242"/>
                </a:lnTo>
                <a:lnTo>
                  <a:pt x="1732123" y="46989"/>
                </a:lnTo>
                <a:close/>
              </a:path>
              <a:path w="1747520" h="588645">
                <a:moveTo>
                  <a:pt x="1600327" y="46989"/>
                </a:moveTo>
                <a:lnTo>
                  <a:pt x="1572597" y="55411"/>
                </a:lnTo>
                <a:lnTo>
                  <a:pt x="1589428" y="110765"/>
                </a:lnTo>
                <a:lnTo>
                  <a:pt x="1617090" y="102361"/>
                </a:lnTo>
                <a:lnTo>
                  <a:pt x="1600327" y="46989"/>
                </a:lnTo>
                <a:close/>
              </a:path>
              <a:path w="1747520" h="588645">
                <a:moveTo>
                  <a:pt x="1555750" y="0"/>
                </a:moveTo>
                <a:lnTo>
                  <a:pt x="1572597" y="55411"/>
                </a:lnTo>
                <a:lnTo>
                  <a:pt x="1600327" y="46989"/>
                </a:lnTo>
                <a:lnTo>
                  <a:pt x="1732123" y="46989"/>
                </a:lnTo>
                <a:lnTo>
                  <a:pt x="1747265" y="32638"/>
                </a:lnTo>
                <a:lnTo>
                  <a:pt x="155575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0921" y="715297"/>
            <a:ext cx="4347304" cy="4281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2640">
              <a:lnSpc>
                <a:spcPct val="100000"/>
              </a:lnSpc>
              <a:spcBef>
                <a:spcPts val="100"/>
              </a:spcBef>
            </a:pPr>
            <a:r>
              <a:rPr dirty="0"/>
              <a:t>Order</a:t>
            </a:r>
            <a:r>
              <a:rPr spc="-25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spc="-10" dirty="0"/>
              <a:t>Computation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4875" y="1294638"/>
            <a:ext cx="39954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Integer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asymmetric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saturation</a:t>
            </a:r>
            <a:endParaRPr sz="2000">
              <a:latin typeface="Arial"/>
              <a:cs typeface="Arial"/>
            </a:endParaRPr>
          </a:p>
          <a:p>
            <a:pPr marL="756285" marR="64769" lvl="1" indent="-287020" algn="just">
              <a:lnSpc>
                <a:spcPct val="100000"/>
              </a:lnSpc>
              <a:spcBef>
                <a:spcPts val="163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5" dirty="0">
                <a:latin typeface="Microsoft JhengHei"/>
                <a:cs typeface="Microsoft JhengHei"/>
              </a:rPr>
              <a:t>若發生</a:t>
            </a:r>
            <a:r>
              <a:rPr sz="2000" b="1" spc="-10" dirty="0">
                <a:latin typeface="Microsoft JhengHei"/>
                <a:cs typeface="Microsoft JhengHei"/>
              </a:rPr>
              <a:t>overflow</a:t>
            </a:r>
            <a:r>
              <a:rPr sz="2000" b="1" spc="-15" dirty="0">
                <a:latin typeface="Microsoft JhengHei"/>
                <a:cs typeface="Microsoft JhengHei"/>
              </a:rPr>
              <a:t>，則取其能</a:t>
            </a:r>
            <a:r>
              <a:rPr sz="2000" b="1" spc="-20" dirty="0">
                <a:latin typeface="Microsoft JhengHei"/>
                <a:cs typeface="Microsoft JhengHei"/>
              </a:rPr>
              <a:t>表示的最大值/最小值來做為</a:t>
            </a:r>
            <a:r>
              <a:rPr sz="2000" b="1" spc="-25" dirty="0">
                <a:latin typeface="Microsoft JhengHei"/>
                <a:cs typeface="Microsoft JhengHei"/>
              </a:rPr>
              <a:t>結果</a:t>
            </a:r>
            <a:endParaRPr sz="2000">
              <a:latin typeface="Microsoft JhengHei"/>
              <a:cs typeface="Microsoft JhengHei"/>
            </a:endParaRPr>
          </a:p>
          <a:p>
            <a:pPr lvl="1">
              <a:lnSpc>
                <a:spcPct val="100000"/>
              </a:lnSpc>
              <a:spcBef>
                <a:spcPts val="260"/>
              </a:spcBef>
              <a:buFont typeface="Microsoft Sans Serif"/>
              <a:buChar char="–"/>
            </a:pP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Arial"/>
                <a:cs typeface="Arial"/>
              </a:rPr>
              <a:t>Fractional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truncation</a:t>
            </a:r>
            <a:endParaRPr sz="2000">
              <a:latin typeface="Arial"/>
              <a:cs typeface="Arial"/>
            </a:endParaRPr>
          </a:p>
          <a:p>
            <a:pPr marL="756285" marR="55880" lvl="1" indent="-287020" algn="just">
              <a:lnSpc>
                <a:spcPct val="100000"/>
              </a:lnSpc>
              <a:spcBef>
                <a:spcPts val="1635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5" dirty="0">
                <a:latin typeface="Microsoft JhengHei"/>
                <a:cs typeface="Microsoft JhengHei"/>
              </a:rPr>
              <a:t>小數部分當</a:t>
            </a:r>
            <a:r>
              <a:rPr sz="2000" b="1" spc="-20" dirty="0">
                <a:latin typeface="Microsoft JhengHei"/>
                <a:cs typeface="Microsoft JhengHei"/>
              </a:rPr>
              <a:t>bit-</a:t>
            </a:r>
            <a:r>
              <a:rPr sz="2000" b="1" spc="-10" dirty="0">
                <a:latin typeface="Microsoft JhengHei"/>
                <a:cs typeface="Microsoft JhengHei"/>
              </a:rPr>
              <a:t>width</a:t>
            </a:r>
            <a:r>
              <a:rPr sz="2000" b="1" spc="-20" dirty="0">
                <a:latin typeface="Microsoft JhengHei"/>
                <a:cs typeface="Microsoft JhengHei"/>
              </a:rPr>
              <a:t>變小時</a:t>
            </a:r>
            <a:r>
              <a:rPr sz="2000" b="1" spc="-5" dirty="0">
                <a:latin typeface="Microsoft JhengHei"/>
                <a:cs typeface="Microsoft JhengHei"/>
              </a:rPr>
              <a:t>直接</a:t>
            </a:r>
            <a:r>
              <a:rPr sz="2000" b="1" spc="-10" dirty="0">
                <a:latin typeface="Microsoft JhengHei"/>
                <a:cs typeface="Microsoft JhengHei"/>
              </a:rPr>
              <a:t>truncate</a:t>
            </a:r>
            <a:r>
              <a:rPr sz="2000" b="1" spc="-15" dirty="0">
                <a:latin typeface="Microsoft JhengHei"/>
                <a:cs typeface="Microsoft JhengHei"/>
              </a:rPr>
              <a:t>即可(不用四捨</a:t>
            </a:r>
            <a:r>
              <a:rPr sz="2000" b="1" spc="-20" dirty="0">
                <a:latin typeface="Microsoft JhengHei"/>
                <a:cs typeface="Microsoft JhengHei"/>
              </a:rPr>
              <a:t>五入)</a:t>
            </a:r>
            <a:endParaRPr sz="2000">
              <a:latin typeface="Microsoft JhengHei"/>
              <a:cs typeface="Microsoft Jheng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2396" y="1597568"/>
            <a:ext cx="4236284" cy="44444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1561"/>
            <a:ext cx="2686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Computer-</a:t>
            </a:r>
            <a:r>
              <a:rPr sz="1400" b="1" i="1" dirty="0">
                <a:latin typeface="Calibri"/>
                <a:cs typeface="Calibri"/>
              </a:rPr>
              <a:t>Aided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VLSI</a:t>
            </a:r>
            <a:r>
              <a:rPr sz="1400" b="1" i="1" spc="-10" dirty="0">
                <a:latin typeface="Calibri"/>
                <a:cs typeface="Calibri"/>
              </a:rPr>
              <a:t> System</a:t>
            </a:r>
            <a:r>
              <a:rPr sz="1400" b="1" i="1" spc="-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7363" y="58673"/>
            <a:ext cx="372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6728" y="719852"/>
            <a:ext cx="2344833" cy="3461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75786" y="559130"/>
            <a:ext cx="24009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D6194"/>
                </a:solidFill>
                <a:latin typeface="Calibri"/>
                <a:cs typeface="Calibri"/>
              </a:rPr>
              <a:t>Initialization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875" y="1294638"/>
            <a:ext cx="2383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X</a:t>
            </a:r>
            <a:r>
              <a:rPr sz="2000" b="1" spc="-15" dirty="0">
                <a:latin typeface="Microsoft JhengHei"/>
                <a:cs typeface="Microsoft JhengHei"/>
              </a:rPr>
              <a:t> 初始化方式如下</a:t>
            </a:r>
            <a:endParaRPr sz="2000">
              <a:latin typeface="Microsoft JhengHei"/>
              <a:cs typeface="Microsoft JhengHe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878" y="2303465"/>
            <a:ext cx="2832528" cy="186852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65807" y="4247515"/>
            <a:ext cx="83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08A00"/>
                </a:solidFill>
                <a:latin typeface="Arial"/>
                <a:cs typeface="Arial"/>
              </a:rPr>
              <a:t>S15.16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5690" y="2682341"/>
            <a:ext cx="1491615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85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b</a:t>
            </a:r>
            <a:r>
              <a:rPr sz="1950" b="1" baseline="-21367" dirty="0">
                <a:latin typeface="Arial"/>
                <a:cs typeface="Arial"/>
              </a:rPr>
              <a:t>N</a:t>
            </a:r>
            <a:r>
              <a:rPr sz="2000" b="1" dirty="0">
                <a:latin typeface="Arial"/>
                <a:cs typeface="Arial"/>
              </a:rPr>
              <a:t>: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F08A00"/>
                </a:solidFill>
                <a:latin typeface="Arial"/>
                <a:cs typeface="Arial"/>
              </a:rPr>
              <a:t>S15 </a:t>
            </a:r>
            <a:r>
              <a:rPr sz="2000" b="1" dirty="0">
                <a:latin typeface="Arial"/>
                <a:cs typeface="Arial"/>
              </a:rPr>
              <a:t>1/a</a:t>
            </a:r>
            <a:r>
              <a:rPr sz="1950" b="1" baseline="-21367" dirty="0">
                <a:latin typeface="Arial"/>
                <a:cs typeface="Arial"/>
              </a:rPr>
              <a:t>NN</a:t>
            </a:r>
            <a:r>
              <a:rPr sz="2000" b="1" dirty="0">
                <a:latin typeface="Arial"/>
                <a:cs typeface="Arial"/>
              </a:rPr>
              <a:t>: </a:t>
            </a:r>
            <a:r>
              <a:rPr sz="2000" b="1" spc="-10" dirty="0">
                <a:solidFill>
                  <a:srgbClr val="F08A00"/>
                </a:solidFill>
                <a:latin typeface="Arial"/>
                <a:cs typeface="Arial"/>
              </a:rPr>
              <a:t>S1.14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99358" y="4247515"/>
            <a:ext cx="8312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08A00"/>
                </a:solidFill>
                <a:latin typeface="Arial"/>
                <a:cs typeface="Arial"/>
              </a:rPr>
              <a:t>S17.14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84476" y="4653534"/>
            <a:ext cx="1153795" cy="379095"/>
            <a:chOff x="2284476" y="4653534"/>
            <a:chExt cx="1153795" cy="379095"/>
          </a:xfrm>
        </p:grpSpPr>
        <p:sp>
          <p:nvSpPr>
            <p:cNvPr id="12" name="object 12"/>
            <p:cNvSpPr/>
            <p:nvPr/>
          </p:nvSpPr>
          <p:spPr>
            <a:xfrm>
              <a:off x="2338578" y="4653534"/>
              <a:ext cx="1080770" cy="360045"/>
            </a:xfrm>
            <a:custGeom>
              <a:avLst/>
              <a:gdLst/>
              <a:ahLst/>
              <a:cxnLst/>
              <a:rect l="l" t="t" r="r" b="b"/>
              <a:pathLst>
                <a:path w="1080770" h="360045">
                  <a:moveTo>
                    <a:pt x="1080516" y="0"/>
                  </a:moveTo>
                  <a:lnTo>
                    <a:pt x="1080516" y="360045"/>
                  </a:lnTo>
                </a:path>
                <a:path w="1080770" h="360045">
                  <a:moveTo>
                    <a:pt x="1080135" y="359664"/>
                  </a:moveTo>
                  <a:lnTo>
                    <a:pt x="0" y="359664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84476" y="4653534"/>
              <a:ext cx="114300" cy="360045"/>
            </a:xfrm>
            <a:custGeom>
              <a:avLst/>
              <a:gdLst/>
              <a:ahLst/>
              <a:cxnLst/>
              <a:rect l="l" t="t" r="r" b="b"/>
              <a:pathLst>
                <a:path w="114300" h="36004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360045"/>
                  </a:lnTo>
                  <a:lnTo>
                    <a:pt x="76200" y="360045"/>
                  </a:lnTo>
                  <a:lnTo>
                    <a:pt x="76200" y="95250"/>
                  </a:lnTo>
                  <a:close/>
                </a:path>
                <a:path w="114300" h="36004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36004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78000" y="5075935"/>
            <a:ext cx="3652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Integer</a:t>
            </a:r>
            <a:r>
              <a:rPr sz="2000" b="1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asymmetric</a:t>
            </a:r>
            <a:r>
              <a:rPr sz="2000" b="1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Arial"/>
                <a:cs typeface="Arial"/>
              </a:rPr>
              <a:t>saturation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9524" y="724406"/>
            <a:ext cx="2809902" cy="4190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48710" y="559130"/>
            <a:ext cx="2851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Matrix</a:t>
            </a:r>
            <a:r>
              <a:rPr spc="-30" dirty="0"/>
              <a:t> </a:t>
            </a:r>
            <a:r>
              <a:rPr spc="-10" dirty="0"/>
              <a:t>Storage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4875" y="1128762"/>
            <a:ext cx="6802755" cy="1061720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1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假設要處理</a:t>
            </a:r>
            <a:r>
              <a:rPr sz="2000" b="1" spc="-10" dirty="0">
                <a:latin typeface="Microsoft JhengHei"/>
                <a:cs typeface="Microsoft JhengHei"/>
              </a:rPr>
              <a:t>3個矩陣，則其儲存在memory</a:t>
            </a:r>
            <a:r>
              <a:rPr sz="2000" b="1" spc="-15" dirty="0">
                <a:latin typeface="Microsoft JhengHei"/>
                <a:cs typeface="Microsoft JhengHei"/>
              </a:rPr>
              <a:t>的順序如下</a:t>
            </a:r>
            <a:endParaRPr sz="2000">
              <a:latin typeface="Microsoft JhengHei"/>
              <a:cs typeface="Microsoft JhengHei"/>
            </a:endParaRPr>
          </a:p>
          <a:p>
            <a:pPr marL="1492885">
              <a:lnSpc>
                <a:spcPct val="100000"/>
              </a:lnSpc>
              <a:spcBef>
                <a:spcPts val="1565"/>
              </a:spcBef>
              <a:tabLst>
                <a:tab pos="2052320" algn="l"/>
                <a:tab pos="2499360" algn="l"/>
                <a:tab pos="3024505" algn="l"/>
                <a:tab pos="3462020" algn="l"/>
                <a:tab pos="4019550" algn="l"/>
                <a:tab pos="4467225" algn="l"/>
                <a:tab pos="4991100" algn="l"/>
                <a:tab pos="5428615" algn="l"/>
                <a:tab pos="5986145" algn="l"/>
                <a:tab pos="6433820" algn="l"/>
              </a:tabLst>
            </a:pPr>
            <a:r>
              <a:rPr sz="2400" b="1" spc="-25" dirty="0">
                <a:latin typeface="Arial"/>
                <a:cs typeface="Arial"/>
              </a:rPr>
              <a:t>A1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-</a:t>
            </a:r>
            <a:r>
              <a:rPr sz="2400" b="1" spc="-50" dirty="0">
                <a:latin typeface="Arial"/>
                <a:cs typeface="Arial"/>
              </a:rPr>
              <a:t>&gt;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5" dirty="0">
                <a:latin typeface="Arial"/>
                <a:cs typeface="Arial"/>
              </a:rPr>
              <a:t>b1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-</a:t>
            </a:r>
            <a:r>
              <a:rPr sz="2400" b="1" spc="-50" dirty="0">
                <a:latin typeface="Arial"/>
                <a:cs typeface="Arial"/>
              </a:rPr>
              <a:t>&gt;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5" dirty="0">
                <a:latin typeface="Arial"/>
                <a:cs typeface="Arial"/>
              </a:rPr>
              <a:t>A2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-</a:t>
            </a:r>
            <a:r>
              <a:rPr sz="2400" b="1" spc="-50" dirty="0">
                <a:latin typeface="Arial"/>
                <a:cs typeface="Arial"/>
              </a:rPr>
              <a:t>&gt;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5" dirty="0">
                <a:latin typeface="Arial"/>
                <a:cs typeface="Arial"/>
              </a:rPr>
              <a:t>b2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-</a:t>
            </a:r>
            <a:r>
              <a:rPr sz="2400" b="1" spc="-50" dirty="0">
                <a:latin typeface="Arial"/>
                <a:cs typeface="Arial"/>
              </a:rPr>
              <a:t>&gt;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5" dirty="0">
                <a:latin typeface="Arial"/>
                <a:cs typeface="Arial"/>
              </a:rPr>
              <a:t>A3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-</a:t>
            </a:r>
            <a:r>
              <a:rPr sz="2400" b="1" spc="-50" dirty="0">
                <a:latin typeface="Arial"/>
                <a:cs typeface="Arial"/>
              </a:rPr>
              <a:t>&gt;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25" dirty="0">
                <a:latin typeface="Arial"/>
                <a:cs typeface="Arial"/>
              </a:rPr>
              <a:t>b3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88881" y="2649167"/>
            <a:ext cx="3304540" cy="981710"/>
            <a:chOff x="2988881" y="2649167"/>
            <a:chExt cx="3304540" cy="981710"/>
          </a:xfrm>
        </p:grpSpPr>
        <p:sp>
          <p:nvSpPr>
            <p:cNvPr id="7" name="object 7"/>
            <p:cNvSpPr/>
            <p:nvPr/>
          </p:nvSpPr>
          <p:spPr>
            <a:xfrm>
              <a:off x="2997387" y="2657672"/>
              <a:ext cx="3288029" cy="964565"/>
            </a:xfrm>
            <a:custGeom>
              <a:avLst/>
              <a:gdLst/>
              <a:ahLst/>
              <a:cxnLst/>
              <a:rect l="l" t="t" r="r" b="b"/>
              <a:pathLst>
                <a:path w="3288029" h="964564">
                  <a:moveTo>
                    <a:pt x="3287438" y="0"/>
                  </a:moveTo>
                  <a:lnTo>
                    <a:pt x="0" y="0"/>
                  </a:lnTo>
                  <a:lnTo>
                    <a:pt x="0" y="964391"/>
                  </a:lnTo>
                  <a:lnTo>
                    <a:pt x="3287438" y="964391"/>
                  </a:lnTo>
                  <a:lnTo>
                    <a:pt x="3287438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8881" y="2649167"/>
              <a:ext cx="3304540" cy="981710"/>
            </a:xfrm>
            <a:custGeom>
              <a:avLst/>
              <a:gdLst/>
              <a:ahLst/>
              <a:cxnLst/>
              <a:rect l="l" t="t" r="r" b="b"/>
              <a:pathLst>
                <a:path w="3304540" h="981710">
                  <a:moveTo>
                    <a:pt x="3304509" y="0"/>
                  </a:moveTo>
                  <a:lnTo>
                    <a:pt x="0" y="0"/>
                  </a:lnTo>
                  <a:lnTo>
                    <a:pt x="0" y="981401"/>
                  </a:lnTo>
                  <a:lnTo>
                    <a:pt x="3304509" y="981401"/>
                  </a:lnTo>
                  <a:lnTo>
                    <a:pt x="3304509" y="972896"/>
                  </a:lnTo>
                  <a:lnTo>
                    <a:pt x="17011" y="972896"/>
                  </a:lnTo>
                  <a:lnTo>
                    <a:pt x="8505" y="964391"/>
                  </a:lnTo>
                  <a:lnTo>
                    <a:pt x="17011" y="964391"/>
                  </a:lnTo>
                  <a:lnTo>
                    <a:pt x="17011" y="17010"/>
                  </a:lnTo>
                  <a:lnTo>
                    <a:pt x="8505" y="17010"/>
                  </a:lnTo>
                  <a:lnTo>
                    <a:pt x="17011" y="8505"/>
                  </a:lnTo>
                  <a:lnTo>
                    <a:pt x="3304509" y="8505"/>
                  </a:lnTo>
                  <a:lnTo>
                    <a:pt x="3304509" y="0"/>
                  </a:lnTo>
                  <a:close/>
                </a:path>
                <a:path w="3304540" h="981710">
                  <a:moveTo>
                    <a:pt x="17011" y="964391"/>
                  </a:moveTo>
                  <a:lnTo>
                    <a:pt x="8505" y="964391"/>
                  </a:lnTo>
                  <a:lnTo>
                    <a:pt x="17011" y="972896"/>
                  </a:lnTo>
                  <a:lnTo>
                    <a:pt x="17011" y="964391"/>
                  </a:lnTo>
                  <a:close/>
                </a:path>
                <a:path w="3304540" h="981710">
                  <a:moveTo>
                    <a:pt x="3287498" y="964391"/>
                  </a:moveTo>
                  <a:lnTo>
                    <a:pt x="17011" y="964391"/>
                  </a:lnTo>
                  <a:lnTo>
                    <a:pt x="17011" y="972896"/>
                  </a:lnTo>
                  <a:lnTo>
                    <a:pt x="3287498" y="972896"/>
                  </a:lnTo>
                  <a:lnTo>
                    <a:pt x="3287498" y="964391"/>
                  </a:lnTo>
                  <a:close/>
                </a:path>
                <a:path w="3304540" h="981710">
                  <a:moveTo>
                    <a:pt x="3287498" y="8505"/>
                  </a:moveTo>
                  <a:lnTo>
                    <a:pt x="3287498" y="972896"/>
                  </a:lnTo>
                  <a:lnTo>
                    <a:pt x="3296004" y="964391"/>
                  </a:lnTo>
                  <a:lnTo>
                    <a:pt x="3304509" y="964391"/>
                  </a:lnTo>
                  <a:lnTo>
                    <a:pt x="3304509" y="17010"/>
                  </a:lnTo>
                  <a:lnTo>
                    <a:pt x="3296004" y="17010"/>
                  </a:lnTo>
                  <a:lnTo>
                    <a:pt x="3287498" y="8505"/>
                  </a:lnTo>
                  <a:close/>
                </a:path>
                <a:path w="3304540" h="981710">
                  <a:moveTo>
                    <a:pt x="3304509" y="964391"/>
                  </a:moveTo>
                  <a:lnTo>
                    <a:pt x="3296004" y="964391"/>
                  </a:lnTo>
                  <a:lnTo>
                    <a:pt x="3287498" y="972896"/>
                  </a:lnTo>
                  <a:lnTo>
                    <a:pt x="3304509" y="972896"/>
                  </a:lnTo>
                  <a:lnTo>
                    <a:pt x="3304509" y="964391"/>
                  </a:lnTo>
                  <a:close/>
                </a:path>
                <a:path w="3304540" h="981710">
                  <a:moveTo>
                    <a:pt x="17011" y="8505"/>
                  </a:moveTo>
                  <a:lnTo>
                    <a:pt x="8505" y="17010"/>
                  </a:lnTo>
                  <a:lnTo>
                    <a:pt x="17011" y="17010"/>
                  </a:lnTo>
                  <a:lnTo>
                    <a:pt x="17011" y="8505"/>
                  </a:lnTo>
                  <a:close/>
                </a:path>
                <a:path w="3304540" h="981710">
                  <a:moveTo>
                    <a:pt x="3287498" y="8505"/>
                  </a:moveTo>
                  <a:lnTo>
                    <a:pt x="17011" y="8505"/>
                  </a:lnTo>
                  <a:lnTo>
                    <a:pt x="17011" y="17010"/>
                  </a:lnTo>
                  <a:lnTo>
                    <a:pt x="3287498" y="17010"/>
                  </a:lnTo>
                  <a:lnTo>
                    <a:pt x="3287498" y="8505"/>
                  </a:lnTo>
                  <a:close/>
                </a:path>
                <a:path w="3304540" h="981710">
                  <a:moveTo>
                    <a:pt x="3304509" y="8505"/>
                  </a:moveTo>
                  <a:lnTo>
                    <a:pt x="3287498" y="8505"/>
                  </a:lnTo>
                  <a:lnTo>
                    <a:pt x="3296004" y="17010"/>
                  </a:lnTo>
                  <a:lnTo>
                    <a:pt x="3304509" y="17010"/>
                  </a:lnTo>
                  <a:lnTo>
                    <a:pt x="3304509" y="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01221" y="2985261"/>
            <a:ext cx="28702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5" dirty="0">
                <a:latin typeface="Arial"/>
                <a:cs typeface="Arial"/>
              </a:rPr>
              <a:t>A1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9380" y="2336780"/>
            <a:ext cx="360045" cy="53213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200" b="1" spc="-20" dirty="0">
                <a:latin typeface="Arial"/>
                <a:cs typeface="Arial"/>
              </a:rPr>
              <a:t>addr</a:t>
            </a:r>
            <a:endParaRPr sz="1200">
              <a:latin typeface="Arial"/>
              <a:cs typeface="Arial"/>
            </a:endParaRPr>
          </a:p>
          <a:p>
            <a:pPr marL="15240" algn="ctr">
              <a:lnSpc>
                <a:spcPct val="100000"/>
              </a:lnSpc>
              <a:spcBef>
                <a:spcPts val="555"/>
              </a:spcBef>
            </a:pPr>
            <a:r>
              <a:rPr sz="1200" b="1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19115" y="3591461"/>
            <a:ext cx="191770" cy="48450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200" b="1" spc="-25" dirty="0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b="1" spc="-25" dirty="0"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04788" y="2298093"/>
            <a:ext cx="2992120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Matrix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Memory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(1024x256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bits)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8881" y="3613559"/>
            <a:ext cx="3304540" cy="282575"/>
            <a:chOff x="2988881" y="3613559"/>
            <a:chExt cx="3304540" cy="282575"/>
          </a:xfrm>
        </p:grpSpPr>
        <p:sp>
          <p:nvSpPr>
            <p:cNvPr id="14" name="object 14"/>
            <p:cNvSpPr/>
            <p:nvPr/>
          </p:nvSpPr>
          <p:spPr>
            <a:xfrm>
              <a:off x="2997387" y="3622055"/>
              <a:ext cx="3288029" cy="265430"/>
            </a:xfrm>
            <a:custGeom>
              <a:avLst/>
              <a:gdLst/>
              <a:ahLst/>
              <a:cxnLst/>
              <a:rect l="l" t="t" r="r" b="b"/>
              <a:pathLst>
                <a:path w="3288029" h="265429">
                  <a:moveTo>
                    <a:pt x="3287438" y="0"/>
                  </a:moveTo>
                  <a:lnTo>
                    <a:pt x="0" y="0"/>
                  </a:lnTo>
                  <a:lnTo>
                    <a:pt x="0" y="265197"/>
                  </a:lnTo>
                  <a:lnTo>
                    <a:pt x="3287438" y="265197"/>
                  </a:lnTo>
                  <a:lnTo>
                    <a:pt x="328743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88881" y="3613559"/>
              <a:ext cx="3304540" cy="282575"/>
            </a:xfrm>
            <a:custGeom>
              <a:avLst/>
              <a:gdLst/>
              <a:ahLst/>
              <a:cxnLst/>
              <a:rect l="l" t="t" r="r" b="b"/>
              <a:pathLst>
                <a:path w="3304540" h="282575">
                  <a:moveTo>
                    <a:pt x="3304509" y="0"/>
                  </a:moveTo>
                  <a:lnTo>
                    <a:pt x="0" y="0"/>
                  </a:lnTo>
                  <a:lnTo>
                    <a:pt x="0" y="282198"/>
                  </a:lnTo>
                  <a:lnTo>
                    <a:pt x="3304509" y="282198"/>
                  </a:lnTo>
                  <a:lnTo>
                    <a:pt x="3304509" y="273693"/>
                  </a:lnTo>
                  <a:lnTo>
                    <a:pt x="17011" y="273693"/>
                  </a:lnTo>
                  <a:lnTo>
                    <a:pt x="8505" y="265188"/>
                  </a:lnTo>
                  <a:lnTo>
                    <a:pt x="17011" y="265188"/>
                  </a:lnTo>
                  <a:lnTo>
                    <a:pt x="17011" y="17010"/>
                  </a:lnTo>
                  <a:lnTo>
                    <a:pt x="8505" y="17010"/>
                  </a:lnTo>
                  <a:lnTo>
                    <a:pt x="17011" y="8505"/>
                  </a:lnTo>
                  <a:lnTo>
                    <a:pt x="3304509" y="8505"/>
                  </a:lnTo>
                  <a:lnTo>
                    <a:pt x="3304509" y="0"/>
                  </a:lnTo>
                  <a:close/>
                </a:path>
                <a:path w="3304540" h="282575">
                  <a:moveTo>
                    <a:pt x="17011" y="265188"/>
                  </a:moveTo>
                  <a:lnTo>
                    <a:pt x="8505" y="265188"/>
                  </a:lnTo>
                  <a:lnTo>
                    <a:pt x="17011" y="273693"/>
                  </a:lnTo>
                  <a:lnTo>
                    <a:pt x="17011" y="265188"/>
                  </a:lnTo>
                  <a:close/>
                </a:path>
                <a:path w="3304540" h="282575">
                  <a:moveTo>
                    <a:pt x="3287498" y="265188"/>
                  </a:moveTo>
                  <a:lnTo>
                    <a:pt x="17011" y="265188"/>
                  </a:lnTo>
                  <a:lnTo>
                    <a:pt x="17011" y="273693"/>
                  </a:lnTo>
                  <a:lnTo>
                    <a:pt x="3287498" y="273693"/>
                  </a:lnTo>
                  <a:lnTo>
                    <a:pt x="3287498" y="265188"/>
                  </a:lnTo>
                  <a:close/>
                </a:path>
                <a:path w="3304540" h="282575">
                  <a:moveTo>
                    <a:pt x="3287498" y="8505"/>
                  </a:moveTo>
                  <a:lnTo>
                    <a:pt x="3287498" y="273693"/>
                  </a:lnTo>
                  <a:lnTo>
                    <a:pt x="3296004" y="265188"/>
                  </a:lnTo>
                  <a:lnTo>
                    <a:pt x="3304509" y="265188"/>
                  </a:lnTo>
                  <a:lnTo>
                    <a:pt x="3304509" y="17010"/>
                  </a:lnTo>
                  <a:lnTo>
                    <a:pt x="3296004" y="17010"/>
                  </a:lnTo>
                  <a:lnTo>
                    <a:pt x="3287498" y="8505"/>
                  </a:lnTo>
                  <a:close/>
                </a:path>
                <a:path w="3304540" h="282575">
                  <a:moveTo>
                    <a:pt x="3304509" y="265188"/>
                  </a:moveTo>
                  <a:lnTo>
                    <a:pt x="3296004" y="265188"/>
                  </a:lnTo>
                  <a:lnTo>
                    <a:pt x="3287498" y="273693"/>
                  </a:lnTo>
                  <a:lnTo>
                    <a:pt x="3304509" y="273693"/>
                  </a:lnTo>
                  <a:lnTo>
                    <a:pt x="3304509" y="265188"/>
                  </a:lnTo>
                  <a:close/>
                </a:path>
                <a:path w="3304540" h="282575">
                  <a:moveTo>
                    <a:pt x="17011" y="8505"/>
                  </a:moveTo>
                  <a:lnTo>
                    <a:pt x="8505" y="17010"/>
                  </a:lnTo>
                  <a:lnTo>
                    <a:pt x="17011" y="17010"/>
                  </a:lnTo>
                  <a:lnTo>
                    <a:pt x="17011" y="8505"/>
                  </a:lnTo>
                  <a:close/>
                </a:path>
                <a:path w="3304540" h="282575">
                  <a:moveTo>
                    <a:pt x="3287498" y="8505"/>
                  </a:moveTo>
                  <a:lnTo>
                    <a:pt x="17011" y="8505"/>
                  </a:lnTo>
                  <a:lnTo>
                    <a:pt x="17011" y="17010"/>
                  </a:lnTo>
                  <a:lnTo>
                    <a:pt x="3287498" y="17010"/>
                  </a:lnTo>
                  <a:lnTo>
                    <a:pt x="3287498" y="8505"/>
                  </a:lnTo>
                  <a:close/>
                </a:path>
                <a:path w="3304540" h="282575">
                  <a:moveTo>
                    <a:pt x="3304509" y="8505"/>
                  </a:moveTo>
                  <a:lnTo>
                    <a:pt x="3287498" y="8505"/>
                  </a:lnTo>
                  <a:lnTo>
                    <a:pt x="3296004" y="17010"/>
                  </a:lnTo>
                  <a:lnTo>
                    <a:pt x="3304509" y="17010"/>
                  </a:lnTo>
                  <a:lnTo>
                    <a:pt x="3304509" y="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12789" y="3601029"/>
            <a:ext cx="26416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5" dirty="0">
                <a:latin typeface="Arial"/>
                <a:cs typeface="Arial"/>
              </a:rPr>
              <a:t>b1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88881" y="3878747"/>
            <a:ext cx="3304540" cy="981710"/>
            <a:chOff x="2988881" y="3878747"/>
            <a:chExt cx="3304540" cy="981710"/>
          </a:xfrm>
        </p:grpSpPr>
        <p:sp>
          <p:nvSpPr>
            <p:cNvPr id="18" name="object 18"/>
            <p:cNvSpPr/>
            <p:nvPr/>
          </p:nvSpPr>
          <p:spPr>
            <a:xfrm>
              <a:off x="2997387" y="3887252"/>
              <a:ext cx="3288029" cy="964565"/>
            </a:xfrm>
            <a:custGeom>
              <a:avLst/>
              <a:gdLst/>
              <a:ahLst/>
              <a:cxnLst/>
              <a:rect l="l" t="t" r="r" b="b"/>
              <a:pathLst>
                <a:path w="3288029" h="964564">
                  <a:moveTo>
                    <a:pt x="3287438" y="0"/>
                  </a:moveTo>
                  <a:lnTo>
                    <a:pt x="0" y="0"/>
                  </a:lnTo>
                  <a:lnTo>
                    <a:pt x="0" y="964391"/>
                  </a:lnTo>
                  <a:lnTo>
                    <a:pt x="3287438" y="964391"/>
                  </a:lnTo>
                  <a:lnTo>
                    <a:pt x="3287438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88881" y="3878747"/>
              <a:ext cx="3304540" cy="981710"/>
            </a:xfrm>
            <a:custGeom>
              <a:avLst/>
              <a:gdLst/>
              <a:ahLst/>
              <a:cxnLst/>
              <a:rect l="l" t="t" r="r" b="b"/>
              <a:pathLst>
                <a:path w="3304540" h="981710">
                  <a:moveTo>
                    <a:pt x="3304509" y="0"/>
                  </a:moveTo>
                  <a:lnTo>
                    <a:pt x="0" y="0"/>
                  </a:lnTo>
                  <a:lnTo>
                    <a:pt x="0" y="981401"/>
                  </a:lnTo>
                  <a:lnTo>
                    <a:pt x="3304509" y="981401"/>
                  </a:lnTo>
                  <a:lnTo>
                    <a:pt x="3304509" y="972896"/>
                  </a:lnTo>
                  <a:lnTo>
                    <a:pt x="17011" y="972896"/>
                  </a:lnTo>
                  <a:lnTo>
                    <a:pt x="8505" y="964391"/>
                  </a:lnTo>
                  <a:lnTo>
                    <a:pt x="17011" y="964391"/>
                  </a:lnTo>
                  <a:lnTo>
                    <a:pt x="17011" y="17010"/>
                  </a:lnTo>
                  <a:lnTo>
                    <a:pt x="8505" y="17010"/>
                  </a:lnTo>
                  <a:lnTo>
                    <a:pt x="17011" y="8505"/>
                  </a:lnTo>
                  <a:lnTo>
                    <a:pt x="3304509" y="8505"/>
                  </a:lnTo>
                  <a:lnTo>
                    <a:pt x="3304509" y="0"/>
                  </a:lnTo>
                  <a:close/>
                </a:path>
                <a:path w="3304540" h="981710">
                  <a:moveTo>
                    <a:pt x="17011" y="964391"/>
                  </a:moveTo>
                  <a:lnTo>
                    <a:pt x="8505" y="964391"/>
                  </a:lnTo>
                  <a:lnTo>
                    <a:pt x="17011" y="972896"/>
                  </a:lnTo>
                  <a:lnTo>
                    <a:pt x="17011" y="964391"/>
                  </a:lnTo>
                  <a:close/>
                </a:path>
                <a:path w="3304540" h="981710">
                  <a:moveTo>
                    <a:pt x="3287498" y="964391"/>
                  </a:moveTo>
                  <a:lnTo>
                    <a:pt x="17011" y="964391"/>
                  </a:lnTo>
                  <a:lnTo>
                    <a:pt x="17011" y="972896"/>
                  </a:lnTo>
                  <a:lnTo>
                    <a:pt x="3287498" y="972896"/>
                  </a:lnTo>
                  <a:lnTo>
                    <a:pt x="3287498" y="964391"/>
                  </a:lnTo>
                  <a:close/>
                </a:path>
                <a:path w="3304540" h="981710">
                  <a:moveTo>
                    <a:pt x="3287498" y="8505"/>
                  </a:moveTo>
                  <a:lnTo>
                    <a:pt x="3287498" y="972896"/>
                  </a:lnTo>
                  <a:lnTo>
                    <a:pt x="3296004" y="964391"/>
                  </a:lnTo>
                  <a:lnTo>
                    <a:pt x="3304509" y="964391"/>
                  </a:lnTo>
                  <a:lnTo>
                    <a:pt x="3304509" y="17010"/>
                  </a:lnTo>
                  <a:lnTo>
                    <a:pt x="3296004" y="17010"/>
                  </a:lnTo>
                  <a:lnTo>
                    <a:pt x="3287498" y="8505"/>
                  </a:lnTo>
                  <a:close/>
                </a:path>
                <a:path w="3304540" h="981710">
                  <a:moveTo>
                    <a:pt x="3304509" y="964391"/>
                  </a:moveTo>
                  <a:lnTo>
                    <a:pt x="3296004" y="964391"/>
                  </a:lnTo>
                  <a:lnTo>
                    <a:pt x="3287498" y="972896"/>
                  </a:lnTo>
                  <a:lnTo>
                    <a:pt x="3304509" y="972896"/>
                  </a:lnTo>
                  <a:lnTo>
                    <a:pt x="3304509" y="964391"/>
                  </a:lnTo>
                  <a:close/>
                </a:path>
                <a:path w="3304540" h="981710">
                  <a:moveTo>
                    <a:pt x="17011" y="8505"/>
                  </a:moveTo>
                  <a:lnTo>
                    <a:pt x="8505" y="17010"/>
                  </a:lnTo>
                  <a:lnTo>
                    <a:pt x="17011" y="17010"/>
                  </a:lnTo>
                  <a:lnTo>
                    <a:pt x="17011" y="8505"/>
                  </a:lnTo>
                  <a:close/>
                </a:path>
                <a:path w="3304540" h="981710">
                  <a:moveTo>
                    <a:pt x="3287498" y="8505"/>
                  </a:moveTo>
                  <a:lnTo>
                    <a:pt x="17011" y="8505"/>
                  </a:lnTo>
                  <a:lnTo>
                    <a:pt x="17011" y="17010"/>
                  </a:lnTo>
                  <a:lnTo>
                    <a:pt x="3287498" y="17010"/>
                  </a:lnTo>
                  <a:lnTo>
                    <a:pt x="3287498" y="8505"/>
                  </a:lnTo>
                  <a:close/>
                </a:path>
                <a:path w="3304540" h="981710">
                  <a:moveTo>
                    <a:pt x="3304509" y="8505"/>
                  </a:moveTo>
                  <a:lnTo>
                    <a:pt x="3287498" y="8505"/>
                  </a:lnTo>
                  <a:lnTo>
                    <a:pt x="3296004" y="17010"/>
                  </a:lnTo>
                  <a:lnTo>
                    <a:pt x="3304509" y="17010"/>
                  </a:lnTo>
                  <a:lnTo>
                    <a:pt x="3304509" y="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01221" y="4217010"/>
            <a:ext cx="287020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latin typeface="Arial"/>
                <a:cs typeface="Arial"/>
              </a:rPr>
              <a:t>A2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88881" y="4843139"/>
            <a:ext cx="3304540" cy="282575"/>
            <a:chOff x="2988881" y="4843139"/>
            <a:chExt cx="3304540" cy="282575"/>
          </a:xfrm>
        </p:grpSpPr>
        <p:sp>
          <p:nvSpPr>
            <p:cNvPr id="22" name="object 22"/>
            <p:cNvSpPr/>
            <p:nvPr/>
          </p:nvSpPr>
          <p:spPr>
            <a:xfrm>
              <a:off x="2997387" y="4851635"/>
              <a:ext cx="3288029" cy="265430"/>
            </a:xfrm>
            <a:custGeom>
              <a:avLst/>
              <a:gdLst/>
              <a:ahLst/>
              <a:cxnLst/>
              <a:rect l="l" t="t" r="r" b="b"/>
              <a:pathLst>
                <a:path w="3288029" h="265429">
                  <a:moveTo>
                    <a:pt x="3287438" y="0"/>
                  </a:moveTo>
                  <a:lnTo>
                    <a:pt x="0" y="0"/>
                  </a:lnTo>
                  <a:lnTo>
                    <a:pt x="0" y="265197"/>
                  </a:lnTo>
                  <a:lnTo>
                    <a:pt x="3287438" y="265197"/>
                  </a:lnTo>
                  <a:lnTo>
                    <a:pt x="328743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88881" y="4843139"/>
              <a:ext cx="3304540" cy="282575"/>
            </a:xfrm>
            <a:custGeom>
              <a:avLst/>
              <a:gdLst/>
              <a:ahLst/>
              <a:cxnLst/>
              <a:rect l="l" t="t" r="r" b="b"/>
              <a:pathLst>
                <a:path w="3304540" h="282575">
                  <a:moveTo>
                    <a:pt x="3304509" y="0"/>
                  </a:moveTo>
                  <a:lnTo>
                    <a:pt x="0" y="0"/>
                  </a:lnTo>
                  <a:lnTo>
                    <a:pt x="0" y="282198"/>
                  </a:lnTo>
                  <a:lnTo>
                    <a:pt x="3304509" y="282198"/>
                  </a:lnTo>
                  <a:lnTo>
                    <a:pt x="3304509" y="273693"/>
                  </a:lnTo>
                  <a:lnTo>
                    <a:pt x="17011" y="273693"/>
                  </a:lnTo>
                  <a:lnTo>
                    <a:pt x="8505" y="265188"/>
                  </a:lnTo>
                  <a:lnTo>
                    <a:pt x="17011" y="265188"/>
                  </a:lnTo>
                  <a:lnTo>
                    <a:pt x="17011" y="17010"/>
                  </a:lnTo>
                  <a:lnTo>
                    <a:pt x="8505" y="17010"/>
                  </a:lnTo>
                  <a:lnTo>
                    <a:pt x="17011" y="8505"/>
                  </a:lnTo>
                  <a:lnTo>
                    <a:pt x="3304509" y="8505"/>
                  </a:lnTo>
                  <a:lnTo>
                    <a:pt x="3304509" y="0"/>
                  </a:lnTo>
                  <a:close/>
                </a:path>
                <a:path w="3304540" h="282575">
                  <a:moveTo>
                    <a:pt x="17011" y="265188"/>
                  </a:moveTo>
                  <a:lnTo>
                    <a:pt x="8505" y="265188"/>
                  </a:lnTo>
                  <a:lnTo>
                    <a:pt x="17011" y="273693"/>
                  </a:lnTo>
                  <a:lnTo>
                    <a:pt x="17011" y="265188"/>
                  </a:lnTo>
                  <a:close/>
                </a:path>
                <a:path w="3304540" h="282575">
                  <a:moveTo>
                    <a:pt x="3287498" y="265188"/>
                  </a:moveTo>
                  <a:lnTo>
                    <a:pt x="17011" y="265188"/>
                  </a:lnTo>
                  <a:lnTo>
                    <a:pt x="17011" y="273693"/>
                  </a:lnTo>
                  <a:lnTo>
                    <a:pt x="3287498" y="273693"/>
                  </a:lnTo>
                  <a:lnTo>
                    <a:pt x="3287498" y="265188"/>
                  </a:lnTo>
                  <a:close/>
                </a:path>
                <a:path w="3304540" h="282575">
                  <a:moveTo>
                    <a:pt x="3287498" y="8505"/>
                  </a:moveTo>
                  <a:lnTo>
                    <a:pt x="3287498" y="273693"/>
                  </a:lnTo>
                  <a:lnTo>
                    <a:pt x="3296004" y="265188"/>
                  </a:lnTo>
                  <a:lnTo>
                    <a:pt x="3304509" y="265188"/>
                  </a:lnTo>
                  <a:lnTo>
                    <a:pt x="3304509" y="17010"/>
                  </a:lnTo>
                  <a:lnTo>
                    <a:pt x="3296004" y="17010"/>
                  </a:lnTo>
                  <a:lnTo>
                    <a:pt x="3287498" y="8505"/>
                  </a:lnTo>
                  <a:close/>
                </a:path>
                <a:path w="3304540" h="282575">
                  <a:moveTo>
                    <a:pt x="3304509" y="265188"/>
                  </a:moveTo>
                  <a:lnTo>
                    <a:pt x="3296004" y="265188"/>
                  </a:lnTo>
                  <a:lnTo>
                    <a:pt x="3287498" y="273693"/>
                  </a:lnTo>
                  <a:lnTo>
                    <a:pt x="3304509" y="273693"/>
                  </a:lnTo>
                  <a:lnTo>
                    <a:pt x="3304509" y="265188"/>
                  </a:lnTo>
                  <a:close/>
                </a:path>
                <a:path w="3304540" h="282575">
                  <a:moveTo>
                    <a:pt x="17011" y="8505"/>
                  </a:moveTo>
                  <a:lnTo>
                    <a:pt x="8505" y="17010"/>
                  </a:lnTo>
                  <a:lnTo>
                    <a:pt x="17011" y="17010"/>
                  </a:lnTo>
                  <a:lnTo>
                    <a:pt x="17011" y="8505"/>
                  </a:lnTo>
                  <a:close/>
                </a:path>
                <a:path w="3304540" h="282575">
                  <a:moveTo>
                    <a:pt x="3287498" y="8505"/>
                  </a:moveTo>
                  <a:lnTo>
                    <a:pt x="17011" y="8505"/>
                  </a:lnTo>
                  <a:lnTo>
                    <a:pt x="17011" y="17010"/>
                  </a:lnTo>
                  <a:lnTo>
                    <a:pt x="3287498" y="17010"/>
                  </a:lnTo>
                  <a:lnTo>
                    <a:pt x="3287498" y="8505"/>
                  </a:lnTo>
                  <a:close/>
                </a:path>
                <a:path w="3304540" h="282575">
                  <a:moveTo>
                    <a:pt x="3304509" y="8505"/>
                  </a:moveTo>
                  <a:lnTo>
                    <a:pt x="3287498" y="8505"/>
                  </a:lnTo>
                  <a:lnTo>
                    <a:pt x="3296004" y="17010"/>
                  </a:lnTo>
                  <a:lnTo>
                    <a:pt x="3304509" y="17010"/>
                  </a:lnTo>
                  <a:lnTo>
                    <a:pt x="3304509" y="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512789" y="4832778"/>
            <a:ext cx="264160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latin typeface="Arial"/>
                <a:cs typeface="Arial"/>
              </a:rPr>
              <a:t>b2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88881" y="5108327"/>
            <a:ext cx="3304540" cy="981710"/>
            <a:chOff x="2988881" y="5108327"/>
            <a:chExt cx="3304540" cy="981710"/>
          </a:xfrm>
        </p:grpSpPr>
        <p:sp>
          <p:nvSpPr>
            <p:cNvPr id="26" name="object 26"/>
            <p:cNvSpPr/>
            <p:nvPr/>
          </p:nvSpPr>
          <p:spPr>
            <a:xfrm>
              <a:off x="2997387" y="5116773"/>
              <a:ext cx="3288029" cy="964565"/>
            </a:xfrm>
            <a:custGeom>
              <a:avLst/>
              <a:gdLst/>
              <a:ahLst/>
              <a:cxnLst/>
              <a:rect l="l" t="t" r="r" b="b"/>
              <a:pathLst>
                <a:path w="3288029" h="964564">
                  <a:moveTo>
                    <a:pt x="3287438" y="0"/>
                  </a:moveTo>
                  <a:lnTo>
                    <a:pt x="0" y="0"/>
                  </a:lnTo>
                  <a:lnTo>
                    <a:pt x="0" y="964391"/>
                  </a:lnTo>
                  <a:lnTo>
                    <a:pt x="3287438" y="964391"/>
                  </a:lnTo>
                  <a:lnTo>
                    <a:pt x="3287438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88881" y="5108327"/>
              <a:ext cx="3304540" cy="981710"/>
            </a:xfrm>
            <a:custGeom>
              <a:avLst/>
              <a:gdLst/>
              <a:ahLst/>
              <a:cxnLst/>
              <a:rect l="l" t="t" r="r" b="b"/>
              <a:pathLst>
                <a:path w="3304540" h="981710">
                  <a:moveTo>
                    <a:pt x="3304509" y="0"/>
                  </a:moveTo>
                  <a:lnTo>
                    <a:pt x="0" y="0"/>
                  </a:lnTo>
                  <a:lnTo>
                    <a:pt x="0" y="981342"/>
                  </a:lnTo>
                  <a:lnTo>
                    <a:pt x="3304509" y="981342"/>
                  </a:lnTo>
                  <a:lnTo>
                    <a:pt x="3304509" y="972837"/>
                  </a:lnTo>
                  <a:lnTo>
                    <a:pt x="17011" y="972837"/>
                  </a:lnTo>
                  <a:lnTo>
                    <a:pt x="8505" y="964332"/>
                  </a:lnTo>
                  <a:lnTo>
                    <a:pt x="17011" y="964332"/>
                  </a:lnTo>
                  <a:lnTo>
                    <a:pt x="17011" y="17010"/>
                  </a:lnTo>
                  <a:lnTo>
                    <a:pt x="8505" y="17010"/>
                  </a:lnTo>
                  <a:lnTo>
                    <a:pt x="17011" y="8505"/>
                  </a:lnTo>
                  <a:lnTo>
                    <a:pt x="3304509" y="8505"/>
                  </a:lnTo>
                  <a:lnTo>
                    <a:pt x="3304509" y="0"/>
                  </a:lnTo>
                  <a:close/>
                </a:path>
                <a:path w="3304540" h="981710">
                  <a:moveTo>
                    <a:pt x="17011" y="964332"/>
                  </a:moveTo>
                  <a:lnTo>
                    <a:pt x="8505" y="964332"/>
                  </a:lnTo>
                  <a:lnTo>
                    <a:pt x="17011" y="972837"/>
                  </a:lnTo>
                  <a:lnTo>
                    <a:pt x="17011" y="964332"/>
                  </a:lnTo>
                  <a:close/>
                </a:path>
                <a:path w="3304540" h="981710">
                  <a:moveTo>
                    <a:pt x="3287498" y="964332"/>
                  </a:moveTo>
                  <a:lnTo>
                    <a:pt x="17011" y="964332"/>
                  </a:lnTo>
                  <a:lnTo>
                    <a:pt x="17011" y="972837"/>
                  </a:lnTo>
                  <a:lnTo>
                    <a:pt x="3287498" y="972837"/>
                  </a:lnTo>
                  <a:lnTo>
                    <a:pt x="3287498" y="964332"/>
                  </a:lnTo>
                  <a:close/>
                </a:path>
                <a:path w="3304540" h="981710">
                  <a:moveTo>
                    <a:pt x="3287498" y="8505"/>
                  </a:moveTo>
                  <a:lnTo>
                    <a:pt x="3287498" y="972837"/>
                  </a:lnTo>
                  <a:lnTo>
                    <a:pt x="3296004" y="964332"/>
                  </a:lnTo>
                  <a:lnTo>
                    <a:pt x="3304509" y="964332"/>
                  </a:lnTo>
                  <a:lnTo>
                    <a:pt x="3304509" y="17010"/>
                  </a:lnTo>
                  <a:lnTo>
                    <a:pt x="3296004" y="17010"/>
                  </a:lnTo>
                  <a:lnTo>
                    <a:pt x="3287498" y="8505"/>
                  </a:lnTo>
                  <a:close/>
                </a:path>
                <a:path w="3304540" h="981710">
                  <a:moveTo>
                    <a:pt x="3304509" y="964332"/>
                  </a:moveTo>
                  <a:lnTo>
                    <a:pt x="3296004" y="964332"/>
                  </a:lnTo>
                  <a:lnTo>
                    <a:pt x="3287498" y="972837"/>
                  </a:lnTo>
                  <a:lnTo>
                    <a:pt x="3304509" y="972837"/>
                  </a:lnTo>
                  <a:lnTo>
                    <a:pt x="3304509" y="964332"/>
                  </a:lnTo>
                  <a:close/>
                </a:path>
                <a:path w="3304540" h="981710">
                  <a:moveTo>
                    <a:pt x="17011" y="8505"/>
                  </a:moveTo>
                  <a:lnTo>
                    <a:pt x="8505" y="17010"/>
                  </a:lnTo>
                  <a:lnTo>
                    <a:pt x="17011" y="17010"/>
                  </a:lnTo>
                  <a:lnTo>
                    <a:pt x="17011" y="8505"/>
                  </a:lnTo>
                  <a:close/>
                </a:path>
                <a:path w="3304540" h="981710">
                  <a:moveTo>
                    <a:pt x="3287498" y="8505"/>
                  </a:moveTo>
                  <a:lnTo>
                    <a:pt x="17011" y="8505"/>
                  </a:lnTo>
                  <a:lnTo>
                    <a:pt x="17011" y="17010"/>
                  </a:lnTo>
                  <a:lnTo>
                    <a:pt x="3287498" y="17010"/>
                  </a:lnTo>
                  <a:lnTo>
                    <a:pt x="3287498" y="8505"/>
                  </a:lnTo>
                  <a:close/>
                </a:path>
                <a:path w="3304540" h="981710">
                  <a:moveTo>
                    <a:pt x="3304509" y="8505"/>
                  </a:moveTo>
                  <a:lnTo>
                    <a:pt x="3287498" y="8505"/>
                  </a:lnTo>
                  <a:lnTo>
                    <a:pt x="3296004" y="17010"/>
                  </a:lnTo>
                  <a:lnTo>
                    <a:pt x="3304509" y="17010"/>
                  </a:lnTo>
                  <a:lnTo>
                    <a:pt x="3304509" y="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01221" y="5448129"/>
            <a:ext cx="28702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5" dirty="0">
                <a:latin typeface="Arial"/>
                <a:cs typeface="Arial"/>
              </a:rPr>
              <a:t>A3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88881" y="6072659"/>
            <a:ext cx="3304540" cy="282575"/>
            <a:chOff x="2988881" y="6072659"/>
            <a:chExt cx="3304540" cy="282575"/>
          </a:xfrm>
        </p:grpSpPr>
        <p:sp>
          <p:nvSpPr>
            <p:cNvPr id="30" name="object 30"/>
            <p:cNvSpPr/>
            <p:nvPr/>
          </p:nvSpPr>
          <p:spPr>
            <a:xfrm>
              <a:off x="2997387" y="6081165"/>
              <a:ext cx="3288029" cy="265430"/>
            </a:xfrm>
            <a:custGeom>
              <a:avLst/>
              <a:gdLst/>
              <a:ahLst/>
              <a:cxnLst/>
              <a:rect l="l" t="t" r="r" b="b"/>
              <a:pathLst>
                <a:path w="3288029" h="265429">
                  <a:moveTo>
                    <a:pt x="3287438" y="0"/>
                  </a:moveTo>
                  <a:lnTo>
                    <a:pt x="0" y="0"/>
                  </a:lnTo>
                  <a:lnTo>
                    <a:pt x="0" y="265197"/>
                  </a:lnTo>
                  <a:lnTo>
                    <a:pt x="3287438" y="265197"/>
                  </a:lnTo>
                  <a:lnTo>
                    <a:pt x="328743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8881" y="6072659"/>
              <a:ext cx="3304540" cy="282575"/>
            </a:xfrm>
            <a:custGeom>
              <a:avLst/>
              <a:gdLst/>
              <a:ahLst/>
              <a:cxnLst/>
              <a:rect l="l" t="t" r="r" b="b"/>
              <a:pathLst>
                <a:path w="3304540" h="282575">
                  <a:moveTo>
                    <a:pt x="3304509" y="0"/>
                  </a:moveTo>
                  <a:lnTo>
                    <a:pt x="0" y="0"/>
                  </a:lnTo>
                  <a:lnTo>
                    <a:pt x="0" y="282206"/>
                  </a:lnTo>
                  <a:lnTo>
                    <a:pt x="3304509" y="282206"/>
                  </a:lnTo>
                  <a:lnTo>
                    <a:pt x="3304509" y="273701"/>
                  </a:lnTo>
                  <a:lnTo>
                    <a:pt x="17011" y="273701"/>
                  </a:lnTo>
                  <a:lnTo>
                    <a:pt x="8505" y="265197"/>
                  </a:lnTo>
                  <a:lnTo>
                    <a:pt x="17011" y="265197"/>
                  </a:lnTo>
                  <a:lnTo>
                    <a:pt x="17011" y="17010"/>
                  </a:lnTo>
                  <a:lnTo>
                    <a:pt x="8505" y="17010"/>
                  </a:lnTo>
                  <a:lnTo>
                    <a:pt x="17011" y="8505"/>
                  </a:lnTo>
                  <a:lnTo>
                    <a:pt x="3304509" y="8505"/>
                  </a:lnTo>
                  <a:lnTo>
                    <a:pt x="3304509" y="0"/>
                  </a:lnTo>
                  <a:close/>
                </a:path>
                <a:path w="3304540" h="282575">
                  <a:moveTo>
                    <a:pt x="17011" y="265197"/>
                  </a:moveTo>
                  <a:lnTo>
                    <a:pt x="8505" y="265197"/>
                  </a:lnTo>
                  <a:lnTo>
                    <a:pt x="17011" y="273701"/>
                  </a:lnTo>
                  <a:lnTo>
                    <a:pt x="17011" y="265197"/>
                  </a:lnTo>
                  <a:close/>
                </a:path>
                <a:path w="3304540" h="282575">
                  <a:moveTo>
                    <a:pt x="3287498" y="265197"/>
                  </a:moveTo>
                  <a:lnTo>
                    <a:pt x="17011" y="265197"/>
                  </a:lnTo>
                  <a:lnTo>
                    <a:pt x="17011" y="273701"/>
                  </a:lnTo>
                  <a:lnTo>
                    <a:pt x="3287498" y="273701"/>
                  </a:lnTo>
                  <a:lnTo>
                    <a:pt x="3287498" y="265197"/>
                  </a:lnTo>
                  <a:close/>
                </a:path>
                <a:path w="3304540" h="282575">
                  <a:moveTo>
                    <a:pt x="3287498" y="8505"/>
                  </a:moveTo>
                  <a:lnTo>
                    <a:pt x="3287498" y="273701"/>
                  </a:lnTo>
                  <a:lnTo>
                    <a:pt x="3296004" y="265197"/>
                  </a:lnTo>
                  <a:lnTo>
                    <a:pt x="3304509" y="265197"/>
                  </a:lnTo>
                  <a:lnTo>
                    <a:pt x="3304509" y="17010"/>
                  </a:lnTo>
                  <a:lnTo>
                    <a:pt x="3296004" y="17010"/>
                  </a:lnTo>
                  <a:lnTo>
                    <a:pt x="3287498" y="8505"/>
                  </a:lnTo>
                  <a:close/>
                </a:path>
                <a:path w="3304540" h="282575">
                  <a:moveTo>
                    <a:pt x="3304509" y="265197"/>
                  </a:moveTo>
                  <a:lnTo>
                    <a:pt x="3296004" y="265197"/>
                  </a:lnTo>
                  <a:lnTo>
                    <a:pt x="3287498" y="273701"/>
                  </a:lnTo>
                  <a:lnTo>
                    <a:pt x="3304509" y="273701"/>
                  </a:lnTo>
                  <a:lnTo>
                    <a:pt x="3304509" y="265197"/>
                  </a:lnTo>
                  <a:close/>
                </a:path>
                <a:path w="3304540" h="282575">
                  <a:moveTo>
                    <a:pt x="17011" y="8505"/>
                  </a:moveTo>
                  <a:lnTo>
                    <a:pt x="8505" y="17010"/>
                  </a:lnTo>
                  <a:lnTo>
                    <a:pt x="17011" y="17010"/>
                  </a:lnTo>
                  <a:lnTo>
                    <a:pt x="17011" y="8505"/>
                  </a:lnTo>
                  <a:close/>
                </a:path>
                <a:path w="3304540" h="282575">
                  <a:moveTo>
                    <a:pt x="3287498" y="8505"/>
                  </a:moveTo>
                  <a:lnTo>
                    <a:pt x="17011" y="8505"/>
                  </a:lnTo>
                  <a:lnTo>
                    <a:pt x="17011" y="17010"/>
                  </a:lnTo>
                  <a:lnTo>
                    <a:pt x="3287498" y="17010"/>
                  </a:lnTo>
                  <a:lnTo>
                    <a:pt x="3287498" y="8505"/>
                  </a:lnTo>
                  <a:close/>
                </a:path>
                <a:path w="3304540" h="282575">
                  <a:moveTo>
                    <a:pt x="3304509" y="8505"/>
                  </a:moveTo>
                  <a:lnTo>
                    <a:pt x="3287498" y="8505"/>
                  </a:lnTo>
                  <a:lnTo>
                    <a:pt x="3296004" y="17010"/>
                  </a:lnTo>
                  <a:lnTo>
                    <a:pt x="3304509" y="17010"/>
                  </a:lnTo>
                  <a:lnTo>
                    <a:pt x="3304509" y="85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512789" y="6063897"/>
            <a:ext cx="26416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spc="-25" dirty="0">
                <a:latin typeface="Arial"/>
                <a:cs typeface="Arial"/>
              </a:rPr>
              <a:t>b3</a:t>
            </a:r>
            <a:endParaRPr sz="1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3" name="object 33"/>
          <p:cNvSpPr txBox="1"/>
          <p:nvPr/>
        </p:nvSpPr>
        <p:spPr>
          <a:xfrm>
            <a:off x="2719115" y="4811770"/>
            <a:ext cx="191770" cy="50736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200" b="1" spc="-25" dirty="0"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b="1" spc="-25" dirty="0"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719115" y="6099831"/>
            <a:ext cx="19177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spc="-25" dirty="0"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6381" y="719852"/>
            <a:ext cx="2645326" cy="4235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9255">
              <a:lnSpc>
                <a:spcPct val="100000"/>
              </a:lnSpc>
              <a:spcBef>
                <a:spcPts val="100"/>
              </a:spcBef>
            </a:pPr>
            <a:r>
              <a:rPr dirty="0"/>
              <a:t>Result</a:t>
            </a:r>
            <a:r>
              <a:rPr spc="-90" dirty="0"/>
              <a:t> </a:t>
            </a:r>
            <a:r>
              <a:rPr spc="-10" dirty="0"/>
              <a:t>Output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4875" y="1219962"/>
            <a:ext cx="5626100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spc="-5" dirty="0">
                <a:latin typeface="Microsoft JhengHei"/>
                <a:cs typeface="Microsoft JhengHei"/>
              </a:rPr>
              <a:t>將矩陣解輸出儲存至</a:t>
            </a:r>
            <a:r>
              <a:rPr sz="2400" b="1" dirty="0">
                <a:latin typeface="Microsoft JhengHei"/>
                <a:cs typeface="Microsoft JhengHei"/>
              </a:rPr>
              <a:t>solution </a:t>
            </a:r>
            <a:r>
              <a:rPr sz="2400" b="1" spc="-10" dirty="0">
                <a:latin typeface="Microsoft JhengHei"/>
                <a:cs typeface="Microsoft JhengHei"/>
              </a:rPr>
              <a:t>memory</a:t>
            </a:r>
            <a:endParaRPr sz="2400">
              <a:latin typeface="Microsoft JhengHei"/>
              <a:cs typeface="Microsoft JhengHei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spc="470" dirty="0">
                <a:latin typeface="Microsoft Sans Serif"/>
                <a:cs typeface="Microsoft Sans Serif"/>
              </a:rPr>
              <a:t>– </a:t>
            </a:r>
            <a:r>
              <a:rPr sz="2400" b="1" dirty="0">
                <a:latin typeface="Microsoft JhengHei"/>
                <a:cs typeface="Microsoft JhengHei"/>
              </a:rPr>
              <a:t>一次只輸出</a:t>
            </a:r>
            <a:r>
              <a:rPr sz="2400" b="1" spc="-10" dirty="0">
                <a:latin typeface="Microsoft JhengHei"/>
                <a:cs typeface="Microsoft JhengHei"/>
              </a:rPr>
              <a:t>32-bit</a:t>
            </a:r>
            <a:r>
              <a:rPr sz="2400" b="1" spc="-25" dirty="0">
                <a:latin typeface="Microsoft JhengHei"/>
                <a:cs typeface="Microsoft JhengHei"/>
              </a:rPr>
              <a:t>答案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12291" y="3555301"/>
            <a:ext cx="1142365" cy="1710055"/>
            <a:chOff x="2612291" y="3555301"/>
            <a:chExt cx="1142365" cy="1710055"/>
          </a:xfrm>
        </p:grpSpPr>
        <p:sp>
          <p:nvSpPr>
            <p:cNvPr id="7" name="object 7"/>
            <p:cNvSpPr/>
            <p:nvPr/>
          </p:nvSpPr>
          <p:spPr>
            <a:xfrm>
              <a:off x="2612291" y="3555301"/>
              <a:ext cx="1142365" cy="1710055"/>
            </a:xfrm>
            <a:custGeom>
              <a:avLst/>
              <a:gdLst/>
              <a:ahLst/>
              <a:cxnLst/>
              <a:rect l="l" t="t" r="r" b="b"/>
              <a:pathLst>
                <a:path w="1142364" h="1710054">
                  <a:moveTo>
                    <a:pt x="1142316" y="0"/>
                  </a:moveTo>
                  <a:lnTo>
                    <a:pt x="0" y="0"/>
                  </a:lnTo>
                  <a:lnTo>
                    <a:pt x="0" y="1709869"/>
                  </a:lnTo>
                  <a:lnTo>
                    <a:pt x="1142317" y="1709869"/>
                  </a:lnTo>
                  <a:lnTo>
                    <a:pt x="1142317" y="1700547"/>
                  </a:lnTo>
                  <a:lnTo>
                    <a:pt x="18653" y="1700547"/>
                  </a:lnTo>
                  <a:lnTo>
                    <a:pt x="9326" y="1691224"/>
                  </a:lnTo>
                  <a:lnTo>
                    <a:pt x="18653" y="1691224"/>
                  </a:lnTo>
                  <a:lnTo>
                    <a:pt x="18653" y="18644"/>
                  </a:lnTo>
                  <a:lnTo>
                    <a:pt x="9326" y="18644"/>
                  </a:lnTo>
                  <a:lnTo>
                    <a:pt x="18653" y="9322"/>
                  </a:lnTo>
                  <a:lnTo>
                    <a:pt x="1142316" y="9322"/>
                  </a:lnTo>
                  <a:lnTo>
                    <a:pt x="1142316" y="0"/>
                  </a:lnTo>
                  <a:close/>
                </a:path>
                <a:path w="1142364" h="1710054">
                  <a:moveTo>
                    <a:pt x="18653" y="1691224"/>
                  </a:moveTo>
                  <a:lnTo>
                    <a:pt x="9326" y="1691224"/>
                  </a:lnTo>
                  <a:lnTo>
                    <a:pt x="18653" y="1700547"/>
                  </a:lnTo>
                  <a:lnTo>
                    <a:pt x="18653" y="1691224"/>
                  </a:lnTo>
                  <a:close/>
                </a:path>
                <a:path w="1142364" h="1710054">
                  <a:moveTo>
                    <a:pt x="1123663" y="1691224"/>
                  </a:moveTo>
                  <a:lnTo>
                    <a:pt x="18653" y="1691224"/>
                  </a:lnTo>
                  <a:lnTo>
                    <a:pt x="18653" y="1700547"/>
                  </a:lnTo>
                  <a:lnTo>
                    <a:pt x="1123663" y="1700547"/>
                  </a:lnTo>
                  <a:lnTo>
                    <a:pt x="1123663" y="1691224"/>
                  </a:lnTo>
                  <a:close/>
                </a:path>
                <a:path w="1142364" h="1710054">
                  <a:moveTo>
                    <a:pt x="1123663" y="9322"/>
                  </a:moveTo>
                  <a:lnTo>
                    <a:pt x="1123663" y="1700547"/>
                  </a:lnTo>
                  <a:lnTo>
                    <a:pt x="1132990" y="1691224"/>
                  </a:lnTo>
                  <a:lnTo>
                    <a:pt x="1142317" y="1691224"/>
                  </a:lnTo>
                  <a:lnTo>
                    <a:pt x="1142316" y="18644"/>
                  </a:lnTo>
                  <a:lnTo>
                    <a:pt x="1132990" y="18644"/>
                  </a:lnTo>
                  <a:lnTo>
                    <a:pt x="1123663" y="9322"/>
                  </a:lnTo>
                  <a:close/>
                </a:path>
                <a:path w="1142364" h="1710054">
                  <a:moveTo>
                    <a:pt x="1142317" y="1691224"/>
                  </a:moveTo>
                  <a:lnTo>
                    <a:pt x="1132990" y="1691224"/>
                  </a:lnTo>
                  <a:lnTo>
                    <a:pt x="1123663" y="1700547"/>
                  </a:lnTo>
                  <a:lnTo>
                    <a:pt x="1142317" y="1700547"/>
                  </a:lnTo>
                  <a:lnTo>
                    <a:pt x="1142317" y="1691224"/>
                  </a:lnTo>
                  <a:close/>
                </a:path>
                <a:path w="1142364" h="1710054">
                  <a:moveTo>
                    <a:pt x="18653" y="9322"/>
                  </a:moveTo>
                  <a:lnTo>
                    <a:pt x="9326" y="18644"/>
                  </a:lnTo>
                  <a:lnTo>
                    <a:pt x="18653" y="18644"/>
                  </a:lnTo>
                  <a:lnTo>
                    <a:pt x="18653" y="9322"/>
                  </a:lnTo>
                  <a:close/>
                </a:path>
                <a:path w="1142364" h="1710054">
                  <a:moveTo>
                    <a:pt x="1123663" y="9322"/>
                  </a:moveTo>
                  <a:lnTo>
                    <a:pt x="18653" y="9322"/>
                  </a:lnTo>
                  <a:lnTo>
                    <a:pt x="18653" y="18644"/>
                  </a:lnTo>
                  <a:lnTo>
                    <a:pt x="1123663" y="18644"/>
                  </a:lnTo>
                  <a:lnTo>
                    <a:pt x="1123663" y="9322"/>
                  </a:lnTo>
                  <a:close/>
                </a:path>
                <a:path w="1142364" h="1710054">
                  <a:moveTo>
                    <a:pt x="1142316" y="9322"/>
                  </a:moveTo>
                  <a:lnTo>
                    <a:pt x="1123663" y="9322"/>
                  </a:lnTo>
                  <a:lnTo>
                    <a:pt x="1132990" y="18644"/>
                  </a:lnTo>
                  <a:lnTo>
                    <a:pt x="1142316" y="18644"/>
                  </a:lnTo>
                  <a:lnTo>
                    <a:pt x="1142316" y="93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21618" y="3564661"/>
              <a:ext cx="1123950" cy="264795"/>
            </a:xfrm>
            <a:custGeom>
              <a:avLst/>
              <a:gdLst/>
              <a:ahLst/>
              <a:cxnLst/>
              <a:rect l="l" t="t" r="r" b="b"/>
              <a:pathLst>
                <a:path w="1123950" h="264795">
                  <a:moveTo>
                    <a:pt x="1123570" y="0"/>
                  </a:moveTo>
                  <a:lnTo>
                    <a:pt x="0" y="0"/>
                  </a:lnTo>
                  <a:lnTo>
                    <a:pt x="0" y="264251"/>
                  </a:lnTo>
                  <a:lnTo>
                    <a:pt x="1123570" y="264251"/>
                  </a:lnTo>
                  <a:lnTo>
                    <a:pt x="1123570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12291" y="3555301"/>
              <a:ext cx="1142365" cy="283210"/>
            </a:xfrm>
            <a:custGeom>
              <a:avLst/>
              <a:gdLst/>
              <a:ahLst/>
              <a:cxnLst/>
              <a:rect l="l" t="t" r="r" b="b"/>
              <a:pathLst>
                <a:path w="1142364" h="283210">
                  <a:moveTo>
                    <a:pt x="1142316" y="0"/>
                  </a:moveTo>
                  <a:lnTo>
                    <a:pt x="0" y="0"/>
                  </a:lnTo>
                  <a:lnTo>
                    <a:pt x="0" y="282933"/>
                  </a:lnTo>
                  <a:lnTo>
                    <a:pt x="1142316" y="282933"/>
                  </a:lnTo>
                  <a:lnTo>
                    <a:pt x="1142316" y="273611"/>
                  </a:lnTo>
                  <a:lnTo>
                    <a:pt x="18653" y="273611"/>
                  </a:lnTo>
                  <a:lnTo>
                    <a:pt x="9326" y="264288"/>
                  </a:lnTo>
                  <a:lnTo>
                    <a:pt x="18653" y="264288"/>
                  </a:lnTo>
                  <a:lnTo>
                    <a:pt x="18653" y="18644"/>
                  </a:lnTo>
                  <a:lnTo>
                    <a:pt x="9326" y="18644"/>
                  </a:lnTo>
                  <a:lnTo>
                    <a:pt x="18653" y="9322"/>
                  </a:lnTo>
                  <a:lnTo>
                    <a:pt x="1142316" y="9322"/>
                  </a:lnTo>
                  <a:lnTo>
                    <a:pt x="1142316" y="0"/>
                  </a:lnTo>
                  <a:close/>
                </a:path>
                <a:path w="1142364" h="283210">
                  <a:moveTo>
                    <a:pt x="18653" y="264288"/>
                  </a:moveTo>
                  <a:lnTo>
                    <a:pt x="9326" y="264288"/>
                  </a:lnTo>
                  <a:lnTo>
                    <a:pt x="18653" y="273611"/>
                  </a:lnTo>
                  <a:lnTo>
                    <a:pt x="18653" y="264288"/>
                  </a:lnTo>
                  <a:close/>
                </a:path>
                <a:path w="1142364" h="283210">
                  <a:moveTo>
                    <a:pt x="1123663" y="264288"/>
                  </a:moveTo>
                  <a:lnTo>
                    <a:pt x="18653" y="264288"/>
                  </a:lnTo>
                  <a:lnTo>
                    <a:pt x="18653" y="273611"/>
                  </a:lnTo>
                  <a:lnTo>
                    <a:pt x="1123663" y="273611"/>
                  </a:lnTo>
                  <a:lnTo>
                    <a:pt x="1123663" y="264288"/>
                  </a:lnTo>
                  <a:close/>
                </a:path>
                <a:path w="1142364" h="283210">
                  <a:moveTo>
                    <a:pt x="1123663" y="9322"/>
                  </a:moveTo>
                  <a:lnTo>
                    <a:pt x="1123663" y="273611"/>
                  </a:lnTo>
                  <a:lnTo>
                    <a:pt x="1132990" y="264288"/>
                  </a:lnTo>
                  <a:lnTo>
                    <a:pt x="1142316" y="264288"/>
                  </a:lnTo>
                  <a:lnTo>
                    <a:pt x="1142316" y="18644"/>
                  </a:lnTo>
                  <a:lnTo>
                    <a:pt x="1132990" y="18644"/>
                  </a:lnTo>
                  <a:lnTo>
                    <a:pt x="1123663" y="9322"/>
                  </a:lnTo>
                  <a:close/>
                </a:path>
                <a:path w="1142364" h="283210">
                  <a:moveTo>
                    <a:pt x="1142316" y="264288"/>
                  </a:moveTo>
                  <a:lnTo>
                    <a:pt x="1132990" y="264288"/>
                  </a:lnTo>
                  <a:lnTo>
                    <a:pt x="1123663" y="273611"/>
                  </a:lnTo>
                  <a:lnTo>
                    <a:pt x="1142316" y="273611"/>
                  </a:lnTo>
                  <a:lnTo>
                    <a:pt x="1142316" y="264288"/>
                  </a:lnTo>
                  <a:close/>
                </a:path>
                <a:path w="1142364" h="283210">
                  <a:moveTo>
                    <a:pt x="18653" y="9322"/>
                  </a:moveTo>
                  <a:lnTo>
                    <a:pt x="9326" y="18644"/>
                  </a:lnTo>
                  <a:lnTo>
                    <a:pt x="18653" y="18644"/>
                  </a:lnTo>
                  <a:lnTo>
                    <a:pt x="18653" y="9322"/>
                  </a:lnTo>
                  <a:close/>
                </a:path>
                <a:path w="1142364" h="283210">
                  <a:moveTo>
                    <a:pt x="1123663" y="9322"/>
                  </a:moveTo>
                  <a:lnTo>
                    <a:pt x="18653" y="9322"/>
                  </a:lnTo>
                  <a:lnTo>
                    <a:pt x="18653" y="18644"/>
                  </a:lnTo>
                  <a:lnTo>
                    <a:pt x="1123663" y="18644"/>
                  </a:lnTo>
                  <a:lnTo>
                    <a:pt x="1123663" y="9322"/>
                  </a:lnTo>
                  <a:close/>
                </a:path>
                <a:path w="1142364" h="283210">
                  <a:moveTo>
                    <a:pt x="1142316" y="9322"/>
                  </a:moveTo>
                  <a:lnTo>
                    <a:pt x="1123663" y="9322"/>
                  </a:lnTo>
                  <a:lnTo>
                    <a:pt x="1132990" y="18644"/>
                  </a:lnTo>
                  <a:lnTo>
                    <a:pt x="1142316" y="18644"/>
                  </a:lnTo>
                  <a:lnTo>
                    <a:pt x="1142316" y="93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1011" y="4417206"/>
            <a:ext cx="45465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b="1" dirty="0">
                <a:latin typeface="Arial"/>
                <a:cs typeface="Arial"/>
              </a:rPr>
              <a:t>X </a:t>
            </a:r>
            <a:r>
              <a:rPr sz="2200" b="1" spc="-50" dirty="0">
                <a:latin typeface="Arial"/>
                <a:cs typeface="Arial"/>
              </a:rPr>
              <a:t>=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7696" y="4010397"/>
            <a:ext cx="232410" cy="580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40000"/>
              </a:lnSpc>
              <a:spcBef>
                <a:spcPts val="95"/>
              </a:spcBef>
            </a:pPr>
            <a:r>
              <a:rPr sz="1300" b="1" spc="-25" dirty="0">
                <a:latin typeface="Arial"/>
                <a:cs typeface="Arial"/>
              </a:rPr>
              <a:t>x</a:t>
            </a:r>
            <a:r>
              <a:rPr sz="1275" b="1" spc="-37" baseline="-13071" dirty="0">
                <a:latin typeface="Arial"/>
                <a:cs typeface="Arial"/>
              </a:rPr>
              <a:t>1 </a:t>
            </a:r>
            <a:r>
              <a:rPr sz="1300" b="1" spc="-25" dirty="0">
                <a:latin typeface="Arial"/>
                <a:cs typeface="Arial"/>
              </a:rPr>
              <a:t>x</a:t>
            </a:r>
            <a:r>
              <a:rPr sz="1275" b="1" spc="-37" baseline="-13071" dirty="0">
                <a:latin typeface="Arial"/>
                <a:cs typeface="Arial"/>
              </a:rPr>
              <a:t>2</a:t>
            </a:r>
            <a:endParaRPr sz="1275" baseline="-1307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7151" y="5009642"/>
            <a:ext cx="29591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50" b="1" spc="-37" baseline="8547" dirty="0">
                <a:latin typeface="Arial"/>
                <a:cs typeface="Arial"/>
              </a:rPr>
              <a:t>x</a:t>
            </a:r>
            <a:r>
              <a:rPr sz="850" b="1" spc="-25" dirty="0">
                <a:latin typeface="Arial"/>
                <a:cs typeface="Arial"/>
              </a:rPr>
              <a:t>16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1435" y="3977045"/>
            <a:ext cx="149860" cy="1289685"/>
          </a:xfrm>
          <a:custGeom>
            <a:avLst/>
            <a:gdLst/>
            <a:ahLst/>
            <a:cxnLst/>
            <a:rect l="l" t="t" r="r" b="b"/>
            <a:pathLst>
              <a:path w="149859" h="1289685">
                <a:moveTo>
                  <a:pt x="122093" y="0"/>
                </a:moveTo>
                <a:lnTo>
                  <a:pt x="112217" y="0"/>
                </a:lnTo>
                <a:lnTo>
                  <a:pt x="101210" y="839"/>
                </a:lnTo>
                <a:lnTo>
                  <a:pt x="101826" y="839"/>
                </a:lnTo>
                <a:lnTo>
                  <a:pt x="92724" y="2237"/>
                </a:lnTo>
                <a:lnTo>
                  <a:pt x="55521" y="15568"/>
                </a:lnTo>
                <a:lnTo>
                  <a:pt x="22439" y="39713"/>
                </a:lnTo>
                <a:lnTo>
                  <a:pt x="0" y="66188"/>
                </a:lnTo>
                <a:lnTo>
                  <a:pt x="0" y="1223000"/>
                </a:lnTo>
                <a:lnTo>
                  <a:pt x="30255" y="1256588"/>
                </a:lnTo>
                <a:lnTo>
                  <a:pt x="64455" y="1278086"/>
                </a:lnTo>
                <a:lnTo>
                  <a:pt x="102396" y="1288517"/>
                </a:lnTo>
                <a:lnTo>
                  <a:pt x="122093" y="1289263"/>
                </a:lnTo>
                <a:lnTo>
                  <a:pt x="131132" y="1288517"/>
                </a:lnTo>
                <a:lnTo>
                  <a:pt x="131563" y="1288517"/>
                </a:lnTo>
                <a:lnTo>
                  <a:pt x="149700" y="1285655"/>
                </a:lnTo>
                <a:lnTo>
                  <a:pt x="147811" y="1273695"/>
                </a:lnTo>
                <a:lnTo>
                  <a:pt x="147697" y="1272977"/>
                </a:lnTo>
                <a:lnTo>
                  <a:pt x="113273" y="1272977"/>
                </a:lnTo>
                <a:lnTo>
                  <a:pt x="104972" y="1272352"/>
                </a:lnTo>
                <a:lnTo>
                  <a:pt x="63475" y="1259422"/>
                </a:lnTo>
                <a:lnTo>
                  <a:pt x="26953" y="1230812"/>
                </a:lnTo>
                <a:lnTo>
                  <a:pt x="20404" y="1223000"/>
                </a:lnTo>
                <a:lnTo>
                  <a:pt x="18361" y="1220278"/>
                </a:lnTo>
                <a:lnTo>
                  <a:pt x="16321" y="1220278"/>
                </a:lnTo>
                <a:lnTo>
                  <a:pt x="14689" y="1215383"/>
                </a:lnTo>
                <a:lnTo>
                  <a:pt x="16321" y="1215383"/>
                </a:lnTo>
                <a:lnTo>
                  <a:pt x="16321" y="73833"/>
                </a:lnTo>
                <a:lnTo>
                  <a:pt x="14689" y="73833"/>
                </a:lnTo>
                <a:lnTo>
                  <a:pt x="16321" y="68985"/>
                </a:lnTo>
                <a:lnTo>
                  <a:pt x="18326" y="68985"/>
                </a:lnTo>
                <a:lnTo>
                  <a:pt x="20978" y="65442"/>
                </a:lnTo>
                <a:lnTo>
                  <a:pt x="55670" y="34306"/>
                </a:lnTo>
                <a:lnTo>
                  <a:pt x="87716" y="20136"/>
                </a:lnTo>
                <a:lnTo>
                  <a:pt x="87912" y="20136"/>
                </a:lnTo>
                <a:lnTo>
                  <a:pt x="95709" y="18365"/>
                </a:lnTo>
                <a:lnTo>
                  <a:pt x="95513" y="18365"/>
                </a:lnTo>
                <a:lnTo>
                  <a:pt x="104000" y="17059"/>
                </a:lnTo>
                <a:lnTo>
                  <a:pt x="113149" y="16314"/>
                </a:lnTo>
                <a:lnTo>
                  <a:pt x="147699" y="16314"/>
                </a:lnTo>
                <a:lnTo>
                  <a:pt x="149700" y="3635"/>
                </a:lnTo>
                <a:lnTo>
                  <a:pt x="132036" y="839"/>
                </a:lnTo>
                <a:lnTo>
                  <a:pt x="122093" y="0"/>
                </a:lnTo>
                <a:close/>
              </a:path>
              <a:path w="149859" h="1289685">
                <a:moveTo>
                  <a:pt x="147154" y="1269537"/>
                </a:moveTo>
                <a:lnTo>
                  <a:pt x="129315" y="1272352"/>
                </a:lnTo>
                <a:lnTo>
                  <a:pt x="128592" y="1272352"/>
                </a:lnTo>
                <a:lnTo>
                  <a:pt x="121086" y="1272977"/>
                </a:lnTo>
                <a:lnTo>
                  <a:pt x="147697" y="1272977"/>
                </a:lnTo>
                <a:lnTo>
                  <a:pt x="147154" y="1269537"/>
                </a:lnTo>
                <a:close/>
              </a:path>
              <a:path w="149859" h="1289685">
                <a:moveTo>
                  <a:pt x="14689" y="1215383"/>
                </a:moveTo>
                <a:lnTo>
                  <a:pt x="16321" y="1220278"/>
                </a:lnTo>
                <a:lnTo>
                  <a:pt x="16321" y="1217559"/>
                </a:lnTo>
                <a:lnTo>
                  <a:pt x="14689" y="1215383"/>
                </a:lnTo>
                <a:close/>
              </a:path>
              <a:path w="149859" h="1289685">
                <a:moveTo>
                  <a:pt x="16321" y="1217559"/>
                </a:moveTo>
                <a:lnTo>
                  <a:pt x="16321" y="1220278"/>
                </a:lnTo>
                <a:lnTo>
                  <a:pt x="18361" y="1220278"/>
                </a:lnTo>
                <a:lnTo>
                  <a:pt x="16321" y="1217559"/>
                </a:lnTo>
                <a:close/>
              </a:path>
              <a:path w="149859" h="1289685">
                <a:moveTo>
                  <a:pt x="16321" y="1215383"/>
                </a:moveTo>
                <a:lnTo>
                  <a:pt x="14689" y="1215383"/>
                </a:lnTo>
                <a:lnTo>
                  <a:pt x="16321" y="1217559"/>
                </a:lnTo>
                <a:lnTo>
                  <a:pt x="16321" y="1215383"/>
                </a:lnTo>
                <a:close/>
              </a:path>
              <a:path w="149859" h="1289685">
                <a:moveTo>
                  <a:pt x="16321" y="68985"/>
                </a:moveTo>
                <a:lnTo>
                  <a:pt x="14689" y="73833"/>
                </a:lnTo>
                <a:lnTo>
                  <a:pt x="16321" y="71657"/>
                </a:lnTo>
                <a:lnTo>
                  <a:pt x="16321" y="68985"/>
                </a:lnTo>
                <a:close/>
              </a:path>
              <a:path w="149859" h="1289685">
                <a:moveTo>
                  <a:pt x="16321" y="71657"/>
                </a:moveTo>
                <a:lnTo>
                  <a:pt x="14689" y="73833"/>
                </a:lnTo>
                <a:lnTo>
                  <a:pt x="16321" y="73833"/>
                </a:lnTo>
                <a:lnTo>
                  <a:pt x="16321" y="71657"/>
                </a:lnTo>
                <a:close/>
              </a:path>
              <a:path w="149859" h="1289685">
                <a:moveTo>
                  <a:pt x="18326" y="68985"/>
                </a:moveTo>
                <a:lnTo>
                  <a:pt x="16321" y="68985"/>
                </a:lnTo>
                <a:lnTo>
                  <a:pt x="16321" y="71657"/>
                </a:lnTo>
                <a:lnTo>
                  <a:pt x="18326" y="68985"/>
                </a:lnTo>
                <a:close/>
              </a:path>
              <a:path w="149859" h="1289685">
                <a:moveTo>
                  <a:pt x="87912" y="20136"/>
                </a:moveTo>
                <a:lnTo>
                  <a:pt x="87716" y="20136"/>
                </a:lnTo>
                <a:lnTo>
                  <a:pt x="87128" y="20322"/>
                </a:lnTo>
                <a:lnTo>
                  <a:pt x="87912" y="20136"/>
                </a:lnTo>
                <a:close/>
              </a:path>
              <a:path w="149859" h="1289685">
                <a:moveTo>
                  <a:pt x="147699" y="16314"/>
                </a:moveTo>
                <a:lnTo>
                  <a:pt x="121086" y="16314"/>
                </a:lnTo>
                <a:lnTo>
                  <a:pt x="130367" y="17059"/>
                </a:lnTo>
                <a:lnTo>
                  <a:pt x="147154" y="19763"/>
                </a:lnTo>
                <a:lnTo>
                  <a:pt x="147581" y="17059"/>
                </a:lnTo>
                <a:lnTo>
                  <a:pt x="147699" y="163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58681" y="4678465"/>
            <a:ext cx="33909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</a:pPr>
            <a:r>
              <a:rPr sz="2200" spc="-25" dirty="0">
                <a:latin typeface="Arial MT"/>
                <a:cs typeface="Arial MT"/>
              </a:rPr>
              <a:t>...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57104" y="3977045"/>
            <a:ext cx="149860" cy="1289685"/>
          </a:xfrm>
          <a:custGeom>
            <a:avLst/>
            <a:gdLst/>
            <a:ahLst/>
            <a:cxnLst/>
            <a:rect l="l" t="t" r="r" b="b"/>
            <a:pathLst>
              <a:path w="149859" h="1289685">
                <a:moveTo>
                  <a:pt x="2611" y="1269537"/>
                </a:moveTo>
                <a:lnTo>
                  <a:pt x="0" y="1285655"/>
                </a:lnTo>
                <a:lnTo>
                  <a:pt x="18194" y="1288517"/>
                </a:lnTo>
                <a:lnTo>
                  <a:pt x="18619" y="1288517"/>
                </a:lnTo>
                <a:lnTo>
                  <a:pt x="27606" y="1289263"/>
                </a:lnTo>
                <a:lnTo>
                  <a:pt x="66684" y="1284714"/>
                </a:lnTo>
                <a:lnTo>
                  <a:pt x="95448" y="1272977"/>
                </a:lnTo>
                <a:lnTo>
                  <a:pt x="28632" y="1272977"/>
                </a:lnTo>
                <a:lnTo>
                  <a:pt x="21103" y="1272352"/>
                </a:lnTo>
                <a:lnTo>
                  <a:pt x="20430" y="1272352"/>
                </a:lnTo>
                <a:lnTo>
                  <a:pt x="2611" y="1269537"/>
                </a:lnTo>
                <a:close/>
              </a:path>
              <a:path w="149859" h="1289685">
                <a:moveTo>
                  <a:pt x="133463" y="1217512"/>
                </a:moveTo>
                <a:lnTo>
                  <a:pt x="129079" y="1223391"/>
                </a:lnTo>
                <a:lnTo>
                  <a:pt x="122776" y="1230845"/>
                </a:lnTo>
                <a:lnTo>
                  <a:pt x="122396" y="1231163"/>
                </a:lnTo>
                <a:lnTo>
                  <a:pt x="115563" y="1238201"/>
                </a:lnTo>
                <a:lnTo>
                  <a:pt x="78995" y="1263030"/>
                </a:lnTo>
                <a:lnTo>
                  <a:pt x="45047" y="1272352"/>
                </a:lnTo>
                <a:lnTo>
                  <a:pt x="44685" y="1272352"/>
                </a:lnTo>
                <a:lnTo>
                  <a:pt x="36437" y="1272977"/>
                </a:lnTo>
                <a:lnTo>
                  <a:pt x="95448" y="1272977"/>
                </a:lnTo>
                <a:lnTo>
                  <a:pt x="127184" y="1249697"/>
                </a:lnTo>
                <a:lnTo>
                  <a:pt x="149784" y="1223000"/>
                </a:lnTo>
                <a:lnTo>
                  <a:pt x="149784" y="1220278"/>
                </a:lnTo>
                <a:lnTo>
                  <a:pt x="133463" y="1220278"/>
                </a:lnTo>
                <a:lnTo>
                  <a:pt x="133463" y="1217512"/>
                </a:lnTo>
                <a:close/>
              </a:path>
              <a:path w="149859" h="1289685">
                <a:moveTo>
                  <a:pt x="135048" y="1215383"/>
                </a:moveTo>
                <a:lnTo>
                  <a:pt x="133463" y="1217512"/>
                </a:lnTo>
                <a:lnTo>
                  <a:pt x="133463" y="1220278"/>
                </a:lnTo>
                <a:lnTo>
                  <a:pt x="135048" y="1215383"/>
                </a:lnTo>
                <a:close/>
              </a:path>
              <a:path w="149859" h="1289685">
                <a:moveTo>
                  <a:pt x="149784" y="1215383"/>
                </a:moveTo>
                <a:lnTo>
                  <a:pt x="135048" y="1215383"/>
                </a:lnTo>
                <a:lnTo>
                  <a:pt x="133463" y="1220278"/>
                </a:lnTo>
                <a:lnTo>
                  <a:pt x="149784" y="1220278"/>
                </a:lnTo>
                <a:lnTo>
                  <a:pt x="149784" y="1215383"/>
                </a:lnTo>
                <a:close/>
              </a:path>
              <a:path w="149859" h="1289685">
                <a:moveTo>
                  <a:pt x="133463" y="71704"/>
                </a:moveTo>
                <a:lnTo>
                  <a:pt x="133463" y="1217512"/>
                </a:lnTo>
                <a:lnTo>
                  <a:pt x="135048" y="1215383"/>
                </a:lnTo>
                <a:lnTo>
                  <a:pt x="149784" y="1215383"/>
                </a:lnTo>
                <a:lnTo>
                  <a:pt x="149784" y="73833"/>
                </a:lnTo>
                <a:lnTo>
                  <a:pt x="135048" y="73833"/>
                </a:lnTo>
                <a:lnTo>
                  <a:pt x="133463" y="71704"/>
                </a:lnTo>
                <a:close/>
              </a:path>
              <a:path w="149859" h="1289685">
                <a:moveTo>
                  <a:pt x="133463" y="68985"/>
                </a:moveTo>
                <a:lnTo>
                  <a:pt x="133463" y="71704"/>
                </a:lnTo>
                <a:lnTo>
                  <a:pt x="135048" y="73833"/>
                </a:lnTo>
                <a:lnTo>
                  <a:pt x="133463" y="68985"/>
                </a:lnTo>
                <a:close/>
              </a:path>
              <a:path w="149859" h="1289685">
                <a:moveTo>
                  <a:pt x="149784" y="68985"/>
                </a:moveTo>
                <a:lnTo>
                  <a:pt x="133463" y="68985"/>
                </a:lnTo>
                <a:lnTo>
                  <a:pt x="135048" y="73833"/>
                </a:lnTo>
                <a:lnTo>
                  <a:pt x="149784" y="73833"/>
                </a:lnTo>
                <a:lnTo>
                  <a:pt x="149784" y="68985"/>
                </a:lnTo>
                <a:close/>
              </a:path>
              <a:path w="149859" h="1289685">
                <a:moveTo>
                  <a:pt x="102153" y="20136"/>
                </a:moveTo>
                <a:lnTo>
                  <a:pt x="62021" y="20136"/>
                </a:lnTo>
                <a:lnTo>
                  <a:pt x="70184" y="22728"/>
                </a:lnTo>
                <a:lnTo>
                  <a:pt x="77946" y="25815"/>
                </a:lnTo>
                <a:lnTo>
                  <a:pt x="115762" y="51250"/>
                </a:lnTo>
                <a:lnTo>
                  <a:pt x="116155" y="51697"/>
                </a:lnTo>
                <a:lnTo>
                  <a:pt x="123075" y="58799"/>
                </a:lnTo>
                <a:lnTo>
                  <a:pt x="128799" y="65442"/>
                </a:lnTo>
                <a:lnTo>
                  <a:pt x="133463" y="71704"/>
                </a:lnTo>
                <a:lnTo>
                  <a:pt x="133463" y="68985"/>
                </a:lnTo>
                <a:lnTo>
                  <a:pt x="149784" y="68985"/>
                </a:lnTo>
                <a:lnTo>
                  <a:pt x="149784" y="66188"/>
                </a:lnTo>
                <a:lnTo>
                  <a:pt x="141670" y="55468"/>
                </a:lnTo>
                <a:lnTo>
                  <a:pt x="111452" y="26382"/>
                </a:lnTo>
                <a:lnTo>
                  <a:pt x="102965" y="20602"/>
                </a:lnTo>
                <a:lnTo>
                  <a:pt x="102153" y="20136"/>
                </a:lnTo>
                <a:close/>
              </a:path>
              <a:path w="149859" h="1289685">
                <a:moveTo>
                  <a:pt x="95497" y="16314"/>
                </a:moveTo>
                <a:lnTo>
                  <a:pt x="36560" y="16314"/>
                </a:lnTo>
                <a:lnTo>
                  <a:pt x="45743" y="17059"/>
                </a:lnTo>
                <a:lnTo>
                  <a:pt x="54187" y="18365"/>
                </a:lnTo>
                <a:lnTo>
                  <a:pt x="54038" y="18365"/>
                </a:lnTo>
                <a:lnTo>
                  <a:pt x="62674" y="20322"/>
                </a:lnTo>
                <a:lnTo>
                  <a:pt x="62021" y="20136"/>
                </a:lnTo>
                <a:lnTo>
                  <a:pt x="102153" y="20136"/>
                </a:lnTo>
                <a:lnTo>
                  <a:pt x="95497" y="16314"/>
                </a:lnTo>
                <a:close/>
              </a:path>
              <a:path w="149859" h="1289685">
                <a:moveTo>
                  <a:pt x="37492" y="0"/>
                </a:moveTo>
                <a:lnTo>
                  <a:pt x="27606" y="0"/>
                </a:lnTo>
                <a:lnTo>
                  <a:pt x="17720" y="839"/>
                </a:lnTo>
                <a:lnTo>
                  <a:pt x="0" y="3635"/>
                </a:lnTo>
                <a:lnTo>
                  <a:pt x="2611" y="19763"/>
                </a:lnTo>
                <a:lnTo>
                  <a:pt x="19380" y="17059"/>
                </a:lnTo>
                <a:lnTo>
                  <a:pt x="28632" y="16314"/>
                </a:lnTo>
                <a:lnTo>
                  <a:pt x="95497" y="16314"/>
                </a:lnTo>
                <a:lnTo>
                  <a:pt x="94198" y="15568"/>
                </a:lnTo>
                <a:lnTo>
                  <a:pt x="85338" y="11186"/>
                </a:lnTo>
                <a:lnTo>
                  <a:pt x="76104" y="7457"/>
                </a:lnTo>
                <a:lnTo>
                  <a:pt x="66684" y="4474"/>
                </a:lnTo>
                <a:lnTo>
                  <a:pt x="56985" y="2237"/>
                </a:lnTo>
                <a:lnTo>
                  <a:pt x="47891" y="839"/>
                </a:lnTo>
                <a:lnTo>
                  <a:pt x="48509" y="839"/>
                </a:lnTo>
                <a:lnTo>
                  <a:pt x="37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98842" y="3585204"/>
            <a:ext cx="11938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b="1" spc="-50" dirty="0">
                <a:latin typeface="Arial"/>
                <a:cs typeface="Arial"/>
              </a:rPr>
              <a:t>x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2294" y="3664677"/>
            <a:ext cx="8826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50" dirty="0"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12291" y="3819590"/>
            <a:ext cx="1142365" cy="283210"/>
            <a:chOff x="2612291" y="3819590"/>
            <a:chExt cx="1142365" cy="283210"/>
          </a:xfrm>
        </p:grpSpPr>
        <p:sp>
          <p:nvSpPr>
            <p:cNvPr id="19" name="object 19"/>
            <p:cNvSpPr/>
            <p:nvPr/>
          </p:nvSpPr>
          <p:spPr>
            <a:xfrm>
              <a:off x="2621618" y="3828856"/>
              <a:ext cx="1123950" cy="264795"/>
            </a:xfrm>
            <a:custGeom>
              <a:avLst/>
              <a:gdLst/>
              <a:ahLst/>
              <a:cxnLst/>
              <a:rect l="l" t="t" r="r" b="b"/>
              <a:pathLst>
                <a:path w="1123950" h="264795">
                  <a:moveTo>
                    <a:pt x="1123570" y="0"/>
                  </a:moveTo>
                  <a:lnTo>
                    <a:pt x="0" y="0"/>
                  </a:lnTo>
                  <a:lnTo>
                    <a:pt x="0" y="264251"/>
                  </a:lnTo>
                  <a:lnTo>
                    <a:pt x="1123570" y="264251"/>
                  </a:lnTo>
                  <a:lnTo>
                    <a:pt x="1123570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12291" y="3819590"/>
              <a:ext cx="1142365" cy="283210"/>
            </a:xfrm>
            <a:custGeom>
              <a:avLst/>
              <a:gdLst/>
              <a:ahLst/>
              <a:cxnLst/>
              <a:rect l="l" t="t" r="r" b="b"/>
              <a:pathLst>
                <a:path w="1142364" h="283210">
                  <a:moveTo>
                    <a:pt x="1142316" y="0"/>
                  </a:moveTo>
                  <a:lnTo>
                    <a:pt x="0" y="0"/>
                  </a:lnTo>
                  <a:lnTo>
                    <a:pt x="0" y="282840"/>
                  </a:lnTo>
                  <a:lnTo>
                    <a:pt x="1142316" y="282840"/>
                  </a:lnTo>
                  <a:lnTo>
                    <a:pt x="1142316" y="273518"/>
                  </a:lnTo>
                  <a:lnTo>
                    <a:pt x="18653" y="273517"/>
                  </a:lnTo>
                  <a:lnTo>
                    <a:pt x="9326" y="264195"/>
                  </a:lnTo>
                  <a:lnTo>
                    <a:pt x="18653" y="264195"/>
                  </a:lnTo>
                  <a:lnTo>
                    <a:pt x="18653" y="18644"/>
                  </a:lnTo>
                  <a:lnTo>
                    <a:pt x="9326" y="18644"/>
                  </a:lnTo>
                  <a:lnTo>
                    <a:pt x="18653" y="9322"/>
                  </a:lnTo>
                  <a:lnTo>
                    <a:pt x="1142316" y="9322"/>
                  </a:lnTo>
                  <a:lnTo>
                    <a:pt x="1142316" y="0"/>
                  </a:lnTo>
                  <a:close/>
                </a:path>
                <a:path w="1142364" h="283210">
                  <a:moveTo>
                    <a:pt x="18653" y="264195"/>
                  </a:moveTo>
                  <a:lnTo>
                    <a:pt x="9326" y="264195"/>
                  </a:lnTo>
                  <a:lnTo>
                    <a:pt x="18653" y="273517"/>
                  </a:lnTo>
                  <a:lnTo>
                    <a:pt x="18653" y="264195"/>
                  </a:lnTo>
                  <a:close/>
                </a:path>
                <a:path w="1142364" h="283210">
                  <a:moveTo>
                    <a:pt x="1123663" y="264195"/>
                  </a:moveTo>
                  <a:lnTo>
                    <a:pt x="18653" y="264195"/>
                  </a:lnTo>
                  <a:lnTo>
                    <a:pt x="18653" y="273517"/>
                  </a:lnTo>
                  <a:lnTo>
                    <a:pt x="1123663" y="273518"/>
                  </a:lnTo>
                  <a:lnTo>
                    <a:pt x="1123663" y="264195"/>
                  </a:lnTo>
                  <a:close/>
                </a:path>
                <a:path w="1142364" h="283210">
                  <a:moveTo>
                    <a:pt x="1123663" y="9322"/>
                  </a:moveTo>
                  <a:lnTo>
                    <a:pt x="1123663" y="273518"/>
                  </a:lnTo>
                  <a:lnTo>
                    <a:pt x="1132990" y="264195"/>
                  </a:lnTo>
                  <a:lnTo>
                    <a:pt x="1142316" y="264195"/>
                  </a:lnTo>
                  <a:lnTo>
                    <a:pt x="1142316" y="18644"/>
                  </a:lnTo>
                  <a:lnTo>
                    <a:pt x="1132990" y="18644"/>
                  </a:lnTo>
                  <a:lnTo>
                    <a:pt x="1123663" y="9322"/>
                  </a:lnTo>
                  <a:close/>
                </a:path>
                <a:path w="1142364" h="283210">
                  <a:moveTo>
                    <a:pt x="1142316" y="264195"/>
                  </a:moveTo>
                  <a:lnTo>
                    <a:pt x="1132990" y="264195"/>
                  </a:lnTo>
                  <a:lnTo>
                    <a:pt x="1123663" y="273518"/>
                  </a:lnTo>
                  <a:lnTo>
                    <a:pt x="1142316" y="273518"/>
                  </a:lnTo>
                  <a:lnTo>
                    <a:pt x="1142316" y="264195"/>
                  </a:lnTo>
                  <a:close/>
                </a:path>
                <a:path w="1142364" h="283210">
                  <a:moveTo>
                    <a:pt x="18653" y="9322"/>
                  </a:moveTo>
                  <a:lnTo>
                    <a:pt x="9326" y="18644"/>
                  </a:lnTo>
                  <a:lnTo>
                    <a:pt x="18653" y="18644"/>
                  </a:lnTo>
                  <a:lnTo>
                    <a:pt x="18653" y="9322"/>
                  </a:lnTo>
                  <a:close/>
                </a:path>
                <a:path w="1142364" h="283210">
                  <a:moveTo>
                    <a:pt x="1123663" y="9322"/>
                  </a:moveTo>
                  <a:lnTo>
                    <a:pt x="18653" y="9322"/>
                  </a:lnTo>
                  <a:lnTo>
                    <a:pt x="18653" y="18644"/>
                  </a:lnTo>
                  <a:lnTo>
                    <a:pt x="1123663" y="18644"/>
                  </a:lnTo>
                  <a:lnTo>
                    <a:pt x="1123663" y="9322"/>
                  </a:lnTo>
                  <a:close/>
                </a:path>
                <a:path w="1142364" h="283210">
                  <a:moveTo>
                    <a:pt x="1142316" y="9322"/>
                  </a:moveTo>
                  <a:lnTo>
                    <a:pt x="1123663" y="9322"/>
                  </a:lnTo>
                  <a:lnTo>
                    <a:pt x="1132990" y="18644"/>
                  </a:lnTo>
                  <a:lnTo>
                    <a:pt x="1142316" y="18644"/>
                  </a:lnTo>
                  <a:lnTo>
                    <a:pt x="1142316" y="93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73442" y="3850146"/>
            <a:ext cx="23241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300" b="1" spc="-25" dirty="0">
                <a:latin typeface="Arial"/>
                <a:cs typeface="Arial"/>
              </a:rPr>
              <a:t>x</a:t>
            </a:r>
            <a:r>
              <a:rPr sz="1275" b="1" spc="-37" baseline="-13071" dirty="0">
                <a:latin typeface="Arial"/>
                <a:cs typeface="Arial"/>
              </a:rPr>
              <a:t>2</a:t>
            </a:r>
            <a:endParaRPr sz="1275" baseline="-13071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612292" y="4982265"/>
            <a:ext cx="1142365" cy="283210"/>
            <a:chOff x="2612292" y="4982265"/>
            <a:chExt cx="1142365" cy="283210"/>
          </a:xfrm>
        </p:grpSpPr>
        <p:sp>
          <p:nvSpPr>
            <p:cNvPr id="23" name="object 23"/>
            <p:cNvSpPr/>
            <p:nvPr/>
          </p:nvSpPr>
          <p:spPr>
            <a:xfrm>
              <a:off x="2621618" y="4991597"/>
              <a:ext cx="1123950" cy="264795"/>
            </a:xfrm>
            <a:custGeom>
              <a:avLst/>
              <a:gdLst/>
              <a:ahLst/>
              <a:cxnLst/>
              <a:rect l="l" t="t" r="r" b="b"/>
              <a:pathLst>
                <a:path w="1123950" h="264795">
                  <a:moveTo>
                    <a:pt x="1123570" y="0"/>
                  </a:moveTo>
                  <a:lnTo>
                    <a:pt x="0" y="0"/>
                  </a:lnTo>
                  <a:lnTo>
                    <a:pt x="0" y="264251"/>
                  </a:lnTo>
                  <a:lnTo>
                    <a:pt x="1123570" y="264251"/>
                  </a:lnTo>
                  <a:lnTo>
                    <a:pt x="1123570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12292" y="4982265"/>
              <a:ext cx="1142365" cy="283210"/>
            </a:xfrm>
            <a:custGeom>
              <a:avLst/>
              <a:gdLst/>
              <a:ahLst/>
              <a:cxnLst/>
              <a:rect l="l" t="t" r="r" b="b"/>
              <a:pathLst>
                <a:path w="1142364" h="283210">
                  <a:moveTo>
                    <a:pt x="1142316" y="0"/>
                  </a:moveTo>
                  <a:lnTo>
                    <a:pt x="0" y="0"/>
                  </a:lnTo>
                  <a:lnTo>
                    <a:pt x="0" y="282905"/>
                  </a:lnTo>
                  <a:lnTo>
                    <a:pt x="1142316" y="282905"/>
                  </a:lnTo>
                  <a:lnTo>
                    <a:pt x="1142316" y="273583"/>
                  </a:lnTo>
                  <a:lnTo>
                    <a:pt x="18653" y="273583"/>
                  </a:lnTo>
                  <a:lnTo>
                    <a:pt x="9326" y="264260"/>
                  </a:lnTo>
                  <a:lnTo>
                    <a:pt x="18653" y="264260"/>
                  </a:lnTo>
                  <a:lnTo>
                    <a:pt x="18653" y="18644"/>
                  </a:lnTo>
                  <a:lnTo>
                    <a:pt x="9326" y="18644"/>
                  </a:lnTo>
                  <a:lnTo>
                    <a:pt x="18653" y="9322"/>
                  </a:lnTo>
                  <a:lnTo>
                    <a:pt x="1142316" y="9322"/>
                  </a:lnTo>
                  <a:lnTo>
                    <a:pt x="1142316" y="0"/>
                  </a:lnTo>
                  <a:close/>
                </a:path>
                <a:path w="1142364" h="283210">
                  <a:moveTo>
                    <a:pt x="18653" y="264260"/>
                  </a:moveTo>
                  <a:lnTo>
                    <a:pt x="9326" y="264260"/>
                  </a:lnTo>
                  <a:lnTo>
                    <a:pt x="18653" y="273583"/>
                  </a:lnTo>
                  <a:lnTo>
                    <a:pt x="18653" y="264260"/>
                  </a:lnTo>
                  <a:close/>
                </a:path>
                <a:path w="1142364" h="283210">
                  <a:moveTo>
                    <a:pt x="1123663" y="264260"/>
                  </a:moveTo>
                  <a:lnTo>
                    <a:pt x="18653" y="264260"/>
                  </a:lnTo>
                  <a:lnTo>
                    <a:pt x="18653" y="273583"/>
                  </a:lnTo>
                  <a:lnTo>
                    <a:pt x="1123663" y="273583"/>
                  </a:lnTo>
                  <a:lnTo>
                    <a:pt x="1123663" y="264260"/>
                  </a:lnTo>
                  <a:close/>
                </a:path>
                <a:path w="1142364" h="283210">
                  <a:moveTo>
                    <a:pt x="1123663" y="9322"/>
                  </a:moveTo>
                  <a:lnTo>
                    <a:pt x="1123663" y="273583"/>
                  </a:lnTo>
                  <a:lnTo>
                    <a:pt x="1132990" y="264260"/>
                  </a:lnTo>
                  <a:lnTo>
                    <a:pt x="1142316" y="264260"/>
                  </a:lnTo>
                  <a:lnTo>
                    <a:pt x="1142316" y="18644"/>
                  </a:lnTo>
                  <a:lnTo>
                    <a:pt x="1132990" y="18644"/>
                  </a:lnTo>
                  <a:lnTo>
                    <a:pt x="1123663" y="9322"/>
                  </a:lnTo>
                  <a:close/>
                </a:path>
                <a:path w="1142364" h="283210">
                  <a:moveTo>
                    <a:pt x="1142316" y="264260"/>
                  </a:moveTo>
                  <a:lnTo>
                    <a:pt x="1132990" y="264260"/>
                  </a:lnTo>
                  <a:lnTo>
                    <a:pt x="1123663" y="273583"/>
                  </a:lnTo>
                  <a:lnTo>
                    <a:pt x="1142316" y="273583"/>
                  </a:lnTo>
                  <a:lnTo>
                    <a:pt x="1142316" y="264260"/>
                  </a:lnTo>
                  <a:close/>
                </a:path>
                <a:path w="1142364" h="283210">
                  <a:moveTo>
                    <a:pt x="18653" y="9322"/>
                  </a:moveTo>
                  <a:lnTo>
                    <a:pt x="9326" y="18644"/>
                  </a:lnTo>
                  <a:lnTo>
                    <a:pt x="18653" y="18644"/>
                  </a:lnTo>
                  <a:lnTo>
                    <a:pt x="18653" y="9322"/>
                  </a:lnTo>
                  <a:close/>
                </a:path>
                <a:path w="1142364" h="283210">
                  <a:moveTo>
                    <a:pt x="1123663" y="9322"/>
                  </a:moveTo>
                  <a:lnTo>
                    <a:pt x="18653" y="9322"/>
                  </a:lnTo>
                  <a:lnTo>
                    <a:pt x="18653" y="18644"/>
                  </a:lnTo>
                  <a:lnTo>
                    <a:pt x="1123663" y="18644"/>
                  </a:lnTo>
                  <a:lnTo>
                    <a:pt x="1123663" y="9322"/>
                  </a:lnTo>
                  <a:close/>
                </a:path>
                <a:path w="1142364" h="283210">
                  <a:moveTo>
                    <a:pt x="1142316" y="9322"/>
                  </a:moveTo>
                  <a:lnTo>
                    <a:pt x="1123663" y="9322"/>
                  </a:lnTo>
                  <a:lnTo>
                    <a:pt x="1132990" y="18644"/>
                  </a:lnTo>
                  <a:lnTo>
                    <a:pt x="1142316" y="18644"/>
                  </a:lnTo>
                  <a:lnTo>
                    <a:pt x="1142316" y="93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42851" y="5039240"/>
            <a:ext cx="29654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950" b="1" spc="-37" baseline="8547" dirty="0">
                <a:latin typeface="Arial"/>
                <a:cs typeface="Arial"/>
              </a:rPr>
              <a:t>x</a:t>
            </a:r>
            <a:r>
              <a:rPr sz="850" b="1" spc="-25" dirty="0">
                <a:latin typeface="Arial"/>
                <a:cs typeface="Arial"/>
              </a:rPr>
              <a:t>16</a:t>
            </a:r>
            <a:endParaRPr sz="8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621618" y="5123723"/>
            <a:ext cx="1123950" cy="449580"/>
          </a:xfrm>
          <a:custGeom>
            <a:avLst/>
            <a:gdLst/>
            <a:ahLst/>
            <a:cxnLst/>
            <a:rect l="l" t="t" r="r" b="b"/>
            <a:pathLst>
              <a:path w="1123950" h="449579">
                <a:moveTo>
                  <a:pt x="0" y="0"/>
                </a:moveTo>
                <a:lnTo>
                  <a:pt x="0" y="449232"/>
                </a:lnTo>
              </a:path>
              <a:path w="1123950" h="449579">
                <a:moveTo>
                  <a:pt x="1123663" y="0"/>
                </a:moveTo>
                <a:lnTo>
                  <a:pt x="1123663" y="449232"/>
                </a:lnTo>
              </a:path>
            </a:pathLst>
          </a:custGeom>
          <a:ln w="186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074288" y="2838483"/>
            <a:ext cx="2063114" cy="563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14"/>
              </a:spcBef>
            </a:pPr>
            <a:r>
              <a:rPr sz="1750" b="1" dirty="0">
                <a:latin typeface="Arial"/>
                <a:cs typeface="Arial"/>
              </a:rPr>
              <a:t>Solution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Memory</a:t>
            </a:r>
            <a:endParaRPr sz="17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1950" b="1" baseline="-38461" dirty="0">
                <a:latin typeface="Arial"/>
                <a:cs typeface="Arial"/>
              </a:rPr>
              <a:t>addr</a:t>
            </a:r>
            <a:r>
              <a:rPr sz="1950" b="1" spc="209" baseline="-38461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(512x32</a:t>
            </a:r>
            <a:r>
              <a:rPr sz="1750" b="1" spc="10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bits)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04457" y="4426734"/>
            <a:ext cx="339090" cy="2571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540"/>
              </a:lnSpc>
            </a:pPr>
            <a:r>
              <a:rPr sz="2200" spc="-25" dirty="0">
                <a:latin typeface="Arial MT"/>
                <a:cs typeface="Arial MT"/>
              </a:rPr>
              <a:t>...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35203" y="3505405"/>
            <a:ext cx="119380" cy="55562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00" b="1" spc="-5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300" b="1" spc="-5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88570" y="4998922"/>
            <a:ext cx="20764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b="1" spc="-25" dirty="0">
                <a:latin typeface="Arial"/>
                <a:cs typeface="Arial"/>
              </a:rPr>
              <a:t>15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13856" y="3482769"/>
            <a:ext cx="1153795" cy="1407160"/>
            <a:chOff x="7013856" y="3482769"/>
            <a:chExt cx="1153795" cy="1407160"/>
          </a:xfrm>
        </p:grpSpPr>
        <p:sp>
          <p:nvSpPr>
            <p:cNvPr id="32" name="object 32"/>
            <p:cNvSpPr/>
            <p:nvPr/>
          </p:nvSpPr>
          <p:spPr>
            <a:xfrm>
              <a:off x="7023272" y="3492271"/>
              <a:ext cx="1134745" cy="694690"/>
            </a:xfrm>
            <a:custGeom>
              <a:avLst/>
              <a:gdLst/>
              <a:ahLst/>
              <a:cxnLst/>
              <a:rect l="l" t="t" r="r" b="b"/>
              <a:pathLst>
                <a:path w="1134745" h="694689">
                  <a:moveTo>
                    <a:pt x="1134310" y="0"/>
                  </a:moveTo>
                  <a:lnTo>
                    <a:pt x="0" y="0"/>
                  </a:lnTo>
                  <a:lnTo>
                    <a:pt x="0" y="694074"/>
                  </a:lnTo>
                  <a:lnTo>
                    <a:pt x="1134310" y="694074"/>
                  </a:lnTo>
                  <a:lnTo>
                    <a:pt x="1134310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13856" y="3482769"/>
              <a:ext cx="1153795" cy="713105"/>
            </a:xfrm>
            <a:custGeom>
              <a:avLst/>
              <a:gdLst/>
              <a:ahLst/>
              <a:cxnLst/>
              <a:rect l="l" t="t" r="r" b="b"/>
              <a:pathLst>
                <a:path w="1153795" h="713104">
                  <a:moveTo>
                    <a:pt x="1153207" y="0"/>
                  </a:moveTo>
                  <a:lnTo>
                    <a:pt x="0" y="0"/>
                  </a:lnTo>
                  <a:lnTo>
                    <a:pt x="0" y="712994"/>
                  </a:lnTo>
                  <a:lnTo>
                    <a:pt x="1153207" y="712994"/>
                  </a:lnTo>
                  <a:lnTo>
                    <a:pt x="1153207" y="703576"/>
                  </a:lnTo>
                  <a:lnTo>
                    <a:pt x="18831" y="703576"/>
                  </a:lnTo>
                  <a:lnTo>
                    <a:pt x="9415" y="694159"/>
                  </a:lnTo>
                  <a:lnTo>
                    <a:pt x="18831" y="694159"/>
                  </a:lnTo>
                  <a:lnTo>
                    <a:pt x="18831" y="18834"/>
                  </a:lnTo>
                  <a:lnTo>
                    <a:pt x="9415" y="18834"/>
                  </a:lnTo>
                  <a:lnTo>
                    <a:pt x="18831" y="9417"/>
                  </a:lnTo>
                  <a:lnTo>
                    <a:pt x="1153207" y="9417"/>
                  </a:lnTo>
                  <a:lnTo>
                    <a:pt x="1153207" y="0"/>
                  </a:lnTo>
                  <a:close/>
                </a:path>
                <a:path w="1153795" h="713104">
                  <a:moveTo>
                    <a:pt x="18831" y="694159"/>
                  </a:moveTo>
                  <a:lnTo>
                    <a:pt x="9415" y="694159"/>
                  </a:lnTo>
                  <a:lnTo>
                    <a:pt x="18831" y="703576"/>
                  </a:lnTo>
                  <a:lnTo>
                    <a:pt x="18831" y="694159"/>
                  </a:lnTo>
                  <a:close/>
                </a:path>
                <a:path w="1153795" h="713104">
                  <a:moveTo>
                    <a:pt x="1134376" y="694159"/>
                  </a:moveTo>
                  <a:lnTo>
                    <a:pt x="18831" y="694159"/>
                  </a:lnTo>
                  <a:lnTo>
                    <a:pt x="18831" y="703576"/>
                  </a:lnTo>
                  <a:lnTo>
                    <a:pt x="1134376" y="703576"/>
                  </a:lnTo>
                  <a:lnTo>
                    <a:pt x="1134376" y="694159"/>
                  </a:lnTo>
                  <a:close/>
                </a:path>
                <a:path w="1153795" h="713104">
                  <a:moveTo>
                    <a:pt x="1134376" y="9417"/>
                  </a:moveTo>
                  <a:lnTo>
                    <a:pt x="1134376" y="703576"/>
                  </a:lnTo>
                  <a:lnTo>
                    <a:pt x="1143791" y="694159"/>
                  </a:lnTo>
                  <a:lnTo>
                    <a:pt x="1153207" y="694159"/>
                  </a:lnTo>
                  <a:lnTo>
                    <a:pt x="1153207" y="18834"/>
                  </a:lnTo>
                  <a:lnTo>
                    <a:pt x="1143791" y="18834"/>
                  </a:lnTo>
                  <a:lnTo>
                    <a:pt x="1134376" y="9417"/>
                  </a:lnTo>
                  <a:close/>
                </a:path>
                <a:path w="1153795" h="713104">
                  <a:moveTo>
                    <a:pt x="1153207" y="694159"/>
                  </a:moveTo>
                  <a:lnTo>
                    <a:pt x="1143791" y="694159"/>
                  </a:lnTo>
                  <a:lnTo>
                    <a:pt x="1134376" y="703576"/>
                  </a:lnTo>
                  <a:lnTo>
                    <a:pt x="1153207" y="703576"/>
                  </a:lnTo>
                  <a:lnTo>
                    <a:pt x="1153207" y="694159"/>
                  </a:lnTo>
                  <a:close/>
                </a:path>
                <a:path w="1153795" h="713104">
                  <a:moveTo>
                    <a:pt x="18831" y="9417"/>
                  </a:moveTo>
                  <a:lnTo>
                    <a:pt x="9415" y="18834"/>
                  </a:lnTo>
                  <a:lnTo>
                    <a:pt x="18831" y="18834"/>
                  </a:lnTo>
                  <a:lnTo>
                    <a:pt x="18831" y="9417"/>
                  </a:lnTo>
                  <a:close/>
                </a:path>
                <a:path w="1153795" h="713104">
                  <a:moveTo>
                    <a:pt x="1134376" y="9417"/>
                  </a:moveTo>
                  <a:lnTo>
                    <a:pt x="18831" y="9417"/>
                  </a:lnTo>
                  <a:lnTo>
                    <a:pt x="18831" y="18834"/>
                  </a:lnTo>
                  <a:lnTo>
                    <a:pt x="1134376" y="18834"/>
                  </a:lnTo>
                  <a:lnTo>
                    <a:pt x="1134376" y="9417"/>
                  </a:lnTo>
                  <a:close/>
                </a:path>
                <a:path w="1153795" h="713104">
                  <a:moveTo>
                    <a:pt x="1153207" y="9417"/>
                  </a:moveTo>
                  <a:lnTo>
                    <a:pt x="1134376" y="9417"/>
                  </a:lnTo>
                  <a:lnTo>
                    <a:pt x="1143791" y="18834"/>
                  </a:lnTo>
                  <a:lnTo>
                    <a:pt x="1153207" y="18834"/>
                  </a:lnTo>
                  <a:lnTo>
                    <a:pt x="1153207" y="9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23272" y="4186298"/>
              <a:ext cx="1134745" cy="694690"/>
            </a:xfrm>
            <a:custGeom>
              <a:avLst/>
              <a:gdLst/>
              <a:ahLst/>
              <a:cxnLst/>
              <a:rect l="l" t="t" r="r" b="b"/>
              <a:pathLst>
                <a:path w="1134745" h="694689">
                  <a:moveTo>
                    <a:pt x="1134310" y="0"/>
                  </a:moveTo>
                  <a:lnTo>
                    <a:pt x="0" y="0"/>
                  </a:lnTo>
                  <a:lnTo>
                    <a:pt x="0" y="694074"/>
                  </a:lnTo>
                  <a:lnTo>
                    <a:pt x="1134310" y="694074"/>
                  </a:lnTo>
                  <a:lnTo>
                    <a:pt x="1134310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13856" y="4176928"/>
              <a:ext cx="1153795" cy="713105"/>
            </a:xfrm>
            <a:custGeom>
              <a:avLst/>
              <a:gdLst/>
              <a:ahLst/>
              <a:cxnLst/>
              <a:rect l="l" t="t" r="r" b="b"/>
              <a:pathLst>
                <a:path w="1153795" h="713104">
                  <a:moveTo>
                    <a:pt x="1153207" y="0"/>
                  </a:moveTo>
                  <a:lnTo>
                    <a:pt x="0" y="0"/>
                  </a:lnTo>
                  <a:lnTo>
                    <a:pt x="0" y="712862"/>
                  </a:lnTo>
                  <a:lnTo>
                    <a:pt x="1153207" y="712862"/>
                  </a:lnTo>
                  <a:lnTo>
                    <a:pt x="1153207" y="703444"/>
                  </a:lnTo>
                  <a:lnTo>
                    <a:pt x="18831" y="703444"/>
                  </a:lnTo>
                  <a:lnTo>
                    <a:pt x="9415" y="694027"/>
                  </a:lnTo>
                  <a:lnTo>
                    <a:pt x="18831" y="694027"/>
                  </a:lnTo>
                  <a:lnTo>
                    <a:pt x="18831" y="18834"/>
                  </a:lnTo>
                  <a:lnTo>
                    <a:pt x="9415" y="18834"/>
                  </a:lnTo>
                  <a:lnTo>
                    <a:pt x="18831" y="9417"/>
                  </a:lnTo>
                  <a:lnTo>
                    <a:pt x="1153207" y="9417"/>
                  </a:lnTo>
                  <a:lnTo>
                    <a:pt x="1153207" y="0"/>
                  </a:lnTo>
                  <a:close/>
                </a:path>
                <a:path w="1153795" h="713104">
                  <a:moveTo>
                    <a:pt x="18831" y="694027"/>
                  </a:moveTo>
                  <a:lnTo>
                    <a:pt x="9415" y="694027"/>
                  </a:lnTo>
                  <a:lnTo>
                    <a:pt x="18831" y="703444"/>
                  </a:lnTo>
                  <a:lnTo>
                    <a:pt x="18831" y="694027"/>
                  </a:lnTo>
                  <a:close/>
                </a:path>
                <a:path w="1153795" h="713104">
                  <a:moveTo>
                    <a:pt x="1134376" y="694027"/>
                  </a:moveTo>
                  <a:lnTo>
                    <a:pt x="18831" y="694027"/>
                  </a:lnTo>
                  <a:lnTo>
                    <a:pt x="18831" y="703444"/>
                  </a:lnTo>
                  <a:lnTo>
                    <a:pt x="1134376" y="703444"/>
                  </a:lnTo>
                  <a:lnTo>
                    <a:pt x="1134376" y="694027"/>
                  </a:lnTo>
                  <a:close/>
                </a:path>
                <a:path w="1153795" h="713104">
                  <a:moveTo>
                    <a:pt x="1134376" y="9417"/>
                  </a:moveTo>
                  <a:lnTo>
                    <a:pt x="1134376" y="703444"/>
                  </a:lnTo>
                  <a:lnTo>
                    <a:pt x="1143791" y="694027"/>
                  </a:lnTo>
                  <a:lnTo>
                    <a:pt x="1153207" y="694027"/>
                  </a:lnTo>
                  <a:lnTo>
                    <a:pt x="1153207" y="18834"/>
                  </a:lnTo>
                  <a:lnTo>
                    <a:pt x="1143791" y="18834"/>
                  </a:lnTo>
                  <a:lnTo>
                    <a:pt x="1134376" y="9417"/>
                  </a:lnTo>
                  <a:close/>
                </a:path>
                <a:path w="1153795" h="713104">
                  <a:moveTo>
                    <a:pt x="1153207" y="694027"/>
                  </a:moveTo>
                  <a:lnTo>
                    <a:pt x="1143791" y="694027"/>
                  </a:lnTo>
                  <a:lnTo>
                    <a:pt x="1134376" y="703444"/>
                  </a:lnTo>
                  <a:lnTo>
                    <a:pt x="1153207" y="703444"/>
                  </a:lnTo>
                  <a:lnTo>
                    <a:pt x="1153207" y="694027"/>
                  </a:lnTo>
                  <a:close/>
                </a:path>
                <a:path w="1153795" h="713104">
                  <a:moveTo>
                    <a:pt x="18831" y="9417"/>
                  </a:moveTo>
                  <a:lnTo>
                    <a:pt x="9415" y="18834"/>
                  </a:lnTo>
                  <a:lnTo>
                    <a:pt x="18831" y="18834"/>
                  </a:lnTo>
                  <a:lnTo>
                    <a:pt x="18831" y="9417"/>
                  </a:lnTo>
                  <a:close/>
                </a:path>
                <a:path w="1153795" h="713104">
                  <a:moveTo>
                    <a:pt x="1134376" y="9417"/>
                  </a:moveTo>
                  <a:lnTo>
                    <a:pt x="18831" y="9417"/>
                  </a:lnTo>
                  <a:lnTo>
                    <a:pt x="18831" y="18834"/>
                  </a:lnTo>
                  <a:lnTo>
                    <a:pt x="1134376" y="18834"/>
                  </a:lnTo>
                  <a:lnTo>
                    <a:pt x="1134376" y="9417"/>
                  </a:lnTo>
                  <a:close/>
                </a:path>
                <a:path w="1153795" h="713104">
                  <a:moveTo>
                    <a:pt x="1153207" y="9417"/>
                  </a:moveTo>
                  <a:lnTo>
                    <a:pt x="1134376" y="9417"/>
                  </a:lnTo>
                  <a:lnTo>
                    <a:pt x="1143791" y="18834"/>
                  </a:lnTo>
                  <a:lnTo>
                    <a:pt x="1153207" y="18834"/>
                  </a:lnTo>
                  <a:lnTo>
                    <a:pt x="1153207" y="9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442818" y="4366609"/>
            <a:ext cx="302895" cy="2978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b="1" spc="-25" dirty="0">
                <a:latin typeface="Arial"/>
                <a:cs typeface="Arial"/>
              </a:rPr>
              <a:t>X2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13856" y="4870955"/>
            <a:ext cx="1153795" cy="713105"/>
            <a:chOff x="7013856" y="4870955"/>
            <a:chExt cx="1153795" cy="713105"/>
          </a:xfrm>
        </p:grpSpPr>
        <p:sp>
          <p:nvSpPr>
            <p:cNvPr id="38" name="object 38"/>
            <p:cNvSpPr/>
            <p:nvPr/>
          </p:nvSpPr>
          <p:spPr>
            <a:xfrm>
              <a:off x="7023272" y="4880374"/>
              <a:ext cx="1134745" cy="694690"/>
            </a:xfrm>
            <a:custGeom>
              <a:avLst/>
              <a:gdLst/>
              <a:ahLst/>
              <a:cxnLst/>
              <a:rect l="l" t="t" r="r" b="b"/>
              <a:pathLst>
                <a:path w="1134745" h="694689">
                  <a:moveTo>
                    <a:pt x="1134310" y="0"/>
                  </a:moveTo>
                  <a:lnTo>
                    <a:pt x="0" y="0"/>
                  </a:lnTo>
                  <a:lnTo>
                    <a:pt x="0" y="694074"/>
                  </a:lnTo>
                  <a:lnTo>
                    <a:pt x="1134310" y="694074"/>
                  </a:lnTo>
                  <a:lnTo>
                    <a:pt x="1134310" y="0"/>
                  </a:lnTo>
                  <a:close/>
                </a:path>
              </a:pathLst>
            </a:custGeom>
            <a:solidFill>
              <a:srgbClr val="FFD9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13856" y="4870955"/>
              <a:ext cx="1153795" cy="713105"/>
            </a:xfrm>
            <a:custGeom>
              <a:avLst/>
              <a:gdLst/>
              <a:ahLst/>
              <a:cxnLst/>
              <a:rect l="l" t="t" r="r" b="b"/>
              <a:pathLst>
                <a:path w="1153795" h="713104">
                  <a:moveTo>
                    <a:pt x="1153207" y="0"/>
                  </a:moveTo>
                  <a:lnTo>
                    <a:pt x="0" y="0"/>
                  </a:lnTo>
                  <a:lnTo>
                    <a:pt x="0" y="712910"/>
                  </a:lnTo>
                  <a:lnTo>
                    <a:pt x="1153207" y="712910"/>
                  </a:lnTo>
                  <a:lnTo>
                    <a:pt x="1153207" y="703492"/>
                  </a:lnTo>
                  <a:lnTo>
                    <a:pt x="18831" y="703492"/>
                  </a:lnTo>
                  <a:lnTo>
                    <a:pt x="9415" y="694075"/>
                  </a:lnTo>
                  <a:lnTo>
                    <a:pt x="18831" y="694075"/>
                  </a:lnTo>
                  <a:lnTo>
                    <a:pt x="18831" y="18834"/>
                  </a:lnTo>
                  <a:lnTo>
                    <a:pt x="9415" y="18834"/>
                  </a:lnTo>
                  <a:lnTo>
                    <a:pt x="18831" y="9417"/>
                  </a:lnTo>
                  <a:lnTo>
                    <a:pt x="1153207" y="9417"/>
                  </a:lnTo>
                  <a:lnTo>
                    <a:pt x="1153207" y="0"/>
                  </a:lnTo>
                  <a:close/>
                </a:path>
                <a:path w="1153795" h="713104">
                  <a:moveTo>
                    <a:pt x="18831" y="694075"/>
                  </a:moveTo>
                  <a:lnTo>
                    <a:pt x="9415" y="694075"/>
                  </a:lnTo>
                  <a:lnTo>
                    <a:pt x="18831" y="703492"/>
                  </a:lnTo>
                  <a:lnTo>
                    <a:pt x="18831" y="694075"/>
                  </a:lnTo>
                  <a:close/>
                </a:path>
                <a:path w="1153795" h="713104">
                  <a:moveTo>
                    <a:pt x="1134376" y="694075"/>
                  </a:moveTo>
                  <a:lnTo>
                    <a:pt x="18831" y="694075"/>
                  </a:lnTo>
                  <a:lnTo>
                    <a:pt x="18831" y="703492"/>
                  </a:lnTo>
                  <a:lnTo>
                    <a:pt x="1134376" y="703492"/>
                  </a:lnTo>
                  <a:lnTo>
                    <a:pt x="1134376" y="694075"/>
                  </a:lnTo>
                  <a:close/>
                </a:path>
                <a:path w="1153795" h="713104">
                  <a:moveTo>
                    <a:pt x="1134376" y="9417"/>
                  </a:moveTo>
                  <a:lnTo>
                    <a:pt x="1134376" y="703492"/>
                  </a:lnTo>
                  <a:lnTo>
                    <a:pt x="1143791" y="694075"/>
                  </a:lnTo>
                  <a:lnTo>
                    <a:pt x="1153207" y="694075"/>
                  </a:lnTo>
                  <a:lnTo>
                    <a:pt x="1153207" y="18834"/>
                  </a:lnTo>
                  <a:lnTo>
                    <a:pt x="1143791" y="18834"/>
                  </a:lnTo>
                  <a:lnTo>
                    <a:pt x="1134376" y="9417"/>
                  </a:lnTo>
                  <a:close/>
                </a:path>
                <a:path w="1153795" h="713104">
                  <a:moveTo>
                    <a:pt x="1153207" y="694075"/>
                  </a:moveTo>
                  <a:lnTo>
                    <a:pt x="1143791" y="694075"/>
                  </a:lnTo>
                  <a:lnTo>
                    <a:pt x="1134376" y="703492"/>
                  </a:lnTo>
                  <a:lnTo>
                    <a:pt x="1153207" y="703492"/>
                  </a:lnTo>
                  <a:lnTo>
                    <a:pt x="1153207" y="694075"/>
                  </a:lnTo>
                  <a:close/>
                </a:path>
                <a:path w="1153795" h="713104">
                  <a:moveTo>
                    <a:pt x="18831" y="9417"/>
                  </a:moveTo>
                  <a:lnTo>
                    <a:pt x="9415" y="18834"/>
                  </a:lnTo>
                  <a:lnTo>
                    <a:pt x="18831" y="18834"/>
                  </a:lnTo>
                  <a:lnTo>
                    <a:pt x="18831" y="9417"/>
                  </a:lnTo>
                  <a:close/>
                </a:path>
                <a:path w="1153795" h="713104">
                  <a:moveTo>
                    <a:pt x="1134376" y="9417"/>
                  </a:moveTo>
                  <a:lnTo>
                    <a:pt x="18831" y="9417"/>
                  </a:lnTo>
                  <a:lnTo>
                    <a:pt x="18831" y="18834"/>
                  </a:lnTo>
                  <a:lnTo>
                    <a:pt x="1134376" y="18834"/>
                  </a:lnTo>
                  <a:lnTo>
                    <a:pt x="1134376" y="9417"/>
                  </a:lnTo>
                  <a:close/>
                </a:path>
                <a:path w="1153795" h="713104">
                  <a:moveTo>
                    <a:pt x="1153207" y="9417"/>
                  </a:moveTo>
                  <a:lnTo>
                    <a:pt x="1134376" y="9417"/>
                  </a:lnTo>
                  <a:lnTo>
                    <a:pt x="1143791" y="18834"/>
                  </a:lnTo>
                  <a:lnTo>
                    <a:pt x="1153207" y="18834"/>
                  </a:lnTo>
                  <a:lnTo>
                    <a:pt x="1153207" y="9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42819" y="5062115"/>
            <a:ext cx="30289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b="1" spc="-25" dirty="0">
                <a:latin typeface="Arial"/>
                <a:cs typeface="Arial"/>
              </a:rPr>
              <a:t>X3</a:t>
            </a:r>
            <a:endParaRPr sz="175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41" name="object 41"/>
          <p:cNvSpPr txBox="1"/>
          <p:nvPr/>
        </p:nvSpPr>
        <p:spPr>
          <a:xfrm>
            <a:off x="6447601" y="2838912"/>
            <a:ext cx="2102485" cy="11290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89230" algn="ctr">
              <a:lnSpc>
                <a:spcPct val="100000"/>
              </a:lnSpc>
              <a:spcBef>
                <a:spcPts val="130"/>
              </a:spcBef>
            </a:pPr>
            <a:r>
              <a:rPr sz="1750" b="1" dirty="0">
                <a:latin typeface="Arial"/>
                <a:cs typeface="Arial"/>
              </a:rPr>
              <a:t>Solution</a:t>
            </a:r>
            <a:r>
              <a:rPr sz="1750" b="1" spc="65" dirty="0">
                <a:latin typeface="Arial"/>
                <a:cs typeface="Arial"/>
              </a:rPr>
              <a:t> </a:t>
            </a:r>
            <a:r>
              <a:rPr sz="1750" b="1" spc="-10" dirty="0">
                <a:latin typeface="Arial"/>
                <a:cs typeface="Arial"/>
              </a:rPr>
              <a:t>Memory</a:t>
            </a:r>
            <a:endParaRPr sz="17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1950" b="1" baseline="-17094" dirty="0">
                <a:latin typeface="Arial"/>
                <a:cs typeface="Arial"/>
              </a:rPr>
              <a:t>addr</a:t>
            </a:r>
            <a:r>
              <a:rPr sz="1950" b="1" spc="547" baseline="-17094" dirty="0">
                <a:latin typeface="Arial"/>
                <a:cs typeface="Arial"/>
              </a:rPr>
              <a:t> </a:t>
            </a:r>
            <a:r>
              <a:rPr sz="1750" b="1" dirty="0">
                <a:latin typeface="Arial"/>
                <a:cs typeface="Arial"/>
              </a:rPr>
              <a:t>(512x32</a:t>
            </a:r>
            <a:r>
              <a:rPr sz="1750" b="1" spc="60" dirty="0">
                <a:latin typeface="Arial"/>
                <a:cs typeface="Arial"/>
              </a:rPr>
              <a:t> </a:t>
            </a:r>
            <a:r>
              <a:rPr sz="1750" b="1" spc="-20" dirty="0">
                <a:latin typeface="Arial"/>
                <a:cs typeface="Arial"/>
              </a:rPr>
              <a:t>bits)</a:t>
            </a:r>
            <a:endParaRPr sz="1750">
              <a:latin typeface="Arial"/>
              <a:cs typeface="Arial"/>
            </a:endParaRPr>
          </a:p>
          <a:p>
            <a:pPr marL="234950">
              <a:lnSpc>
                <a:spcPct val="100000"/>
              </a:lnSpc>
              <a:spcBef>
                <a:spcPts val="625"/>
              </a:spcBef>
            </a:pPr>
            <a:r>
              <a:rPr sz="1300" b="1" spc="-50" dirty="0">
                <a:latin typeface="Arial"/>
                <a:cs typeface="Arial"/>
              </a:rPr>
              <a:t>0</a:t>
            </a:r>
            <a:endParaRPr sz="1300">
              <a:latin typeface="Arial"/>
              <a:cs typeface="Arial"/>
            </a:endParaRPr>
          </a:p>
          <a:p>
            <a:pPr marL="190500" algn="ctr">
              <a:lnSpc>
                <a:spcPct val="100000"/>
              </a:lnSpc>
              <a:spcBef>
                <a:spcPts val="120"/>
              </a:spcBef>
            </a:pPr>
            <a:r>
              <a:rPr sz="1750" b="1" spc="-25" dirty="0">
                <a:latin typeface="Arial"/>
                <a:cs typeface="Arial"/>
              </a:rPr>
              <a:t>X1</a:t>
            </a:r>
            <a:endParaRPr sz="17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22710" y="4152644"/>
            <a:ext cx="20955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25" dirty="0">
                <a:latin typeface="Arial"/>
                <a:cs typeface="Arial"/>
              </a:rPr>
              <a:t>16</a:t>
            </a:r>
            <a:endParaRPr sz="13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22711" y="4849045"/>
            <a:ext cx="209550" cy="229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25" dirty="0">
                <a:latin typeface="Arial"/>
                <a:cs typeface="Arial"/>
              </a:rPr>
              <a:t>32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23638" y="4321302"/>
            <a:ext cx="15132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Microsoft Sans Serif"/>
              <a:buChar char="•"/>
              <a:tabLst>
                <a:tab pos="355600" algn="l"/>
              </a:tabLst>
            </a:pPr>
            <a:r>
              <a:rPr sz="1800" b="1" spc="-10" dirty="0">
                <a:latin typeface="Microsoft JhengHei"/>
                <a:cs typeface="Microsoft JhengHei"/>
              </a:rPr>
              <a:t>如果要解的矩陣有三個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094992" y="5655361"/>
            <a:ext cx="314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Microsoft JhengHei"/>
                <a:cs typeface="Microsoft JhengHei"/>
              </a:rPr>
              <a:t>(a)</a:t>
            </a:r>
            <a:endParaRPr sz="1800">
              <a:latin typeface="Microsoft JhengHei"/>
              <a:cs typeface="Microsoft JhengHe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44158" y="5655361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Microsoft JhengHei"/>
                <a:cs typeface="Microsoft JhengHei"/>
              </a:rPr>
              <a:t>(b)</a:t>
            </a:r>
            <a:endParaRPr sz="1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2387" y="715297"/>
            <a:ext cx="2421332" cy="4281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91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04875" y="1282446"/>
            <a:ext cx="8211820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worst-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library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synthesis.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72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synthesis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Latch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73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slack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setup-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non-negative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73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any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timing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violation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glitches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gate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simulation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post-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simulation.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1561"/>
            <a:ext cx="2686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Computer-</a:t>
            </a:r>
            <a:r>
              <a:rPr sz="1400" b="1" i="1" dirty="0">
                <a:latin typeface="Calibri"/>
                <a:cs typeface="Calibri"/>
              </a:rPr>
              <a:t>Aided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VLSI</a:t>
            </a:r>
            <a:r>
              <a:rPr sz="1400" b="1" i="1" spc="-10" dirty="0">
                <a:latin typeface="Calibri"/>
                <a:cs typeface="Calibri"/>
              </a:rPr>
              <a:t> System</a:t>
            </a:r>
            <a:r>
              <a:rPr sz="1400" b="1" i="1" spc="-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7363" y="58673"/>
            <a:ext cx="372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7925" y="715297"/>
            <a:ext cx="2004178" cy="3507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55872" y="559130"/>
            <a:ext cx="203644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D6194"/>
                </a:solidFill>
                <a:latin typeface="Calibri"/>
                <a:cs typeface="Calibri"/>
              </a:rPr>
              <a:t>Waveform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54" y="3468063"/>
            <a:ext cx="1012825" cy="62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5" baseline="-3086" dirty="0">
                <a:solidFill>
                  <a:srgbClr val="C00000"/>
                </a:solidFill>
                <a:latin typeface="Arial"/>
                <a:cs typeface="Arial"/>
              </a:rPr>
              <a:t>(2)</a:t>
            </a:r>
            <a:r>
              <a:rPr sz="900" b="1" spc="-10" dirty="0">
                <a:latin typeface="Arial"/>
                <a:cs typeface="Arial"/>
              </a:rPr>
              <a:t>o_mem_addr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900">
              <a:latin typeface="Arial"/>
              <a:cs typeface="Arial"/>
            </a:endParaRPr>
          </a:p>
          <a:p>
            <a:pPr marL="312420">
              <a:lnSpc>
                <a:spcPct val="100000"/>
              </a:lnSpc>
            </a:pPr>
            <a:r>
              <a:rPr sz="900" b="1" spc="-10" dirty="0">
                <a:latin typeface="Arial"/>
                <a:cs typeface="Arial"/>
              </a:rPr>
              <a:t>i_mem_rrdy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8261" y="5890361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(3)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8088" y="2664714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(4)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00548" y="2015132"/>
            <a:ext cx="2390775" cy="0"/>
          </a:xfrm>
          <a:custGeom>
            <a:avLst/>
            <a:gdLst/>
            <a:ahLst/>
            <a:cxnLst/>
            <a:rect l="l" t="t" r="r" b="b"/>
            <a:pathLst>
              <a:path w="2390775">
                <a:moveTo>
                  <a:pt x="2390393" y="0"/>
                </a:moveTo>
                <a:lnTo>
                  <a:pt x="0" y="0"/>
                </a:lnTo>
              </a:path>
            </a:pathLst>
          </a:custGeom>
          <a:ln w="14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161219" y="1505930"/>
            <a:ext cx="7428865" cy="2597150"/>
            <a:chOff x="1161219" y="1505930"/>
            <a:chExt cx="7428865" cy="2597150"/>
          </a:xfrm>
        </p:grpSpPr>
        <p:sp>
          <p:nvSpPr>
            <p:cNvPr id="11" name="object 11"/>
            <p:cNvSpPr/>
            <p:nvPr/>
          </p:nvSpPr>
          <p:spPr>
            <a:xfrm>
              <a:off x="6187413" y="3942690"/>
              <a:ext cx="2395220" cy="153035"/>
            </a:xfrm>
            <a:custGeom>
              <a:avLst/>
              <a:gdLst/>
              <a:ahLst/>
              <a:cxnLst/>
              <a:rect l="l" t="t" r="r" b="b"/>
              <a:pathLst>
                <a:path w="2395220" h="153035">
                  <a:moveTo>
                    <a:pt x="1438042" y="0"/>
                  </a:moveTo>
                  <a:lnTo>
                    <a:pt x="0" y="0"/>
                  </a:lnTo>
                </a:path>
                <a:path w="2395220" h="153035">
                  <a:moveTo>
                    <a:pt x="2395199" y="152966"/>
                  </a:moveTo>
                  <a:lnTo>
                    <a:pt x="1438042" y="152966"/>
                  </a:lnTo>
                </a:path>
              </a:pathLst>
            </a:custGeom>
            <a:ln w="14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1189" y="3592328"/>
              <a:ext cx="889635" cy="0"/>
            </a:xfrm>
            <a:custGeom>
              <a:avLst/>
              <a:gdLst/>
              <a:ahLst/>
              <a:cxnLst/>
              <a:rect l="l" t="t" r="r" b="b"/>
              <a:pathLst>
                <a:path w="889634">
                  <a:moveTo>
                    <a:pt x="0" y="0"/>
                  </a:moveTo>
                  <a:lnTo>
                    <a:pt x="889493" y="0"/>
                  </a:lnTo>
                </a:path>
              </a:pathLst>
            </a:custGeom>
            <a:ln w="720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00164" y="2712052"/>
              <a:ext cx="1637030" cy="0"/>
            </a:xfrm>
            <a:custGeom>
              <a:avLst/>
              <a:gdLst/>
              <a:ahLst/>
              <a:cxnLst/>
              <a:rect l="l" t="t" r="r" b="b"/>
              <a:pathLst>
                <a:path w="1637029">
                  <a:moveTo>
                    <a:pt x="0" y="0"/>
                  </a:moveTo>
                  <a:lnTo>
                    <a:pt x="1636547" y="0"/>
                  </a:lnTo>
                </a:path>
              </a:pathLst>
            </a:custGeom>
            <a:ln w="75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168522" y="1513232"/>
              <a:ext cx="7413625" cy="2582545"/>
            </a:xfrm>
            <a:custGeom>
              <a:avLst/>
              <a:gdLst/>
              <a:ahLst/>
              <a:cxnLst/>
              <a:rect l="l" t="t" r="r" b="b"/>
              <a:pathLst>
                <a:path w="7413625" h="2582545">
                  <a:moveTo>
                    <a:pt x="5328631" y="768"/>
                  </a:moveTo>
                  <a:lnTo>
                    <a:pt x="5180104" y="768"/>
                  </a:lnTo>
                </a:path>
                <a:path w="7413625" h="2582545">
                  <a:moveTo>
                    <a:pt x="5328951" y="152966"/>
                  </a:moveTo>
                  <a:lnTo>
                    <a:pt x="5328951" y="0"/>
                  </a:lnTo>
                </a:path>
                <a:path w="7413625" h="2582545">
                  <a:moveTo>
                    <a:pt x="5477478" y="152966"/>
                  </a:moveTo>
                  <a:lnTo>
                    <a:pt x="5477478" y="0"/>
                  </a:lnTo>
                </a:path>
                <a:path w="7413625" h="2582545">
                  <a:moveTo>
                    <a:pt x="5625171" y="154440"/>
                  </a:moveTo>
                  <a:lnTo>
                    <a:pt x="5625171" y="1473"/>
                  </a:lnTo>
                </a:path>
                <a:path w="7413625" h="2582545">
                  <a:moveTo>
                    <a:pt x="5773698" y="154440"/>
                  </a:moveTo>
                  <a:lnTo>
                    <a:pt x="5773698" y="1473"/>
                  </a:lnTo>
                </a:path>
                <a:path w="7413625" h="2582545">
                  <a:moveTo>
                    <a:pt x="5922224" y="152966"/>
                  </a:moveTo>
                  <a:lnTo>
                    <a:pt x="5922224" y="0"/>
                  </a:lnTo>
                </a:path>
                <a:path w="7413625" h="2582545">
                  <a:moveTo>
                    <a:pt x="6070687" y="152966"/>
                  </a:moveTo>
                  <a:lnTo>
                    <a:pt x="6070687" y="0"/>
                  </a:lnTo>
                </a:path>
                <a:path w="7413625" h="2582545">
                  <a:moveTo>
                    <a:pt x="5477478" y="152966"/>
                  </a:moveTo>
                  <a:lnTo>
                    <a:pt x="5328951" y="152966"/>
                  </a:lnTo>
                </a:path>
                <a:path w="7413625" h="2582545">
                  <a:moveTo>
                    <a:pt x="5625940" y="0"/>
                  </a:moveTo>
                  <a:lnTo>
                    <a:pt x="5477478" y="0"/>
                  </a:lnTo>
                </a:path>
                <a:path w="7413625" h="2582545">
                  <a:moveTo>
                    <a:pt x="5773698" y="152966"/>
                  </a:moveTo>
                  <a:lnTo>
                    <a:pt x="5625171" y="152966"/>
                  </a:lnTo>
                </a:path>
                <a:path w="7413625" h="2582545">
                  <a:moveTo>
                    <a:pt x="5922224" y="0"/>
                  </a:moveTo>
                  <a:lnTo>
                    <a:pt x="5773698" y="0"/>
                  </a:lnTo>
                </a:path>
                <a:path w="7413625" h="2582545">
                  <a:moveTo>
                    <a:pt x="6070687" y="152966"/>
                  </a:moveTo>
                  <a:lnTo>
                    <a:pt x="5922224" y="152966"/>
                  </a:lnTo>
                </a:path>
                <a:path w="7413625" h="2582545">
                  <a:moveTo>
                    <a:pt x="6219213" y="0"/>
                  </a:moveTo>
                  <a:lnTo>
                    <a:pt x="6070687" y="0"/>
                  </a:lnTo>
                </a:path>
                <a:path w="7413625" h="2582545">
                  <a:moveTo>
                    <a:pt x="6222673" y="152966"/>
                  </a:moveTo>
                  <a:lnTo>
                    <a:pt x="6222673" y="0"/>
                  </a:lnTo>
                </a:path>
                <a:path w="7413625" h="2582545">
                  <a:moveTo>
                    <a:pt x="6371136" y="152966"/>
                  </a:moveTo>
                  <a:lnTo>
                    <a:pt x="6371136" y="0"/>
                  </a:lnTo>
                </a:path>
                <a:path w="7413625" h="2582545">
                  <a:moveTo>
                    <a:pt x="6518894" y="154440"/>
                  </a:moveTo>
                  <a:lnTo>
                    <a:pt x="6518894" y="1473"/>
                  </a:lnTo>
                </a:path>
                <a:path w="7413625" h="2582545">
                  <a:moveTo>
                    <a:pt x="6667420" y="154440"/>
                  </a:moveTo>
                  <a:lnTo>
                    <a:pt x="6667420" y="1473"/>
                  </a:lnTo>
                </a:path>
                <a:path w="7413625" h="2582545">
                  <a:moveTo>
                    <a:pt x="6815883" y="152966"/>
                  </a:moveTo>
                  <a:lnTo>
                    <a:pt x="6815883" y="0"/>
                  </a:lnTo>
                </a:path>
                <a:path w="7413625" h="2582545">
                  <a:moveTo>
                    <a:pt x="6964409" y="152966"/>
                  </a:moveTo>
                  <a:lnTo>
                    <a:pt x="6964409" y="0"/>
                  </a:lnTo>
                </a:path>
                <a:path w="7413625" h="2582545">
                  <a:moveTo>
                    <a:pt x="6371136" y="152966"/>
                  </a:moveTo>
                  <a:lnTo>
                    <a:pt x="6222673" y="152966"/>
                  </a:lnTo>
                </a:path>
                <a:path w="7413625" h="2582545">
                  <a:moveTo>
                    <a:pt x="6519662" y="0"/>
                  </a:moveTo>
                  <a:lnTo>
                    <a:pt x="6371136" y="0"/>
                  </a:lnTo>
                </a:path>
                <a:path w="7413625" h="2582545">
                  <a:moveTo>
                    <a:pt x="6667420" y="152966"/>
                  </a:moveTo>
                  <a:lnTo>
                    <a:pt x="6518894" y="152966"/>
                  </a:lnTo>
                </a:path>
                <a:path w="7413625" h="2582545">
                  <a:moveTo>
                    <a:pt x="6815883" y="0"/>
                  </a:moveTo>
                  <a:lnTo>
                    <a:pt x="6667420" y="0"/>
                  </a:lnTo>
                </a:path>
                <a:path w="7413625" h="2582545">
                  <a:moveTo>
                    <a:pt x="6964409" y="152966"/>
                  </a:moveTo>
                  <a:lnTo>
                    <a:pt x="6815883" y="152966"/>
                  </a:lnTo>
                </a:path>
                <a:path w="7413625" h="2582545">
                  <a:moveTo>
                    <a:pt x="7112872" y="0"/>
                  </a:moveTo>
                  <a:lnTo>
                    <a:pt x="6964409" y="0"/>
                  </a:lnTo>
                </a:path>
                <a:path w="7413625" h="2582545">
                  <a:moveTo>
                    <a:pt x="7116588" y="152966"/>
                  </a:moveTo>
                  <a:lnTo>
                    <a:pt x="7116588" y="0"/>
                  </a:lnTo>
                </a:path>
                <a:path w="7413625" h="2582545">
                  <a:moveTo>
                    <a:pt x="7265051" y="152966"/>
                  </a:moveTo>
                  <a:lnTo>
                    <a:pt x="7116588" y="152966"/>
                  </a:lnTo>
                </a:path>
                <a:path w="7413625" h="2582545">
                  <a:moveTo>
                    <a:pt x="7265051" y="152966"/>
                  </a:moveTo>
                  <a:lnTo>
                    <a:pt x="7265051" y="0"/>
                  </a:lnTo>
                </a:path>
                <a:path w="7413625" h="2582545">
                  <a:moveTo>
                    <a:pt x="7413577" y="0"/>
                  </a:moveTo>
                  <a:lnTo>
                    <a:pt x="7265051" y="0"/>
                  </a:lnTo>
                </a:path>
                <a:path w="7413625" h="2582545">
                  <a:moveTo>
                    <a:pt x="1696329" y="2582424"/>
                  </a:moveTo>
                  <a:lnTo>
                    <a:pt x="0" y="2582424"/>
                  </a:lnTo>
                </a:path>
                <a:path w="7413625" h="2582545">
                  <a:moveTo>
                    <a:pt x="3198447" y="2582424"/>
                  </a:moveTo>
                  <a:lnTo>
                    <a:pt x="3198447" y="2429457"/>
                  </a:lnTo>
                </a:path>
              </a:pathLst>
            </a:custGeom>
            <a:ln w="14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58804" y="3752411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09">
                  <a:moveTo>
                    <a:pt x="0" y="0"/>
                  </a:moveTo>
                  <a:lnTo>
                    <a:pt x="54528" y="0"/>
                  </a:lnTo>
                </a:path>
              </a:pathLst>
            </a:custGeom>
            <a:ln w="7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55152" y="3249182"/>
              <a:ext cx="3041015" cy="153035"/>
            </a:xfrm>
            <a:custGeom>
              <a:avLst/>
              <a:gdLst/>
              <a:ahLst/>
              <a:cxnLst/>
              <a:rect l="l" t="t" r="r" b="b"/>
              <a:pathLst>
                <a:path w="3041015" h="153035">
                  <a:moveTo>
                    <a:pt x="1252992" y="152966"/>
                  </a:moveTo>
                  <a:lnTo>
                    <a:pt x="0" y="152966"/>
                  </a:lnTo>
                </a:path>
                <a:path w="3041015" h="153035">
                  <a:moveTo>
                    <a:pt x="3040950" y="0"/>
                  </a:moveTo>
                  <a:lnTo>
                    <a:pt x="1262796" y="0"/>
                  </a:lnTo>
                </a:path>
              </a:pathLst>
            </a:custGeom>
            <a:ln w="14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20978" y="3588694"/>
              <a:ext cx="1101725" cy="167005"/>
            </a:xfrm>
            <a:custGeom>
              <a:avLst/>
              <a:gdLst/>
              <a:ahLst/>
              <a:cxnLst/>
              <a:rect l="l" t="t" r="r" b="b"/>
              <a:pathLst>
                <a:path w="1101725" h="167004">
                  <a:moveTo>
                    <a:pt x="1101390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1101390" y="167000"/>
                  </a:lnTo>
                  <a:lnTo>
                    <a:pt x="1101390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1101390" y="7241"/>
                  </a:lnTo>
                  <a:lnTo>
                    <a:pt x="1101390" y="0"/>
                  </a:lnTo>
                  <a:close/>
                </a:path>
                <a:path w="1101725" h="167004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1101725" h="167004">
                  <a:moveTo>
                    <a:pt x="1086973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1086973" y="159823"/>
                  </a:lnTo>
                  <a:lnTo>
                    <a:pt x="1086973" y="152582"/>
                  </a:lnTo>
                  <a:close/>
                </a:path>
                <a:path w="1101725" h="167004">
                  <a:moveTo>
                    <a:pt x="1086973" y="7241"/>
                  </a:moveTo>
                  <a:lnTo>
                    <a:pt x="1086973" y="159823"/>
                  </a:lnTo>
                  <a:lnTo>
                    <a:pt x="1094150" y="152582"/>
                  </a:lnTo>
                  <a:lnTo>
                    <a:pt x="1101390" y="152582"/>
                  </a:lnTo>
                  <a:lnTo>
                    <a:pt x="1101390" y="14418"/>
                  </a:lnTo>
                  <a:lnTo>
                    <a:pt x="1094150" y="14418"/>
                  </a:lnTo>
                  <a:lnTo>
                    <a:pt x="1086973" y="7241"/>
                  </a:lnTo>
                  <a:close/>
                </a:path>
                <a:path w="1101725" h="167004">
                  <a:moveTo>
                    <a:pt x="1101390" y="152582"/>
                  </a:moveTo>
                  <a:lnTo>
                    <a:pt x="1094150" y="152582"/>
                  </a:lnTo>
                  <a:lnTo>
                    <a:pt x="1086973" y="159823"/>
                  </a:lnTo>
                  <a:lnTo>
                    <a:pt x="1101390" y="159823"/>
                  </a:lnTo>
                  <a:lnTo>
                    <a:pt x="1101390" y="152582"/>
                  </a:lnTo>
                  <a:close/>
                </a:path>
                <a:path w="1101725" h="167004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1101725" h="167004">
                  <a:moveTo>
                    <a:pt x="1086973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1086973" y="14418"/>
                  </a:lnTo>
                  <a:lnTo>
                    <a:pt x="1086973" y="7241"/>
                  </a:lnTo>
                  <a:close/>
                </a:path>
                <a:path w="1101725" h="167004">
                  <a:moveTo>
                    <a:pt x="1101390" y="7241"/>
                  </a:moveTo>
                  <a:lnTo>
                    <a:pt x="1086973" y="7241"/>
                  </a:lnTo>
                  <a:lnTo>
                    <a:pt x="1094150" y="14418"/>
                  </a:lnTo>
                  <a:lnTo>
                    <a:pt x="1101390" y="14418"/>
                  </a:lnTo>
                  <a:lnTo>
                    <a:pt x="1101390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222077" y="2895218"/>
            <a:ext cx="2361565" cy="167640"/>
            <a:chOff x="6222077" y="2895218"/>
            <a:chExt cx="2361565" cy="167640"/>
          </a:xfrm>
        </p:grpSpPr>
        <p:sp>
          <p:nvSpPr>
            <p:cNvPr id="19" name="object 19"/>
            <p:cNvSpPr/>
            <p:nvPr/>
          </p:nvSpPr>
          <p:spPr>
            <a:xfrm>
              <a:off x="6222077" y="3055394"/>
              <a:ext cx="1613535" cy="0"/>
            </a:xfrm>
            <a:custGeom>
              <a:avLst/>
              <a:gdLst/>
              <a:ahLst/>
              <a:cxnLst/>
              <a:rect l="l" t="t" r="r" b="b"/>
              <a:pathLst>
                <a:path w="1613534">
                  <a:moveTo>
                    <a:pt x="1613416" y="0"/>
                  </a:moveTo>
                  <a:lnTo>
                    <a:pt x="0" y="0"/>
                  </a:lnTo>
                </a:path>
              </a:pathLst>
            </a:custGeom>
            <a:ln w="14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35750" y="2902427"/>
              <a:ext cx="748030" cy="153035"/>
            </a:xfrm>
            <a:custGeom>
              <a:avLst/>
              <a:gdLst/>
              <a:ahLst/>
              <a:cxnLst/>
              <a:rect l="l" t="t" r="r" b="b"/>
              <a:pathLst>
                <a:path w="748029" h="153035">
                  <a:moveTo>
                    <a:pt x="595515" y="0"/>
                  </a:moveTo>
                  <a:lnTo>
                    <a:pt x="0" y="0"/>
                  </a:lnTo>
                </a:path>
                <a:path w="748029" h="153035">
                  <a:moveTo>
                    <a:pt x="192" y="152966"/>
                  </a:moveTo>
                  <a:lnTo>
                    <a:pt x="192" y="0"/>
                  </a:lnTo>
                </a:path>
                <a:path w="748029" h="153035">
                  <a:moveTo>
                    <a:pt x="597822" y="152966"/>
                  </a:moveTo>
                  <a:lnTo>
                    <a:pt x="597822" y="0"/>
                  </a:lnTo>
                </a:path>
                <a:path w="748029" h="153035">
                  <a:moveTo>
                    <a:pt x="747438" y="152966"/>
                  </a:moveTo>
                  <a:lnTo>
                    <a:pt x="600321" y="152966"/>
                  </a:lnTo>
                </a:path>
              </a:pathLst>
            </a:custGeom>
            <a:ln w="14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927929" y="3581313"/>
            <a:ext cx="895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83688" y="2208919"/>
            <a:ext cx="3364865" cy="0"/>
          </a:xfrm>
          <a:custGeom>
            <a:avLst/>
            <a:gdLst/>
            <a:ahLst/>
            <a:cxnLst/>
            <a:rect l="l" t="t" r="r" b="b"/>
            <a:pathLst>
              <a:path w="3364865">
                <a:moveTo>
                  <a:pt x="3364274" y="0"/>
                </a:moveTo>
                <a:lnTo>
                  <a:pt x="0" y="0"/>
                </a:lnTo>
              </a:path>
            </a:pathLst>
          </a:custGeom>
          <a:ln w="144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68522" y="1862165"/>
            <a:ext cx="4483100" cy="153035"/>
          </a:xfrm>
          <a:custGeom>
            <a:avLst/>
            <a:gdLst/>
            <a:ahLst/>
            <a:cxnLst/>
            <a:rect l="l" t="t" r="r" b="b"/>
            <a:pathLst>
              <a:path w="4483100" h="153035">
                <a:moveTo>
                  <a:pt x="258159" y="152966"/>
                </a:moveTo>
                <a:lnTo>
                  <a:pt x="0" y="152966"/>
                </a:lnTo>
              </a:path>
              <a:path w="4483100" h="153035">
                <a:moveTo>
                  <a:pt x="258159" y="152966"/>
                </a:moveTo>
                <a:lnTo>
                  <a:pt x="258159" y="0"/>
                </a:lnTo>
              </a:path>
              <a:path w="4483100" h="153035">
                <a:moveTo>
                  <a:pt x="748271" y="0"/>
                </a:moveTo>
                <a:lnTo>
                  <a:pt x="265079" y="0"/>
                </a:lnTo>
              </a:path>
              <a:path w="4483100" h="153035">
                <a:moveTo>
                  <a:pt x="749168" y="152966"/>
                </a:moveTo>
                <a:lnTo>
                  <a:pt x="749168" y="0"/>
                </a:lnTo>
              </a:path>
              <a:path w="4483100" h="153035">
                <a:moveTo>
                  <a:pt x="4482836" y="152966"/>
                </a:moveTo>
                <a:lnTo>
                  <a:pt x="748271" y="152966"/>
                </a:lnTo>
              </a:path>
            </a:pathLst>
          </a:custGeom>
          <a:ln w="144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161345" y="2895378"/>
            <a:ext cx="4481195" cy="167640"/>
            <a:chOff x="1161345" y="2895378"/>
            <a:chExt cx="4481195" cy="167640"/>
          </a:xfrm>
        </p:grpSpPr>
        <p:sp>
          <p:nvSpPr>
            <p:cNvPr id="25" name="object 25"/>
            <p:cNvSpPr/>
            <p:nvPr/>
          </p:nvSpPr>
          <p:spPr>
            <a:xfrm>
              <a:off x="1302375" y="3055394"/>
              <a:ext cx="1210310" cy="0"/>
            </a:xfrm>
            <a:custGeom>
              <a:avLst/>
              <a:gdLst/>
              <a:ahLst/>
              <a:cxnLst/>
              <a:rect l="l" t="t" r="r" b="b"/>
              <a:pathLst>
                <a:path w="1210310">
                  <a:moveTo>
                    <a:pt x="1209998" y="0"/>
                  </a:moveTo>
                  <a:lnTo>
                    <a:pt x="0" y="0"/>
                  </a:lnTo>
                </a:path>
              </a:pathLst>
            </a:custGeom>
            <a:ln w="14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8804" y="3058902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09">
                  <a:moveTo>
                    <a:pt x="0" y="0"/>
                  </a:moveTo>
                  <a:lnTo>
                    <a:pt x="54528" y="0"/>
                  </a:lnTo>
                </a:path>
              </a:pathLst>
            </a:custGeom>
            <a:ln w="7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08037" y="3055394"/>
              <a:ext cx="3335020" cy="0"/>
            </a:xfrm>
            <a:custGeom>
              <a:avLst/>
              <a:gdLst/>
              <a:ahLst/>
              <a:cxnLst/>
              <a:rect l="l" t="t" r="r" b="b"/>
              <a:pathLst>
                <a:path w="3335020">
                  <a:moveTo>
                    <a:pt x="3334479" y="0"/>
                  </a:moveTo>
                  <a:lnTo>
                    <a:pt x="0" y="0"/>
                  </a:lnTo>
                </a:path>
              </a:pathLst>
            </a:custGeom>
            <a:ln w="14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522" y="2902613"/>
              <a:ext cx="258146" cy="15258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61345" y="2895378"/>
              <a:ext cx="273050" cy="167005"/>
            </a:xfrm>
            <a:custGeom>
              <a:avLst/>
              <a:gdLst/>
              <a:ahLst/>
              <a:cxnLst/>
              <a:rect l="l" t="t" r="r" b="b"/>
              <a:pathLst>
                <a:path w="273050" h="167005">
                  <a:moveTo>
                    <a:pt x="272576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272576" y="167000"/>
                  </a:lnTo>
                  <a:lnTo>
                    <a:pt x="272576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272576" y="7241"/>
                  </a:lnTo>
                  <a:lnTo>
                    <a:pt x="272576" y="0"/>
                  </a:lnTo>
                  <a:close/>
                </a:path>
                <a:path w="273050" h="167005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273050" h="167005">
                  <a:moveTo>
                    <a:pt x="258159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258159" y="159823"/>
                  </a:lnTo>
                  <a:lnTo>
                    <a:pt x="258159" y="152582"/>
                  </a:lnTo>
                  <a:close/>
                </a:path>
                <a:path w="273050" h="167005">
                  <a:moveTo>
                    <a:pt x="258159" y="7241"/>
                  </a:moveTo>
                  <a:lnTo>
                    <a:pt x="258159" y="159823"/>
                  </a:lnTo>
                  <a:lnTo>
                    <a:pt x="265335" y="152582"/>
                  </a:lnTo>
                  <a:lnTo>
                    <a:pt x="272576" y="152582"/>
                  </a:lnTo>
                  <a:lnTo>
                    <a:pt x="272576" y="14418"/>
                  </a:lnTo>
                  <a:lnTo>
                    <a:pt x="265335" y="14418"/>
                  </a:lnTo>
                  <a:lnTo>
                    <a:pt x="258159" y="7241"/>
                  </a:lnTo>
                  <a:close/>
                </a:path>
                <a:path w="273050" h="167005">
                  <a:moveTo>
                    <a:pt x="272576" y="152582"/>
                  </a:moveTo>
                  <a:lnTo>
                    <a:pt x="265335" y="152582"/>
                  </a:lnTo>
                  <a:lnTo>
                    <a:pt x="258159" y="159823"/>
                  </a:lnTo>
                  <a:lnTo>
                    <a:pt x="272576" y="159823"/>
                  </a:lnTo>
                  <a:lnTo>
                    <a:pt x="272576" y="152582"/>
                  </a:lnTo>
                  <a:close/>
                </a:path>
                <a:path w="273050" h="167005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273050" h="167005">
                  <a:moveTo>
                    <a:pt x="258159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258159" y="14418"/>
                  </a:lnTo>
                  <a:lnTo>
                    <a:pt x="258159" y="7241"/>
                  </a:lnTo>
                  <a:close/>
                </a:path>
                <a:path w="273050" h="167005">
                  <a:moveTo>
                    <a:pt x="272576" y="7241"/>
                  </a:moveTo>
                  <a:lnTo>
                    <a:pt x="258159" y="7241"/>
                  </a:lnTo>
                  <a:lnTo>
                    <a:pt x="265335" y="14418"/>
                  </a:lnTo>
                  <a:lnTo>
                    <a:pt x="272576" y="14418"/>
                  </a:lnTo>
                  <a:lnTo>
                    <a:pt x="272576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168522" y="1506023"/>
            <a:ext cx="4474210" cy="168275"/>
            <a:chOff x="1168522" y="1506023"/>
            <a:chExt cx="4474210" cy="168275"/>
          </a:xfrm>
        </p:grpSpPr>
        <p:sp>
          <p:nvSpPr>
            <p:cNvPr id="31" name="object 31"/>
            <p:cNvSpPr/>
            <p:nvPr/>
          </p:nvSpPr>
          <p:spPr>
            <a:xfrm>
              <a:off x="1322367" y="1513232"/>
              <a:ext cx="4320540" cy="155575"/>
            </a:xfrm>
            <a:custGeom>
              <a:avLst/>
              <a:gdLst/>
              <a:ahLst/>
              <a:cxnLst/>
              <a:rect l="l" t="t" r="r" b="b"/>
              <a:pathLst>
                <a:path w="4320540" h="155575">
                  <a:moveTo>
                    <a:pt x="0" y="153735"/>
                  </a:moveTo>
                  <a:lnTo>
                    <a:pt x="0" y="768"/>
                  </a:lnTo>
                </a:path>
                <a:path w="4320540" h="155575">
                  <a:moveTo>
                    <a:pt x="150576" y="153735"/>
                  </a:moveTo>
                  <a:lnTo>
                    <a:pt x="150576" y="768"/>
                  </a:lnTo>
                </a:path>
                <a:path w="4320540" h="155575">
                  <a:moveTo>
                    <a:pt x="148526" y="768"/>
                  </a:moveTo>
                  <a:lnTo>
                    <a:pt x="0" y="768"/>
                  </a:lnTo>
                </a:path>
                <a:path w="4320540" h="155575">
                  <a:moveTo>
                    <a:pt x="299103" y="153735"/>
                  </a:moveTo>
                  <a:lnTo>
                    <a:pt x="299103" y="768"/>
                  </a:lnTo>
                </a:path>
                <a:path w="4320540" h="155575">
                  <a:moveTo>
                    <a:pt x="446861" y="155145"/>
                  </a:moveTo>
                  <a:lnTo>
                    <a:pt x="446861" y="2178"/>
                  </a:lnTo>
                </a:path>
                <a:path w="4320540" h="155575">
                  <a:moveTo>
                    <a:pt x="595323" y="155145"/>
                  </a:moveTo>
                  <a:lnTo>
                    <a:pt x="595323" y="2178"/>
                  </a:lnTo>
                </a:path>
                <a:path w="4320540" h="155575">
                  <a:moveTo>
                    <a:pt x="743850" y="153735"/>
                  </a:moveTo>
                  <a:lnTo>
                    <a:pt x="743850" y="768"/>
                  </a:lnTo>
                </a:path>
                <a:path w="4320540" h="155575">
                  <a:moveTo>
                    <a:pt x="892312" y="153735"/>
                  </a:moveTo>
                  <a:lnTo>
                    <a:pt x="892312" y="768"/>
                  </a:lnTo>
                </a:path>
                <a:path w="4320540" h="155575">
                  <a:moveTo>
                    <a:pt x="299103" y="153735"/>
                  </a:moveTo>
                  <a:lnTo>
                    <a:pt x="150576" y="153735"/>
                  </a:lnTo>
                </a:path>
                <a:path w="4320540" h="155575">
                  <a:moveTo>
                    <a:pt x="447566" y="768"/>
                  </a:moveTo>
                  <a:lnTo>
                    <a:pt x="299103" y="768"/>
                  </a:lnTo>
                </a:path>
                <a:path w="4320540" h="155575">
                  <a:moveTo>
                    <a:pt x="595323" y="153735"/>
                  </a:moveTo>
                  <a:lnTo>
                    <a:pt x="446861" y="153735"/>
                  </a:lnTo>
                </a:path>
                <a:path w="4320540" h="155575">
                  <a:moveTo>
                    <a:pt x="743850" y="768"/>
                  </a:moveTo>
                  <a:lnTo>
                    <a:pt x="595323" y="768"/>
                  </a:lnTo>
                </a:path>
                <a:path w="4320540" h="155575">
                  <a:moveTo>
                    <a:pt x="892312" y="153735"/>
                  </a:moveTo>
                  <a:lnTo>
                    <a:pt x="743850" y="153735"/>
                  </a:lnTo>
                </a:path>
                <a:path w="4320540" h="155575">
                  <a:moveTo>
                    <a:pt x="1040839" y="768"/>
                  </a:moveTo>
                  <a:lnTo>
                    <a:pt x="892312" y="768"/>
                  </a:lnTo>
                </a:path>
                <a:path w="4320540" h="155575">
                  <a:moveTo>
                    <a:pt x="1044299" y="153735"/>
                  </a:moveTo>
                  <a:lnTo>
                    <a:pt x="1044299" y="768"/>
                  </a:lnTo>
                </a:path>
                <a:path w="4320540" h="155575">
                  <a:moveTo>
                    <a:pt x="1192761" y="153735"/>
                  </a:moveTo>
                  <a:lnTo>
                    <a:pt x="1192761" y="768"/>
                  </a:lnTo>
                </a:path>
                <a:path w="4320540" h="155575">
                  <a:moveTo>
                    <a:pt x="1340519" y="155145"/>
                  </a:moveTo>
                  <a:lnTo>
                    <a:pt x="1340519" y="2178"/>
                  </a:lnTo>
                </a:path>
                <a:path w="4320540" h="155575">
                  <a:moveTo>
                    <a:pt x="1489046" y="155145"/>
                  </a:moveTo>
                  <a:lnTo>
                    <a:pt x="1489046" y="2178"/>
                  </a:lnTo>
                </a:path>
                <a:path w="4320540" h="155575">
                  <a:moveTo>
                    <a:pt x="1637508" y="153735"/>
                  </a:moveTo>
                  <a:lnTo>
                    <a:pt x="1637508" y="768"/>
                  </a:lnTo>
                </a:path>
                <a:path w="4320540" h="155575">
                  <a:moveTo>
                    <a:pt x="1786035" y="153735"/>
                  </a:moveTo>
                  <a:lnTo>
                    <a:pt x="1786035" y="768"/>
                  </a:lnTo>
                </a:path>
                <a:path w="4320540" h="155575">
                  <a:moveTo>
                    <a:pt x="1192761" y="153735"/>
                  </a:moveTo>
                  <a:lnTo>
                    <a:pt x="1044299" y="153735"/>
                  </a:lnTo>
                </a:path>
                <a:path w="4320540" h="155575">
                  <a:moveTo>
                    <a:pt x="1341288" y="768"/>
                  </a:moveTo>
                  <a:lnTo>
                    <a:pt x="1192761" y="768"/>
                  </a:lnTo>
                </a:path>
                <a:path w="4320540" h="155575">
                  <a:moveTo>
                    <a:pt x="1489046" y="153735"/>
                  </a:moveTo>
                  <a:lnTo>
                    <a:pt x="1340519" y="153735"/>
                  </a:lnTo>
                </a:path>
                <a:path w="4320540" h="155575">
                  <a:moveTo>
                    <a:pt x="1637508" y="768"/>
                  </a:moveTo>
                  <a:lnTo>
                    <a:pt x="1489046" y="768"/>
                  </a:lnTo>
                </a:path>
                <a:path w="4320540" h="155575">
                  <a:moveTo>
                    <a:pt x="1786035" y="153735"/>
                  </a:moveTo>
                  <a:lnTo>
                    <a:pt x="1637508" y="153735"/>
                  </a:lnTo>
                </a:path>
                <a:path w="4320540" h="155575">
                  <a:moveTo>
                    <a:pt x="1934497" y="768"/>
                  </a:moveTo>
                  <a:lnTo>
                    <a:pt x="1786035" y="768"/>
                  </a:lnTo>
                </a:path>
                <a:path w="4320540" h="155575">
                  <a:moveTo>
                    <a:pt x="1938214" y="153735"/>
                  </a:moveTo>
                  <a:lnTo>
                    <a:pt x="1938214" y="768"/>
                  </a:lnTo>
                </a:path>
                <a:path w="4320540" h="155575">
                  <a:moveTo>
                    <a:pt x="2086676" y="153735"/>
                  </a:moveTo>
                  <a:lnTo>
                    <a:pt x="1938214" y="153735"/>
                  </a:lnTo>
                </a:path>
                <a:path w="4320540" h="155575">
                  <a:moveTo>
                    <a:pt x="2086676" y="153735"/>
                  </a:moveTo>
                  <a:lnTo>
                    <a:pt x="2086676" y="768"/>
                  </a:lnTo>
                </a:path>
                <a:path w="4320540" h="155575">
                  <a:moveTo>
                    <a:pt x="2235203" y="768"/>
                  </a:moveTo>
                  <a:lnTo>
                    <a:pt x="2086676" y="768"/>
                  </a:lnTo>
                </a:path>
                <a:path w="4320540" h="155575">
                  <a:moveTo>
                    <a:pt x="2235523" y="152966"/>
                  </a:moveTo>
                  <a:lnTo>
                    <a:pt x="2235523" y="0"/>
                  </a:lnTo>
                </a:path>
                <a:path w="4320540" h="155575">
                  <a:moveTo>
                    <a:pt x="2384050" y="152966"/>
                  </a:moveTo>
                  <a:lnTo>
                    <a:pt x="2384050" y="0"/>
                  </a:lnTo>
                </a:path>
                <a:path w="4320540" h="155575">
                  <a:moveTo>
                    <a:pt x="2531807" y="154440"/>
                  </a:moveTo>
                  <a:lnTo>
                    <a:pt x="2531807" y="1473"/>
                  </a:lnTo>
                </a:path>
                <a:path w="4320540" h="155575">
                  <a:moveTo>
                    <a:pt x="2680270" y="154440"/>
                  </a:moveTo>
                  <a:lnTo>
                    <a:pt x="2680270" y="1473"/>
                  </a:lnTo>
                </a:path>
                <a:path w="4320540" h="155575">
                  <a:moveTo>
                    <a:pt x="2828796" y="152966"/>
                  </a:moveTo>
                  <a:lnTo>
                    <a:pt x="2828796" y="0"/>
                  </a:lnTo>
                </a:path>
                <a:path w="4320540" h="155575">
                  <a:moveTo>
                    <a:pt x="2977259" y="152966"/>
                  </a:moveTo>
                  <a:lnTo>
                    <a:pt x="2977259" y="0"/>
                  </a:lnTo>
                </a:path>
                <a:path w="4320540" h="155575">
                  <a:moveTo>
                    <a:pt x="2384050" y="152966"/>
                  </a:moveTo>
                  <a:lnTo>
                    <a:pt x="2235523" y="152966"/>
                  </a:lnTo>
                </a:path>
                <a:path w="4320540" h="155575">
                  <a:moveTo>
                    <a:pt x="2532512" y="0"/>
                  </a:moveTo>
                  <a:lnTo>
                    <a:pt x="2384050" y="0"/>
                  </a:lnTo>
                </a:path>
                <a:path w="4320540" h="155575">
                  <a:moveTo>
                    <a:pt x="2680270" y="152966"/>
                  </a:moveTo>
                  <a:lnTo>
                    <a:pt x="2531807" y="152966"/>
                  </a:lnTo>
                </a:path>
                <a:path w="4320540" h="155575">
                  <a:moveTo>
                    <a:pt x="2828796" y="0"/>
                  </a:moveTo>
                  <a:lnTo>
                    <a:pt x="2680270" y="0"/>
                  </a:lnTo>
                </a:path>
                <a:path w="4320540" h="155575">
                  <a:moveTo>
                    <a:pt x="2977259" y="152966"/>
                  </a:moveTo>
                  <a:lnTo>
                    <a:pt x="2828796" y="152966"/>
                  </a:lnTo>
                </a:path>
                <a:path w="4320540" h="155575">
                  <a:moveTo>
                    <a:pt x="3125785" y="0"/>
                  </a:moveTo>
                  <a:lnTo>
                    <a:pt x="2977259" y="0"/>
                  </a:lnTo>
                </a:path>
                <a:path w="4320540" h="155575">
                  <a:moveTo>
                    <a:pt x="3129245" y="152966"/>
                  </a:moveTo>
                  <a:lnTo>
                    <a:pt x="3129245" y="0"/>
                  </a:lnTo>
                </a:path>
                <a:path w="4320540" h="155575">
                  <a:moveTo>
                    <a:pt x="3277708" y="152966"/>
                  </a:moveTo>
                  <a:lnTo>
                    <a:pt x="3277708" y="0"/>
                  </a:lnTo>
                </a:path>
                <a:path w="4320540" h="155575">
                  <a:moveTo>
                    <a:pt x="3425466" y="154440"/>
                  </a:moveTo>
                  <a:lnTo>
                    <a:pt x="3425466" y="1473"/>
                  </a:lnTo>
                </a:path>
                <a:path w="4320540" h="155575">
                  <a:moveTo>
                    <a:pt x="3573992" y="154440"/>
                  </a:moveTo>
                  <a:lnTo>
                    <a:pt x="3573992" y="1473"/>
                  </a:lnTo>
                </a:path>
                <a:path w="4320540" h="155575">
                  <a:moveTo>
                    <a:pt x="3722455" y="152966"/>
                  </a:moveTo>
                  <a:lnTo>
                    <a:pt x="3722455" y="0"/>
                  </a:lnTo>
                </a:path>
                <a:path w="4320540" h="155575">
                  <a:moveTo>
                    <a:pt x="3870981" y="152966"/>
                  </a:moveTo>
                  <a:lnTo>
                    <a:pt x="3870981" y="0"/>
                  </a:lnTo>
                </a:path>
                <a:path w="4320540" h="155575">
                  <a:moveTo>
                    <a:pt x="3277708" y="152966"/>
                  </a:moveTo>
                  <a:lnTo>
                    <a:pt x="3129245" y="152966"/>
                  </a:lnTo>
                </a:path>
                <a:path w="4320540" h="155575">
                  <a:moveTo>
                    <a:pt x="3426235" y="0"/>
                  </a:moveTo>
                  <a:lnTo>
                    <a:pt x="3277708" y="0"/>
                  </a:lnTo>
                </a:path>
                <a:path w="4320540" h="155575">
                  <a:moveTo>
                    <a:pt x="3573992" y="152966"/>
                  </a:moveTo>
                  <a:lnTo>
                    <a:pt x="3425466" y="152966"/>
                  </a:lnTo>
                </a:path>
                <a:path w="4320540" h="155575">
                  <a:moveTo>
                    <a:pt x="3722455" y="0"/>
                  </a:moveTo>
                  <a:lnTo>
                    <a:pt x="3573992" y="0"/>
                  </a:lnTo>
                </a:path>
                <a:path w="4320540" h="155575">
                  <a:moveTo>
                    <a:pt x="3870981" y="152966"/>
                  </a:moveTo>
                  <a:lnTo>
                    <a:pt x="3722455" y="152966"/>
                  </a:lnTo>
                </a:path>
                <a:path w="4320540" h="155575">
                  <a:moveTo>
                    <a:pt x="4019444" y="0"/>
                  </a:moveTo>
                  <a:lnTo>
                    <a:pt x="3870981" y="0"/>
                  </a:lnTo>
                </a:path>
                <a:path w="4320540" h="155575">
                  <a:moveTo>
                    <a:pt x="4023160" y="152966"/>
                  </a:moveTo>
                  <a:lnTo>
                    <a:pt x="4023160" y="0"/>
                  </a:lnTo>
                </a:path>
                <a:path w="4320540" h="155575">
                  <a:moveTo>
                    <a:pt x="4171687" y="152966"/>
                  </a:moveTo>
                  <a:lnTo>
                    <a:pt x="4023160" y="152966"/>
                  </a:lnTo>
                </a:path>
                <a:path w="4320540" h="155575">
                  <a:moveTo>
                    <a:pt x="4171687" y="152966"/>
                  </a:moveTo>
                  <a:lnTo>
                    <a:pt x="4171687" y="0"/>
                  </a:lnTo>
                </a:path>
                <a:path w="4320540" h="155575">
                  <a:moveTo>
                    <a:pt x="4320149" y="0"/>
                  </a:moveTo>
                  <a:lnTo>
                    <a:pt x="4171687" y="0"/>
                  </a:lnTo>
                </a:path>
              </a:pathLst>
            </a:custGeom>
            <a:ln w="14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68522" y="1666775"/>
              <a:ext cx="148590" cy="0"/>
            </a:xfrm>
            <a:custGeom>
              <a:avLst/>
              <a:gdLst/>
              <a:ahLst/>
              <a:cxnLst/>
              <a:rect l="l" t="t" r="r" b="b"/>
              <a:pathLst>
                <a:path w="148590">
                  <a:moveTo>
                    <a:pt x="148526" y="0"/>
                  </a:moveTo>
                  <a:lnTo>
                    <a:pt x="0" y="0"/>
                  </a:lnTo>
                </a:path>
              </a:pathLst>
            </a:custGeom>
            <a:ln w="14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161345" y="1236877"/>
            <a:ext cx="5002530" cy="4803775"/>
            <a:chOff x="1161345" y="1236877"/>
            <a:chExt cx="5002530" cy="4803775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8522" y="3249367"/>
              <a:ext cx="258146" cy="15258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61345" y="3242132"/>
              <a:ext cx="273050" cy="167005"/>
            </a:xfrm>
            <a:custGeom>
              <a:avLst/>
              <a:gdLst/>
              <a:ahLst/>
              <a:cxnLst/>
              <a:rect l="l" t="t" r="r" b="b"/>
              <a:pathLst>
                <a:path w="273050" h="167004">
                  <a:moveTo>
                    <a:pt x="272576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272576" y="167000"/>
                  </a:lnTo>
                  <a:lnTo>
                    <a:pt x="272576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272576" y="7241"/>
                  </a:lnTo>
                  <a:lnTo>
                    <a:pt x="272576" y="0"/>
                  </a:lnTo>
                  <a:close/>
                </a:path>
                <a:path w="273050" h="167004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273050" h="167004">
                  <a:moveTo>
                    <a:pt x="258159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258159" y="159823"/>
                  </a:lnTo>
                  <a:lnTo>
                    <a:pt x="258159" y="152582"/>
                  </a:lnTo>
                  <a:close/>
                </a:path>
                <a:path w="273050" h="167004">
                  <a:moveTo>
                    <a:pt x="258159" y="7241"/>
                  </a:moveTo>
                  <a:lnTo>
                    <a:pt x="258159" y="159823"/>
                  </a:lnTo>
                  <a:lnTo>
                    <a:pt x="265335" y="152582"/>
                  </a:lnTo>
                  <a:lnTo>
                    <a:pt x="272576" y="152582"/>
                  </a:lnTo>
                  <a:lnTo>
                    <a:pt x="272576" y="14418"/>
                  </a:lnTo>
                  <a:lnTo>
                    <a:pt x="265335" y="14418"/>
                  </a:lnTo>
                  <a:lnTo>
                    <a:pt x="258159" y="7241"/>
                  </a:lnTo>
                  <a:close/>
                </a:path>
                <a:path w="273050" h="167004">
                  <a:moveTo>
                    <a:pt x="272576" y="152582"/>
                  </a:moveTo>
                  <a:lnTo>
                    <a:pt x="265335" y="152582"/>
                  </a:lnTo>
                  <a:lnTo>
                    <a:pt x="258159" y="159823"/>
                  </a:lnTo>
                  <a:lnTo>
                    <a:pt x="272576" y="159823"/>
                  </a:lnTo>
                  <a:lnTo>
                    <a:pt x="272576" y="152582"/>
                  </a:lnTo>
                  <a:close/>
                </a:path>
                <a:path w="273050" h="167004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273050" h="167004">
                  <a:moveTo>
                    <a:pt x="258159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258159" y="14418"/>
                  </a:lnTo>
                  <a:lnTo>
                    <a:pt x="258159" y="7241"/>
                  </a:lnTo>
                  <a:close/>
                </a:path>
                <a:path w="273050" h="167004">
                  <a:moveTo>
                    <a:pt x="272576" y="7241"/>
                  </a:moveTo>
                  <a:lnTo>
                    <a:pt x="258159" y="7241"/>
                  </a:lnTo>
                  <a:lnTo>
                    <a:pt x="265335" y="14418"/>
                  </a:lnTo>
                  <a:lnTo>
                    <a:pt x="272576" y="14418"/>
                  </a:lnTo>
                  <a:lnTo>
                    <a:pt x="272576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67903" y="2708640"/>
              <a:ext cx="54610" cy="0"/>
            </a:xfrm>
            <a:custGeom>
              <a:avLst/>
              <a:gdLst/>
              <a:ahLst/>
              <a:cxnLst/>
              <a:rect l="l" t="t" r="r" b="b"/>
              <a:pathLst>
                <a:path w="54609">
                  <a:moveTo>
                    <a:pt x="54464" y="0"/>
                  </a:moveTo>
                  <a:lnTo>
                    <a:pt x="0" y="0"/>
                  </a:lnTo>
                </a:path>
              </a:pathLst>
            </a:custGeom>
            <a:ln w="14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61345" y="2548432"/>
              <a:ext cx="1131570" cy="167005"/>
            </a:xfrm>
            <a:custGeom>
              <a:avLst/>
              <a:gdLst/>
              <a:ahLst/>
              <a:cxnLst/>
              <a:rect l="l" t="t" r="r" b="b"/>
              <a:pathLst>
                <a:path w="1131570" h="167005">
                  <a:moveTo>
                    <a:pt x="1131313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1131313" y="167000"/>
                  </a:lnTo>
                  <a:lnTo>
                    <a:pt x="1131313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1131313" y="7241"/>
                  </a:lnTo>
                  <a:lnTo>
                    <a:pt x="1131313" y="0"/>
                  </a:lnTo>
                  <a:close/>
                </a:path>
                <a:path w="1131570" h="167005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1131570" h="167005">
                  <a:moveTo>
                    <a:pt x="1116896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1116896" y="159823"/>
                  </a:lnTo>
                  <a:lnTo>
                    <a:pt x="1116896" y="152582"/>
                  </a:lnTo>
                  <a:close/>
                </a:path>
                <a:path w="1131570" h="167005">
                  <a:moveTo>
                    <a:pt x="1116896" y="7241"/>
                  </a:moveTo>
                  <a:lnTo>
                    <a:pt x="1116896" y="159823"/>
                  </a:lnTo>
                  <a:lnTo>
                    <a:pt x="1124137" y="152582"/>
                  </a:lnTo>
                  <a:lnTo>
                    <a:pt x="1131313" y="152582"/>
                  </a:lnTo>
                  <a:lnTo>
                    <a:pt x="1131313" y="14418"/>
                  </a:lnTo>
                  <a:lnTo>
                    <a:pt x="1124137" y="14418"/>
                  </a:lnTo>
                  <a:lnTo>
                    <a:pt x="1116896" y="7241"/>
                  </a:lnTo>
                  <a:close/>
                </a:path>
                <a:path w="1131570" h="167005">
                  <a:moveTo>
                    <a:pt x="1131313" y="152582"/>
                  </a:moveTo>
                  <a:lnTo>
                    <a:pt x="1124137" y="152582"/>
                  </a:lnTo>
                  <a:lnTo>
                    <a:pt x="1116896" y="159823"/>
                  </a:lnTo>
                  <a:lnTo>
                    <a:pt x="1131313" y="159823"/>
                  </a:lnTo>
                  <a:lnTo>
                    <a:pt x="1131313" y="152582"/>
                  </a:lnTo>
                  <a:close/>
                </a:path>
                <a:path w="1131570" h="167005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1131570" h="167005">
                  <a:moveTo>
                    <a:pt x="1116896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1116896" y="14418"/>
                  </a:lnTo>
                  <a:lnTo>
                    <a:pt x="1116896" y="7241"/>
                  </a:lnTo>
                  <a:close/>
                </a:path>
                <a:path w="1131570" h="167005">
                  <a:moveTo>
                    <a:pt x="1131313" y="7241"/>
                  </a:moveTo>
                  <a:lnTo>
                    <a:pt x="1116896" y="7241"/>
                  </a:lnTo>
                  <a:lnTo>
                    <a:pt x="1124137" y="14418"/>
                  </a:lnTo>
                  <a:lnTo>
                    <a:pt x="1131313" y="14418"/>
                  </a:lnTo>
                  <a:lnTo>
                    <a:pt x="1131313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8522" y="3596121"/>
              <a:ext cx="258146" cy="15258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61345" y="3588886"/>
              <a:ext cx="273050" cy="167005"/>
            </a:xfrm>
            <a:custGeom>
              <a:avLst/>
              <a:gdLst/>
              <a:ahLst/>
              <a:cxnLst/>
              <a:rect l="l" t="t" r="r" b="b"/>
              <a:pathLst>
                <a:path w="273050" h="167004">
                  <a:moveTo>
                    <a:pt x="272576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272576" y="167000"/>
                  </a:lnTo>
                  <a:lnTo>
                    <a:pt x="272576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272576" y="7241"/>
                  </a:lnTo>
                  <a:lnTo>
                    <a:pt x="272576" y="0"/>
                  </a:lnTo>
                  <a:close/>
                </a:path>
                <a:path w="273050" h="167004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273050" h="167004">
                  <a:moveTo>
                    <a:pt x="258159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258159" y="159823"/>
                  </a:lnTo>
                  <a:lnTo>
                    <a:pt x="258159" y="152582"/>
                  </a:lnTo>
                  <a:close/>
                </a:path>
                <a:path w="273050" h="167004">
                  <a:moveTo>
                    <a:pt x="258159" y="7241"/>
                  </a:moveTo>
                  <a:lnTo>
                    <a:pt x="258159" y="159823"/>
                  </a:lnTo>
                  <a:lnTo>
                    <a:pt x="265335" y="152582"/>
                  </a:lnTo>
                  <a:lnTo>
                    <a:pt x="272576" y="152582"/>
                  </a:lnTo>
                  <a:lnTo>
                    <a:pt x="272576" y="14418"/>
                  </a:lnTo>
                  <a:lnTo>
                    <a:pt x="265335" y="14418"/>
                  </a:lnTo>
                  <a:lnTo>
                    <a:pt x="258159" y="7241"/>
                  </a:lnTo>
                  <a:close/>
                </a:path>
                <a:path w="273050" h="167004">
                  <a:moveTo>
                    <a:pt x="272576" y="152582"/>
                  </a:moveTo>
                  <a:lnTo>
                    <a:pt x="265335" y="152582"/>
                  </a:lnTo>
                  <a:lnTo>
                    <a:pt x="258159" y="159823"/>
                  </a:lnTo>
                  <a:lnTo>
                    <a:pt x="272576" y="159823"/>
                  </a:lnTo>
                  <a:lnTo>
                    <a:pt x="272576" y="152582"/>
                  </a:lnTo>
                  <a:close/>
                </a:path>
                <a:path w="273050" h="167004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273050" h="167004">
                  <a:moveTo>
                    <a:pt x="258159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258159" y="14418"/>
                  </a:lnTo>
                  <a:lnTo>
                    <a:pt x="258159" y="7241"/>
                  </a:lnTo>
                  <a:close/>
                </a:path>
                <a:path w="273050" h="167004">
                  <a:moveTo>
                    <a:pt x="272576" y="7241"/>
                  </a:moveTo>
                  <a:lnTo>
                    <a:pt x="258159" y="7241"/>
                  </a:lnTo>
                  <a:lnTo>
                    <a:pt x="265335" y="14418"/>
                  </a:lnTo>
                  <a:lnTo>
                    <a:pt x="272576" y="14418"/>
                  </a:lnTo>
                  <a:lnTo>
                    <a:pt x="272576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91475" y="1306500"/>
              <a:ext cx="194945" cy="4684395"/>
            </a:xfrm>
            <a:custGeom>
              <a:avLst/>
              <a:gdLst/>
              <a:ahLst/>
              <a:cxnLst/>
              <a:rect l="l" t="t" r="r" b="b"/>
              <a:pathLst>
                <a:path w="194945" h="4684395">
                  <a:moveTo>
                    <a:pt x="138098" y="0"/>
                  </a:moveTo>
                  <a:lnTo>
                    <a:pt x="56274" y="0"/>
                  </a:lnTo>
                  <a:lnTo>
                    <a:pt x="61061" y="43814"/>
                  </a:lnTo>
                  <a:lnTo>
                    <a:pt x="65635" y="88575"/>
                  </a:lnTo>
                  <a:lnTo>
                    <a:pt x="69996" y="134239"/>
                  </a:lnTo>
                  <a:lnTo>
                    <a:pt x="74145" y="180763"/>
                  </a:lnTo>
                  <a:lnTo>
                    <a:pt x="78081" y="228105"/>
                  </a:lnTo>
                  <a:lnTo>
                    <a:pt x="81804" y="276220"/>
                  </a:lnTo>
                  <a:lnTo>
                    <a:pt x="85315" y="325067"/>
                  </a:lnTo>
                  <a:lnTo>
                    <a:pt x="88613" y="374602"/>
                  </a:lnTo>
                  <a:lnTo>
                    <a:pt x="91698" y="424782"/>
                  </a:lnTo>
                  <a:lnTo>
                    <a:pt x="94570" y="475565"/>
                  </a:lnTo>
                  <a:lnTo>
                    <a:pt x="97229" y="526906"/>
                  </a:lnTo>
                  <a:lnTo>
                    <a:pt x="99676" y="578764"/>
                  </a:lnTo>
                  <a:lnTo>
                    <a:pt x="101910" y="631094"/>
                  </a:lnTo>
                  <a:lnTo>
                    <a:pt x="103931" y="683855"/>
                  </a:lnTo>
                  <a:lnTo>
                    <a:pt x="105740" y="737003"/>
                  </a:lnTo>
                  <a:lnTo>
                    <a:pt x="107335" y="790495"/>
                  </a:lnTo>
                  <a:lnTo>
                    <a:pt x="108718" y="844288"/>
                  </a:lnTo>
                  <a:lnTo>
                    <a:pt x="109888" y="898339"/>
                  </a:lnTo>
                  <a:lnTo>
                    <a:pt x="110846" y="952605"/>
                  </a:lnTo>
                  <a:lnTo>
                    <a:pt x="111590" y="1007043"/>
                  </a:lnTo>
                  <a:lnTo>
                    <a:pt x="112122" y="1061610"/>
                  </a:lnTo>
                  <a:lnTo>
                    <a:pt x="112441" y="1116263"/>
                  </a:lnTo>
                  <a:lnTo>
                    <a:pt x="112548" y="1170959"/>
                  </a:lnTo>
                  <a:lnTo>
                    <a:pt x="112441" y="1225656"/>
                  </a:lnTo>
                  <a:lnTo>
                    <a:pt x="112122" y="1280309"/>
                  </a:lnTo>
                  <a:lnTo>
                    <a:pt x="111590" y="1334876"/>
                  </a:lnTo>
                  <a:lnTo>
                    <a:pt x="110846" y="1389314"/>
                  </a:lnTo>
                  <a:lnTo>
                    <a:pt x="109888" y="1443580"/>
                  </a:lnTo>
                  <a:lnTo>
                    <a:pt x="108718" y="1497631"/>
                  </a:lnTo>
                  <a:lnTo>
                    <a:pt x="107335" y="1551424"/>
                  </a:lnTo>
                  <a:lnTo>
                    <a:pt x="105740" y="1604916"/>
                  </a:lnTo>
                  <a:lnTo>
                    <a:pt x="103931" y="1658064"/>
                  </a:lnTo>
                  <a:lnTo>
                    <a:pt x="101910" y="1710825"/>
                  </a:lnTo>
                  <a:lnTo>
                    <a:pt x="99676" y="1763155"/>
                  </a:lnTo>
                  <a:lnTo>
                    <a:pt x="97229" y="1815013"/>
                  </a:lnTo>
                  <a:lnTo>
                    <a:pt x="94570" y="1866354"/>
                  </a:lnTo>
                  <a:lnTo>
                    <a:pt x="91698" y="1917137"/>
                  </a:lnTo>
                  <a:lnTo>
                    <a:pt x="88613" y="1967317"/>
                  </a:lnTo>
                  <a:lnTo>
                    <a:pt x="85315" y="2016852"/>
                  </a:lnTo>
                  <a:lnTo>
                    <a:pt x="81804" y="2065698"/>
                  </a:lnTo>
                  <a:lnTo>
                    <a:pt x="78081" y="2113814"/>
                  </a:lnTo>
                  <a:lnTo>
                    <a:pt x="74145" y="2161156"/>
                  </a:lnTo>
                  <a:lnTo>
                    <a:pt x="69996" y="2207680"/>
                  </a:lnTo>
                  <a:lnTo>
                    <a:pt x="65635" y="2253344"/>
                  </a:lnTo>
                  <a:lnTo>
                    <a:pt x="61061" y="2298105"/>
                  </a:lnTo>
                  <a:lnTo>
                    <a:pt x="51487" y="2385738"/>
                  </a:lnTo>
                  <a:lnTo>
                    <a:pt x="46912" y="2430503"/>
                  </a:lnTo>
                  <a:lnTo>
                    <a:pt x="42551" y="2476170"/>
                  </a:lnTo>
                  <a:lnTo>
                    <a:pt x="38402" y="2522697"/>
                  </a:lnTo>
                  <a:lnTo>
                    <a:pt x="34466" y="2570041"/>
                  </a:lnTo>
                  <a:lnTo>
                    <a:pt x="30743" y="2618159"/>
                  </a:lnTo>
                  <a:lnTo>
                    <a:pt x="27232" y="2667008"/>
                  </a:lnTo>
                  <a:lnTo>
                    <a:pt x="23935" y="2716545"/>
                  </a:lnTo>
                  <a:lnTo>
                    <a:pt x="20850" y="2766727"/>
                  </a:lnTo>
                  <a:lnTo>
                    <a:pt x="17977" y="2817511"/>
                  </a:lnTo>
                  <a:lnTo>
                    <a:pt x="15318" y="2868853"/>
                  </a:lnTo>
                  <a:lnTo>
                    <a:pt x="12871" y="2920712"/>
                  </a:lnTo>
                  <a:lnTo>
                    <a:pt x="10637" y="2973043"/>
                  </a:lnTo>
                  <a:lnTo>
                    <a:pt x="8616" y="3025804"/>
                  </a:lnTo>
                  <a:lnTo>
                    <a:pt x="6808" y="3078952"/>
                  </a:lnTo>
                  <a:lnTo>
                    <a:pt x="5212" y="3132445"/>
                  </a:lnTo>
                  <a:lnTo>
                    <a:pt x="3829" y="3186238"/>
                  </a:lnTo>
                  <a:lnTo>
                    <a:pt x="2659" y="3240289"/>
                  </a:lnTo>
                  <a:lnTo>
                    <a:pt x="1702" y="3294555"/>
                  </a:lnTo>
                  <a:lnTo>
                    <a:pt x="957" y="3348993"/>
                  </a:lnTo>
                  <a:lnTo>
                    <a:pt x="425" y="3403559"/>
                  </a:lnTo>
                  <a:lnTo>
                    <a:pt x="106" y="3458212"/>
                  </a:lnTo>
                  <a:lnTo>
                    <a:pt x="0" y="3512908"/>
                  </a:lnTo>
                  <a:lnTo>
                    <a:pt x="106" y="3567604"/>
                  </a:lnTo>
                  <a:lnTo>
                    <a:pt x="425" y="3622256"/>
                  </a:lnTo>
                  <a:lnTo>
                    <a:pt x="957" y="3676823"/>
                  </a:lnTo>
                  <a:lnTo>
                    <a:pt x="1702" y="3731260"/>
                  </a:lnTo>
                  <a:lnTo>
                    <a:pt x="2659" y="3785526"/>
                  </a:lnTo>
                  <a:lnTo>
                    <a:pt x="3829" y="3839577"/>
                  </a:lnTo>
                  <a:lnTo>
                    <a:pt x="5212" y="3893369"/>
                  </a:lnTo>
                  <a:lnTo>
                    <a:pt x="6808" y="3946861"/>
                  </a:lnTo>
                  <a:lnTo>
                    <a:pt x="8616" y="4000008"/>
                  </a:lnTo>
                  <a:lnTo>
                    <a:pt x="10637" y="4052769"/>
                  </a:lnTo>
                  <a:lnTo>
                    <a:pt x="12871" y="4105099"/>
                  </a:lnTo>
                  <a:lnTo>
                    <a:pt x="15318" y="4156957"/>
                  </a:lnTo>
                  <a:lnTo>
                    <a:pt x="17977" y="4208298"/>
                  </a:lnTo>
                  <a:lnTo>
                    <a:pt x="20850" y="4259081"/>
                  </a:lnTo>
                  <a:lnTo>
                    <a:pt x="23935" y="4309261"/>
                  </a:lnTo>
                  <a:lnTo>
                    <a:pt x="27232" y="4358797"/>
                  </a:lnTo>
                  <a:lnTo>
                    <a:pt x="30743" y="4407644"/>
                  </a:lnTo>
                  <a:lnTo>
                    <a:pt x="34466" y="4455761"/>
                  </a:lnTo>
                  <a:lnTo>
                    <a:pt x="38402" y="4503104"/>
                  </a:lnTo>
                  <a:lnTo>
                    <a:pt x="42551" y="4549629"/>
                  </a:lnTo>
                  <a:lnTo>
                    <a:pt x="46912" y="4595295"/>
                  </a:lnTo>
                  <a:lnTo>
                    <a:pt x="51487" y="4640058"/>
                  </a:lnTo>
                  <a:lnTo>
                    <a:pt x="56274" y="4683875"/>
                  </a:lnTo>
                  <a:lnTo>
                    <a:pt x="138098" y="4683875"/>
                  </a:lnTo>
                  <a:lnTo>
                    <a:pt x="133311" y="4640058"/>
                  </a:lnTo>
                  <a:lnTo>
                    <a:pt x="128737" y="4595295"/>
                  </a:lnTo>
                  <a:lnTo>
                    <a:pt x="124375" y="4549629"/>
                  </a:lnTo>
                  <a:lnTo>
                    <a:pt x="120226" y="4503104"/>
                  </a:lnTo>
                  <a:lnTo>
                    <a:pt x="116290" y="4455761"/>
                  </a:lnTo>
                  <a:lnTo>
                    <a:pt x="112567" y="4407644"/>
                  </a:lnTo>
                  <a:lnTo>
                    <a:pt x="109057" y="4358797"/>
                  </a:lnTo>
                  <a:lnTo>
                    <a:pt x="105759" y="4309261"/>
                  </a:lnTo>
                  <a:lnTo>
                    <a:pt x="102674" y="4259081"/>
                  </a:lnTo>
                  <a:lnTo>
                    <a:pt x="99802" y="4208298"/>
                  </a:lnTo>
                  <a:lnTo>
                    <a:pt x="97142" y="4156957"/>
                  </a:lnTo>
                  <a:lnTo>
                    <a:pt x="94695" y="4105099"/>
                  </a:lnTo>
                  <a:lnTo>
                    <a:pt x="92462" y="4052769"/>
                  </a:lnTo>
                  <a:lnTo>
                    <a:pt x="90440" y="4000008"/>
                  </a:lnTo>
                  <a:lnTo>
                    <a:pt x="88632" y="3946861"/>
                  </a:lnTo>
                  <a:lnTo>
                    <a:pt x="87036" y="3893369"/>
                  </a:lnTo>
                  <a:lnTo>
                    <a:pt x="85653" y="3839577"/>
                  </a:lnTo>
                  <a:lnTo>
                    <a:pt x="84483" y="3785526"/>
                  </a:lnTo>
                  <a:lnTo>
                    <a:pt x="83526" y="3731260"/>
                  </a:lnTo>
                  <a:lnTo>
                    <a:pt x="82781" y="3676823"/>
                  </a:lnTo>
                  <a:lnTo>
                    <a:pt x="82249" y="3622256"/>
                  </a:lnTo>
                  <a:lnTo>
                    <a:pt x="81930" y="3567604"/>
                  </a:lnTo>
                  <a:lnTo>
                    <a:pt x="81824" y="3512908"/>
                  </a:lnTo>
                  <a:lnTo>
                    <a:pt x="81930" y="3458212"/>
                  </a:lnTo>
                  <a:lnTo>
                    <a:pt x="82249" y="3403559"/>
                  </a:lnTo>
                  <a:lnTo>
                    <a:pt x="82781" y="3348993"/>
                  </a:lnTo>
                  <a:lnTo>
                    <a:pt x="83526" y="3294555"/>
                  </a:lnTo>
                  <a:lnTo>
                    <a:pt x="84483" y="3240289"/>
                  </a:lnTo>
                  <a:lnTo>
                    <a:pt x="85653" y="3186238"/>
                  </a:lnTo>
                  <a:lnTo>
                    <a:pt x="87036" y="3132445"/>
                  </a:lnTo>
                  <a:lnTo>
                    <a:pt x="88632" y="3078952"/>
                  </a:lnTo>
                  <a:lnTo>
                    <a:pt x="90440" y="3025804"/>
                  </a:lnTo>
                  <a:lnTo>
                    <a:pt x="92462" y="2973043"/>
                  </a:lnTo>
                  <a:lnTo>
                    <a:pt x="94695" y="2920712"/>
                  </a:lnTo>
                  <a:lnTo>
                    <a:pt x="97142" y="2868853"/>
                  </a:lnTo>
                  <a:lnTo>
                    <a:pt x="99802" y="2817511"/>
                  </a:lnTo>
                  <a:lnTo>
                    <a:pt x="102674" y="2766727"/>
                  </a:lnTo>
                  <a:lnTo>
                    <a:pt x="105759" y="2716545"/>
                  </a:lnTo>
                  <a:lnTo>
                    <a:pt x="109057" y="2667008"/>
                  </a:lnTo>
                  <a:lnTo>
                    <a:pt x="112567" y="2618159"/>
                  </a:lnTo>
                  <a:lnTo>
                    <a:pt x="116290" y="2570041"/>
                  </a:lnTo>
                  <a:lnTo>
                    <a:pt x="120226" y="2522697"/>
                  </a:lnTo>
                  <a:lnTo>
                    <a:pt x="124375" y="2476170"/>
                  </a:lnTo>
                  <a:lnTo>
                    <a:pt x="128737" y="2430503"/>
                  </a:lnTo>
                  <a:lnTo>
                    <a:pt x="133311" y="2385738"/>
                  </a:lnTo>
                  <a:lnTo>
                    <a:pt x="142885" y="2298105"/>
                  </a:lnTo>
                  <a:lnTo>
                    <a:pt x="147459" y="2253344"/>
                  </a:lnTo>
                  <a:lnTo>
                    <a:pt x="151821" y="2207680"/>
                  </a:lnTo>
                  <a:lnTo>
                    <a:pt x="155969" y="2161156"/>
                  </a:lnTo>
                  <a:lnTo>
                    <a:pt x="159905" y="2113814"/>
                  </a:lnTo>
                  <a:lnTo>
                    <a:pt x="163629" y="2065698"/>
                  </a:lnTo>
                  <a:lnTo>
                    <a:pt x="167139" y="2016852"/>
                  </a:lnTo>
                  <a:lnTo>
                    <a:pt x="170437" y="1967317"/>
                  </a:lnTo>
                  <a:lnTo>
                    <a:pt x="173522" y="1917137"/>
                  </a:lnTo>
                  <a:lnTo>
                    <a:pt x="176394" y="1866354"/>
                  </a:lnTo>
                  <a:lnTo>
                    <a:pt x="179053" y="1815013"/>
                  </a:lnTo>
                  <a:lnTo>
                    <a:pt x="181500" y="1763155"/>
                  </a:lnTo>
                  <a:lnTo>
                    <a:pt x="183734" y="1710825"/>
                  </a:lnTo>
                  <a:lnTo>
                    <a:pt x="185755" y="1658064"/>
                  </a:lnTo>
                  <a:lnTo>
                    <a:pt x="187564" y="1604916"/>
                  </a:lnTo>
                  <a:lnTo>
                    <a:pt x="189159" y="1551424"/>
                  </a:lnTo>
                  <a:lnTo>
                    <a:pt x="190542" y="1497631"/>
                  </a:lnTo>
                  <a:lnTo>
                    <a:pt x="191712" y="1443580"/>
                  </a:lnTo>
                  <a:lnTo>
                    <a:pt x="192670" y="1389314"/>
                  </a:lnTo>
                  <a:lnTo>
                    <a:pt x="193415" y="1334876"/>
                  </a:lnTo>
                  <a:lnTo>
                    <a:pt x="193946" y="1280309"/>
                  </a:lnTo>
                  <a:lnTo>
                    <a:pt x="194266" y="1225656"/>
                  </a:lnTo>
                  <a:lnTo>
                    <a:pt x="194372" y="1170959"/>
                  </a:lnTo>
                  <a:lnTo>
                    <a:pt x="194266" y="1116263"/>
                  </a:lnTo>
                  <a:lnTo>
                    <a:pt x="193946" y="1061610"/>
                  </a:lnTo>
                  <a:lnTo>
                    <a:pt x="193415" y="1007043"/>
                  </a:lnTo>
                  <a:lnTo>
                    <a:pt x="192670" y="952605"/>
                  </a:lnTo>
                  <a:lnTo>
                    <a:pt x="191712" y="898339"/>
                  </a:lnTo>
                  <a:lnTo>
                    <a:pt x="190542" y="844288"/>
                  </a:lnTo>
                  <a:lnTo>
                    <a:pt x="189159" y="790495"/>
                  </a:lnTo>
                  <a:lnTo>
                    <a:pt x="187564" y="737003"/>
                  </a:lnTo>
                  <a:lnTo>
                    <a:pt x="185755" y="683855"/>
                  </a:lnTo>
                  <a:lnTo>
                    <a:pt x="183734" y="631094"/>
                  </a:lnTo>
                  <a:lnTo>
                    <a:pt x="181500" y="578764"/>
                  </a:lnTo>
                  <a:lnTo>
                    <a:pt x="179053" y="526906"/>
                  </a:lnTo>
                  <a:lnTo>
                    <a:pt x="176394" y="475565"/>
                  </a:lnTo>
                  <a:lnTo>
                    <a:pt x="173522" y="424782"/>
                  </a:lnTo>
                  <a:lnTo>
                    <a:pt x="170437" y="374602"/>
                  </a:lnTo>
                  <a:lnTo>
                    <a:pt x="167139" y="325067"/>
                  </a:lnTo>
                  <a:lnTo>
                    <a:pt x="163629" y="276220"/>
                  </a:lnTo>
                  <a:lnTo>
                    <a:pt x="159905" y="228105"/>
                  </a:lnTo>
                  <a:lnTo>
                    <a:pt x="155969" y="180763"/>
                  </a:lnTo>
                  <a:lnTo>
                    <a:pt x="151821" y="134239"/>
                  </a:lnTo>
                  <a:lnTo>
                    <a:pt x="147459" y="88575"/>
                  </a:lnTo>
                  <a:lnTo>
                    <a:pt x="142885" y="43814"/>
                  </a:lnTo>
                  <a:lnTo>
                    <a:pt x="138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84315" y="1299323"/>
              <a:ext cx="208915" cy="4698365"/>
            </a:xfrm>
            <a:custGeom>
              <a:avLst/>
              <a:gdLst/>
              <a:ahLst/>
              <a:cxnLst/>
              <a:rect l="l" t="t" r="r" b="b"/>
              <a:pathLst>
                <a:path w="208914" h="4698365">
                  <a:moveTo>
                    <a:pt x="151794" y="0"/>
                  </a:moveTo>
                  <a:lnTo>
                    <a:pt x="55425" y="0"/>
                  </a:lnTo>
                  <a:lnTo>
                    <a:pt x="63114" y="71260"/>
                  </a:lnTo>
                  <a:lnTo>
                    <a:pt x="69457" y="136369"/>
                  </a:lnTo>
                  <a:lnTo>
                    <a:pt x="75302" y="202054"/>
                  </a:lnTo>
                  <a:lnTo>
                    <a:pt x="80771" y="270751"/>
                  </a:lnTo>
                  <a:lnTo>
                    <a:pt x="85851" y="341050"/>
                  </a:lnTo>
                  <a:lnTo>
                    <a:pt x="90480" y="412631"/>
                  </a:lnTo>
                  <a:lnTo>
                    <a:pt x="94655" y="485558"/>
                  </a:lnTo>
                  <a:lnTo>
                    <a:pt x="98447" y="559638"/>
                  </a:lnTo>
                  <a:lnTo>
                    <a:pt x="101723" y="634743"/>
                  </a:lnTo>
                  <a:lnTo>
                    <a:pt x="104615" y="710682"/>
                  </a:lnTo>
                  <a:lnTo>
                    <a:pt x="109045" y="864802"/>
                  </a:lnTo>
                  <a:lnTo>
                    <a:pt x="111614" y="1020973"/>
                  </a:lnTo>
                  <a:lnTo>
                    <a:pt x="112516" y="1178233"/>
                  </a:lnTo>
                  <a:lnTo>
                    <a:pt x="111619" y="1335237"/>
                  </a:lnTo>
                  <a:lnTo>
                    <a:pt x="109058" y="1491151"/>
                  </a:lnTo>
                  <a:lnTo>
                    <a:pt x="104634" y="1645207"/>
                  </a:lnTo>
                  <a:lnTo>
                    <a:pt x="101751" y="1721017"/>
                  </a:lnTo>
                  <a:lnTo>
                    <a:pt x="98483" y="1796059"/>
                  </a:lnTo>
                  <a:lnTo>
                    <a:pt x="94703" y="1870011"/>
                  </a:lnTo>
                  <a:lnTo>
                    <a:pt x="90538" y="1942873"/>
                  </a:lnTo>
                  <a:lnTo>
                    <a:pt x="85924" y="2014390"/>
                  </a:lnTo>
                  <a:lnTo>
                    <a:pt x="80863" y="2084497"/>
                  </a:lnTo>
                  <a:lnTo>
                    <a:pt x="75416" y="2153130"/>
                  </a:lnTo>
                  <a:lnTo>
                    <a:pt x="69457" y="2220033"/>
                  </a:lnTo>
                  <a:lnTo>
                    <a:pt x="63114" y="2285142"/>
                  </a:lnTo>
                  <a:lnTo>
                    <a:pt x="56322" y="2348392"/>
                  </a:lnTo>
                  <a:lnTo>
                    <a:pt x="49466" y="2411706"/>
                  </a:lnTo>
                  <a:lnTo>
                    <a:pt x="43058" y="2476943"/>
                  </a:lnTo>
                  <a:lnTo>
                    <a:pt x="37163" y="2544038"/>
                  </a:lnTo>
                  <a:lnTo>
                    <a:pt x="31653" y="2612671"/>
                  </a:lnTo>
                  <a:lnTo>
                    <a:pt x="26591" y="2682970"/>
                  </a:lnTo>
                  <a:lnTo>
                    <a:pt x="21977" y="2754615"/>
                  </a:lnTo>
                  <a:lnTo>
                    <a:pt x="17748" y="2827478"/>
                  </a:lnTo>
                  <a:lnTo>
                    <a:pt x="14032" y="2901558"/>
                  </a:lnTo>
                  <a:lnTo>
                    <a:pt x="10764" y="2976663"/>
                  </a:lnTo>
                  <a:lnTo>
                    <a:pt x="7881" y="3052666"/>
                  </a:lnTo>
                  <a:lnTo>
                    <a:pt x="3524" y="3206722"/>
                  </a:lnTo>
                  <a:lnTo>
                    <a:pt x="832" y="3362957"/>
                  </a:lnTo>
                  <a:lnTo>
                    <a:pt x="0" y="3520153"/>
                  </a:lnTo>
                  <a:lnTo>
                    <a:pt x="832" y="3677157"/>
                  </a:lnTo>
                  <a:lnTo>
                    <a:pt x="3519" y="3833199"/>
                  </a:lnTo>
                  <a:lnTo>
                    <a:pt x="7868" y="3987127"/>
                  </a:lnTo>
                  <a:lnTo>
                    <a:pt x="10742" y="4062937"/>
                  </a:lnTo>
                  <a:lnTo>
                    <a:pt x="14004" y="4137998"/>
                  </a:lnTo>
                  <a:lnTo>
                    <a:pt x="17711" y="4211969"/>
                  </a:lnTo>
                  <a:lnTo>
                    <a:pt x="21928" y="4284781"/>
                  </a:lnTo>
                  <a:lnTo>
                    <a:pt x="26530" y="4356297"/>
                  </a:lnTo>
                  <a:lnTo>
                    <a:pt x="31576" y="4426462"/>
                  </a:lnTo>
                  <a:lnTo>
                    <a:pt x="37068" y="4495031"/>
                  </a:lnTo>
                  <a:lnTo>
                    <a:pt x="42944" y="4561979"/>
                  </a:lnTo>
                  <a:lnTo>
                    <a:pt x="49466" y="4628523"/>
                  </a:lnTo>
                  <a:lnTo>
                    <a:pt x="56962" y="4698289"/>
                  </a:lnTo>
                  <a:lnTo>
                    <a:pt x="153332" y="4698289"/>
                  </a:lnTo>
                  <a:lnTo>
                    <a:pt x="152637" y="4691853"/>
                  </a:lnTo>
                  <a:lnTo>
                    <a:pt x="138146" y="4691853"/>
                  </a:lnTo>
                  <a:lnTo>
                    <a:pt x="137979" y="4690307"/>
                  </a:lnTo>
                  <a:lnTo>
                    <a:pt x="70610" y="4690307"/>
                  </a:lnTo>
                  <a:lnTo>
                    <a:pt x="63498" y="4683871"/>
                  </a:lnTo>
                  <a:lnTo>
                    <a:pt x="69919" y="4683871"/>
                  </a:lnTo>
                  <a:lnTo>
                    <a:pt x="63819" y="4627081"/>
                  </a:lnTo>
                  <a:lnTo>
                    <a:pt x="57411" y="4561979"/>
                  </a:lnTo>
                  <a:lnTo>
                    <a:pt x="51620" y="4496217"/>
                  </a:lnTo>
                  <a:lnTo>
                    <a:pt x="46091" y="4427526"/>
                  </a:lnTo>
                  <a:lnTo>
                    <a:pt x="41012" y="4357246"/>
                  </a:lnTo>
                  <a:lnTo>
                    <a:pt x="36385" y="4285633"/>
                  </a:lnTo>
                  <a:lnTo>
                    <a:pt x="32208" y="4212719"/>
                  </a:lnTo>
                  <a:lnTo>
                    <a:pt x="28482" y="4138652"/>
                  </a:lnTo>
                  <a:lnTo>
                    <a:pt x="25206" y="4063514"/>
                  </a:lnTo>
                  <a:lnTo>
                    <a:pt x="22315" y="3987576"/>
                  </a:lnTo>
                  <a:lnTo>
                    <a:pt x="17884" y="3833456"/>
                  </a:lnTo>
                  <a:lnTo>
                    <a:pt x="15252" y="3677285"/>
                  </a:lnTo>
                  <a:lnTo>
                    <a:pt x="14416" y="3520153"/>
                  </a:lnTo>
                  <a:lnTo>
                    <a:pt x="15249" y="3363149"/>
                  </a:lnTo>
                  <a:lnTo>
                    <a:pt x="17877" y="3207106"/>
                  </a:lnTo>
                  <a:lnTo>
                    <a:pt x="22298" y="3053179"/>
                  </a:lnTo>
                  <a:lnTo>
                    <a:pt x="25181" y="2977304"/>
                  </a:lnTo>
                  <a:lnTo>
                    <a:pt x="28449" y="2902263"/>
                  </a:lnTo>
                  <a:lnTo>
                    <a:pt x="32165" y="2828311"/>
                  </a:lnTo>
                  <a:lnTo>
                    <a:pt x="36330" y="2755512"/>
                  </a:lnTo>
                  <a:lnTo>
                    <a:pt x="40944" y="2683995"/>
                  </a:lnTo>
                  <a:lnTo>
                    <a:pt x="46006" y="2613824"/>
                  </a:lnTo>
                  <a:lnTo>
                    <a:pt x="51516" y="2545255"/>
                  </a:lnTo>
                  <a:lnTo>
                    <a:pt x="57411" y="2478288"/>
                  </a:lnTo>
                  <a:lnTo>
                    <a:pt x="63819" y="2413244"/>
                  </a:lnTo>
                  <a:lnTo>
                    <a:pt x="70610" y="2349930"/>
                  </a:lnTo>
                  <a:lnTo>
                    <a:pt x="77467" y="2286552"/>
                  </a:lnTo>
                  <a:lnTo>
                    <a:pt x="83810" y="2221315"/>
                  </a:lnTo>
                  <a:lnTo>
                    <a:pt x="89769" y="2154284"/>
                  </a:lnTo>
                  <a:lnTo>
                    <a:pt x="95279" y="2085587"/>
                  </a:lnTo>
                  <a:lnTo>
                    <a:pt x="100341" y="2015287"/>
                  </a:lnTo>
                  <a:lnTo>
                    <a:pt x="104955" y="1943707"/>
                  </a:lnTo>
                  <a:lnTo>
                    <a:pt x="109120" y="1870780"/>
                  </a:lnTo>
                  <a:lnTo>
                    <a:pt x="112836" y="1796700"/>
                  </a:lnTo>
                  <a:lnTo>
                    <a:pt x="116168" y="1721594"/>
                  </a:lnTo>
                  <a:lnTo>
                    <a:pt x="118987" y="1645656"/>
                  </a:lnTo>
                  <a:lnTo>
                    <a:pt x="123409" y="1491536"/>
                  </a:lnTo>
                  <a:lnTo>
                    <a:pt x="126036" y="1335365"/>
                  </a:lnTo>
                  <a:lnTo>
                    <a:pt x="126933" y="1178233"/>
                  </a:lnTo>
                  <a:lnTo>
                    <a:pt x="126037" y="1021229"/>
                  </a:lnTo>
                  <a:lnTo>
                    <a:pt x="123415" y="865187"/>
                  </a:lnTo>
                  <a:lnTo>
                    <a:pt x="119002" y="711195"/>
                  </a:lnTo>
                  <a:lnTo>
                    <a:pt x="116192" y="635384"/>
                  </a:lnTo>
                  <a:lnTo>
                    <a:pt x="112867" y="560343"/>
                  </a:lnTo>
                  <a:lnTo>
                    <a:pt x="109162" y="486391"/>
                  </a:lnTo>
                  <a:lnTo>
                    <a:pt x="105006" y="413528"/>
                  </a:lnTo>
                  <a:lnTo>
                    <a:pt x="100408" y="342076"/>
                  </a:lnTo>
                  <a:lnTo>
                    <a:pt x="95363" y="271904"/>
                  </a:lnTo>
                  <a:lnTo>
                    <a:pt x="89872" y="203335"/>
                  </a:lnTo>
                  <a:lnTo>
                    <a:pt x="83930" y="136369"/>
                  </a:lnTo>
                  <a:lnTo>
                    <a:pt x="77467" y="69786"/>
                  </a:lnTo>
                  <a:lnTo>
                    <a:pt x="71477" y="14418"/>
                  </a:lnTo>
                  <a:lnTo>
                    <a:pt x="63498" y="14418"/>
                  </a:lnTo>
                  <a:lnTo>
                    <a:pt x="70610" y="6408"/>
                  </a:lnTo>
                  <a:lnTo>
                    <a:pt x="152482" y="6408"/>
                  </a:lnTo>
                  <a:lnTo>
                    <a:pt x="151794" y="0"/>
                  </a:lnTo>
                  <a:close/>
                </a:path>
                <a:path w="208914" h="4698365">
                  <a:moveTo>
                    <a:pt x="138146" y="8010"/>
                  </a:moveTo>
                  <a:lnTo>
                    <a:pt x="144944" y="71260"/>
                  </a:lnTo>
                  <a:lnTo>
                    <a:pt x="151287" y="136369"/>
                  </a:lnTo>
                  <a:lnTo>
                    <a:pt x="157132" y="202054"/>
                  </a:lnTo>
                  <a:lnTo>
                    <a:pt x="162663" y="270751"/>
                  </a:lnTo>
                  <a:lnTo>
                    <a:pt x="167680" y="341050"/>
                  </a:lnTo>
                  <a:lnTo>
                    <a:pt x="172304" y="412631"/>
                  </a:lnTo>
                  <a:lnTo>
                    <a:pt x="176483" y="485558"/>
                  </a:lnTo>
                  <a:lnTo>
                    <a:pt x="180275" y="559638"/>
                  </a:lnTo>
                  <a:lnTo>
                    <a:pt x="183614" y="634743"/>
                  </a:lnTo>
                  <a:lnTo>
                    <a:pt x="186442" y="710682"/>
                  </a:lnTo>
                  <a:lnTo>
                    <a:pt x="190871" y="864802"/>
                  </a:lnTo>
                  <a:lnTo>
                    <a:pt x="193441" y="1020973"/>
                  </a:lnTo>
                  <a:lnTo>
                    <a:pt x="194404" y="1178233"/>
                  </a:lnTo>
                  <a:lnTo>
                    <a:pt x="193442" y="1335237"/>
                  </a:lnTo>
                  <a:lnTo>
                    <a:pt x="190880" y="1491151"/>
                  </a:lnTo>
                  <a:lnTo>
                    <a:pt x="186456" y="1645207"/>
                  </a:lnTo>
                  <a:lnTo>
                    <a:pt x="183639" y="1721017"/>
                  </a:lnTo>
                  <a:lnTo>
                    <a:pt x="180304" y="1796059"/>
                  </a:lnTo>
                  <a:lnTo>
                    <a:pt x="176527" y="1870011"/>
                  </a:lnTo>
                  <a:lnTo>
                    <a:pt x="172358" y="1942873"/>
                  </a:lnTo>
                  <a:lnTo>
                    <a:pt x="167744" y="2014390"/>
                  </a:lnTo>
                  <a:lnTo>
                    <a:pt x="162751" y="2084497"/>
                  </a:lnTo>
                  <a:lnTo>
                    <a:pt x="157235" y="2153130"/>
                  </a:lnTo>
                  <a:lnTo>
                    <a:pt x="151275" y="2220033"/>
                  </a:lnTo>
                  <a:lnTo>
                    <a:pt x="144931" y="2285142"/>
                  </a:lnTo>
                  <a:lnTo>
                    <a:pt x="138146" y="2348392"/>
                  </a:lnTo>
                  <a:lnTo>
                    <a:pt x="131290" y="2411706"/>
                  </a:lnTo>
                  <a:lnTo>
                    <a:pt x="124882" y="2476943"/>
                  </a:lnTo>
                  <a:lnTo>
                    <a:pt x="118987" y="2544038"/>
                  </a:lnTo>
                  <a:lnTo>
                    <a:pt x="113477" y="2612671"/>
                  </a:lnTo>
                  <a:lnTo>
                    <a:pt x="108415" y="2682970"/>
                  </a:lnTo>
                  <a:lnTo>
                    <a:pt x="103802" y="2754615"/>
                  </a:lnTo>
                  <a:lnTo>
                    <a:pt x="99637" y="2827478"/>
                  </a:lnTo>
                  <a:lnTo>
                    <a:pt x="95856" y="2901558"/>
                  </a:lnTo>
                  <a:lnTo>
                    <a:pt x="92588" y="2976663"/>
                  </a:lnTo>
                  <a:lnTo>
                    <a:pt x="89705" y="3052666"/>
                  </a:lnTo>
                  <a:lnTo>
                    <a:pt x="85348" y="3206722"/>
                  </a:lnTo>
                  <a:lnTo>
                    <a:pt x="82721" y="3362957"/>
                  </a:lnTo>
                  <a:lnTo>
                    <a:pt x="81824" y="3520153"/>
                  </a:lnTo>
                  <a:lnTo>
                    <a:pt x="82720" y="3677157"/>
                  </a:lnTo>
                  <a:lnTo>
                    <a:pt x="85344" y="3833199"/>
                  </a:lnTo>
                  <a:lnTo>
                    <a:pt x="89692" y="3987127"/>
                  </a:lnTo>
                  <a:lnTo>
                    <a:pt x="92566" y="4062937"/>
                  </a:lnTo>
                  <a:lnTo>
                    <a:pt x="95828" y="4137998"/>
                  </a:lnTo>
                  <a:lnTo>
                    <a:pt x="99598" y="4211969"/>
                  </a:lnTo>
                  <a:lnTo>
                    <a:pt x="103753" y="4284781"/>
                  </a:lnTo>
                  <a:lnTo>
                    <a:pt x="108354" y="4356297"/>
                  </a:lnTo>
                  <a:lnTo>
                    <a:pt x="113400" y="4426462"/>
                  </a:lnTo>
                  <a:lnTo>
                    <a:pt x="118892" y="4495031"/>
                  </a:lnTo>
                  <a:lnTo>
                    <a:pt x="124768" y="4561979"/>
                  </a:lnTo>
                  <a:lnTo>
                    <a:pt x="131290" y="4628523"/>
                  </a:lnTo>
                  <a:lnTo>
                    <a:pt x="138146" y="4691853"/>
                  </a:lnTo>
                  <a:lnTo>
                    <a:pt x="145322" y="4683871"/>
                  </a:lnTo>
                  <a:lnTo>
                    <a:pt x="151776" y="4683871"/>
                  </a:lnTo>
                  <a:lnTo>
                    <a:pt x="145650" y="4627081"/>
                  </a:lnTo>
                  <a:lnTo>
                    <a:pt x="139242" y="4561979"/>
                  </a:lnTo>
                  <a:lnTo>
                    <a:pt x="133450" y="4496217"/>
                  </a:lnTo>
                  <a:lnTo>
                    <a:pt x="127920" y="4427526"/>
                  </a:lnTo>
                  <a:lnTo>
                    <a:pt x="122840" y="4357246"/>
                  </a:lnTo>
                  <a:lnTo>
                    <a:pt x="118276" y="4285633"/>
                  </a:lnTo>
                  <a:lnTo>
                    <a:pt x="114036" y="4212719"/>
                  </a:lnTo>
                  <a:lnTo>
                    <a:pt x="110308" y="4138652"/>
                  </a:lnTo>
                  <a:lnTo>
                    <a:pt x="107030" y="4063514"/>
                  </a:lnTo>
                  <a:lnTo>
                    <a:pt x="104141" y="3987576"/>
                  </a:lnTo>
                  <a:lnTo>
                    <a:pt x="99774" y="3833456"/>
                  </a:lnTo>
                  <a:lnTo>
                    <a:pt x="97141" y="3677285"/>
                  </a:lnTo>
                  <a:lnTo>
                    <a:pt x="96241" y="3520153"/>
                  </a:lnTo>
                  <a:lnTo>
                    <a:pt x="97137" y="3363149"/>
                  </a:lnTo>
                  <a:lnTo>
                    <a:pt x="99764" y="3207106"/>
                  </a:lnTo>
                  <a:lnTo>
                    <a:pt x="104118" y="3053179"/>
                  </a:lnTo>
                  <a:lnTo>
                    <a:pt x="107003" y="2977304"/>
                  </a:lnTo>
                  <a:lnTo>
                    <a:pt x="110270" y="2902263"/>
                  </a:lnTo>
                  <a:lnTo>
                    <a:pt x="113986" y="2828311"/>
                  </a:lnTo>
                  <a:lnTo>
                    <a:pt x="118215" y="2755512"/>
                  </a:lnTo>
                  <a:lnTo>
                    <a:pt x="122828" y="2683995"/>
                  </a:lnTo>
                  <a:lnTo>
                    <a:pt x="127825" y="2613824"/>
                  </a:lnTo>
                  <a:lnTo>
                    <a:pt x="133335" y="2545255"/>
                  </a:lnTo>
                  <a:lnTo>
                    <a:pt x="139424" y="2476943"/>
                  </a:lnTo>
                  <a:lnTo>
                    <a:pt x="145630" y="2413244"/>
                  </a:lnTo>
                  <a:lnTo>
                    <a:pt x="152499" y="2349930"/>
                  </a:lnTo>
                  <a:lnTo>
                    <a:pt x="159291" y="2286552"/>
                  </a:lnTo>
                  <a:lnTo>
                    <a:pt x="165634" y="2221315"/>
                  </a:lnTo>
                  <a:lnTo>
                    <a:pt x="171593" y="2154284"/>
                  </a:lnTo>
                  <a:lnTo>
                    <a:pt x="177104" y="2085587"/>
                  </a:lnTo>
                  <a:lnTo>
                    <a:pt x="182166" y="2015287"/>
                  </a:lnTo>
                  <a:lnTo>
                    <a:pt x="186779" y="1943707"/>
                  </a:lnTo>
                  <a:lnTo>
                    <a:pt x="190944" y="1870780"/>
                  </a:lnTo>
                  <a:lnTo>
                    <a:pt x="194724" y="1796700"/>
                  </a:lnTo>
                  <a:lnTo>
                    <a:pt x="197992" y="1721594"/>
                  </a:lnTo>
                  <a:lnTo>
                    <a:pt x="200876" y="1645656"/>
                  </a:lnTo>
                  <a:lnTo>
                    <a:pt x="205297" y="1491536"/>
                  </a:lnTo>
                  <a:lnTo>
                    <a:pt x="207860" y="1335365"/>
                  </a:lnTo>
                  <a:lnTo>
                    <a:pt x="208821" y="1178233"/>
                  </a:lnTo>
                  <a:lnTo>
                    <a:pt x="207861" y="1021229"/>
                  </a:lnTo>
                  <a:lnTo>
                    <a:pt x="205303" y="865187"/>
                  </a:lnTo>
                  <a:lnTo>
                    <a:pt x="200890" y="711195"/>
                  </a:lnTo>
                  <a:lnTo>
                    <a:pt x="198017" y="635384"/>
                  </a:lnTo>
                  <a:lnTo>
                    <a:pt x="194755" y="560343"/>
                  </a:lnTo>
                  <a:lnTo>
                    <a:pt x="190986" y="486391"/>
                  </a:lnTo>
                  <a:lnTo>
                    <a:pt x="186830" y="413528"/>
                  </a:lnTo>
                  <a:lnTo>
                    <a:pt x="182232" y="342076"/>
                  </a:lnTo>
                  <a:lnTo>
                    <a:pt x="177187" y="271904"/>
                  </a:lnTo>
                  <a:lnTo>
                    <a:pt x="171696" y="203335"/>
                  </a:lnTo>
                  <a:lnTo>
                    <a:pt x="165754" y="136369"/>
                  </a:lnTo>
                  <a:lnTo>
                    <a:pt x="159291" y="69786"/>
                  </a:lnTo>
                  <a:lnTo>
                    <a:pt x="153343" y="14418"/>
                  </a:lnTo>
                  <a:lnTo>
                    <a:pt x="145322" y="14418"/>
                  </a:lnTo>
                  <a:lnTo>
                    <a:pt x="138146" y="8010"/>
                  </a:lnTo>
                  <a:close/>
                </a:path>
                <a:path w="208914" h="4698365">
                  <a:moveTo>
                    <a:pt x="151776" y="4683871"/>
                  </a:moveTo>
                  <a:lnTo>
                    <a:pt x="145322" y="4683871"/>
                  </a:lnTo>
                  <a:lnTo>
                    <a:pt x="138146" y="4691853"/>
                  </a:lnTo>
                  <a:lnTo>
                    <a:pt x="152637" y="4691853"/>
                  </a:lnTo>
                  <a:lnTo>
                    <a:pt x="151776" y="4683871"/>
                  </a:lnTo>
                  <a:close/>
                </a:path>
                <a:path w="208914" h="4698365">
                  <a:moveTo>
                    <a:pt x="69919" y="4683871"/>
                  </a:moveTo>
                  <a:lnTo>
                    <a:pt x="63498" y="4683871"/>
                  </a:lnTo>
                  <a:lnTo>
                    <a:pt x="70610" y="4690307"/>
                  </a:lnTo>
                  <a:lnTo>
                    <a:pt x="69919" y="4683871"/>
                  </a:lnTo>
                  <a:close/>
                </a:path>
                <a:path w="208914" h="4698365">
                  <a:moveTo>
                    <a:pt x="137282" y="4683871"/>
                  </a:moveTo>
                  <a:lnTo>
                    <a:pt x="69919" y="4683871"/>
                  </a:lnTo>
                  <a:lnTo>
                    <a:pt x="70610" y="4690307"/>
                  </a:lnTo>
                  <a:lnTo>
                    <a:pt x="137979" y="4690307"/>
                  </a:lnTo>
                  <a:lnTo>
                    <a:pt x="137282" y="4683871"/>
                  </a:lnTo>
                  <a:close/>
                </a:path>
                <a:path w="208914" h="4698365">
                  <a:moveTo>
                    <a:pt x="70610" y="6408"/>
                  </a:moveTo>
                  <a:lnTo>
                    <a:pt x="63498" y="14418"/>
                  </a:lnTo>
                  <a:lnTo>
                    <a:pt x="71477" y="14418"/>
                  </a:lnTo>
                  <a:lnTo>
                    <a:pt x="70610" y="6408"/>
                  </a:lnTo>
                  <a:close/>
                </a:path>
                <a:path w="208914" h="4698365">
                  <a:moveTo>
                    <a:pt x="152482" y="6408"/>
                  </a:moveTo>
                  <a:lnTo>
                    <a:pt x="70610" y="6408"/>
                  </a:lnTo>
                  <a:lnTo>
                    <a:pt x="71477" y="14418"/>
                  </a:lnTo>
                  <a:lnTo>
                    <a:pt x="138835" y="14418"/>
                  </a:lnTo>
                  <a:lnTo>
                    <a:pt x="138146" y="8010"/>
                  </a:lnTo>
                  <a:lnTo>
                    <a:pt x="152654" y="8010"/>
                  </a:lnTo>
                  <a:lnTo>
                    <a:pt x="152482" y="6408"/>
                  </a:lnTo>
                  <a:close/>
                </a:path>
                <a:path w="208914" h="4698365">
                  <a:moveTo>
                    <a:pt x="152654" y="8010"/>
                  </a:moveTo>
                  <a:lnTo>
                    <a:pt x="138146" y="8010"/>
                  </a:lnTo>
                  <a:lnTo>
                    <a:pt x="145322" y="14418"/>
                  </a:lnTo>
                  <a:lnTo>
                    <a:pt x="153343" y="14418"/>
                  </a:lnTo>
                  <a:lnTo>
                    <a:pt x="152654" y="8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16245" y="5899548"/>
              <a:ext cx="545465" cy="139065"/>
            </a:xfrm>
            <a:custGeom>
              <a:avLst/>
              <a:gdLst/>
              <a:ahLst/>
              <a:cxnLst/>
              <a:rect l="l" t="t" r="r" b="b"/>
              <a:pathLst>
                <a:path w="545464" h="139064">
                  <a:moveTo>
                    <a:pt x="544890" y="0"/>
                  </a:moveTo>
                  <a:lnTo>
                    <a:pt x="0" y="0"/>
                  </a:lnTo>
                  <a:lnTo>
                    <a:pt x="0" y="138535"/>
                  </a:lnTo>
                  <a:lnTo>
                    <a:pt x="544890" y="138535"/>
                  </a:lnTo>
                  <a:lnTo>
                    <a:pt x="544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16245" y="5899548"/>
              <a:ext cx="545465" cy="139065"/>
            </a:xfrm>
            <a:custGeom>
              <a:avLst/>
              <a:gdLst/>
              <a:ahLst/>
              <a:cxnLst/>
              <a:rect l="l" t="t" r="r" b="b"/>
              <a:pathLst>
                <a:path w="545464" h="139064">
                  <a:moveTo>
                    <a:pt x="0" y="138535"/>
                  </a:moveTo>
                  <a:lnTo>
                    <a:pt x="544890" y="138535"/>
                  </a:lnTo>
                  <a:lnTo>
                    <a:pt x="544890" y="0"/>
                  </a:lnTo>
                  <a:lnTo>
                    <a:pt x="0" y="0"/>
                  </a:lnTo>
                  <a:lnTo>
                    <a:pt x="0" y="138535"/>
                  </a:lnTo>
                  <a:close/>
                </a:path>
              </a:pathLst>
            </a:custGeom>
            <a:ln w="4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16245" y="1239417"/>
              <a:ext cx="545465" cy="139065"/>
            </a:xfrm>
            <a:custGeom>
              <a:avLst/>
              <a:gdLst/>
              <a:ahLst/>
              <a:cxnLst/>
              <a:rect l="l" t="t" r="r" b="b"/>
              <a:pathLst>
                <a:path w="545464" h="139065">
                  <a:moveTo>
                    <a:pt x="544890" y="0"/>
                  </a:moveTo>
                  <a:lnTo>
                    <a:pt x="0" y="0"/>
                  </a:lnTo>
                  <a:lnTo>
                    <a:pt x="0" y="138535"/>
                  </a:lnTo>
                  <a:lnTo>
                    <a:pt x="544890" y="138535"/>
                  </a:lnTo>
                  <a:lnTo>
                    <a:pt x="544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16245" y="1239417"/>
              <a:ext cx="545465" cy="139065"/>
            </a:xfrm>
            <a:custGeom>
              <a:avLst/>
              <a:gdLst/>
              <a:ahLst/>
              <a:cxnLst/>
              <a:rect l="l" t="t" r="r" b="b"/>
              <a:pathLst>
                <a:path w="545464" h="139065">
                  <a:moveTo>
                    <a:pt x="0" y="138535"/>
                  </a:moveTo>
                  <a:lnTo>
                    <a:pt x="544890" y="138535"/>
                  </a:lnTo>
                  <a:lnTo>
                    <a:pt x="544890" y="0"/>
                  </a:lnTo>
                  <a:lnTo>
                    <a:pt x="0" y="0"/>
                  </a:lnTo>
                  <a:lnTo>
                    <a:pt x="0" y="138535"/>
                  </a:lnTo>
                  <a:close/>
                </a:path>
              </a:pathLst>
            </a:custGeom>
            <a:ln w="4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68522" y="4982946"/>
              <a:ext cx="258146" cy="15258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161345" y="4975711"/>
              <a:ext cx="273050" cy="167005"/>
            </a:xfrm>
            <a:custGeom>
              <a:avLst/>
              <a:gdLst/>
              <a:ahLst/>
              <a:cxnLst/>
              <a:rect l="l" t="t" r="r" b="b"/>
              <a:pathLst>
                <a:path w="273050" h="167004">
                  <a:moveTo>
                    <a:pt x="272576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272576" y="167000"/>
                  </a:lnTo>
                  <a:lnTo>
                    <a:pt x="272576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272576" y="7241"/>
                  </a:lnTo>
                  <a:lnTo>
                    <a:pt x="272576" y="0"/>
                  </a:lnTo>
                  <a:close/>
                </a:path>
                <a:path w="273050" h="167004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273050" h="167004">
                  <a:moveTo>
                    <a:pt x="258159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258159" y="159823"/>
                  </a:lnTo>
                  <a:lnTo>
                    <a:pt x="258159" y="152582"/>
                  </a:lnTo>
                  <a:close/>
                </a:path>
                <a:path w="273050" h="167004">
                  <a:moveTo>
                    <a:pt x="258159" y="7241"/>
                  </a:moveTo>
                  <a:lnTo>
                    <a:pt x="258159" y="159823"/>
                  </a:lnTo>
                  <a:lnTo>
                    <a:pt x="265335" y="152582"/>
                  </a:lnTo>
                  <a:lnTo>
                    <a:pt x="272576" y="152582"/>
                  </a:lnTo>
                  <a:lnTo>
                    <a:pt x="272576" y="14418"/>
                  </a:lnTo>
                  <a:lnTo>
                    <a:pt x="265335" y="14418"/>
                  </a:lnTo>
                  <a:lnTo>
                    <a:pt x="258159" y="7241"/>
                  </a:lnTo>
                  <a:close/>
                </a:path>
                <a:path w="273050" h="167004">
                  <a:moveTo>
                    <a:pt x="272576" y="152582"/>
                  </a:moveTo>
                  <a:lnTo>
                    <a:pt x="265335" y="152582"/>
                  </a:lnTo>
                  <a:lnTo>
                    <a:pt x="258159" y="159823"/>
                  </a:lnTo>
                  <a:lnTo>
                    <a:pt x="272576" y="159823"/>
                  </a:lnTo>
                  <a:lnTo>
                    <a:pt x="272576" y="152582"/>
                  </a:lnTo>
                  <a:close/>
                </a:path>
                <a:path w="273050" h="167004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273050" h="167004">
                  <a:moveTo>
                    <a:pt x="258159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258159" y="14418"/>
                  </a:lnTo>
                  <a:lnTo>
                    <a:pt x="258159" y="7241"/>
                  </a:lnTo>
                  <a:close/>
                </a:path>
                <a:path w="273050" h="167004">
                  <a:moveTo>
                    <a:pt x="272576" y="7241"/>
                  </a:moveTo>
                  <a:lnTo>
                    <a:pt x="258159" y="7241"/>
                  </a:lnTo>
                  <a:lnTo>
                    <a:pt x="265335" y="14418"/>
                  </a:lnTo>
                  <a:lnTo>
                    <a:pt x="272576" y="14418"/>
                  </a:lnTo>
                  <a:lnTo>
                    <a:pt x="272576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8522" y="5329687"/>
              <a:ext cx="258146" cy="152588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161345" y="5322465"/>
              <a:ext cx="273050" cy="167640"/>
            </a:xfrm>
            <a:custGeom>
              <a:avLst/>
              <a:gdLst/>
              <a:ahLst/>
              <a:cxnLst/>
              <a:rect l="l" t="t" r="r" b="b"/>
              <a:pathLst>
                <a:path w="273050" h="167639">
                  <a:moveTo>
                    <a:pt x="272576" y="0"/>
                  </a:moveTo>
                  <a:lnTo>
                    <a:pt x="0" y="0"/>
                  </a:lnTo>
                  <a:lnTo>
                    <a:pt x="0" y="167020"/>
                  </a:lnTo>
                  <a:lnTo>
                    <a:pt x="272576" y="167020"/>
                  </a:lnTo>
                  <a:lnTo>
                    <a:pt x="272576" y="159810"/>
                  </a:lnTo>
                  <a:lnTo>
                    <a:pt x="14416" y="159810"/>
                  </a:lnTo>
                  <a:lnTo>
                    <a:pt x="7176" y="152601"/>
                  </a:lnTo>
                  <a:lnTo>
                    <a:pt x="14416" y="152601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272576" y="7241"/>
                  </a:lnTo>
                  <a:lnTo>
                    <a:pt x="272576" y="0"/>
                  </a:lnTo>
                  <a:close/>
                </a:path>
                <a:path w="273050" h="167639">
                  <a:moveTo>
                    <a:pt x="14416" y="152601"/>
                  </a:moveTo>
                  <a:lnTo>
                    <a:pt x="7176" y="152601"/>
                  </a:lnTo>
                  <a:lnTo>
                    <a:pt x="14416" y="159810"/>
                  </a:lnTo>
                  <a:lnTo>
                    <a:pt x="14416" y="152601"/>
                  </a:lnTo>
                  <a:close/>
                </a:path>
                <a:path w="273050" h="167639">
                  <a:moveTo>
                    <a:pt x="258159" y="152601"/>
                  </a:moveTo>
                  <a:lnTo>
                    <a:pt x="14416" y="152601"/>
                  </a:lnTo>
                  <a:lnTo>
                    <a:pt x="14416" y="159810"/>
                  </a:lnTo>
                  <a:lnTo>
                    <a:pt x="258159" y="159810"/>
                  </a:lnTo>
                  <a:lnTo>
                    <a:pt x="258159" y="152601"/>
                  </a:lnTo>
                  <a:close/>
                </a:path>
                <a:path w="273050" h="167639">
                  <a:moveTo>
                    <a:pt x="258159" y="7241"/>
                  </a:moveTo>
                  <a:lnTo>
                    <a:pt x="258159" y="159810"/>
                  </a:lnTo>
                  <a:lnTo>
                    <a:pt x="265335" y="152601"/>
                  </a:lnTo>
                  <a:lnTo>
                    <a:pt x="272576" y="152601"/>
                  </a:lnTo>
                  <a:lnTo>
                    <a:pt x="272576" y="14418"/>
                  </a:lnTo>
                  <a:lnTo>
                    <a:pt x="265335" y="14418"/>
                  </a:lnTo>
                  <a:lnTo>
                    <a:pt x="258159" y="7241"/>
                  </a:lnTo>
                  <a:close/>
                </a:path>
                <a:path w="273050" h="167639">
                  <a:moveTo>
                    <a:pt x="272576" y="152601"/>
                  </a:moveTo>
                  <a:lnTo>
                    <a:pt x="265335" y="152601"/>
                  </a:lnTo>
                  <a:lnTo>
                    <a:pt x="258159" y="159810"/>
                  </a:lnTo>
                  <a:lnTo>
                    <a:pt x="272576" y="159810"/>
                  </a:lnTo>
                  <a:lnTo>
                    <a:pt x="272576" y="152601"/>
                  </a:lnTo>
                  <a:close/>
                </a:path>
                <a:path w="273050" h="167639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273050" h="167639">
                  <a:moveTo>
                    <a:pt x="258159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258159" y="14418"/>
                  </a:lnTo>
                  <a:lnTo>
                    <a:pt x="258159" y="7241"/>
                  </a:lnTo>
                  <a:close/>
                </a:path>
                <a:path w="273050" h="167639">
                  <a:moveTo>
                    <a:pt x="272576" y="7241"/>
                  </a:moveTo>
                  <a:lnTo>
                    <a:pt x="258159" y="7241"/>
                  </a:lnTo>
                  <a:lnTo>
                    <a:pt x="265335" y="14418"/>
                  </a:lnTo>
                  <a:lnTo>
                    <a:pt x="272576" y="14418"/>
                  </a:lnTo>
                  <a:lnTo>
                    <a:pt x="272576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8522" y="5676441"/>
              <a:ext cx="258146" cy="152588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161345" y="5669225"/>
              <a:ext cx="273050" cy="167005"/>
            </a:xfrm>
            <a:custGeom>
              <a:avLst/>
              <a:gdLst/>
              <a:ahLst/>
              <a:cxnLst/>
              <a:rect l="l" t="t" r="r" b="b"/>
              <a:pathLst>
                <a:path w="273050" h="167004">
                  <a:moveTo>
                    <a:pt x="272576" y="0"/>
                  </a:moveTo>
                  <a:lnTo>
                    <a:pt x="0" y="0"/>
                  </a:lnTo>
                  <a:lnTo>
                    <a:pt x="0" y="167007"/>
                  </a:lnTo>
                  <a:lnTo>
                    <a:pt x="272576" y="167007"/>
                  </a:lnTo>
                  <a:lnTo>
                    <a:pt x="272576" y="159797"/>
                  </a:lnTo>
                  <a:lnTo>
                    <a:pt x="14416" y="159797"/>
                  </a:lnTo>
                  <a:lnTo>
                    <a:pt x="7176" y="152588"/>
                  </a:lnTo>
                  <a:lnTo>
                    <a:pt x="14416" y="152588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09"/>
                  </a:lnTo>
                  <a:lnTo>
                    <a:pt x="272576" y="7209"/>
                  </a:lnTo>
                  <a:lnTo>
                    <a:pt x="272576" y="0"/>
                  </a:lnTo>
                  <a:close/>
                </a:path>
                <a:path w="273050" h="167004">
                  <a:moveTo>
                    <a:pt x="14416" y="152588"/>
                  </a:moveTo>
                  <a:lnTo>
                    <a:pt x="7176" y="152588"/>
                  </a:lnTo>
                  <a:lnTo>
                    <a:pt x="14416" y="159797"/>
                  </a:lnTo>
                  <a:lnTo>
                    <a:pt x="14416" y="152588"/>
                  </a:lnTo>
                  <a:close/>
                </a:path>
                <a:path w="273050" h="167004">
                  <a:moveTo>
                    <a:pt x="258159" y="152588"/>
                  </a:moveTo>
                  <a:lnTo>
                    <a:pt x="14416" y="152588"/>
                  </a:lnTo>
                  <a:lnTo>
                    <a:pt x="14416" y="159797"/>
                  </a:lnTo>
                  <a:lnTo>
                    <a:pt x="258159" y="159797"/>
                  </a:lnTo>
                  <a:lnTo>
                    <a:pt x="258159" y="152588"/>
                  </a:lnTo>
                  <a:close/>
                </a:path>
                <a:path w="273050" h="167004">
                  <a:moveTo>
                    <a:pt x="258159" y="7209"/>
                  </a:moveTo>
                  <a:lnTo>
                    <a:pt x="258159" y="159797"/>
                  </a:lnTo>
                  <a:lnTo>
                    <a:pt x="265335" y="152588"/>
                  </a:lnTo>
                  <a:lnTo>
                    <a:pt x="272576" y="152588"/>
                  </a:lnTo>
                  <a:lnTo>
                    <a:pt x="272576" y="14418"/>
                  </a:lnTo>
                  <a:lnTo>
                    <a:pt x="265335" y="14418"/>
                  </a:lnTo>
                  <a:lnTo>
                    <a:pt x="258159" y="7209"/>
                  </a:lnTo>
                  <a:close/>
                </a:path>
                <a:path w="273050" h="167004">
                  <a:moveTo>
                    <a:pt x="272576" y="152588"/>
                  </a:moveTo>
                  <a:lnTo>
                    <a:pt x="265335" y="152588"/>
                  </a:lnTo>
                  <a:lnTo>
                    <a:pt x="258159" y="159797"/>
                  </a:lnTo>
                  <a:lnTo>
                    <a:pt x="272576" y="159797"/>
                  </a:lnTo>
                  <a:lnTo>
                    <a:pt x="272576" y="152588"/>
                  </a:lnTo>
                  <a:close/>
                </a:path>
                <a:path w="273050" h="167004">
                  <a:moveTo>
                    <a:pt x="14416" y="7209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09"/>
                  </a:lnTo>
                  <a:close/>
                </a:path>
                <a:path w="273050" h="167004">
                  <a:moveTo>
                    <a:pt x="258159" y="7209"/>
                  </a:moveTo>
                  <a:lnTo>
                    <a:pt x="14416" y="7209"/>
                  </a:lnTo>
                  <a:lnTo>
                    <a:pt x="14416" y="14418"/>
                  </a:lnTo>
                  <a:lnTo>
                    <a:pt x="258159" y="14418"/>
                  </a:lnTo>
                  <a:lnTo>
                    <a:pt x="258159" y="7209"/>
                  </a:lnTo>
                  <a:close/>
                </a:path>
                <a:path w="273050" h="167004">
                  <a:moveTo>
                    <a:pt x="272576" y="7209"/>
                  </a:moveTo>
                  <a:lnTo>
                    <a:pt x="258159" y="7209"/>
                  </a:lnTo>
                  <a:lnTo>
                    <a:pt x="265335" y="14418"/>
                  </a:lnTo>
                  <a:lnTo>
                    <a:pt x="272576" y="14418"/>
                  </a:lnTo>
                  <a:lnTo>
                    <a:pt x="272576" y="7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2702" y="1497520"/>
            <a:ext cx="2242820" cy="1035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228725" algn="r">
              <a:lnSpc>
                <a:spcPct val="100000"/>
              </a:lnSpc>
              <a:spcBef>
                <a:spcPts val="105"/>
              </a:spcBef>
            </a:pPr>
            <a:r>
              <a:rPr sz="900" b="1" spc="-10" dirty="0">
                <a:latin typeface="Arial"/>
                <a:cs typeface="Arial"/>
              </a:rPr>
              <a:t>i_clk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900">
              <a:latin typeface="Arial"/>
              <a:cs typeface="Arial"/>
            </a:endParaRPr>
          </a:p>
          <a:p>
            <a:pPr marR="1218565" algn="r">
              <a:lnSpc>
                <a:spcPct val="100000"/>
              </a:lnSpc>
            </a:pPr>
            <a:r>
              <a:rPr sz="900" b="1" spc="-10" dirty="0">
                <a:latin typeface="Arial"/>
                <a:cs typeface="Arial"/>
              </a:rPr>
              <a:t>i_reset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900">
              <a:latin typeface="Arial"/>
              <a:cs typeface="Arial"/>
            </a:endParaRPr>
          </a:p>
          <a:p>
            <a:pPr marL="328930">
              <a:lnSpc>
                <a:spcPts val="690"/>
              </a:lnSpc>
              <a:tabLst>
                <a:tab pos="2229485" algn="l"/>
              </a:tabLst>
            </a:pPr>
            <a:r>
              <a:rPr sz="900" b="1" dirty="0">
                <a:latin typeface="Arial"/>
                <a:cs typeface="Arial"/>
              </a:rPr>
              <a:t>i_module_en</a:t>
            </a:r>
            <a:r>
              <a:rPr sz="900" b="1" spc="180" dirty="0">
                <a:latin typeface="Arial"/>
                <a:cs typeface="Arial"/>
              </a:rPr>
              <a:t> </a:t>
            </a:r>
            <a:r>
              <a:rPr sz="9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770"/>
              </a:lnSpc>
            </a:pPr>
            <a:r>
              <a:rPr sz="1800" b="1" spc="-25" dirty="0">
                <a:solidFill>
                  <a:srgbClr val="C00000"/>
                </a:solidFill>
                <a:latin typeface="Arial"/>
                <a:cs typeface="Arial"/>
              </a:rPr>
              <a:t>(1)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31461" y="2539801"/>
            <a:ext cx="1441450" cy="511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363980" algn="l"/>
              </a:tabLst>
            </a:pPr>
            <a:r>
              <a:rPr sz="900" b="1" spc="-10" dirty="0">
                <a:latin typeface="Arial"/>
                <a:cs typeface="Arial"/>
              </a:rPr>
              <a:t>i_matrix_num</a:t>
            </a:r>
            <a:r>
              <a:rPr sz="900" b="1" dirty="0">
                <a:latin typeface="Arial"/>
                <a:cs typeface="Arial"/>
              </a:rPr>
              <a:t>	</a:t>
            </a: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900" b="1" spc="-10" dirty="0">
                <a:latin typeface="Arial"/>
                <a:cs typeface="Arial"/>
              </a:rPr>
              <a:t>o_proc_done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0295" y="3234142"/>
            <a:ext cx="71818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10" dirty="0">
                <a:latin typeface="Arial"/>
                <a:cs typeface="Arial"/>
              </a:rPr>
              <a:t>o_mem_rreq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66702" y="4275526"/>
            <a:ext cx="7054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10" dirty="0">
                <a:latin typeface="Arial"/>
                <a:cs typeface="Arial"/>
              </a:rPr>
              <a:t>i_mem_dout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0380" y="4622377"/>
            <a:ext cx="935990" cy="511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0"/>
              </a:spcBef>
            </a:pPr>
            <a:r>
              <a:rPr sz="900" b="1" spc="-10" dirty="0">
                <a:latin typeface="Arial"/>
                <a:cs typeface="Arial"/>
              </a:rPr>
              <a:t>i_mem_dout_vld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900">
              <a:latin typeface="Arial"/>
              <a:cs typeface="Arial"/>
            </a:endParaRPr>
          </a:p>
          <a:p>
            <a:pPr marR="7620" algn="r">
              <a:lnSpc>
                <a:spcPct val="100000"/>
              </a:lnSpc>
            </a:pPr>
            <a:r>
              <a:rPr sz="900" b="1" spc="-10" dirty="0">
                <a:latin typeface="Arial"/>
                <a:cs typeface="Arial"/>
              </a:rPr>
              <a:t>o_x_wen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68219" y="5316525"/>
            <a:ext cx="539750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b="1" spc="-10" dirty="0">
                <a:latin typeface="Arial"/>
                <a:cs typeface="Arial"/>
              </a:rPr>
              <a:t>o_x_addr</a:t>
            </a:r>
            <a:endParaRPr sz="9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4627" y="5663856"/>
            <a:ext cx="52578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10" dirty="0">
                <a:latin typeface="Arial"/>
                <a:cs typeface="Arial"/>
              </a:rPr>
              <a:t>o_x_data</a:t>
            </a:r>
            <a:endParaRPr sz="9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285483" y="2208919"/>
            <a:ext cx="0" cy="153035"/>
          </a:xfrm>
          <a:custGeom>
            <a:avLst/>
            <a:gdLst/>
            <a:ahLst/>
            <a:cxnLst/>
            <a:rect l="l" t="t" r="r" b="b"/>
            <a:pathLst>
              <a:path h="153035">
                <a:moveTo>
                  <a:pt x="0" y="152966"/>
                </a:moveTo>
                <a:lnTo>
                  <a:pt x="0" y="0"/>
                </a:lnTo>
              </a:path>
            </a:pathLst>
          </a:custGeom>
          <a:ln w="144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60"/>
          <p:cNvGrpSpPr/>
          <p:nvPr/>
        </p:nvGrpSpPr>
        <p:grpSpPr>
          <a:xfrm>
            <a:off x="2278242" y="2548432"/>
            <a:ext cx="3345179" cy="167005"/>
            <a:chOff x="2278242" y="2548432"/>
            <a:chExt cx="3345179" cy="167005"/>
          </a:xfrm>
        </p:grpSpPr>
        <p:sp>
          <p:nvSpPr>
            <p:cNvPr id="61" name="object 61"/>
            <p:cNvSpPr/>
            <p:nvPr/>
          </p:nvSpPr>
          <p:spPr>
            <a:xfrm>
              <a:off x="2285483" y="2555667"/>
              <a:ext cx="3331210" cy="153035"/>
            </a:xfrm>
            <a:custGeom>
              <a:avLst/>
              <a:gdLst/>
              <a:ahLst/>
              <a:cxnLst/>
              <a:rect l="l" t="t" r="r" b="b"/>
              <a:pathLst>
                <a:path w="3331210" h="153035">
                  <a:moveTo>
                    <a:pt x="333076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330762" y="152588"/>
                  </a:lnTo>
                  <a:lnTo>
                    <a:pt x="333076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278242" y="2548432"/>
              <a:ext cx="3345179" cy="167005"/>
            </a:xfrm>
            <a:custGeom>
              <a:avLst/>
              <a:gdLst/>
              <a:ahLst/>
              <a:cxnLst/>
              <a:rect l="l" t="t" r="r" b="b"/>
              <a:pathLst>
                <a:path w="3345179" h="167005">
                  <a:moveTo>
                    <a:pt x="3345179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3345179" y="167000"/>
                  </a:lnTo>
                  <a:lnTo>
                    <a:pt x="3345179" y="159823"/>
                  </a:lnTo>
                  <a:lnTo>
                    <a:pt x="14416" y="159823"/>
                  </a:lnTo>
                  <a:lnTo>
                    <a:pt x="7240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3345179" y="7241"/>
                  </a:lnTo>
                  <a:lnTo>
                    <a:pt x="3345179" y="0"/>
                  </a:lnTo>
                  <a:close/>
                </a:path>
                <a:path w="3345179" h="167005">
                  <a:moveTo>
                    <a:pt x="14416" y="152582"/>
                  </a:moveTo>
                  <a:lnTo>
                    <a:pt x="7240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3345179" h="167005">
                  <a:moveTo>
                    <a:pt x="3330762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3330762" y="159823"/>
                  </a:lnTo>
                  <a:lnTo>
                    <a:pt x="3330762" y="152582"/>
                  </a:lnTo>
                  <a:close/>
                </a:path>
                <a:path w="3345179" h="167005">
                  <a:moveTo>
                    <a:pt x="3330762" y="7241"/>
                  </a:moveTo>
                  <a:lnTo>
                    <a:pt x="3330762" y="159823"/>
                  </a:lnTo>
                  <a:lnTo>
                    <a:pt x="3338003" y="152582"/>
                  </a:lnTo>
                  <a:lnTo>
                    <a:pt x="3345179" y="152582"/>
                  </a:lnTo>
                  <a:lnTo>
                    <a:pt x="3345179" y="14418"/>
                  </a:lnTo>
                  <a:lnTo>
                    <a:pt x="3338003" y="14418"/>
                  </a:lnTo>
                  <a:lnTo>
                    <a:pt x="3330762" y="7241"/>
                  </a:lnTo>
                  <a:close/>
                </a:path>
                <a:path w="3345179" h="167005">
                  <a:moveTo>
                    <a:pt x="3345179" y="152582"/>
                  </a:moveTo>
                  <a:lnTo>
                    <a:pt x="3338003" y="152582"/>
                  </a:lnTo>
                  <a:lnTo>
                    <a:pt x="3330762" y="159823"/>
                  </a:lnTo>
                  <a:lnTo>
                    <a:pt x="3345179" y="159823"/>
                  </a:lnTo>
                  <a:lnTo>
                    <a:pt x="3345179" y="152582"/>
                  </a:lnTo>
                  <a:close/>
                </a:path>
                <a:path w="3345179" h="167005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3345179" h="167005">
                  <a:moveTo>
                    <a:pt x="3330762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3330762" y="14418"/>
                  </a:lnTo>
                  <a:lnTo>
                    <a:pt x="3330762" y="7241"/>
                  </a:lnTo>
                  <a:close/>
                </a:path>
                <a:path w="3345179" h="167005">
                  <a:moveTo>
                    <a:pt x="3345179" y="7241"/>
                  </a:moveTo>
                  <a:lnTo>
                    <a:pt x="3330762" y="7241"/>
                  </a:lnTo>
                  <a:lnTo>
                    <a:pt x="3338003" y="14418"/>
                  </a:lnTo>
                  <a:lnTo>
                    <a:pt x="3345179" y="14418"/>
                  </a:lnTo>
                  <a:lnTo>
                    <a:pt x="3345179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285483" y="2555667"/>
            <a:ext cx="333121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45" algn="ctr">
              <a:lnSpc>
                <a:spcPts val="1065"/>
              </a:lnSpc>
            </a:pPr>
            <a:r>
              <a:rPr sz="900" b="1" spc="-5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507826" y="3242071"/>
            <a:ext cx="3108325" cy="513715"/>
            <a:chOff x="2507826" y="3242071"/>
            <a:chExt cx="3108325" cy="513715"/>
          </a:xfrm>
        </p:grpSpPr>
        <p:sp>
          <p:nvSpPr>
            <p:cNvPr id="65" name="object 65"/>
            <p:cNvSpPr/>
            <p:nvPr/>
          </p:nvSpPr>
          <p:spPr>
            <a:xfrm>
              <a:off x="2515129" y="3249374"/>
              <a:ext cx="3093720" cy="153035"/>
            </a:xfrm>
            <a:custGeom>
              <a:avLst/>
              <a:gdLst/>
              <a:ahLst/>
              <a:cxnLst/>
              <a:rect l="l" t="t" r="r" b="b"/>
              <a:pathLst>
                <a:path w="3093720" h="153035">
                  <a:moveTo>
                    <a:pt x="0" y="152966"/>
                  </a:moveTo>
                  <a:lnTo>
                    <a:pt x="0" y="0"/>
                  </a:lnTo>
                </a:path>
                <a:path w="3093720" h="153035">
                  <a:moveTo>
                    <a:pt x="1784497" y="152966"/>
                  </a:moveTo>
                  <a:lnTo>
                    <a:pt x="1784497" y="0"/>
                  </a:lnTo>
                </a:path>
                <a:path w="3093720" h="153035">
                  <a:moveTo>
                    <a:pt x="3093684" y="152774"/>
                  </a:moveTo>
                  <a:lnTo>
                    <a:pt x="1786740" y="152774"/>
                  </a:lnTo>
                </a:path>
              </a:pathLst>
            </a:custGeom>
            <a:ln w="14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15129" y="3595929"/>
              <a:ext cx="593725" cy="153035"/>
            </a:xfrm>
            <a:custGeom>
              <a:avLst/>
              <a:gdLst/>
              <a:ahLst/>
              <a:cxnLst/>
              <a:rect l="l" t="t" r="r" b="b"/>
              <a:pathLst>
                <a:path w="593725" h="153035">
                  <a:moveTo>
                    <a:pt x="593241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593241" y="152588"/>
                  </a:lnTo>
                  <a:lnTo>
                    <a:pt x="593241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07952" y="3588694"/>
              <a:ext cx="607695" cy="167005"/>
            </a:xfrm>
            <a:custGeom>
              <a:avLst/>
              <a:gdLst/>
              <a:ahLst/>
              <a:cxnLst/>
              <a:rect l="l" t="t" r="r" b="b"/>
              <a:pathLst>
                <a:path w="607694" h="167004">
                  <a:moveTo>
                    <a:pt x="607626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607626" y="167000"/>
                  </a:lnTo>
                  <a:lnTo>
                    <a:pt x="607626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607626" y="7241"/>
                  </a:lnTo>
                  <a:lnTo>
                    <a:pt x="607626" y="0"/>
                  </a:lnTo>
                  <a:close/>
                </a:path>
                <a:path w="607694" h="167004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607694" h="167004">
                  <a:moveTo>
                    <a:pt x="593209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593209" y="159823"/>
                  </a:lnTo>
                  <a:lnTo>
                    <a:pt x="593209" y="152582"/>
                  </a:lnTo>
                  <a:close/>
                </a:path>
                <a:path w="607694" h="167004">
                  <a:moveTo>
                    <a:pt x="593209" y="7241"/>
                  </a:moveTo>
                  <a:lnTo>
                    <a:pt x="593209" y="159823"/>
                  </a:lnTo>
                  <a:lnTo>
                    <a:pt x="600449" y="152582"/>
                  </a:lnTo>
                  <a:lnTo>
                    <a:pt x="607626" y="152582"/>
                  </a:lnTo>
                  <a:lnTo>
                    <a:pt x="607626" y="14418"/>
                  </a:lnTo>
                  <a:lnTo>
                    <a:pt x="600449" y="14418"/>
                  </a:lnTo>
                  <a:lnTo>
                    <a:pt x="593209" y="7241"/>
                  </a:lnTo>
                  <a:close/>
                </a:path>
                <a:path w="607694" h="167004">
                  <a:moveTo>
                    <a:pt x="607626" y="152582"/>
                  </a:moveTo>
                  <a:lnTo>
                    <a:pt x="600449" y="152582"/>
                  </a:lnTo>
                  <a:lnTo>
                    <a:pt x="593209" y="159823"/>
                  </a:lnTo>
                  <a:lnTo>
                    <a:pt x="607626" y="159823"/>
                  </a:lnTo>
                  <a:lnTo>
                    <a:pt x="607626" y="152582"/>
                  </a:lnTo>
                  <a:close/>
                </a:path>
                <a:path w="607694" h="167004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607694" h="167004">
                  <a:moveTo>
                    <a:pt x="593209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593209" y="14418"/>
                  </a:lnTo>
                  <a:lnTo>
                    <a:pt x="593209" y="7241"/>
                  </a:lnTo>
                  <a:close/>
                </a:path>
                <a:path w="607694" h="167004">
                  <a:moveTo>
                    <a:pt x="607626" y="7241"/>
                  </a:moveTo>
                  <a:lnTo>
                    <a:pt x="593209" y="7241"/>
                  </a:lnTo>
                  <a:lnTo>
                    <a:pt x="600449" y="14418"/>
                  </a:lnTo>
                  <a:lnTo>
                    <a:pt x="607626" y="14418"/>
                  </a:lnTo>
                  <a:lnTo>
                    <a:pt x="607626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736368" y="3581313"/>
            <a:ext cx="15430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25" dirty="0">
                <a:latin typeface="Arial"/>
                <a:cs typeface="Arial"/>
              </a:rPr>
              <a:t>a0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101161" y="3588694"/>
            <a:ext cx="607695" cy="167005"/>
            <a:chOff x="3101161" y="3588694"/>
            <a:chExt cx="607695" cy="167005"/>
          </a:xfrm>
        </p:grpSpPr>
        <p:sp>
          <p:nvSpPr>
            <p:cNvPr id="70" name="object 70"/>
            <p:cNvSpPr/>
            <p:nvPr/>
          </p:nvSpPr>
          <p:spPr>
            <a:xfrm>
              <a:off x="3108402" y="3595929"/>
              <a:ext cx="593725" cy="153035"/>
            </a:xfrm>
            <a:custGeom>
              <a:avLst/>
              <a:gdLst/>
              <a:ahLst/>
              <a:cxnLst/>
              <a:rect l="l" t="t" r="r" b="b"/>
              <a:pathLst>
                <a:path w="593725" h="153035">
                  <a:moveTo>
                    <a:pt x="593241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593241" y="152588"/>
                  </a:lnTo>
                  <a:lnTo>
                    <a:pt x="593241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01161" y="3588694"/>
              <a:ext cx="607695" cy="167005"/>
            </a:xfrm>
            <a:custGeom>
              <a:avLst/>
              <a:gdLst/>
              <a:ahLst/>
              <a:cxnLst/>
              <a:rect l="l" t="t" r="r" b="b"/>
              <a:pathLst>
                <a:path w="607695" h="167004">
                  <a:moveTo>
                    <a:pt x="607690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607690" y="167000"/>
                  </a:lnTo>
                  <a:lnTo>
                    <a:pt x="607690" y="159823"/>
                  </a:lnTo>
                  <a:lnTo>
                    <a:pt x="14416" y="159823"/>
                  </a:lnTo>
                  <a:lnTo>
                    <a:pt x="7240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607690" y="7241"/>
                  </a:lnTo>
                  <a:lnTo>
                    <a:pt x="607690" y="0"/>
                  </a:lnTo>
                  <a:close/>
                </a:path>
                <a:path w="607695" h="167004">
                  <a:moveTo>
                    <a:pt x="14416" y="152582"/>
                  </a:moveTo>
                  <a:lnTo>
                    <a:pt x="7240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607695" h="167004">
                  <a:moveTo>
                    <a:pt x="593273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593273" y="159823"/>
                  </a:lnTo>
                  <a:lnTo>
                    <a:pt x="593273" y="152582"/>
                  </a:lnTo>
                  <a:close/>
                </a:path>
                <a:path w="607695" h="167004">
                  <a:moveTo>
                    <a:pt x="593273" y="7241"/>
                  </a:moveTo>
                  <a:lnTo>
                    <a:pt x="593273" y="159823"/>
                  </a:lnTo>
                  <a:lnTo>
                    <a:pt x="600449" y="152582"/>
                  </a:lnTo>
                  <a:lnTo>
                    <a:pt x="607690" y="152582"/>
                  </a:lnTo>
                  <a:lnTo>
                    <a:pt x="607690" y="14418"/>
                  </a:lnTo>
                  <a:lnTo>
                    <a:pt x="600449" y="14418"/>
                  </a:lnTo>
                  <a:lnTo>
                    <a:pt x="593273" y="7241"/>
                  </a:lnTo>
                  <a:close/>
                </a:path>
                <a:path w="607695" h="167004">
                  <a:moveTo>
                    <a:pt x="607690" y="152582"/>
                  </a:moveTo>
                  <a:lnTo>
                    <a:pt x="600449" y="152582"/>
                  </a:lnTo>
                  <a:lnTo>
                    <a:pt x="593273" y="159823"/>
                  </a:lnTo>
                  <a:lnTo>
                    <a:pt x="607690" y="159823"/>
                  </a:lnTo>
                  <a:lnTo>
                    <a:pt x="607690" y="152582"/>
                  </a:lnTo>
                  <a:close/>
                </a:path>
                <a:path w="607695" h="167004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607695" h="167004">
                  <a:moveTo>
                    <a:pt x="593273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593273" y="14418"/>
                  </a:lnTo>
                  <a:lnTo>
                    <a:pt x="593273" y="7241"/>
                  </a:lnTo>
                  <a:close/>
                </a:path>
                <a:path w="607695" h="167004">
                  <a:moveTo>
                    <a:pt x="607690" y="7241"/>
                  </a:moveTo>
                  <a:lnTo>
                    <a:pt x="593273" y="7241"/>
                  </a:lnTo>
                  <a:lnTo>
                    <a:pt x="600449" y="14418"/>
                  </a:lnTo>
                  <a:lnTo>
                    <a:pt x="607690" y="14418"/>
                  </a:lnTo>
                  <a:lnTo>
                    <a:pt x="607690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330025" y="3581313"/>
            <a:ext cx="15430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25" dirty="0">
                <a:latin typeface="Arial"/>
                <a:cs typeface="Arial"/>
              </a:rPr>
              <a:t>a1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694435" y="3588694"/>
            <a:ext cx="616585" cy="167005"/>
            <a:chOff x="3694435" y="3588694"/>
            <a:chExt cx="616585" cy="167005"/>
          </a:xfrm>
        </p:grpSpPr>
        <p:sp>
          <p:nvSpPr>
            <p:cNvPr id="74" name="object 74"/>
            <p:cNvSpPr/>
            <p:nvPr/>
          </p:nvSpPr>
          <p:spPr>
            <a:xfrm>
              <a:off x="3701611" y="3595929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30103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01032" y="152588"/>
                  </a:lnTo>
                  <a:lnTo>
                    <a:pt x="30103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694435" y="3588694"/>
              <a:ext cx="315595" cy="167005"/>
            </a:xfrm>
            <a:custGeom>
              <a:avLst/>
              <a:gdLst/>
              <a:ahLst/>
              <a:cxnLst/>
              <a:rect l="l" t="t" r="r" b="b"/>
              <a:pathLst>
                <a:path w="315595" h="167004">
                  <a:moveTo>
                    <a:pt x="315442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315442" y="167000"/>
                  </a:lnTo>
                  <a:lnTo>
                    <a:pt x="315442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315442" y="7241"/>
                  </a:lnTo>
                  <a:lnTo>
                    <a:pt x="315442" y="0"/>
                  </a:lnTo>
                  <a:close/>
                </a:path>
                <a:path w="315595" h="167004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315595" h="167004">
                  <a:moveTo>
                    <a:pt x="301025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301025" y="159823"/>
                  </a:lnTo>
                  <a:lnTo>
                    <a:pt x="301025" y="152582"/>
                  </a:lnTo>
                  <a:close/>
                </a:path>
                <a:path w="315595" h="167004">
                  <a:moveTo>
                    <a:pt x="301025" y="7241"/>
                  </a:moveTo>
                  <a:lnTo>
                    <a:pt x="301025" y="159823"/>
                  </a:lnTo>
                  <a:lnTo>
                    <a:pt x="308202" y="152582"/>
                  </a:lnTo>
                  <a:lnTo>
                    <a:pt x="315442" y="152582"/>
                  </a:lnTo>
                  <a:lnTo>
                    <a:pt x="315442" y="14418"/>
                  </a:lnTo>
                  <a:lnTo>
                    <a:pt x="308202" y="14418"/>
                  </a:lnTo>
                  <a:lnTo>
                    <a:pt x="301025" y="7241"/>
                  </a:lnTo>
                  <a:close/>
                </a:path>
                <a:path w="315595" h="167004">
                  <a:moveTo>
                    <a:pt x="315442" y="152582"/>
                  </a:moveTo>
                  <a:lnTo>
                    <a:pt x="308202" y="152582"/>
                  </a:lnTo>
                  <a:lnTo>
                    <a:pt x="301025" y="159823"/>
                  </a:lnTo>
                  <a:lnTo>
                    <a:pt x="315442" y="159823"/>
                  </a:lnTo>
                  <a:lnTo>
                    <a:pt x="315442" y="152582"/>
                  </a:lnTo>
                  <a:close/>
                </a:path>
                <a:path w="315595" h="167004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315595" h="167004">
                  <a:moveTo>
                    <a:pt x="301025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301025" y="14418"/>
                  </a:lnTo>
                  <a:lnTo>
                    <a:pt x="301025" y="7241"/>
                  </a:lnTo>
                  <a:close/>
                </a:path>
                <a:path w="315595" h="167004">
                  <a:moveTo>
                    <a:pt x="315442" y="7241"/>
                  </a:moveTo>
                  <a:lnTo>
                    <a:pt x="301025" y="7241"/>
                  </a:lnTo>
                  <a:lnTo>
                    <a:pt x="308202" y="14418"/>
                  </a:lnTo>
                  <a:lnTo>
                    <a:pt x="315442" y="14418"/>
                  </a:lnTo>
                  <a:lnTo>
                    <a:pt x="315442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02637" y="3595929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30103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01032" y="152588"/>
                  </a:lnTo>
                  <a:lnTo>
                    <a:pt x="30103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995461" y="3588694"/>
              <a:ext cx="315595" cy="167005"/>
            </a:xfrm>
            <a:custGeom>
              <a:avLst/>
              <a:gdLst/>
              <a:ahLst/>
              <a:cxnLst/>
              <a:rect l="l" t="t" r="r" b="b"/>
              <a:pathLst>
                <a:path w="315595" h="167004">
                  <a:moveTo>
                    <a:pt x="315442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315442" y="167000"/>
                  </a:lnTo>
                  <a:lnTo>
                    <a:pt x="315442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315442" y="7241"/>
                  </a:lnTo>
                  <a:lnTo>
                    <a:pt x="315442" y="0"/>
                  </a:lnTo>
                  <a:close/>
                </a:path>
                <a:path w="315595" h="167004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315595" h="167004">
                  <a:moveTo>
                    <a:pt x="301025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301025" y="159823"/>
                  </a:lnTo>
                  <a:lnTo>
                    <a:pt x="301025" y="152582"/>
                  </a:lnTo>
                  <a:close/>
                </a:path>
                <a:path w="315595" h="167004">
                  <a:moveTo>
                    <a:pt x="301025" y="7241"/>
                  </a:moveTo>
                  <a:lnTo>
                    <a:pt x="301025" y="159823"/>
                  </a:lnTo>
                  <a:lnTo>
                    <a:pt x="308202" y="152582"/>
                  </a:lnTo>
                  <a:lnTo>
                    <a:pt x="315442" y="152582"/>
                  </a:lnTo>
                  <a:lnTo>
                    <a:pt x="315442" y="14418"/>
                  </a:lnTo>
                  <a:lnTo>
                    <a:pt x="308202" y="14418"/>
                  </a:lnTo>
                  <a:lnTo>
                    <a:pt x="301025" y="7241"/>
                  </a:lnTo>
                  <a:close/>
                </a:path>
                <a:path w="315595" h="167004">
                  <a:moveTo>
                    <a:pt x="315442" y="152582"/>
                  </a:moveTo>
                  <a:lnTo>
                    <a:pt x="308202" y="152582"/>
                  </a:lnTo>
                  <a:lnTo>
                    <a:pt x="301025" y="159823"/>
                  </a:lnTo>
                  <a:lnTo>
                    <a:pt x="315442" y="159823"/>
                  </a:lnTo>
                  <a:lnTo>
                    <a:pt x="315442" y="152582"/>
                  </a:lnTo>
                  <a:close/>
                </a:path>
                <a:path w="315595" h="167004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315595" h="167004">
                  <a:moveTo>
                    <a:pt x="301025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301025" y="14418"/>
                  </a:lnTo>
                  <a:lnTo>
                    <a:pt x="301025" y="7241"/>
                  </a:lnTo>
                  <a:close/>
                </a:path>
                <a:path w="315595" h="167004">
                  <a:moveTo>
                    <a:pt x="315442" y="7241"/>
                  </a:moveTo>
                  <a:lnTo>
                    <a:pt x="301025" y="7241"/>
                  </a:lnTo>
                  <a:lnTo>
                    <a:pt x="308202" y="14418"/>
                  </a:lnTo>
                  <a:lnTo>
                    <a:pt x="315442" y="14418"/>
                  </a:lnTo>
                  <a:lnTo>
                    <a:pt x="315442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784448" y="3591598"/>
            <a:ext cx="4400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3690" algn="l"/>
              </a:tabLst>
            </a:pPr>
            <a:r>
              <a:rPr sz="800" b="1" spc="-25" dirty="0">
                <a:latin typeface="Arial"/>
                <a:cs typeface="Arial"/>
              </a:rPr>
              <a:t>a2</a:t>
            </a:r>
            <a:r>
              <a:rPr sz="800" b="1" dirty="0">
                <a:latin typeface="Arial"/>
                <a:cs typeface="Arial"/>
              </a:rPr>
              <a:t>	</a:t>
            </a:r>
            <a:r>
              <a:rPr sz="800" b="1" spc="-25" dirty="0">
                <a:latin typeface="Arial"/>
                <a:cs typeface="Arial"/>
              </a:rPr>
              <a:t>a3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859407" y="3588694"/>
            <a:ext cx="2764155" cy="514350"/>
            <a:chOff x="2859407" y="3588694"/>
            <a:chExt cx="2764155" cy="514350"/>
          </a:xfrm>
        </p:grpSpPr>
        <p:sp>
          <p:nvSpPr>
            <p:cNvPr id="80" name="object 80"/>
            <p:cNvSpPr/>
            <p:nvPr/>
          </p:nvSpPr>
          <p:spPr>
            <a:xfrm>
              <a:off x="2866710" y="3942689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0" y="152966"/>
                  </a:moveTo>
                  <a:lnTo>
                    <a:pt x="0" y="0"/>
                  </a:lnTo>
                </a:path>
                <a:path w="301625" h="153035">
                  <a:moveTo>
                    <a:pt x="301474" y="152966"/>
                  </a:moveTo>
                  <a:lnTo>
                    <a:pt x="301474" y="0"/>
                  </a:lnTo>
                </a:path>
              </a:pathLst>
            </a:custGeom>
            <a:ln w="14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294372" y="3588694"/>
              <a:ext cx="1329055" cy="167005"/>
            </a:xfrm>
            <a:custGeom>
              <a:avLst/>
              <a:gdLst/>
              <a:ahLst/>
              <a:cxnLst/>
              <a:rect l="l" t="t" r="r" b="b"/>
              <a:pathLst>
                <a:path w="1329054" h="167004">
                  <a:moveTo>
                    <a:pt x="1329050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1329050" y="167000"/>
                  </a:lnTo>
                  <a:lnTo>
                    <a:pt x="1329050" y="159823"/>
                  </a:lnTo>
                  <a:lnTo>
                    <a:pt x="14416" y="159823"/>
                  </a:lnTo>
                  <a:lnTo>
                    <a:pt x="7240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1329050" y="7241"/>
                  </a:lnTo>
                  <a:lnTo>
                    <a:pt x="1329050" y="0"/>
                  </a:lnTo>
                  <a:close/>
                </a:path>
                <a:path w="1329054" h="167004">
                  <a:moveTo>
                    <a:pt x="14416" y="152582"/>
                  </a:moveTo>
                  <a:lnTo>
                    <a:pt x="7240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1329054" h="167004">
                  <a:moveTo>
                    <a:pt x="1314633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1314633" y="159823"/>
                  </a:lnTo>
                  <a:lnTo>
                    <a:pt x="1314633" y="152582"/>
                  </a:lnTo>
                  <a:close/>
                </a:path>
                <a:path w="1329054" h="167004">
                  <a:moveTo>
                    <a:pt x="1314633" y="7241"/>
                  </a:moveTo>
                  <a:lnTo>
                    <a:pt x="1314633" y="159823"/>
                  </a:lnTo>
                  <a:lnTo>
                    <a:pt x="1321873" y="152582"/>
                  </a:lnTo>
                  <a:lnTo>
                    <a:pt x="1329050" y="152582"/>
                  </a:lnTo>
                  <a:lnTo>
                    <a:pt x="1329050" y="14418"/>
                  </a:lnTo>
                  <a:lnTo>
                    <a:pt x="1321873" y="14418"/>
                  </a:lnTo>
                  <a:lnTo>
                    <a:pt x="1314633" y="7241"/>
                  </a:lnTo>
                  <a:close/>
                </a:path>
                <a:path w="1329054" h="167004">
                  <a:moveTo>
                    <a:pt x="1329050" y="152582"/>
                  </a:moveTo>
                  <a:lnTo>
                    <a:pt x="1321873" y="152582"/>
                  </a:lnTo>
                  <a:lnTo>
                    <a:pt x="1314633" y="159823"/>
                  </a:lnTo>
                  <a:lnTo>
                    <a:pt x="1329050" y="159823"/>
                  </a:lnTo>
                  <a:lnTo>
                    <a:pt x="1329050" y="152582"/>
                  </a:lnTo>
                  <a:close/>
                </a:path>
                <a:path w="1329054" h="167004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1329054" h="167004">
                  <a:moveTo>
                    <a:pt x="1314633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1314633" y="14418"/>
                  </a:lnTo>
                  <a:lnTo>
                    <a:pt x="1314633" y="7241"/>
                  </a:lnTo>
                  <a:close/>
                </a:path>
                <a:path w="1329054" h="167004">
                  <a:moveTo>
                    <a:pt x="1329050" y="7241"/>
                  </a:moveTo>
                  <a:lnTo>
                    <a:pt x="1314633" y="7241"/>
                  </a:lnTo>
                  <a:lnTo>
                    <a:pt x="1321873" y="14418"/>
                  </a:lnTo>
                  <a:lnTo>
                    <a:pt x="1329050" y="14418"/>
                  </a:lnTo>
                  <a:lnTo>
                    <a:pt x="1329050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4892053" y="3591598"/>
            <a:ext cx="13906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a4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161219" y="3935387"/>
            <a:ext cx="4473575" cy="861694"/>
            <a:chOff x="1161219" y="3935387"/>
            <a:chExt cx="4473575" cy="861694"/>
          </a:xfrm>
        </p:grpSpPr>
        <p:sp>
          <p:nvSpPr>
            <p:cNvPr id="84" name="object 84"/>
            <p:cNvSpPr/>
            <p:nvPr/>
          </p:nvSpPr>
          <p:spPr>
            <a:xfrm>
              <a:off x="1168522" y="3942690"/>
              <a:ext cx="4458970" cy="847090"/>
            </a:xfrm>
            <a:custGeom>
              <a:avLst/>
              <a:gdLst/>
              <a:ahLst/>
              <a:cxnLst/>
              <a:rect l="l" t="t" r="r" b="b"/>
              <a:pathLst>
                <a:path w="4458970" h="847089">
                  <a:moveTo>
                    <a:pt x="2301200" y="152966"/>
                  </a:moveTo>
                  <a:lnTo>
                    <a:pt x="2301200" y="0"/>
                  </a:lnTo>
                </a:path>
                <a:path w="4458970" h="847089">
                  <a:moveTo>
                    <a:pt x="1999662" y="0"/>
                  </a:moveTo>
                  <a:lnTo>
                    <a:pt x="1699213" y="0"/>
                  </a:lnTo>
                </a:path>
                <a:path w="4458970" h="847089">
                  <a:moveTo>
                    <a:pt x="3196653" y="0"/>
                  </a:moveTo>
                  <a:lnTo>
                    <a:pt x="2305557" y="0"/>
                  </a:lnTo>
                </a:path>
                <a:path w="4458970" h="847089">
                  <a:moveTo>
                    <a:pt x="2300111" y="152966"/>
                  </a:moveTo>
                  <a:lnTo>
                    <a:pt x="1999662" y="152966"/>
                  </a:lnTo>
                </a:path>
                <a:path w="4458970" h="847089">
                  <a:moveTo>
                    <a:pt x="1696329" y="846090"/>
                  </a:moveTo>
                  <a:lnTo>
                    <a:pt x="0" y="846090"/>
                  </a:lnTo>
                </a:path>
                <a:path w="4458970" h="847089">
                  <a:moveTo>
                    <a:pt x="3498896" y="152966"/>
                  </a:moveTo>
                  <a:lnTo>
                    <a:pt x="3498896" y="0"/>
                  </a:lnTo>
                </a:path>
                <a:path w="4458970" h="847089">
                  <a:moveTo>
                    <a:pt x="3498896" y="152966"/>
                  </a:moveTo>
                  <a:lnTo>
                    <a:pt x="3198447" y="152966"/>
                  </a:lnTo>
                </a:path>
                <a:path w="4458970" h="847089">
                  <a:moveTo>
                    <a:pt x="3803574" y="0"/>
                  </a:moveTo>
                  <a:lnTo>
                    <a:pt x="3503125" y="0"/>
                  </a:lnTo>
                </a:path>
                <a:path w="4458970" h="847089">
                  <a:moveTo>
                    <a:pt x="3803574" y="152966"/>
                  </a:moveTo>
                  <a:lnTo>
                    <a:pt x="3803574" y="0"/>
                  </a:lnTo>
                </a:path>
                <a:path w="4458970" h="847089">
                  <a:moveTo>
                    <a:pt x="4451247" y="152966"/>
                  </a:moveTo>
                  <a:lnTo>
                    <a:pt x="3803574" y="152966"/>
                  </a:lnTo>
                </a:path>
                <a:path w="4458970" h="847089">
                  <a:moveTo>
                    <a:pt x="1998637" y="846090"/>
                  </a:moveTo>
                  <a:lnTo>
                    <a:pt x="1698187" y="846090"/>
                  </a:lnTo>
                </a:path>
                <a:path w="4458970" h="847089">
                  <a:moveTo>
                    <a:pt x="3498127" y="846474"/>
                  </a:moveTo>
                  <a:lnTo>
                    <a:pt x="3498127" y="693508"/>
                  </a:lnTo>
                </a:path>
                <a:path w="4458970" h="847089">
                  <a:moveTo>
                    <a:pt x="1997868" y="846474"/>
                  </a:moveTo>
                  <a:lnTo>
                    <a:pt x="1997868" y="693508"/>
                  </a:lnTo>
                </a:path>
                <a:path w="4458970" h="847089">
                  <a:moveTo>
                    <a:pt x="2299342" y="846474"/>
                  </a:moveTo>
                  <a:lnTo>
                    <a:pt x="2299342" y="693508"/>
                  </a:lnTo>
                </a:path>
                <a:path w="4458970" h="847089">
                  <a:moveTo>
                    <a:pt x="2600880" y="846474"/>
                  </a:moveTo>
                  <a:lnTo>
                    <a:pt x="2600880" y="693508"/>
                  </a:lnTo>
                </a:path>
                <a:path w="4458970" h="847089">
                  <a:moveTo>
                    <a:pt x="2299342" y="693508"/>
                  </a:moveTo>
                  <a:lnTo>
                    <a:pt x="1998893" y="693508"/>
                  </a:lnTo>
                </a:path>
                <a:path w="4458970" h="847089">
                  <a:moveTo>
                    <a:pt x="3496333" y="693508"/>
                  </a:moveTo>
                  <a:lnTo>
                    <a:pt x="2605238" y="693508"/>
                  </a:lnTo>
                </a:path>
                <a:path w="4458970" h="847089">
                  <a:moveTo>
                    <a:pt x="2599855" y="846474"/>
                  </a:moveTo>
                  <a:lnTo>
                    <a:pt x="2299342" y="846474"/>
                  </a:lnTo>
                </a:path>
                <a:path w="4458970" h="847089">
                  <a:moveTo>
                    <a:pt x="4458360" y="846474"/>
                  </a:moveTo>
                  <a:lnTo>
                    <a:pt x="3498127" y="846474"/>
                  </a:lnTo>
                </a:path>
              </a:pathLst>
            </a:custGeom>
            <a:ln w="14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61345" y="4282202"/>
              <a:ext cx="2012314" cy="167005"/>
            </a:xfrm>
            <a:custGeom>
              <a:avLst/>
              <a:gdLst/>
              <a:ahLst/>
              <a:cxnLst/>
              <a:rect l="l" t="t" r="r" b="b"/>
              <a:pathLst>
                <a:path w="2012314" h="167004">
                  <a:moveTo>
                    <a:pt x="2012221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2012221" y="167000"/>
                  </a:lnTo>
                  <a:lnTo>
                    <a:pt x="2012221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2012221" y="7241"/>
                  </a:lnTo>
                  <a:lnTo>
                    <a:pt x="2012221" y="0"/>
                  </a:lnTo>
                  <a:close/>
                </a:path>
                <a:path w="2012314" h="167004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2012314" h="167004">
                  <a:moveTo>
                    <a:pt x="1997804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1997804" y="159823"/>
                  </a:lnTo>
                  <a:lnTo>
                    <a:pt x="1997804" y="152582"/>
                  </a:lnTo>
                  <a:close/>
                </a:path>
                <a:path w="2012314" h="167004">
                  <a:moveTo>
                    <a:pt x="1997804" y="7241"/>
                  </a:moveTo>
                  <a:lnTo>
                    <a:pt x="1997804" y="159823"/>
                  </a:lnTo>
                  <a:lnTo>
                    <a:pt x="2005044" y="152582"/>
                  </a:lnTo>
                  <a:lnTo>
                    <a:pt x="2012221" y="152582"/>
                  </a:lnTo>
                  <a:lnTo>
                    <a:pt x="2012221" y="14418"/>
                  </a:lnTo>
                  <a:lnTo>
                    <a:pt x="2005044" y="14418"/>
                  </a:lnTo>
                  <a:lnTo>
                    <a:pt x="1997804" y="7241"/>
                  </a:lnTo>
                  <a:close/>
                </a:path>
                <a:path w="2012314" h="167004">
                  <a:moveTo>
                    <a:pt x="2012221" y="152582"/>
                  </a:moveTo>
                  <a:lnTo>
                    <a:pt x="2005044" y="152582"/>
                  </a:lnTo>
                  <a:lnTo>
                    <a:pt x="1997804" y="159823"/>
                  </a:lnTo>
                  <a:lnTo>
                    <a:pt x="2012221" y="159823"/>
                  </a:lnTo>
                  <a:lnTo>
                    <a:pt x="2012221" y="152582"/>
                  </a:lnTo>
                  <a:close/>
                </a:path>
                <a:path w="2012314" h="167004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2012314" h="167004">
                  <a:moveTo>
                    <a:pt x="1997804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1997804" y="14418"/>
                  </a:lnTo>
                  <a:lnTo>
                    <a:pt x="1997804" y="7241"/>
                  </a:lnTo>
                  <a:close/>
                </a:path>
                <a:path w="2012314" h="167004">
                  <a:moveTo>
                    <a:pt x="2012221" y="7241"/>
                  </a:moveTo>
                  <a:lnTo>
                    <a:pt x="1997804" y="7241"/>
                  </a:lnTo>
                  <a:lnTo>
                    <a:pt x="2005044" y="14418"/>
                  </a:lnTo>
                  <a:lnTo>
                    <a:pt x="2012221" y="14418"/>
                  </a:lnTo>
                  <a:lnTo>
                    <a:pt x="2012221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2123807" y="4275526"/>
            <a:ext cx="895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latin typeface="Arial"/>
                <a:cs typeface="Arial"/>
              </a:rPr>
              <a:t>0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159149" y="4282202"/>
            <a:ext cx="315595" cy="167005"/>
            <a:chOff x="3159149" y="4282202"/>
            <a:chExt cx="315595" cy="167005"/>
          </a:xfrm>
        </p:grpSpPr>
        <p:sp>
          <p:nvSpPr>
            <p:cNvPr id="88" name="object 88"/>
            <p:cNvSpPr/>
            <p:nvPr/>
          </p:nvSpPr>
          <p:spPr>
            <a:xfrm>
              <a:off x="3166390" y="4289437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30103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01032" y="152588"/>
                  </a:lnTo>
                  <a:lnTo>
                    <a:pt x="30103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159149" y="4282202"/>
              <a:ext cx="315595" cy="167005"/>
            </a:xfrm>
            <a:custGeom>
              <a:avLst/>
              <a:gdLst/>
              <a:ahLst/>
              <a:cxnLst/>
              <a:rect l="l" t="t" r="r" b="b"/>
              <a:pathLst>
                <a:path w="315595" h="167004">
                  <a:moveTo>
                    <a:pt x="315506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315506" y="167000"/>
                  </a:lnTo>
                  <a:lnTo>
                    <a:pt x="315506" y="159823"/>
                  </a:lnTo>
                  <a:lnTo>
                    <a:pt x="14416" y="159823"/>
                  </a:lnTo>
                  <a:lnTo>
                    <a:pt x="7240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315506" y="7241"/>
                  </a:lnTo>
                  <a:lnTo>
                    <a:pt x="315506" y="0"/>
                  </a:lnTo>
                  <a:close/>
                </a:path>
                <a:path w="315595" h="167004">
                  <a:moveTo>
                    <a:pt x="14416" y="152582"/>
                  </a:moveTo>
                  <a:lnTo>
                    <a:pt x="7240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315595" h="167004">
                  <a:moveTo>
                    <a:pt x="301089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301089" y="159823"/>
                  </a:lnTo>
                  <a:lnTo>
                    <a:pt x="301089" y="152582"/>
                  </a:lnTo>
                  <a:close/>
                </a:path>
                <a:path w="315595" h="167004">
                  <a:moveTo>
                    <a:pt x="301089" y="7241"/>
                  </a:moveTo>
                  <a:lnTo>
                    <a:pt x="301089" y="159823"/>
                  </a:lnTo>
                  <a:lnTo>
                    <a:pt x="308266" y="152582"/>
                  </a:lnTo>
                  <a:lnTo>
                    <a:pt x="315506" y="152582"/>
                  </a:lnTo>
                  <a:lnTo>
                    <a:pt x="315506" y="14418"/>
                  </a:lnTo>
                  <a:lnTo>
                    <a:pt x="308266" y="14418"/>
                  </a:lnTo>
                  <a:lnTo>
                    <a:pt x="301089" y="7241"/>
                  </a:lnTo>
                  <a:close/>
                </a:path>
                <a:path w="315595" h="167004">
                  <a:moveTo>
                    <a:pt x="315506" y="152582"/>
                  </a:moveTo>
                  <a:lnTo>
                    <a:pt x="308266" y="152582"/>
                  </a:lnTo>
                  <a:lnTo>
                    <a:pt x="301089" y="159823"/>
                  </a:lnTo>
                  <a:lnTo>
                    <a:pt x="315506" y="159823"/>
                  </a:lnTo>
                  <a:lnTo>
                    <a:pt x="315506" y="152582"/>
                  </a:lnTo>
                  <a:close/>
                </a:path>
                <a:path w="315595" h="167004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315595" h="167004">
                  <a:moveTo>
                    <a:pt x="301089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301089" y="14418"/>
                  </a:lnTo>
                  <a:lnTo>
                    <a:pt x="301089" y="7241"/>
                  </a:lnTo>
                  <a:close/>
                </a:path>
                <a:path w="315595" h="167004">
                  <a:moveTo>
                    <a:pt x="315506" y="7241"/>
                  </a:moveTo>
                  <a:lnTo>
                    <a:pt x="301089" y="7241"/>
                  </a:lnTo>
                  <a:lnTo>
                    <a:pt x="308266" y="14418"/>
                  </a:lnTo>
                  <a:lnTo>
                    <a:pt x="315506" y="14418"/>
                  </a:lnTo>
                  <a:lnTo>
                    <a:pt x="315506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246279" y="4286100"/>
            <a:ext cx="14414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5" dirty="0">
                <a:latin typeface="Arial"/>
                <a:cs typeface="Arial"/>
              </a:rPr>
              <a:t>d0</a:t>
            </a:r>
            <a:endParaRPr sz="800">
              <a:latin typeface="Arial"/>
              <a:cs typeface="Arial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3460688" y="4282202"/>
            <a:ext cx="315595" cy="167005"/>
          </a:xfrm>
          <a:custGeom>
            <a:avLst/>
            <a:gdLst/>
            <a:ahLst/>
            <a:cxnLst/>
            <a:rect l="l" t="t" r="r" b="b"/>
            <a:pathLst>
              <a:path w="315595" h="167004">
                <a:moveTo>
                  <a:pt x="315442" y="0"/>
                </a:moveTo>
                <a:lnTo>
                  <a:pt x="0" y="0"/>
                </a:lnTo>
                <a:lnTo>
                  <a:pt x="0" y="167000"/>
                </a:lnTo>
                <a:lnTo>
                  <a:pt x="315442" y="167000"/>
                </a:lnTo>
                <a:lnTo>
                  <a:pt x="315442" y="159823"/>
                </a:lnTo>
                <a:lnTo>
                  <a:pt x="14416" y="159823"/>
                </a:lnTo>
                <a:lnTo>
                  <a:pt x="7176" y="152582"/>
                </a:lnTo>
                <a:lnTo>
                  <a:pt x="14416" y="152582"/>
                </a:lnTo>
                <a:lnTo>
                  <a:pt x="14416" y="14418"/>
                </a:lnTo>
                <a:lnTo>
                  <a:pt x="7176" y="14418"/>
                </a:lnTo>
                <a:lnTo>
                  <a:pt x="14416" y="7241"/>
                </a:lnTo>
                <a:lnTo>
                  <a:pt x="315442" y="7241"/>
                </a:lnTo>
                <a:lnTo>
                  <a:pt x="315442" y="0"/>
                </a:lnTo>
                <a:close/>
              </a:path>
              <a:path w="315595" h="167004">
                <a:moveTo>
                  <a:pt x="14416" y="152582"/>
                </a:moveTo>
                <a:lnTo>
                  <a:pt x="7176" y="152582"/>
                </a:lnTo>
                <a:lnTo>
                  <a:pt x="14416" y="159823"/>
                </a:lnTo>
                <a:lnTo>
                  <a:pt x="14416" y="152582"/>
                </a:lnTo>
                <a:close/>
              </a:path>
              <a:path w="315595" h="167004">
                <a:moveTo>
                  <a:pt x="301025" y="152582"/>
                </a:moveTo>
                <a:lnTo>
                  <a:pt x="14416" y="152582"/>
                </a:lnTo>
                <a:lnTo>
                  <a:pt x="14416" y="159823"/>
                </a:lnTo>
                <a:lnTo>
                  <a:pt x="301025" y="159823"/>
                </a:lnTo>
                <a:lnTo>
                  <a:pt x="301025" y="152582"/>
                </a:lnTo>
                <a:close/>
              </a:path>
              <a:path w="315595" h="167004">
                <a:moveTo>
                  <a:pt x="301025" y="7241"/>
                </a:moveTo>
                <a:lnTo>
                  <a:pt x="301025" y="159823"/>
                </a:lnTo>
                <a:lnTo>
                  <a:pt x="308266" y="152582"/>
                </a:lnTo>
                <a:lnTo>
                  <a:pt x="315442" y="152582"/>
                </a:lnTo>
                <a:lnTo>
                  <a:pt x="315442" y="14418"/>
                </a:lnTo>
                <a:lnTo>
                  <a:pt x="308266" y="14418"/>
                </a:lnTo>
                <a:lnTo>
                  <a:pt x="301025" y="7241"/>
                </a:lnTo>
                <a:close/>
              </a:path>
              <a:path w="315595" h="167004">
                <a:moveTo>
                  <a:pt x="315442" y="152582"/>
                </a:moveTo>
                <a:lnTo>
                  <a:pt x="308266" y="152582"/>
                </a:lnTo>
                <a:lnTo>
                  <a:pt x="301025" y="159823"/>
                </a:lnTo>
                <a:lnTo>
                  <a:pt x="315442" y="159823"/>
                </a:lnTo>
                <a:lnTo>
                  <a:pt x="315442" y="152582"/>
                </a:lnTo>
                <a:close/>
              </a:path>
              <a:path w="315595" h="167004">
                <a:moveTo>
                  <a:pt x="14416" y="7241"/>
                </a:moveTo>
                <a:lnTo>
                  <a:pt x="7176" y="14418"/>
                </a:lnTo>
                <a:lnTo>
                  <a:pt x="14416" y="14418"/>
                </a:lnTo>
                <a:lnTo>
                  <a:pt x="14416" y="7241"/>
                </a:lnTo>
                <a:close/>
              </a:path>
              <a:path w="315595" h="167004">
                <a:moveTo>
                  <a:pt x="301025" y="7241"/>
                </a:moveTo>
                <a:lnTo>
                  <a:pt x="14416" y="7241"/>
                </a:lnTo>
                <a:lnTo>
                  <a:pt x="14416" y="14418"/>
                </a:lnTo>
                <a:lnTo>
                  <a:pt x="301025" y="14418"/>
                </a:lnTo>
                <a:lnTo>
                  <a:pt x="301025" y="7241"/>
                </a:lnTo>
                <a:close/>
              </a:path>
              <a:path w="315595" h="167004">
                <a:moveTo>
                  <a:pt x="315442" y="7241"/>
                </a:moveTo>
                <a:lnTo>
                  <a:pt x="301025" y="7241"/>
                </a:lnTo>
                <a:lnTo>
                  <a:pt x="308266" y="14418"/>
                </a:lnTo>
                <a:lnTo>
                  <a:pt x="315442" y="14418"/>
                </a:lnTo>
                <a:lnTo>
                  <a:pt x="315442" y="7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3579278" y="4286100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762162" y="4282202"/>
            <a:ext cx="911860" cy="167005"/>
            <a:chOff x="3762162" y="4282202"/>
            <a:chExt cx="911860" cy="167005"/>
          </a:xfrm>
        </p:grpSpPr>
        <p:sp>
          <p:nvSpPr>
            <p:cNvPr id="94" name="object 94"/>
            <p:cNvSpPr/>
            <p:nvPr/>
          </p:nvSpPr>
          <p:spPr>
            <a:xfrm>
              <a:off x="3769403" y="4289437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30103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01032" y="152588"/>
                  </a:lnTo>
                  <a:lnTo>
                    <a:pt x="30103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762162" y="4282202"/>
              <a:ext cx="315595" cy="167005"/>
            </a:xfrm>
            <a:custGeom>
              <a:avLst/>
              <a:gdLst/>
              <a:ahLst/>
              <a:cxnLst/>
              <a:rect l="l" t="t" r="r" b="b"/>
              <a:pathLst>
                <a:path w="315595" h="167004">
                  <a:moveTo>
                    <a:pt x="315506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315506" y="167000"/>
                  </a:lnTo>
                  <a:lnTo>
                    <a:pt x="315506" y="159823"/>
                  </a:lnTo>
                  <a:lnTo>
                    <a:pt x="14416" y="159823"/>
                  </a:lnTo>
                  <a:lnTo>
                    <a:pt x="7240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315506" y="7241"/>
                  </a:lnTo>
                  <a:lnTo>
                    <a:pt x="315506" y="0"/>
                  </a:lnTo>
                  <a:close/>
                </a:path>
                <a:path w="315595" h="167004">
                  <a:moveTo>
                    <a:pt x="14416" y="152582"/>
                  </a:moveTo>
                  <a:lnTo>
                    <a:pt x="7240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315595" h="167004">
                  <a:moveTo>
                    <a:pt x="301089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301089" y="159823"/>
                  </a:lnTo>
                  <a:lnTo>
                    <a:pt x="301089" y="152582"/>
                  </a:lnTo>
                  <a:close/>
                </a:path>
                <a:path w="315595" h="167004">
                  <a:moveTo>
                    <a:pt x="301089" y="7241"/>
                  </a:moveTo>
                  <a:lnTo>
                    <a:pt x="301089" y="159823"/>
                  </a:lnTo>
                  <a:lnTo>
                    <a:pt x="308266" y="152582"/>
                  </a:lnTo>
                  <a:lnTo>
                    <a:pt x="315506" y="152582"/>
                  </a:lnTo>
                  <a:lnTo>
                    <a:pt x="315506" y="14418"/>
                  </a:lnTo>
                  <a:lnTo>
                    <a:pt x="308266" y="14418"/>
                  </a:lnTo>
                  <a:lnTo>
                    <a:pt x="301089" y="7241"/>
                  </a:lnTo>
                  <a:close/>
                </a:path>
                <a:path w="315595" h="167004">
                  <a:moveTo>
                    <a:pt x="315506" y="152582"/>
                  </a:moveTo>
                  <a:lnTo>
                    <a:pt x="308266" y="152582"/>
                  </a:lnTo>
                  <a:lnTo>
                    <a:pt x="301089" y="159823"/>
                  </a:lnTo>
                  <a:lnTo>
                    <a:pt x="315506" y="159823"/>
                  </a:lnTo>
                  <a:lnTo>
                    <a:pt x="315506" y="152582"/>
                  </a:lnTo>
                  <a:close/>
                </a:path>
                <a:path w="315595" h="167004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315595" h="167004">
                  <a:moveTo>
                    <a:pt x="301089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301089" y="14418"/>
                  </a:lnTo>
                  <a:lnTo>
                    <a:pt x="301089" y="7241"/>
                  </a:lnTo>
                  <a:close/>
                </a:path>
                <a:path w="315595" h="167004">
                  <a:moveTo>
                    <a:pt x="315506" y="7241"/>
                  </a:moveTo>
                  <a:lnTo>
                    <a:pt x="301089" y="7241"/>
                  </a:lnTo>
                  <a:lnTo>
                    <a:pt x="308266" y="14418"/>
                  </a:lnTo>
                  <a:lnTo>
                    <a:pt x="315506" y="14418"/>
                  </a:lnTo>
                  <a:lnTo>
                    <a:pt x="315506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65943" y="4289437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30103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01032" y="152588"/>
                  </a:lnTo>
                  <a:lnTo>
                    <a:pt x="30103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58703" y="4282202"/>
              <a:ext cx="315595" cy="167005"/>
            </a:xfrm>
            <a:custGeom>
              <a:avLst/>
              <a:gdLst/>
              <a:ahLst/>
              <a:cxnLst/>
              <a:rect l="l" t="t" r="r" b="b"/>
              <a:pathLst>
                <a:path w="315595" h="167004">
                  <a:moveTo>
                    <a:pt x="315442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315442" y="167000"/>
                  </a:lnTo>
                  <a:lnTo>
                    <a:pt x="315442" y="159823"/>
                  </a:lnTo>
                  <a:lnTo>
                    <a:pt x="14416" y="159823"/>
                  </a:lnTo>
                  <a:lnTo>
                    <a:pt x="7240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315442" y="7241"/>
                  </a:lnTo>
                  <a:lnTo>
                    <a:pt x="315442" y="0"/>
                  </a:lnTo>
                  <a:close/>
                </a:path>
                <a:path w="315595" h="167004">
                  <a:moveTo>
                    <a:pt x="14416" y="152582"/>
                  </a:moveTo>
                  <a:lnTo>
                    <a:pt x="7240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315595" h="167004">
                  <a:moveTo>
                    <a:pt x="301025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301025" y="159823"/>
                  </a:lnTo>
                  <a:lnTo>
                    <a:pt x="301025" y="152582"/>
                  </a:lnTo>
                  <a:close/>
                </a:path>
                <a:path w="315595" h="167004">
                  <a:moveTo>
                    <a:pt x="301025" y="7241"/>
                  </a:moveTo>
                  <a:lnTo>
                    <a:pt x="301025" y="159823"/>
                  </a:lnTo>
                  <a:lnTo>
                    <a:pt x="308266" y="152582"/>
                  </a:lnTo>
                  <a:lnTo>
                    <a:pt x="315442" y="152582"/>
                  </a:lnTo>
                  <a:lnTo>
                    <a:pt x="315442" y="14418"/>
                  </a:lnTo>
                  <a:lnTo>
                    <a:pt x="308266" y="14418"/>
                  </a:lnTo>
                  <a:lnTo>
                    <a:pt x="301025" y="7241"/>
                  </a:lnTo>
                  <a:close/>
                </a:path>
                <a:path w="315595" h="167004">
                  <a:moveTo>
                    <a:pt x="315442" y="152582"/>
                  </a:moveTo>
                  <a:lnTo>
                    <a:pt x="308266" y="152582"/>
                  </a:lnTo>
                  <a:lnTo>
                    <a:pt x="301025" y="159823"/>
                  </a:lnTo>
                  <a:lnTo>
                    <a:pt x="315442" y="159823"/>
                  </a:lnTo>
                  <a:lnTo>
                    <a:pt x="315442" y="152582"/>
                  </a:lnTo>
                  <a:close/>
                </a:path>
                <a:path w="315595" h="167004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315595" h="167004">
                  <a:moveTo>
                    <a:pt x="301025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301025" y="14418"/>
                  </a:lnTo>
                  <a:lnTo>
                    <a:pt x="301025" y="7241"/>
                  </a:lnTo>
                  <a:close/>
                </a:path>
                <a:path w="315595" h="167004">
                  <a:moveTo>
                    <a:pt x="315442" y="7241"/>
                  </a:moveTo>
                  <a:lnTo>
                    <a:pt x="301025" y="7241"/>
                  </a:lnTo>
                  <a:lnTo>
                    <a:pt x="308266" y="14418"/>
                  </a:lnTo>
                  <a:lnTo>
                    <a:pt x="315442" y="14418"/>
                  </a:lnTo>
                  <a:lnTo>
                    <a:pt x="315442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65623" y="4289437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30103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01032" y="152588"/>
                  </a:lnTo>
                  <a:lnTo>
                    <a:pt x="30103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358447" y="4282202"/>
              <a:ext cx="315595" cy="167005"/>
            </a:xfrm>
            <a:custGeom>
              <a:avLst/>
              <a:gdLst/>
              <a:ahLst/>
              <a:cxnLst/>
              <a:rect l="l" t="t" r="r" b="b"/>
              <a:pathLst>
                <a:path w="315595" h="167004">
                  <a:moveTo>
                    <a:pt x="315442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315442" y="167000"/>
                  </a:lnTo>
                  <a:lnTo>
                    <a:pt x="315442" y="159823"/>
                  </a:lnTo>
                  <a:lnTo>
                    <a:pt x="14416" y="159823"/>
                  </a:lnTo>
                  <a:lnTo>
                    <a:pt x="7176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315442" y="7241"/>
                  </a:lnTo>
                  <a:lnTo>
                    <a:pt x="315442" y="0"/>
                  </a:lnTo>
                  <a:close/>
                </a:path>
                <a:path w="315595" h="167004">
                  <a:moveTo>
                    <a:pt x="14416" y="152582"/>
                  </a:moveTo>
                  <a:lnTo>
                    <a:pt x="7176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315595" h="167004">
                  <a:moveTo>
                    <a:pt x="301025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301025" y="159823"/>
                  </a:lnTo>
                  <a:lnTo>
                    <a:pt x="301025" y="152582"/>
                  </a:lnTo>
                  <a:close/>
                </a:path>
                <a:path w="315595" h="167004">
                  <a:moveTo>
                    <a:pt x="301025" y="7241"/>
                  </a:moveTo>
                  <a:lnTo>
                    <a:pt x="301025" y="159823"/>
                  </a:lnTo>
                  <a:lnTo>
                    <a:pt x="308202" y="152582"/>
                  </a:lnTo>
                  <a:lnTo>
                    <a:pt x="315442" y="152582"/>
                  </a:lnTo>
                  <a:lnTo>
                    <a:pt x="315442" y="14418"/>
                  </a:lnTo>
                  <a:lnTo>
                    <a:pt x="308202" y="14418"/>
                  </a:lnTo>
                  <a:lnTo>
                    <a:pt x="301025" y="7241"/>
                  </a:lnTo>
                  <a:close/>
                </a:path>
                <a:path w="315595" h="167004">
                  <a:moveTo>
                    <a:pt x="315442" y="152582"/>
                  </a:moveTo>
                  <a:lnTo>
                    <a:pt x="308202" y="152582"/>
                  </a:lnTo>
                  <a:lnTo>
                    <a:pt x="301025" y="159823"/>
                  </a:lnTo>
                  <a:lnTo>
                    <a:pt x="315442" y="159823"/>
                  </a:lnTo>
                  <a:lnTo>
                    <a:pt x="315442" y="152582"/>
                  </a:lnTo>
                  <a:close/>
                </a:path>
                <a:path w="315595" h="167004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315595" h="167004">
                  <a:moveTo>
                    <a:pt x="301025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301025" y="14418"/>
                  </a:lnTo>
                  <a:lnTo>
                    <a:pt x="301025" y="7241"/>
                  </a:lnTo>
                  <a:close/>
                </a:path>
                <a:path w="315595" h="167004">
                  <a:moveTo>
                    <a:pt x="315442" y="7241"/>
                  </a:moveTo>
                  <a:lnTo>
                    <a:pt x="301025" y="7241"/>
                  </a:lnTo>
                  <a:lnTo>
                    <a:pt x="308202" y="14418"/>
                  </a:lnTo>
                  <a:lnTo>
                    <a:pt x="315442" y="14418"/>
                  </a:lnTo>
                  <a:lnTo>
                    <a:pt x="315442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3849548" y="4286100"/>
            <a:ext cx="74104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9245" algn="l"/>
                <a:tab pos="608965" algn="l"/>
              </a:tabLst>
            </a:pPr>
            <a:r>
              <a:rPr sz="800" b="1" spc="-25" dirty="0">
                <a:latin typeface="Arial"/>
                <a:cs typeface="Arial"/>
              </a:rPr>
              <a:t>d1</a:t>
            </a:r>
            <a:r>
              <a:rPr sz="800" b="1" dirty="0">
                <a:latin typeface="Arial"/>
                <a:cs typeface="Arial"/>
              </a:rPr>
              <a:t>	</a:t>
            </a:r>
            <a:r>
              <a:rPr sz="800" b="1" spc="-25" dirty="0">
                <a:latin typeface="Arial"/>
                <a:cs typeface="Arial"/>
              </a:rPr>
              <a:t>d2</a:t>
            </a:r>
            <a:r>
              <a:rPr sz="800" b="1" dirty="0">
                <a:latin typeface="Arial"/>
                <a:cs typeface="Arial"/>
              </a:rPr>
              <a:t>	</a:t>
            </a:r>
            <a:r>
              <a:rPr sz="800" b="1" spc="-25" dirty="0">
                <a:latin typeface="Arial"/>
                <a:cs typeface="Arial"/>
              </a:rPr>
              <a:t>d3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4659473" y="4282202"/>
            <a:ext cx="972185" cy="167005"/>
          </a:xfrm>
          <a:custGeom>
            <a:avLst/>
            <a:gdLst/>
            <a:ahLst/>
            <a:cxnLst/>
            <a:rect l="l" t="t" r="r" b="b"/>
            <a:pathLst>
              <a:path w="972185" h="167004">
                <a:moveTo>
                  <a:pt x="971573" y="0"/>
                </a:moveTo>
                <a:lnTo>
                  <a:pt x="0" y="0"/>
                </a:lnTo>
                <a:lnTo>
                  <a:pt x="0" y="167000"/>
                </a:lnTo>
                <a:lnTo>
                  <a:pt x="971573" y="167000"/>
                </a:lnTo>
                <a:lnTo>
                  <a:pt x="971573" y="159823"/>
                </a:lnTo>
                <a:lnTo>
                  <a:pt x="14416" y="159823"/>
                </a:lnTo>
                <a:lnTo>
                  <a:pt x="7176" y="152582"/>
                </a:lnTo>
                <a:lnTo>
                  <a:pt x="14416" y="152582"/>
                </a:lnTo>
                <a:lnTo>
                  <a:pt x="14416" y="14418"/>
                </a:lnTo>
                <a:lnTo>
                  <a:pt x="7176" y="14418"/>
                </a:lnTo>
                <a:lnTo>
                  <a:pt x="14416" y="7241"/>
                </a:lnTo>
                <a:lnTo>
                  <a:pt x="971573" y="7241"/>
                </a:lnTo>
                <a:lnTo>
                  <a:pt x="971573" y="0"/>
                </a:lnTo>
                <a:close/>
              </a:path>
              <a:path w="972185" h="167004">
                <a:moveTo>
                  <a:pt x="14416" y="152582"/>
                </a:moveTo>
                <a:lnTo>
                  <a:pt x="7176" y="152582"/>
                </a:lnTo>
                <a:lnTo>
                  <a:pt x="14416" y="159823"/>
                </a:lnTo>
                <a:lnTo>
                  <a:pt x="14416" y="152582"/>
                </a:lnTo>
                <a:close/>
              </a:path>
              <a:path w="972185" h="167004">
                <a:moveTo>
                  <a:pt x="957157" y="152582"/>
                </a:moveTo>
                <a:lnTo>
                  <a:pt x="14416" y="152582"/>
                </a:lnTo>
                <a:lnTo>
                  <a:pt x="14416" y="159823"/>
                </a:lnTo>
                <a:lnTo>
                  <a:pt x="957157" y="159823"/>
                </a:lnTo>
                <a:lnTo>
                  <a:pt x="957157" y="152582"/>
                </a:lnTo>
                <a:close/>
              </a:path>
              <a:path w="972185" h="167004">
                <a:moveTo>
                  <a:pt x="957157" y="7241"/>
                </a:moveTo>
                <a:lnTo>
                  <a:pt x="957157" y="159823"/>
                </a:lnTo>
                <a:lnTo>
                  <a:pt x="964397" y="152582"/>
                </a:lnTo>
                <a:lnTo>
                  <a:pt x="971573" y="152582"/>
                </a:lnTo>
                <a:lnTo>
                  <a:pt x="971573" y="14418"/>
                </a:lnTo>
                <a:lnTo>
                  <a:pt x="964397" y="14418"/>
                </a:lnTo>
                <a:lnTo>
                  <a:pt x="957157" y="7241"/>
                </a:lnTo>
                <a:close/>
              </a:path>
              <a:path w="972185" h="167004">
                <a:moveTo>
                  <a:pt x="971573" y="152582"/>
                </a:moveTo>
                <a:lnTo>
                  <a:pt x="964397" y="152582"/>
                </a:lnTo>
                <a:lnTo>
                  <a:pt x="957157" y="159823"/>
                </a:lnTo>
                <a:lnTo>
                  <a:pt x="971573" y="159823"/>
                </a:lnTo>
                <a:lnTo>
                  <a:pt x="971573" y="152582"/>
                </a:lnTo>
                <a:close/>
              </a:path>
              <a:path w="972185" h="167004">
                <a:moveTo>
                  <a:pt x="14416" y="7241"/>
                </a:moveTo>
                <a:lnTo>
                  <a:pt x="7176" y="14418"/>
                </a:lnTo>
                <a:lnTo>
                  <a:pt x="14416" y="14418"/>
                </a:lnTo>
                <a:lnTo>
                  <a:pt x="14416" y="7241"/>
                </a:lnTo>
                <a:close/>
              </a:path>
              <a:path w="972185" h="167004">
                <a:moveTo>
                  <a:pt x="957157" y="7241"/>
                </a:moveTo>
                <a:lnTo>
                  <a:pt x="14416" y="7241"/>
                </a:lnTo>
                <a:lnTo>
                  <a:pt x="14416" y="14418"/>
                </a:lnTo>
                <a:lnTo>
                  <a:pt x="957157" y="14418"/>
                </a:lnTo>
                <a:lnTo>
                  <a:pt x="957157" y="7241"/>
                </a:lnTo>
                <a:close/>
              </a:path>
              <a:path w="972185" h="167004">
                <a:moveTo>
                  <a:pt x="971573" y="7241"/>
                </a:moveTo>
                <a:lnTo>
                  <a:pt x="957157" y="7241"/>
                </a:lnTo>
                <a:lnTo>
                  <a:pt x="964397" y="14418"/>
                </a:lnTo>
                <a:lnTo>
                  <a:pt x="971573" y="14418"/>
                </a:lnTo>
                <a:lnTo>
                  <a:pt x="971573" y="7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107026" y="4286100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1420978" y="5322465"/>
            <a:ext cx="4210685" cy="167640"/>
          </a:xfrm>
          <a:custGeom>
            <a:avLst/>
            <a:gdLst/>
            <a:ahLst/>
            <a:cxnLst/>
            <a:rect l="l" t="t" r="r" b="b"/>
            <a:pathLst>
              <a:path w="4210685" h="167639">
                <a:moveTo>
                  <a:pt x="4210068" y="0"/>
                </a:moveTo>
                <a:lnTo>
                  <a:pt x="0" y="0"/>
                </a:lnTo>
                <a:lnTo>
                  <a:pt x="0" y="167020"/>
                </a:lnTo>
                <a:lnTo>
                  <a:pt x="4210068" y="167020"/>
                </a:lnTo>
                <a:lnTo>
                  <a:pt x="4210068" y="159810"/>
                </a:lnTo>
                <a:lnTo>
                  <a:pt x="14416" y="159810"/>
                </a:lnTo>
                <a:lnTo>
                  <a:pt x="7176" y="152601"/>
                </a:lnTo>
                <a:lnTo>
                  <a:pt x="14416" y="152601"/>
                </a:lnTo>
                <a:lnTo>
                  <a:pt x="14416" y="14418"/>
                </a:lnTo>
                <a:lnTo>
                  <a:pt x="7176" y="14418"/>
                </a:lnTo>
                <a:lnTo>
                  <a:pt x="14416" y="7241"/>
                </a:lnTo>
                <a:lnTo>
                  <a:pt x="4210068" y="7241"/>
                </a:lnTo>
                <a:lnTo>
                  <a:pt x="4210068" y="0"/>
                </a:lnTo>
                <a:close/>
              </a:path>
              <a:path w="4210685" h="167639">
                <a:moveTo>
                  <a:pt x="14416" y="152601"/>
                </a:moveTo>
                <a:lnTo>
                  <a:pt x="7176" y="152601"/>
                </a:lnTo>
                <a:lnTo>
                  <a:pt x="14416" y="159810"/>
                </a:lnTo>
                <a:lnTo>
                  <a:pt x="14416" y="152601"/>
                </a:lnTo>
                <a:close/>
              </a:path>
              <a:path w="4210685" h="167639">
                <a:moveTo>
                  <a:pt x="4195651" y="152601"/>
                </a:moveTo>
                <a:lnTo>
                  <a:pt x="14416" y="152601"/>
                </a:lnTo>
                <a:lnTo>
                  <a:pt x="14416" y="159810"/>
                </a:lnTo>
                <a:lnTo>
                  <a:pt x="4195651" y="159810"/>
                </a:lnTo>
                <a:lnTo>
                  <a:pt x="4195651" y="152601"/>
                </a:lnTo>
                <a:close/>
              </a:path>
              <a:path w="4210685" h="167639">
                <a:moveTo>
                  <a:pt x="4195651" y="7241"/>
                </a:moveTo>
                <a:lnTo>
                  <a:pt x="4195651" y="159810"/>
                </a:lnTo>
                <a:lnTo>
                  <a:pt x="4202891" y="152601"/>
                </a:lnTo>
                <a:lnTo>
                  <a:pt x="4210068" y="152601"/>
                </a:lnTo>
                <a:lnTo>
                  <a:pt x="4210068" y="14418"/>
                </a:lnTo>
                <a:lnTo>
                  <a:pt x="4202891" y="14418"/>
                </a:lnTo>
                <a:lnTo>
                  <a:pt x="4195651" y="7241"/>
                </a:lnTo>
                <a:close/>
              </a:path>
              <a:path w="4210685" h="167639">
                <a:moveTo>
                  <a:pt x="4210068" y="152601"/>
                </a:moveTo>
                <a:lnTo>
                  <a:pt x="4202891" y="152601"/>
                </a:lnTo>
                <a:lnTo>
                  <a:pt x="4195651" y="159810"/>
                </a:lnTo>
                <a:lnTo>
                  <a:pt x="4210068" y="159810"/>
                </a:lnTo>
                <a:lnTo>
                  <a:pt x="4210068" y="152601"/>
                </a:lnTo>
                <a:close/>
              </a:path>
              <a:path w="4210685" h="167639">
                <a:moveTo>
                  <a:pt x="14416" y="7241"/>
                </a:moveTo>
                <a:lnTo>
                  <a:pt x="7176" y="14418"/>
                </a:lnTo>
                <a:lnTo>
                  <a:pt x="14416" y="14418"/>
                </a:lnTo>
                <a:lnTo>
                  <a:pt x="14416" y="7241"/>
                </a:lnTo>
                <a:close/>
              </a:path>
              <a:path w="4210685" h="167639">
                <a:moveTo>
                  <a:pt x="4195651" y="7241"/>
                </a:moveTo>
                <a:lnTo>
                  <a:pt x="14416" y="7241"/>
                </a:lnTo>
                <a:lnTo>
                  <a:pt x="14416" y="14418"/>
                </a:lnTo>
                <a:lnTo>
                  <a:pt x="4195651" y="14418"/>
                </a:lnTo>
                <a:lnTo>
                  <a:pt x="4195651" y="7241"/>
                </a:lnTo>
                <a:close/>
              </a:path>
              <a:path w="4210685" h="167639">
                <a:moveTo>
                  <a:pt x="4210068" y="7241"/>
                </a:moveTo>
                <a:lnTo>
                  <a:pt x="4195651" y="7241"/>
                </a:lnTo>
                <a:lnTo>
                  <a:pt x="4202891" y="14418"/>
                </a:lnTo>
                <a:lnTo>
                  <a:pt x="4210068" y="14418"/>
                </a:lnTo>
                <a:lnTo>
                  <a:pt x="4210068" y="7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486689" y="532709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420978" y="5669225"/>
            <a:ext cx="4210685" cy="167005"/>
          </a:xfrm>
          <a:custGeom>
            <a:avLst/>
            <a:gdLst/>
            <a:ahLst/>
            <a:cxnLst/>
            <a:rect l="l" t="t" r="r" b="b"/>
            <a:pathLst>
              <a:path w="4210685" h="167004">
                <a:moveTo>
                  <a:pt x="4210068" y="0"/>
                </a:moveTo>
                <a:lnTo>
                  <a:pt x="0" y="0"/>
                </a:lnTo>
                <a:lnTo>
                  <a:pt x="0" y="167007"/>
                </a:lnTo>
                <a:lnTo>
                  <a:pt x="4210068" y="167007"/>
                </a:lnTo>
                <a:lnTo>
                  <a:pt x="4210068" y="159797"/>
                </a:lnTo>
                <a:lnTo>
                  <a:pt x="14416" y="159797"/>
                </a:lnTo>
                <a:lnTo>
                  <a:pt x="7176" y="152588"/>
                </a:lnTo>
                <a:lnTo>
                  <a:pt x="14416" y="152588"/>
                </a:lnTo>
                <a:lnTo>
                  <a:pt x="14416" y="14418"/>
                </a:lnTo>
                <a:lnTo>
                  <a:pt x="7176" y="14418"/>
                </a:lnTo>
                <a:lnTo>
                  <a:pt x="14416" y="7209"/>
                </a:lnTo>
                <a:lnTo>
                  <a:pt x="4210068" y="7209"/>
                </a:lnTo>
                <a:lnTo>
                  <a:pt x="4210068" y="0"/>
                </a:lnTo>
                <a:close/>
              </a:path>
              <a:path w="4210685" h="167004">
                <a:moveTo>
                  <a:pt x="14416" y="152588"/>
                </a:moveTo>
                <a:lnTo>
                  <a:pt x="7176" y="152588"/>
                </a:lnTo>
                <a:lnTo>
                  <a:pt x="14416" y="159797"/>
                </a:lnTo>
                <a:lnTo>
                  <a:pt x="14416" y="152588"/>
                </a:lnTo>
                <a:close/>
              </a:path>
              <a:path w="4210685" h="167004">
                <a:moveTo>
                  <a:pt x="4195651" y="152588"/>
                </a:moveTo>
                <a:lnTo>
                  <a:pt x="14416" y="152588"/>
                </a:lnTo>
                <a:lnTo>
                  <a:pt x="14416" y="159797"/>
                </a:lnTo>
                <a:lnTo>
                  <a:pt x="4195651" y="159797"/>
                </a:lnTo>
                <a:lnTo>
                  <a:pt x="4195651" y="152588"/>
                </a:lnTo>
                <a:close/>
              </a:path>
              <a:path w="4210685" h="167004">
                <a:moveTo>
                  <a:pt x="4195651" y="7209"/>
                </a:moveTo>
                <a:lnTo>
                  <a:pt x="4195651" y="159797"/>
                </a:lnTo>
                <a:lnTo>
                  <a:pt x="4202891" y="152588"/>
                </a:lnTo>
                <a:lnTo>
                  <a:pt x="4210068" y="152588"/>
                </a:lnTo>
                <a:lnTo>
                  <a:pt x="4210068" y="14418"/>
                </a:lnTo>
                <a:lnTo>
                  <a:pt x="4202891" y="14418"/>
                </a:lnTo>
                <a:lnTo>
                  <a:pt x="4195651" y="7209"/>
                </a:lnTo>
                <a:close/>
              </a:path>
              <a:path w="4210685" h="167004">
                <a:moveTo>
                  <a:pt x="4210068" y="152588"/>
                </a:moveTo>
                <a:lnTo>
                  <a:pt x="4202891" y="152588"/>
                </a:lnTo>
                <a:lnTo>
                  <a:pt x="4195651" y="159797"/>
                </a:lnTo>
                <a:lnTo>
                  <a:pt x="4210068" y="159797"/>
                </a:lnTo>
                <a:lnTo>
                  <a:pt x="4210068" y="152588"/>
                </a:lnTo>
                <a:close/>
              </a:path>
              <a:path w="4210685" h="167004">
                <a:moveTo>
                  <a:pt x="14416" y="7209"/>
                </a:moveTo>
                <a:lnTo>
                  <a:pt x="7176" y="14418"/>
                </a:lnTo>
                <a:lnTo>
                  <a:pt x="14416" y="14418"/>
                </a:lnTo>
                <a:lnTo>
                  <a:pt x="14416" y="7209"/>
                </a:lnTo>
                <a:close/>
              </a:path>
              <a:path w="4210685" h="167004">
                <a:moveTo>
                  <a:pt x="4195651" y="7209"/>
                </a:moveTo>
                <a:lnTo>
                  <a:pt x="14416" y="7209"/>
                </a:lnTo>
                <a:lnTo>
                  <a:pt x="14416" y="14418"/>
                </a:lnTo>
                <a:lnTo>
                  <a:pt x="4195651" y="14418"/>
                </a:lnTo>
                <a:lnTo>
                  <a:pt x="4195651" y="7209"/>
                </a:lnTo>
                <a:close/>
              </a:path>
              <a:path w="4210685" h="167004">
                <a:moveTo>
                  <a:pt x="4210068" y="7209"/>
                </a:moveTo>
                <a:lnTo>
                  <a:pt x="4195651" y="7209"/>
                </a:lnTo>
                <a:lnTo>
                  <a:pt x="4202891" y="14418"/>
                </a:lnTo>
                <a:lnTo>
                  <a:pt x="4210068" y="14418"/>
                </a:lnTo>
                <a:lnTo>
                  <a:pt x="4210068" y="7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3486689" y="5674430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1420852" y="1506699"/>
            <a:ext cx="7174865" cy="3636645"/>
            <a:chOff x="1420852" y="1506699"/>
            <a:chExt cx="7174865" cy="3636645"/>
          </a:xfrm>
        </p:grpSpPr>
        <p:sp>
          <p:nvSpPr>
            <p:cNvPr id="108" name="object 108"/>
            <p:cNvSpPr/>
            <p:nvPr/>
          </p:nvSpPr>
          <p:spPr>
            <a:xfrm>
              <a:off x="1428155" y="1514001"/>
              <a:ext cx="7160259" cy="3622040"/>
            </a:xfrm>
            <a:custGeom>
              <a:avLst/>
              <a:gdLst/>
              <a:ahLst/>
              <a:cxnLst/>
              <a:rect l="l" t="t" r="r" b="b"/>
              <a:pathLst>
                <a:path w="7160259" h="3622040">
                  <a:moveTo>
                    <a:pt x="4195266" y="3621532"/>
                  </a:moveTo>
                  <a:lnTo>
                    <a:pt x="0" y="3621532"/>
                  </a:lnTo>
                </a:path>
                <a:path w="7160259" h="3622040">
                  <a:moveTo>
                    <a:pt x="6751231" y="694918"/>
                  </a:moveTo>
                  <a:lnTo>
                    <a:pt x="4773867" y="694918"/>
                  </a:lnTo>
                </a:path>
                <a:path w="7160259" h="3622040">
                  <a:moveTo>
                    <a:pt x="4920471" y="152966"/>
                  </a:moveTo>
                  <a:lnTo>
                    <a:pt x="4920471" y="0"/>
                  </a:lnTo>
                </a:path>
                <a:path w="7160259" h="3622040">
                  <a:moveTo>
                    <a:pt x="4920471" y="152197"/>
                  </a:moveTo>
                  <a:lnTo>
                    <a:pt x="4772008" y="152197"/>
                  </a:lnTo>
                </a:path>
                <a:path w="7160259" h="3622040">
                  <a:moveTo>
                    <a:pt x="6762123" y="847884"/>
                  </a:moveTo>
                  <a:lnTo>
                    <a:pt x="6762123" y="694918"/>
                  </a:lnTo>
                </a:path>
                <a:path w="7160259" h="3622040">
                  <a:moveTo>
                    <a:pt x="7159903" y="847884"/>
                  </a:moveTo>
                  <a:lnTo>
                    <a:pt x="6762123" y="847884"/>
                  </a:lnTo>
                </a:path>
              </a:pathLst>
            </a:custGeom>
            <a:ln w="14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200164" y="2555667"/>
              <a:ext cx="1990725" cy="153035"/>
            </a:xfrm>
            <a:custGeom>
              <a:avLst/>
              <a:gdLst/>
              <a:ahLst/>
              <a:cxnLst/>
              <a:rect l="l" t="t" r="r" b="b"/>
              <a:pathLst>
                <a:path w="1990725" h="153035">
                  <a:moveTo>
                    <a:pt x="1990179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1990179" y="152588"/>
                  </a:lnTo>
                  <a:lnTo>
                    <a:pt x="1990179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192923" y="2548432"/>
              <a:ext cx="2004695" cy="167005"/>
            </a:xfrm>
            <a:custGeom>
              <a:avLst/>
              <a:gdLst/>
              <a:ahLst/>
              <a:cxnLst/>
              <a:rect l="l" t="t" r="r" b="b"/>
              <a:pathLst>
                <a:path w="2004695" h="167005">
                  <a:moveTo>
                    <a:pt x="2004596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2004596" y="167000"/>
                  </a:lnTo>
                  <a:lnTo>
                    <a:pt x="2004596" y="159823"/>
                  </a:lnTo>
                  <a:lnTo>
                    <a:pt x="14416" y="159823"/>
                  </a:lnTo>
                  <a:lnTo>
                    <a:pt x="7240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2004596" y="7241"/>
                  </a:lnTo>
                  <a:lnTo>
                    <a:pt x="2004596" y="0"/>
                  </a:lnTo>
                  <a:close/>
                </a:path>
                <a:path w="2004695" h="167005">
                  <a:moveTo>
                    <a:pt x="14416" y="152582"/>
                  </a:moveTo>
                  <a:lnTo>
                    <a:pt x="7240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2004695" h="167005">
                  <a:moveTo>
                    <a:pt x="1990179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1990179" y="159823"/>
                  </a:lnTo>
                  <a:lnTo>
                    <a:pt x="1990179" y="152582"/>
                  </a:lnTo>
                  <a:close/>
                </a:path>
                <a:path w="2004695" h="167005">
                  <a:moveTo>
                    <a:pt x="1990179" y="7241"/>
                  </a:moveTo>
                  <a:lnTo>
                    <a:pt x="1990179" y="159823"/>
                  </a:lnTo>
                  <a:lnTo>
                    <a:pt x="1997355" y="152582"/>
                  </a:lnTo>
                  <a:lnTo>
                    <a:pt x="2004596" y="152582"/>
                  </a:lnTo>
                  <a:lnTo>
                    <a:pt x="2004596" y="14418"/>
                  </a:lnTo>
                  <a:lnTo>
                    <a:pt x="1997355" y="14418"/>
                  </a:lnTo>
                  <a:lnTo>
                    <a:pt x="1990179" y="7241"/>
                  </a:lnTo>
                  <a:close/>
                </a:path>
                <a:path w="2004695" h="167005">
                  <a:moveTo>
                    <a:pt x="2004596" y="152582"/>
                  </a:moveTo>
                  <a:lnTo>
                    <a:pt x="1997355" y="152582"/>
                  </a:lnTo>
                  <a:lnTo>
                    <a:pt x="1990179" y="159823"/>
                  </a:lnTo>
                  <a:lnTo>
                    <a:pt x="2004596" y="159823"/>
                  </a:lnTo>
                  <a:lnTo>
                    <a:pt x="2004596" y="152582"/>
                  </a:lnTo>
                  <a:close/>
                </a:path>
                <a:path w="2004695" h="167005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2004695" h="167005">
                  <a:moveTo>
                    <a:pt x="1990179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1990179" y="14418"/>
                  </a:lnTo>
                  <a:lnTo>
                    <a:pt x="1990179" y="7241"/>
                  </a:lnTo>
                  <a:close/>
                </a:path>
                <a:path w="2004695" h="167005">
                  <a:moveTo>
                    <a:pt x="2004596" y="7241"/>
                  </a:moveTo>
                  <a:lnTo>
                    <a:pt x="1990179" y="7241"/>
                  </a:lnTo>
                  <a:lnTo>
                    <a:pt x="1997355" y="14418"/>
                  </a:lnTo>
                  <a:lnTo>
                    <a:pt x="2004596" y="14418"/>
                  </a:lnTo>
                  <a:lnTo>
                    <a:pt x="2004596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6200164" y="2539801"/>
            <a:ext cx="1990725" cy="164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10"/>
              </a:spcBef>
            </a:pPr>
            <a:r>
              <a:rPr sz="900" b="1" spc="-5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8183102" y="2548432"/>
            <a:ext cx="412750" cy="167005"/>
          </a:xfrm>
          <a:custGeom>
            <a:avLst/>
            <a:gdLst/>
            <a:ahLst/>
            <a:cxnLst/>
            <a:rect l="l" t="t" r="r" b="b"/>
            <a:pathLst>
              <a:path w="412750" h="167005">
                <a:moveTo>
                  <a:pt x="412196" y="0"/>
                </a:moveTo>
                <a:lnTo>
                  <a:pt x="0" y="0"/>
                </a:lnTo>
                <a:lnTo>
                  <a:pt x="0" y="167000"/>
                </a:lnTo>
                <a:lnTo>
                  <a:pt x="412196" y="167000"/>
                </a:lnTo>
                <a:lnTo>
                  <a:pt x="412196" y="159823"/>
                </a:lnTo>
                <a:lnTo>
                  <a:pt x="14416" y="159823"/>
                </a:lnTo>
                <a:lnTo>
                  <a:pt x="7176" y="152582"/>
                </a:lnTo>
                <a:lnTo>
                  <a:pt x="14416" y="152582"/>
                </a:lnTo>
                <a:lnTo>
                  <a:pt x="14416" y="14418"/>
                </a:lnTo>
                <a:lnTo>
                  <a:pt x="7176" y="14418"/>
                </a:lnTo>
                <a:lnTo>
                  <a:pt x="14416" y="7241"/>
                </a:lnTo>
                <a:lnTo>
                  <a:pt x="412196" y="7241"/>
                </a:lnTo>
                <a:lnTo>
                  <a:pt x="412196" y="0"/>
                </a:lnTo>
                <a:close/>
              </a:path>
              <a:path w="412750" h="167005">
                <a:moveTo>
                  <a:pt x="14416" y="152582"/>
                </a:moveTo>
                <a:lnTo>
                  <a:pt x="7176" y="152582"/>
                </a:lnTo>
                <a:lnTo>
                  <a:pt x="14416" y="159823"/>
                </a:lnTo>
                <a:lnTo>
                  <a:pt x="14416" y="152582"/>
                </a:lnTo>
                <a:close/>
              </a:path>
              <a:path w="412750" h="167005">
                <a:moveTo>
                  <a:pt x="397779" y="152582"/>
                </a:moveTo>
                <a:lnTo>
                  <a:pt x="14416" y="152582"/>
                </a:lnTo>
                <a:lnTo>
                  <a:pt x="14416" y="159823"/>
                </a:lnTo>
                <a:lnTo>
                  <a:pt x="397779" y="159823"/>
                </a:lnTo>
                <a:lnTo>
                  <a:pt x="397779" y="152582"/>
                </a:lnTo>
                <a:close/>
              </a:path>
              <a:path w="412750" h="167005">
                <a:moveTo>
                  <a:pt x="397779" y="7241"/>
                </a:moveTo>
                <a:lnTo>
                  <a:pt x="397779" y="159823"/>
                </a:lnTo>
                <a:lnTo>
                  <a:pt x="404955" y="152582"/>
                </a:lnTo>
                <a:lnTo>
                  <a:pt x="412196" y="152582"/>
                </a:lnTo>
                <a:lnTo>
                  <a:pt x="412196" y="14418"/>
                </a:lnTo>
                <a:lnTo>
                  <a:pt x="404955" y="14418"/>
                </a:lnTo>
                <a:lnTo>
                  <a:pt x="397779" y="7241"/>
                </a:lnTo>
                <a:close/>
              </a:path>
              <a:path w="412750" h="167005">
                <a:moveTo>
                  <a:pt x="412196" y="152582"/>
                </a:moveTo>
                <a:lnTo>
                  <a:pt x="404955" y="152582"/>
                </a:lnTo>
                <a:lnTo>
                  <a:pt x="397779" y="159823"/>
                </a:lnTo>
                <a:lnTo>
                  <a:pt x="412196" y="159823"/>
                </a:lnTo>
                <a:lnTo>
                  <a:pt x="412196" y="152582"/>
                </a:lnTo>
                <a:close/>
              </a:path>
              <a:path w="412750" h="167005">
                <a:moveTo>
                  <a:pt x="14416" y="7241"/>
                </a:moveTo>
                <a:lnTo>
                  <a:pt x="7176" y="14418"/>
                </a:lnTo>
                <a:lnTo>
                  <a:pt x="14416" y="14418"/>
                </a:lnTo>
                <a:lnTo>
                  <a:pt x="14416" y="7241"/>
                </a:lnTo>
                <a:close/>
              </a:path>
              <a:path w="412750" h="167005">
                <a:moveTo>
                  <a:pt x="397779" y="7241"/>
                </a:moveTo>
                <a:lnTo>
                  <a:pt x="14416" y="7241"/>
                </a:lnTo>
                <a:lnTo>
                  <a:pt x="14416" y="14418"/>
                </a:lnTo>
                <a:lnTo>
                  <a:pt x="397779" y="14418"/>
                </a:lnTo>
                <a:lnTo>
                  <a:pt x="397779" y="7241"/>
                </a:lnTo>
                <a:close/>
              </a:path>
              <a:path w="412750" h="167005">
                <a:moveTo>
                  <a:pt x="412196" y="7241"/>
                </a:moveTo>
                <a:lnTo>
                  <a:pt x="397779" y="7241"/>
                </a:lnTo>
                <a:lnTo>
                  <a:pt x="404955" y="14418"/>
                </a:lnTo>
                <a:lnTo>
                  <a:pt x="412196" y="14418"/>
                </a:lnTo>
                <a:lnTo>
                  <a:pt x="412196" y="7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8352761" y="255037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6192861" y="3394525"/>
            <a:ext cx="2397125" cy="361315"/>
            <a:chOff x="6192861" y="3394525"/>
            <a:chExt cx="2397125" cy="361315"/>
          </a:xfrm>
        </p:grpSpPr>
        <p:sp>
          <p:nvSpPr>
            <p:cNvPr id="115" name="object 115"/>
            <p:cNvSpPr/>
            <p:nvPr/>
          </p:nvSpPr>
          <p:spPr>
            <a:xfrm>
              <a:off x="6200164" y="3401828"/>
              <a:ext cx="2382520" cy="0"/>
            </a:xfrm>
            <a:custGeom>
              <a:avLst/>
              <a:gdLst/>
              <a:ahLst/>
              <a:cxnLst/>
              <a:rect l="l" t="t" r="r" b="b"/>
              <a:pathLst>
                <a:path w="2382520">
                  <a:moveTo>
                    <a:pt x="2381935" y="0"/>
                  </a:moveTo>
                  <a:lnTo>
                    <a:pt x="0" y="0"/>
                  </a:lnTo>
                </a:path>
              </a:pathLst>
            </a:custGeom>
            <a:ln w="144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192923" y="3588694"/>
              <a:ext cx="2396490" cy="167005"/>
            </a:xfrm>
            <a:custGeom>
              <a:avLst/>
              <a:gdLst/>
              <a:ahLst/>
              <a:cxnLst/>
              <a:rect l="l" t="t" r="r" b="b"/>
              <a:pathLst>
                <a:path w="2396490" h="167004">
                  <a:moveTo>
                    <a:pt x="2396352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2396352" y="167000"/>
                  </a:lnTo>
                  <a:lnTo>
                    <a:pt x="2396352" y="159823"/>
                  </a:lnTo>
                  <a:lnTo>
                    <a:pt x="14416" y="159823"/>
                  </a:lnTo>
                  <a:lnTo>
                    <a:pt x="7240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2396352" y="7241"/>
                  </a:lnTo>
                  <a:lnTo>
                    <a:pt x="2396352" y="0"/>
                  </a:lnTo>
                  <a:close/>
                </a:path>
                <a:path w="2396490" h="167004">
                  <a:moveTo>
                    <a:pt x="14416" y="152582"/>
                  </a:moveTo>
                  <a:lnTo>
                    <a:pt x="7240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2396490" h="167004">
                  <a:moveTo>
                    <a:pt x="2381935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2381935" y="159823"/>
                  </a:lnTo>
                  <a:lnTo>
                    <a:pt x="2381935" y="152582"/>
                  </a:lnTo>
                  <a:close/>
                </a:path>
                <a:path w="2396490" h="167004">
                  <a:moveTo>
                    <a:pt x="2381935" y="7241"/>
                  </a:moveTo>
                  <a:lnTo>
                    <a:pt x="2381935" y="159823"/>
                  </a:lnTo>
                  <a:lnTo>
                    <a:pt x="2389176" y="152582"/>
                  </a:lnTo>
                  <a:lnTo>
                    <a:pt x="2396352" y="152582"/>
                  </a:lnTo>
                  <a:lnTo>
                    <a:pt x="2396352" y="14418"/>
                  </a:lnTo>
                  <a:lnTo>
                    <a:pt x="2389176" y="14418"/>
                  </a:lnTo>
                  <a:lnTo>
                    <a:pt x="2381935" y="7241"/>
                  </a:lnTo>
                  <a:close/>
                </a:path>
                <a:path w="2396490" h="167004">
                  <a:moveTo>
                    <a:pt x="2396352" y="152582"/>
                  </a:moveTo>
                  <a:lnTo>
                    <a:pt x="2389176" y="152582"/>
                  </a:lnTo>
                  <a:lnTo>
                    <a:pt x="2381935" y="159823"/>
                  </a:lnTo>
                  <a:lnTo>
                    <a:pt x="2396352" y="159823"/>
                  </a:lnTo>
                  <a:lnTo>
                    <a:pt x="2396352" y="152582"/>
                  </a:lnTo>
                  <a:close/>
                </a:path>
                <a:path w="2396490" h="167004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2396490" h="167004">
                  <a:moveTo>
                    <a:pt x="2381935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2381935" y="14418"/>
                  </a:lnTo>
                  <a:lnTo>
                    <a:pt x="2381935" y="7241"/>
                  </a:lnTo>
                  <a:close/>
                </a:path>
                <a:path w="2396490" h="167004">
                  <a:moveTo>
                    <a:pt x="2396352" y="7241"/>
                  </a:moveTo>
                  <a:lnTo>
                    <a:pt x="2381935" y="7241"/>
                  </a:lnTo>
                  <a:lnTo>
                    <a:pt x="2389176" y="14418"/>
                  </a:lnTo>
                  <a:lnTo>
                    <a:pt x="2396352" y="14418"/>
                  </a:lnTo>
                  <a:lnTo>
                    <a:pt x="2396352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/>
          <p:nvPr/>
        </p:nvSpPr>
        <p:spPr>
          <a:xfrm>
            <a:off x="7268543" y="3591598"/>
            <a:ext cx="255904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20" dirty="0">
                <a:latin typeface="Arial"/>
                <a:cs typeface="Arial"/>
              </a:rPr>
              <a:t>a255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18" name="object 118"/>
          <p:cNvGrpSpPr/>
          <p:nvPr/>
        </p:nvGrpSpPr>
        <p:grpSpPr>
          <a:xfrm>
            <a:off x="6192923" y="3935387"/>
            <a:ext cx="2396490" cy="514350"/>
            <a:chOff x="6192923" y="3935387"/>
            <a:chExt cx="2396490" cy="514350"/>
          </a:xfrm>
        </p:grpSpPr>
        <p:sp>
          <p:nvSpPr>
            <p:cNvPr id="119" name="object 119"/>
            <p:cNvSpPr/>
            <p:nvPr/>
          </p:nvSpPr>
          <p:spPr>
            <a:xfrm>
              <a:off x="7625455" y="3942690"/>
              <a:ext cx="0" cy="153035"/>
            </a:xfrm>
            <a:custGeom>
              <a:avLst/>
              <a:gdLst/>
              <a:ahLst/>
              <a:cxnLst/>
              <a:rect l="l" t="t" r="r" b="b"/>
              <a:pathLst>
                <a:path h="153035">
                  <a:moveTo>
                    <a:pt x="0" y="152966"/>
                  </a:moveTo>
                  <a:lnTo>
                    <a:pt x="0" y="0"/>
                  </a:lnTo>
                </a:path>
              </a:pathLst>
            </a:custGeom>
            <a:ln w="144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192923" y="4282202"/>
              <a:ext cx="2396490" cy="167005"/>
            </a:xfrm>
            <a:custGeom>
              <a:avLst/>
              <a:gdLst/>
              <a:ahLst/>
              <a:cxnLst/>
              <a:rect l="l" t="t" r="r" b="b"/>
              <a:pathLst>
                <a:path w="2396490" h="167004">
                  <a:moveTo>
                    <a:pt x="2396352" y="0"/>
                  </a:moveTo>
                  <a:lnTo>
                    <a:pt x="0" y="0"/>
                  </a:lnTo>
                  <a:lnTo>
                    <a:pt x="0" y="167000"/>
                  </a:lnTo>
                  <a:lnTo>
                    <a:pt x="2396352" y="167000"/>
                  </a:lnTo>
                  <a:lnTo>
                    <a:pt x="2396352" y="159823"/>
                  </a:lnTo>
                  <a:lnTo>
                    <a:pt x="14416" y="159823"/>
                  </a:lnTo>
                  <a:lnTo>
                    <a:pt x="7240" y="152582"/>
                  </a:lnTo>
                  <a:lnTo>
                    <a:pt x="14416" y="152582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2396352" y="7241"/>
                  </a:lnTo>
                  <a:lnTo>
                    <a:pt x="2396352" y="0"/>
                  </a:lnTo>
                  <a:close/>
                </a:path>
                <a:path w="2396490" h="167004">
                  <a:moveTo>
                    <a:pt x="14416" y="152582"/>
                  </a:moveTo>
                  <a:lnTo>
                    <a:pt x="7240" y="152582"/>
                  </a:lnTo>
                  <a:lnTo>
                    <a:pt x="14416" y="159823"/>
                  </a:lnTo>
                  <a:lnTo>
                    <a:pt x="14416" y="152582"/>
                  </a:lnTo>
                  <a:close/>
                </a:path>
                <a:path w="2396490" h="167004">
                  <a:moveTo>
                    <a:pt x="2381935" y="152582"/>
                  </a:moveTo>
                  <a:lnTo>
                    <a:pt x="14416" y="152582"/>
                  </a:lnTo>
                  <a:lnTo>
                    <a:pt x="14416" y="159823"/>
                  </a:lnTo>
                  <a:lnTo>
                    <a:pt x="2381935" y="159823"/>
                  </a:lnTo>
                  <a:lnTo>
                    <a:pt x="2381935" y="152582"/>
                  </a:lnTo>
                  <a:close/>
                </a:path>
                <a:path w="2396490" h="167004">
                  <a:moveTo>
                    <a:pt x="2381935" y="7241"/>
                  </a:moveTo>
                  <a:lnTo>
                    <a:pt x="2381935" y="159823"/>
                  </a:lnTo>
                  <a:lnTo>
                    <a:pt x="2389176" y="152582"/>
                  </a:lnTo>
                  <a:lnTo>
                    <a:pt x="2396352" y="152582"/>
                  </a:lnTo>
                  <a:lnTo>
                    <a:pt x="2396352" y="14418"/>
                  </a:lnTo>
                  <a:lnTo>
                    <a:pt x="2389176" y="14418"/>
                  </a:lnTo>
                  <a:lnTo>
                    <a:pt x="2381935" y="7241"/>
                  </a:lnTo>
                  <a:close/>
                </a:path>
                <a:path w="2396490" h="167004">
                  <a:moveTo>
                    <a:pt x="2396352" y="152582"/>
                  </a:moveTo>
                  <a:lnTo>
                    <a:pt x="2389176" y="152582"/>
                  </a:lnTo>
                  <a:lnTo>
                    <a:pt x="2381935" y="159823"/>
                  </a:lnTo>
                  <a:lnTo>
                    <a:pt x="2396352" y="159823"/>
                  </a:lnTo>
                  <a:lnTo>
                    <a:pt x="2396352" y="152582"/>
                  </a:lnTo>
                  <a:close/>
                </a:path>
                <a:path w="2396490" h="167004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2396490" h="167004">
                  <a:moveTo>
                    <a:pt x="2381935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2381935" y="14418"/>
                  </a:lnTo>
                  <a:lnTo>
                    <a:pt x="2381935" y="7241"/>
                  </a:lnTo>
                  <a:close/>
                </a:path>
                <a:path w="2396490" h="167004">
                  <a:moveTo>
                    <a:pt x="2396352" y="7241"/>
                  </a:moveTo>
                  <a:lnTo>
                    <a:pt x="2381935" y="7241"/>
                  </a:lnTo>
                  <a:lnTo>
                    <a:pt x="2389176" y="14418"/>
                  </a:lnTo>
                  <a:lnTo>
                    <a:pt x="2396352" y="14418"/>
                  </a:lnTo>
                  <a:lnTo>
                    <a:pt x="2396352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7354083" y="4286100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6192861" y="4781862"/>
            <a:ext cx="2402840" cy="708025"/>
            <a:chOff x="6192861" y="4781862"/>
            <a:chExt cx="2402840" cy="708025"/>
          </a:xfrm>
        </p:grpSpPr>
        <p:sp>
          <p:nvSpPr>
            <p:cNvPr id="123" name="object 123"/>
            <p:cNvSpPr/>
            <p:nvPr/>
          </p:nvSpPr>
          <p:spPr>
            <a:xfrm>
              <a:off x="6200164" y="4789164"/>
              <a:ext cx="2388235" cy="347345"/>
            </a:xfrm>
            <a:custGeom>
              <a:avLst/>
              <a:gdLst/>
              <a:ahLst/>
              <a:cxnLst/>
              <a:rect l="l" t="t" r="r" b="b"/>
              <a:pathLst>
                <a:path w="2388234" h="347345">
                  <a:moveTo>
                    <a:pt x="2387830" y="0"/>
                  </a:moveTo>
                  <a:lnTo>
                    <a:pt x="0" y="0"/>
                  </a:lnTo>
                </a:path>
                <a:path w="2388234" h="347345">
                  <a:moveTo>
                    <a:pt x="445964" y="346369"/>
                  </a:moveTo>
                  <a:lnTo>
                    <a:pt x="0" y="346369"/>
                  </a:lnTo>
                </a:path>
                <a:path w="2388234" h="347345">
                  <a:moveTo>
                    <a:pt x="445836" y="346369"/>
                  </a:moveTo>
                  <a:lnTo>
                    <a:pt x="445836" y="193403"/>
                  </a:lnTo>
                </a:path>
                <a:path w="2388234" h="347345">
                  <a:moveTo>
                    <a:pt x="1334432" y="193787"/>
                  </a:moveTo>
                  <a:lnTo>
                    <a:pt x="443337" y="193787"/>
                  </a:lnTo>
                </a:path>
                <a:path w="2388234" h="347345">
                  <a:moveTo>
                    <a:pt x="1334432" y="346754"/>
                  </a:moveTo>
                  <a:lnTo>
                    <a:pt x="1334432" y="193787"/>
                  </a:lnTo>
                </a:path>
                <a:path w="2388234" h="347345">
                  <a:moveTo>
                    <a:pt x="2375207" y="346369"/>
                  </a:moveTo>
                  <a:lnTo>
                    <a:pt x="1334432" y="346369"/>
                  </a:lnTo>
                </a:path>
              </a:pathLst>
            </a:custGeom>
            <a:ln w="144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6192923" y="5322465"/>
              <a:ext cx="460375" cy="167640"/>
            </a:xfrm>
            <a:custGeom>
              <a:avLst/>
              <a:gdLst/>
              <a:ahLst/>
              <a:cxnLst/>
              <a:rect l="l" t="t" r="r" b="b"/>
              <a:pathLst>
                <a:path w="460375" h="167639">
                  <a:moveTo>
                    <a:pt x="460252" y="0"/>
                  </a:moveTo>
                  <a:lnTo>
                    <a:pt x="0" y="0"/>
                  </a:lnTo>
                  <a:lnTo>
                    <a:pt x="0" y="167020"/>
                  </a:lnTo>
                  <a:lnTo>
                    <a:pt x="460252" y="167020"/>
                  </a:lnTo>
                  <a:lnTo>
                    <a:pt x="460252" y="159810"/>
                  </a:lnTo>
                  <a:lnTo>
                    <a:pt x="14416" y="159810"/>
                  </a:lnTo>
                  <a:lnTo>
                    <a:pt x="7240" y="152601"/>
                  </a:lnTo>
                  <a:lnTo>
                    <a:pt x="14416" y="152601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460252" y="7241"/>
                  </a:lnTo>
                  <a:lnTo>
                    <a:pt x="460252" y="0"/>
                  </a:lnTo>
                  <a:close/>
                </a:path>
                <a:path w="460375" h="167639">
                  <a:moveTo>
                    <a:pt x="14416" y="152601"/>
                  </a:moveTo>
                  <a:lnTo>
                    <a:pt x="7240" y="152601"/>
                  </a:lnTo>
                  <a:lnTo>
                    <a:pt x="14416" y="159810"/>
                  </a:lnTo>
                  <a:lnTo>
                    <a:pt x="14416" y="152601"/>
                  </a:lnTo>
                  <a:close/>
                </a:path>
                <a:path w="460375" h="167639">
                  <a:moveTo>
                    <a:pt x="445836" y="152601"/>
                  </a:moveTo>
                  <a:lnTo>
                    <a:pt x="14416" y="152601"/>
                  </a:lnTo>
                  <a:lnTo>
                    <a:pt x="14416" y="159810"/>
                  </a:lnTo>
                  <a:lnTo>
                    <a:pt x="445836" y="159810"/>
                  </a:lnTo>
                  <a:lnTo>
                    <a:pt x="445836" y="152601"/>
                  </a:lnTo>
                  <a:close/>
                </a:path>
                <a:path w="460375" h="167639">
                  <a:moveTo>
                    <a:pt x="445836" y="7241"/>
                  </a:moveTo>
                  <a:lnTo>
                    <a:pt x="445836" y="159810"/>
                  </a:lnTo>
                  <a:lnTo>
                    <a:pt x="453076" y="152601"/>
                  </a:lnTo>
                  <a:lnTo>
                    <a:pt x="460252" y="152601"/>
                  </a:lnTo>
                  <a:lnTo>
                    <a:pt x="460252" y="14418"/>
                  </a:lnTo>
                  <a:lnTo>
                    <a:pt x="453076" y="14418"/>
                  </a:lnTo>
                  <a:lnTo>
                    <a:pt x="445836" y="7241"/>
                  </a:lnTo>
                  <a:close/>
                </a:path>
                <a:path w="460375" h="167639">
                  <a:moveTo>
                    <a:pt x="460252" y="152601"/>
                  </a:moveTo>
                  <a:lnTo>
                    <a:pt x="453076" y="152601"/>
                  </a:lnTo>
                  <a:lnTo>
                    <a:pt x="445836" y="159810"/>
                  </a:lnTo>
                  <a:lnTo>
                    <a:pt x="460252" y="159810"/>
                  </a:lnTo>
                  <a:lnTo>
                    <a:pt x="460252" y="152601"/>
                  </a:lnTo>
                  <a:close/>
                </a:path>
                <a:path w="460375" h="167639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460375" h="167639">
                  <a:moveTo>
                    <a:pt x="445836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445836" y="14418"/>
                  </a:lnTo>
                  <a:lnTo>
                    <a:pt x="445836" y="7241"/>
                  </a:lnTo>
                  <a:close/>
                </a:path>
                <a:path w="460375" h="167639">
                  <a:moveTo>
                    <a:pt x="460252" y="7241"/>
                  </a:moveTo>
                  <a:lnTo>
                    <a:pt x="445836" y="7241"/>
                  </a:lnTo>
                  <a:lnTo>
                    <a:pt x="453076" y="14418"/>
                  </a:lnTo>
                  <a:lnTo>
                    <a:pt x="460252" y="14418"/>
                  </a:lnTo>
                  <a:lnTo>
                    <a:pt x="460252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6385457" y="532709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26" name="object 126"/>
          <p:cNvSpPr/>
          <p:nvPr/>
        </p:nvSpPr>
        <p:spPr>
          <a:xfrm>
            <a:off x="6192923" y="5669225"/>
            <a:ext cx="460375" cy="167005"/>
          </a:xfrm>
          <a:custGeom>
            <a:avLst/>
            <a:gdLst/>
            <a:ahLst/>
            <a:cxnLst/>
            <a:rect l="l" t="t" r="r" b="b"/>
            <a:pathLst>
              <a:path w="460375" h="167004">
                <a:moveTo>
                  <a:pt x="460252" y="0"/>
                </a:moveTo>
                <a:lnTo>
                  <a:pt x="0" y="0"/>
                </a:lnTo>
                <a:lnTo>
                  <a:pt x="0" y="167007"/>
                </a:lnTo>
                <a:lnTo>
                  <a:pt x="460252" y="167007"/>
                </a:lnTo>
                <a:lnTo>
                  <a:pt x="460252" y="159797"/>
                </a:lnTo>
                <a:lnTo>
                  <a:pt x="14416" y="159797"/>
                </a:lnTo>
                <a:lnTo>
                  <a:pt x="7240" y="152588"/>
                </a:lnTo>
                <a:lnTo>
                  <a:pt x="14416" y="152588"/>
                </a:lnTo>
                <a:lnTo>
                  <a:pt x="14416" y="14418"/>
                </a:lnTo>
                <a:lnTo>
                  <a:pt x="7240" y="14418"/>
                </a:lnTo>
                <a:lnTo>
                  <a:pt x="14416" y="7209"/>
                </a:lnTo>
                <a:lnTo>
                  <a:pt x="460252" y="7209"/>
                </a:lnTo>
                <a:lnTo>
                  <a:pt x="460252" y="0"/>
                </a:lnTo>
                <a:close/>
              </a:path>
              <a:path w="460375" h="167004">
                <a:moveTo>
                  <a:pt x="14416" y="152588"/>
                </a:moveTo>
                <a:lnTo>
                  <a:pt x="7240" y="152588"/>
                </a:lnTo>
                <a:lnTo>
                  <a:pt x="14416" y="159797"/>
                </a:lnTo>
                <a:lnTo>
                  <a:pt x="14416" y="152588"/>
                </a:lnTo>
                <a:close/>
              </a:path>
              <a:path w="460375" h="167004">
                <a:moveTo>
                  <a:pt x="445836" y="152588"/>
                </a:moveTo>
                <a:lnTo>
                  <a:pt x="14416" y="152588"/>
                </a:lnTo>
                <a:lnTo>
                  <a:pt x="14416" y="159797"/>
                </a:lnTo>
                <a:lnTo>
                  <a:pt x="445836" y="159797"/>
                </a:lnTo>
                <a:lnTo>
                  <a:pt x="445836" y="152588"/>
                </a:lnTo>
                <a:close/>
              </a:path>
              <a:path w="460375" h="167004">
                <a:moveTo>
                  <a:pt x="445836" y="7209"/>
                </a:moveTo>
                <a:lnTo>
                  <a:pt x="445836" y="159797"/>
                </a:lnTo>
                <a:lnTo>
                  <a:pt x="453076" y="152588"/>
                </a:lnTo>
                <a:lnTo>
                  <a:pt x="460252" y="152588"/>
                </a:lnTo>
                <a:lnTo>
                  <a:pt x="460252" y="14418"/>
                </a:lnTo>
                <a:lnTo>
                  <a:pt x="453076" y="14418"/>
                </a:lnTo>
                <a:lnTo>
                  <a:pt x="445836" y="7209"/>
                </a:lnTo>
                <a:close/>
              </a:path>
              <a:path w="460375" h="167004">
                <a:moveTo>
                  <a:pt x="460252" y="152588"/>
                </a:moveTo>
                <a:lnTo>
                  <a:pt x="453076" y="152588"/>
                </a:lnTo>
                <a:lnTo>
                  <a:pt x="445836" y="159797"/>
                </a:lnTo>
                <a:lnTo>
                  <a:pt x="460252" y="159797"/>
                </a:lnTo>
                <a:lnTo>
                  <a:pt x="460252" y="152588"/>
                </a:lnTo>
                <a:close/>
              </a:path>
              <a:path w="460375" h="167004">
                <a:moveTo>
                  <a:pt x="14416" y="7209"/>
                </a:moveTo>
                <a:lnTo>
                  <a:pt x="7240" y="14418"/>
                </a:lnTo>
                <a:lnTo>
                  <a:pt x="14416" y="14418"/>
                </a:lnTo>
                <a:lnTo>
                  <a:pt x="14416" y="7209"/>
                </a:lnTo>
                <a:close/>
              </a:path>
              <a:path w="460375" h="167004">
                <a:moveTo>
                  <a:pt x="445836" y="7209"/>
                </a:moveTo>
                <a:lnTo>
                  <a:pt x="14416" y="7209"/>
                </a:lnTo>
                <a:lnTo>
                  <a:pt x="14416" y="14418"/>
                </a:lnTo>
                <a:lnTo>
                  <a:pt x="445836" y="14418"/>
                </a:lnTo>
                <a:lnTo>
                  <a:pt x="445836" y="7209"/>
                </a:lnTo>
                <a:close/>
              </a:path>
              <a:path w="460375" h="167004">
                <a:moveTo>
                  <a:pt x="460252" y="7209"/>
                </a:moveTo>
                <a:lnTo>
                  <a:pt x="445836" y="7209"/>
                </a:lnTo>
                <a:lnTo>
                  <a:pt x="453076" y="14418"/>
                </a:lnTo>
                <a:lnTo>
                  <a:pt x="460252" y="14418"/>
                </a:lnTo>
                <a:lnTo>
                  <a:pt x="460252" y="7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 txBox="1"/>
          <p:nvPr/>
        </p:nvSpPr>
        <p:spPr>
          <a:xfrm>
            <a:off x="6385457" y="5674430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6638759" y="5322465"/>
            <a:ext cx="911860" cy="167640"/>
            <a:chOff x="6638759" y="5322465"/>
            <a:chExt cx="911860" cy="167640"/>
          </a:xfrm>
        </p:grpSpPr>
        <p:sp>
          <p:nvSpPr>
            <p:cNvPr id="129" name="object 129"/>
            <p:cNvSpPr/>
            <p:nvPr/>
          </p:nvSpPr>
          <p:spPr>
            <a:xfrm>
              <a:off x="6646000" y="5329687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30103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01032" y="152588"/>
                  </a:lnTo>
                  <a:lnTo>
                    <a:pt x="30103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638759" y="5322465"/>
              <a:ext cx="315595" cy="167640"/>
            </a:xfrm>
            <a:custGeom>
              <a:avLst/>
              <a:gdLst/>
              <a:ahLst/>
              <a:cxnLst/>
              <a:rect l="l" t="t" r="r" b="b"/>
              <a:pathLst>
                <a:path w="315595" h="167639">
                  <a:moveTo>
                    <a:pt x="315442" y="0"/>
                  </a:moveTo>
                  <a:lnTo>
                    <a:pt x="0" y="0"/>
                  </a:lnTo>
                  <a:lnTo>
                    <a:pt x="0" y="167020"/>
                  </a:lnTo>
                  <a:lnTo>
                    <a:pt x="315442" y="167020"/>
                  </a:lnTo>
                  <a:lnTo>
                    <a:pt x="315442" y="159810"/>
                  </a:lnTo>
                  <a:lnTo>
                    <a:pt x="14416" y="159810"/>
                  </a:lnTo>
                  <a:lnTo>
                    <a:pt x="7240" y="152601"/>
                  </a:lnTo>
                  <a:lnTo>
                    <a:pt x="14416" y="152601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315442" y="7241"/>
                  </a:lnTo>
                  <a:lnTo>
                    <a:pt x="315442" y="0"/>
                  </a:lnTo>
                  <a:close/>
                </a:path>
                <a:path w="315595" h="167639">
                  <a:moveTo>
                    <a:pt x="14416" y="152601"/>
                  </a:moveTo>
                  <a:lnTo>
                    <a:pt x="7240" y="152601"/>
                  </a:lnTo>
                  <a:lnTo>
                    <a:pt x="14416" y="159810"/>
                  </a:lnTo>
                  <a:lnTo>
                    <a:pt x="14416" y="152601"/>
                  </a:lnTo>
                  <a:close/>
                </a:path>
                <a:path w="315595" h="167639">
                  <a:moveTo>
                    <a:pt x="301025" y="152601"/>
                  </a:moveTo>
                  <a:lnTo>
                    <a:pt x="14416" y="152601"/>
                  </a:lnTo>
                  <a:lnTo>
                    <a:pt x="14416" y="159810"/>
                  </a:lnTo>
                  <a:lnTo>
                    <a:pt x="301025" y="159810"/>
                  </a:lnTo>
                  <a:lnTo>
                    <a:pt x="301025" y="152601"/>
                  </a:lnTo>
                  <a:close/>
                </a:path>
                <a:path w="315595" h="167639">
                  <a:moveTo>
                    <a:pt x="301025" y="7241"/>
                  </a:moveTo>
                  <a:lnTo>
                    <a:pt x="301025" y="159810"/>
                  </a:lnTo>
                  <a:lnTo>
                    <a:pt x="308266" y="152601"/>
                  </a:lnTo>
                  <a:lnTo>
                    <a:pt x="315442" y="152601"/>
                  </a:lnTo>
                  <a:lnTo>
                    <a:pt x="315442" y="14418"/>
                  </a:lnTo>
                  <a:lnTo>
                    <a:pt x="308266" y="14418"/>
                  </a:lnTo>
                  <a:lnTo>
                    <a:pt x="301025" y="7241"/>
                  </a:lnTo>
                  <a:close/>
                </a:path>
                <a:path w="315595" h="167639">
                  <a:moveTo>
                    <a:pt x="315442" y="152601"/>
                  </a:moveTo>
                  <a:lnTo>
                    <a:pt x="308266" y="152601"/>
                  </a:lnTo>
                  <a:lnTo>
                    <a:pt x="301025" y="159810"/>
                  </a:lnTo>
                  <a:lnTo>
                    <a:pt x="315442" y="159810"/>
                  </a:lnTo>
                  <a:lnTo>
                    <a:pt x="315442" y="152601"/>
                  </a:lnTo>
                  <a:close/>
                </a:path>
                <a:path w="315595" h="167639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315595" h="167639">
                  <a:moveTo>
                    <a:pt x="301025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301025" y="14418"/>
                  </a:lnTo>
                  <a:lnTo>
                    <a:pt x="301025" y="7241"/>
                  </a:lnTo>
                  <a:close/>
                </a:path>
                <a:path w="315595" h="167639">
                  <a:moveTo>
                    <a:pt x="315442" y="7241"/>
                  </a:moveTo>
                  <a:lnTo>
                    <a:pt x="301025" y="7241"/>
                  </a:lnTo>
                  <a:lnTo>
                    <a:pt x="308266" y="14418"/>
                  </a:lnTo>
                  <a:lnTo>
                    <a:pt x="315442" y="14418"/>
                  </a:lnTo>
                  <a:lnTo>
                    <a:pt x="315442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942476" y="5329687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30103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01032" y="152588"/>
                  </a:lnTo>
                  <a:lnTo>
                    <a:pt x="30103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935300" y="5322465"/>
              <a:ext cx="315595" cy="167640"/>
            </a:xfrm>
            <a:custGeom>
              <a:avLst/>
              <a:gdLst/>
              <a:ahLst/>
              <a:cxnLst/>
              <a:rect l="l" t="t" r="r" b="b"/>
              <a:pathLst>
                <a:path w="315595" h="167639">
                  <a:moveTo>
                    <a:pt x="315442" y="0"/>
                  </a:moveTo>
                  <a:lnTo>
                    <a:pt x="0" y="0"/>
                  </a:lnTo>
                  <a:lnTo>
                    <a:pt x="0" y="167020"/>
                  </a:lnTo>
                  <a:lnTo>
                    <a:pt x="315442" y="167020"/>
                  </a:lnTo>
                  <a:lnTo>
                    <a:pt x="315442" y="159810"/>
                  </a:lnTo>
                  <a:lnTo>
                    <a:pt x="14416" y="159810"/>
                  </a:lnTo>
                  <a:lnTo>
                    <a:pt x="7176" y="152601"/>
                  </a:lnTo>
                  <a:lnTo>
                    <a:pt x="14416" y="152601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315442" y="7241"/>
                  </a:lnTo>
                  <a:lnTo>
                    <a:pt x="315442" y="0"/>
                  </a:lnTo>
                  <a:close/>
                </a:path>
                <a:path w="315595" h="167639">
                  <a:moveTo>
                    <a:pt x="14416" y="152601"/>
                  </a:moveTo>
                  <a:lnTo>
                    <a:pt x="7176" y="152601"/>
                  </a:lnTo>
                  <a:lnTo>
                    <a:pt x="14416" y="159810"/>
                  </a:lnTo>
                  <a:lnTo>
                    <a:pt x="14416" y="152601"/>
                  </a:lnTo>
                  <a:close/>
                </a:path>
                <a:path w="315595" h="167639">
                  <a:moveTo>
                    <a:pt x="301025" y="152601"/>
                  </a:moveTo>
                  <a:lnTo>
                    <a:pt x="14416" y="152601"/>
                  </a:lnTo>
                  <a:lnTo>
                    <a:pt x="14416" y="159810"/>
                  </a:lnTo>
                  <a:lnTo>
                    <a:pt x="301025" y="159810"/>
                  </a:lnTo>
                  <a:lnTo>
                    <a:pt x="301025" y="152601"/>
                  </a:lnTo>
                  <a:close/>
                </a:path>
                <a:path w="315595" h="167639">
                  <a:moveTo>
                    <a:pt x="301025" y="7241"/>
                  </a:moveTo>
                  <a:lnTo>
                    <a:pt x="301025" y="159810"/>
                  </a:lnTo>
                  <a:lnTo>
                    <a:pt x="308202" y="152601"/>
                  </a:lnTo>
                  <a:lnTo>
                    <a:pt x="315442" y="152601"/>
                  </a:lnTo>
                  <a:lnTo>
                    <a:pt x="315442" y="14418"/>
                  </a:lnTo>
                  <a:lnTo>
                    <a:pt x="308202" y="14418"/>
                  </a:lnTo>
                  <a:lnTo>
                    <a:pt x="301025" y="7241"/>
                  </a:lnTo>
                  <a:close/>
                </a:path>
                <a:path w="315595" h="167639">
                  <a:moveTo>
                    <a:pt x="315442" y="152601"/>
                  </a:moveTo>
                  <a:lnTo>
                    <a:pt x="308202" y="152601"/>
                  </a:lnTo>
                  <a:lnTo>
                    <a:pt x="301025" y="159810"/>
                  </a:lnTo>
                  <a:lnTo>
                    <a:pt x="315442" y="159810"/>
                  </a:lnTo>
                  <a:lnTo>
                    <a:pt x="315442" y="152601"/>
                  </a:lnTo>
                  <a:close/>
                </a:path>
                <a:path w="315595" h="167639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315595" h="167639">
                  <a:moveTo>
                    <a:pt x="301025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301025" y="14418"/>
                  </a:lnTo>
                  <a:lnTo>
                    <a:pt x="301025" y="7241"/>
                  </a:lnTo>
                  <a:close/>
                </a:path>
                <a:path w="315595" h="167639">
                  <a:moveTo>
                    <a:pt x="315442" y="7241"/>
                  </a:moveTo>
                  <a:lnTo>
                    <a:pt x="301025" y="7241"/>
                  </a:lnTo>
                  <a:lnTo>
                    <a:pt x="308202" y="14418"/>
                  </a:lnTo>
                  <a:lnTo>
                    <a:pt x="315442" y="14418"/>
                  </a:lnTo>
                  <a:lnTo>
                    <a:pt x="315442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242221" y="5329687"/>
              <a:ext cx="292735" cy="153035"/>
            </a:xfrm>
            <a:custGeom>
              <a:avLst/>
              <a:gdLst/>
              <a:ahLst/>
              <a:cxnLst/>
              <a:rect l="l" t="t" r="r" b="b"/>
              <a:pathLst>
                <a:path w="292734" h="153035">
                  <a:moveTo>
                    <a:pt x="0" y="152588"/>
                  </a:moveTo>
                  <a:lnTo>
                    <a:pt x="292375" y="152588"/>
                  </a:lnTo>
                  <a:lnTo>
                    <a:pt x="292375" y="0"/>
                  </a:lnTo>
                  <a:lnTo>
                    <a:pt x="0" y="0"/>
                  </a:lnTo>
                  <a:lnTo>
                    <a:pt x="0" y="152588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7234980" y="5322465"/>
              <a:ext cx="315595" cy="167640"/>
            </a:xfrm>
            <a:custGeom>
              <a:avLst/>
              <a:gdLst/>
              <a:ahLst/>
              <a:cxnLst/>
              <a:rect l="l" t="t" r="r" b="b"/>
              <a:pathLst>
                <a:path w="315595" h="167639">
                  <a:moveTo>
                    <a:pt x="315442" y="0"/>
                  </a:moveTo>
                  <a:lnTo>
                    <a:pt x="0" y="0"/>
                  </a:lnTo>
                  <a:lnTo>
                    <a:pt x="0" y="167020"/>
                  </a:lnTo>
                  <a:lnTo>
                    <a:pt x="315442" y="167020"/>
                  </a:lnTo>
                  <a:lnTo>
                    <a:pt x="315442" y="159810"/>
                  </a:lnTo>
                  <a:lnTo>
                    <a:pt x="14416" y="159810"/>
                  </a:lnTo>
                  <a:lnTo>
                    <a:pt x="7240" y="152601"/>
                  </a:lnTo>
                  <a:lnTo>
                    <a:pt x="14416" y="152601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41"/>
                  </a:lnTo>
                  <a:lnTo>
                    <a:pt x="315442" y="7241"/>
                  </a:lnTo>
                  <a:lnTo>
                    <a:pt x="315442" y="0"/>
                  </a:lnTo>
                  <a:close/>
                </a:path>
                <a:path w="315595" h="167639">
                  <a:moveTo>
                    <a:pt x="14416" y="152601"/>
                  </a:moveTo>
                  <a:lnTo>
                    <a:pt x="7240" y="152601"/>
                  </a:lnTo>
                  <a:lnTo>
                    <a:pt x="14416" y="159810"/>
                  </a:lnTo>
                  <a:lnTo>
                    <a:pt x="14416" y="152601"/>
                  </a:lnTo>
                  <a:close/>
                </a:path>
                <a:path w="315595" h="167639">
                  <a:moveTo>
                    <a:pt x="301025" y="152601"/>
                  </a:moveTo>
                  <a:lnTo>
                    <a:pt x="14416" y="152601"/>
                  </a:lnTo>
                  <a:lnTo>
                    <a:pt x="14416" y="159810"/>
                  </a:lnTo>
                  <a:lnTo>
                    <a:pt x="301025" y="159810"/>
                  </a:lnTo>
                  <a:lnTo>
                    <a:pt x="301025" y="152601"/>
                  </a:lnTo>
                  <a:close/>
                </a:path>
                <a:path w="315595" h="167639">
                  <a:moveTo>
                    <a:pt x="301025" y="7241"/>
                  </a:moveTo>
                  <a:lnTo>
                    <a:pt x="301025" y="159810"/>
                  </a:lnTo>
                  <a:lnTo>
                    <a:pt x="308266" y="152601"/>
                  </a:lnTo>
                  <a:lnTo>
                    <a:pt x="315442" y="152601"/>
                  </a:lnTo>
                  <a:lnTo>
                    <a:pt x="315442" y="14418"/>
                  </a:lnTo>
                  <a:lnTo>
                    <a:pt x="308266" y="14418"/>
                  </a:lnTo>
                  <a:lnTo>
                    <a:pt x="301025" y="7241"/>
                  </a:lnTo>
                  <a:close/>
                </a:path>
                <a:path w="315595" h="167639">
                  <a:moveTo>
                    <a:pt x="315442" y="152601"/>
                  </a:moveTo>
                  <a:lnTo>
                    <a:pt x="308266" y="152601"/>
                  </a:lnTo>
                  <a:lnTo>
                    <a:pt x="301025" y="159810"/>
                  </a:lnTo>
                  <a:lnTo>
                    <a:pt x="315442" y="159810"/>
                  </a:lnTo>
                  <a:lnTo>
                    <a:pt x="315442" y="152601"/>
                  </a:lnTo>
                  <a:close/>
                </a:path>
                <a:path w="315595" h="167639">
                  <a:moveTo>
                    <a:pt x="14416" y="7241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315595" h="167639">
                  <a:moveTo>
                    <a:pt x="301025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301025" y="14418"/>
                  </a:lnTo>
                  <a:lnTo>
                    <a:pt x="301025" y="7241"/>
                  </a:lnTo>
                  <a:close/>
                </a:path>
                <a:path w="315595" h="167639">
                  <a:moveTo>
                    <a:pt x="315442" y="7241"/>
                  </a:moveTo>
                  <a:lnTo>
                    <a:pt x="301025" y="7241"/>
                  </a:lnTo>
                  <a:lnTo>
                    <a:pt x="308266" y="14418"/>
                  </a:lnTo>
                  <a:lnTo>
                    <a:pt x="315442" y="14418"/>
                  </a:lnTo>
                  <a:lnTo>
                    <a:pt x="315442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5" name="object 135"/>
          <p:cNvSpPr txBox="1"/>
          <p:nvPr/>
        </p:nvSpPr>
        <p:spPr>
          <a:xfrm>
            <a:off x="6727747" y="5327099"/>
            <a:ext cx="74104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9245" algn="l"/>
                <a:tab pos="608965" algn="l"/>
              </a:tabLst>
            </a:pPr>
            <a:r>
              <a:rPr sz="800" b="1" spc="-25" dirty="0">
                <a:latin typeface="Arial"/>
                <a:cs typeface="Arial"/>
              </a:rPr>
              <a:t>d1</a:t>
            </a:r>
            <a:r>
              <a:rPr sz="800" b="1" dirty="0">
                <a:latin typeface="Arial"/>
                <a:cs typeface="Arial"/>
              </a:rPr>
              <a:t>	</a:t>
            </a:r>
            <a:r>
              <a:rPr sz="800" b="1" spc="-25" dirty="0">
                <a:latin typeface="Arial"/>
                <a:cs typeface="Arial"/>
              </a:rPr>
              <a:t>d2</a:t>
            </a:r>
            <a:r>
              <a:rPr sz="800" b="1" dirty="0">
                <a:latin typeface="Arial"/>
                <a:cs typeface="Arial"/>
              </a:rPr>
              <a:t>	</a:t>
            </a:r>
            <a:r>
              <a:rPr sz="800" b="1" spc="-25" dirty="0">
                <a:latin typeface="Arial"/>
                <a:cs typeface="Arial"/>
              </a:rPr>
              <a:t>d3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36" name="object 136"/>
          <p:cNvGrpSpPr/>
          <p:nvPr/>
        </p:nvGrpSpPr>
        <p:grpSpPr>
          <a:xfrm>
            <a:off x="6638759" y="5669225"/>
            <a:ext cx="911860" cy="167005"/>
            <a:chOff x="6638759" y="5669225"/>
            <a:chExt cx="911860" cy="167005"/>
          </a:xfrm>
        </p:grpSpPr>
        <p:sp>
          <p:nvSpPr>
            <p:cNvPr id="137" name="object 137"/>
            <p:cNvSpPr/>
            <p:nvPr/>
          </p:nvSpPr>
          <p:spPr>
            <a:xfrm>
              <a:off x="6646000" y="5676441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30103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01032" y="152588"/>
                  </a:lnTo>
                  <a:lnTo>
                    <a:pt x="30103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638759" y="5669225"/>
              <a:ext cx="315595" cy="167005"/>
            </a:xfrm>
            <a:custGeom>
              <a:avLst/>
              <a:gdLst/>
              <a:ahLst/>
              <a:cxnLst/>
              <a:rect l="l" t="t" r="r" b="b"/>
              <a:pathLst>
                <a:path w="315595" h="167004">
                  <a:moveTo>
                    <a:pt x="315442" y="0"/>
                  </a:moveTo>
                  <a:lnTo>
                    <a:pt x="0" y="0"/>
                  </a:lnTo>
                  <a:lnTo>
                    <a:pt x="0" y="167007"/>
                  </a:lnTo>
                  <a:lnTo>
                    <a:pt x="315442" y="167007"/>
                  </a:lnTo>
                  <a:lnTo>
                    <a:pt x="315442" y="159797"/>
                  </a:lnTo>
                  <a:lnTo>
                    <a:pt x="14416" y="159797"/>
                  </a:lnTo>
                  <a:lnTo>
                    <a:pt x="7240" y="152588"/>
                  </a:lnTo>
                  <a:lnTo>
                    <a:pt x="14416" y="152588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09"/>
                  </a:lnTo>
                  <a:lnTo>
                    <a:pt x="315442" y="7209"/>
                  </a:lnTo>
                  <a:lnTo>
                    <a:pt x="315442" y="0"/>
                  </a:lnTo>
                  <a:close/>
                </a:path>
                <a:path w="315595" h="167004">
                  <a:moveTo>
                    <a:pt x="14416" y="152588"/>
                  </a:moveTo>
                  <a:lnTo>
                    <a:pt x="7240" y="152588"/>
                  </a:lnTo>
                  <a:lnTo>
                    <a:pt x="14416" y="159797"/>
                  </a:lnTo>
                  <a:lnTo>
                    <a:pt x="14416" y="152588"/>
                  </a:lnTo>
                  <a:close/>
                </a:path>
                <a:path w="315595" h="167004">
                  <a:moveTo>
                    <a:pt x="301025" y="152588"/>
                  </a:moveTo>
                  <a:lnTo>
                    <a:pt x="14416" y="152588"/>
                  </a:lnTo>
                  <a:lnTo>
                    <a:pt x="14416" y="159797"/>
                  </a:lnTo>
                  <a:lnTo>
                    <a:pt x="301025" y="159797"/>
                  </a:lnTo>
                  <a:lnTo>
                    <a:pt x="301025" y="152588"/>
                  </a:lnTo>
                  <a:close/>
                </a:path>
                <a:path w="315595" h="167004">
                  <a:moveTo>
                    <a:pt x="301025" y="7209"/>
                  </a:moveTo>
                  <a:lnTo>
                    <a:pt x="301025" y="159797"/>
                  </a:lnTo>
                  <a:lnTo>
                    <a:pt x="308266" y="152588"/>
                  </a:lnTo>
                  <a:lnTo>
                    <a:pt x="315442" y="152588"/>
                  </a:lnTo>
                  <a:lnTo>
                    <a:pt x="315442" y="14418"/>
                  </a:lnTo>
                  <a:lnTo>
                    <a:pt x="308266" y="14418"/>
                  </a:lnTo>
                  <a:lnTo>
                    <a:pt x="301025" y="7209"/>
                  </a:lnTo>
                  <a:close/>
                </a:path>
                <a:path w="315595" h="167004">
                  <a:moveTo>
                    <a:pt x="315442" y="152588"/>
                  </a:moveTo>
                  <a:lnTo>
                    <a:pt x="308266" y="152588"/>
                  </a:lnTo>
                  <a:lnTo>
                    <a:pt x="301025" y="159797"/>
                  </a:lnTo>
                  <a:lnTo>
                    <a:pt x="315442" y="159797"/>
                  </a:lnTo>
                  <a:lnTo>
                    <a:pt x="315442" y="152588"/>
                  </a:lnTo>
                  <a:close/>
                </a:path>
                <a:path w="315595" h="167004">
                  <a:moveTo>
                    <a:pt x="14416" y="7209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09"/>
                  </a:lnTo>
                  <a:close/>
                </a:path>
                <a:path w="315595" h="167004">
                  <a:moveTo>
                    <a:pt x="301025" y="7209"/>
                  </a:moveTo>
                  <a:lnTo>
                    <a:pt x="14416" y="7209"/>
                  </a:lnTo>
                  <a:lnTo>
                    <a:pt x="14416" y="14418"/>
                  </a:lnTo>
                  <a:lnTo>
                    <a:pt x="301025" y="14418"/>
                  </a:lnTo>
                  <a:lnTo>
                    <a:pt x="301025" y="7209"/>
                  </a:lnTo>
                  <a:close/>
                </a:path>
                <a:path w="315595" h="167004">
                  <a:moveTo>
                    <a:pt x="315442" y="7209"/>
                  </a:moveTo>
                  <a:lnTo>
                    <a:pt x="301025" y="7209"/>
                  </a:lnTo>
                  <a:lnTo>
                    <a:pt x="308266" y="14418"/>
                  </a:lnTo>
                  <a:lnTo>
                    <a:pt x="315442" y="14418"/>
                  </a:lnTo>
                  <a:lnTo>
                    <a:pt x="315442" y="7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942476" y="5676441"/>
              <a:ext cx="301625" cy="153035"/>
            </a:xfrm>
            <a:custGeom>
              <a:avLst/>
              <a:gdLst/>
              <a:ahLst/>
              <a:cxnLst/>
              <a:rect l="l" t="t" r="r" b="b"/>
              <a:pathLst>
                <a:path w="301625" h="153035">
                  <a:moveTo>
                    <a:pt x="301032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301032" y="152588"/>
                  </a:lnTo>
                  <a:lnTo>
                    <a:pt x="301032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935300" y="5669225"/>
              <a:ext cx="315595" cy="167005"/>
            </a:xfrm>
            <a:custGeom>
              <a:avLst/>
              <a:gdLst/>
              <a:ahLst/>
              <a:cxnLst/>
              <a:rect l="l" t="t" r="r" b="b"/>
              <a:pathLst>
                <a:path w="315595" h="167004">
                  <a:moveTo>
                    <a:pt x="315442" y="0"/>
                  </a:moveTo>
                  <a:lnTo>
                    <a:pt x="0" y="0"/>
                  </a:lnTo>
                  <a:lnTo>
                    <a:pt x="0" y="167007"/>
                  </a:lnTo>
                  <a:lnTo>
                    <a:pt x="315442" y="167007"/>
                  </a:lnTo>
                  <a:lnTo>
                    <a:pt x="315442" y="159797"/>
                  </a:lnTo>
                  <a:lnTo>
                    <a:pt x="14416" y="159797"/>
                  </a:lnTo>
                  <a:lnTo>
                    <a:pt x="7176" y="152588"/>
                  </a:lnTo>
                  <a:lnTo>
                    <a:pt x="14416" y="152588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09"/>
                  </a:lnTo>
                  <a:lnTo>
                    <a:pt x="315442" y="7209"/>
                  </a:lnTo>
                  <a:lnTo>
                    <a:pt x="315442" y="0"/>
                  </a:lnTo>
                  <a:close/>
                </a:path>
                <a:path w="315595" h="167004">
                  <a:moveTo>
                    <a:pt x="14416" y="152588"/>
                  </a:moveTo>
                  <a:lnTo>
                    <a:pt x="7176" y="152588"/>
                  </a:lnTo>
                  <a:lnTo>
                    <a:pt x="14416" y="159797"/>
                  </a:lnTo>
                  <a:lnTo>
                    <a:pt x="14416" y="152588"/>
                  </a:lnTo>
                  <a:close/>
                </a:path>
                <a:path w="315595" h="167004">
                  <a:moveTo>
                    <a:pt x="301025" y="152588"/>
                  </a:moveTo>
                  <a:lnTo>
                    <a:pt x="14416" y="152588"/>
                  </a:lnTo>
                  <a:lnTo>
                    <a:pt x="14416" y="159797"/>
                  </a:lnTo>
                  <a:lnTo>
                    <a:pt x="301025" y="159797"/>
                  </a:lnTo>
                  <a:lnTo>
                    <a:pt x="301025" y="152588"/>
                  </a:lnTo>
                  <a:close/>
                </a:path>
                <a:path w="315595" h="167004">
                  <a:moveTo>
                    <a:pt x="301025" y="7209"/>
                  </a:moveTo>
                  <a:lnTo>
                    <a:pt x="301025" y="159797"/>
                  </a:lnTo>
                  <a:lnTo>
                    <a:pt x="308202" y="152588"/>
                  </a:lnTo>
                  <a:lnTo>
                    <a:pt x="315442" y="152588"/>
                  </a:lnTo>
                  <a:lnTo>
                    <a:pt x="315442" y="14418"/>
                  </a:lnTo>
                  <a:lnTo>
                    <a:pt x="308202" y="14418"/>
                  </a:lnTo>
                  <a:lnTo>
                    <a:pt x="301025" y="7209"/>
                  </a:lnTo>
                  <a:close/>
                </a:path>
                <a:path w="315595" h="167004">
                  <a:moveTo>
                    <a:pt x="315442" y="152588"/>
                  </a:moveTo>
                  <a:lnTo>
                    <a:pt x="308202" y="152588"/>
                  </a:lnTo>
                  <a:lnTo>
                    <a:pt x="301025" y="159797"/>
                  </a:lnTo>
                  <a:lnTo>
                    <a:pt x="315442" y="159797"/>
                  </a:lnTo>
                  <a:lnTo>
                    <a:pt x="315442" y="152588"/>
                  </a:lnTo>
                  <a:close/>
                </a:path>
                <a:path w="315595" h="167004">
                  <a:moveTo>
                    <a:pt x="14416" y="7209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09"/>
                  </a:lnTo>
                  <a:close/>
                </a:path>
                <a:path w="315595" h="167004">
                  <a:moveTo>
                    <a:pt x="301025" y="7209"/>
                  </a:moveTo>
                  <a:lnTo>
                    <a:pt x="14416" y="7209"/>
                  </a:lnTo>
                  <a:lnTo>
                    <a:pt x="14416" y="14418"/>
                  </a:lnTo>
                  <a:lnTo>
                    <a:pt x="301025" y="14418"/>
                  </a:lnTo>
                  <a:lnTo>
                    <a:pt x="301025" y="7209"/>
                  </a:lnTo>
                  <a:close/>
                </a:path>
                <a:path w="315595" h="167004">
                  <a:moveTo>
                    <a:pt x="315442" y="7209"/>
                  </a:moveTo>
                  <a:lnTo>
                    <a:pt x="301025" y="7209"/>
                  </a:lnTo>
                  <a:lnTo>
                    <a:pt x="308202" y="14418"/>
                  </a:lnTo>
                  <a:lnTo>
                    <a:pt x="315442" y="14418"/>
                  </a:lnTo>
                  <a:lnTo>
                    <a:pt x="315442" y="7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7242221" y="5676441"/>
              <a:ext cx="292735" cy="153035"/>
            </a:xfrm>
            <a:custGeom>
              <a:avLst/>
              <a:gdLst/>
              <a:ahLst/>
              <a:cxnLst/>
              <a:rect l="l" t="t" r="r" b="b"/>
              <a:pathLst>
                <a:path w="292734" h="153035">
                  <a:moveTo>
                    <a:pt x="0" y="152588"/>
                  </a:moveTo>
                  <a:lnTo>
                    <a:pt x="292375" y="152588"/>
                  </a:lnTo>
                  <a:lnTo>
                    <a:pt x="292375" y="0"/>
                  </a:lnTo>
                  <a:lnTo>
                    <a:pt x="0" y="0"/>
                  </a:lnTo>
                  <a:lnTo>
                    <a:pt x="0" y="152588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7234980" y="5669225"/>
              <a:ext cx="315595" cy="167005"/>
            </a:xfrm>
            <a:custGeom>
              <a:avLst/>
              <a:gdLst/>
              <a:ahLst/>
              <a:cxnLst/>
              <a:rect l="l" t="t" r="r" b="b"/>
              <a:pathLst>
                <a:path w="315595" h="167004">
                  <a:moveTo>
                    <a:pt x="315442" y="0"/>
                  </a:moveTo>
                  <a:lnTo>
                    <a:pt x="0" y="0"/>
                  </a:lnTo>
                  <a:lnTo>
                    <a:pt x="0" y="167007"/>
                  </a:lnTo>
                  <a:lnTo>
                    <a:pt x="315442" y="167007"/>
                  </a:lnTo>
                  <a:lnTo>
                    <a:pt x="315442" y="159797"/>
                  </a:lnTo>
                  <a:lnTo>
                    <a:pt x="14416" y="159797"/>
                  </a:lnTo>
                  <a:lnTo>
                    <a:pt x="7240" y="152588"/>
                  </a:lnTo>
                  <a:lnTo>
                    <a:pt x="14416" y="152588"/>
                  </a:lnTo>
                  <a:lnTo>
                    <a:pt x="14416" y="14418"/>
                  </a:lnTo>
                  <a:lnTo>
                    <a:pt x="7240" y="14418"/>
                  </a:lnTo>
                  <a:lnTo>
                    <a:pt x="14416" y="7209"/>
                  </a:lnTo>
                  <a:lnTo>
                    <a:pt x="315442" y="7209"/>
                  </a:lnTo>
                  <a:lnTo>
                    <a:pt x="315442" y="0"/>
                  </a:lnTo>
                  <a:close/>
                </a:path>
                <a:path w="315595" h="167004">
                  <a:moveTo>
                    <a:pt x="14416" y="152588"/>
                  </a:moveTo>
                  <a:lnTo>
                    <a:pt x="7240" y="152588"/>
                  </a:lnTo>
                  <a:lnTo>
                    <a:pt x="14416" y="159797"/>
                  </a:lnTo>
                  <a:lnTo>
                    <a:pt x="14416" y="152588"/>
                  </a:lnTo>
                  <a:close/>
                </a:path>
                <a:path w="315595" h="167004">
                  <a:moveTo>
                    <a:pt x="301025" y="152588"/>
                  </a:moveTo>
                  <a:lnTo>
                    <a:pt x="14416" y="152588"/>
                  </a:lnTo>
                  <a:lnTo>
                    <a:pt x="14416" y="159797"/>
                  </a:lnTo>
                  <a:lnTo>
                    <a:pt x="301025" y="159797"/>
                  </a:lnTo>
                  <a:lnTo>
                    <a:pt x="301025" y="152588"/>
                  </a:lnTo>
                  <a:close/>
                </a:path>
                <a:path w="315595" h="167004">
                  <a:moveTo>
                    <a:pt x="301025" y="7209"/>
                  </a:moveTo>
                  <a:lnTo>
                    <a:pt x="301025" y="159797"/>
                  </a:lnTo>
                  <a:lnTo>
                    <a:pt x="308266" y="152588"/>
                  </a:lnTo>
                  <a:lnTo>
                    <a:pt x="315442" y="152588"/>
                  </a:lnTo>
                  <a:lnTo>
                    <a:pt x="315442" y="14418"/>
                  </a:lnTo>
                  <a:lnTo>
                    <a:pt x="308266" y="14418"/>
                  </a:lnTo>
                  <a:lnTo>
                    <a:pt x="301025" y="7209"/>
                  </a:lnTo>
                  <a:close/>
                </a:path>
                <a:path w="315595" h="167004">
                  <a:moveTo>
                    <a:pt x="315442" y="152588"/>
                  </a:moveTo>
                  <a:lnTo>
                    <a:pt x="308266" y="152588"/>
                  </a:lnTo>
                  <a:lnTo>
                    <a:pt x="301025" y="159797"/>
                  </a:lnTo>
                  <a:lnTo>
                    <a:pt x="315442" y="159797"/>
                  </a:lnTo>
                  <a:lnTo>
                    <a:pt x="315442" y="152588"/>
                  </a:lnTo>
                  <a:close/>
                </a:path>
                <a:path w="315595" h="167004">
                  <a:moveTo>
                    <a:pt x="14416" y="7209"/>
                  </a:moveTo>
                  <a:lnTo>
                    <a:pt x="7240" y="14418"/>
                  </a:lnTo>
                  <a:lnTo>
                    <a:pt x="14416" y="14418"/>
                  </a:lnTo>
                  <a:lnTo>
                    <a:pt x="14416" y="7209"/>
                  </a:lnTo>
                  <a:close/>
                </a:path>
                <a:path w="315595" h="167004">
                  <a:moveTo>
                    <a:pt x="301025" y="7209"/>
                  </a:moveTo>
                  <a:lnTo>
                    <a:pt x="14416" y="7209"/>
                  </a:lnTo>
                  <a:lnTo>
                    <a:pt x="14416" y="14418"/>
                  </a:lnTo>
                  <a:lnTo>
                    <a:pt x="301025" y="14418"/>
                  </a:lnTo>
                  <a:lnTo>
                    <a:pt x="301025" y="7209"/>
                  </a:lnTo>
                  <a:close/>
                </a:path>
                <a:path w="315595" h="167004">
                  <a:moveTo>
                    <a:pt x="315442" y="7209"/>
                  </a:moveTo>
                  <a:lnTo>
                    <a:pt x="301025" y="7209"/>
                  </a:lnTo>
                  <a:lnTo>
                    <a:pt x="308266" y="14418"/>
                  </a:lnTo>
                  <a:lnTo>
                    <a:pt x="315442" y="14418"/>
                  </a:lnTo>
                  <a:lnTo>
                    <a:pt x="315442" y="7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3" name="object 143"/>
          <p:cNvSpPr txBox="1"/>
          <p:nvPr/>
        </p:nvSpPr>
        <p:spPr>
          <a:xfrm>
            <a:off x="6727747" y="5674430"/>
            <a:ext cx="74104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9245" algn="l"/>
                <a:tab pos="608965" algn="l"/>
              </a:tabLst>
            </a:pPr>
            <a:r>
              <a:rPr sz="800" b="1" spc="-25" dirty="0">
                <a:latin typeface="Arial"/>
                <a:cs typeface="Arial"/>
              </a:rPr>
              <a:t>d1</a:t>
            </a:r>
            <a:r>
              <a:rPr sz="800" b="1" dirty="0">
                <a:latin typeface="Arial"/>
                <a:cs typeface="Arial"/>
              </a:rPr>
              <a:t>	</a:t>
            </a:r>
            <a:r>
              <a:rPr sz="800" b="1" spc="-25" dirty="0">
                <a:latin typeface="Arial"/>
                <a:cs typeface="Arial"/>
              </a:rPr>
              <a:t>d2</a:t>
            </a:r>
            <a:r>
              <a:rPr sz="800" b="1" dirty="0">
                <a:latin typeface="Arial"/>
                <a:cs typeface="Arial"/>
              </a:rPr>
              <a:t>	</a:t>
            </a:r>
            <a:r>
              <a:rPr sz="800" b="1" spc="-25" dirty="0">
                <a:latin typeface="Arial"/>
                <a:cs typeface="Arial"/>
              </a:rPr>
              <a:t>d3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4" name="object 144"/>
          <p:cNvGrpSpPr/>
          <p:nvPr/>
        </p:nvGrpSpPr>
        <p:grpSpPr>
          <a:xfrm>
            <a:off x="7527420" y="5322465"/>
            <a:ext cx="1062355" cy="167640"/>
            <a:chOff x="7527420" y="5322465"/>
            <a:chExt cx="1062355" cy="167640"/>
          </a:xfrm>
        </p:grpSpPr>
        <p:sp>
          <p:nvSpPr>
            <p:cNvPr id="145" name="object 145"/>
            <p:cNvSpPr/>
            <p:nvPr/>
          </p:nvSpPr>
          <p:spPr>
            <a:xfrm>
              <a:off x="7534596" y="5329687"/>
              <a:ext cx="1047750" cy="153035"/>
            </a:xfrm>
            <a:custGeom>
              <a:avLst/>
              <a:gdLst/>
              <a:ahLst/>
              <a:cxnLst/>
              <a:rect l="l" t="t" r="r" b="b"/>
              <a:pathLst>
                <a:path w="1047750" h="153035">
                  <a:moveTo>
                    <a:pt x="1047503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1047503" y="152588"/>
                  </a:lnTo>
                  <a:lnTo>
                    <a:pt x="1047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7527420" y="5322465"/>
              <a:ext cx="1062355" cy="167640"/>
            </a:xfrm>
            <a:custGeom>
              <a:avLst/>
              <a:gdLst/>
              <a:ahLst/>
              <a:cxnLst/>
              <a:rect l="l" t="t" r="r" b="b"/>
              <a:pathLst>
                <a:path w="1062354" h="167639">
                  <a:moveTo>
                    <a:pt x="1061856" y="0"/>
                  </a:moveTo>
                  <a:lnTo>
                    <a:pt x="0" y="0"/>
                  </a:lnTo>
                  <a:lnTo>
                    <a:pt x="0" y="167020"/>
                  </a:lnTo>
                  <a:lnTo>
                    <a:pt x="1061856" y="167020"/>
                  </a:lnTo>
                  <a:lnTo>
                    <a:pt x="1061856" y="159810"/>
                  </a:lnTo>
                  <a:lnTo>
                    <a:pt x="14416" y="159810"/>
                  </a:lnTo>
                  <a:lnTo>
                    <a:pt x="7176" y="152601"/>
                  </a:lnTo>
                  <a:lnTo>
                    <a:pt x="14416" y="152601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41"/>
                  </a:lnTo>
                  <a:lnTo>
                    <a:pt x="1061856" y="7241"/>
                  </a:lnTo>
                  <a:lnTo>
                    <a:pt x="1061856" y="0"/>
                  </a:lnTo>
                  <a:close/>
                </a:path>
                <a:path w="1062354" h="167639">
                  <a:moveTo>
                    <a:pt x="14416" y="152601"/>
                  </a:moveTo>
                  <a:lnTo>
                    <a:pt x="7176" y="152601"/>
                  </a:lnTo>
                  <a:lnTo>
                    <a:pt x="14416" y="159810"/>
                  </a:lnTo>
                  <a:lnTo>
                    <a:pt x="14416" y="152601"/>
                  </a:lnTo>
                  <a:close/>
                </a:path>
                <a:path w="1062354" h="167639">
                  <a:moveTo>
                    <a:pt x="1047439" y="152601"/>
                  </a:moveTo>
                  <a:lnTo>
                    <a:pt x="14416" y="152601"/>
                  </a:lnTo>
                  <a:lnTo>
                    <a:pt x="14416" y="159810"/>
                  </a:lnTo>
                  <a:lnTo>
                    <a:pt x="1047439" y="159810"/>
                  </a:lnTo>
                  <a:lnTo>
                    <a:pt x="1047439" y="152601"/>
                  </a:lnTo>
                  <a:close/>
                </a:path>
                <a:path w="1062354" h="167639">
                  <a:moveTo>
                    <a:pt x="1047439" y="7241"/>
                  </a:moveTo>
                  <a:lnTo>
                    <a:pt x="1047439" y="159810"/>
                  </a:lnTo>
                  <a:lnTo>
                    <a:pt x="1054679" y="152601"/>
                  </a:lnTo>
                  <a:lnTo>
                    <a:pt x="1061856" y="152601"/>
                  </a:lnTo>
                  <a:lnTo>
                    <a:pt x="1061856" y="14418"/>
                  </a:lnTo>
                  <a:lnTo>
                    <a:pt x="1054679" y="14418"/>
                  </a:lnTo>
                  <a:lnTo>
                    <a:pt x="1047439" y="7241"/>
                  </a:lnTo>
                  <a:close/>
                </a:path>
                <a:path w="1062354" h="167639">
                  <a:moveTo>
                    <a:pt x="1061856" y="152601"/>
                  </a:moveTo>
                  <a:lnTo>
                    <a:pt x="1054679" y="152601"/>
                  </a:lnTo>
                  <a:lnTo>
                    <a:pt x="1047439" y="159810"/>
                  </a:lnTo>
                  <a:lnTo>
                    <a:pt x="1061856" y="159810"/>
                  </a:lnTo>
                  <a:lnTo>
                    <a:pt x="1061856" y="152601"/>
                  </a:lnTo>
                  <a:close/>
                </a:path>
                <a:path w="1062354" h="167639">
                  <a:moveTo>
                    <a:pt x="14416" y="7241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41"/>
                  </a:lnTo>
                  <a:close/>
                </a:path>
                <a:path w="1062354" h="167639">
                  <a:moveTo>
                    <a:pt x="1047439" y="7241"/>
                  </a:moveTo>
                  <a:lnTo>
                    <a:pt x="14416" y="7241"/>
                  </a:lnTo>
                  <a:lnTo>
                    <a:pt x="14416" y="14418"/>
                  </a:lnTo>
                  <a:lnTo>
                    <a:pt x="1047439" y="14418"/>
                  </a:lnTo>
                  <a:lnTo>
                    <a:pt x="1047439" y="7241"/>
                  </a:lnTo>
                  <a:close/>
                </a:path>
                <a:path w="1062354" h="167639">
                  <a:moveTo>
                    <a:pt x="1061856" y="7241"/>
                  </a:moveTo>
                  <a:lnTo>
                    <a:pt x="1047439" y="7241"/>
                  </a:lnTo>
                  <a:lnTo>
                    <a:pt x="1054679" y="14418"/>
                  </a:lnTo>
                  <a:lnTo>
                    <a:pt x="1061856" y="14418"/>
                  </a:lnTo>
                  <a:lnTo>
                    <a:pt x="1061856" y="7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7" name="object 147"/>
          <p:cNvSpPr txBox="1"/>
          <p:nvPr/>
        </p:nvSpPr>
        <p:spPr>
          <a:xfrm>
            <a:off x="8021812" y="532709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48" name="object 148"/>
          <p:cNvGrpSpPr/>
          <p:nvPr/>
        </p:nvGrpSpPr>
        <p:grpSpPr>
          <a:xfrm>
            <a:off x="7527420" y="5669225"/>
            <a:ext cx="1062355" cy="167005"/>
            <a:chOff x="7527420" y="5669225"/>
            <a:chExt cx="1062355" cy="167005"/>
          </a:xfrm>
        </p:grpSpPr>
        <p:sp>
          <p:nvSpPr>
            <p:cNvPr id="149" name="object 149"/>
            <p:cNvSpPr/>
            <p:nvPr/>
          </p:nvSpPr>
          <p:spPr>
            <a:xfrm>
              <a:off x="7534596" y="5676441"/>
              <a:ext cx="1047750" cy="153035"/>
            </a:xfrm>
            <a:custGeom>
              <a:avLst/>
              <a:gdLst/>
              <a:ahLst/>
              <a:cxnLst/>
              <a:rect l="l" t="t" r="r" b="b"/>
              <a:pathLst>
                <a:path w="1047750" h="153035">
                  <a:moveTo>
                    <a:pt x="1047503" y="0"/>
                  </a:moveTo>
                  <a:lnTo>
                    <a:pt x="0" y="0"/>
                  </a:lnTo>
                  <a:lnTo>
                    <a:pt x="0" y="152588"/>
                  </a:lnTo>
                  <a:lnTo>
                    <a:pt x="1047503" y="152588"/>
                  </a:lnTo>
                  <a:lnTo>
                    <a:pt x="1047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7527420" y="5669225"/>
              <a:ext cx="1062355" cy="167005"/>
            </a:xfrm>
            <a:custGeom>
              <a:avLst/>
              <a:gdLst/>
              <a:ahLst/>
              <a:cxnLst/>
              <a:rect l="l" t="t" r="r" b="b"/>
              <a:pathLst>
                <a:path w="1062354" h="167004">
                  <a:moveTo>
                    <a:pt x="1061856" y="0"/>
                  </a:moveTo>
                  <a:lnTo>
                    <a:pt x="0" y="0"/>
                  </a:lnTo>
                  <a:lnTo>
                    <a:pt x="0" y="167007"/>
                  </a:lnTo>
                  <a:lnTo>
                    <a:pt x="1061856" y="167007"/>
                  </a:lnTo>
                  <a:lnTo>
                    <a:pt x="1061856" y="159797"/>
                  </a:lnTo>
                  <a:lnTo>
                    <a:pt x="14416" y="159797"/>
                  </a:lnTo>
                  <a:lnTo>
                    <a:pt x="7176" y="152588"/>
                  </a:lnTo>
                  <a:lnTo>
                    <a:pt x="14416" y="152588"/>
                  </a:lnTo>
                  <a:lnTo>
                    <a:pt x="14416" y="14418"/>
                  </a:lnTo>
                  <a:lnTo>
                    <a:pt x="7176" y="14418"/>
                  </a:lnTo>
                  <a:lnTo>
                    <a:pt x="14416" y="7209"/>
                  </a:lnTo>
                  <a:lnTo>
                    <a:pt x="1061856" y="7209"/>
                  </a:lnTo>
                  <a:lnTo>
                    <a:pt x="1061856" y="0"/>
                  </a:lnTo>
                  <a:close/>
                </a:path>
                <a:path w="1062354" h="167004">
                  <a:moveTo>
                    <a:pt x="14416" y="152588"/>
                  </a:moveTo>
                  <a:lnTo>
                    <a:pt x="7176" y="152588"/>
                  </a:lnTo>
                  <a:lnTo>
                    <a:pt x="14416" y="159797"/>
                  </a:lnTo>
                  <a:lnTo>
                    <a:pt x="14416" y="152588"/>
                  </a:lnTo>
                  <a:close/>
                </a:path>
                <a:path w="1062354" h="167004">
                  <a:moveTo>
                    <a:pt x="1047439" y="152588"/>
                  </a:moveTo>
                  <a:lnTo>
                    <a:pt x="14416" y="152588"/>
                  </a:lnTo>
                  <a:lnTo>
                    <a:pt x="14416" y="159797"/>
                  </a:lnTo>
                  <a:lnTo>
                    <a:pt x="1047439" y="159797"/>
                  </a:lnTo>
                  <a:lnTo>
                    <a:pt x="1047439" y="152588"/>
                  </a:lnTo>
                  <a:close/>
                </a:path>
                <a:path w="1062354" h="167004">
                  <a:moveTo>
                    <a:pt x="1047439" y="7209"/>
                  </a:moveTo>
                  <a:lnTo>
                    <a:pt x="1047439" y="159797"/>
                  </a:lnTo>
                  <a:lnTo>
                    <a:pt x="1054679" y="152588"/>
                  </a:lnTo>
                  <a:lnTo>
                    <a:pt x="1061856" y="152588"/>
                  </a:lnTo>
                  <a:lnTo>
                    <a:pt x="1061856" y="14418"/>
                  </a:lnTo>
                  <a:lnTo>
                    <a:pt x="1054679" y="14418"/>
                  </a:lnTo>
                  <a:lnTo>
                    <a:pt x="1047439" y="7209"/>
                  </a:lnTo>
                  <a:close/>
                </a:path>
                <a:path w="1062354" h="167004">
                  <a:moveTo>
                    <a:pt x="1061856" y="152588"/>
                  </a:moveTo>
                  <a:lnTo>
                    <a:pt x="1054679" y="152588"/>
                  </a:lnTo>
                  <a:lnTo>
                    <a:pt x="1047439" y="159797"/>
                  </a:lnTo>
                  <a:lnTo>
                    <a:pt x="1061856" y="159797"/>
                  </a:lnTo>
                  <a:lnTo>
                    <a:pt x="1061856" y="152588"/>
                  </a:lnTo>
                  <a:close/>
                </a:path>
                <a:path w="1062354" h="167004">
                  <a:moveTo>
                    <a:pt x="14416" y="7209"/>
                  </a:moveTo>
                  <a:lnTo>
                    <a:pt x="7176" y="14418"/>
                  </a:lnTo>
                  <a:lnTo>
                    <a:pt x="14416" y="14418"/>
                  </a:lnTo>
                  <a:lnTo>
                    <a:pt x="14416" y="7209"/>
                  </a:lnTo>
                  <a:close/>
                </a:path>
                <a:path w="1062354" h="167004">
                  <a:moveTo>
                    <a:pt x="1047439" y="7209"/>
                  </a:moveTo>
                  <a:lnTo>
                    <a:pt x="14416" y="7209"/>
                  </a:lnTo>
                  <a:lnTo>
                    <a:pt x="14416" y="14418"/>
                  </a:lnTo>
                  <a:lnTo>
                    <a:pt x="1047439" y="14418"/>
                  </a:lnTo>
                  <a:lnTo>
                    <a:pt x="1047439" y="7209"/>
                  </a:lnTo>
                  <a:close/>
                </a:path>
                <a:path w="1062354" h="167004">
                  <a:moveTo>
                    <a:pt x="1061856" y="7209"/>
                  </a:moveTo>
                  <a:lnTo>
                    <a:pt x="1047439" y="7209"/>
                  </a:lnTo>
                  <a:lnTo>
                    <a:pt x="1054679" y="14418"/>
                  </a:lnTo>
                  <a:lnTo>
                    <a:pt x="1061856" y="14418"/>
                  </a:lnTo>
                  <a:lnTo>
                    <a:pt x="1061856" y="7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" name="object 151"/>
          <p:cNvSpPr txBox="1"/>
          <p:nvPr/>
        </p:nvSpPr>
        <p:spPr>
          <a:xfrm>
            <a:off x="8021812" y="5674430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b="1" spc="-50" dirty="0">
                <a:latin typeface="Arial"/>
                <a:cs typeface="Arial"/>
              </a:rPr>
              <a:t>0</a:t>
            </a:r>
            <a:endParaRPr sz="800">
              <a:latin typeface="Arial"/>
              <a:cs typeface="Arial"/>
            </a:endParaRPr>
          </a:p>
        </p:txBody>
      </p:sp>
      <p:sp>
        <p:nvSpPr>
          <p:cNvPr id="152" name="object 1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1561"/>
            <a:ext cx="2686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Computer-</a:t>
            </a:r>
            <a:r>
              <a:rPr sz="1400" b="1" i="1" dirty="0">
                <a:latin typeface="Calibri"/>
                <a:cs typeface="Calibri"/>
              </a:rPr>
              <a:t>Aided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VLSI</a:t>
            </a:r>
            <a:r>
              <a:rPr sz="1400" b="1" i="1" spc="-10" dirty="0">
                <a:latin typeface="Calibri"/>
                <a:cs typeface="Calibri"/>
              </a:rPr>
              <a:t> System</a:t>
            </a:r>
            <a:r>
              <a:rPr sz="1400" b="1" i="1" spc="-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7363" y="58673"/>
            <a:ext cx="372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8958" y="719852"/>
            <a:ext cx="2091028" cy="3461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08628" y="559130"/>
            <a:ext cx="2132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D6194"/>
                </a:solidFill>
                <a:latin typeface="Calibri"/>
                <a:cs typeface="Calibri"/>
              </a:rPr>
              <a:t>Handshake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08722" y="2452809"/>
            <a:ext cx="5003165" cy="1341120"/>
            <a:chOff x="1808722" y="2452809"/>
            <a:chExt cx="5003165" cy="1341120"/>
          </a:xfrm>
        </p:grpSpPr>
        <p:sp>
          <p:nvSpPr>
            <p:cNvPr id="7" name="object 7"/>
            <p:cNvSpPr/>
            <p:nvPr/>
          </p:nvSpPr>
          <p:spPr>
            <a:xfrm>
              <a:off x="1820152" y="3543824"/>
              <a:ext cx="4980305" cy="238125"/>
            </a:xfrm>
            <a:custGeom>
              <a:avLst/>
              <a:gdLst/>
              <a:ahLst/>
              <a:cxnLst/>
              <a:rect l="l" t="t" r="r" b="b"/>
              <a:pathLst>
                <a:path w="4980305" h="238125">
                  <a:moveTo>
                    <a:pt x="2641302" y="238123"/>
                  </a:moveTo>
                  <a:lnTo>
                    <a:pt x="0" y="238123"/>
                  </a:lnTo>
                </a:path>
                <a:path w="4980305" h="238125">
                  <a:moveTo>
                    <a:pt x="4980203" y="238123"/>
                  </a:moveTo>
                  <a:lnTo>
                    <a:pt x="4980203" y="0"/>
                  </a:lnTo>
                </a:path>
              </a:pathLst>
            </a:custGeom>
            <a:ln w="22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0728" y="3242155"/>
              <a:ext cx="85090" cy="0"/>
            </a:xfrm>
            <a:custGeom>
              <a:avLst/>
              <a:gdLst/>
              <a:ahLst/>
              <a:cxnLst/>
              <a:rect l="l" t="t" r="r" b="b"/>
              <a:pathLst>
                <a:path w="85089">
                  <a:moveTo>
                    <a:pt x="84904" y="0"/>
                  </a:moveTo>
                  <a:lnTo>
                    <a:pt x="0" y="0"/>
                  </a:lnTo>
                </a:path>
              </a:pathLst>
            </a:custGeom>
            <a:ln w="2244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55041" y="2464239"/>
              <a:ext cx="4735195" cy="238125"/>
            </a:xfrm>
            <a:custGeom>
              <a:avLst/>
              <a:gdLst/>
              <a:ahLst/>
              <a:cxnLst/>
              <a:rect l="l" t="t" r="r" b="b"/>
              <a:pathLst>
                <a:path w="4735195" h="238125">
                  <a:moveTo>
                    <a:pt x="1950996" y="238123"/>
                  </a:moveTo>
                  <a:lnTo>
                    <a:pt x="0" y="238123"/>
                  </a:lnTo>
                </a:path>
                <a:path w="4735195" h="238125">
                  <a:moveTo>
                    <a:pt x="4734969" y="0"/>
                  </a:moveTo>
                  <a:lnTo>
                    <a:pt x="1966261" y="0"/>
                  </a:lnTo>
                </a:path>
              </a:pathLst>
            </a:custGeom>
            <a:ln w="22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13245" y="2992759"/>
              <a:ext cx="1715135" cy="260350"/>
            </a:xfrm>
            <a:custGeom>
              <a:avLst/>
              <a:gdLst/>
              <a:ahLst/>
              <a:cxnLst/>
              <a:rect l="l" t="t" r="r" b="b"/>
              <a:pathLst>
                <a:path w="1715135" h="260350">
                  <a:moveTo>
                    <a:pt x="1714941" y="0"/>
                  </a:moveTo>
                  <a:lnTo>
                    <a:pt x="0" y="0"/>
                  </a:lnTo>
                  <a:lnTo>
                    <a:pt x="0" y="260070"/>
                  </a:lnTo>
                  <a:lnTo>
                    <a:pt x="1714941" y="260070"/>
                  </a:lnTo>
                  <a:lnTo>
                    <a:pt x="1714941" y="248797"/>
                  </a:lnTo>
                  <a:lnTo>
                    <a:pt x="22448" y="248797"/>
                  </a:lnTo>
                  <a:lnTo>
                    <a:pt x="11174" y="237624"/>
                  </a:lnTo>
                  <a:lnTo>
                    <a:pt x="22448" y="237624"/>
                  </a:lnTo>
                  <a:lnTo>
                    <a:pt x="22448" y="22445"/>
                  </a:lnTo>
                  <a:lnTo>
                    <a:pt x="11174" y="22445"/>
                  </a:lnTo>
                  <a:lnTo>
                    <a:pt x="22448" y="11272"/>
                  </a:lnTo>
                  <a:lnTo>
                    <a:pt x="1714941" y="11272"/>
                  </a:lnTo>
                  <a:lnTo>
                    <a:pt x="1714941" y="0"/>
                  </a:lnTo>
                  <a:close/>
                </a:path>
                <a:path w="1715135" h="260350">
                  <a:moveTo>
                    <a:pt x="22448" y="237624"/>
                  </a:moveTo>
                  <a:lnTo>
                    <a:pt x="11174" y="237624"/>
                  </a:lnTo>
                  <a:lnTo>
                    <a:pt x="22448" y="248797"/>
                  </a:lnTo>
                  <a:lnTo>
                    <a:pt x="22448" y="237624"/>
                  </a:lnTo>
                  <a:close/>
                </a:path>
                <a:path w="1715135" h="260350">
                  <a:moveTo>
                    <a:pt x="1692493" y="237624"/>
                  </a:moveTo>
                  <a:lnTo>
                    <a:pt x="22448" y="237624"/>
                  </a:lnTo>
                  <a:lnTo>
                    <a:pt x="22448" y="248797"/>
                  </a:lnTo>
                  <a:lnTo>
                    <a:pt x="1692493" y="248797"/>
                  </a:lnTo>
                  <a:lnTo>
                    <a:pt x="1692493" y="237624"/>
                  </a:lnTo>
                  <a:close/>
                </a:path>
                <a:path w="1715135" h="260350">
                  <a:moveTo>
                    <a:pt x="1692493" y="11272"/>
                  </a:moveTo>
                  <a:lnTo>
                    <a:pt x="1692493" y="248797"/>
                  </a:lnTo>
                  <a:lnTo>
                    <a:pt x="1703667" y="237624"/>
                  </a:lnTo>
                  <a:lnTo>
                    <a:pt x="1714941" y="237624"/>
                  </a:lnTo>
                  <a:lnTo>
                    <a:pt x="1714941" y="22445"/>
                  </a:lnTo>
                  <a:lnTo>
                    <a:pt x="1703667" y="22445"/>
                  </a:lnTo>
                  <a:lnTo>
                    <a:pt x="1692493" y="11272"/>
                  </a:lnTo>
                  <a:close/>
                </a:path>
                <a:path w="1715135" h="260350">
                  <a:moveTo>
                    <a:pt x="1714941" y="237624"/>
                  </a:moveTo>
                  <a:lnTo>
                    <a:pt x="1703667" y="237624"/>
                  </a:lnTo>
                  <a:lnTo>
                    <a:pt x="1692493" y="248797"/>
                  </a:lnTo>
                  <a:lnTo>
                    <a:pt x="1714941" y="248797"/>
                  </a:lnTo>
                  <a:lnTo>
                    <a:pt x="1714941" y="237624"/>
                  </a:lnTo>
                  <a:close/>
                </a:path>
                <a:path w="1715135" h="260350">
                  <a:moveTo>
                    <a:pt x="22448" y="11272"/>
                  </a:moveTo>
                  <a:lnTo>
                    <a:pt x="11174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1715135" h="260350">
                  <a:moveTo>
                    <a:pt x="1692493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1692493" y="22445"/>
                  </a:lnTo>
                  <a:lnTo>
                    <a:pt x="1692493" y="11272"/>
                  </a:lnTo>
                  <a:close/>
                </a:path>
                <a:path w="1715135" h="260350">
                  <a:moveTo>
                    <a:pt x="1714941" y="11272"/>
                  </a:moveTo>
                  <a:lnTo>
                    <a:pt x="1692493" y="11272"/>
                  </a:lnTo>
                  <a:lnTo>
                    <a:pt x="1703667" y="22445"/>
                  </a:lnTo>
                  <a:lnTo>
                    <a:pt x="1714941" y="22445"/>
                  </a:lnTo>
                  <a:lnTo>
                    <a:pt x="1714941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10675" y="2986942"/>
            <a:ext cx="12573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50" dirty="0">
                <a:solidFill>
                  <a:srgbClr val="BEBEB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08978" y="2453108"/>
            <a:ext cx="6936740" cy="800100"/>
            <a:chOff x="1808978" y="2453108"/>
            <a:chExt cx="6936740" cy="8001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0152" y="2464528"/>
              <a:ext cx="401952" cy="23753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08978" y="2453365"/>
              <a:ext cx="424815" cy="260350"/>
            </a:xfrm>
            <a:custGeom>
              <a:avLst/>
              <a:gdLst/>
              <a:ahLst/>
              <a:cxnLst/>
              <a:rect l="l" t="t" r="r" b="b"/>
              <a:pathLst>
                <a:path w="424814" h="260350">
                  <a:moveTo>
                    <a:pt x="424420" y="0"/>
                  </a:moveTo>
                  <a:lnTo>
                    <a:pt x="0" y="0"/>
                  </a:lnTo>
                  <a:lnTo>
                    <a:pt x="0" y="259970"/>
                  </a:lnTo>
                  <a:lnTo>
                    <a:pt x="424420" y="259970"/>
                  </a:lnTo>
                  <a:lnTo>
                    <a:pt x="424420" y="248697"/>
                  </a:lnTo>
                  <a:lnTo>
                    <a:pt x="22448" y="248697"/>
                  </a:lnTo>
                  <a:lnTo>
                    <a:pt x="11174" y="237524"/>
                  </a:lnTo>
                  <a:lnTo>
                    <a:pt x="22448" y="237524"/>
                  </a:lnTo>
                  <a:lnTo>
                    <a:pt x="22448" y="22445"/>
                  </a:lnTo>
                  <a:lnTo>
                    <a:pt x="11174" y="22445"/>
                  </a:lnTo>
                  <a:lnTo>
                    <a:pt x="22448" y="11172"/>
                  </a:lnTo>
                  <a:lnTo>
                    <a:pt x="424420" y="11172"/>
                  </a:lnTo>
                  <a:lnTo>
                    <a:pt x="424420" y="0"/>
                  </a:lnTo>
                  <a:close/>
                </a:path>
                <a:path w="424814" h="260350">
                  <a:moveTo>
                    <a:pt x="22448" y="237524"/>
                  </a:moveTo>
                  <a:lnTo>
                    <a:pt x="11174" y="237524"/>
                  </a:lnTo>
                  <a:lnTo>
                    <a:pt x="22448" y="248697"/>
                  </a:lnTo>
                  <a:lnTo>
                    <a:pt x="22448" y="237524"/>
                  </a:lnTo>
                  <a:close/>
                </a:path>
                <a:path w="424814" h="260350">
                  <a:moveTo>
                    <a:pt x="401972" y="237524"/>
                  </a:moveTo>
                  <a:lnTo>
                    <a:pt x="22448" y="237524"/>
                  </a:lnTo>
                  <a:lnTo>
                    <a:pt x="22448" y="248697"/>
                  </a:lnTo>
                  <a:lnTo>
                    <a:pt x="401972" y="248697"/>
                  </a:lnTo>
                  <a:lnTo>
                    <a:pt x="401972" y="237524"/>
                  </a:lnTo>
                  <a:close/>
                </a:path>
                <a:path w="424814" h="260350">
                  <a:moveTo>
                    <a:pt x="401972" y="11172"/>
                  </a:moveTo>
                  <a:lnTo>
                    <a:pt x="401972" y="248697"/>
                  </a:lnTo>
                  <a:lnTo>
                    <a:pt x="413146" y="237524"/>
                  </a:lnTo>
                  <a:lnTo>
                    <a:pt x="424420" y="237524"/>
                  </a:lnTo>
                  <a:lnTo>
                    <a:pt x="424420" y="22445"/>
                  </a:lnTo>
                  <a:lnTo>
                    <a:pt x="413146" y="22445"/>
                  </a:lnTo>
                  <a:lnTo>
                    <a:pt x="401972" y="11172"/>
                  </a:lnTo>
                  <a:close/>
                </a:path>
                <a:path w="424814" h="260350">
                  <a:moveTo>
                    <a:pt x="424420" y="237524"/>
                  </a:moveTo>
                  <a:lnTo>
                    <a:pt x="413146" y="237524"/>
                  </a:lnTo>
                  <a:lnTo>
                    <a:pt x="401972" y="248697"/>
                  </a:lnTo>
                  <a:lnTo>
                    <a:pt x="424420" y="248697"/>
                  </a:lnTo>
                  <a:lnTo>
                    <a:pt x="424420" y="237524"/>
                  </a:lnTo>
                  <a:close/>
                </a:path>
                <a:path w="424814" h="260350">
                  <a:moveTo>
                    <a:pt x="22448" y="11172"/>
                  </a:moveTo>
                  <a:lnTo>
                    <a:pt x="11174" y="22445"/>
                  </a:lnTo>
                  <a:lnTo>
                    <a:pt x="22448" y="22445"/>
                  </a:lnTo>
                  <a:lnTo>
                    <a:pt x="22448" y="11172"/>
                  </a:lnTo>
                  <a:close/>
                </a:path>
                <a:path w="424814" h="260350">
                  <a:moveTo>
                    <a:pt x="401972" y="11172"/>
                  </a:moveTo>
                  <a:lnTo>
                    <a:pt x="22448" y="11172"/>
                  </a:lnTo>
                  <a:lnTo>
                    <a:pt x="22448" y="22445"/>
                  </a:lnTo>
                  <a:lnTo>
                    <a:pt x="401972" y="22445"/>
                  </a:lnTo>
                  <a:lnTo>
                    <a:pt x="401972" y="11172"/>
                  </a:lnTo>
                  <a:close/>
                </a:path>
                <a:path w="424814" h="260350">
                  <a:moveTo>
                    <a:pt x="424420" y="11172"/>
                  </a:moveTo>
                  <a:lnTo>
                    <a:pt x="401972" y="11172"/>
                  </a:lnTo>
                  <a:lnTo>
                    <a:pt x="413146" y="22445"/>
                  </a:lnTo>
                  <a:lnTo>
                    <a:pt x="424420" y="22445"/>
                  </a:lnTo>
                  <a:lnTo>
                    <a:pt x="424420" y="111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0152" y="3004321"/>
              <a:ext cx="401952" cy="2375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08978" y="2993058"/>
              <a:ext cx="424815" cy="260350"/>
            </a:xfrm>
            <a:custGeom>
              <a:avLst/>
              <a:gdLst/>
              <a:ahLst/>
              <a:cxnLst/>
              <a:rect l="l" t="t" r="r" b="b"/>
              <a:pathLst>
                <a:path w="424814" h="260350">
                  <a:moveTo>
                    <a:pt x="424420" y="0"/>
                  </a:moveTo>
                  <a:lnTo>
                    <a:pt x="0" y="0"/>
                  </a:lnTo>
                  <a:lnTo>
                    <a:pt x="0" y="260070"/>
                  </a:lnTo>
                  <a:lnTo>
                    <a:pt x="424420" y="260070"/>
                  </a:lnTo>
                  <a:lnTo>
                    <a:pt x="424420" y="248797"/>
                  </a:lnTo>
                  <a:lnTo>
                    <a:pt x="22448" y="248797"/>
                  </a:lnTo>
                  <a:lnTo>
                    <a:pt x="11174" y="237624"/>
                  </a:lnTo>
                  <a:lnTo>
                    <a:pt x="22448" y="237624"/>
                  </a:lnTo>
                  <a:lnTo>
                    <a:pt x="22448" y="22445"/>
                  </a:lnTo>
                  <a:lnTo>
                    <a:pt x="11174" y="22445"/>
                  </a:lnTo>
                  <a:lnTo>
                    <a:pt x="22448" y="11272"/>
                  </a:lnTo>
                  <a:lnTo>
                    <a:pt x="424420" y="11272"/>
                  </a:lnTo>
                  <a:lnTo>
                    <a:pt x="424420" y="0"/>
                  </a:lnTo>
                  <a:close/>
                </a:path>
                <a:path w="424814" h="260350">
                  <a:moveTo>
                    <a:pt x="22448" y="237624"/>
                  </a:moveTo>
                  <a:lnTo>
                    <a:pt x="11174" y="237624"/>
                  </a:lnTo>
                  <a:lnTo>
                    <a:pt x="22448" y="248797"/>
                  </a:lnTo>
                  <a:lnTo>
                    <a:pt x="22448" y="237624"/>
                  </a:lnTo>
                  <a:close/>
                </a:path>
                <a:path w="424814" h="260350">
                  <a:moveTo>
                    <a:pt x="401972" y="237624"/>
                  </a:moveTo>
                  <a:lnTo>
                    <a:pt x="22448" y="237624"/>
                  </a:lnTo>
                  <a:lnTo>
                    <a:pt x="22448" y="248797"/>
                  </a:lnTo>
                  <a:lnTo>
                    <a:pt x="401972" y="248797"/>
                  </a:lnTo>
                  <a:lnTo>
                    <a:pt x="401972" y="237624"/>
                  </a:lnTo>
                  <a:close/>
                </a:path>
                <a:path w="424814" h="260350">
                  <a:moveTo>
                    <a:pt x="401972" y="11272"/>
                  </a:moveTo>
                  <a:lnTo>
                    <a:pt x="401972" y="248797"/>
                  </a:lnTo>
                  <a:lnTo>
                    <a:pt x="413146" y="237624"/>
                  </a:lnTo>
                  <a:lnTo>
                    <a:pt x="424420" y="237624"/>
                  </a:lnTo>
                  <a:lnTo>
                    <a:pt x="424420" y="22445"/>
                  </a:lnTo>
                  <a:lnTo>
                    <a:pt x="413146" y="22445"/>
                  </a:lnTo>
                  <a:lnTo>
                    <a:pt x="401972" y="11272"/>
                  </a:lnTo>
                  <a:close/>
                </a:path>
                <a:path w="424814" h="260350">
                  <a:moveTo>
                    <a:pt x="424420" y="237624"/>
                  </a:moveTo>
                  <a:lnTo>
                    <a:pt x="413146" y="237624"/>
                  </a:lnTo>
                  <a:lnTo>
                    <a:pt x="401972" y="248797"/>
                  </a:lnTo>
                  <a:lnTo>
                    <a:pt x="424420" y="248797"/>
                  </a:lnTo>
                  <a:lnTo>
                    <a:pt x="424420" y="237624"/>
                  </a:lnTo>
                  <a:close/>
                </a:path>
                <a:path w="424814" h="260350">
                  <a:moveTo>
                    <a:pt x="22448" y="11272"/>
                  </a:moveTo>
                  <a:lnTo>
                    <a:pt x="11174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424814" h="260350">
                  <a:moveTo>
                    <a:pt x="401972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401972" y="22445"/>
                  </a:lnTo>
                  <a:lnTo>
                    <a:pt x="401972" y="11272"/>
                  </a:lnTo>
                  <a:close/>
                </a:path>
                <a:path w="424814" h="260350">
                  <a:moveTo>
                    <a:pt x="424420" y="11272"/>
                  </a:moveTo>
                  <a:lnTo>
                    <a:pt x="401972" y="11272"/>
                  </a:lnTo>
                  <a:lnTo>
                    <a:pt x="413146" y="22445"/>
                  </a:lnTo>
                  <a:lnTo>
                    <a:pt x="424420" y="22445"/>
                  </a:lnTo>
                  <a:lnTo>
                    <a:pt x="424420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6912" y="2464538"/>
              <a:ext cx="4817110" cy="238125"/>
            </a:xfrm>
            <a:custGeom>
              <a:avLst/>
              <a:gdLst/>
              <a:ahLst/>
              <a:cxnLst/>
              <a:rect l="l" t="t" r="r" b="b"/>
              <a:pathLst>
                <a:path w="4817109" h="238125">
                  <a:moveTo>
                    <a:pt x="0" y="238123"/>
                  </a:moveTo>
                  <a:lnTo>
                    <a:pt x="0" y="0"/>
                  </a:lnTo>
                </a:path>
                <a:path w="4817109" h="238125">
                  <a:moveTo>
                    <a:pt x="2778585" y="238123"/>
                  </a:moveTo>
                  <a:lnTo>
                    <a:pt x="2778585" y="0"/>
                  </a:lnTo>
                </a:path>
                <a:path w="4817109" h="238125">
                  <a:moveTo>
                    <a:pt x="4817080" y="237824"/>
                  </a:moveTo>
                  <a:lnTo>
                    <a:pt x="2782077" y="237824"/>
                  </a:lnTo>
                </a:path>
              </a:pathLst>
            </a:custGeom>
            <a:ln w="22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6912" y="3004022"/>
              <a:ext cx="923925" cy="238125"/>
            </a:xfrm>
            <a:custGeom>
              <a:avLst/>
              <a:gdLst/>
              <a:ahLst/>
              <a:cxnLst/>
              <a:rect l="l" t="t" r="r" b="b"/>
              <a:pathLst>
                <a:path w="923925" h="238125">
                  <a:moveTo>
                    <a:pt x="923717" y="0"/>
                  </a:moveTo>
                  <a:lnTo>
                    <a:pt x="0" y="0"/>
                  </a:lnTo>
                  <a:lnTo>
                    <a:pt x="0" y="237534"/>
                  </a:lnTo>
                  <a:lnTo>
                    <a:pt x="923717" y="237534"/>
                  </a:lnTo>
                  <a:lnTo>
                    <a:pt x="923717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5738" y="2992759"/>
              <a:ext cx="946150" cy="260350"/>
            </a:xfrm>
            <a:custGeom>
              <a:avLst/>
              <a:gdLst/>
              <a:ahLst/>
              <a:cxnLst/>
              <a:rect l="l" t="t" r="r" b="b"/>
              <a:pathLst>
                <a:path w="946150" h="260350">
                  <a:moveTo>
                    <a:pt x="946115" y="0"/>
                  </a:moveTo>
                  <a:lnTo>
                    <a:pt x="0" y="0"/>
                  </a:lnTo>
                  <a:lnTo>
                    <a:pt x="0" y="260070"/>
                  </a:lnTo>
                  <a:lnTo>
                    <a:pt x="946115" y="260070"/>
                  </a:lnTo>
                  <a:lnTo>
                    <a:pt x="946115" y="248797"/>
                  </a:lnTo>
                  <a:lnTo>
                    <a:pt x="22448" y="248797"/>
                  </a:lnTo>
                  <a:lnTo>
                    <a:pt x="11174" y="237624"/>
                  </a:lnTo>
                  <a:lnTo>
                    <a:pt x="22448" y="237624"/>
                  </a:lnTo>
                  <a:lnTo>
                    <a:pt x="22448" y="22445"/>
                  </a:lnTo>
                  <a:lnTo>
                    <a:pt x="11174" y="22445"/>
                  </a:lnTo>
                  <a:lnTo>
                    <a:pt x="22448" y="11272"/>
                  </a:lnTo>
                  <a:lnTo>
                    <a:pt x="946115" y="11272"/>
                  </a:lnTo>
                  <a:lnTo>
                    <a:pt x="946115" y="0"/>
                  </a:lnTo>
                  <a:close/>
                </a:path>
                <a:path w="946150" h="260350">
                  <a:moveTo>
                    <a:pt x="22448" y="237624"/>
                  </a:moveTo>
                  <a:lnTo>
                    <a:pt x="11174" y="237624"/>
                  </a:lnTo>
                  <a:lnTo>
                    <a:pt x="22448" y="248797"/>
                  </a:lnTo>
                  <a:lnTo>
                    <a:pt x="22448" y="237624"/>
                  </a:lnTo>
                  <a:close/>
                </a:path>
                <a:path w="946150" h="260350">
                  <a:moveTo>
                    <a:pt x="923667" y="237624"/>
                  </a:moveTo>
                  <a:lnTo>
                    <a:pt x="22448" y="237624"/>
                  </a:lnTo>
                  <a:lnTo>
                    <a:pt x="22448" y="248797"/>
                  </a:lnTo>
                  <a:lnTo>
                    <a:pt x="923667" y="248797"/>
                  </a:lnTo>
                  <a:lnTo>
                    <a:pt x="923667" y="237624"/>
                  </a:lnTo>
                  <a:close/>
                </a:path>
                <a:path w="946150" h="260350">
                  <a:moveTo>
                    <a:pt x="923667" y="11272"/>
                  </a:moveTo>
                  <a:lnTo>
                    <a:pt x="923667" y="248797"/>
                  </a:lnTo>
                  <a:lnTo>
                    <a:pt x="934941" y="237624"/>
                  </a:lnTo>
                  <a:lnTo>
                    <a:pt x="946115" y="237624"/>
                  </a:lnTo>
                  <a:lnTo>
                    <a:pt x="946115" y="22445"/>
                  </a:lnTo>
                  <a:lnTo>
                    <a:pt x="934941" y="22445"/>
                  </a:lnTo>
                  <a:lnTo>
                    <a:pt x="923667" y="11272"/>
                  </a:lnTo>
                  <a:close/>
                </a:path>
                <a:path w="946150" h="260350">
                  <a:moveTo>
                    <a:pt x="946115" y="237624"/>
                  </a:moveTo>
                  <a:lnTo>
                    <a:pt x="934941" y="237624"/>
                  </a:lnTo>
                  <a:lnTo>
                    <a:pt x="923667" y="248797"/>
                  </a:lnTo>
                  <a:lnTo>
                    <a:pt x="946115" y="248797"/>
                  </a:lnTo>
                  <a:lnTo>
                    <a:pt x="946115" y="237624"/>
                  </a:lnTo>
                  <a:close/>
                </a:path>
                <a:path w="946150" h="260350">
                  <a:moveTo>
                    <a:pt x="22448" y="11272"/>
                  </a:moveTo>
                  <a:lnTo>
                    <a:pt x="11174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946150" h="260350">
                  <a:moveTo>
                    <a:pt x="923667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923667" y="22445"/>
                  </a:lnTo>
                  <a:lnTo>
                    <a:pt x="923667" y="11272"/>
                  </a:lnTo>
                  <a:close/>
                </a:path>
                <a:path w="946150" h="260350">
                  <a:moveTo>
                    <a:pt x="946115" y="11272"/>
                  </a:moveTo>
                  <a:lnTo>
                    <a:pt x="923667" y="11272"/>
                  </a:lnTo>
                  <a:lnTo>
                    <a:pt x="934941" y="22445"/>
                  </a:lnTo>
                  <a:lnTo>
                    <a:pt x="946115" y="22445"/>
                  </a:lnTo>
                  <a:lnTo>
                    <a:pt x="946115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820152" y="1801743"/>
            <a:ext cx="6966584" cy="241935"/>
          </a:xfrm>
          <a:custGeom>
            <a:avLst/>
            <a:gdLst/>
            <a:ahLst/>
            <a:cxnLst/>
            <a:rect l="l" t="t" r="r" b="b"/>
            <a:pathLst>
              <a:path w="6966584" h="241935">
                <a:moveTo>
                  <a:pt x="239547" y="239320"/>
                </a:moveTo>
                <a:lnTo>
                  <a:pt x="239547" y="1097"/>
                </a:lnTo>
              </a:path>
              <a:path w="6966584" h="241935">
                <a:moveTo>
                  <a:pt x="474005" y="239320"/>
                </a:moveTo>
                <a:lnTo>
                  <a:pt x="474005" y="1097"/>
                </a:lnTo>
              </a:path>
              <a:path w="6966584" h="241935">
                <a:moveTo>
                  <a:pt x="470813" y="1097"/>
                </a:moveTo>
                <a:lnTo>
                  <a:pt x="239547" y="1097"/>
                </a:lnTo>
              </a:path>
              <a:path w="6966584" h="241935">
                <a:moveTo>
                  <a:pt x="705271" y="239320"/>
                </a:moveTo>
                <a:lnTo>
                  <a:pt x="705271" y="1097"/>
                </a:lnTo>
              </a:path>
              <a:path w="6966584" h="241935">
                <a:moveTo>
                  <a:pt x="935340" y="241515"/>
                </a:moveTo>
                <a:lnTo>
                  <a:pt x="935340" y="3391"/>
                </a:lnTo>
              </a:path>
              <a:path w="6966584" h="241935">
                <a:moveTo>
                  <a:pt x="1166507" y="241515"/>
                </a:moveTo>
                <a:lnTo>
                  <a:pt x="1166507" y="3391"/>
                </a:lnTo>
              </a:path>
              <a:path w="6966584" h="241935">
                <a:moveTo>
                  <a:pt x="1397773" y="239320"/>
                </a:moveTo>
                <a:lnTo>
                  <a:pt x="1397773" y="1097"/>
                </a:lnTo>
              </a:path>
              <a:path w="6966584" h="241935">
                <a:moveTo>
                  <a:pt x="1628939" y="239320"/>
                </a:moveTo>
                <a:lnTo>
                  <a:pt x="1628939" y="1097"/>
                </a:lnTo>
              </a:path>
              <a:path w="6966584" h="241935">
                <a:moveTo>
                  <a:pt x="705271" y="239320"/>
                </a:moveTo>
                <a:lnTo>
                  <a:pt x="474005" y="239320"/>
                </a:lnTo>
              </a:path>
              <a:path w="6966584" h="241935">
                <a:moveTo>
                  <a:pt x="936438" y="1097"/>
                </a:moveTo>
                <a:lnTo>
                  <a:pt x="705271" y="1097"/>
                </a:lnTo>
              </a:path>
              <a:path w="6966584" h="241935">
                <a:moveTo>
                  <a:pt x="1166507" y="239320"/>
                </a:moveTo>
                <a:lnTo>
                  <a:pt x="935340" y="239320"/>
                </a:lnTo>
              </a:path>
              <a:path w="6966584" h="241935">
                <a:moveTo>
                  <a:pt x="1397773" y="1097"/>
                </a:moveTo>
                <a:lnTo>
                  <a:pt x="1166507" y="1097"/>
                </a:lnTo>
              </a:path>
              <a:path w="6966584" h="241935">
                <a:moveTo>
                  <a:pt x="1628939" y="239320"/>
                </a:moveTo>
                <a:lnTo>
                  <a:pt x="1397773" y="239320"/>
                </a:lnTo>
              </a:path>
              <a:path w="6966584" h="241935">
                <a:moveTo>
                  <a:pt x="1860205" y="1097"/>
                </a:moveTo>
                <a:lnTo>
                  <a:pt x="1628939" y="1097"/>
                </a:lnTo>
              </a:path>
              <a:path w="6966584" h="241935">
                <a:moveTo>
                  <a:pt x="1865593" y="239320"/>
                </a:moveTo>
                <a:lnTo>
                  <a:pt x="1865593" y="1097"/>
                </a:lnTo>
              </a:path>
              <a:path w="6966584" h="241935">
                <a:moveTo>
                  <a:pt x="2096759" y="239320"/>
                </a:moveTo>
                <a:lnTo>
                  <a:pt x="2096759" y="1097"/>
                </a:lnTo>
              </a:path>
              <a:path w="6966584" h="241935">
                <a:moveTo>
                  <a:pt x="2326828" y="241515"/>
                </a:moveTo>
                <a:lnTo>
                  <a:pt x="2326828" y="3391"/>
                </a:lnTo>
              </a:path>
              <a:path w="6966584" h="241935">
                <a:moveTo>
                  <a:pt x="2558094" y="241515"/>
                </a:moveTo>
                <a:lnTo>
                  <a:pt x="2558094" y="3391"/>
                </a:lnTo>
              </a:path>
              <a:path w="6966584" h="241935">
                <a:moveTo>
                  <a:pt x="2789261" y="239320"/>
                </a:moveTo>
                <a:lnTo>
                  <a:pt x="2789261" y="1097"/>
                </a:lnTo>
              </a:path>
              <a:path w="6966584" h="241935">
                <a:moveTo>
                  <a:pt x="3020527" y="239320"/>
                </a:moveTo>
                <a:lnTo>
                  <a:pt x="3020527" y="1097"/>
                </a:lnTo>
              </a:path>
              <a:path w="6966584" h="241935">
                <a:moveTo>
                  <a:pt x="2096759" y="239320"/>
                </a:moveTo>
                <a:lnTo>
                  <a:pt x="1865593" y="239320"/>
                </a:lnTo>
              </a:path>
              <a:path w="6966584" h="241935">
                <a:moveTo>
                  <a:pt x="2328026" y="1097"/>
                </a:moveTo>
                <a:lnTo>
                  <a:pt x="2096759" y="1097"/>
                </a:lnTo>
              </a:path>
              <a:path w="6966584" h="241935">
                <a:moveTo>
                  <a:pt x="2558094" y="239320"/>
                </a:moveTo>
                <a:lnTo>
                  <a:pt x="2326828" y="239320"/>
                </a:lnTo>
              </a:path>
              <a:path w="6966584" h="241935">
                <a:moveTo>
                  <a:pt x="2789261" y="1097"/>
                </a:moveTo>
                <a:lnTo>
                  <a:pt x="2558094" y="1097"/>
                </a:lnTo>
              </a:path>
              <a:path w="6966584" h="241935">
                <a:moveTo>
                  <a:pt x="3020527" y="239320"/>
                </a:moveTo>
                <a:lnTo>
                  <a:pt x="2789261" y="239320"/>
                </a:lnTo>
              </a:path>
              <a:path w="6966584" h="241935">
                <a:moveTo>
                  <a:pt x="3251693" y="1097"/>
                </a:moveTo>
                <a:lnTo>
                  <a:pt x="3020527" y="1097"/>
                </a:lnTo>
              </a:path>
              <a:path w="6966584" h="241935">
                <a:moveTo>
                  <a:pt x="3257480" y="239320"/>
                </a:moveTo>
                <a:lnTo>
                  <a:pt x="3257480" y="1097"/>
                </a:lnTo>
              </a:path>
              <a:path w="6966584" h="241935">
                <a:moveTo>
                  <a:pt x="3488646" y="239320"/>
                </a:moveTo>
                <a:lnTo>
                  <a:pt x="3257480" y="239320"/>
                </a:lnTo>
              </a:path>
              <a:path w="6966584" h="241935">
                <a:moveTo>
                  <a:pt x="3488646" y="239320"/>
                </a:moveTo>
                <a:lnTo>
                  <a:pt x="3488646" y="1097"/>
                </a:lnTo>
              </a:path>
              <a:path w="6966584" h="241935">
                <a:moveTo>
                  <a:pt x="3719913" y="1097"/>
                </a:moveTo>
                <a:lnTo>
                  <a:pt x="3488646" y="1097"/>
                </a:lnTo>
              </a:path>
              <a:path w="6966584" h="241935">
                <a:moveTo>
                  <a:pt x="3720411" y="238123"/>
                </a:moveTo>
                <a:lnTo>
                  <a:pt x="3720411" y="0"/>
                </a:lnTo>
              </a:path>
              <a:path w="6966584" h="241935">
                <a:moveTo>
                  <a:pt x="3951678" y="238123"/>
                </a:moveTo>
                <a:lnTo>
                  <a:pt x="3951678" y="0"/>
                </a:lnTo>
              </a:path>
              <a:path w="6966584" h="241935">
                <a:moveTo>
                  <a:pt x="4181746" y="240417"/>
                </a:moveTo>
                <a:lnTo>
                  <a:pt x="4181746" y="2294"/>
                </a:lnTo>
              </a:path>
              <a:path w="6966584" h="241935">
                <a:moveTo>
                  <a:pt x="4412913" y="240417"/>
                </a:moveTo>
                <a:lnTo>
                  <a:pt x="4412913" y="2294"/>
                </a:lnTo>
              </a:path>
              <a:path w="6966584" h="241935">
                <a:moveTo>
                  <a:pt x="4644179" y="238123"/>
                </a:moveTo>
                <a:lnTo>
                  <a:pt x="4644179" y="0"/>
                </a:lnTo>
              </a:path>
              <a:path w="6966584" h="241935">
                <a:moveTo>
                  <a:pt x="4875345" y="238123"/>
                </a:moveTo>
                <a:lnTo>
                  <a:pt x="4875345" y="0"/>
                </a:lnTo>
              </a:path>
              <a:path w="6966584" h="241935">
                <a:moveTo>
                  <a:pt x="3951678" y="238123"/>
                </a:moveTo>
                <a:lnTo>
                  <a:pt x="3720411" y="238123"/>
                </a:lnTo>
              </a:path>
              <a:path w="6966584" h="241935">
                <a:moveTo>
                  <a:pt x="4182844" y="0"/>
                </a:moveTo>
                <a:lnTo>
                  <a:pt x="3951678" y="0"/>
                </a:lnTo>
              </a:path>
              <a:path w="6966584" h="241935">
                <a:moveTo>
                  <a:pt x="4412913" y="238123"/>
                </a:moveTo>
                <a:lnTo>
                  <a:pt x="4181746" y="238123"/>
                </a:lnTo>
              </a:path>
              <a:path w="6966584" h="241935">
                <a:moveTo>
                  <a:pt x="4644179" y="0"/>
                </a:moveTo>
                <a:lnTo>
                  <a:pt x="4412913" y="0"/>
                </a:lnTo>
              </a:path>
              <a:path w="6966584" h="241935">
                <a:moveTo>
                  <a:pt x="4875345" y="238123"/>
                </a:moveTo>
                <a:lnTo>
                  <a:pt x="4644179" y="238123"/>
                </a:lnTo>
              </a:path>
              <a:path w="6966584" h="241935">
                <a:moveTo>
                  <a:pt x="5106612" y="0"/>
                </a:moveTo>
                <a:lnTo>
                  <a:pt x="4875345" y="0"/>
                </a:lnTo>
              </a:path>
              <a:path w="6966584" h="241935">
                <a:moveTo>
                  <a:pt x="5111999" y="238123"/>
                </a:moveTo>
                <a:lnTo>
                  <a:pt x="5111999" y="0"/>
                </a:lnTo>
              </a:path>
              <a:path w="6966584" h="241935">
                <a:moveTo>
                  <a:pt x="5343165" y="238123"/>
                </a:moveTo>
                <a:lnTo>
                  <a:pt x="5343165" y="0"/>
                </a:lnTo>
              </a:path>
              <a:path w="6966584" h="241935">
                <a:moveTo>
                  <a:pt x="5573234" y="240417"/>
                </a:moveTo>
                <a:lnTo>
                  <a:pt x="5573234" y="2294"/>
                </a:lnTo>
              </a:path>
              <a:path w="6966584" h="241935">
                <a:moveTo>
                  <a:pt x="5804501" y="240417"/>
                </a:moveTo>
                <a:lnTo>
                  <a:pt x="5804501" y="2294"/>
                </a:lnTo>
              </a:path>
              <a:path w="6966584" h="241935">
                <a:moveTo>
                  <a:pt x="6035667" y="238123"/>
                </a:moveTo>
                <a:lnTo>
                  <a:pt x="6035667" y="0"/>
                </a:lnTo>
              </a:path>
              <a:path w="6966584" h="241935">
                <a:moveTo>
                  <a:pt x="6266933" y="238123"/>
                </a:moveTo>
                <a:lnTo>
                  <a:pt x="6266933" y="0"/>
                </a:lnTo>
              </a:path>
              <a:path w="6966584" h="241935">
                <a:moveTo>
                  <a:pt x="5343165" y="238123"/>
                </a:moveTo>
                <a:lnTo>
                  <a:pt x="5111999" y="238123"/>
                </a:lnTo>
              </a:path>
              <a:path w="6966584" h="241935">
                <a:moveTo>
                  <a:pt x="5574432" y="0"/>
                </a:moveTo>
                <a:lnTo>
                  <a:pt x="5343165" y="0"/>
                </a:lnTo>
              </a:path>
              <a:path w="6966584" h="241935">
                <a:moveTo>
                  <a:pt x="5804501" y="238123"/>
                </a:moveTo>
                <a:lnTo>
                  <a:pt x="5573234" y="238123"/>
                </a:lnTo>
              </a:path>
              <a:path w="6966584" h="241935">
                <a:moveTo>
                  <a:pt x="6035667" y="0"/>
                </a:moveTo>
                <a:lnTo>
                  <a:pt x="5804501" y="0"/>
                </a:lnTo>
              </a:path>
              <a:path w="6966584" h="241935">
                <a:moveTo>
                  <a:pt x="6266933" y="238123"/>
                </a:moveTo>
                <a:lnTo>
                  <a:pt x="6035667" y="238123"/>
                </a:lnTo>
              </a:path>
              <a:path w="6966584" h="241935">
                <a:moveTo>
                  <a:pt x="6498099" y="0"/>
                </a:moveTo>
                <a:lnTo>
                  <a:pt x="6266933" y="0"/>
                </a:lnTo>
              </a:path>
              <a:path w="6966584" h="241935">
                <a:moveTo>
                  <a:pt x="6503886" y="238123"/>
                </a:moveTo>
                <a:lnTo>
                  <a:pt x="6503886" y="0"/>
                </a:lnTo>
              </a:path>
              <a:path w="6966584" h="241935">
                <a:moveTo>
                  <a:pt x="6735152" y="238123"/>
                </a:moveTo>
                <a:lnTo>
                  <a:pt x="6503886" y="238123"/>
                </a:lnTo>
              </a:path>
              <a:path w="6966584" h="241935">
                <a:moveTo>
                  <a:pt x="6735152" y="238123"/>
                </a:moveTo>
                <a:lnTo>
                  <a:pt x="6735152" y="0"/>
                </a:lnTo>
              </a:path>
              <a:path w="6966584" h="241935">
                <a:moveTo>
                  <a:pt x="6966319" y="0"/>
                </a:moveTo>
                <a:lnTo>
                  <a:pt x="6735152" y="0"/>
                </a:lnTo>
              </a:path>
              <a:path w="6966584" h="241935">
                <a:moveTo>
                  <a:pt x="231266" y="239021"/>
                </a:moveTo>
                <a:lnTo>
                  <a:pt x="0" y="239021"/>
                </a:lnTo>
              </a:path>
            </a:pathLst>
          </a:custGeom>
          <a:ln w="22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283362" y="1783806"/>
            <a:ext cx="425450" cy="2413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10" dirty="0">
                <a:latin typeface="Arial"/>
                <a:cs typeface="Arial"/>
              </a:rPr>
              <a:t>i_clk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8762" y="2446252"/>
            <a:ext cx="110490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10" dirty="0">
                <a:latin typeface="Arial"/>
                <a:cs typeface="Arial"/>
              </a:rPr>
              <a:t>o_mem_rreq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8808" y="2986942"/>
            <a:ext cx="114744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10" dirty="0">
                <a:solidFill>
                  <a:srgbClr val="BEBEBE"/>
                </a:solidFill>
                <a:latin typeface="Arial"/>
                <a:cs typeface="Arial"/>
              </a:rPr>
              <a:t>o_mem_addr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98693" y="3527832"/>
            <a:ext cx="104203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10" dirty="0">
                <a:latin typeface="Arial"/>
                <a:cs typeface="Arial"/>
              </a:rPr>
              <a:t>i_mem_rrdy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8988" y="4068822"/>
            <a:ext cx="1083945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10" dirty="0">
                <a:solidFill>
                  <a:srgbClr val="BEBEBE"/>
                </a:solidFill>
                <a:latin typeface="Arial"/>
                <a:cs typeface="Arial"/>
              </a:rPr>
              <a:t>i_mem_dout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7480" y="4609762"/>
            <a:ext cx="144399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10" dirty="0">
                <a:latin typeface="Arial"/>
                <a:cs typeface="Arial"/>
              </a:rPr>
              <a:t>i_mem_dout_vld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69768" y="2986942"/>
            <a:ext cx="22606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5" dirty="0">
                <a:solidFill>
                  <a:srgbClr val="BEBEBE"/>
                </a:solidFill>
                <a:latin typeface="Arial"/>
                <a:cs typeface="Arial"/>
              </a:rPr>
              <a:t>a0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29406" y="2992759"/>
            <a:ext cx="946785" cy="260350"/>
            <a:chOff x="4829406" y="2992759"/>
            <a:chExt cx="946785" cy="260350"/>
          </a:xfrm>
        </p:grpSpPr>
        <p:sp>
          <p:nvSpPr>
            <p:cNvPr id="29" name="object 29"/>
            <p:cNvSpPr/>
            <p:nvPr/>
          </p:nvSpPr>
          <p:spPr>
            <a:xfrm>
              <a:off x="4840680" y="3004022"/>
              <a:ext cx="923925" cy="238125"/>
            </a:xfrm>
            <a:custGeom>
              <a:avLst/>
              <a:gdLst/>
              <a:ahLst/>
              <a:cxnLst/>
              <a:rect l="l" t="t" r="r" b="b"/>
              <a:pathLst>
                <a:path w="923925" h="238125">
                  <a:moveTo>
                    <a:pt x="923717" y="0"/>
                  </a:moveTo>
                  <a:lnTo>
                    <a:pt x="0" y="0"/>
                  </a:lnTo>
                  <a:lnTo>
                    <a:pt x="0" y="237534"/>
                  </a:lnTo>
                  <a:lnTo>
                    <a:pt x="923717" y="237534"/>
                  </a:lnTo>
                  <a:lnTo>
                    <a:pt x="923717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29406" y="2992759"/>
              <a:ext cx="946785" cy="260350"/>
            </a:xfrm>
            <a:custGeom>
              <a:avLst/>
              <a:gdLst/>
              <a:ahLst/>
              <a:cxnLst/>
              <a:rect l="l" t="t" r="r" b="b"/>
              <a:pathLst>
                <a:path w="946785" h="260350">
                  <a:moveTo>
                    <a:pt x="946215" y="0"/>
                  </a:moveTo>
                  <a:lnTo>
                    <a:pt x="0" y="0"/>
                  </a:lnTo>
                  <a:lnTo>
                    <a:pt x="0" y="260070"/>
                  </a:lnTo>
                  <a:lnTo>
                    <a:pt x="946215" y="260070"/>
                  </a:lnTo>
                  <a:lnTo>
                    <a:pt x="946215" y="248797"/>
                  </a:lnTo>
                  <a:lnTo>
                    <a:pt x="22448" y="248797"/>
                  </a:lnTo>
                  <a:lnTo>
                    <a:pt x="11273" y="237624"/>
                  </a:lnTo>
                  <a:lnTo>
                    <a:pt x="22448" y="237624"/>
                  </a:lnTo>
                  <a:lnTo>
                    <a:pt x="22448" y="22445"/>
                  </a:lnTo>
                  <a:lnTo>
                    <a:pt x="11273" y="22445"/>
                  </a:lnTo>
                  <a:lnTo>
                    <a:pt x="22448" y="11272"/>
                  </a:lnTo>
                  <a:lnTo>
                    <a:pt x="946215" y="11272"/>
                  </a:lnTo>
                  <a:lnTo>
                    <a:pt x="946215" y="0"/>
                  </a:lnTo>
                  <a:close/>
                </a:path>
                <a:path w="946785" h="260350">
                  <a:moveTo>
                    <a:pt x="22448" y="237624"/>
                  </a:moveTo>
                  <a:lnTo>
                    <a:pt x="11273" y="237624"/>
                  </a:lnTo>
                  <a:lnTo>
                    <a:pt x="22448" y="248797"/>
                  </a:lnTo>
                  <a:lnTo>
                    <a:pt x="22448" y="237624"/>
                  </a:lnTo>
                  <a:close/>
                </a:path>
                <a:path w="946785" h="260350">
                  <a:moveTo>
                    <a:pt x="923767" y="237624"/>
                  </a:moveTo>
                  <a:lnTo>
                    <a:pt x="22448" y="237624"/>
                  </a:lnTo>
                  <a:lnTo>
                    <a:pt x="22448" y="248797"/>
                  </a:lnTo>
                  <a:lnTo>
                    <a:pt x="923767" y="248797"/>
                  </a:lnTo>
                  <a:lnTo>
                    <a:pt x="923767" y="237624"/>
                  </a:lnTo>
                  <a:close/>
                </a:path>
                <a:path w="946785" h="260350">
                  <a:moveTo>
                    <a:pt x="923767" y="11272"/>
                  </a:moveTo>
                  <a:lnTo>
                    <a:pt x="923767" y="248797"/>
                  </a:lnTo>
                  <a:lnTo>
                    <a:pt x="934941" y="237624"/>
                  </a:lnTo>
                  <a:lnTo>
                    <a:pt x="946215" y="237624"/>
                  </a:lnTo>
                  <a:lnTo>
                    <a:pt x="946215" y="22445"/>
                  </a:lnTo>
                  <a:lnTo>
                    <a:pt x="934941" y="22445"/>
                  </a:lnTo>
                  <a:lnTo>
                    <a:pt x="923767" y="11272"/>
                  </a:lnTo>
                  <a:close/>
                </a:path>
                <a:path w="946785" h="260350">
                  <a:moveTo>
                    <a:pt x="946215" y="237624"/>
                  </a:moveTo>
                  <a:lnTo>
                    <a:pt x="934941" y="237624"/>
                  </a:lnTo>
                  <a:lnTo>
                    <a:pt x="923767" y="248797"/>
                  </a:lnTo>
                  <a:lnTo>
                    <a:pt x="946215" y="248797"/>
                  </a:lnTo>
                  <a:lnTo>
                    <a:pt x="946215" y="237624"/>
                  </a:lnTo>
                  <a:close/>
                </a:path>
                <a:path w="946785" h="260350">
                  <a:moveTo>
                    <a:pt x="22448" y="11272"/>
                  </a:moveTo>
                  <a:lnTo>
                    <a:pt x="11273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946785" h="260350">
                  <a:moveTo>
                    <a:pt x="923767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923767" y="22445"/>
                  </a:lnTo>
                  <a:lnTo>
                    <a:pt x="923767" y="11272"/>
                  </a:lnTo>
                  <a:close/>
                </a:path>
                <a:path w="946785" h="260350">
                  <a:moveTo>
                    <a:pt x="946215" y="11272"/>
                  </a:moveTo>
                  <a:lnTo>
                    <a:pt x="923767" y="11272"/>
                  </a:lnTo>
                  <a:lnTo>
                    <a:pt x="934941" y="22445"/>
                  </a:lnTo>
                  <a:lnTo>
                    <a:pt x="946215" y="22445"/>
                  </a:lnTo>
                  <a:lnTo>
                    <a:pt x="946215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194334" y="2986942"/>
            <a:ext cx="22606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25" dirty="0">
                <a:solidFill>
                  <a:srgbClr val="BEBEBE"/>
                </a:solidFill>
                <a:latin typeface="Arial"/>
                <a:cs typeface="Arial"/>
              </a:rPr>
              <a:t>a1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53173" y="2992759"/>
            <a:ext cx="960119" cy="260350"/>
            <a:chOff x="5753173" y="2992759"/>
            <a:chExt cx="960119" cy="260350"/>
          </a:xfrm>
        </p:grpSpPr>
        <p:sp>
          <p:nvSpPr>
            <p:cNvPr id="33" name="object 33"/>
            <p:cNvSpPr/>
            <p:nvPr/>
          </p:nvSpPr>
          <p:spPr>
            <a:xfrm>
              <a:off x="5764348" y="3004022"/>
              <a:ext cx="469265" cy="238125"/>
            </a:xfrm>
            <a:custGeom>
              <a:avLst/>
              <a:gdLst/>
              <a:ahLst/>
              <a:cxnLst/>
              <a:rect l="l" t="t" r="r" b="b"/>
              <a:pathLst>
                <a:path w="469264" h="238125">
                  <a:moveTo>
                    <a:pt x="468728" y="0"/>
                  </a:moveTo>
                  <a:lnTo>
                    <a:pt x="0" y="0"/>
                  </a:lnTo>
                  <a:lnTo>
                    <a:pt x="0" y="237534"/>
                  </a:lnTo>
                  <a:lnTo>
                    <a:pt x="468728" y="237534"/>
                  </a:lnTo>
                  <a:lnTo>
                    <a:pt x="468728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53173" y="2992759"/>
              <a:ext cx="491490" cy="260350"/>
            </a:xfrm>
            <a:custGeom>
              <a:avLst/>
              <a:gdLst/>
              <a:ahLst/>
              <a:cxnLst/>
              <a:rect l="l" t="t" r="r" b="b"/>
              <a:pathLst>
                <a:path w="491489" h="260350">
                  <a:moveTo>
                    <a:pt x="491166" y="0"/>
                  </a:moveTo>
                  <a:lnTo>
                    <a:pt x="0" y="0"/>
                  </a:lnTo>
                  <a:lnTo>
                    <a:pt x="0" y="260070"/>
                  </a:lnTo>
                  <a:lnTo>
                    <a:pt x="491166" y="260070"/>
                  </a:lnTo>
                  <a:lnTo>
                    <a:pt x="491166" y="248797"/>
                  </a:lnTo>
                  <a:lnTo>
                    <a:pt x="22448" y="248797"/>
                  </a:lnTo>
                  <a:lnTo>
                    <a:pt x="11174" y="237624"/>
                  </a:lnTo>
                  <a:lnTo>
                    <a:pt x="22448" y="237624"/>
                  </a:lnTo>
                  <a:lnTo>
                    <a:pt x="22448" y="22445"/>
                  </a:lnTo>
                  <a:lnTo>
                    <a:pt x="11174" y="22445"/>
                  </a:lnTo>
                  <a:lnTo>
                    <a:pt x="22448" y="11272"/>
                  </a:lnTo>
                  <a:lnTo>
                    <a:pt x="491166" y="11272"/>
                  </a:lnTo>
                  <a:lnTo>
                    <a:pt x="491166" y="0"/>
                  </a:lnTo>
                  <a:close/>
                </a:path>
                <a:path w="491489" h="260350">
                  <a:moveTo>
                    <a:pt x="22448" y="237624"/>
                  </a:moveTo>
                  <a:lnTo>
                    <a:pt x="11174" y="237624"/>
                  </a:lnTo>
                  <a:lnTo>
                    <a:pt x="22448" y="248797"/>
                  </a:lnTo>
                  <a:lnTo>
                    <a:pt x="22448" y="237624"/>
                  </a:lnTo>
                  <a:close/>
                </a:path>
                <a:path w="491489" h="260350">
                  <a:moveTo>
                    <a:pt x="468718" y="237624"/>
                  </a:moveTo>
                  <a:lnTo>
                    <a:pt x="22448" y="237624"/>
                  </a:lnTo>
                  <a:lnTo>
                    <a:pt x="22448" y="248797"/>
                  </a:lnTo>
                  <a:lnTo>
                    <a:pt x="468718" y="248797"/>
                  </a:lnTo>
                  <a:lnTo>
                    <a:pt x="468718" y="237624"/>
                  </a:lnTo>
                  <a:close/>
                </a:path>
                <a:path w="491489" h="260350">
                  <a:moveTo>
                    <a:pt x="468718" y="11272"/>
                  </a:moveTo>
                  <a:lnTo>
                    <a:pt x="468718" y="248797"/>
                  </a:lnTo>
                  <a:lnTo>
                    <a:pt x="479892" y="237624"/>
                  </a:lnTo>
                  <a:lnTo>
                    <a:pt x="491166" y="237624"/>
                  </a:lnTo>
                  <a:lnTo>
                    <a:pt x="491166" y="22445"/>
                  </a:lnTo>
                  <a:lnTo>
                    <a:pt x="479892" y="22445"/>
                  </a:lnTo>
                  <a:lnTo>
                    <a:pt x="468718" y="11272"/>
                  </a:lnTo>
                  <a:close/>
                </a:path>
                <a:path w="491489" h="260350">
                  <a:moveTo>
                    <a:pt x="491166" y="237624"/>
                  </a:moveTo>
                  <a:lnTo>
                    <a:pt x="479892" y="237624"/>
                  </a:lnTo>
                  <a:lnTo>
                    <a:pt x="468718" y="248797"/>
                  </a:lnTo>
                  <a:lnTo>
                    <a:pt x="491166" y="248797"/>
                  </a:lnTo>
                  <a:lnTo>
                    <a:pt x="491166" y="237624"/>
                  </a:lnTo>
                  <a:close/>
                </a:path>
                <a:path w="491489" h="260350">
                  <a:moveTo>
                    <a:pt x="22448" y="11272"/>
                  </a:moveTo>
                  <a:lnTo>
                    <a:pt x="11174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491489" h="260350">
                  <a:moveTo>
                    <a:pt x="468718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468718" y="22445"/>
                  </a:lnTo>
                  <a:lnTo>
                    <a:pt x="468718" y="11272"/>
                  </a:lnTo>
                  <a:close/>
                </a:path>
                <a:path w="491489" h="260350">
                  <a:moveTo>
                    <a:pt x="491166" y="11272"/>
                  </a:moveTo>
                  <a:lnTo>
                    <a:pt x="468718" y="11272"/>
                  </a:lnTo>
                  <a:lnTo>
                    <a:pt x="479892" y="22445"/>
                  </a:lnTo>
                  <a:lnTo>
                    <a:pt x="491166" y="22445"/>
                  </a:lnTo>
                  <a:lnTo>
                    <a:pt x="491166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233066" y="3004022"/>
              <a:ext cx="469265" cy="238125"/>
            </a:xfrm>
            <a:custGeom>
              <a:avLst/>
              <a:gdLst/>
              <a:ahLst/>
              <a:cxnLst/>
              <a:rect l="l" t="t" r="r" b="b"/>
              <a:pathLst>
                <a:path w="469265" h="238125">
                  <a:moveTo>
                    <a:pt x="468728" y="0"/>
                  </a:moveTo>
                  <a:lnTo>
                    <a:pt x="0" y="0"/>
                  </a:lnTo>
                  <a:lnTo>
                    <a:pt x="0" y="237534"/>
                  </a:lnTo>
                  <a:lnTo>
                    <a:pt x="468728" y="237534"/>
                  </a:lnTo>
                  <a:lnTo>
                    <a:pt x="468728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21891" y="2992759"/>
              <a:ext cx="491490" cy="260350"/>
            </a:xfrm>
            <a:custGeom>
              <a:avLst/>
              <a:gdLst/>
              <a:ahLst/>
              <a:cxnLst/>
              <a:rect l="l" t="t" r="r" b="b"/>
              <a:pathLst>
                <a:path w="491490" h="260350">
                  <a:moveTo>
                    <a:pt x="491166" y="0"/>
                  </a:moveTo>
                  <a:lnTo>
                    <a:pt x="0" y="0"/>
                  </a:lnTo>
                  <a:lnTo>
                    <a:pt x="0" y="260070"/>
                  </a:lnTo>
                  <a:lnTo>
                    <a:pt x="491166" y="260070"/>
                  </a:lnTo>
                  <a:lnTo>
                    <a:pt x="491166" y="248797"/>
                  </a:lnTo>
                  <a:lnTo>
                    <a:pt x="22448" y="248797"/>
                  </a:lnTo>
                  <a:lnTo>
                    <a:pt x="11174" y="237624"/>
                  </a:lnTo>
                  <a:lnTo>
                    <a:pt x="22448" y="237624"/>
                  </a:lnTo>
                  <a:lnTo>
                    <a:pt x="22448" y="22445"/>
                  </a:lnTo>
                  <a:lnTo>
                    <a:pt x="11174" y="22445"/>
                  </a:lnTo>
                  <a:lnTo>
                    <a:pt x="22448" y="11272"/>
                  </a:lnTo>
                  <a:lnTo>
                    <a:pt x="491166" y="11272"/>
                  </a:lnTo>
                  <a:lnTo>
                    <a:pt x="491166" y="0"/>
                  </a:lnTo>
                  <a:close/>
                </a:path>
                <a:path w="491490" h="260350">
                  <a:moveTo>
                    <a:pt x="22448" y="237624"/>
                  </a:moveTo>
                  <a:lnTo>
                    <a:pt x="11174" y="237624"/>
                  </a:lnTo>
                  <a:lnTo>
                    <a:pt x="22448" y="248797"/>
                  </a:lnTo>
                  <a:lnTo>
                    <a:pt x="22448" y="237624"/>
                  </a:lnTo>
                  <a:close/>
                </a:path>
                <a:path w="491490" h="260350">
                  <a:moveTo>
                    <a:pt x="468718" y="237624"/>
                  </a:moveTo>
                  <a:lnTo>
                    <a:pt x="22448" y="237624"/>
                  </a:lnTo>
                  <a:lnTo>
                    <a:pt x="22448" y="248797"/>
                  </a:lnTo>
                  <a:lnTo>
                    <a:pt x="468718" y="248797"/>
                  </a:lnTo>
                  <a:lnTo>
                    <a:pt x="468718" y="237624"/>
                  </a:lnTo>
                  <a:close/>
                </a:path>
                <a:path w="491490" h="260350">
                  <a:moveTo>
                    <a:pt x="468718" y="11272"/>
                  </a:moveTo>
                  <a:lnTo>
                    <a:pt x="468718" y="248797"/>
                  </a:lnTo>
                  <a:lnTo>
                    <a:pt x="479892" y="237624"/>
                  </a:lnTo>
                  <a:lnTo>
                    <a:pt x="491166" y="237624"/>
                  </a:lnTo>
                  <a:lnTo>
                    <a:pt x="491166" y="22445"/>
                  </a:lnTo>
                  <a:lnTo>
                    <a:pt x="479892" y="22445"/>
                  </a:lnTo>
                  <a:lnTo>
                    <a:pt x="468718" y="11272"/>
                  </a:lnTo>
                  <a:close/>
                </a:path>
                <a:path w="491490" h="260350">
                  <a:moveTo>
                    <a:pt x="491166" y="237624"/>
                  </a:moveTo>
                  <a:lnTo>
                    <a:pt x="479892" y="237624"/>
                  </a:lnTo>
                  <a:lnTo>
                    <a:pt x="468718" y="248797"/>
                  </a:lnTo>
                  <a:lnTo>
                    <a:pt x="491166" y="248797"/>
                  </a:lnTo>
                  <a:lnTo>
                    <a:pt x="491166" y="237624"/>
                  </a:lnTo>
                  <a:close/>
                </a:path>
                <a:path w="491490" h="260350">
                  <a:moveTo>
                    <a:pt x="22448" y="11272"/>
                  </a:moveTo>
                  <a:lnTo>
                    <a:pt x="11174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491490" h="260350">
                  <a:moveTo>
                    <a:pt x="468718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468718" y="22445"/>
                  </a:lnTo>
                  <a:lnTo>
                    <a:pt x="468718" y="11272"/>
                  </a:lnTo>
                  <a:close/>
                </a:path>
                <a:path w="491490" h="260350">
                  <a:moveTo>
                    <a:pt x="491166" y="11272"/>
                  </a:moveTo>
                  <a:lnTo>
                    <a:pt x="468718" y="11272"/>
                  </a:lnTo>
                  <a:lnTo>
                    <a:pt x="479892" y="22445"/>
                  </a:lnTo>
                  <a:lnTo>
                    <a:pt x="491166" y="22445"/>
                  </a:lnTo>
                  <a:lnTo>
                    <a:pt x="491166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902200" y="3003652"/>
            <a:ext cx="671195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81330" algn="l"/>
              </a:tabLst>
            </a:pPr>
            <a:r>
              <a:rPr sz="1200" b="1" spc="-25" dirty="0">
                <a:solidFill>
                  <a:srgbClr val="BEBEBE"/>
                </a:solidFill>
                <a:latin typeface="Arial"/>
                <a:cs typeface="Arial"/>
              </a:rPr>
              <a:t>a2</a:t>
            </a:r>
            <a:r>
              <a:rPr sz="1200" b="1" dirty="0">
                <a:solidFill>
                  <a:srgbClr val="BEBEBE"/>
                </a:solidFill>
                <a:latin typeface="Arial"/>
                <a:cs typeface="Arial"/>
              </a:rPr>
              <a:t>	</a:t>
            </a:r>
            <a:r>
              <a:rPr sz="1200" b="1" spc="-25" dirty="0">
                <a:solidFill>
                  <a:srgbClr val="BEBEBE"/>
                </a:solidFill>
                <a:latin typeface="Arial"/>
                <a:cs typeface="Arial"/>
              </a:rPr>
              <a:t>a3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52919" y="2992759"/>
            <a:ext cx="4304030" cy="800735"/>
            <a:chOff x="4452919" y="2992759"/>
            <a:chExt cx="4304030" cy="800735"/>
          </a:xfrm>
        </p:grpSpPr>
        <p:sp>
          <p:nvSpPr>
            <p:cNvPr id="39" name="object 39"/>
            <p:cNvSpPr/>
            <p:nvPr/>
          </p:nvSpPr>
          <p:spPr>
            <a:xfrm>
              <a:off x="4464349" y="3543824"/>
              <a:ext cx="469900" cy="238125"/>
            </a:xfrm>
            <a:custGeom>
              <a:avLst/>
              <a:gdLst/>
              <a:ahLst/>
              <a:cxnLst/>
              <a:rect l="l" t="t" r="r" b="b"/>
              <a:pathLst>
                <a:path w="469900" h="238125">
                  <a:moveTo>
                    <a:pt x="0" y="238123"/>
                  </a:moveTo>
                  <a:lnTo>
                    <a:pt x="0" y="0"/>
                  </a:lnTo>
                </a:path>
                <a:path w="469900" h="238125">
                  <a:moveTo>
                    <a:pt x="469416" y="238123"/>
                  </a:moveTo>
                  <a:lnTo>
                    <a:pt x="469416" y="0"/>
                  </a:lnTo>
                </a:path>
              </a:pathLst>
            </a:custGeom>
            <a:ln w="22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98591" y="3004022"/>
              <a:ext cx="2047239" cy="238125"/>
            </a:xfrm>
            <a:custGeom>
              <a:avLst/>
              <a:gdLst/>
              <a:ahLst/>
              <a:cxnLst/>
              <a:rect l="l" t="t" r="r" b="b"/>
              <a:pathLst>
                <a:path w="2047240" h="238125">
                  <a:moveTo>
                    <a:pt x="2046974" y="0"/>
                  </a:moveTo>
                  <a:lnTo>
                    <a:pt x="0" y="0"/>
                  </a:lnTo>
                  <a:lnTo>
                    <a:pt x="0" y="237534"/>
                  </a:lnTo>
                  <a:lnTo>
                    <a:pt x="2046974" y="237534"/>
                  </a:lnTo>
                  <a:lnTo>
                    <a:pt x="2046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7317" y="2992759"/>
              <a:ext cx="2069464" cy="260350"/>
            </a:xfrm>
            <a:custGeom>
              <a:avLst/>
              <a:gdLst/>
              <a:ahLst/>
              <a:cxnLst/>
              <a:rect l="l" t="t" r="r" b="b"/>
              <a:pathLst>
                <a:path w="2069465" h="260350">
                  <a:moveTo>
                    <a:pt x="2069422" y="0"/>
                  </a:moveTo>
                  <a:lnTo>
                    <a:pt x="0" y="0"/>
                  </a:lnTo>
                  <a:lnTo>
                    <a:pt x="0" y="260070"/>
                  </a:lnTo>
                  <a:lnTo>
                    <a:pt x="2069422" y="260070"/>
                  </a:lnTo>
                  <a:lnTo>
                    <a:pt x="2069422" y="248797"/>
                  </a:lnTo>
                  <a:lnTo>
                    <a:pt x="22448" y="248797"/>
                  </a:lnTo>
                  <a:lnTo>
                    <a:pt x="11273" y="237624"/>
                  </a:lnTo>
                  <a:lnTo>
                    <a:pt x="22448" y="237624"/>
                  </a:lnTo>
                  <a:lnTo>
                    <a:pt x="22448" y="22445"/>
                  </a:lnTo>
                  <a:lnTo>
                    <a:pt x="11273" y="22445"/>
                  </a:lnTo>
                  <a:lnTo>
                    <a:pt x="22448" y="11272"/>
                  </a:lnTo>
                  <a:lnTo>
                    <a:pt x="2069422" y="11272"/>
                  </a:lnTo>
                  <a:lnTo>
                    <a:pt x="2069422" y="0"/>
                  </a:lnTo>
                  <a:close/>
                </a:path>
                <a:path w="2069465" h="260350">
                  <a:moveTo>
                    <a:pt x="22448" y="237624"/>
                  </a:moveTo>
                  <a:lnTo>
                    <a:pt x="11273" y="237624"/>
                  </a:lnTo>
                  <a:lnTo>
                    <a:pt x="22448" y="248797"/>
                  </a:lnTo>
                  <a:lnTo>
                    <a:pt x="22448" y="237624"/>
                  </a:lnTo>
                  <a:close/>
                </a:path>
                <a:path w="2069465" h="260350">
                  <a:moveTo>
                    <a:pt x="2046974" y="237624"/>
                  </a:moveTo>
                  <a:lnTo>
                    <a:pt x="22448" y="237624"/>
                  </a:lnTo>
                  <a:lnTo>
                    <a:pt x="22448" y="248797"/>
                  </a:lnTo>
                  <a:lnTo>
                    <a:pt x="2046974" y="248797"/>
                  </a:lnTo>
                  <a:lnTo>
                    <a:pt x="2046974" y="237624"/>
                  </a:lnTo>
                  <a:close/>
                </a:path>
                <a:path w="2069465" h="260350">
                  <a:moveTo>
                    <a:pt x="2046974" y="11272"/>
                  </a:moveTo>
                  <a:lnTo>
                    <a:pt x="2046974" y="248797"/>
                  </a:lnTo>
                  <a:lnTo>
                    <a:pt x="2058248" y="237624"/>
                  </a:lnTo>
                  <a:lnTo>
                    <a:pt x="2069422" y="237624"/>
                  </a:lnTo>
                  <a:lnTo>
                    <a:pt x="2069422" y="22445"/>
                  </a:lnTo>
                  <a:lnTo>
                    <a:pt x="2058248" y="22445"/>
                  </a:lnTo>
                  <a:lnTo>
                    <a:pt x="2046974" y="11272"/>
                  </a:lnTo>
                  <a:close/>
                </a:path>
                <a:path w="2069465" h="260350">
                  <a:moveTo>
                    <a:pt x="2069422" y="237624"/>
                  </a:moveTo>
                  <a:lnTo>
                    <a:pt x="2058248" y="237624"/>
                  </a:lnTo>
                  <a:lnTo>
                    <a:pt x="2046974" y="248797"/>
                  </a:lnTo>
                  <a:lnTo>
                    <a:pt x="2069422" y="248797"/>
                  </a:lnTo>
                  <a:lnTo>
                    <a:pt x="2069422" y="237624"/>
                  </a:lnTo>
                  <a:close/>
                </a:path>
                <a:path w="2069465" h="260350">
                  <a:moveTo>
                    <a:pt x="22448" y="11272"/>
                  </a:moveTo>
                  <a:lnTo>
                    <a:pt x="11273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2069465" h="260350">
                  <a:moveTo>
                    <a:pt x="2046974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2046974" y="22445"/>
                  </a:lnTo>
                  <a:lnTo>
                    <a:pt x="2046974" y="11272"/>
                  </a:lnTo>
                  <a:close/>
                </a:path>
                <a:path w="2069465" h="260350">
                  <a:moveTo>
                    <a:pt x="2069422" y="11272"/>
                  </a:moveTo>
                  <a:lnTo>
                    <a:pt x="2046974" y="11272"/>
                  </a:lnTo>
                  <a:lnTo>
                    <a:pt x="2058248" y="22445"/>
                  </a:lnTo>
                  <a:lnTo>
                    <a:pt x="2069422" y="22445"/>
                  </a:lnTo>
                  <a:lnTo>
                    <a:pt x="2069422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627218" y="3003652"/>
            <a:ext cx="201930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b="1" spc="-25" dirty="0">
                <a:solidFill>
                  <a:srgbClr val="BEBEBE"/>
                </a:solidFill>
                <a:latin typeface="Arial"/>
                <a:cs typeface="Arial"/>
              </a:rPr>
              <a:t>a4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808978" y="3532394"/>
            <a:ext cx="6953884" cy="800100"/>
            <a:chOff x="1808978" y="3532394"/>
            <a:chExt cx="6953884" cy="800100"/>
          </a:xfrm>
        </p:grpSpPr>
        <p:sp>
          <p:nvSpPr>
            <p:cNvPr id="44" name="object 44"/>
            <p:cNvSpPr/>
            <p:nvPr/>
          </p:nvSpPr>
          <p:spPr>
            <a:xfrm>
              <a:off x="4465945" y="3543824"/>
              <a:ext cx="4285615" cy="238125"/>
            </a:xfrm>
            <a:custGeom>
              <a:avLst/>
              <a:gdLst/>
              <a:ahLst/>
              <a:cxnLst/>
              <a:rect l="l" t="t" r="r" b="b"/>
              <a:pathLst>
                <a:path w="4285615" h="238125">
                  <a:moveTo>
                    <a:pt x="937336" y="238123"/>
                  </a:moveTo>
                  <a:lnTo>
                    <a:pt x="937336" y="0"/>
                  </a:lnTo>
                </a:path>
                <a:path w="4285615" h="238125">
                  <a:moveTo>
                    <a:pt x="467820" y="0"/>
                  </a:moveTo>
                  <a:lnTo>
                    <a:pt x="0" y="0"/>
                  </a:lnTo>
                </a:path>
                <a:path w="4285615" h="238125">
                  <a:moveTo>
                    <a:pt x="2331617" y="0"/>
                  </a:moveTo>
                  <a:lnTo>
                    <a:pt x="944120" y="0"/>
                  </a:lnTo>
                </a:path>
                <a:path w="4285615" h="238125">
                  <a:moveTo>
                    <a:pt x="935640" y="238123"/>
                  </a:moveTo>
                  <a:lnTo>
                    <a:pt x="467820" y="238123"/>
                  </a:lnTo>
                </a:path>
                <a:path w="4285615" h="238125">
                  <a:moveTo>
                    <a:pt x="2802231" y="238123"/>
                  </a:moveTo>
                  <a:lnTo>
                    <a:pt x="2802231" y="0"/>
                  </a:lnTo>
                </a:path>
                <a:path w="4285615" h="238125">
                  <a:moveTo>
                    <a:pt x="2802231" y="238123"/>
                  </a:moveTo>
                  <a:lnTo>
                    <a:pt x="2334411" y="238123"/>
                  </a:lnTo>
                </a:path>
                <a:path w="4285615" h="238125">
                  <a:moveTo>
                    <a:pt x="3276636" y="0"/>
                  </a:moveTo>
                  <a:lnTo>
                    <a:pt x="2808816" y="0"/>
                  </a:lnTo>
                </a:path>
                <a:path w="4285615" h="238125">
                  <a:moveTo>
                    <a:pt x="3276636" y="238123"/>
                  </a:moveTo>
                  <a:lnTo>
                    <a:pt x="3276636" y="0"/>
                  </a:lnTo>
                </a:path>
                <a:path w="4285615" h="238125">
                  <a:moveTo>
                    <a:pt x="4285108" y="238123"/>
                  </a:moveTo>
                  <a:lnTo>
                    <a:pt x="3276636" y="238123"/>
                  </a:lnTo>
                </a:path>
              </a:pathLst>
            </a:custGeom>
            <a:ln w="22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08978" y="4072344"/>
              <a:ext cx="3133725" cy="260350"/>
            </a:xfrm>
            <a:custGeom>
              <a:avLst/>
              <a:gdLst/>
              <a:ahLst/>
              <a:cxnLst/>
              <a:rect l="l" t="t" r="r" b="b"/>
              <a:pathLst>
                <a:path w="3133725" h="260350">
                  <a:moveTo>
                    <a:pt x="3133167" y="0"/>
                  </a:moveTo>
                  <a:lnTo>
                    <a:pt x="0" y="0"/>
                  </a:lnTo>
                  <a:lnTo>
                    <a:pt x="0" y="260030"/>
                  </a:lnTo>
                  <a:lnTo>
                    <a:pt x="3133167" y="260030"/>
                  </a:lnTo>
                  <a:lnTo>
                    <a:pt x="3133167" y="248807"/>
                  </a:lnTo>
                  <a:lnTo>
                    <a:pt x="22448" y="248807"/>
                  </a:lnTo>
                  <a:lnTo>
                    <a:pt x="11174" y="237584"/>
                  </a:lnTo>
                  <a:lnTo>
                    <a:pt x="22448" y="237584"/>
                  </a:lnTo>
                  <a:lnTo>
                    <a:pt x="22448" y="22445"/>
                  </a:lnTo>
                  <a:lnTo>
                    <a:pt x="11174" y="22445"/>
                  </a:lnTo>
                  <a:lnTo>
                    <a:pt x="22448" y="11272"/>
                  </a:lnTo>
                  <a:lnTo>
                    <a:pt x="3133167" y="11272"/>
                  </a:lnTo>
                  <a:lnTo>
                    <a:pt x="3133167" y="0"/>
                  </a:lnTo>
                  <a:close/>
                </a:path>
                <a:path w="3133725" h="260350">
                  <a:moveTo>
                    <a:pt x="22448" y="237584"/>
                  </a:moveTo>
                  <a:lnTo>
                    <a:pt x="11174" y="237584"/>
                  </a:lnTo>
                  <a:lnTo>
                    <a:pt x="22448" y="248807"/>
                  </a:lnTo>
                  <a:lnTo>
                    <a:pt x="22448" y="237584"/>
                  </a:lnTo>
                  <a:close/>
                </a:path>
                <a:path w="3133725" h="260350">
                  <a:moveTo>
                    <a:pt x="3110719" y="237584"/>
                  </a:moveTo>
                  <a:lnTo>
                    <a:pt x="22448" y="237584"/>
                  </a:lnTo>
                  <a:lnTo>
                    <a:pt x="22448" y="248807"/>
                  </a:lnTo>
                  <a:lnTo>
                    <a:pt x="3110719" y="248807"/>
                  </a:lnTo>
                  <a:lnTo>
                    <a:pt x="3110719" y="237584"/>
                  </a:lnTo>
                  <a:close/>
                </a:path>
                <a:path w="3133725" h="260350">
                  <a:moveTo>
                    <a:pt x="3110719" y="11272"/>
                  </a:moveTo>
                  <a:lnTo>
                    <a:pt x="3110719" y="248807"/>
                  </a:lnTo>
                  <a:lnTo>
                    <a:pt x="3121993" y="237584"/>
                  </a:lnTo>
                  <a:lnTo>
                    <a:pt x="3133167" y="237584"/>
                  </a:lnTo>
                  <a:lnTo>
                    <a:pt x="3133167" y="22445"/>
                  </a:lnTo>
                  <a:lnTo>
                    <a:pt x="3121993" y="22445"/>
                  </a:lnTo>
                  <a:lnTo>
                    <a:pt x="3110719" y="11272"/>
                  </a:lnTo>
                  <a:close/>
                </a:path>
                <a:path w="3133725" h="260350">
                  <a:moveTo>
                    <a:pt x="3133167" y="237584"/>
                  </a:moveTo>
                  <a:lnTo>
                    <a:pt x="3121993" y="237584"/>
                  </a:lnTo>
                  <a:lnTo>
                    <a:pt x="3110719" y="248807"/>
                  </a:lnTo>
                  <a:lnTo>
                    <a:pt x="3133167" y="248807"/>
                  </a:lnTo>
                  <a:lnTo>
                    <a:pt x="3133167" y="237584"/>
                  </a:lnTo>
                  <a:close/>
                </a:path>
                <a:path w="3133725" h="260350">
                  <a:moveTo>
                    <a:pt x="22448" y="11272"/>
                  </a:moveTo>
                  <a:lnTo>
                    <a:pt x="11174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3133725" h="260350">
                  <a:moveTo>
                    <a:pt x="3110719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3110719" y="22445"/>
                  </a:lnTo>
                  <a:lnTo>
                    <a:pt x="3110719" y="11272"/>
                  </a:lnTo>
                  <a:close/>
                </a:path>
                <a:path w="3133725" h="260350">
                  <a:moveTo>
                    <a:pt x="3133167" y="11272"/>
                  </a:moveTo>
                  <a:lnTo>
                    <a:pt x="3110719" y="11272"/>
                  </a:lnTo>
                  <a:lnTo>
                    <a:pt x="3121993" y="22445"/>
                  </a:lnTo>
                  <a:lnTo>
                    <a:pt x="3133167" y="22445"/>
                  </a:lnTo>
                  <a:lnTo>
                    <a:pt x="3133167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820152" y="4623400"/>
            <a:ext cx="6942455" cy="238760"/>
          </a:xfrm>
          <a:custGeom>
            <a:avLst/>
            <a:gdLst/>
            <a:ahLst/>
            <a:cxnLst/>
            <a:rect l="l" t="t" r="r" b="b"/>
            <a:pathLst>
              <a:path w="6942455" h="238760">
                <a:moveTo>
                  <a:pt x="2641302" y="237534"/>
                </a:moveTo>
                <a:lnTo>
                  <a:pt x="0" y="237534"/>
                </a:lnTo>
              </a:path>
              <a:path w="6942455" h="238760">
                <a:moveTo>
                  <a:pt x="3112016" y="237534"/>
                </a:moveTo>
                <a:lnTo>
                  <a:pt x="2644196" y="237534"/>
                </a:lnTo>
              </a:path>
              <a:path w="6942455" h="238760">
                <a:moveTo>
                  <a:pt x="5446826" y="238133"/>
                </a:moveTo>
                <a:lnTo>
                  <a:pt x="5446826" y="0"/>
                </a:lnTo>
              </a:path>
              <a:path w="6942455" h="238760">
                <a:moveTo>
                  <a:pt x="3110819" y="238133"/>
                </a:moveTo>
                <a:lnTo>
                  <a:pt x="3110819" y="0"/>
                </a:lnTo>
              </a:path>
              <a:path w="6942455" h="238760">
                <a:moveTo>
                  <a:pt x="3580235" y="238133"/>
                </a:moveTo>
                <a:lnTo>
                  <a:pt x="3580235" y="0"/>
                </a:lnTo>
              </a:path>
              <a:path w="6942455" h="238760">
                <a:moveTo>
                  <a:pt x="4049751" y="238133"/>
                </a:moveTo>
                <a:lnTo>
                  <a:pt x="4049751" y="0"/>
                </a:lnTo>
              </a:path>
              <a:path w="6942455" h="238760">
                <a:moveTo>
                  <a:pt x="3580235" y="0"/>
                </a:moveTo>
                <a:lnTo>
                  <a:pt x="3112415" y="0"/>
                </a:lnTo>
              </a:path>
              <a:path w="6942455" h="238760">
                <a:moveTo>
                  <a:pt x="5444033" y="0"/>
                </a:moveTo>
                <a:lnTo>
                  <a:pt x="4056536" y="0"/>
                </a:lnTo>
              </a:path>
              <a:path w="6942455" h="238760">
                <a:moveTo>
                  <a:pt x="4048155" y="238133"/>
                </a:moveTo>
                <a:lnTo>
                  <a:pt x="3580235" y="238133"/>
                </a:lnTo>
              </a:path>
              <a:path w="6942455" h="238760">
                <a:moveTo>
                  <a:pt x="6941975" y="238133"/>
                </a:moveTo>
                <a:lnTo>
                  <a:pt x="5446826" y="238133"/>
                </a:lnTo>
              </a:path>
            </a:pathLst>
          </a:custGeom>
          <a:ln w="224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315671" y="4068822"/>
            <a:ext cx="125730" cy="2419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50" dirty="0">
                <a:solidFill>
                  <a:srgbClr val="BEBEBE"/>
                </a:solidFill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19697" y="4072344"/>
            <a:ext cx="491490" cy="260350"/>
            <a:chOff x="4919697" y="4072344"/>
            <a:chExt cx="491490" cy="260350"/>
          </a:xfrm>
        </p:grpSpPr>
        <p:sp>
          <p:nvSpPr>
            <p:cNvPr id="49" name="object 49"/>
            <p:cNvSpPr/>
            <p:nvPr/>
          </p:nvSpPr>
          <p:spPr>
            <a:xfrm>
              <a:off x="4930971" y="4083617"/>
              <a:ext cx="469265" cy="238125"/>
            </a:xfrm>
            <a:custGeom>
              <a:avLst/>
              <a:gdLst/>
              <a:ahLst/>
              <a:cxnLst/>
              <a:rect l="l" t="t" r="r" b="b"/>
              <a:pathLst>
                <a:path w="469264" h="238125">
                  <a:moveTo>
                    <a:pt x="468728" y="0"/>
                  </a:moveTo>
                  <a:lnTo>
                    <a:pt x="0" y="0"/>
                  </a:lnTo>
                  <a:lnTo>
                    <a:pt x="0" y="237534"/>
                  </a:lnTo>
                  <a:lnTo>
                    <a:pt x="468728" y="237534"/>
                  </a:lnTo>
                  <a:lnTo>
                    <a:pt x="468728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19697" y="4072344"/>
              <a:ext cx="491490" cy="260350"/>
            </a:xfrm>
            <a:custGeom>
              <a:avLst/>
              <a:gdLst/>
              <a:ahLst/>
              <a:cxnLst/>
              <a:rect l="l" t="t" r="r" b="b"/>
              <a:pathLst>
                <a:path w="491489" h="260350">
                  <a:moveTo>
                    <a:pt x="491265" y="0"/>
                  </a:moveTo>
                  <a:lnTo>
                    <a:pt x="0" y="0"/>
                  </a:lnTo>
                  <a:lnTo>
                    <a:pt x="0" y="260030"/>
                  </a:lnTo>
                  <a:lnTo>
                    <a:pt x="491265" y="260030"/>
                  </a:lnTo>
                  <a:lnTo>
                    <a:pt x="491265" y="248807"/>
                  </a:lnTo>
                  <a:lnTo>
                    <a:pt x="22448" y="248807"/>
                  </a:lnTo>
                  <a:lnTo>
                    <a:pt x="11273" y="237584"/>
                  </a:lnTo>
                  <a:lnTo>
                    <a:pt x="22448" y="237584"/>
                  </a:lnTo>
                  <a:lnTo>
                    <a:pt x="22448" y="22445"/>
                  </a:lnTo>
                  <a:lnTo>
                    <a:pt x="11273" y="22445"/>
                  </a:lnTo>
                  <a:lnTo>
                    <a:pt x="22448" y="11272"/>
                  </a:lnTo>
                  <a:lnTo>
                    <a:pt x="491265" y="11272"/>
                  </a:lnTo>
                  <a:lnTo>
                    <a:pt x="491265" y="0"/>
                  </a:lnTo>
                  <a:close/>
                </a:path>
                <a:path w="491489" h="260350">
                  <a:moveTo>
                    <a:pt x="22448" y="237584"/>
                  </a:moveTo>
                  <a:lnTo>
                    <a:pt x="11273" y="237584"/>
                  </a:lnTo>
                  <a:lnTo>
                    <a:pt x="22448" y="248807"/>
                  </a:lnTo>
                  <a:lnTo>
                    <a:pt x="22448" y="237584"/>
                  </a:lnTo>
                  <a:close/>
                </a:path>
                <a:path w="491489" h="260350">
                  <a:moveTo>
                    <a:pt x="468817" y="237584"/>
                  </a:moveTo>
                  <a:lnTo>
                    <a:pt x="22448" y="237584"/>
                  </a:lnTo>
                  <a:lnTo>
                    <a:pt x="22448" y="248807"/>
                  </a:lnTo>
                  <a:lnTo>
                    <a:pt x="468817" y="248807"/>
                  </a:lnTo>
                  <a:lnTo>
                    <a:pt x="468817" y="237584"/>
                  </a:lnTo>
                  <a:close/>
                </a:path>
                <a:path w="491489" h="260350">
                  <a:moveTo>
                    <a:pt x="468817" y="11272"/>
                  </a:moveTo>
                  <a:lnTo>
                    <a:pt x="468817" y="248807"/>
                  </a:lnTo>
                  <a:lnTo>
                    <a:pt x="479991" y="237584"/>
                  </a:lnTo>
                  <a:lnTo>
                    <a:pt x="491265" y="237584"/>
                  </a:lnTo>
                  <a:lnTo>
                    <a:pt x="491265" y="22445"/>
                  </a:lnTo>
                  <a:lnTo>
                    <a:pt x="479991" y="22445"/>
                  </a:lnTo>
                  <a:lnTo>
                    <a:pt x="468817" y="11272"/>
                  </a:lnTo>
                  <a:close/>
                </a:path>
                <a:path w="491489" h="260350">
                  <a:moveTo>
                    <a:pt x="491265" y="237584"/>
                  </a:moveTo>
                  <a:lnTo>
                    <a:pt x="479991" y="237584"/>
                  </a:lnTo>
                  <a:lnTo>
                    <a:pt x="468817" y="248807"/>
                  </a:lnTo>
                  <a:lnTo>
                    <a:pt x="491265" y="248807"/>
                  </a:lnTo>
                  <a:lnTo>
                    <a:pt x="491265" y="237584"/>
                  </a:lnTo>
                  <a:close/>
                </a:path>
                <a:path w="491489" h="260350">
                  <a:moveTo>
                    <a:pt x="22448" y="11272"/>
                  </a:moveTo>
                  <a:lnTo>
                    <a:pt x="11273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491489" h="260350">
                  <a:moveTo>
                    <a:pt x="468817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468817" y="22445"/>
                  </a:lnTo>
                  <a:lnTo>
                    <a:pt x="468817" y="11272"/>
                  </a:lnTo>
                  <a:close/>
                </a:path>
                <a:path w="491489" h="260350">
                  <a:moveTo>
                    <a:pt x="491265" y="11272"/>
                  </a:moveTo>
                  <a:lnTo>
                    <a:pt x="468817" y="11272"/>
                  </a:lnTo>
                  <a:lnTo>
                    <a:pt x="479991" y="22445"/>
                  </a:lnTo>
                  <a:lnTo>
                    <a:pt x="491265" y="22445"/>
                  </a:lnTo>
                  <a:lnTo>
                    <a:pt x="491265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063935" y="4085532"/>
            <a:ext cx="210820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b="1" spc="-25" dirty="0">
                <a:solidFill>
                  <a:srgbClr val="BEBEBE"/>
                </a:solidFill>
                <a:latin typeface="Arial"/>
                <a:cs typeface="Arial"/>
              </a:rPr>
              <a:t>d0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389214" y="4072344"/>
            <a:ext cx="491490" cy="260350"/>
          </a:xfrm>
          <a:custGeom>
            <a:avLst/>
            <a:gdLst/>
            <a:ahLst/>
            <a:cxnLst/>
            <a:rect l="l" t="t" r="r" b="b"/>
            <a:pathLst>
              <a:path w="491489" h="260350">
                <a:moveTo>
                  <a:pt x="491166" y="0"/>
                </a:moveTo>
                <a:lnTo>
                  <a:pt x="0" y="0"/>
                </a:lnTo>
                <a:lnTo>
                  <a:pt x="0" y="260030"/>
                </a:lnTo>
                <a:lnTo>
                  <a:pt x="491166" y="260030"/>
                </a:lnTo>
                <a:lnTo>
                  <a:pt x="491166" y="248807"/>
                </a:lnTo>
                <a:lnTo>
                  <a:pt x="22448" y="248807"/>
                </a:lnTo>
                <a:lnTo>
                  <a:pt x="11174" y="237584"/>
                </a:lnTo>
                <a:lnTo>
                  <a:pt x="22448" y="237584"/>
                </a:lnTo>
                <a:lnTo>
                  <a:pt x="22448" y="22445"/>
                </a:lnTo>
                <a:lnTo>
                  <a:pt x="11174" y="22445"/>
                </a:lnTo>
                <a:lnTo>
                  <a:pt x="22448" y="11272"/>
                </a:lnTo>
                <a:lnTo>
                  <a:pt x="491166" y="11272"/>
                </a:lnTo>
                <a:lnTo>
                  <a:pt x="491166" y="0"/>
                </a:lnTo>
                <a:close/>
              </a:path>
              <a:path w="491489" h="260350">
                <a:moveTo>
                  <a:pt x="22448" y="237584"/>
                </a:moveTo>
                <a:lnTo>
                  <a:pt x="11174" y="237584"/>
                </a:lnTo>
                <a:lnTo>
                  <a:pt x="22448" y="248807"/>
                </a:lnTo>
                <a:lnTo>
                  <a:pt x="22448" y="237584"/>
                </a:lnTo>
                <a:close/>
              </a:path>
              <a:path w="491489" h="260350">
                <a:moveTo>
                  <a:pt x="468718" y="237584"/>
                </a:moveTo>
                <a:lnTo>
                  <a:pt x="22448" y="237584"/>
                </a:lnTo>
                <a:lnTo>
                  <a:pt x="22448" y="248807"/>
                </a:lnTo>
                <a:lnTo>
                  <a:pt x="468718" y="248807"/>
                </a:lnTo>
                <a:lnTo>
                  <a:pt x="468718" y="237584"/>
                </a:lnTo>
                <a:close/>
              </a:path>
              <a:path w="491489" h="260350">
                <a:moveTo>
                  <a:pt x="468718" y="11272"/>
                </a:moveTo>
                <a:lnTo>
                  <a:pt x="468718" y="248807"/>
                </a:lnTo>
                <a:lnTo>
                  <a:pt x="479991" y="237584"/>
                </a:lnTo>
                <a:lnTo>
                  <a:pt x="491166" y="237584"/>
                </a:lnTo>
                <a:lnTo>
                  <a:pt x="491166" y="22445"/>
                </a:lnTo>
                <a:lnTo>
                  <a:pt x="479991" y="22445"/>
                </a:lnTo>
                <a:lnTo>
                  <a:pt x="468718" y="11272"/>
                </a:lnTo>
                <a:close/>
              </a:path>
              <a:path w="491489" h="260350">
                <a:moveTo>
                  <a:pt x="491166" y="237584"/>
                </a:moveTo>
                <a:lnTo>
                  <a:pt x="479991" y="237584"/>
                </a:lnTo>
                <a:lnTo>
                  <a:pt x="468718" y="248807"/>
                </a:lnTo>
                <a:lnTo>
                  <a:pt x="491166" y="248807"/>
                </a:lnTo>
                <a:lnTo>
                  <a:pt x="491166" y="237584"/>
                </a:lnTo>
                <a:close/>
              </a:path>
              <a:path w="491489" h="260350">
                <a:moveTo>
                  <a:pt x="22448" y="11272"/>
                </a:moveTo>
                <a:lnTo>
                  <a:pt x="11174" y="22445"/>
                </a:lnTo>
                <a:lnTo>
                  <a:pt x="22448" y="22445"/>
                </a:lnTo>
                <a:lnTo>
                  <a:pt x="22448" y="11272"/>
                </a:lnTo>
                <a:close/>
              </a:path>
              <a:path w="491489" h="260350">
                <a:moveTo>
                  <a:pt x="468718" y="11272"/>
                </a:moveTo>
                <a:lnTo>
                  <a:pt x="22448" y="11272"/>
                </a:lnTo>
                <a:lnTo>
                  <a:pt x="22448" y="22445"/>
                </a:lnTo>
                <a:lnTo>
                  <a:pt x="468718" y="22445"/>
                </a:lnTo>
                <a:lnTo>
                  <a:pt x="468718" y="11272"/>
                </a:lnTo>
                <a:close/>
              </a:path>
              <a:path w="491489" h="260350">
                <a:moveTo>
                  <a:pt x="491166" y="11272"/>
                </a:moveTo>
                <a:lnTo>
                  <a:pt x="468718" y="11272"/>
                </a:lnTo>
                <a:lnTo>
                  <a:pt x="479991" y="22445"/>
                </a:lnTo>
                <a:lnTo>
                  <a:pt x="491166" y="22445"/>
                </a:lnTo>
                <a:lnTo>
                  <a:pt x="491166" y="1127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5582438" y="4085532"/>
            <a:ext cx="113030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b="1" spc="-50" dirty="0">
                <a:solidFill>
                  <a:srgbClr val="BEBEBE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5858630" y="4072344"/>
            <a:ext cx="1419860" cy="260350"/>
            <a:chOff x="5858630" y="4072344"/>
            <a:chExt cx="1419860" cy="260350"/>
          </a:xfrm>
        </p:grpSpPr>
        <p:sp>
          <p:nvSpPr>
            <p:cNvPr id="55" name="object 55"/>
            <p:cNvSpPr/>
            <p:nvPr/>
          </p:nvSpPr>
          <p:spPr>
            <a:xfrm>
              <a:off x="5869904" y="4083617"/>
              <a:ext cx="469265" cy="238125"/>
            </a:xfrm>
            <a:custGeom>
              <a:avLst/>
              <a:gdLst/>
              <a:ahLst/>
              <a:cxnLst/>
              <a:rect l="l" t="t" r="r" b="b"/>
              <a:pathLst>
                <a:path w="469264" h="238125">
                  <a:moveTo>
                    <a:pt x="468728" y="0"/>
                  </a:moveTo>
                  <a:lnTo>
                    <a:pt x="0" y="0"/>
                  </a:lnTo>
                  <a:lnTo>
                    <a:pt x="0" y="237534"/>
                  </a:lnTo>
                  <a:lnTo>
                    <a:pt x="468728" y="237534"/>
                  </a:lnTo>
                  <a:lnTo>
                    <a:pt x="468728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58630" y="4072344"/>
              <a:ext cx="491490" cy="260350"/>
            </a:xfrm>
            <a:custGeom>
              <a:avLst/>
              <a:gdLst/>
              <a:ahLst/>
              <a:cxnLst/>
              <a:rect l="l" t="t" r="r" b="b"/>
              <a:pathLst>
                <a:path w="491489" h="260350">
                  <a:moveTo>
                    <a:pt x="491265" y="0"/>
                  </a:moveTo>
                  <a:lnTo>
                    <a:pt x="0" y="0"/>
                  </a:lnTo>
                  <a:lnTo>
                    <a:pt x="0" y="260030"/>
                  </a:lnTo>
                  <a:lnTo>
                    <a:pt x="491265" y="260030"/>
                  </a:lnTo>
                  <a:lnTo>
                    <a:pt x="491265" y="248807"/>
                  </a:lnTo>
                  <a:lnTo>
                    <a:pt x="22448" y="248807"/>
                  </a:lnTo>
                  <a:lnTo>
                    <a:pt x="11273" y="237584"/>
                  </a:lnTo>
                  <a:lnTo>
                    <a:pt x="22448" y="237584"/>
                  </a:lnTo>
                  <a:lnTo>
                    <a:pt x="22448" y="22445"/>
                  </a:lnTo>
                  <a:lnTo>
                    <a:pt x="11273" y="22445"/>
                  </a:lnTo>
                  <a:lnTo>
                    <a:pt x="22448" y="11272"/>
                  </a:lnTo>
                  <a:lnTo>
                    <a:pt x="491265" y="11272"/>
                  </a:lnTo>
                  <a:lnTo>
                    <a:pt x="491265" y="0"/>
                  </a:lnTo>
                  <a:close/>
                </a:path>
                <a:path w="491489" h="260350">
                  <a:moveTo>
                    <a:pt x="22448" y="237584"/>
                  </a:moveTo>
                  <a:lnTo>
                    <a:pt x="11273" y="237584"/>
                  </a:lnTo>
                  <a:lnTo>
                    <a:pt x="22448" y="248807"/>
                  </a:lnTo>
                  <a:lnTo>
                    <a:pt x="22448" y="237584"/>
                  </a:lnTo>
                  <a:close/>
                </a:path>
                <a:path w="491489" h="260350">
                  <a:moveTo>
                    <a:pt x="468817" y="237584"/>
                  </a:moveTo>
                  <a:lnTo>
                    <a:pt x="22448" y="237584"/>
                  </a:lnTo>
                  <a:lnTo>
                    <a:pt x="22448" y="248807"/>
                  </a:lnTo>
                  <a:lnTo>
                    <a:pt x="468817" y="248807"/>
                  </a:lnTo>
                  <a:lnTo>
                    <a:pt x="468817" y="237584"/>
                  </a:lnTo>
                  <a:close/>
                </a:path>
                <a:path w="491489" h="260350">
                  <a:moveTo>
                    <a:pt x="468817" y="11272"/>
                  </a:moveTo>
                  <a:lnTo>
                    <a:pt x="468817" y="248807"/>
                  </a:lnTo>
                  <a:lnTo>
                    <a:pt x="479991" y="237584"/>
                  </a:lnTo>
                  <a:lnTo>
                    <a:pt x="491265" y="237584"/>
                  </a:lnTo>
                  <a:lnTo>
                    <a:pt x="491265" y="22445"/>
                  </a:lnTo>
                  <a:lnTo>
                    <a:pt x="479991" y="22445"/>
                  </a:lnTo>
                  <a:lnTo>
                    <a:pt x="468817" y="11272"/>
                  </a:lnTo>
                  <a:close/>
                </a:path>
                <a:path w="491489" h="260350">
                  <a:moveTo>
                    <a:pt x="491265" y="237584"/>
                  </a:moveTo>
                  <a:lnTo>
                    <a:pt x="479991" y="237584"/>
                  </a:lnTo>
                  <a:lnTo>
                    <a:pt x="468817" y="248807"/>
                  </a:lnTo>
                  <a:lnTo>
                    <a:pt x="491265" y="248807"/>
                  </a:lnTo>
                  <a:lnTo>
                    <a:pt x="491265" y="237584"/>
                  </a:lnTo>
                  <a:close/>
                </a:path>
                <a:path w="491489" h="260350">
                  <a:moveTo>
                    <a:pt x="22448" y="11272"/>
                  </a:moveTo>
                  <a:lnTo>
                    <a:pt x="11273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491489" h="260350">
                  <a:moveTo>
                    <a:pt x="468817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468817" y="22445"/>
                  </a:lnTo>
                  <a:lnTo>
                    <a:pt x="468817" y="11272"/>
                  </a:lnTo>
                  <a:close/>
                </a:path>
                <a:path w="491489" h="260350">
                  <a:moveTo>
                    <a:pt x="491265" y="11272"/>
                  </a:moveTo>
                  <a:lnTo>
                    <a:pt x="468817" y="11272"/>
                  </a:lnTo>
                  <a:lnTo>
                    <a:pt x="479991" y="22445"/>
                  </a:lnTo>
                  <a:lnTo>
                    <a:pt x="491265" y="22445"/>
                  </a:lnTo>
                  <a:lnTo>
                    <a:pt x="491265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31638" y="4083617"/>
              <a:ext cx="469265" cy="238125"/>
            </a:xfrm>
            <a:custGeom>
              <a:avLst/>
              <a:gdLst/>
              <a:ahLst/>
              <a:cxnLst/>
              <a:rect l="l" t="t" r="r" b="b"/>
              <a:pathLst>
                <a:path w="469265" h="238125">
                  <a:moveTo>
                    <a:pt x="468728" y="0"/>
                  </a:moveTo>
                  <a:lnTo>
                    <a:pt x="0" y="0"/>
                  </a:lnTo>
                  <a:lnTo>
                    <a:pt x="0" y="237534"/>
                  </a:lnTo>
                  <a:lnTo>
                    <a:pt x="468728" y="237534"/>
                  </a:lnTo>
                  <a:lnTo>
                    <a:pt x="468728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20364" y="4072344"/>
              <a:ext cx="491490" cy="260350"/>
            </a:xfrm>
            <a:custGeom>
              <a:avLst/>
              <a:gdLst/>
              <a:ahLst/>
              <a:cxnLst/>
              <a:rect l="l" t="t" r="r" b="b"/>
              <a:pathLst>
                <a:path w="491490" h="260350">
                  <a:moveTo>
                    <a:pt x="491166" y="0"/>
                  </a:moveTo>
                  <a:lnTo>
                    <a:pt x="0" y="0"/>
                  </a:lnTo>
                  <a:lnTo>
                    <a:pt x="0" y="260030"/>
                  </a:lnTo>
                  <a:lnTo>
                    <a:pt x="491166" y="260030"/>
                  </a:lnTo>
                  <a:lnTo>
                    <a:pt x="491166" y="248807"/>
                  </a:lnTo>
                  <a:lnTo>
                    <a:pt x="22448" y="248807"/>
                  </a:lnTo>
                  <a:lnTo>
                    <a:pt x="11273" y="237584"/>
                  </a:lnTo>
                  <a:lnTo>
                    <a:pt x="22448" y="237584"/>
                  </a:lnTo>
                  <a:lnTo>
                    <a:pt x="22448" y="22445"/>
                  </a:lnTo>
                  <a:lnTo>
                    <a:pt x="11273" y="22445"/>
                  </a:lnTo>
                  <a:lnTo>
                    <a:pt x="22448" y="11272"/>
                  </a:lnTo>
                  <a:lnTo>
                    <a:pt x="491166" y="11272"/>
                  </a:lnTo>
                  <a:lnTo>
                    <a:pt x="491166" y="0"/>
                  </a:lnTo>
                  <a:close/>
                </a:path>
                <a:path w="491490" h="260350">
                  <a:moveTo>
                    <a:pt x="22448" y="237584"/>
                  </a:moveTo>
                  <a:lnTo>
                    <a:pt x="11273" y="237584"/>
                  </a:lnTo>
                  <a:lnTo>
                    <a:pt x="22448" y="248807"/>
                  </a:lnTo>
                  <a:lnTo>
                    <a:pt x="22448" y="237584"/>
                  </a:lnTo>
                  <a:close/>
                </a:path>
                <a:path w="491490" h="260350">
                  <a:moveTo>
                    <a:pt x="468718" y="237584"/>
                  </a:moveTo>
                  <a:lnTo>
                    <a:pt x="22448" y="237584"/>
                  </a:lnTo>
                  <a:lnTo>
                    <a:pt x="22448" y="248807"/>
                  </a:lnTo>
                  <a:lnTo>
                    <a:pt x="468718" y="248807"/>
                  </a:lnTo>
                  <a:lnTo>
                    <a:pt x="468718" y="237584"/>
                  </a:lnTo>
                  <a:close/>
                </a:path>
                <a:path w="491490" h="260350">
                  <a:moveTo>
                    <a:pt x="468718" y="11272"/>
                  </a:moveTo>
                  <a:lnTo>
                    <a:pt x="468718" y="248807"/>
                  </a:lnTo>
                  <a:lnTo>
                    <a:pt x="479991" y="237584"/>
                  </a:lnTo>
                  <a:lnTo>
                    <a:pt x="491166" y="237584"/>
                  </a:lnTo>
                  <a:lnTo>
                    <a:pt x="491166" y="22445"/>
                  </a:lnTo>
                  <a:lnTo>
                    <a:pt x="479991" y="22445"/>
                  </a:lnTo>
                  <a:lnTo>
                    <a:pt x="468718" y="11272"/>
                  </a:lnTo>
                  <a:close/>
                </a:path>
                <a:path w="491490" h="260350">
                  <a:moveTo>
                    <a:pt x="491166" y="237584"/>
                  </a:moveTo>
                  <a:lnTo>
                    <a:pt x="479991" y="237584"/>
                  </a:lnTo>
                  <a:lnTo>
                    <a:pt x="468718" y="248807"/>
                  </a:lnTo>
                  <a:lnTo>
                    <a:pt x="491166" y="248807"/>
                  </a:lnTo>
                  <a:lnTo>
                    <a:pt x="491166" y="237584"/>
                  </a:lnTo>
                  <a:close/>
                </a:path>
                <a:path w="491490" h="260350">
                  <a:moveTo>
                    <a:pt x="22448" y="11272"/>
                  </a:moveTo>
                  <a:lnTo>
                    <a:pt x="11273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491490" h="260350">
                  <a:moveTo>
                    <a:pt x="468718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468718" y="22445"/>
                  </a:lnTo>
                  <a:lnTo>
                    <a:pt x="468718" y="11272"/>
                  </a:lnTo>
                  <a:close/>
                </a:path>
                <a:path w="491490" h="260350">
                  <a:moveTo>
                    <a:pt x="491166" y="11272"/>
                  </a:moveTo>
                  <a:lnTo>
                    <a:pt x="468718" y="11272"/>
                  </a:lnTo>
                  <a:lnTo>
                    <a:pt x="479991" y="22445"/>
                  </a:lnTo>
                  <a:lnTo>
                    <a:pt x="491166" y="22445"/>
                  </a:lnTo>
                  <a:lnTo>
                    <a:pt x="491166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798261" y="4083617"/>
              <a:ext cx="469265" cy="238125"/>
            </a:xfrm>
            <a:custGeom>
              <a:avLst/>
              <a:gdLst/>
              <a:ahLst/>
              <a:cxnLst/>
              <a:rect l="l" t="t" r="r" b="b"/>
              <a:pathLst>
                <a:path w="469265" h="238125">
                  <a:moveTo>
                    <a:pt x="468728" y="0"/>
                  </a:moveTo>
                  <a:lnTo>
                    <a:pt x="0" y="0"/>
                  </a:lnTo>
                  <a:lnTo>
                    <a:pt x="0" y="237534"/>
                  </a:lnTo>
                  <a:lnTo>
                    <a:pt x="468728" y="237534"/>
                  </a:lnTo>
                  <a:lnTo>
                    <a:pt x="468728" y="0"/>
                  </a:lnTo>
                  <a:close/>
                </a:path>
              </a:pathLst>
            </a:custGeom>
            <a:solidFill>
              <a:srgbClr val="CEEA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87087" y="4072344"/>
              <a:ext cx="491490" cy="260350"/>
            </a:xfrm>
            <a:custGeom>
              <a:avLst/>
              <a:gdLst/>
              <a:ahLst/>
              <a:cxnLst/>
              <a:rect l="l" t="t" r="r" b="b"/>
              <a:pathLst>
                <a:path w="491490" h="260350">
                  <a:moveTo>
                    <a:pt x="491166" y="0"/>
                  </a:moveTo>
                  <a:lnTo>
                    <a:pt x="0" y="0"/>
                  </a:lnTo>
                  <a:lnTo>
                    <a:pt x="0" y="260030"/>
                  </a:lnTo>
                  <a:lnTo>
                    <a:pt x="491166" y="260030"/>
                  </a:lnTo>
                  <a:lnTo>
                    <a:pt x="491166" y="248807"/>
                  </a:lnTo>
                  <a:lnTo>
                    <a:pt x="22448" y="248807"/>
                  </a:lnTo>
                  <a:lnTo>
                    <a:pt x="11174" y="237584"/>
                  </a:lnTo>
                  <a:lnTo>
                    <a:pt x="22448" y="237584"/>
                  </a:lnTo>
                  <a:lnTo>
                    <a:pt x="22448" y="22445"/>
                  </a:lnTo>
                  <a:lnTo>
                    <a:pt x="11174" y="22445"/>
                  </a:lnTo>
                  <a:lnTo>
                    <a:pt x="22448" y="11272"/>
                  </a:lnTo>
                  <a:lnTo>
                    <a:pt x="491166" y="11272"/>
                  </a:lnTo>
                  <a:lnTo>
                    <a:pt x="491166" y="0"/>
                  </a:lnTo>
                  <a:close/>
                </a:path>
                <a:path w="491490" h="260350">
                  <a:moveTo>
                    <a:pt x="22448" y="237584"/>
                  </a:moveTo>
                  <a:lnTo>
                    <a:pt x="11174" y="237584"/>
                  </a:lnTo>
                  <a:lnTo>
                    <a:pt x="22448" y="248807"/>
                  </a:lnTo>
                  <a:lnTo>
                    <a:pt x="22448" y="237584"/>
                  </a:lnTo>
                  <a:close/>
                </a:path>
                <a:path w="491490" h="260350">
                  <a:moveTo>
                    <a:pt x="468718" y="237584"/>
                  </a:moveTo>
                  <a:lnTo>
                    <a:pt x="22448" y="237584"/>
                  </a:lnTo>
                  <a:lnTo>
                    <a:pt x="22448" y="248807"/>
                  </a:lnTo>
                  <a:lnTo>
                    <a:pt x="468718" y="248807"/>
                  </a:lnTo>
                  <a:lnTo>
                    <a:pt x="468718" y="237584"/>
                  </a:lnTo>
                  <a:close/>
                </a:path>
                <a:path w="491490" h="260350">
                  <a:moveTo>
                    <a:pt x="468718" y="11272"/>
                  </a:moveTo>
                  <a:lnTo>
                    <a:pt x="468718" y="248807"/>
                  </a:lnTo>
                  <a:lnTo>
                    <a:pt x="479892" y="237584"/>
                  </a:lnTo>
                  <a:lnTo>
                    <a:pt x="491166" y="237584"/>
                  </a:lnTo>
                  <a:lnTo>
                    <a:pt x="491166" y="22445"/>
                  </a:lnTo>
                  <a:lnTo>
                    <a:pt x="479892" y="22445"/>
                  </a:lnTo>
                  <a:lnTo>
                    <a:pt x="468718" y="11272"/>
                  </a:lnTo>
                  <a:close/>
                </a:path>
                <a:path w="491490" h="260350">
                  <a:moveTo>
                    <a:pt x="491166" y="237584"/>
                  </a:moveTo>
                  <a:lnTo>
                    <a:pt x="479892" y="237584"/>
                  </a:lnTo>
                  <a:lnTo>
                    <a:pt x="468718" y="248807"/>
                  </a:lnTo>
                  <a:lnTo>
                    <a:pt x="491166" y="248807"/>
                  </a:lnTo>
                  <a:lnTo>
                    <a:pt x="491166" y="237584"/>
                  </a:lnTo>
                  <a:close/>
                </a:path>
                <a:path w="491490" h="260350">
                  <a:moveTo>
                    <a:pt x="22448" y="11272"/>
                  </a:moveTo>
                  <a:lnTo>
                    <a:pt x="11174" y="22445"/>
                  </a:lnTo>
                  <a:lnTo>
                    <a:pt x="22448" y="22445"/>
                  </a:lnTo>
                  <a:lnTo>
                    <a:pt x="22448" y="11272"/>
                  </a:lnTo>
                  <a:close/>
                </a:path>
                <a:path w="491490" h="260350">
                  <a:moveTo>
                    <a:pt x="468718" y="11272"/>
                  </a:moveTo>
                  <a:lnTo>
                    <a:pt x="22448" y="11272"/>
                  </a:lnTo>
                  <a:lnTo>
                    <a:pt x="22448" y="22445"/>
                  </a:lnTo>
                  <a:lnTo>
                    <a:pt x="468718" y="22445"/>
                  </a:lnTo>
                  <a:lnTo>
                    <a:pt x="468718" y="11272"/>
                  </a:lnTo>
                  <a:close/>
                </a:path>
                <a:path w="491490" h="260350">
                  <a:moveTo>
                    <a:pt x="491166" y="11272"/>
                  </a:moveTo>
                  <a:lnTo>
                    <a:pt x="468718" y="11272"/>
                  </a:lnTo>
                  <a:lnTo>
                    <a:pt x="479892" y="22445"/>
                  </a:lnTo>
                  <a:lnTo>
                    <a:pt x="491166" y="22445"/>
                  </a:lnTo>
                  <a:lnTo>
                    <a:pt x="491166" y="1127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003466" y="4085532"/>
            <a:ext cx="1140460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74345" algn="l"/>
                <a:tab pos="941705" algn="l"/>
              </a:tabLst>
            </a:pPr>
            <a:r>
              <a:rPr sz="1200" b="1" spc="-25" dirty="0">
                <a:solidFill>
                  <a:srgbClr val="BEBEBE"/>
                </a:solidFill>
                <a:latin typeface="Arial"/>
                <a:cs typeface="Arial"/>
              </a:rPr>
              <a:t>d1</a:t>
            </a:r>
            <a:r>
              <a:rPr sz="1200" b="1" dirty="0">
                <a:solidFill>
                  <a:srgbClr val="BEBEBE"/>
                </a:solidFill>
                <a:latin typeface="Arial"/>
                <a:cs typeface="Arial"/>
              </a:rPr>
              <a:t>	</a:t>
            </a:r>
            <a:r>
              <a:rPr sz="1200" b="1" spc="-25" dirty="0">
                <a:solidFill>
                  <a:srgbClr val="BEBEBE"/>
                </a:solidFill>
                <a:latin typeface="Arial"/>
                <a:cs typeface="Arial"/>
              </a:rPr>
              <a:t>d2</a:t>
            </a:r>
            <a:r>
              <a:rPr sz="1200" b="1" dirty="0">
                <a:solidFill>
                  <a:srgbClr val="BEBEBE"/>
                </a:solidFill>
                <a:latin typeface="Arial"/>
                <a:cs typeface="Arial"/>
              </a:rPr>
              <a:t>	</a:t>
            </a:r>
            <a:r>
              <a:rPr sz="1200" b="1" spc="-25" dirty="0">
                <a:solidFill>
                  <a:srgbClr val="BEBEBE"/>
                </a:solidFill>
                <a:latin typeface="Arial"/>
                <a:cs typeface="Arial"/>
              </a:rPr>
              <a:t>d3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255805" y="4072344"/>
            <a:ext cx="1513205" cy="260350"/>
          </a:xfrm>
          <a:custGeom>
            <a:avLst/>
            <a:gdLst/>
            <a:ahLst/>
            <a:cxnLst/>
            <a:rect l="l" t="t" r="r" b="b"/>
            <a:pathLst>
              <a:path w="1513204" h="260350">
                <a:moveTo>
                  <a:pt x="1512807" y="0"/>
                </a:moveTo>
                <a:lnTo>
                  <a:pt x="0" y="0"/>
                </a:lnTo>
                <a:lnTo>
                  <a:pt x="0" y="260030"/>
                </a:lnTo>
                <a:lnTo>
                  <a:pt x="1512807" y="260030"/>
                </a:lnTo>
                <a:lnTo>
                  <a:pt x="1512807" y="248807"/>
                </a:lnTo>
                <a:lnTo>
                  <a:pt x="22448" y="248807"/>
                </a:lnTo>
                <a:lnTo>
                  <a:pt x="11174" y="237584"/>
                </a:lnTo>
                <a:lnTo>
                  <a:pt x="22448" y="237584"/>
                </a:lnTo>
                <a:lnTo>
                  <a:pt x="22448" y="22445"/>
                </a:lnTo>
                <a:lnTo>
                  <a:pt x="11174" y="22445"/>
                </a:lnTo>
                <a:lnTo>
                  <a:pt x="22448" y="11272"/>
                </a:lnTo>
                <a:lnTo>
                  <a:pt x="1512807" y="11272"/>
                </a:lnTo>
                <a:lnTo>
                  <a:pt x="1512807" y="0"/>
                </a:lnTo>
                <a:close/>
              </a:path>
              <a:path w="1513204" h="260350">
                <a:moveTo>
                  <a:pt x="22448" y="237584"/>
                </a:moveTo>
                <a:lnTo>
                  <a:pt x="11174" y="237584"/>
                </a:lnTo>
                <a:lnTo>
                  <a:pt x="22448" y="248807"/>
                </a:lnTo>
                <a:lnTo>
                  <a:pt x="22448" y="237584"/>
                </a:lnTo>
                <a:close/>
              </a:path>
              <a:path w="1513204" h="260350">
                <a:moveTo>
                  <a:pt x="1490359" y="237584"/>
                </a:moveTo>
                <a:lnTo>
                  <a:pt x="22448" y="237584"/>
                </a:lnTo>
                <a:lnTo>
                  <a:pt x="22448" y="248807"/>
                </a:lnTo>
                <a:lnTo>
                  <a:pt x="1490359" y="248807"/>
                </a:lnTo>
                <a:lnTo>
                  <a:pt x="1490359" y="237584"/>
                </a:lnTo>
                <a:close/>
              </a:path>
              <a:path w="1513204" h="260350">
                <a:moveTo>
                  <a:pt x="1490359" y="11272"/>
                </a:moveTo>
                <a:lnTo>
                  <a:pt x="1490359" y="248807"/>
                </a:lnTo>
                <a:lnTo>
                  <a:pt x="1501633" y="237584"/>
                </a:lnTo>
                <a:lnTo>
                  <a:pt x="1512807" y="237584"/>
                </a:lnTo>
                <a:lnTo>
                  <a:pt x="1512807" y="22445"/>
                </a:lnTo>
                <a:lnTo>
                  <a:pt x="1501633" y="22445"/>
                </a:lnTo>
                <a:lnTo>
                  <a:pt x="1490359" y="11272"/>
                </a:lnTo>
                <a:close/>
              </a:path>
              <a:path w="1513204" h="260350">
                <a:moveTo>
                  <a:pt x="1512807" y="237584"/>
                </a:moveTo>
                <a:lnTo>
                  <a:pt x="1501633" y="237584"/>
                </a:lnTo>
                <a:lnTo>
                  <a:pt x="1490359" y="248807"/>
                </a:lnTo>
                <a:lnTo>
                  <a:pt x="1512807" y="248807"/>
                </a:lnTo>
                <a:lnTo>
                  <a:pt x="1512807" y="237584"/>
                </a:lnTo>
                <a:close/>
              </a:path>
              <a:path w="1513204" h="260350">
                <a:moveTo>
                  <a:pt x="22448" y="11272"/>
                </a:moveTo>
                <a:lnTo>
                  <a:pt x="11174" y="22445"/>
                </a:lnTo>
                <a:lnTo>
                  <a:pt x="22448" y="22445"/>
                </a:lnTo>
                <a:lnTo>
                  <a:pt x="22448" y="11272"/>
                </a:lnTo>
                <a:close/>
              </a:path>
              <a:path w="1513204" h="260350">
                <a:moveTo>
                  <a:pt x="1490359" y="11272"/>
                </a:moveTo>
                <a:lnTo>
                  <a:pt x="22448" y="11272"/>
                </a:lnTo>
                <a:lnTo>
                  <a:pt x="22448" y="22445"/>
                </a:lnTo>
                <a:lnTo>
                  <a:pt x="1490359" y="22445"/>
                </a:lnTo>
                <a:lnTo>
                  <a:pt x="1490359" y="11272"/>
                </a:lnTo>
                <a:close/>
              </a:path>
              <a:path w="1513204" h="260350">
                <a:moveTo>
                  <a:pt x="1512807" y="11272"/>
                </a:moveTo>
                <a:lnTo>
                  <a:pt x="1490359" y="11272"/>
                </a:lnTo>
                <a:lnTo>
                  <a:pt x="1501633" y="22445"/>
                </a:lnTo>
                <a:lnTo>
                  <a:pt x="1512807" y="22445"/>
                </a:lnTo>
                <a:lnTo>
                  <a:pt x="1512807" y="1127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961945" y="4085532"/>
            <a:ext cx="113030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b="1" spc="-50" dirty="0">
                <a:solidFill>
                  <a:srgbClr val="BEBEBE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645730" y="2272359"/>
            <a:ext cx="299085" cy="1587500"/>
          </a:xfrm>
          <a:custGeom>
            <a:avLst/>
            <a:gdLst/>
            <a:ahLst/>
            <a:cxnLst/>
            <a:rect l="l" t="t" r="r" b="b"/>
            <a:pathLst>
              <a:path w="299085" h="1587500">
                <a:moveTo>
                  <a:pt x="183177" y="1574800"/>
                </a:moveTo>
                <a:lnTo>
                  <a:pt x="115633" y="1574800"/>
                </a:lnTo>
                <a:lnTo>
                  <a:pt x="119723" y="1587500"/>
                </a:lnTo>
                <a:lnTo>
                  <a:pt x="179086" y="1587500"/>
                </a:lnTo>
                <a:lnTo>
                  <a:pt x="183177" y="1574800"/>
                </a:lnTo>
                <a:close/>
              </a:path>
              <a:path w="299085" h="1587500">
                <a:moveTo>
                  <a:pt x="191058" y="1562100"/>
                </a:moveTo>
                <a:lnTo>
                  <a:pt x="107751" y="1562100"/>
                </a:lnTo>
                <a:lnTo>
                  <a:pt x="111642" y="1574800"/>
                </a:lnTo>
                <a:lnTo>
                  <a:pt x="187167" y="1574800"/>
                </a:lnTo>
                <a:lnTo>
                  <a:pt x="191058" y="1562100"/>
                </a:lnTo>
                <a:close/>
              </a:path>
              <a:path w="299085" h="1587500">
                <a:moveTo>
                  <a:pt x="132693" y="38100"/>
                </a:moveTo>
                <a:lnTo>
                  <a:pt x="100567" y="38100"/>
                </a:lnTo>
                <a:lnTo>
                  <a:pt x="96976" y="50800"/>
                </a:lnTo>
                <a:lnTo>
                  <a:pt x="90291" y="63500"/>
                </a:lnTo>
                <a:lnTo>
                  <a:pt x="71634" y="101600"/>
                </a:lnTo>
                <a:lnTo>
                  <a:pt x="60161" y="152400"/>
                </a:lnTo>
                <a:lnTo>
                  <a:pt x="54773" y="165100"/>
                </a:lnTo>
                <a:lnTo>
                  <a:pt x="44597" y="215900"/>
                </a:lnTo>
                <a:lnTo>
                  <a:pt x="35318" y="266700"/>
                </a:lnTo>
                <a:lnTo>
                  <a:pt x="31028" y="304800"/>
                </a:lnTo>
                <a:lnTo>
                  <a:pt x="27037" y="330200"/>
                </a:lnTo>
                <a:lnTo>
                  <a:pt x="23146" y="355600"/>
                </a:lnTo>
                <a:lnTo>
                  <a:pt x="19654" y="393700"/>
                </a:lnTo>
                <a:lnTo>
                  <a:pt x="16362" y="419100"/>
                </a:lnTo>
                <a:lnTo>
                  <a:pt x="13269" y="457200"/>
                </a:lnTo>
                <a:lnTo>
                  <a:pt x="10575" y="495300"/>
                </a:lnTo>
                <a:lnTo>
                  <a:pt x="8181" y="533400"/>
                </a:lnTo>
                <a:lnTo>
                  <a:pt x="5986" y="571500"/>
                </a:lnTo>
                <a:lnTo>
                  <a:pt x="4190" y="596900"/>
                </a:lnTo>
                <a:lnTo>
                  <a:pt x="2693" y="635000"/>
                </a:lnTo>
                <a:lnTo>
                  <a:pt x="598" y="723900"/>
                </a:lnTo>
                <a:lnTo>
                  <a:pt x="0" y="762000"/>
                </a:lnTo>
                <a:lnTo>
                  <a:pt x="0" y="838200"/>
                </a:lnTo>
                <a:lnTo>
                  <a:pt x="598" y="876300"/>
                </a:lnTo>
                <a:lnTo>
                  <a:pt x="1496" y="914400"/>
                </a:lnTo>
                <a:lnTo>
                  <a:pt x="2693" y="952500"/>
                </a:lnTo>
                <a:lnTo>
                  <a:pt x="4190" y="990600"/>
                </a:lnTo>
                <a:lnTo>
                  <a:pt x="5986" y="1028700"/>
                </a:lnTo>
                <a:lnTo>
                  <a:pt x="8181" y="1066800"/>
                </a:lnTo>
                <a:lnTo>
                  <a:pt x="10575" y="1104900"/>
                </a:lnTo>
                <a:lnTo>
                  <a:pt x="13269" y="1143000"/>
                </a:lnTo>
                <a:lnTo>
                  <a:pt x="16362" y="1168400"/>
                </a:lnTo>
                <a:lnTo>
                  <a:pt x="19654" y="1206500"/>
                </a:lnTo>
                <a:lnTo>
                  <a:pt x="23146" y="1231900"/>
                </a:lnTo>
                <a:lnTo>
                  <a:pt x="27037" y="1270000"/>
                </a:lnTo>
                <a:lnTo>
                  <a:pt x="31028" y="1295400"/>
                </a:lnTo>
                <a:lnTo>
                  <a:pt x="35318" y="1320800"/>
                </a:lnTo>
                <a:lnTo>
                  <a:pt x="39907" y="1358900"/>
                </a:lnTo>
                <a:lnTo>
                  <a:pt x="44597" y="1384300"/>
                </a:lnTo>
                <a:lnTo>
                  <a:pt x="49585" y="1409700"/>
                </a:lnTo>
                <a:lnTo>
                  <a:pt x="54773" y="1422400"/>
                </a:lnTo>
                <a:lnTo>
                  <a:pt x="60161" y="1447800"/>
                </a:lnTo>
                <a:lnTo>
                  <a:pt x="65847" y="1473200"/>
                </a:lnTo>
                <a:lnTo>
                  <a:pt x="71634" y="1485900"/>
                </a:lnTo>
                <a:lnTo>
                  <a:pt x="77620" y="1511300"/>
                </a:lnTo>
                <a:lnTo>
                  <a:pt x="83906" y="1524000"/>
                </a:lnTo>
                <a:lnTo>
                  <a:pt x="90291" y="1536700"/>
                </a:lnTo>
                <a:lnTo>
                  <a:pt x="96976" y="1549400"/>
                </a:lnTo>
                <a:lnTo>
                  <a:pt x="100567" y="1562100"/>
                </a:lnTo>
                <a:lnTo>
                  <a:pt x="135487" y="1562100"/>
                </a:lnTo>
                <a:lnTo>
                  <a:pt x="132095" y="1549400"/>
                </a:lnTo>
                <a:lnTo>
                  <a:pt x="124013" y="1549400"/>
                </a:lnTo>
                <a:lnTo>
                  <a:pt x="120821" y="1536700"/>
                </a:lnTo>
                <a:lnTo>
                  <a:pt x="121220" y="1536700"/>
                </a:lnTo>
                <a:lnTo>
                  <a:pt x="114934" y="1524000"/>
                </a:lnTo>
                <a:lnTo>
                  <a:pt x="115233" y="1524000"/>
                </a:lnTo>
                <a:lnTo>
                  <a:pt x="109148" y="1511300"/>
                </a:lnTo>
                <a:lnTo>
                  <a:pt x="109347" y="1511300"/>
                </a:lnTo>
                <a:lnTo>
                  <a:pt x="103261" y="1498600"/>
                </a:lnTo>
                <a:lnTo>
                  <a:pt x="103461" y="1498600"/>
                </a:lnTo>
                <a:lnTo>
                  <a:pt x="97674" y="1485900"/>
                </a:lnTo>
                <a:lnTo>
                  <a:pt x="92087" y="1460500"/>
                </a:lnTo>
                <a:lnTo>
                  <a:pt x="81511" y="1422400"/>
                </a:lnTo>
                <a:lnTo>
                  <a:pt x="71534" y="1371600"/>
                </a:lnTo>
                <a:lnTo>
                  <a:pt x="62455" y="1320800"/>
                </a:lnTo>
                <a:lnTo>
                  <a:pt x="54174" y="1270000"/>
                </a:lnTo>
                <a:lnTo>
                  <a:pt x="50383" y="1231900"/>
                </a:lnTo>
                <a:lnTo>
                  <a:pt x="46891" y="1206500"/>
                </a:lnTo>
                <a:lnTo>
                  <a:pt x="43599" y="1168400"/>
                </a:lnTo>
                <a:lnTo>
                  <a:pt x="40606" y="1130300"/>
                </a:lnTo>
                <a:lnTo>
                  <a:pt x="38012" y="1104900"/>
                </a:lnTo>
                <a:lnTo>
                  <a:pt x="35518" y="1066800"/>
                </a:lnTo>
                <a:lnTo>
                  <a:pt x="33422" y="1028700"/>
                </a:lnTo>
                <a:lnTo>
                  <a:pt x="31527" y="990600"/>
                </a:lnTo>
                <a:lnTo>
                  <a:pt x="30030" y="952500"/>
                </a:lnTo>
                <a:lnTo>
                  <a:pt x="28833" y="914400"/>
                </a:lnTo>
                <a:lnTo>
                  <a:pt x="27935" y="876300"/>
                </a:lnTo>
                <a:lnTo>
                  <a:pt x="27436" y="838200"/>
                </a:lnTo>
                <a:lnTo>
                  <a:pt x="27436" y="762000"/>
                </a:lnTo>
                <a:lnTo>
                  <a:pt x="27935" y="723900"/>
                </a:lnTo>
                <a:lnTo>
                  <a:pt x="28833" y="685800"/>
                </a:lnTo>
                <a:lnTo>
                  <a:pt x="30030" y="647700"/>
                </a:lnTo>
                <a:lnTo>
                  <a:pt x="31527" y="609600"/>
                </a:lnTo>
                <a:lnTo>
                  <a:pt x="33422" y="571500"/>
                </a:lnTo>
                <a:lnTo>
                  <a:pt x="35518" y="533400"/>
                </a:lnTo>
                <a:lnTo>
                  <a:pt x="38012" y="495300"/>
                </a:lnTo>
                <a:lnTo>
                  <a:pt x="40706" y="457200"/>
                </a:lnTo>
                <a:lnTo>
                  <a:pt x="43599" y="431800"/>
                </a:lnTo>
                <a:lnTo>
                  <a:pt x="46891" y="393700"/>
                </a:lnTo>
                <a:lnTo>
                  <a:pt x="50383" y="368300"/>
                </a:lnTo>
                <a:lnTo>
                  <a:pt x="54174" y="330200"/>
                </a:lnTo>
                <a:lnTo>
                  <a:pt x="58265" y="304800"/>
                </a:lnTo>
                <a:lnTo>
                  <a:pt x="66945" y="254000"/>
                </a:lnTo>
                <a:lnTo>
                  <a:pt x="76523" y="203200"/>
                </a:lnTo>
                <a:lnTo>
                  <a:pt x="86799" y="152400"/>
                </a:lnTo>
                <a:lnTo>
                  <a:pt x="92187" y="139700"/>
                </a:lnTo>
                <a:lnTo>
                  <a:pt x="97774" y="114300"/>
                </a:lnTo>
                <a:lnTo>
                  <a:pt x="103461" y="101600"/>
                </a:lnTo>
                <a:lnTo>
                  <a:pt x="109347" y="88900"/>
                </a:lnTo>
                <a:lnTo>
                  <a:pt x="109148" y="88900"/>
                </a:lnTo>
                <a:lnTo>
                  <a:pt x="115233" y="76200"/>
                </a:lnTo>
                <a:lnTo>
                  <a:pt x="114934" y="76200"/>
                </a:lnTo>
                <a:lnTo>
                  <a:pt x="121220" y="63500"/>
                </a:lnTo>
                <a:lnTo>
                  <a:pt x="120821" y="63500"/>
                </a:lnTo>
                <a:lnTo>
                  <a:pt x="124013" y="50800"/>
                </a:lnTo>
                <a:lnTo>
                  <a:pt x="129401" y="50800"/>
                </a:lnTo>
                <a:lnTo>
                  <a:pt x="132693" y="38100"/>
                </a:lnTo>
                <a:close/>
              </a:path>
              <a:path w="299085" h="1587500">
                <a:moveTo>
                  <a:pt x="198242" y="38100"/>
                </a:moveTo>
                <a:lnTo>
                  <a:pt x="166116" y="38100"/>
                </a:lnTo>
                <a:lnTo>
                  <a:pt x="169408" y="50800"/>
                </a:lnTo>
                <a:lnTo>
                  <a:pt x="174796" y="50800"/>
                </a:lnTo>
                <a:lnTo>
                  <a:pt x="177989" y="63500"/>
                </a:lnTo>
                <a:lnTo>
                  <a:pt x="177590" y="63500"/>
                </a:lnTo>
                <a:lnTo>
                  <a:pt x="183875" y="76200"/>
                </a:lnTo>
                <a:lnTo>
                  <a:pt x="183576" y="76200"/>
                </a:lnTo>
                <a:lnTo>
                  <a:pt x="189761" y="88900"/>
                </a:lnTo>
                <a:lnTo>
                  <a:pt x="189462" y="88900"/>
                </a:lnTo>
                <a:lnTo>
                  <a:pt x="195448" y="101600"/>
                </a:lnTo>
                <a:lnTo>
                  <a:pt x="201235" y="114300"/>
                </a:lnTo>
                <a:lnTo>
                  <a:pt x="201035" y="114300"/>
                </a:lnTo>
                <a:lnTo>
                  <a:pt x="206722" y="139700"/>
                </a:lnTo>
                <a:lnTo>
                  <a:pt x="222486" y="203200"/>
                </a:lnTo>
                <a:lnTo>
                  <a:pt x="231964" y="254000"/>
                </a:lnTo>
                <a:lnTo>
                  <a:pt x="240644" y="304800"/>
                </a:lnTo>
                <a:lnTo>
                  <a:pt x="248526" y="368300"/>
                </a:lnTo>
                <a:lnTo>
                  <a:pt x="252018" y="393700"/>
                </a:lnTo>
                <a:lnTo>
                  <a:pt x="255210" y="431800"/>
                </a:lnTo>
                <a:lnTo>
                  <a:pt x="258203" y="457200"/>
                </a:lnTo>
                <a:lnTo>
                  <a:pt x="260897" y="495300"/>
                </a:lnTo>
                <a:lnTo>
                  <a:pt x="263292" y="533400"/>
                </a:lnTo>
                <a:lnTo>
                  <a:pt x="265487" y="571500"/>
                </a:lnTo>
                <a:lnTo>
                  <a:pt x="267282" y="609600"/>
                </a:lnTo>
                <a:lnTo>
                  <a:pt x="268779" y="647700"/>
                </a:lnTo>
                <a:lnTo>
                  <a:pt x="269976" y="685800"/>
                </a:lnTo>
                <a:lnTo>
                  <a:pt x="270874" y="723900"/>
                </a:lnTo>
                <a:lnTo>
                  <a:pt x="271373" y="762000"/>
                </a:lnTo>
                <a:lnTo>
                  <a:pt x="271373" y="838200"/>
                </a:lnTo>
                <a:lnTo>
                  <a:pt x="270874" y="876300"/>
                </a:lnTo>
                <a:lnTo>
                  <a:pt x="269976" y="914400"/>
                </a:lnTo>
                <a:lnTo>
                  <a:pt x="268779" y="952500"/>
                </a:lnTo>
                <a:lnTo>
                  <a:pt x="267282" y="990600"/>
                </a:lnTo>
                <a:lnTo>
                  <a:pt x="265487" y="1028700"/>
                </a:lnTo>
                <a:lnTo>
                  <a:pt x="263391" y="1066800"/>
                </a:lnTo>
                <a:lnTo>
                  <a:pt x="260897" y="1104900"/>
                </a:lnTo>
                <a:lnTo>
                  <a:pt x="258203" y="1130300"/>
                </a:lnTo>
                <a:lnTo>
                  <a:pt x="255210" y="1168400"/>
                </a:lnTo>
                <a:lnTo>
                  <a:pt x="251918" y="1206500"/>
                </a:lnTo>
                <a:lnTo>
                  <a:pt x="248426" y="1231900"/>
                </a:lnTo>
                <a:lnTo>
                  <a:pt x="244635" y="1270000"/>
                </a:lnTo>
                <a:lnTo>
                  <a:pt x="236454" y="1320800"/>
                </a:lnTo>
                <a:lnTo>
                  <a:pt x="227275" y="1371600"/>
                </a:lnTo>
                <a:lnTo>
                  <a:pt x="217298" y="1422400"/>
                </a:lnTo>
                <a:lnTo>
                  <a:pt x="206623" y="1460500"/>
                </a:lnTo>
                <a:lnTo>
                  <a:pt x="201035" y="1485900"/>
                </a:lnTo>
                <a:lnTo>
                  <a:pt x="201235" y="1485900"/>
                </a:lnTo>
                <a:lnTo>
                  <a:pt x="189462" y="1511300"/>
                </a:lnTo>
                <a:lnTo>
                  <a:pt x="189761" y="1511300"/>
                </a:lnTo>
                <a:lnTo>
                  <a:pt x="183576" y="1524000"/>
                </a:lnTo>
                <a:lnTo>
                  <a:pt x="183875" y="1524000"/>
                </a:lnTo>
                <a:lnTo>
                  <a:pt x="177590" y="1536700"/>
                </a:lnTo>
                <a:lnTo>
                  <a:pt x="177989" y="1536700"/>
                </a:lnTo>
                <a:lnTo>
                  <a:pt x="174796" y="1549400"/>
                </a:lnTo>
                <a:lnTo>
                  <a:pt x="166715" y="1549400"/>
                </a:lnTo>
                <a:lnTo>
                  <a:pt x="163322" y="1562100"/>
                </a:lnTo>
                <a:lnTo>
                  <a:pt x="198242" y="1562100"/>
                </a:lnTo>
                <a:lnTo>
                  <a:pt x="201834" y="1549400"/>
                </a:lnTo>
                <a:lnTo>
                  <a:pt x="208518" y="1536700"/>
                </a:lnTo>
                <a:lnTo>
                  <a:pt x="215003" y="1524000"/>
                </a:lnTo>
                <a:lnTo>
                  <a:pt x="221189" y="1511300"/>
                </a:lnTo>
                <a:lnTo>
                  <a:pt x="227275" y="1485900"/>
                </a:lnTo>
                <a:lnTo>
                  <a:pt x="233061" y="1473200"/>
                </a:lnTo>
                <a:lnTo>
                  <a:pt x="238649" y="1447800"/>
                </a:lnTo>
                <a:lnTo>
                  <a:pt x="244136" y="1422400"/>
                </a:lnTo>
                <a:lnTo>
                  <a:pt x="249224" y="1409700"/>
                </a:lnTo>
                <a:lnTo>
                  <a:pt x="254213" y="1384300"/>
                </a:lnTo>
                <a:lnTo>
                  <a:pt x="259002" y="1358900"/>
                </a:lnTo>
                <a:lnTo>
                  <a:pt x="263491" y="1320800"/>
                </a:lnTo>
                <a:lnTo>
                  <a:pt x="267781" y="1295400"/>
                </a:lnTo>
                <a:lnTo>
                  <a:pt x="271872" y="1270000"/>
                </a:lnTo>
                <a:lnTo>
                  <a:pt x="275763" y="1231900"/>
                </a:lnTo>
                <a:lnTo>
                  <a:pt x="279255" y="1206500"/>
                </a:lnTo>
                <a:lnTo>
                  <a:pt x="282547" y="1168400"/>
                </a:lnTo>
                <a:lnTo>
                  <a:pt x="285540" y="1143000"/>
                </a:lnTo>
                <a:lnTo>
                  <a:pt x="288234" y="1104900"/>
                </a:lnTo>
                <a:lnTo>
                  <a:pt x="290728" y="1066800"/>
                </a:lnTo>
                <a:lnTo>
                  <a:pt x="292824" y="1028700"/>
                </a:lnTo>
                <a:lnTo>
                  <a:pt x="294719" y="990600"/>
                </a:lnTo>
                <a:lnTo>
                  <a:pt x="296216" y="952500"/>
                </a:lnTo>
                <a:lnTo>
                  <a:pt x="297413" y="914400"/>
                </a:lnTo>
                <a:lnTo>
                  <a:pt x="298311" y="876300"/>
                </a:lnTo>
                <a:lnTo>
                  <a:pt x="298810" y="838200"/>
                </a:lnTo>
                <a:lnTo>
                  <a:pt x="298810" y="762000"/>
                </a:lnTo>
                <a:lnTo>
                  <a:pt x="298211" y="723900"/>
                </a:lnTo>
                <a:lnTo>
                  <a:pt x="296116" y="635000"/>
                </a:lnTo>
                <a:lnTo>
                  <a:pt x="294619" y="596900"/>
                </a:lnTo>
                <a:lnTo>
                  <a:pt x="292824" y="571500"/>
                </a:lnTo>
                <a:lnTo>
                  <a:pt x="290629" y="533400"/>
                </a:lnTo>
                <a:lnTo>
                  <a:pt x="288234" y="495300"/>
                </a:lnTo>
                <a:lnTo>
                  <a:pt x="285540" y="457200"/>
                </a:lnTo>
                <a:lnTo>
                  <a:pt x="282547" y="419100"/>
                </a:lnTo>
                <a:lnTo>
                  <a:pt x="279255" y="393700"/>
                </a:lnTo>
                <a:lnTo>
                  <a:pt x="275763" y="355600"/>
                </a:lnTo>
                <a:lnTo>
                  <a:pt x="271872" y="330200"/>
                </a:lnTo>
                <a:lnTo>
                  <a:pt x="267781" y="304800"/>
                </a:lnTo>
                <a:lnTo>
                  <a:pt x="263491" y="266700"/>
                </a:lnTo>
                <a:lnTo>
                  <a:pt x="254213" y="215900"/>
                </a:lnTo>
                <a:lnTo>
                  <a:pt x="244036" y="165100"/>
                </a:lnTo>
                <a:lnTo>
                  <a:pt x="238649" y="152400"/>
                </a:lnTo>
                <a:lnTo>
                  <a:pt x="233061" y="127000"/>
                </a:lnTo>
                <a:lnTo>
                  <a:pt x="221189" y="88900"/>
                </a:lnTo>
                <a:lnTo>
                  <a:pt x="201834" y="50800"/>
                </a:lnTo>
                <a:lnTo>
                  <a:pt x="198242" y="38100"/>
                </a:lnTo>
                <a:close/>
              </a:path>
              <a:path w="299085" h="1587500">
                <a:moveTo>
                  <a:pt x="123714" y="1536700"/>
                </a:moveTo>
                <a:lnTo>
                  <a:pt x="124013" y="1549400"/>
                </a:lnTo>
                <a:lnTo>
                  <a:pt x="127006" y="1549400"/>
                </a:lnTo>
                <a:lnTo>
                  <a:pt x="123714" y="1536700"/>
                </a:lnTo>
                <a:close/>
              </a:path>
              <a:path w="299085" h="1587500">
                <a:moveTo>
                  <a:pt x="147160" y="25400"/>
                </a:moveTo>
                <a:lnTo>
                  <a:pt x="107751" y="25400"/>
                </a:lnTo>
                <a:lnTo>
                  <a:pt x="104159" y="38100"/>
                </a:lnTo>
                <a:lnTo>
                  <a:pt x="143568" y="38100"/>
                </a:lnTo>
                <a:lnTo>
                  <a:pt x="147160" y="25400"/>
                </a:lnTo>
                <a:close/>
              </a:path>
              <a:path w="299085" h="1587500">
                <a:moveTo>
                  <a:pt x="148756" y="25400"/>
                </a:moveTo>
                <a:lnTo>
                  <a:pt x="147160" y="25400"/>
                </a:lnTo>
                <a:lnTo>
                  <a:pt x="145364" y="38100"/>
                </a:lnTo>
                <a:lnTo>
                  <a:pt x="148756" y="25400"/>
                </a:lnTo>
                <a:close/>
              </a:path>
              <a:path w="299085" h="1587500">
                <a:moveTo>
                  <a:pt x="151949" y="25400"/>
                </a:moveTo>
                <a:lnTo>
                  <a:pt x="149754" y="25400"/>
                </a:lnTo>
                <a:lnTo>
                  <a:pt x="153146" y="38100"/>
                </a:lnTo>
                <a:lnTo>
                  <a:pt x="151949" y="25400"/>
                </a:lnTo>
                <a:close/>
              </a:path>
              <a:path w="299085" h="1587500">
                <a:moveTo>
                  <a:pt x="191058" y="25400"/>
                </a:moveTo>
                <a:lnTo>
                  <a:pt x="151949" y="25400"/>
                </a:lnTo>
                <a:lnTo>
                  <a:pt x="155441" y="38100"/>
                </a:lnTo>
                <a:lnTo>
                  <a:pt x="194750" y="38100"/>
                </a:lnTo>
                <a:lnTo>
                  <a:pt x="191058" y="25400"/>
                </a:lnTo>
                <a:close/>
              </a:path>
              <a:path w="299085" h="1587500">
                <a:moveTo>
                  <a:pt x="179186" y="12700"/>
                </a:moveTo>
                <a:lnTo>
                  <a:pt x="119723" y="12700"/>
                </a:lnTo>
                <a:lnTo>
                  <a:pt x="115633" y="25400"/>
                </a:lnTo>
                <a:lnTo>
                  <a:pt x="183276" y="25400"/>
                </a:lnTo>
                <a:lnTo>
                  <a:pt x="179186" y="12700"/>
                </a:lnTo>
                <a:close/>
              </a:path>
              <a:path w="299085" h="1587500">
                <a:moveTo>
                  <a:pt x="160130" y="0"/>
                </a:moveTo>
                <a:lnTo>
                  <a:pt x="138679" y="0"/>
                </a:lnTo>
                <a:lnTo>
                  <a:pt x="133392" y="12700"/>
                </a:lnTo>
                <a:lnTo>
                  <a:pt x="165318" y="12700"/>
                </a:lnTo>
                <a:lnTo>
                  <a:pt x="16013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926253" y="2163387"/>
            <a:ext cx="2996565" cy="2146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o_mem_rreq</a:t>
            </a:r>
            <a:r>
              <a:rPr sz="1200" b="1" spc="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&amp;</a:t>
            </a:r>
            <a:r>
              <a:rPr sz="1200" b="1" spc="1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i_mem_rrdy</a:t>
            </a:r>
            <a:r>
              <a:rPr sz="1200" b="1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-&gt;</a:t>
            </a:r>
            <a:r>
              <a:rPr sz="1200" b="1" spc="1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FF0000"/>
                </a:solidFill>
                <a:latin typeface="Calibri"/>
                <a:cs typeface="Calibri"/>
              </a:rPr>
              <a:t>addr</a:t>
            </a:r>
            <a:r>
              <a:rPr sz="1200" b="1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Calibri"/>
                <a:cs typeface="Calibri"/>
              </a:rPr>
              <a:t>received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49024" y="4938715"/>
            <a:ext cx="215582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b="1" dirty="0">
                <a:solidFill>
                  <a:srgbClr val="FF0000"/>
                </a:solidFill>
                <a:latin typeface="Calibri"/>
                <a:cs typeface="Calibri"/>
              </a:rPr>
              <a:t>Guarantee next</a:t>
            </a:r>
            <a:r>
              <a:rPr sz="125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FF0000"/>
                </a:solidFill>
                <a:latin typeface="Calibri"/>
                <a:cs typeface="Calibri"/>
              </a:rPr>
              <a:t>cycle,</a:t>
            </a:r>
            <a:r>
              <a:rPr sz="125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125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250" b="1" spc="-20" dirty="0">
                <a:solidFill>
                  <a:srgbClr val="FF0000"/>
                </a:solidFill>
                <a:latin typeface="Calibri"/>
                <a:cs typeface="Calibri"/>
              </a:rPr>
              <a:t>valid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584871" y="3851777"/>
            <a:ext cx="308610" cy="670560"/>
            <a:chOff x="4584871" y="3851777"/>
            <a:chExt cx="308610" cy="670560"/>
          </a:xfrm>
        </p:grpSpPr>
        <p:sp>
          <p:nvSpPr>
            <p:cNvPr id="68" name="object 68"/>
            <p:cNvSpPr/>
            <p:nvPr/>
          </p:nvSpPr>
          <p:spPr>
            <a:xfrm>
              <a:off x="4602330" y="3869236"/>
              <a:ext cx="241935" cy="556260"/>
            </a:xfrm>
            <a:custGeom>
              <a:avLst/>
              <a:gdLst/>
              <a:ahLst/>
              <a:cxnLst/>
              <a:rect l="l" t="t" r="r" b="b"/>
              <a:pathLst>
                <a:path w="241935" h="556260">
                  <a:moveTo>
                    <a:pt x="0" y="0"/>
                  </a:moveTo>
                  <a:lnTo>
                    <a:pt x="241642" y="556193"/>
                  </a:lnTo>
                </a:path>
              </a:pathLst>
            </a:custGeom>
            <a:ln w="349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782814" y="4387731"/>
              <a:ext cx="110489" cy="134620"/>
            </a:xfrm>
            <a:custGeom>
              <a:avLst/>
              <a:gdLst/>
              <a:ahLst/>
              <a:cxnLst/>
              <a:rect l="l" t="t" r="r" b="b"/>
              <a:pathLst>
                <a:path w="110489" h="134620">
                  <a:moveTo>
                    <a:pt x="110245" y="0"/>
                  </a:moveTo>
                  <a:lnTo>
                    <a:pt x="0" y="47844"/>
                  </a:lnTo>
                  <a:lnTo>
                    <a:pt x="102962" y="134095"/>
                  </a:lnTo>
                  <a:lnTo>
                    <a:pt x="11024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224277" y="5819394"/>
            <a:ext cx="4526280" cy="40132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2000" b="1" spc="-10" dirty="0">
                <a:latin typeface="Calibri"/>
                <a:cs typeface="Calibri"/>
              </a:rPr>
              <a:t>i_mem_rrdy</a:t>
            </a:r>
            <a:r>
              <a:rPr sz="2000" b="1" dirty="0">
                <a:latin typeface="Microsoft JhengHei"/>
                <a:cs typeface="Microsoft JhengHei"/>
              </a:rPr>
              <a:t>在每個</a:t>
            </a:r>
            <a:r>
              <a:rPr sz="2000" b="1" spc="-10" dirty="0">
                <a:latin typeface="Calibri"/>
                <a:cs typeface="Calibri"/>
              </a:rPr>
              <a:t>cycle</a:t>
            </a:r>
            <a:r>
              <a:rPr sz="2000" b="1" dirty="0">
                <a:latin typeface="Microsoft JhengHei"/>
                <a:cs typeface="Microsoft JhengHei"/>
              </a:rPr>
              <a:t>為</a:t>
            </a:r>
            <a:r>
              <a:rPr sz="2000" b="1" dirty="0">
                <a:latin typeface="Calibri"/>
                <a:cs typeface="Calibri"/>
              </a:rPr>
              <a:t>1</a:t>
            </a:r>
            <a:r>
              <a:rPr sz="2000" b="1" spc="-5" dirty="0">
                <a:latin typeface="Microsoft JhengHei"/>
                <a:cs typeface="Microsoft JhengHei"/>
              </a:rPr>
              <a:t>的機率為</a:t>
            </a:r>
            <a:r>
              <a:rPr sz="2000" b="1" spc="-25" dirty="0">
                <a:solidFill>
                  <a:srgbClr val="C00000"/>
                </a:solidFill>
                <a:latin typeface="Calibri"/>
                <a:cs typeface="Calibri"/>
              </a:rPr>
              <a:t>0.5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1856"/>
            <a:ext cx="9144000" cy="57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89191"/>
            <a:ext cx="9144000" cy="56388"/>
          </a:xfrm>
          <a:prstGeom prst="rect">
            <a:avLst/>
          </a:prstGeom>
        </p:spPr>
      </p:pic>
      <p:sp>
        <p:nvSpPr>
          <p:cNvPr id="22" name="object 2">
            <a:extLst>
              <a:ext uri="{FF2B5EF4-FFF2-40B4-BE49-F238E27FC236}">
                <a16:creationId xmlns:a16="http://schemas.microsoft.com/office/drawing/2014/main" id="{A066E9F8-BCB2-4C8F-B5D4-D736E03F4F70}"/>
              </a:ext>
            </a:extLst>
          </p:cNvPr>
          <p:cNvSpPr txBox="1"/>
          <p:nvPr/>
        </p:nvSpPr>
        <p:spPr>
          <a:xfrm>
            <a:off x="120802" y="58673"/>
            <a:ext cx="8921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lang="en-US" sz="2100" b="1" i="1" baseline="1984" dirty="0">
                <a:latin typeface="Calibri"/>
                <a:cs typeface="Calibri"/>
              </a:rPr>
              <a:t>	             </a:t>
            </a:r>
            <a:r>
              <a:rPr lang="en-US" sz="1400" b="1" i="1" spc="-10" dirty="0">
                <a:latin typeface="Calibri"/>
                <a:cs typeface="Calibri"/>
              </a:rPr>
              <a:t>Department of Electronics Engineering, CGU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298344D8-6E91-4218-B6D1-68DEF8AFB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770" y="559130"/>
            <a:ext cx="5966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100"/>
              </a:spcBef>
            </a:pPr>
            <a:r>
              <a:rPr lang="en-US" altLang="zh-TW" spc="-10" dirty="0"/>
              <a:t>Outline</a:t>
            </a:r>
            <a:endParaRPr spc="-10" dirty="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C4174302-7FE5-405C-839F-72F010111AD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34781" y="6601155"/>
            <a:ext cx="371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8248612D-4689-46DD-924A-E30CC68E24CE}"/>
              </a:ext>
            </a:extLst>
          </p:cNvPr>
          <p:cNvSpPr txBox="1"/>
          <p:nvPr/>
        </p:nvSpPr>
        <p:spPr>
          <a:xfrm>
            <a:off x="404875" y="1294638"/>
            <a:ext cx="8093709" cy="25526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3360"/>
              </a:spcBef>
              <a:buFont typeface="Wingdings" panose="05000000000000000000" pitchFamily="2" charset="2"/>
              <a:buChar char="§"/>
              <a:tabLst>
                <a:tab pos="354965" algn="l"/>
              </a:tabLst>
            </a:pPr>
            <a:r>
              <a:rPr lang="en-US" sz="2000" b="1" dirty="0">
                <a:latin typeface="Microsoft JhengHei"/>
                <a:cs typeface="Microsoft JhengHei"/>
              </a:rPr>
              <a:t>Algorithm</a:t>
            </a:r>
          </a:p>
          <a:p>
            <a:pPr marL="354965" indent="-342265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354965" algn="l"/>
              </a:tabLst>
            </a:pPr>
            <a:r>
              <a:rPr lang="en-US" sz="2000" b="1" dirty="0">
                <a:latin typeface="Microsoft JhengHei"/>
                <a:cs typeface="Microsoft JhengHei"/>
              </a:rPr>
              <a:t>Floating/Fixed Point Simulation</a:t>
            </a:r>
          </a:p>
          <a:p>
            <a:pPr marL="354965" indent="-342265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354965" algn="l"/>
              </a:tabLst>
            </a:pPr>
            <a:r>
              <a:rPr lang="en-US" sz="2000" b="1" dirty="0">
                <a:latin typeface="Microsoft JhengHei"/>
                <a:cs typeface="Microsoft JhengHei"/>
              </a:rPr>
              <a:t>RTL Implementation </a:t>
            </a:r>
          </a:p>
          <a:p>
            <a:pPr marL="354965" indent="-342265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354965" algn="l"/>
              </a:tabLst>
            </a:pPr>
            <a:r>
              <a:rPr lang="en-US" sz="2000" b="1" dirty="0">
                <a:latin typeface="Microsoft JhengHei"/>
                <a:cs typeface="Microsoft JhengHei"/>
              </a:rPr>
              <a:t>Synthesis Result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solidFill>
                  <a:srgbClr val="000000"/>
                </a:solidFill>
                <a:latin typeface="Calibri"/>
                <a:cs typeface="Calibri"/>
              </a:rPr>
              <a:t>Computer-</a:t>
            </a:r>
            <a:r>
              <a:rPr sz="1400" i="1" dirty="0">
                <a:solidFill>
                  <a:srgbClr val="000000"/>
                </a:solidFill>
                <a:latin typeface="Calibri"/>
                <a:cs typeface="Calibri"/>
              </a:rPr>
              <a:t>Aided</a:t>
            </a:r>
            <a:r>
              <a:rPr sz="1400" i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0000"/>
                </a:solidFill>
                <a:latin typeface="Calibri"/>
                <a:cs typeface="Calibri"/>
              </a:rPr>
              <a:t>VLSI</a:t>
            </a:r>
            <a:r>
              <a:rPr sz="1400" i="1" spc="-10" dirty="0">
                <a:solidFill>
                  <a:srgbClr val="000000"/>
                </a:solidFill>
                <a:latin typeface="Calibri"/>
                <a:cs typeface="Calibri"/>
              </a:rPr>
              <a:t> System</a:t>
            </a:r>
            <a:r>
              <a:rPr sz="1400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 spc="-10" dirty="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7363" y="58673"/>
            <a:ext cx="372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7545" y="719852"/>
            <a:ext cx="2282985" cy="4235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16934" y="559130"/>
            <a:ext cx="23177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D6194"/>
                </a:solidFill>
                <a:latin typeface="Calibri"/>
                <a:cs typeface="Calibri"/>
              </a:rPr>
              <a:t>Design</a:t>
            </a:r>
            <a:r>
              <a:rPr sz="3600" b="1" spc="-90" dirty="0">
                <a:solidFill>
                  <a:srgbClr val="1D6194"/>
                </a:solidFill>
                <a:latin typeface="Calibri"/>
                <a:cs typeface="Calibri"/>
              </a:rPr>
              <a:t> </a:t>
            </a:r>
            <a:r>
              <a:rPr sz="3600" b="1" spc="-20" dirty="0">
                <a:solidFill>
                  <a:srgbClr val="1D6194"/>
                </a:solidFill>
                <a:latin typeface="Calibri"/>
                <a:cs typeface="Calibri"/>
              </a:rPr>
              <a:t>Flow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871" y="2382105"/>
            <a:ext cx="8500745" cy="2060575"/>
            <a:chOff x="306871" y="2382105"/>
            <a:chExt cx="8500745" cy="206057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871" y="2382105"/>
              <a:ext cx="8500252" cy="20601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77361" y="4077462"/>
              <a:ext cx="1152525" cy="285115"/>
            </a:xfrm>
            <a:custGeom>
              <a:avLst/>
              <a:gdLst/>
              <a:ahLst/>
              <a:cxnLst/>
              <a:rect l="l" t="t" r="r" b="b"/>
              <a:pathLst>
                <a:path w="1152525" h="285114">
                  <a:moveTo>
                    <a:pt x="1104646" y="0"/>
                  </a:moveTo>
                  <a:lnTo>
                    <a:pt x="47498" y="0"/>
                  </a:lnTo>
                  <a:lnTo>
                    <a:pt x="28985" y="3724"/>
                  </a:lnTo>
                  <a:lnTo>
                    <a:pt x="13890" y="13890"/>
                  </a:lnTo>
                  <a:lnTo>
                    <a:pt x="3724" y="28985"/>
                  </a:lnTo>
                  <a:lnTo>
                    <a:pt x="0" y="47498"/>
                  </a:lnTo>
                  <a:lnTo>
                    <a:pt x="0" y="237489"/>
                  </a:lnTo>
                  <a:lnTo>
                    <a:pt x="3724" y="256002"/>
                  </a:lnTo>
                  <a:lnTo>
                    <a:pt x="13890" y="271097"/>
                  </a:lnTo>
                  <a:lnTo>
                    <a:pt x="28985" y="281263"/>
                  </a:lnTo>
                  <a:lnTo>
                    <a:pt x="47498" y="284988"/>
                  </a:lnTo>
                  <a:lnTo>
                    <a:pt x="1104646" y="284988"/>
                  </a:lnTo>
                  <a:lnTo>
                    <a:pt x="1123158" y="281263"/>
                  </a:lnTo>
                  <a:lnTo>
                    <a:pt x="1138253" y="271097"/>
                  </a:lnTo>
                  <a:lnTo>
                    <a:pt x="1148419" y="256002"/>
                  </a:lnTo>
                  <a:lnTo>
                    <a:pt x="1152143" y="237489"/>
                  </a:lnTo>
                  <a:lnTo>
                    <a:pt x="1152143" y="47498"/>
                  </a:lnTo>
                  <a:lnTo>
                    <a:pt x="1148419" y="28985"/>
                  </a:lnTo>
                  <a:lnTo>
                    <a:pt x="1138253" y="13890"/>
                  </a:lnTo>
                  <a:lnTo>
                    <a:pt x="1123158" y="3724"/>
                  </a:lnTo>
                  <a:lnTo>
                    <a:pt x="1104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7361" y="4077462"/>
              <a:ext cx="1152525" cy="285115"/>
            </a:xfrm>
            <a:custGeom>
              <a:avLst/>
              <a:gdLst/>
              <a:ahLst/>
              <a:cxnLst/>
              <a:rect l="l" t="t" r="r" b="b"/>
              <a:pathLst>
                <a:path w="1152525" h="285114">
                  <a:moveTo>
                    <a:pt x="0" y="47498"/>
                  </a:moveTo>
                  <a:lnTo>
                    <a:pt x="3724" y="28985"/>
                  </a:lnTo>
                  <a:lnTo>
                    <a:pt x="13890" y="13890"/>
                  </a:lnTo>
                  <a:lnTo>
                    <a:pt x="28985" y="3724"/>
                  </a:lnTo>
                  <a:lnTo>
                    <a:pt x="47498" y="0"/>
                  </a:lnTo>
                  <a:lnTo>
                    <a:pt x="1104646" y="0"/>
                  </a:lnTo>
                  <a:lnTo>
                    <a:pt x="1123158" y="3724"/>
                  </a:lnTo>
                  <a:lnTo>
                    <a:pt x="1138253" y="13890"/>
                  </a:lnTo>
                  <a:lnTo>
                    <a:pt x="1148419" y="28985"/>
                  </a:lnTo>
                  <a:lnTo>
                    <a:pt x="1152143" y="47498"/>
                  </a:lnTo>
                  <a:lnTo>
                    <a:pt x="1152143" y="237489"/>
                  </a:lnTo>
                  <a:lnTo>
                    <a:pt x="1148419" y="256002"/>
                  </a:lnTo>
                  <a:lnTo>
                    <a:pt x="1138253" y="271097"/>
                  </a:lnTo>
                  <a:lnTo>
                    <a:pt x="1123158" y="281263"/>
                  </a:lnTo>
                  <a:lnTo>
                    <a:pt x="1104646" y="284988"/>
                  </a:lnTo>
                  <a:lnTo>
                    <a:pt x="47498" y="284988"/>
                  </a:lnTo>
                  <a:lnTo>
                    <a:pt x="28985" y="281263"/>
                  </a:lnTo>
                  <a:lnTo>
                    <a:pt x="13890" y="271097"/>
                  </a:lnTo>
                  <a:lnTo>
                    <a:pt x="3724" y="256002"/>
                  </a:lnTo>
                  <a:lnTo>
                    <a:pt x="0" y="237489"/>
                  </a:lnTo>
                  <a:lnTo>
                    <a:pt x="0" y="4749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22065" y="4110608"/>
            <a:ext cx="1059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NCVerilog </a:t>
            </a:r>
            <a:r>
              <a:rPr sz="1200" b="1" spc="-25" dirty="0">
                <a:latin typeface="Arial"/>
                <a:cs typeface="Arial"/>
              </a:rPr>
              <a:t>sim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1969" y="710742"/>
            <a:ext cx="4765214" cy="4327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4875" y="559130"/>
            <a:ext cx="47974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Specifications</a:t>
            </a:r>
            <a:r>
              <a:rPr spc="-4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APR</a:t>
            </a:r>
            <a:r>
              <a:rPr spc="-40" dirty="0"/>
              <a:t> </a:t>
            </a:r>
            <a:r>
              <a:rPr spc="-25" dirty="0"/>
              <a:t>(1)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4875" y="1122508"/>
            <a:ext cx="8032115" cy="299085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6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160" dirty="0">
                <a:latin typeface="Microsoft JhengHei"/>
                <a:cs typeface="Microsoft JhengHei"/>
              </a:rPr>
              <a:t>只需做</a:t>
            </a:r>
            <a:r>
              <a:rPr sz="2000" b="1" dirty="0">
                <a:latin typeface="Microsoft JhengHei"/>
                <a:cs typeface="Microsoft JhengHei"/>
              </a:rPr>
              <a:t>Marco</a:t>
            </a:r>
            <a:r>
              <a:rPr sz="2000" b="1" spc="-35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layout</a:t>
            </a:r>
            <a:r>
              <a:rPr sz="2000" b="1" spc="70" dirty="0">
                <a:latin typeface="Microsoft JhengHei"/>
                <a:cs typeface="Microsoft JhengHei"/>
              </a:rPr>
              <a:t> 即不用包含</a:t>
            </a:r>
            <a:r>
              <a:rPr sz="2000" b="1" dirty="0">
                <a:latin typeface="Microsoft JhengHei"/>
                <a:cs typeface="Microsoft JhengHei"/>
              </a:rPr>
              <a:t>IO</a:t>
            </a:r>
            <a:r>
              <a:rPr sz="2000" b="1" spc="-20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Pad</a:t>
            </a:r>
            <a:r>
              <a:rPr sz="2000" b="1" spc="-15" dirty="0">
                <a:latin typeface="Microsoft JhengHei"/>
                <a:cs typeface="Microsoft JhengHei"/>
              </a:rPr>
              <a:t> 、 </a:t>
            </a:r>
            <a:r>
              <a:rPr sz="2000" b="1" dirty="0">
                <a:latin typeface="Microsoft JhengHei"/>
                <a:cs typeface="Microsoft JhengHei"/>
              </a:rPr>
              <a:t>Bonding</a:t>
            </a:r>
            <a:r>
              <a:rPr sz="2000" b="1" spc="-35" dirty="0">
                <a:latin typeface="Microsoft JhengHei"/>
                <a:cs typeface="Microsoft JhengHei"/>
              </a:rPr>
              <a:t> </a:t>
            </a:r>
            <a:r>
              <a:rPr sz="2000" b="1" spc="-20" dirty="0">
                <a:latin typeface="Microsoft JhengHei"/>
                <a:cs typeface="Microsoft JhengHei"/>
              </a:rPr>
              <a:t>Pad)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62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spc="-10" dirty="0">
                <a:latin typeface="Calibri"/>
                <a:cs typeface="Calibri"/>
              </a:rPr>
              <a:t>set_aspect_ratio 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0.6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73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VDD</a:t>
            </a:r>
            <a:r>
              <a:rPr sz="2000" b="1" spc="-15" dirty="0">
                <a:latin typeface="Microsoft JhengHei"/>
                <a:cs typeface="Microsoft JhengHei"/>
              </a:rPr>
              <a:t> 與 </a:t>
            </a:r>
            <a:r>
              <a:rPr sz="2000" b="1" dirty="0">
                <a:latin typeface="Microsoft JhengHei"/>
                <a:cs typeface="Microsoft JhengHei"/>
              </a:rPr>
              <a:t>VSS</a:t>
            </a:r>
            <a:r>
              <a:rPr sz="2000" b="1" spc="-10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Power</a:t>
            </a:r>
            <a:r>
              <a:rPr sz="2000" b="1" spc="-15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Ring</a:t>
            </a:r>
            <a:r>
              <a:rPr sz="2000" b="1" spc="-10" dirty="0">
                <a:latin typeface="Microsoft JhengHei"/>
                <a:cs typeface="Microsoft JhengHei"/>
              </a:rPr>
              <a:t> 寬度請各設定為 </a:t>
            </a: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2um</a:t>
            </a:r>
            <a:r>
              <a:rPr sz="2000" b="1" spc="-20" dirty="0">
                <a:solidFill>
                  <a:srgbClr val="C00000"/>
                </a:solidFill>
                <a:latin typeface="Microsoft JhengHei"/>
                <a:cs typeface="Microsoft JhengHei"/>
              </a:rPr>
              <a:t> 只須做一組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63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160" dirty="0">
                <a:solidFill>
                  <a:srgbClr val="C00000"/>
                </a:solidFill>
                <a:latin typeface="Microsoft JhengHei"/>
                <a:cs typeface="Microsoft JhengHei"/>
              </a:rPr>
              <a:t>不需加</a:t>
            </a:r>
            <a:r>
              <a:rPr sz="2000" b="1" dirty="0">
                <a:latin typeface="Microsoft JhengHei"/>
                <a:cs typeface="Microsoft JhengHei"/>
              </a:rPr>
              <a:t>Dummy</a:t>
            </a:r>
            <a:r>
              <a:rPr sz="2000" b="1" spc="-30" dirty="0">
                <a:latin typeface="Microsoft JhengHei"/>
                <a:cs typeface="Microsoft JhengHei"/>
              </a:rPr>
              <a:t> </a:t>
            </a:r>
            <a:r>
              <a:rPr sz="2000" b="1" spc="-10" dirty="0">
                <a:latin typeface="Microsoft JhengHei"/>
                <a:cs typeface="Microsoft JhengHei"/>
              </a:rPr>
              <a:t>Metal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63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Power</a:t>
            </a:r>
            <a:r>
              <a:rPr sz="2000" b="1" spc="-20" dirty="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Stripe</a:t>
            </a:r>
            <a:r>
              <a:rPr sz="2000" b="1" spc="50" dirty="0">
                <a:solidFill>
                  <a:srgbClr val="C00000"/>
                </a:solidFill>
                <a:latin typeface="Microsoft JhengHei"/>
                <a:cs typeface="Microsoft JhengHei"/>
              </a:rPr>
              <a:t> 務必至少加一組</a:t>
            </a:r>
            <a:r>
              <a:rPr sz="2000" b="1" spc="245" dirty="0">
                <a:latin typeface="Microsoft JhengHei"/>
                <a:cs typeface="Microsoft JhengHei"/>
              </a:rPr>
              <a:t>，其</a:t>
            </a:r>
            <a:r>
              <a:rPr sz="2000" b="1" dirty="0">
                <a:latin typeface="Microsoft JhengHei"/>
                <a:cs typeface="Microsoft JhengHei"/>
              </a:rPr>
              <a:t>VDD</a:t>
            </a:r>
            <a:r>
              <a:rPr sz="2000" b="1" spc="-15" dirty="0">
                <a:latin typeface="Microsoft JhengHei"/>
                <a:cs typeface="Microsoft JhengHei"/>
              </a:rPr>
              <a:t> 、 </a:t>
            </a:r>
            <a:r>
              <a:rPr sz="2000" b="1" dirty="0">
                <a:latin typeface="Microsoft JhengHei"/>
                <a:cs typeface="Microsoft JhengHei"/>
              </a:rPr>
              <a:t>VSS</a:t>
            </a:r>
            <a:r>
              <a:rPr sz="2000" b="1" spc="-10" dirty="0">
                <a:latin typeface="Microsoft JhengHei"/>
                <a:cs typeface="Microsoft JhengHei"/>
              </a:rPr>
              <a:t> 寬度各設定為 </a:t>
            </a:r>
            <a:r>
              <a:rPr sz="2000" b="1" spc="-25" dirty="0">
                <a:solidFill>
                  <a:srgbClr val="C00000"/>
                </a:solidFill>
                <a:latin typeface="Microsoft JhengHei"/>
                <a:cs typeface="Microsoft JhengHei"/>
              </a:rPr>
              <a:t>2um</a:t>
            </a:r>
            <a:endParaRPr sz="2000">
              <a:latin typeface="Microsoft JhengHei"/>
              <a:cs typeface="Microsoft JhengHei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sz="2000" spc="470" dirty="0">
                <a:solidFill>
                  <a:srgbClr val="C00000"/>
                </a:solidFill>
                <a:latin typeface="Microsoft Sans Serif"/>
                <a:cs typeface="Microsoft Sans Serif"/>
              </a:rPr>
              <a:t>–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Power</a:t>
            </a:r>
            <a:r>
              <a:rPr sz="2000" b="1" spc="-20" dirty="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Stripe</a:t>
            </a:r>
            <a:r>
              <a:rPr sz="2000" b="1" spc="-20" dirty="0">
                <a:solidFill>
                  <a:srgbClr val="C00000"/>
                </a:solidFill>
                <a:latin typeface="Microsoft JhengHei"/>
                <a:cs typeface="Microsoft JhengHei"/>
              </a:rPr>
              <a:t> 垂直方向至少一組，水平方向可不加</a:t>
            </a:r>
            <a:endParaRPr sz="2000">
              <a:latin typeface="Microsoft JhengHei"/>
              <a:cs typeface="Microsoft Jheng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185" y="4676891"/>
            <a:ext cx="7672261" cy="152302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1969" y="710742"/>
            <a:ext cx="4765214" cy="4327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Specifications</a:t>
            </a:r>
            <a:r>
              <a:rPr spc="-4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APR</a:t>
            </a:r>
            <a:r>
              <a:rPr spc="-40" dirty="0"/>
              <a:t> </a:t>
            </a:r>
            <a:r>
              <a:rPr spc="-25" dirty="0"/>
              <a:t>(2)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04875" y="1294638"/>
            <a:ext cx="7060565" cy="2379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120" dirty="0">
                <a:solidFill>
                  <a:srgbClr val="C00000"/>
                </a:solidFill>
                <a:latin typeface="Microsoft JhengHei"/>
                <a:cs typeface="Microsoft JhengHei"/>
              </a:rPr>
              <a:t>務必要加</a:t>
            </a: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Power</a:t>
            </a:r>
            <a:r>
              <a:rPr sz="2000" b="1" spc="-25" dirty="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Rail</a:t>
            </a:r>
            <a:r>
              <a:rPr sz="2000" b="1" spc="-10" dirty="0">
                <a:solidFill>
                  <a:srgbClr val="C00000"/>
                </a:solidFill>
                <a:latin typeface="Microsoft JhengHei"/>
                <a:cs typeface="Microsoft JhengHei"/>
              </a:rPr>
              <a:t> (</a:t>
            </a: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follow</a:t>
            </a:r>
            <a:r>
              <a:rPr sz="2000" b="1" spc="-35" dirty="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Microsoft JhengHei"/>
                <a:cs typeface="Microsoft JhengHei"/>
              </a:rPr>
              <a:t>pin)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63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Core</a:t>
            </a:r>
            <a:r>
              <a:rPr sz="2000" b="1" spc="-20" dirty="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Filler</a:t>
            </a:r>
            <a:r>
              <a:rPr sz="2000" b="1" spc="-20" dirty="0">
                <a:solidFill>
                  <a:srgbClr val="C00000"/>
                </a:solidFill>
                <a:latin typeface="Microsoft JhengHei"/>
                <a:cs typeface="Microsoft JhengHei"/>
              </a:rPr>
              <a:t> 務必要加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63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APR</a:t>
            </a:r>
            <a:r>
              <a:rPr sz="2000" b="1" spc="160" dirty="0">
                <a:latin typeface="Microsoft JhengHei"/>
                <a:cs typeface="Microsoft JhengHei"/>
              </a:rPr>
              <a:t> 後之</a:t>
            </a:r>
            <a:r>
              <a:rPr sz="2000" b="1" dirty="0">
                <a:latin typeface="Microsoft JhengHei"/>
                <a:cs typeface="Microsoft JhengHei"/>
              </a:rPr>
              <a:t>GDSII</a:t>
            </a:r>
            <a:r>
              <a:rPr sz="2000" b="1" spc="-20" dirty="0">
                <a:latin typeface="Microsoft JhengHei"/>
                <a:cs typeface="Microsoft JhengHei"/>
              </a:rPr>
              <a:t> 檔案務必產生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63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245" dirty="0">
                <a:latin typeface="Microsoft JhengHei"/>
                <a:cs typeface="Microsoft JhengHei"/>
              </a:rPr>
              <a:t>完成</a:t>
            </a:r>
            <a:r>
              <a:rPr sz="2000" b="1" dirty="0">
                <a:latin typeface="Microsoft JhengHei"/>
                <a:cs typeface="Microsoft JhengHei"/>
              </a:rPr>
              <a:t>APR</a:t>
            </a:r>
            <a:r>
              <a:rPr sz="2000" b="1" spc="-45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DRC/LVS</a:t>
            </a:r>
            <a:r>
              <a:rPr sz="2000" b="1" spc="-30" dirty="0">
                <a:latin typeface="Microsoft JhengHei"/>
                <a:cs typeface="Microsoft JhengHei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Microsoft JhengHei"/>
                <a:cs typeface="Microsoft JhengHei"/>
              </a:rPr>
              <a:t>完全無誤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63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latin typeface="Microsoft JhengHei"/>
                <a:cs typeface="Microsoft JhengHei"/>
              </a:rPr>
              <a:t>記得先產生GSIM.ioc</a:t>
            </a:r>
            <a:r>
              <a:rPr sz="2000" b="1" spc="-15" dirty="0">
                <a:latin typeface="Microsoft JhengHei"/>
                <a:cs typeface="Microsoft JhengHei"/>
              </a:rPr>
              <a:t>，再重新讀取該檔來設定 </a:t>
            </a:r>
            <a:r>
              <a:rPr sz="2000" b="1" dirty="0">
                <a:latin typeface="Microsoft JhengHei"/>
                <a:cs typeface="Microsoft JhengHei"/>
              </a:rPr>
              <a:t>pin</a:t>
            </a:r>
            <a:r>
              <a:rPr sz="2000" b="1" spc="50" dirty="0">
                <a:latin typeface="Microsoft JhengHei"/>
                <a:cs typeface="Microsoft JhengHei"/>
              </a:rPr>
              <a:t> </a:t>
            </a:r>
            <a:r>
              <a:rPr sz="2000" b="1" spc="-10" dirty="0">
                <a:latin typeface="Microsoft JhengHei"/>
                <a:cs typeface="Microsoft JhengHei"/>
              </a:rPr>
              <a:t>position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878" y="710742"/>
            <a:ext cx="3336914" cy="4327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3180">
              <a:lnSpc>
                <a:spcPct val="100000"/>
              </a:lnSpc>
              <a:spcBef>
                <a:spcPts val="100"/>
              </a:spcBef>
            </a:pPr>
            <a:r>
              <a:rPr dirty="0"/>
              <a:t>Grading</a:t>
            </a:r>
            <a:r>
              <a:rPr spc="-125" dirty="0"/>
              <a:t> </a:t>
            </a:r>
            <a:r>
              <a:rPr dirty="0"/>
              <a:t>Policy</a:t>
            </a:r>
            <a:r>
              <a:rPr spc="-130" dirty="0"/>
              <a:t> </a:t>
            </a:r>
            <a:r>
              <a:rPr spc="-25" dirty="0"/>
              <a:t>(1)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04875" y="1294638"/>
            <a:ext cx="724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Baseline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50%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Performance</a:t>
            </a:r>
            <a:r>
              <a:rPr sz="24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35%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Report</a:t>
            </a:r>
            <a:r>
              <a:rPr sz="2400" b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Arial MT"/>
                <a:cs typeface="Arial MT"/>
              </a:rPr>
              <a:t>15%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9241" y="2054479"/>
          <a:ext cx="7541895" cy="3443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6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52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Item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3D5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3D5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3D5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 gridSpan="2">
                  <a:txBody>
                    <a:bodyPr/>
                    <a:lstStyle/>
                    <a:p>
                      <a:pPr marL="5842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RTL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600" b="1" spc="-25" dirty="0">
                          <a:latin typeface="Microsoft JhengHei"/>
                          <a:cs typeface="Microsoft JhengHei"/>
                        </a:rPr>
                        <a:t>通過提供的</a:t>
                      </a:r>
                      <a:r>
                        <a:rPr sz="1600" b="1" spc="-10" dirty="0">
                          <a:latin typeface="Microsoft JhengHei"/>
                          <a:cs typeface="Microsoft JhengHei"/>
                        </a:rPr>
                        <a:t>5</a:t>
                      </a:r>
                      <a:r>
                        <a:rPr sz="1600" b="1" spc="-25" dirty="0">
                          <a:latin typeface="Microsoft JhengHei"/>
                          <a:cs typeface="Microsoft JhengHei"/>
                        </a:rPr>
                        <a:t>個</a:t>
                      </a:r>
                      <a:r>
                        <a:rPr sz="1600" b="1" spc="-10" dirty="0">
                          <a:latin typeface="Microsoft JhengHei"/>
                          <a:cs typeface="Microsoft JhengHei"/>
                        </a:rPr>
                        <a:t>pattern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 gridSpan="2">
                  <a:txBody>
                    <a:bodyPr/>
                    <a:lstStyle/>
                    <a:p>
                      <a:pPr marL="77787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Verification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Coverage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(line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100%),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nLint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Error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 gridSpan="2">
                  <a:txBody>
                    <a:bodyPr/>
                    <a:lstStyle/>
                    <a:p>
                      <a:pPr marL="84772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Synthesis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EPS,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Pass</a:t>
                      </a:r>
                      <a:r>
                        <a:rPr sz="16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gate-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6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sim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16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600" b="1" spc="-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46926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Finish</a:t>
                      </a:r>
                      <a:r>
                        <a:rPr sz="16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APR</a:t>
                      </a:r>
                      <a:r>
                        <a:rPr sz="16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DRC/LVS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errors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Pass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post-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layout</a:t>
                      </a:r>
                      <a:r>
                        <a:rPr sz="16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simulation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0650">
                        <a:lnSpc>
                          <a:spcPct val="10000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Performance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6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Area,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time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47BB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16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Time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86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Power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47B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25" dirty="0">
                          <a:solidFill>
                            <a:srgbClr val="0000CC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60960">
                        <a:lnSpc>
                          <a:spcPts val="1920"/>
                        </a:lnSpc>
                        <a:spcBef>
                          <a:spcPts val="30"/>
                        </a:spcBef>
                        <a:tabLst>
                          <a:tab pos="1527810" algn="l"/>
                          <a:tab pos="2385695" algn="l"/>
                          <a:tab pos="3469640" algn="l"/>
                        </a:tabLst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10:Compare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active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window,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energy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69215">
                        <a:lnSpc>
                          <a:spcPts val="1785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5: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latin typeface="Arial"/>
                          <a:cs typeface="Arial"/>
                        </a:rPr>
                        <a:t>idle,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idle_after_active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68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Report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600" b="1" spc="-25" dirty="0">
                          <a:solidFill>
                            <a:srgbClr val="00660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878" y="710742"/>
            <a:ext cx="3336914" cy="4327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3180">
              <a:lnSpc>
                <a:spcPct val="100000"/>
              </a:lnSpc>
              <a:spcBef>
                <a:spcPts val="100"/>
              </a:spcBef>
            </a:pPr>
            <a:r>
              <a:rPr dirty="0"/>
              <a:t>Grading</a:t>
            </a:r>
            <a:r>
              <a:rPr spc="-125" dirty="0"/>
              <a:t> </a:t>
            </a:r>
            <a:r>
              <a:rPr dirty="0"/>
              <a:t>Policy</a:t>
            </a:r>
            <a:r>
              <a:rPr spc="-130" dirty="0"/>
              <a:t> </a:t>
            </a:r>
            <a:r>
              <a:rPr spc="-25" dirty="0"/>
              <a:t>(2)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04875" y="1294638"/>
            <a:ext cx="724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Baseline</a:t>
            </a:r>
            <a:r>
              <a:rPr sz="2400" b="1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50%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spc="-10" dirty="0">
                <a:solidFill>
                  <a:srgbClr val="0000CC"/>
                </a:solidFill>
                <a:latin typeface="Arial"/>
                <a:cs typeface="Arial"/>
              </a:rPr>
              <a:t>Performance</a:t>
            </a:r>
            <a:r>
              <a:rPr sz="2400" b="1" spc="-25" dirty="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35%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6600"/>
                </a:solidFill>
                <a:latin typeface="Arial"/>
                <a:cs typeface="Arial"/>
              </a:rPr>
              <a:t>Report</a:t>
            </a:r>
            <a:r>
              <a:rPr sz="2400" b="1" spc="-3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Arial MT"/>
                <a:cs typeface="Arial MT"/>
              </a:rPr>
              <a:t>15%</a:t>
            </a:r>
            <a:endParaRPr sz="2400">
              <a:latin typeface="Arial MT"/>
              <a:cs typeface="Arial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7325" y="2342514"/>
          <a:ext cx="6617334" cy="178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8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8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Violation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85812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Penalty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858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不符合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design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specification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AA5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Performance*0.5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無法通過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hidden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pattern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AA5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Performance*0.5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沒有考慮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random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i_mem_rrdy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AA5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Performance</a:t>
                      </a:r>
                      <a:r>
                        <a:rPr sz="1600" b="1" spc="-35" dirty="0">
                          <a:latin typeface="Microsoft JhengHei"/>
                          <a:cs typeface="Microsoft JhengHei"/>
                        </a:rPr>
                        <a:t>不評分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30" dirty="0">
                          <a:solidFill>
                            <a:srgbClr val="FFFFFF"/>
                          </a:solidFill>
                          <a:latin typeface="Microsoft JhengHei"/>
                          <a:cs typeface="Microsoft JhengHei"/>
                        </a:rPr>
                        <a:t>違反繳交格式與規則</a:t>
                      </a:r>
                      <a:endParaRPr sz="1600">
                        <a:latin typeface="Microsoft JhengHei"/>
                        <a:cs typeface="Microsoft JhengHei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AA5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25" dirty="0">
                          <a:latin typeface="Microsoft JhengHei"/>
                          <a:cs typeface="Microsoft JhengHei"/>
                        </a:rPr>
                        <a:t>總分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600" b="1" spc="-5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F0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6878" y="710742"/>
            <a:ext cx="3336914" cy="4327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3180">
              <a:lnSpc>
                <a:spcPct val="100000"/>
              </a:lnSpc>
              <a:spcBef>
                <a:spcPts val="100"/>
              </a:spcBef>
            </a:pPr>
            <a:r>
              <a:rPr dirty="0"/>
              <a:t>Grading</a:t>
            </a:r>
            <a:r>
              <a:rPr spc="-125" dirty="0"/>
              <a:t> </a:t>
            </a:r>
            <a:r>
              <a:rPr dirty="0"/>
              <a:t>Policy</a:t>
            </a:r>
            <a:r>
              <a:rPr spc="-130" dirty="0"/>
              <a:t> </a:t>
            </a:r>
            <a:r>
              <a:rPr spc="-25" dirty="0"/>
              <a:t>(3)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4875" y="1226667"/>
            <a:ext cx="8110220" cy="16351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RTL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Simulation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Microsoft JhengHei"/>
                <a:cs typeface="Microsoft JhengHei"/>
              </a:rPr>
              <a:t>注意事項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5" dirty="0">
                <a:latin typeface="Microsoft JhengHei"/>
                <a:cs typeface="Microsoft JhengHei"/>
              </a:rPr>
              <a:t>沒有考慮</a:t>
            </a:r>
            <a:r>
              <a:rPr sz="2000" b="1" dirty="0">
                <a:latin typeface="Calibri"/>
                <a:cs typeface="Calibri"/>
              </a:rPr>
              <a:t>random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i_mem_rrdy</a:t>
            </a:r>
            <a:r>
              <a:rPr sz="2000" b="1" dirty="0">
                <a:latin typeface="Microsoft JhengHei"/>
                <a:cs typeface="Microsoft JhengHei"/>
              </a:rPr>
              <a:t>但能通過</a:t>
            </a:r>
            <a:r>
              <a:rPr sz="2000" b="1" dirty="0">
                <a:latin typeface="Calibri"/>
                <a:cs typeface="Calibri"/>
              </a:rPr>
              <a:t>tb0~tb4</a:t>
            </a:r>
            <a:r>
              <a:rPr sz="2000" b="1" spc="-20" dirty="0">
                <a:latin typeface="Microsoft JhengHei"/>
                <a:cs typeface="Microsoft JhengHei"/>
              </a:rPr>
              <a:t>也可以拿到所有分數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63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Coverage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Microsoft JhengHei"/>
                <a:cs typeface="Microsoft JhengHei"/>
              </a:rPr>
              <a:t>注意事項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20" dirty="0">
                <a:latin typeface="Calibri"/>
                <a:cs typeface="Calibri"/>
              </a:rPr>
              <a:t>Coverage</a:t>
            </a:r>
            <a:r>
              <a:rPr sz="2000" b="1" dirty="0">
                <a:latin typeface="Microsoft JhengHei"/>
                <a:cs typeface="Microsoft JhengHei"/>
              </a:rPr>
              <a:t>只針對執行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tb3</a:t>
            </a:r>
            <a:r>
              <a:rPr sz="2000" b="1" dirty="0">
                <a:latin typeface="Microsoft JhengHei"/>
                <a:cs typeface="Microsoft JhengHei"/>
              </a:rPr>
              <a:t>的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line</a:t>
            </a:r>
            <a:r>
              <a:rPr sz="2000" b="1" spc="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coverage</a:t>
            </a:r>
            <a:r>
              <a:rPr sz="2000" b="1" spc="-5" dirty="0">
                <a:latin typeface="Microsoft JhengHei"/>
                <a:cs typeface="Microsoft JhengHei"/>
              </a:rPr>
              <a:t>的結果來進行評分()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4875" y="3787495"/>
            <a:ext cx="8228330" cy="2672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Synthesis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Microsoft JhengHei"/>
                <a:cs typeface="Microsoft JhengHei"/>
              </a:rPr>
              <a:t>注意事項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5" dirty="0">
                <a:latin typeface="Microsoft JhengHei"/>
                <a:cs typeface="Microsoft JhengHei"/>
              </a:rPr>
              <a:t>沒有做</a:t>
            </a:r>
            <a:r>
              <a:rPr sz="2000" b="1" spc="-10" dirty="0">
                <a:latin typeface="Calibri"/>
                <a:cs typeface="Calibri"/>
              </a:rPr>
              <a:t>EPS</a:t>
            </a:r>
            <a:r>
              <a:rPr sz="2000" b="1" dirty="0">
                <a:latin typeface="Microsoft JhengHei"/>
                <a:cs typeface="Microsoft JhengHei"/>
              </a:rPr>
              <a:t>但能過</a:t>
            </a:r>
            <a:r>
              <a:rPr sz="2000" b="1" spc="-10" dirty="0">
                <a:latin typeface="Calibri"/>
                <a:cs typeface="Calibri"/>
              </a:rPr>
              <a:t>gate-</a:t>
            </a:r>
            <a:r>
              <a:rPr sz="2000" b="1" dirty="0">
                <a:latin typeface="Calibri"/>
                <a:cs typeface="Calibri"/>
              </a:rPr>
              <a:t>level</a:t>
            </a:r>
            <a:r>
              <a:rPr sz="2000" b="1" spc="1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simulation</a:t>
            </a:r>
            <a:r>
              <a:rPr sz="2000" b="1" spc="-20" dirty="0">
                <a:latin typeface="Microsoft JhengHei"/>
                <a:cs typeface="Microsoft JhengHei"/>
              </a:rPr>
              <a:t>還是能拿到所有分數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10" dirty="0">
                <a:latin typeface="Microsoft JhengHei"/>
                <a:cs typeface="Microsoft JhengHei"/>
              </a:rPr>
              <a:t>有做</a:t>
            </a:r>
            <a:r>
              <a:rPr sz="2000" b="1" spc="-10" dirty="0">
                <a:latin typeface="Calibri"/>
                <a:cs typeface="Calibri"/>
              </a:rPr>
              <a:t>EPS</a:t>
            </a:r>
            <a:r>
              <a:rPr sz="2000" b="1" spc="-15" dirty="0">
                <a:latin typeface="Microsoft JhengHei"/>
                <a:cs typeface="Microsoft JhengHei"/>
              </a:rPr>
              <a:t>除了能比較有機會做出比較小的面積以外，</a:t>
            </a:r>
            <a:r>
              <a:rPr sz="2000" b="1" spc="-10" dirty="0">
                <a:latin typeface="Calibri"/>
                <a:cs typeface="Calibri"/>
              </a:rPr>
              <a:t>Report</a:t>
            </a:r>
            <a:r>
              <a:rPr sz="2000" b="1" spc="-20" dirty="0">
                <a:latin typeface="Microsoft JhengHei"/>
                <a:cs typeface="Microsoft JhengHei"/>
              </a:rPr>
              <a:t>分數也會</a:t>
            </a:r>
            <a:endParaRPr sz="2000">
              <a:latin typeface="Microsoft JhengHei"/>
              <a:cs typeface="Microsoft JhengHei"/>
            </a:endParaRPr>
          </a:p>
          <a:p>
            <a:pPr marL="756285">
              <a:lnSpc>
                <a:spcPct val="100000"/>
              </a:lnSpc>
            </a:pPr>
            <a:r>
              <a:rPr sz="2000" b="1" dirty="0">
                <a:latin typeface="Microsoft JhengHei"/>
                <a:cs typeface="Microsoft JhengHei"/>
              </a:rPr>
              <a:t>看有沒有使用</a:t>
            </a:r>
            <a:r>
              <a:rPr sz="2000" b="1" spc="-10" dirty="0">
                <a:latin typeface="Calibri"/>
                <a:cs typeface="Calibri"/>
              </a:rPr>
              <a:t>EPS</a:t>
            </a:r>
            <a:r>
              <a:rPr sz="2000" b="1" spc="-15" dirty="0">
                <a:latin typeface="Microsoft JhengHei"/>
                <a:cs typeface="Microsoft JhengHei"/>
              </a:rPr>
              <a:t>進行評分</a:t>
            </a:r>
            <a:endParaRPr sz="20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163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Power</a:t>
            </a:r>
            <a:r>
              <a:rPr sz="2000" b="1" spc="-15" dirty="0">
                <a:latin typeface="Microsoft JhengHei"/>
                <a:cs typeface="Microsoft JhengHei"/>
              </a:rPr>
              <a:t>注意事項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75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10" dirty="0">
                <a:latin typeface="Microsoft JhengHei"/>
                <a:cs typeface="Microsoft JhengHei"/>
              </a:rPr>
              <a:t>只需跑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gate-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level</a:t>
            </a:r>
            <a:r>
              <a:rPr sz="20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tb4</a:t>
            </a:r>
            <a:r>
              <a:rPr sz="2000" b="1" spc="-30" dirty="0">
                <a:latin typeface="Microsoft JhengHei"/>
                <a:cs typeface="Microsoft JhengHei"/>
              </a:rPr>
              <a:t>即可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5" dirty="0">
                <a:latin typeface="Microsoft JhengHei"/>
                <a:cs typeface="Microsoft JhengHei"/>
              </a:rPr>
              <a:t>評分會用</a:t>
            </a:r>
            <a:r>
              <a:rPr sz="2000" b="1" spc="-20" dirty="0">
                <a:latin typeface="Calibri"/>
                <a:cs typeface="Calibri"/>
              </a:rPr>
              <a:t>Energy</a:t>
            </a:r>
            <a:r>
              <a:rPr sz="2000" b="1" spc="-10" dirty="0">
                <a:latin typeface="Microsoft JhengHei"/>
                <a:cs typeface="Microsoft JhengHei"/>
              </a:rPr>
              <a:t>來進行評分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8536" y="2924555"/>
            <a:ext cx="8187055" cy="718820"/>
            <a:chOff x="478536" y="2924555"/>
            <a:chExt cx="8187055" cy="7188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536" y="2924555"/>
              <a:ext cx="8186928" cy="7188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20618" y="3358133"/>
              <a:ext cx="1009015" cy="215265"/>
            </a:xfrm>
            <a:custGeom>
              <a:avLst/>
              <a:gdLst/>
              <a:ahLst/>
              <a:cxnLst/>
              <a:rect l="l" t="t" r="r" b="b"/>
              <a:pathLst>
                <a:path w="1009014" h="215264">
                  <a:moveTo>
                    <a:pt x="0" y="214884"/>
                  </a:moveTo>
                  <a:lnTo>
                    <a:pt x="1008888" y="214884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21488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7424" y="455676"/>
            <a:ext cx="3355975" cy="1007110"/>
            <a:chOff x="3067424" y="455676"/>
            <a:chExt cx="3355975" cy="1007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424" y="715297"/>
              <a:ext cx="2438402" cy="3507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64" y="455676"/>
              <a:ext cx="1110234" cy="100660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0340">
              <a:lnSpc>
                <a:spcPct val="100000"/>
              </a:lnSpc>
              <a:spcBef>
                <a:spcPts val="100"/>
              </a:spcBef>
            </a:pPr>
            <a:r>
              <a:rPr dirty="0"/>
              <a:t>Performance</a:t>
            </a:r>
            <a:r>
              <a:rPr spc="-125" dirty="0"/>
              <a:t> </a:t>
            </a:r>
            <a:r>
              <a:rPr spc="-25" dirty="0"/>
              <a:t>(1)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4875" y="1212342"/>
            <a:ext cx="2868295" cy="9004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6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Score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=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Area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470" dirty="0">
                <a:latin typeface="Yu Gothic UI"/>
                <a:cs typeface="Yu Gothic UI"/>
              </a:rPr>
              <a:t>×</a:t>
            </a:r>
            <a:r>
              <a:rPr sz="2400" b="1" spc="-120" dirty="0">
                <a:latin typeface="Yu Gothic UI"/>
                <a:cs typeface="Yu Gothic U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60"/>
              </a:spcBef>
            </a:pP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Area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075" y="4794630"/>
            <a:ext cx="93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285" dirty="0">
                <a:latin typeface="Microsoft Sans Serif"/>
                <a:cs typeface="Microsoft Sans Serif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60347" y="5218176"/>
            <a:ext cx="4962525" cy="619125"/>
            <a:chOff x="1260347" y="5218176"/>
            <a:chExt cx="4962525" cy="6191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60347" y="5218176"/>
              <a:ext cx="4962144" cy="61874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01133" y="5506974"/>
              <a:ext cx="1367155" cy="216535"/>
            </a:xfrm>
            <a:custGeom>
              <a:avLst/>
              <a:gdLst/>
              <a:ahLst/>
              <a:cxnLst/>
              <a:rect l="l" t="t" r="r" b="b"/>
              <a:pathLst>
                <a:path w="1367154" h="216535">
                  <a:moveTo>
                    <a:pt x="0" y="216407"/>
                  </a:moveTo>
                  <a:lnTo>
                    <a:pt x="1367027" y="216407"/>
                  </a:lnTo>
                  <a:lnTo>
                    <a:pt x="1367027" y="0"/>
                  </a:lnTo>
                  <a:lnTo>
                    <a:pt x="0" y="0"/>
                  </a:lnTo>
                  <a:lnTo>
                    <a:pt x="0" y="21640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60347" y="2164079"/>
            <a:ext cx="3602990" cy="3689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innovus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FFFFFF"/>
                </a:solidFill>
                <a:latin typeface="Consolas"/>
                <a:cs typeface="Consolas"/>
              </a:rPr>
              <a:t>#&gt;</a:t>
            </a:r>
            <a:r>
              <a:rPr sz="1800" spc="-3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analyzeFloorplan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60347" y="2691383"/>
            <a:ext cx="6335395" cy="1884045"/>
            <a:chOff x="1260347" y="2691383"/>
            <a:chExt cx="6335395" cy="188404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0347" y="2691383"/>
              <a:ext cx="6335267" cy="18836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95165" y="2821685"/>
              <a:ext cx="1009015" cy="248920"/>
            </a:xfrm>
            <a:custGeom>
              <a:avLst/>
              <a:gdLst/>
              <a:ahLst/>
              <a:cxnLst/>
              <a:rect l="l" t="t" r="r" b="b"/>
              <a:pathLst>
                <a:path w="1009014" h="248919">
                  <a:moveTo>
                    <a:pt x="0" y="248412"/>
                  </a:moveTo>
                  <a:lnTo>
                    <a:pt x="1008888" y="248412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1561"/>
            <a:ext cx="2686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Computer-</a:t>
            </a:r>
            <a:r>
              <a:rPr sz="1400" b="1" i="1" dirty="0">
                <a:latin typeface="Calibri"/>
                <a:cs typeface="Calibri"/>
              </a:rPr>
              <a:t>Aided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VLSI</a:t>
            </a:r>
            <a:r>
              <a:rPr sz="1400" b="1" i="1" spc="-10" dirty="0">
                <a:latin typeface="Calibri"/>
                <a:cs typeface="Calibri"/>
              </a:rPr>
              <a:t> System</a:t>
            </a:r>
            <a:r>
              <a:rPr sz="1400" b="1" i="1" spc="-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7363" y="58673"/>
            <a:ext cx="372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67424" y="455676"/>
            <a:ext cx="3355975" cy="1007110"/>
            <a:chOff x="3067424" y="455676"/>
            <a:chExt cx="3355975" cy="10071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424" y="715297"/>
              <a:ext cx="2438402" cy="35071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2664" y="455676"/>
              <a:ext cx="1110234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026791" y="559130"/>
            <a:ext cx="30994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D6194"/>
                </a:solidFill>
                <a:latin typeface="Calibri"/>
                <a:cs typeface="Calibri"/>
              </a:rPr>
              <a:t>Performance</a:t>
            </a:r>
            <a:r>
              <a:rPr sz="3600" b="1" spc="-125" dirty="0">
                <a:solidFill>
                  <a:srgbClr val="1D6194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1D6194"/>
                </a:solidFill>
                <a:latin typeface="Calibri"/>
                <a:cs typeface="Calibri"/>
              </a:rPr>
              <a:t>(2)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875" y="1203964"/>
            <a:ext cx="3872865" cy="318198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1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spc="-10" dirty="0">
                <a:latin typeface="Calibri"/>
                <a:cs typeface="Calibri"/>
              </a:rPr>
              <a:t>Power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10" dirty="0">
                <a:latin typeface="Calibri"/>
                <a:cs typeface="Calibri"/>
              </a:rPr>
              <a:t>idle_power</a:t>
            </a:r>
            <a:r>
              <a:rPr sz="2000" b="1" spc="-50" dirty="0">
                <a:latin typeface="Microsoft JhengHei"/>
                <a:cs typeface="Microsoft JhengHei"/>
              </a:rPr>
              <a:t>和 </a:t>
            </a:r>
            <a:r>
              <a:rPr sz="2000" b="1" spc="-10" dirty="0">
                <a:latin typeface="Calibri"/>
                <a:cs typeface="Calibri"/>
              </a:rPr>
              <a:t>idle_after_active_power</a:t>
            </a:r>
            <a:r>
              <a:rPr sz="2000" b="1" spc="-30" dirty="0">
                <a:latin typeface="Microsoft JhengHei"/>
                <a:cs typeface="Microsoft JhengHei"/>
              </a:rPr>
              <a:t>請根</a:t>
            </a:r>
            <a:r>
              <a:rPr sz="2000" b="1" spc="30" dirty="0">
                <a:latin typeface="Microsoft JhengHei"/>
                <a:cs typeface="Microsoft JhengHei"/>
              </a:rPr>
              <a:t>據模擬情形進行調整(參考</a:t>
            </a:r>
            <a:r>
              <a:rPr sz="2000" b="1" spc="-50" dirty="0">
                <a:latin typeface="Microsoft JhengHei"/>
                <a:cs typeface="Microsoft JhengHei"/>
              </a:rPr>
              <a:t> </a:t>
            </a:r>
            <a:r>
              <a:rPr sz="2000" b="1" spc="-10" dirty="0">
                <a:latin typeface="Microsoft JhengHei"/>
                <a:cs typeface="Microsoft JhengHei"/>
              </a:rPr>
              <a:t>MTK</a:t>
            </a:r>
            <a:r>
              <a:rPr sz="2000" b="1" dirty="0">
                <a:latin typeface="Microsoft JhengHei"/>
                <a:cs typeface="Microsoft JhengHei"/>
              </a:rPr>
              <a:t>講義</a:t>
            </a:r>
            <a:r>
              <a:rPr sz="2000" b="1" spc="-20" dirty="0">
                <a:latin typeface="Calibri"/>
                <a:cs typeface="Calibri"/>
              </a:rPr>
              <a:t>p12</a:t>
            </a:r>
            <a:r>
              <a:rPr sz="2000" b="1" spc="-20" dirty="0">
                <a:latin typeface="Microsoft JhengHei"/>
                <a:cs typeface="Microsoft JhengHei"/>
              </a:rPr>
              <a:t>)</a:t>
            </a:r>
            <a:endParaRPr sz="2000">
              <a:latin typeface="Microsoft JhengHei"/>
              <a:cs typeface="Microsoft JhengHei"/>
            </a:endParaRPr>
          </a:p>
          <a:p>
            <a:pPr marL="756285" marR="184785" lvl="1" indent="-287020">
              <a:lnSpc>
                <a:spcPct val="100000"/>
              </a:lnSpc>
              <a:spcBef>
                <a:spcPts val="1635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10" dirty="0">
                <a:latin typeface="Microsoft JhengHei"/>
                <a:cs typeface="Microsoft JhengHei"/>
              </a:rPr>
              <a:t>若</a:t>
            </a:r>
            <a:r>
              <a:rPr sz="2000" b="1" spc="-10" dirty="0">
                <a:latin typeface="Calibri"/>
                <a:cs typeface="Calibri"/>
              </a:rPr>
              <a:t>idle_power</a:t>
            </a:r>
            <a:r>
              <a:rPr sz="2000" b="1" spc="-50" dirty="0">
                <a:latin typeface="Microsoft JhengHei"/>
                <a:cs typeface="Microsoft JhengHei"/>
              </a:rPr>
              <a:t>和 </a:t>
            </a:r>
            <a:r>
              <a:rPr sz="2000" b="1" spc="-10" dirty="0">
                <a:latin typeface="Calibri"/>
                <a:cs typeface="Calibri"/>
              </a:rPr>
              <a:t>idle_after_active_power</a:t>
            </a:r>
            <a:r>
              <a:rPr sz="2000" b="1" spc="-50" dirty="0">
                <a:latin typeface="Yu Gothic UI"/>
                <a:cs typeface="Yu Gothic UI"/>
              </a:rPr>
              <a:t>的 </a:t>
            </a:r>
            <a:r>
              <a:rPr sz="2000" b="1" spc="-20" dirty="0">
                <a:latin typeface="Calibri"/>
                <a:cs typeface="Calibri"/>
              </a:rPr>
              <a:t>difference</a:t>
            </a:r>
            <a:r>
              <a:rPr sz="2000" b="1" dirty="0">
                <a:latin typeface="Microsoft JhengHei"/>
                <a:cs typeface="Microsoft JhengHei"/>
              </a:rPr>
              <a:t>超過</a:t>
            </a:r>
            <a:r>
              <a:rPr sz="2000" b="1" dirty="0">
                <a:latin typeface="Calibri"/>
                <a:cs typeface="Calibri"/>
              </a:rPr>
              <a:t>5%</a:t>
            </a:r>
            <a:r>
              <a:rPr sz="2000" b="1" dirty="0">
                <a:latin typeface="Yu Gothic UI"/>
                <a:cs typeface="Yu Gothic UI"/>
              </a:rPr>
              <a:t>，</a:t>
            </a:r>
            <a:r>
              <a:rPr sz="2000" b="1" spc="-25" dirty="0">
                <a:latin typeface="Microsoft JhengHei"/>
                <a:cs typeface="Microsoft JhengHei"/>
              </a:rPr>
              <a:t>此部分</a:t>
            </a:r>
            <a:r>
              <a:rPr sz="2000" b="1" spc="-10" dirty="0">
                <a:latin typeface="Microsoft JhengHei"/>
                <a:cs typeface="Microsoft JhengHei"/>
              </a:rPr>
              <a:t>扣</a:t>
            </a:r>
            <a:r>
              <a:rPr sz="2000" b="1" dirty="0">
                <a:latin typeface="Calibri"/>
                <a:cs typeface="Calibri"/>
              </a:rPr>
              <a:t>3</a:t>
            </a:r>
            <a:r>
              <a:rPr sz="2000" b="1" spc="-50" dirty="0">
                <a:latin typeface="Microsoft JhengHei"/>
                <a:cs typeface="Microsoft JhengHei"/>
              </a:rPr>
              <a:t>分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643628" y="1671827"/>
            <a:ext cx="4267200" cy="4316095"/>
            <a:chOff x="4643628" y="1671827"/>
            <a:chExt cx="4267200" cy="43160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3628" y="1671827"/>
              <a:ext cx="4267200" cy="43159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868162" y="2061209"/>
              <a:ext cx="1297305" cy="3413760"/>
            </a:xfrm>
            <a:custGeom>
              <a:avLst/>
              <a:gdLst/>
              <a:ahLst/>
              <a:cxnLst/>
              <a:rect l="l" t="t" r="r" b="b"/>
              <a:pathLst>
                <a:path w="1297304" h="3413760">
                  <a:moveTo>
                    <a:pt x="0" y="288036"/>
                  </a:moveTo>
                  <a:lnTo>
                    <a:pt x="1152143" y="288036"/>
                  </a:lnTo>
                  <a:lnTo>
                    <a:pt x="1152143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  <a:path w="1297304" h="3413760">
                  <a:moveTo>
                    <a:pt x="0" y="3413759"/>
                  </a:moveTo>
                  <a:lnTo>
                    <a:pt x="1296924" y="3413759"/>
                  </a:lnTo>
                  <a:lnTo>
                    <a:pt x="1296924" y="3125723"/>
                  </a:lnTo>
                  <a:lnTo>
                    <a:pt x="0" y="3125723"/>
                  </a:lnTo>
                  <a:lnTo>
                    <a:pt x="0" y="341375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1561"/>
            <a:ext cx="2686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Computer-</a:t>
            </a:r>
            <a:r>
              <a:rPr sz="1400" b="1" i="1" dirty="0">
                <a:latin typeface="Calibri"/>
                <a:cs typeface="Calibri"/>
              </a:rPr>
              <a:t>Aided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VLSI</a:t>
            </a:r>
            <a:r>
              <a:rPr sz="1400" b="1" i="1" spc="-10" dirty="0">
                <a:latin typeface="Calibri"/>
                <a:cs typeface="Calibri"/>
              </a:rPr>
              <a:t> System</a:t>
            </a:r>
            <a:r>
              <a:rPr sz="1400" b="1" i="1" spc="-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7363" y="58673"/>
            <a:ext cx="372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2881" y="738071"/>
            <a:ext cx="1292317" cy="4053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12489" y="559130"/>
            <a:ext cx="1327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D6194"/>
                </a:solidFill>
                <a:latin typeface="Calibri"/>
                <a:cs typeface="Calibri"/>
              </a:rPr>
              <a:t>Report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04875" y="1234287"/>
            <a:ext cx="5210810" cy="368363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5" dirty="0">
                <a:latin typeface="Microsoft JhengHei"/>
                <a:cs typeface="Microsoft JhengHei"/>
              </a:rPr>
              <a:t>需要包含底下幾個項目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15" dirty="0">
                <a:latin typeface="Microsoft JhengHei"/>
                <a:cs typeface="Microsoft JhengHei"/>
              </a:rPr>
              <a:t>架構設計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15" dirty="0">
                <a:latin typeface="Microsoft JhengHei"/>
                <a:cs typeface="Microsoft JhengHei"/>
              </a:rPr>
              <a:t>硬體優化方法 </a:t>
            </a:r>
            <a:r>
              <a:rPr sz="2000" b="1" dirty="0">
                <a:latin typeface="Microsoft JhengHei"/>
                <a:cs typeface="Microsoft JhengHei"/>
              </a:rPr>
              <a:t>(latency</a:t>
            </a:r>
            <a:r>
              <a:rPr sz="2000" b="1" spc="-15" dirty="0">
                <a:latin typeface="Microsoft JhengHei"/>
                <a:cs typeface="Microsoft JhengHei"/>
              </a:rPr>
              <a:t>, </a:t>
            </a:r>
            <a:r>
              <a:rPr sz="2000" b="1" dirty="0">
                <a:latin typeface="Microsoft JhengHei"/>
                <a:cs typeface="Microsoft JhengHei"/>
              </a:rPr>
              <a:t>area</a:t>
            </a:r>
            <a:r>
              <a:rPr sz="2000" b="1" spc="-15" dirty="0">
                <a:latin typeface="Microsoft JhengHei"/>
                <a:cs typeface="Microsoft JhengHei"/>
              </a:rPr>
              <a:t>, </a:t>
            </a:r>
            <a:r>
              <a:rPr sz="2000" b="1" spc="-10" dirty="0">
                <a:latin typeface="Microsoft JhengHei"/>
                <a:cs typeface="Microsoft JhengHei"/>
              </a:rPr>
              <a:t>power…)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nLint</a:t>
            </a:r>
            <a:r>
              <a:rPr sz="2000" b="1" spc="-25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report</a:t>
            </a:r>
            <a:r>
              <a:rPr sz="2000" b="1" spc="-15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with</a:t>
            </a:r>
            <a:r>
              <a:rPr sz="2000" b="1" spc="-20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0</a:t>
            </a:r>
            <a:r>
              <a:rPr sz="2000" b="1" spc="-10" dirty="0">
                <a:latin typeface="Microsoft JhengHei"/>
                <a:cs typeface="Microsoft JhengHei"/>
              </a:rPr>
              <a:t> errors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Coverage</a:t>
            </a:r>
            <a:r>
              <a:rPr sz="2000" b="1" spc="-35" dirty="0">
                <a:latin typeface="Microsoft JhengHei"/>
                <a:cs typeface="Microsoft JhengHei"/>
              </a:rPr>
              <a:t> </a:t>
            </a:r>
            <a:r>
              <a:rPr sz="2000" b="1" spc="-10" dirty="0">
                <a:latin typeface="Microsoft JhengHei"/>
                <a:cs typeface="Microsoft JhengHei"/>
              </a:rPr>
              <a:t>result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Congestion</a:t>
            </a:r>
            <a:r>
              <a:rPr sz="2000" b="1" spc="-20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map</a:t>
            </a:r>
            <a:r>
              <a:rPr sz="2000" b="1" spc="-5" dirty="0">
                <a:latin typeface="Microsoft JhengHei"/>
                <a:cs typeface="Microsoft JhengHei"/>
              </a:rPr>
              <a:t> (如果有跑</a:t>
            </a:r>
            <a:r>
              <a:rPr sz="2000" b="1" spc="-10" dirty="0">
                <a:latin typeface="Microsoft JhengHei"/>
                <a:cs typeface="Microsoft JhengHei"/>
              </a:rPr>
              <a:t>EPS</a:t>
            </a:r>
            <a:r>
              <a:rPr sz="2000" b="1" spc="-20" dirty="0">
                <a:latin typeface="Microsoft JhengHei"/>
                <a:cs typeface="Microsoft JhengHei"/>
              </a:rPr>
              <a:t>流程)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Primetime</a:t>
            </a:r>
            <a:r>
              <a:rPr sz="2000" b="1" spc="-30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power</a:t>
            </a:r>
            <a:r>
              <a:rPr sz="2000" b="1" spc="-10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report</a:t>
            </a:r>
            <a:r>
              <a:rPr sz="2000" b="1" spc="-10" dirty="0">
                <a:latin typeface="Microsoft JhengHei"/>
                <a:cs typeface="Microsoft JhengHei"/>
              </a:rPr>
              <a:t> (Gate-level)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spc="-10" dirty="0">
                <a:latin typeface="Microsoft JhengHei"/>
                <a:cs typeface="Microsoft JhengHei"/>
              </a:rPr>
              <a:t>Layout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Area</a:t>
            </a:r>
            <a:r>
              <a:rPr sz="2000" b="1" spc="-25" dirty="0">
                <a:latin typeface="Microsoft JhengHei"/>
                <a:cs typeface="Microsoft JhengHei"/>
              </a:rPr>
              <a:t> </a:t>
            </a:r>
            <a:r>
              <a:rPr sz="2000" b="1" spc="-10" dirty="0">
                <a:latin typeface="Microsoft JhengHei"/>
                <a:cs typeface="Microsoft JhengHei"/>
              </a:rPr>
              <a:t>result</a:t>
            </a:r>
            <a:endParaRPr sz="2000">
              <a:latin typeface="Microsoft JhengHei"/>
              <a:cs typeface="Microsoft JhengHei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Microsoft Sans Serif"/>
              <a:buChar char="–"/>
              <a:tabLst>
                <a:tab pos="75628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Performance</a:t>
            </a:r>
            <a:r>
              <a:rPr sz="2000" b="1" spc="-45" dirty="0">
                <a:latin typeface="Microsoft JhengHei"/>
                <a:cs typeface="Microsoft JhengHei"/>
              </a:rPr>
              <a:t> 表格</a:t>
            </a:r>
            <a:endParaRPr sz="20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1561"/>
            <a:ext cx="2686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Computer-</a:t>
            </a:r>
            <a:r>
              <a:rPr sz="1400" b="1" i="1" dirty="0">
                <a:latin typeface="Calibri"/>
                <a:cs typeface="Calibri"/>
              </a:rPr>
              <a:t>Aided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VLSI</a:t>
            </a:r>
            <a:r>
              <a:rPr sz="1400" b="1" i="1" spc="-10" dirty="0">
                <a:latin typeface="Calibri"/>
                <a:cs typeface="Calibri"/>
              </a:rPr>
              <a:t> System</a:t>
            </a:r>
            <a:r>
              <a:rPr sz="1400" b="1" i="1" spc="-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7363" y="58673"/>
            <a:ext cx="372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8540" y="710742"/>
            <a:ext cx="2772074" cy="4281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71570" y="559130"/>
            <a:ext cx="28073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D6194"/>
                </a:solidFill>
                <a:latin typeface="Calibri"/>
                <a:cs typeface="Calibri"/>
              </a:rPr>
              <a:t>Submission</a:t>
            </a:r>
            <a:r>
              <a:rPr sz="3600" b="1" spc="-175" dirty="0">
                <a:solidFill>
                  <a:srgbClr val="1D6194"/>
                </a:solidFill>
                <a:latin typeface="Calibri"/>
                <a:cs typeface="Calibri"/>
              </a:rPr>
              <a:t> </a:t>
            </a:r>
            <a:r>
              <a:rPr sz="3600" b="1" spc="-25" dirty="0">
                <a:solidFill>
                  <a:srgbClr val="1D6194"/>
                </a:solidFill>
                <a:latin typeface="Calibri"/>
                <a:cs typeface="Calibri"/>
              </a:rPr>
              <a:t>(1)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404875" y="1225143"/>
            <a:ext cx="7801609" cy="3317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GSIM.v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GSIM_syn.v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GSIM_syn.sdf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GSIM_pr.v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GSIM_pr.sdf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GSIM.gds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GSIM_final.tar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(archive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database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directory)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spc="-10" dirty="0">
                <a:latin typeface="Calibri"/>
                <a:cs typeface="Calibri"/>
              </a:rPr>
              <a:t>report.pdf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other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design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files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design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rtl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simulation</a:t>
            </a:r>
            <a:r>
              <a:rPr sz="2000" spc="-10" dirty="0">
                <a:latin typeface="Calibri"/>
                <a:cs typeface="Calibri"/>
              </a:rPr>
              <a:t> (optional)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1856"/>
            <a:ext cx="9144000" cy="57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89191"/>
            <a:ext cx="9144000" cy="56388"/>
          </a:xfrm>
          <a:prstGeom prst="rect">
            <a:avLst/>
          </a:prstGeom>
        </p:spPr>
      </p:pic>
      <p:sp>
        <p:nvSpPr>
          <p:cNvPr id="22" name="object 2">
            <a:extLst>
              <a:ext uri="{FF2B5EF4-FFF2-40B4-BE49-F238E27FC236}">
                <a16:creationId xmlns:a16="http://schemas.microsoft.com/office/drawing/2014/main" id="{A066E9F8-BCB2-4C8F-B5D4-D736E03F4F70}"/>
              </a:ext>
            </a:extLst>
          </p:cNvPr>
          <p:cNvSpPr txBox="1"/>
          <p:nvPr/>
        </p:nvSpPr>
        <p:spPr>
          <a:xfrm>
            <a:off x="120802" y="58673"/>
            <a:ext cx="8921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lang="en-US" sz="2100" b="1" i="1" baseline="1984" dirty="0">
                <a:latin typeface="Calibri"/>
                <a:cs typeface="Calibri"/>
              </a:rPr>
              <a:t>Digital IC Design	             </a:t>
            </a:r>
            <a:r>
              <a:rPr lang="en-US" sz="1400" b="1" i="1" spc="-10" dirty="0">
                <a:latin typeface="Calibri"/>
                <a:cs typeface="Calibri"/>
              </a:rPr>
              <a:t>Department of Electronics Engineering, CGU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298344D8-6E91-4218-B6D1-68DEF8AFB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770" y="559130"/>
            <a:ext cx="5966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Algorithm</a:t>
            </a:r>
            <a:endParaRPr spc="-10" dirty="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C4174302-7FE5-405C-839F-72F010111AD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34781" y="6601155"/>
            <a:ext cx="371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7E7A0-6BA7-4780-8507-7961F13962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612"/>
          <a:stretch/>
        </p:blipFill>
        <p:spPr>
          <a:xfrm>
            <a:off x="209192" y="1133805"/>
            <a:ext cx="4972408" cy="52654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8F408B42-246F-4B8E-861C-4B786E1D8316}"/>
                  </a:ext>
                </a:extLst>
              </p:cNvPr>
              <p:cNvSpPr txBox="1"/>
              <p:nvPr/>
            </p:nvSpPr>
            <p:spPr>
              <a:xfrm>
                <a:off x="5020937" y="1150849"/>
                <a:ext cx="3877056" cy="5143075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endParaRPr lang="en-US" sz="2000" dirty="0"/>
              </a:p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endParaRPr lang="en-US" sz="2000" dirty="0"/>
              </a:p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r>
                  <a:rPr lang="en-US" sz="2000" dirty="0"/>
                  <a:t>An example</a:t>
                </a:r>
                <a:r>
                  <a:rPr lang="zh-TW" altLang="en-US" sz="2000" dirty="0"/>
                  <a:t> </a:t>
                </a:r>
                <a:r>
                  <a:rPr lang="en-US" sz="2000" dirty="0"/>
                  <a:t>for computing </a:t>
                </a:r>
                <a:r>
                  <a:rPr lang="en-US" sz="2000" b="1" dirty="0"/>
                  <a:t>arctanh</a:t>
                </a:r>
                <a:r>
                  <a:rPr lang="en-US" sz="2000" dirty="0"/>
                  <a:t> using vectoring mode in hyperbolic rotation.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Let </a:t>
                </a:r>
              </a:p>
              <a:p>
                <a:pPr marL="12700">
                  <a:lnSpc>
                    <a:spcPct val="100000"/>
                  </a:lnSpc>
                  <a:spcBef>
                    <a:spcPts val="3360"/>
                  </a:spcBef>
                  <a:tabLst>
                    <a:tab pos="3549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x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= 1,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z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= 0,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y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𝑖𝑛</m:t>
                          </m:r>
                        </m:sub>
                      </m:sSub>
                      <m: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tanh</m:t>
                      </m:r>
                      <m:d>
                        <m:d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b="0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θ</m:t>
                          </m:r>
                        </m:e>
                      </m:d>
                      <m:r>
                        <a:rPr lang="en-US" altLang="zh-TW" sz="2000" b="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</m:t>
                      </m:r>
                    </m:oMath>
                  </m:oMathPara>
                </a14:m>
                <a:endParaRPr lang="en-US" altLang="zh-TW" sz="2000" b="0" i="0" dirty="0">
                  <a:latin typeface="Cambria Math" panose="02040503050406030204" pitchFamily="18" charset="0"/>
                  <a:ea typeface="微軟正黑體" panose="020B0604030504040204" pitchFamily="34" charset="-120"/>
                  <a:cs typeface="Microsoft JhengHei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r>
                  <a:rPr lang="en-US" sz="2000" dirty="0"/>
                  <a:t>Derived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arctanh</m:t>
                        </m:r>
                      </m:fName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JhengHei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JhengHei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 </m:t>
                        </m:r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JhengHei"/>
                      </a:rPr>
                      <m:t> </m:t>
                    </m:r>
                  </m:oMath>
                </a14:m>
                <a:r>
                  <a:rPr lang="en-US" sz="2000" dirty="0"/>
                  <a:t>through multiple iterations.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</p:txBody>
          </p:sp>
        </mc:Choice>
        <mc:Fallback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8F408B42-246F-4B8E-861C-4B786E1D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937" y="1150849"/>
                <a:ext cx="3877056" cy="5143075"/>
              </a:xfrm>
              <a:prstGeom prst="rect">
                <a:avLst/>
              </a:prstGeom>
              <a:blipFill>
                <a:blip r:embed="rId6"/>
                <a:stretch>
                  <a:fillRect l="-3459" r="-2516" b="-2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D20BDD2-8521-4A0A-B0DF-30CC90B90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1600" y="1078229"/>
            <a:ext cx="3182520" cy="151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5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8540" y="710742"/>
            <a:ext cx="2772074" cy="4281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95120">
              <a:lnSpc>
                <a:spcPct val="100000"/>
              </a:lnSpc>
              <a:spcBef>
                <a:spcPts val="100"/>
              </a:spcBef>
            </a:pPr>
            <a:r>
              <a:rPr dirty="0"/>
              <a:t>Submission</a:t>
            </a:r>
            <a:r>
              <a:rPr spc="-175" dirty="0"/>
              <a:t> </a:t>
            </a:r>
            <a:r>
              <a:rPr spc="-25" dirty="0"/>
              <a:t>(2)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04875" y="1294638"/>
            <a:ext cx="7899400" cy="170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Due</a:t>
            </a:r>
            <a:r>
              <a:rPr sz="24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Friday,</a:t>
            </a:r>
            <a:r>
              <a:rPr sz="2400" b="1" spc="-4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Jan.</a:t>
            </a:r>
            <a:r>
              <a:rPr sz="2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14,</a:t>
            </a:r>
            <a:r>
              <a:rPr sz="2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Arial"/>
                <a:cs typeface="Arial"/>
              </a:rPr>
              <a:t>23:59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Wingdings"/>
              <a:buChar char=""/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Final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project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presentation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(MTK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experience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sharing)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575"/>
              </a:spcBef>
            </a:pPr>
            <a:r>
              <a:rPr sz="2400" spc="630" dirty="0">
                <a:latin typeface="Microsoft Sans Serif"/>
                <a:cs typeface="Microsoft Sans Serif"/>
              </a:rPr>
              <a:t>–</a:t>
            </a:r>
            <a:r>
              <a:rPr sz="2400" spc="21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Arial"/>
                <a:cs typeface="Arial"/>
              </a:rPr>
              <a:t>Date: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January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18,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2021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1856"/>
            <a:ext cx="9144000" cy="57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89191"/>
            <a:ext cx="9144000" cy="56388"/>
          </a:xfrm>
          <a:prstGeom prst="rect">
            <a:avLst/>
          </a:prstGeom>
        </p:spPr>
      </p:pic>
      <p:sp>
        <p:nvSpPr>
          <p:cNvPr id="22" name="object 2">
            <a:extLst>
              <a:ext uri="{FF2B5EF4-FFF2-40B4-BE49-F238E27FC236}">
                <a16:creationId xmlns:a16="http://schemas.microsoft.com/office/drawing/2014/main" id="{A066E9F8-BCB2-4C8F-B5D4-D736E03F4F70}"/>
              </a:ext>
            </a:extLst>
          </p:cNvPr>
          <p:cNvSpPr txBox="1"/>
          <p:nvPr/>
        </p:nvSpPr>
        <p:spPr>
          <a:xfrm>
            <a:off x="120802" y="58673"/>
            <a:ext cx="8921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lang="en-US" sz="2100" b="1" i="1" baseline="1984" dirty="0">
                <a:latin typeface="Calibri"/>
                <a:cs typeface="Calibri"/>
              </a:rPr>
              <a:t>Digital IC Design	             </a:t>
            </a:r>
            <a:r>
              <a:rPr lang="en-US" sz="1400" b="1" i="1" spc="-10" dirty="0">
                <a:latin typeface="Calibri"/>
                <a:cs typeface="Calibri"/>
              </a:rPr>
              <a:t>Department of Electronics Engineering, CGU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298344D8-6E91-4218-B6D1-68DEF8AFB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770" y="559130"/>
            <a:ext cx="5966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Algorithm</a:t>
            </a:r>
            <a:endParaRPr spc="-10" dirty="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C4174302-7FE5-405C-839F-72F010111AD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34781" y="6601155"/>
            <a:ext cx="371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8F408B42-246F-4B8E-861C-4B786E1D8316}"/>
                  </a:ext>
                </a:extLst>
              </p:cNvPr>
              <p:cNvSpPr txBox="1"/>
              <p:nvPr/>
            </p:nvSpPr>
            <p:spPr>
              <a:xfrm>
                <a:off x="533400" y="1279717"/>
                <a:ext cx="3877056" cy="365548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r>
                  <a:rPr lang="en-US" sz="2000" dirty="0"/>
                  <a:t>An example</a:t>
                </a:r>
                <a:r>
                  <a:rPr lang="zh-TW" altLang="en-US" sz="2000" dirty="0"/>
                  <a:t> </a:t>
                </a:r>
                <a:r>
                  <a:rPr lang="en-US" sz="2000" dirty="0"/>
                  <a:t>for computing </a:t>
                </a:r>
                <a:r>
                  <a:rPr lang="en-US" sz="2000" b="1" dirty="0"/>
                  <a:t>arctanh</a:t>
                </a:r>
                <a:r>
                  <a:rPr lang="en-US" sz="2000" dirty="0"/>
                  <a:t> using vectoring mode in hyperbolic rotation.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Let </a:t>
                </a:r>
              </a:p>
              <a:p>
                <a:pPr marL="12700">
                  <a:lnSpc>
                    <a:spcPct val="100000"/>
                  </a:lnSpc>
                  <a:spcBef>
                    <a:spcPts val="3360"/>
                  </a:spcBef>
                  <a:tabLst>
                    <a:tab pos="3549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x</m:t>
                      </m:r>
                      <m: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= 1,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z</m:t>
                      </m:r>
                      <m: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= 0,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y</m:t>
                      </m:r>
                      <m: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tanh</m:t>
                      </m:r>
                      <m:d>
                        <m:d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b="0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θ</m:t>
                          </m:r>
                        </m:e>
                      </m:d>
                      <m:r>
                        <a:rPr lang="en-US" altLang="zh-TW" sz="2000" b="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</m:t>
                      </m:r>
                    </m:oMath>
                  </m:oMathPara>
                </a14:m>
                <a:endParaRPr lang="en-US" altLang="zh-TW" sz="2000" b="0" i="0" dirty="0">
                  <a:latin typeface="Cambria Math" panose="02040503050406030204" pitchFamily="18" charset="0"/>
                  <a:ea typeface="微軟正黑體" panose="020B0604030504040204" pitchFamily="34" charset="-120"/>
                  <a:cs typeface="Microsoft JhengHei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r>
                  <a:rPr lang="en-US" sz="2000" dirty="0"/>
                  <a:t>Derived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arctanh</m:t>
                        </m:r>
                      </m:fName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JhengHei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JhengHei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 </m:t>
                        </m:r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JhengHei"/>
                      </a:rPr>
                      <m:t> </m:t>
                    </m:r>
                  </m:oMath>
                </a14:m>
                <a:r>
                  <a:rPr lang="en-US" sz="2000" dirty="0"/>
                  <a:t>through multiple iterations.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</p:txBody>
          </p:sp>
        </mc:Choice>
        <mc:Fallback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8F408B42-246F-4B8E-861C-4B786E1D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79717"/>
                <a:ext cx="3877056" cy="3655488"/>
              </a:xfrm>
              <a:prstGeom prst="rect">
                <a:avLst/>
              </a:prstGeom>
              <a:blipFill>
                <a:blip r:embed="rId5"/>
                <a:stretch>
                  <a:fillRect l="-3459" t="-1667" r="-2516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A3DC86B-3C8E-48C9-A05D-96205E8156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9" y="1220060"/>
            <a:ext cx="4190153" cy="220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03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1856"/>
            <a:ext cx="9144000" cy="57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489191"/>
            <a:ext cx="9144000" cy="56388"/>
          </a:xfrm>
          <a:prstGeom prst="rect">
            <a:avLst/>
          </a:prstGeom>
        </p:spPr>
      </p:pic>
      <p:sp>
        <p:nvSpPr>
          <p:cNvPr id="22" name="object 2">
            <a:extLst>
              <a:ext uri="{FF2B5EF4-FFF2-40B4-BE49-F238E27FC236}">
                <a16:creationId xmlns:a16="http://schemas.microsoft.com/office/drawing/2014/main" id="{A066E9F8-BCB2-4C8F-B5D4-D736E03F4F70}"/>
              </a:ext>
            </a:extLst>
          </p:cNvPr>
          <p:cNvSpPr txBox="1"/>
          <p:nvPr/>
        </p:nvSpPr>
        <p:spPr>
          <a:xfrm>
            <a:off x="120802" y="58673"/>
            <a:ext cx="89217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lang="en-US" sz="2100" b="1" i="1" baseline="1984" dirty="0">
                <a:latin typeface="Calibri"/>
                <a:cs typeface="Calibri"/>
              </a:rPr>
              <a:t>Digital IC Design	             </a:t>
            </a:r>
            <a:r>
              <a:rPr lang="en-US" sz="1400" b="1" i="1" spc="-10" dirty="0">
                <a:latin typeface="Calibri"/>
                <a:cs typeface="Calibri"/>
              </a:rPr>
              <a:t>Department of Electronics Engineering, CGU</a:t>
            </a:r>
            <a:endParaRPr lang="en-US" sz="1400" dirty="0">
              <a:latin typeface="Calibri"/>
              <a:cs typeface="Calibri"/>
            </a:endParaRP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C4174302-7FE5-405C-839F-72F010111AD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34781" y="6601155"/>
            <a:ext cx="371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8F408B42-246F-4B8E-861C-4B786E1D8316}"/>
                  </a:ext>
                </a:extLst>
              </p:cNvPr>
              <p:cNvSpPr txBox="1"/>
              <p:nvPr/>
            </p:nvSpPr>
            <p:spPr>
              <a:xfrm>
                <a:off x="533400" y="1371600"/>
                <a:ext cx="3877056" cy="3655488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r>
                  <a:rPr lang="en-US" sz="2000" dirty="0"/>
                  <a:t>An example</a:t>
                </a:r>
                <a:r>
                  <a:rPr lang="zh-TW" altLang="en-US" sz="2000" dirty="0"/>
                  <a:t> </a:t>
                </a:r>
                <a:r>
                  <a:rPr lang="en-US" sz="2000" dirty="0"/>
                  <a:t>for computing </a:t>
                </a:r>
                <a:r>
                  <a:rPr lang="en-US" sz="2000" b="1" dirty="0"/>
                  <a:t>arctanh</a:t>
                </a:r>
                <a:r>
                  <a:rPr lang="en-US" sz="2000" dirty="0"/>
                  <a:t> using vectoring mode in hyperbolic rotation.</a:t>
                </a:r>
              </a:p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r>
                  <a:rPr lang="en-US" altLang="zh-TW" sz="2000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Microsoft JhengHei"/>
                  </a:rPr>
                  <a:t>Let </a:t>
                </a:r>
              </a:p>
              <a:p>
                <a:pPr marL="12700">
                  <a:lnSpc>
                    <a:spcPct val="100000"/>
                  </a:lnSpc>
                  <a:spcBef>
                    <a:spcPts val="3360"/>
                  </a:spcBef>
                  <a:tabLst>
                    <a:tab pos="35496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x</m:t>
                      </m:r>
                      <m: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= 1,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z</m:t>
                      </m:r>
                      <m: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= 0, 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y</m:t>
                      </m:r>
                      <m: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zh-TW" sz="200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tanh</m:t>
                      </m:r>
                      <m:d>
                        <m:d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000" b="0" i="0" dirty="0" smtClean="0"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Microsoft JhengHei"/>
                            </a:rPr>
                            <m:t>θ</m:t>
                          </m:r>
                        </m:e>
                      </m:d>
                      <m:r>
                        <a:rPr lang="en-US" altLang="zh-TW" sz="2000" b="0" i="0" dirty="0" smtClean="0"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Microsoft JhengHei"/>
                        </a:rPr>
                        <m:t> </m:t>
                      </m:r>
                    </m:oMath>
                  </m:oMathPara>
                </a14:m>
                <a:endParaRPr lang="en-US" altLang="zh-TW" sz="2000" b="0" i="0" dirty="0">
                  <a:latin typeface="Cambria Math" panose="02040503050406030204" pitchFamily="18" charset="0"/>
                  <a:ea typeface="微軟正黑體" panose="020B0604030504040204" pitchFamily="34" charset="-120"/>
                  <a:cs typeface="Microsoft JhengHei"/>
                </a:endParaRPr>
              </a:p>
              <a:p>
                <a:pPr marL="355600" indent="-342900">
                  <a:lnSpc>
                    <a:spcPct val="100000"/>
                  </a:lnSpc>
                  <a:spcBef>
                    <a:spcPts val="3360"/>
                  </a:spcBef>
                  <a:buFont typeface="Wingdings" panose="05000000000000000000" pitchFamily="2" charset="2"/>
                  <a:buChar char="§"/>
                  <a:tabLst>
                    <a:tab pos="354965" algn="l"/>
                  </a:tabLst>
                </a:pPr>
                <a:r>
                  <a:rPr lang="en-US" sz="2000" dirty="0"/>
                  <a:t>Derived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000" b="0" i="0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arctanh</m:t>
                        </m:r>
                      </m:fName>
                      <m:e>
                        <m:d>
                          <m:dPr>
                            <m:ctrlP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JhengHei"/>
                              </a:rPr>
                            </m:ctrlPr>
                          </m:dPr>
                          <m:e>
                            <m:r>
                              <a:rPr lang="en-US" altLang="zh-TW" sz="2000" b="0" i="1" smtClean="0"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Microsoft JhengHei"/>
                              </a:rPr>
                              <m:t>𝑥</m:t>
                            </m:r>
                          </m:e>
                        </m:d>
                        <m:r>
                          <a:rPr lang="en-US" altLang="zh-TW" sz="2000" b="0" i="1" smtClean="0"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Microsoft JhengHei"/>
                          </a:rPr>
                          <m:t> </m:t>
                        </m:r>
                      </m:e>
                    </m:func>
                    <m:r>
                      <a:rPr lang="en-US" altLang="zh-TW" sz="2000" b="0" i="1" smtClean="0"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Microsoft JhengHei"/>
                      </a:rPr>
                      <m:t> </m:t>
                    </m:r>
                  </m:oMath>
                </a14:m>
                <a:r>
                  <a:rPr lang="en-US" sz="2000" dirty="0"/>
                  <a:t>through multiple iterations.</a:t>
                </a:r>
                <a:endPara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Microsoft JhengHei"/>
                </a:endParaRPr>
              </a:p>
            </p:txBody>
          </p:sp>
        </mc:Choice>
        <mc:Fallback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8F408B42-246F-4B8E-861C-4B786E1D8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71600"/>
                <a:ext cx="3877056" cy="3655488"/>
              </a:xfrm>
              <a:prstGeom prst="rect">
                <a:avLst/>
              </a:prstGeom>
              <a:blipFill>
                <a:blip r:embed="rId5"/>
                <a:stretch>
                  <a:fillRect l="-3459" t="-1667" r="-2516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05BE444-5D1E-41E7-9151-BCA664E0AAC6}"/>
              </a:ext>
            </a:extLst>
          </p:cNvPr>
          <p:cNvSpPr txBox="1">
            <a:spLocks/>
          </p:cNvSpPr>
          <p:nvPr/>
        </p:nvSpPr>
        <p:spPr>
          <a:xfrm>
            <a:off x="1473074" y="532432"/>
            <a:ext cx="6197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3600" b="1" i="0" u="none" strike="noStrike" kern="0" cap="none" spc="-10" normalizeH="0" baseline="0" noProof="0" dirty="0">
                <a:ln>
                  <a:noFill/>
                </a:ln>
                <a:solidFill>
                  <a:srgbClr val="1D6194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Floating/Fixed Point Simulation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4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1856"/>
            <a:ext cx="9144000" cy="579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489191"/>
            <a:ext cx="9144000" cy="56388"/>
          </a:xfrm>
          <a:prstGeom prst="rect">
            <a:avLst/>
          </a:prstGeom>
        </p:spPr>
      </p:pic>
      <p:sp>
        <p:nvSpPr>
          <p:cNvPr id="22" name="object 2">
            <a:extLst>
              <a:ext uri="{FF2B5EF4-FFF2-40B4-BE49-F238E27FC236}">
                <a16:creationId xmlns:a16="http://schemas.microsoft.com/office/drawing/2014/main" id="{A066E9F8-BCB2-4C8F-B5D4-D736E03F4F70}"/>
              </a:ext>
            </a:extLst>
          </p:cNvPr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lang="en-US" sz="1400" b="1" i="1" spc="-10" dirty="0">
                <a:latin typeface="Calibri"/>
                <a:cs typeface="Calibri"/>
              </a:rPr>
              <a:t>Graduate</a:t>
            </a:r>
            <a:r>
              <a:rPr lang="en-US" sz="1400" b="1" i="1" spc="-60" dirty="0">
                <a:latin typeface="Calibri"/>
                <a:cs typeface="Calibri"/>
              </a:rPr>
              <a:t> </a:t>
            </a:r>
            <a:r>
              <a:rPr lang="en-US" sz="1400" b="1" i="1" spc="-10" dirty="0">
                <a:latin typeface="Calibri"/>
                <a:cs typeface="Calibri"/>
              </a:rPr>
              <a:t>Institute</a:t>
            </a:r>
            <a:r>
              <a:rPr lang="en-US" sz="1400" b="1" i="1" spc="-45" dirty="0">
                <a:latin typeface="Calibri"/>
                <a:cs typeface="Calibri"/>
              </a:rPr>
              <a:t> </a:t>
            </a:r>
            <a:r>
              <a:rPr lang="en-US" sz="1400" b="1" i="1" dirty="0">
                <a:latin typeface="Calibri"/>
                <a:cs typeface="Calibri"/>
              </a:rPr>
              <a:t>of</a:t>
            </a:r>
            <a:r>
              <a:rPr lang="en-US" sz="1400" b="1" i="1" spc="-20" dirty="0">
                <a:latin typeface="Calibri"/>
                <a:cs typeface="Calibri"/>
              </a:rPr>
              <a:t> </a:t>
            </a:r>
            <a:r>
              <a:rPr lang="en-US" sz="1400" b="1" i="1" dirty="0">
                <a:latin typeface="Calibri"/>
                <a:cs typeface="Calibri"/>
              </a:rPr>
              <a:t>Electronics</a:t>
            </a:r>
            <a:r>
              <a:rPr lang="en-US" sz="1400" b="1" i="1" spc="-25" dirty="0">
                <a:latin typeface="Calibri"/>
                <a:cs typeface="Calibri"/>
              </a:rPr>
              <a:t> </a:t>
            </a:r>
            <a:r>
              <a:rPr lang="en-US" sz="1400" b="1" i="1" dirty="0">
                <a:latin typeface="Calibri"/>
                <a:cs typeface="Calibri"/>
              </a:rPr>
              <a:t>Engineering,</a:t>
            </a:r>
            <a:r>
              <a:rPr lang="en-US" sz="1400" b="1" i="1" spc="-25" dirty="0">
                <a:latin typeface="Calibri"/>
                <a:cs typeface="Calibri"/>
              </a:rPr>
              <a:t> NTU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298344D8-6E91-4218-B6D1-68DEF8AFB0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8770" y="559130"/>
            <a:ext cx="59664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Introduction</a:t>
            </a:r>
            <a:endParaRPr spc="-10" dirty="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C4174302-7FE5-405C-839F-72F010111AD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534781" y="6601155"/>
            <a:ext cx="371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8248612D-4689-46DD-924A-E30CC68E24CE}"/>
              </a:ext>
            </a:extLst>
          </p:cNvPr>
          <p:cNvSpPr txBox="1"/>
          <p:nvPr/>
        </p:nvSpPr>
        <p:spPr>
          <a:xfrm>
            <a:off x="404875" y="1294638"/>
            <a:ext cx="8093709" cy="17360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dirty="0">
                <a:latin typeface="Microsoft JhengHei"/>
                <a:cs typeface="Microsoft JhengHei"/>
              </a:rPr>
              <a:t>請完成一</a:t>
            </a:r>
            <a:r>
              <a:rPr sz="2000" b="1" spc="-10" dirty="0">
                <a:latin typeface="Microsoft JhengHei"/>
                <a:cs typeface="Microsoft JhengHei"/>
              </a:rPr>
              <a:t>Gauss-</a:t>
            </a:r>
            <a:r>
              <a:rPr sz="2000" b="1" dirty="0">
                <a:latin typeface="Microsoft JhengHei"/>
                <a:cs typeface="Microsoft JhengHei"/>
              </a:rPr>
              <a:t>Seidel</a:t>
            </a:r>
            <a:r>
              <a:rPr sz="2000" b="1" spc="-5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Iteration </a:t>
            </a:r>
            <a:r>
              <a:rPr sz="2000" b="1" spc="-10" dirty="0">
                <a:latin typeface="Microsoft JhengHei"/>
                <a:cs typeface="Microsoft JhengHei"/>
              </a:rPr>
              <a:t>Machine(GSIM</a:t>
            </a:r>
            <a:r>
              <a:rPr sz="2000" b="1" spc="-20" dirty="0">
                <a:latin typeface="Microsoft JhengHei"/>
                <a:cs typeface="Microsoft JhengHei"/>
              </a:rPr>
              <a:t>)的電路設計來求出</a:t>
            </a:r>
            <a:r>
              <a:rPr sz="2000" b="1" dirty="0">
                <a:latin typeface="Microsoft JhengHei"/>
                <a:cs typeface="Microsoft JhengHei"/>
              </a:rPr>
              <a:t>多元線性聯立方程式(Linear </a:t>
            </a:r>
            <a:r>
              <a:rPr sz="2000" b="1" spc="-10" dirty="0">
                <a:latin typeface="Microsoft JhengHei"/>
                <a:cs typeface="Microsoft JhengHei"/>
              </a:rPr>
              <a:t>Equation</a:t>
            </a:r>
            <a:r>
              <a:rPr sz="2000" b="1" spc="-20" dirty="0">
                <a:latin typeface="Microsoft JhengHei"/>
                <a:cs typeface="Microsoft JhengHei"/>
              </a:rPr>
              <a:t>)之解</a:t>
            </a:r>
            <a:endParaRPr sz="2000" dirty="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如下圖所示，矩陣</a:t>
            </a:r>
            <a:r>
              <a:rPr sz="2000" b="1" spc="-10" dirty="0">
                <a:latin typeface="Microsoft JhengHei"/>
                <a:cs typeface="Microsoft JhengHei"/>
              </a:rPr>
              <a:t>A</a:t>
            </a:r>
            <a:r>
              <a:rPr sz="2000" b="1" dirty="0">
                <a:latin typeface="Microsoft JhengHei"/>
                <a:cs typeface="Microsoft JhengHei"/>
              </a:rPr>
              <a:t>、</a:t>
            </a:r>
            <a:r>
              <a:rPr sz="2000" b="1" spc="-10" dirty="0">
                <a:latin typeface="Microsoft JhengHei"/>
                <a:cs typeface="Microsoft JhengHei"/>
              </a:rPr>
              <a:t>B</a:t>
            </a:r>
            <a:r>
              <a:rPr sz="2000" b="1" spc="-15" dirty="0">
                <a:latin typeface="Microsoft JhengHei"/>
                <a:cs typeface="Microsoft JhengHei"/>
              </a:rPr>
              <a:t>為已知之整數值，待求矩陣</a:t>
            </a:r>
            <a:r>
              <a:rPr sz="2000" b="1" dirty="0">
                <a:latin typeface="Microsoft JhengHei"/>
                <a:cs typeface="Microsoft JhengHei"/>
              </a:rPr>
              <a:t>X</a:t>
            </a:r>
            <a:r>
              <a:rPr sz="2000" b="1" spc="-35" dirty="0">
                <a:latin typeface="Microsoft JhengHei"/>
                <a:cs typeface="Microsoft JhengHei"/>
              </a:rPr>
              <a:t>之解</a:t>
            </a:r>
            <a:endParaRPr sz="2000" dirty="0">
              <a:latin typeface="Microsoft JhengHei"/>
              <a:cs typeface="Microsoft JhengHei"/>
            </a:endParaRPr>
          </a:p>
          <a:p>
            <a:pPr marL="469265">
              <a:lnSpc>
                <a:spcPct val="100000"/>
              </a:lnSpc>
              <a:spcBef>
                <a:spcPts val="380"/>
              </a:spcBef>
              <a:tabLst>
                <a:tab pos="756285" algn="l"/>
              </a:tabLst>
            </a:pPr>
            <a:r>
              <a:rPr sz="2000" spc="470" dirty="0">
                <a:solidFill>
                  <a:srgbClr val="C00000"/>
                </a:solidFill>
                <a:latin typeface="Microsoft Sans Serif"/>
                <a:cs typeface="Microsoft Sans Serif"/>
              </a:rPr>
              <a:t>–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sz="2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在此專題中，</a:t>
            </a:r>
            <a:r>
              <a:rPr sz="2100" b="1" spc="-10" dirty="0">
                <a:solidFill>
                  <a:srgbClr val="C00000"/>
                </a:solidFill>
                <a:latin typeface="Microsoft JhengHei"/>
                <a:cs typeface="Microsoft JhengHei"/>
              </a:rPr>
              <a:t>N</a:t>
            </a:r>
            <a:r>
              <a:rPr sz="2100" b="1" spc="-125" dirty="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固定為</a:t>
            </a:r>
            <a:r>
              <a:rPr sz="2000" b="1" spc="-25" dirty="0">
                <a:solidFill>
                  <a:srgbClr val="C00000"/>
                </a:solidFill>
                <a:latin typeface="Microsoft JhengHei"/>
                <a:cs typeface="Microsoft JhengHei"/>
              </a:rPr>
              <a:t>16</a:t>
            </a:r>
            <a:endParaRPr sz="2000" dirty="0">
              <a:latin typeface="Microsoft JhengHei"/>
              <a:cs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214089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Introduction</a:t>
            </a:r>
            <a:endParaRPr spc="-10" dirty="0"/>
          </a:p>
        </p:txBody>
      </p:sp>
      <p:sp>
        <p:nvSpPr>
          <p:cNvPr id="2" name="object 2"/>
          <p:cNvSpPr txBox="1"/>
          <p:nvPr/>
        </p:nvSpPr>
        <p:spPr>
          <a:xfrm>
            <a:off x="120802" y="58673"/>
            <a:ext cx="89217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08905" algn="l"/>
              </a:tabLst>
            </a:pPr>
            <a:r>
              <a:rPr sz="2100" b="1" i="1" spc="-15" baseline="1984" dirty="0">
                <a:latin typeface="Calibri"/>
                <a:cs typeface="Calibri"/>
              </a:rPr>
              <a:t>Computer-</a:t>
            </a:r>
            <a:r>
              <a:rPr sz="2100" b="1" i="1" baseline="1984" dirty="0">
                <a:latin typeface="Calibri"/>
                <a:cs typeface="Calibri"/>
              </a:rPr>
              <a:t>Aided</a:t>
            </a:r>
            <a:r>
              <a:rPr sz="2100" b="1" i="1" spc="-60" baseline="1984" dirty="0">
                <a:latin typeface="Calibri"/>
                <a:cs typeface="Calibri"/>
              </a:rPr>
              <a:t> </a:t>
            </a:r>
            <a:r>
              <a:rPr sz="2100" b="1" i="1" baseline="1984" dirty="0">
                <a:latin typeface="Calibri"/>
                <a:cs typeface="Calibri"/>
              </a:rPr>
              <a:t>VLSI</a:t>
            </a:r>
            <a:r>
              <a:rPr sz="2100" b="1" i="1" spc="-15" baseline="1984" dirty="0">
                <a:latin typeface="Calibri"/>
                <a:cs typeface="Calibri"/>
              </a:rPr>
              <a:t> System</a:t>
            </a:r>
            <a:r>
              <a:rPr sz="2100" b="1" i="1" spc="-7" baseline="1984" dirty="0">
                <a:latin typeface="Calibri"/>
                <a:cs typeface="Calibri"/>
              </a:rPr>
              <a:t> </a:t>
            </a:r>
            <a:r>
              <a:rPr sz="2100" b="1" i="1" spc="-15" baseline="1984" dirty="0">
                <a:latin typeface="Calibri"/>
                <a:cs typeface="Calibri"/>
              </a:rPr>
              <a:t>Design</a:t>
            </a:r>
            <a:r>
              <a:rPr sz="2100" b="1" i="1" baseline="1984" dirty="0">
                <a:latin typeface="Calibri"/>
                <a:cs typeface="Calibri"/>
              </a:rPr>
              <a:t>	</a:t>
            </a:r>
            <a:r>
              <a:rPr lang="en-US" sz="1400" b="1" i="1" spc="-10" dirty="0">
                <a:latin typeface="Calibri"/>
                <a:cs typeface="Calibri"/>
              </a:rPr>
              <a:t>Graduate</a:t>
            </a:r>
            <a:r>
              <a:rPr lang="en-US" sz="1400" b="1" i="1" spc="-60" dirty="0">
                <a:latin typeface="Calibri"/>
                <a:cs typeface="Calibri"/>
              </a:rPr>
              <a:t> </a:t>
            </a:r>
            <a:r>
              <a:rPr lang="en-US" sz="1400" b="1" i="1" spc="-10" dirty="0">
                <a:latin typeface="Calibri"/>
                <a:cs typeface="Calibri"/>
              </a:rPr>
              <a:t>Institute</a:t>
            </a:r>
            <a:r>
              <a:rPr lang="en-US" sz="1400" b="1" i="1" spc="-45" dirty="0">
                <a:latin typeface="Calibri"/>
                <a:cs typeface="Calibri"/>
              </a:rPr>
              <a:t> </a:t>
            </a:r>
            <a:r>
              <a:rPr lang="en-US" sz="1400" b="1" i="1" dirty="0">
                <a:latin typeface="Calibri"/>
                <a:cs typeface="Calibri"/>
              </a:rPr>
              <a:t>of</a:t>
            </a:r>
            <a:r>
              <a:rPr lang="en-US" sz="1400" b="1" i="1" spc="-20" dirty="0">
                <a:latin typeface="Calibri"/>
                <a:cs typeface="Calibri"/>
              </a:rPr>
              <a:t> </a:t>
            </a:r>
            <a:r>
              <a:rPr lang="en-US" sz="1400" b="1" i="1" dirty="0">
                <a:latin typeface="Calibri"/>
                <a:cs typeface="Calibri"/>
              </a:rPr>
              <a:t>Electronics</a:t>
            </a:r>
            <a:r>
              <a:rPr lang="en-US" sz="1400" b="1" i="1" spc="-25" dirty="0">
                <a:latin typeface="Calibri"/>
                <a:cs typeface="Calibri"/>
              </a:rPr>
              <a:t> </a:t>
            </a:r>
            <a:r>
              <a:rPr lang="en-US" sz="1400" b="1" i="1" dirty="0">
                <a:latin typeface="Calibri"/>
                <a:cs typeface="Calibri"/>
              </a:rPr>
              <a:t>Engineering,</a:t>
            </a:r>
            <a:r>
              <a:rPr lang="en-US" sz="1400" b="1" i="1" spc="-25" dirty="0">
                <a:latin typeface="Calibri"/>
                <a:cs typeface="Calibri"/>
              </a:rPr>
              <a:t> NTU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875" y="1294638"/>
            <a:ext cx="8093709" cy="17360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2000" b="1" dirty="0">
                <a:latin typeface="Microsoft JhengHei"/>
                <a:cs typeface="Microsoft JhengHei"/>
              </a:rPr>
              <a:t>請完成一</a:t>
            </a:r>
            <a:r>
              <a:rPr sz="2000" b="1" spc="-10" dirty="0">
                <a:latin typeface="Microsoft JhengHei"/>
                <a:cs typeface="Microsoft JhengHei"/>
              </a:rPr>
              <a:t>Gauss-</a:t>
            </a:r>
            <a:r>
              <a:rPr sz="2000" b="1" dirty="0">
                <a:latin typeface="Microsoft JhengHei"/>
                <a:cs typeface="Microsoft JhengHei"/>
              </a:rPr>
              <a:t>Seidel</a:t>
            </a:r>
            <a:r>
              <a:rPr sz="2000" b="1" spc="-5" dirty="0">
                <a:latin typeface="Microsoft JhengHei"/>
                <a:cs typeface="Microsoft JhengHei"/>
              </a:rPr>
              <a:t> </a:t>
            </a:r>
            <a:r>
              <a:rPr sz="2000" b="1" dirty="0">
                <a:latin typeface="Microsoft JhengHei"/>
                <a:cs typeface="Microsoft JhengHei"/>
              </a:rPr>
              <a:t>Iteration </a:t>
            </a:r>
            <a:r>
              <a:rPr sz="2000" b="1" spc="-10" dirty="0">
                <a:latin typeface="Microsoft JhengHei"/>
                <a:cs typeface="Microsoft JhengHei"/>
              </a:rPr>
              <a:t>Machine(GSIM</a:t>
            </a:r>
            <a:r>
              <a:rPr sz="2000" b="1" spc="-20" dirty="0">
                <a:latin typeface="Microsoft JhengHei"/>
                <a:cs typeface="Microsoft JhengHei"/>
              </a:rPr>
              <a:t>)的電路設計來求出</a:t>
            </a:r>
            <a:r>
              <a:rPr sz="2000" b="1" dirty="0">
                <a:latin typeface="Microsoft JhengHei"/>
                <a:cs typeface="Microsoft JhengHei"/>
              </a:rPr>
              <a:t>多元線性聯立方程式(Linear </a:t>
            </a:r>
            <a:r>
              <a:rPr sz="2000" b="1" spc="-10" dirty="0">
                <a:latin typeface="Microsoft JhengHei"/>
                <a:cs typeface="Microsoft JhengHei"/>
              </a:rPr>
              <a:t>Equation</a:t>
            </a:r>
            <a:r>
              <a:rPr sz="2000" b="1" spc="-20" dirty="0">
                <a:latin typeface="Microsoft JhengHei"/>
                <a:cs typeface="Microsoft JhengHei"/>
              </a:rPr>
              <a:t>)之解</a:t>
            </a:r>
            <a:endParaRPr sz="2000" dirty="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spcBef>
                <a:spcPts val="336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b="1" dirty="0">
                <a:latin typeface="Microsoft JhengHei"/>
                <a:cs typeface="Microsoft JhengHei"/>
              </a:rPr>
              <a:t>如下圖所示，矩陣</a:t>
            </a:r>
            <a:r>
              <a:rPr sz="2000" b="1" spc="-10" dirty="0">
                <a:latin typeface="Microsoft JhengHei"/>
                <a:cs typeface="Microsoft JhengHei"/>
              </a:rPr>
              <a:t>A</a:t>
            </a:r>
            <a:r>
              <a:rPr sz="2000" b="1" dirty="0">
                <a:latin typeface="Microsoft JhengHei"/>
                <a:cs typeface="Microsoft JhengHei"/>
              </a:rPr>
              <a:t>、</a:t>
            </a:r>
            <a:r>
              <a:rPr sz="2000" b="1" spc="-10" dirty="0">
                <a:latin typeface="Microsoft JhengHei"/>
                <a:cs typeface="Microsoft JhengHei"/>
              </a:rPr>
              <a:t>B</a:t>
            </a:r>
            <a:r>
              <a:rPr sz="2000" b="1" spc="-15" dirty="0">
                <a:latin typeface="Microsoft JhengHei"/>
                <a:cs typeface="Microsoft JhengHei"/>
              </a:rPr>
              <a:t>為已知之整數值，待求矩陣</a:t>
            </a:r>
            <a:r>
              <a:rPr sz="2000" b="1" dirty="0">
                <a:latin typeface="Microsoft JhengHei"/>
                <a:cs typeface="Microsoft JhengHei"/>
              </a:rPr>
              <a:t>X</a:t>
            </a:r>
            <a:r>
              <a:rPr sz="2000" b="1" spc="-35" dirty="0">
                <a:latin typeface="Microsoft JhengHei"/>
                <a:cs typeface="Microsoft JhengHei"/>
              </a:rPr>
              <a:t>之解</a:t>
            </a:r>
            <a:endParaRPr sz="2000" dirty="0">
              <a:latin typeface="Microsoft JhengHei"/>
              <a:cs typeface="Microsoft JhengHei"/>
            </a:endParaRPr>
          </a:p>
          <a:p>
            <a:pPr marL="469265">
              <a:lnSpc>
                <a:spcPct val="100000"/>
              </a:lnSpc>
              <a:spcBef>
                <a:spcPts val="380"/>
              </a:spcBef>
              <a:tabLst>
                <a:tab pos="756285" algn="l"/>
              </a:tabLst>
            </a:pPr>
            <a:r>
              <a:rPr sz="2000" spc="470" dirty="0">
                <a:solidFill>
                  <a:srgbClr val="C00000"/>
                </a:solidFill>
                <a:latin typeface="Microsoft Sans Serif"/>
                <a:cs typeface="Microsoft Sans Serif"/>
              </a:rPr>
              <a:t>–</a:t>
            </a:r>
            <a:r>
              <a:rPr sz="2000" dirty="0">
                <a:solidFill>
                  <a:srgbClr val="C00000"/>
                </a:solidFill>
                <a:latin typeface="Microsoft Sans Serif"/>
                <a:cs typeface="Microsoft Sans Serif"/>
              </a:rPr>
              <a:t>	</a:t>
            </a:r>
            <a:r>
              <a:rPr sz="2000" b="1" spc="-5" dirty="0">
                <a:solidFill>
                  <a:srgbClr val="C00000"/>
                </a:solidFill>
                <a:latin typeface="Microsoft JhengHei"/>
                <a:cs typeface="Microsoft JhengHei"/>
              </a:rPr>
              <a:t>在此專題中，</a:t>
            </a:r>
            <a:r>
              <a:rPr sz="2100" b="1" spc="-10" dirty="0">
                <a:solidFill>
                  <a:srgbClr val="C00000"/>
                </a:solidFill>
                <a:latin typeface="Microsoft JhengHei"/>
                <a:cs typeface="Microsoft JhengHei"/>
              </a:rPr>
              <a:t>N</a:t>
            </a:r>
            <a:r>
              <a:rPr sz="2100" b="1" spc="-125" dirty="0">
                <a:solidFill>
                  <a:srgbClr val="C00000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Microsoft JhengHei"/>
                <a:cs typeface="Microsoft JhengHei"/>
              </a:rPr>
              <a:t>固定為</a:t>
            </a:r>
            <a:r>
              <a:rPr sz="2000" b="1" spc="-25" dirty="0">
                <a:solidFill>
                  <a:srgbClr val="C00000"/>
                </a:solidFill>
                <a:latin typeface="Microsoft JhengHei"/>
                <a:cs typeface="Microsoft JhengHei"/>
              </a:rPr>
              <a:t>16</a:t>
            </a:r>
            <a:endParaRPr sz="2000" dirty="0">
              <a:latin typeface="Microsoft JhengHei"/>
              <a:cs typeface="Microsoft JhengHe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323" y="3516317"/>
            <a:ext cx="6291203" cy="188244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802" y="51561"/>
            <a:ext cx="2686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Computer-</a:t>
            </a:r>
            <a:r>
              <a:rPr sz="1400" b="1" i="1" dirty="0">
                <a:latin typeface="Calibri"/>
                <a:cs typeface="Calibri"/>
              </a:rPr>
              <a:t>Aided</a:t>
            </a:r>
            <a:r>
              <a:rPr sz="1400" b="1" i="1" spc="-4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VLSI</a:t>
            </a:r>
            <a:r>
              <a:rPr sz="1400" b="1" i="1" spc="-10" dirty="0">
                <a:latin typeface="Calibri"/>
                <a:cs typeface="Calibri"/>
              </a:rPr>
              <a:t> System</a:t>
            </a:r>
            <a:r>
              <a:rPr sz="1400" b="1" i="1" spc="-5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Design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17363" y="58673"/>
            <a:ext cx="372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6904" y="719852"/>
            <a:ext cx="2706004" cy="4235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67062" y="1301501"/>
            <a:ext cx="7611109" cy="4998085"/>
            <a:chOff x="767062" y="1301501"/>
            <a:chExt cx="7611109" cy="4998085"/>
          </a:xfrm>
        </p:grpSpPr>
        <p:sp>
          <p:nvSpPr>
            <p:cNvPr id="6" name="object 6"/>
            <p:cNvSpPr/>
            <p:nvPr/>
          </p:nvSpPr>
          <p:spPr>
            <a:xfrm>
              <a:off x="776980" y="1311421"/>
              <a:ext cx="7591425" cy="4977765"/>
            </a:xfrm>
            <a:custGeom>
              <a:avLst/>
              <a:gdLst/>
              <a:ahLst/>
              <a:cxnLst/>
              <a:rect l="l" t="t" r="r" b="b"/>
              <a:pathLst>
                <a:path w="7591425" h="4977765">
                  <a:moveTo>
                    <a:pt x="7591121" y="0"/>
                  </a:moveTo>
                  <a:lnTo>
                    <a:pt x="0" y="0"/>
                  </a:lnTo>
                  <a:lnTo>
                    <a:pt x="0" y="4977654"/>
                  </a:lnTo>
                  <a:lnTo>
                    <a:pt x="7591121" y="4977654"/>
                  </a:lnTo>
                  <a:lnTo>
                    <a:pt x="7591121" y="0"/>
                  </a:lnTo>
                  <a:close/>
                </a:path>
              </a:pathLst>
            </a:custGeom>
            <a:solidFill>
              <a:srgbClr val="E1EE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7062" y="1301501"/>
              <a:ext cx="7611109" cy="4998085"/>
            </a:xfrm>
            <a:custGeom>
              <a:avLst/>
              <a:gdLst/>
              <a:ahLst/>
              <a:cxnLst/>
              <a:rect l="l" t="t" r="r" b="b"/>
              <a:pathLst>
                <a:path w="7611109" h="4998085">
                  <a:moveTo>
                    <a:pt x="7611008" y="0"/>
                  </a:moveTo>
                  <a:lnTo>
                    <a:pt x="0" y="0"/>
                  </a:lnTo>
                  <a:lnTo>
                    <a:pt x="0" y="4997494"/>
                  </a:lnTo>
                  <a:lnTo>
                    <a:pt x="7611008" y="4997494"/>
                  </a:lnTo>
                  <a:lnTo>
                    <a:pt x="7611008" y="4987574"/>
                  </a:lnTo>
                  <a:lnTo>
                    <a:pt x="19837" y="4987574"/>
                  </a:lnTo>
                  <a:lnTo>
                    <a:pt x="9918" y="4977653"/>
                  </a:lnTo>
                  <a:lnTo>
                    <a:pt x="19837" y="4977653"/>
                  </a:lnTo>
                  <a:lnTo>
                    <a:pt x="19836" y="19841"/>
                  </a:lnTo>
                  <a:lnTo>
                    <a:pt x="9918" y="19841"/>
                  </a:lnTo>
                  <a:lnTo>
                    <a:pt x="19836" y="9920"/>
                  </a:lnTo>
                  <a:lnTo>
                    <a:pt x="7611008" y="9920"/>
                  </a:lnTo>
                  <a:lnTo>
                    <a:pt x="7611008" y="0"/>
                  </a:lnTo>
                  <a:close/>
                </a:path>
                <a:path w="7611109" h="4998085">
                  <a:moveTo>
                    <a:pt x="19837" y="4977653"/>
                  </a:moveTo>
                  <a:lnTo>
                    <a:pt x="9918" y="4977653"/>
                  </a:lnTo>
                  <a:lnTo>
                    <a:pt x="19837" y="4987574"/>
                  </a:lnTo>
                  <a:lnTo>
                    <a:pt x="19837" y="4977653"/>
                  </a:lnTo>
                  <a:close/>
                </a:path>
                <a:path w="7611109" h="4998085">
                  <a:moveTo>
                    <a:pt x="7591171" y="4977653"/>
                  </a:moveTo>
                  <a:lnTo>
                    <a:pt x="19837" y="4977653"/>
                  </a:lnTo>
                  <a:lnTo>
                    <a:pt x="19837" y="4987574"/>
                  </a:lnTo>
                  <a:lnTo>
                    <a:pt x="7591171" y="4987574"/>
                  </a:lnTo>
                  <a:lnTo>
                    <a:pt x="7591171" y="4977653"/>
                  </a:lnTo>
                  <a:close/>
                </a:path>
                <a:path w="7611109" h="4998085">
                  <a:moveTo>
                    <a:pt x="7591171" y="9920"/>
                  </a:moveTo>
                  <a:lnTo>
                    <a:pt x="7591171" y="4987574"/>
                  </a:lnTo>
                  <a:lnTo>
                    <a:pt x="7601089" y="4977653"/>
                  </a:lnTo>
                  <a:lnTo>
                    <a:pt x="7611008" y="4977653"/>
                  </a:lnTo>
                  <a:lnTo>
                    <a:pt x="7611008" y="19841"/>
                  </a:lnTo>
                  <a:lnTo>
                    <a:pt x="7601089" y="19841"/>
                  </a:lnTo>
                  <a:lnTo>
                    <a:pt x="7591171" y="9920"/>
                  </a:lnTo>
                  <a:close/>
                </a:path>
                <a:path w="7611109" h="4998085">
                  <a:moveTo>
                    <a:pt x="7611008" y="4977653"/>
                  </a:moveTo>
                  <a:lnTo>
                    <a:pt x="7601089" y="4977653"/>
                  </a:lnTo>
                  <a:lnTo>
                    <a:pt x="7591171" y="4987574"/>
                  </a:lnTo>
                  <a:lnTo>
                    <a:pt x="7611008" y="4987574"/>
                  </a:lnTo>
                  <a:lnTo>
                    <a:pt x="7611008" y="4977653"/>
                  </a:lnTo>
                  <a:close/>
                </a:path>
                <a:path w="7611109" h="4998085">
                  <a:moveTo>
                    <a:pt x="19836" y="9920"/>
                  </a:moveTo>
                  <a:lnTo>
                    <a:pt x="9918" y="19841"/>
                  </a:lnTo>
                  <a:lnTo>
                    <a:pt x="19836" y="19841"/>
                  </a:lnTo>
                  <a:lnTo>
                    <a:pt x="19836" y="9920"/>
                  </a:lnTo>
                  <a:close/>
                </a:path>
                <a:path w="7611109" h="4998085">
                  <a:moveTo>
                    <a:pt x="7591171" y="9920"/>
                  </a:moveTo>
                  <a:lnTo>
                    <a:pt x="19836" y="9920"/>
                  </a:lnTo>
                  <a:lnTo>
                    <a:pt x="19836" y="19841"/>
                  </a:lnTo>
                  <a:lnTo>
                    <a:pt x="7591171" y="19841"/>
                  </a:lnTo>
                  <a:lnTo>
                    <a:pt x="7591171" y="9920"/>
                  </a:lnTo>
                  <a:close/>
                </a:path>
                <a:path w="7611109" h="4998085">
                  <a:moveTo>
                    <a:pt x="7611008" y="9920"/>
                  </a:moveTo>
                  <a:lnTo>
                    <a:pt x="7591171" y="9920"/>
                  </a:lnTo>
                  <a:lnTo>
                    <a:pt x="7601089" y="19841"/>
                  </a:lnTo>
                  <a:lnTo>
                    <a:pt x="7611008" y="19841"/>
                  </a:lnTo>
                  <a:lnTo>
                    <a:pt x="7611008" y="9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59479" y="2239431"/>
              <a:ext cx="1645285" cy="2165985"/>
            </a:xfrm>
            <a:custGeom>
              <a:avLst/>
              <a:gdLst/>
              <a:ahLst/>
              <a:cxnLst/>
              <a:rect l="l" t="t" r="r" b="b"/>
              <a:pathLst>
                <a:path w="1645284" h="2165985">
                  <a:moveTo>
                    <a:pt x="1644784" y="0"/>
                  </a:moveTo>
                  <a:lnTo>
                    <a:pt x="0" y="0"/>
                  </a:lnTo>
                  <a:lnTo>
                    <a:pt x="0" y="2165452"/>
                  </a:lnTo>
                  <a:lnTo>
                    <a:pt x="1644784" y="2165452"/>
                  </a:lnTo>
                  <a:lnTo>
                    <a:pt x="1644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49560" y="2229510"/>
              <a:ext cx="1664970" cy="2185670"/>
            </a:xfrm>
            <a:custGeom>
              <a:avLst/>
              <a:gdLst/>
              <a:ahLst/>
              <a:cxnLst/>
              <a:rect l="l" t="t" r="r" b="b"/>
              <a:pathLst>
                <a:path w="1664970" h="2185670">
                  <a:moveTo>
                    <a:pt x="1664621" y="0"/>
                  </a:moveTo>
                  <a:lnTo>
                    <a:pt x="0" y="0"/>
                  </a:lnTo>
                  <a:lnTo>
                    <a:pt x="0" y="2185294"/>
                  </a:lnTo>
                  <a:lnTo>
                    <a:pt x="1664621" y="2185294"/>
                  </a:lnTo>
                  <a:lnTo>
                    <a:pt x="1664621" y="2175373"/>
                  </a:lnTo>
                  <a:lnTo>
                    <a:pt x="19837" y="2175373"/>
                  </a:lnTo>
                  <a:lnTo>
                    <a:pt x="9918" y="2165452"/>
                  </a:lnTo>
                  <a:lnTo>
                    <a:pt x="19837" y="2165452"/>
                  </a:lnTo>
                  <a:lnTo>
                    <a:pt x="19836" y="19841"/>
                  </a:lnTo>
                  <a:lnTo>
                    <a:pt x="9918" y="19841"/>
                  </a:lnTo>
                  <a:lnTo>
                    <a:pt x="19836" y="9920"/>
                  </a:lnTo>
                  <a:lnTo>
                    <a:pt x="1664621" y="9920"/>
                  </a:lnTo>
                  <a:lnTo>
                    <a:pt x="1664621" y="0"/>
                  </a:lnTo>
                  <a:close/>
                </a:path>
                <a:path w="1664970" h="2185670">
                  <a:moveTo>
                    <a:pt x="19837" y="2165452"/>
                  </a:moveTo>
                  <a:lnTo>
                    <a:pt x="9918" y="2165452"/>
                  </a:lnTo>
                  <a:lnTo>
                    <a:pt x="19837" y="2175373"/>
                  </a:lnTo>
                  <a:lnTo>
                    <a:pt x="19837" y="2165452"/>
                  </a:lnTo>
                  <a:close/>
                </a:path>
                <a:path w="1664970" h="2185670">
                  <a:moveTo>
                    <a:pt x="1644784" y="2165452"/>
                  </a:moveTo>
                  <a:lnTo>
                    <a:pt x="19837" y="2165452"/>
                  </a:lnTo>
                  <a:lnTo>
                    <a:pt x="19837" y="2175373"/>
                  </a:lnTo>
                  <a:lnTo>
                    <a:pt x="1644784" y="2175373"/>
                  </a:lnTo>
                  <a:lnTo>
                    <a:pt x="1644784" y="2165452"/>
                  </a:lnTo>
                  <a:close/>
                </a:path>
                <a:path w="1664970" h="2185670">
                  <a:moveTo>
                    <a:pt x="1644784" y="9920"/>
                  </a:moveTo>
                  <a:lnTo>
                    <a:pt x="1644784" y="2175373"/>
                  </a:lnTo>
                  <a:lnTo>
                    <a:pt x="1654702" y="2165452"/>
                  </a:lnTo>
                  <a:lnTo>
                    <a:pt x="1664621" y="2165452"/>
                  </a:lnTo>
                  <a:lnTo>
                    <a:pt x="1664621" y="19841"/>
                  </a:lnTo>
                  <a:lnTo>
                    <a:pt x="1654702" y="19841"/>
                  </a:lnTo>
                  <a:lnTo>
                    <a:pt x="1644784" y="9920"/>
                  </a:lnTo>
                  <a:close/>
                </a:path>
                <a:path w="1664970" h="2185670">
                  <a:moveTo>
                    <a:pt x="1664621" y="2165452"/>
                  </a:moveTo>
                  <a:lnTo>
                    <a:pt x="1654702" y="2165452"/>
                  </a:lnTo>
                  <a:lnTo>
                    <a:pt x="1644784" y="2175373"/>
                  </a:lnTo>
                  <a:lnTo>
                    <a:pt x="1664621" y="2175373"/>
                  </a:lnTo>
                  <a:lnTo>
                    <a:pt x="1664621" y="2165452"/>
                  </a:lnTo>
                  <a:close/>
                </a:path>
                <a:path w="1664970" h="2185670">
                  <a:moveTo>
                    <a:pt x="19836" y="9920"/>
                  </a:moveTo>
                  <a:lnTo>
                    <a:pt x="9918" y="19841"/>
                  </a:lnTo>
                  <a:lnTo>
                    <a:pt x="19836" y="19841"/>
                  </a:lnTo>
                  <a:lnTo>
                    <a:pt x="19836" y="9920"/>
                  </a:lnTo>
                  <a:close/>
                </a:path>
                <a:path w="1664970" h="2185670">
                  <a:moveTo>
                    <a:pt x="1644784" y="9920"/>
                  </a:moveTo>
                  <a:lnTo>
                    <a:pt x="19836" y="9920"/>
                  </a:lnTo>
                  <a:lnTo>
                    <a:pt x="19836" y="19841"/>
                  </a:lnTo>
                  <a:lnTo>
                    <a:pt x="1644784" y="19841"/>
                  </a:lnTo>
                  <a:lnTo>
                    <a:pt x="1644784" y="9920"/>
                  </a:lnTo>
                  <a:close/>
                </a:path>
                <a:path w="1664970" h="2185670">
                  <a:moveTo>
                    <a:pt x="1664621" y="9920"/>
                  </a:moveTo>
                  <a:lnTo>
                    <a:pt x="1644784" y="9920"/>
                  </a:lnTo>
                  <a:lnTo>
                    <a:pt x="1654702" y="19841"/>
                  </a:lnTo>
                  <a:lnTo>
                    <a:pt x="1664621" y="19841"/>
                  </a:lnTo>
                  <a:lnTo>
                    <a:pt x="1664621" y="9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39694" y="2847586"/>
            <a:ext cx="1296670" cy="88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9700">
              <a:lnSpc>
                <a:spcPct val="1006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Matrix Memory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49561" y="4722057"/>
            <a:ext cx="1664970" cy="1099185"/>
            <a:chOff x="6249561" y="4722057"/>
            <a:chExt cx="1664970" cy="1099185"/>
          </a:xfrm>
        </p:grpSpPr>
        <p:sp>
          <p:nvSpPr>
            <p:cNvPr id="12" name="object 12"/>
            <p:cNvSpPr/>
            <p:nvPr/>
          </p:nvSpPr>
          <p:spPr>
            <a:xfrm>
              <a:off x="6259479" y="4731988"/>
              <a:ext cx="1645285" cy="1079500"/>
            </a:xfrm>
            <a:custGeom>
              <a:avLst/>
              <a:gdLst/>
              <a:ahLst/>
              <a:cxnLst/>
              <a:rect l="l" t="t" r="r" b="b"/>
              <a:pathLst>
                <a:path w="1645284" h="1079500">
                  <a:moveTo>
                    <a:pt x="1644784" y="0"/>
                  </a:moveTo>
                  <a:lnTo>
                    <a:pt x="0" y="0"/>
                  </a:lnTo>
                  <a:lnTo>
                    <a:pt x="0" y="1079006"/>
                  </a:lnTo>
                  <a:lnTo>
                    <a:pt x="1644784" y="1079006"/>
                  </a:lnTo>
                  <a:lnTo>
                    <a:pt x="1644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49561" y="4722057"/>
              <a:ext cx="1664970" cy="1099185"/>
            </a:xfrm>
            <a:custGeom>
              <a:avLst/>
              <a:gdLst/>
              <a:ahLst/>
              <a:cxnLst/>
              <a:rect l="l" t="t" r="r" b="b"/>
              <a:pathLst>
                <a:path w="1664970" h="1099185">
                  <a:moveTo>
                    <a:pt x="1664621" y="0"/>
                  </a:moveTo>
                  <a:lnTo>
                    <a:pt x="0" y="0"/>
                  </a:lnTo>
                  <a:lnTo>
                    <a:pt x="0" y="1098857"/>
                  </a:lnTo>
                  <a:lnTo>
                    <a:pt x="1664621" y="1098857"/>
                  </a:lnTo>
                  <a:lnTo>
                    <a:pt x="1664621" y="1088936"/>
                  </a:lnTo>
                  <a:lnTo>
                    <a:pt x="19837" y="1088936"/>
                  </a:lnTo>
                  <a:lnTo>
                    <a:pt x="9918" y="1079015"/>
                  </a:lnTo>
                  <a:lnTo>
                    <a:pt x="19837" y="1079015"/>
                  </a:lnTo>
                  <a:lnTo>
                    <a:pt x="19836" y="19841"/>
                  </a:lnTo>
                  <a:lnTo>
                    <a:pt x="9918" y="19841"/>
                  </a:lnTo>
                  <a:lnTo>
                    <a:pt x="19836" y="9920"/>
                  </a:lnTo>
                  <a:lnTo>
                    <a:pt x="1664621" y="9920"/>
                  </a:lnTo>
                  <a:lnTo>
                    <a:pt x="1664621" y="0"/>
                  </a:lnTo>
                  <a:close/>
                </a:path>
                <a:path w="1664970" h="1099185">
                  <a:moveTo>
                    <a:pt x="19837" y="1079015"/>
                  </a:moveTo>
                  <a:lnTo>
                    <a:pt x="9918" y="1079015"/>
                  </a:lnTo>
                  <a:lnTo>
                    <a:pt x="19837" y="1088936"/>
                  </a:lnTo>
                  <a:lnTo>
                    <a:pt x="19837" y="1079015"/>
                  </a:lnTo>
                  <a:close/>
                </a:path>
                <a:path w="1664970" h="1099185">
                  <a:moveTo>
                    <a:pt x="1644784" y="1079015"/>
                  </a:moveTo>
                  <a:lnTo>
                    <a:pt x="19837" y="1079015"/>
                  </a:lnTo>
                  <a:lnTo>
                    <a:pt x="19837" y="1088936"/>
                  </a:lnTo>
                  <a:lnTo>
                    <a:pt x="1644784" y="1088936"/>
                  </a:lnTo>
                  <a:lnTo>
                    <a:pt x="1644784" y="1079015"/>
                  </a:lnTo>
                  <a:close/>
                </a:path>
                <a:path w="1664970" h="1099185">
                  <a:moveTo>
                    <a:pt x="1644784" y="9920"/>
                  </a:moveTo>
                  <a:lnTo>
                    <a:pt x="1644784" y="1088936"/>
                  </a:lnTo>
                  <a:lnTo>
                    <a:pt x="1654702" y="1079015"/>
                  </a:lnTo>
                  <a:lnTo>
                    <a:pt x="1664621" y="1079015"/>
                  </a:lnTo>
                  <a:lnTo>
                    <a:pt x="1664621" y="19841"/>
                  </a:lnTo>
                  <a:lnTo>
                    <a:pt x="1654702" y="19841"/>
                  </a:lnTo>
                  <a:lnTo>
                    <a:pt x="1644784" y="9920"/>
                  </a:lnTo>
                  <a:close/>
                </a:path>
                <a:path w="1664970" h="1099185">
                  <a:moveTo>
                    <a:pt x="1664621" y="1079015"/>
                  </a:moveTo>
                  <a:lnTo>
                    <a:pt x="1654702" y="1079015"/>
                  </a:lnTo>
                  <a:lnTo>
                    <a:pt x="1644784" y="1088936"/>
                  </a:lnTo>
                  <a:lnTo>
                    <a:pt x="1664621" y="1088936"/>
                  </a:lnTo>
                  <a:lnTo>
                    <a:pt x="1664621" y="1079015"/>
                  </a:lnTo>
                  <a:close/>
                </a:path>
                <a:path w="1664970" h="1099185">
                  <a:moveTo>
                    <a:pt x="19836" y="9920"/>
                  </a:moveTo>
                  <a:lnTo>
                    <a:pt x="9918" y="19841"/>
                  </a:lnTo>
                  <a:lnTo>
                    <a:pt x="19836" y="19841"/>
                  </a:lnTo>
                  <a:lnTo>
                    <a:pt x="19836" y="9920"/>
                  </a:lnTo>
                  <a:close/>
                </a:path>
                <a:path w="1664970" h="1099185">
                  <a:moveTo>
                    <a:pt x="1644784" y="9920"/>
                  </a:moveTo>
                  <a:lnTo>
                    <a:pt x="19836" y="9920"/>
                  </a:lnTo>
                  <a:lnTo>
                    <a:pt x="19836" y="19841"/>
                  </a:lnTo>
                  <a:lnTo>
                    <a:pt x="1644784" y="19841"/>
                  </a:lnTo>
                  <a:lnTo>
                    <a:pt x="1644784" y="9920"/>
                  </a:lnTo>
                  <a:close/>
                </a:path>
                <a:path w="1664970" h="1099185">
                  <a:moveTo>
                    <a:pt x="1664621" y="9920"/>
                  </a:moveTo>
                  <a:lnTo>
                    <a:pt x="1644784" y="9920"/>
                  </a:lnTo>
                  <a:lnTo>
                    <a:pt x="1654702" y="19841"/>
                  </a:lnTo>
                  <a:lnTo>
                    <a:pt x="1664621" y="19841"/>
                  </a:lnTo>
                  <a:lnTo>
                    <a:pt x="1664621" y="9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39694" y="4799738"/>
            <a:ext cx="1296670" cy="8839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7145">
              <a:lnSpc>
                <a:spcPct val="1006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Solution Memory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19886" y="2098751"/>
            <a:ext cx="2212975" cy="3954779"/>
            <a:chOff x="2619886" y="2098751"/>
            <a:chExt cx="2212975" cy="3954779"/>
          </a:xfrm>
        </p:grpSpPr>
        <p:sp>
          <p:nvSpPr>
            <p:cNvPr id="16" name="object 16"/>
            <p:cNvSpPr/>
            <p:nvPr/>
          </p:nvSpPr>
          <p:spPr>
            <a:xfrm>
              <a:off x="2629805" y="2108642"/>
              <a:ext cx="2193290" cy="3934460"/>
            </a:xfrm>
            <a:custGeom>
              <a:avLst/>
              <a:gdLst/>
              <a:ahLst/>
              <a:cxnLst/>
              <a:rect l="l" t="t" r="r" b="b"/>
              <a:pathLst>
                <a:path w="2193290" h="3934460">
                  <a:moveTo>
                    <a:pt x="2192979" y="0"/>
                  </a:moveTo>
                  <a:lnTo>
                    <a:pt x="0" y="0"/>
                  </a:lnTo>
                  <a:lnTo>
                    <a:pt x="0" y="3934463"/>
                  </a:lnTo>
                  <a:lnTo>
                    <a:pt x="2192979" y="3934463"/>
                  </a:lnTo>
                  <a:lnTo>
                    <a:pt x="2192979" y="0"/>
                  </a:lnTo>
                  <a:close/>
                </a:path>
              </a:pathLst>
            </a:custGeom>
            <a:solidFill>
              <a:srgbClr val="9CC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19886" y="2098751"/>
              <a:ext cx="2212975" cy="3954779"/>
            </a:xfrm>
            <a:custGeom>
              <a:avLst/>
              <a:gdLst/>
              <a:ahLst/>
              <a:cxnLst/>
              <a:rect l="l" t="t" r="r" b="b"/>
              <a:pathLst>
                <a:path w="2212975" h="3954779">
                  <a:moveTo>
                    <a:pt x="2212816" y="0"/>
                  </a:moveTo>
                  <a:lnTo>
                    <a:pt x="0" y="0"/>
                  </a:lnTo>
                  <a:lnTo>
                    <a:pt x="0" y="3954275"/>
                  </a:lnTo>
                  <a:lnTo>
                    <a:pt x="2212816" y="3954275"/>
                  </a:lnTo>
                  <a:lnTo>
                    <a:pt x="2212816" y="3944354"/>
                  </a:lnTo>
                  <a:lnTo>
                    <a:pt x="19837" y="3944354"/>
                  </a:lnTo>
                  <a:lnTo>
                    <a:pt x="9918" y="3934433"/>
                  </a:lnTo>
                  <a:lnTo>
                    <a:pt x="19837" y="3934433"/>
                  </a:lnTo>
                  <a:lnTo>
                    <a:pt x="19836" y="19841"/>
                  </a:lnTo>
                  <a:lnTo>
                    <a:pt x="9918" y="19841"/>
                  </a:lnTo>
                  <a:lnTo>
                    <a:pt x="19836" y="9920"/>
                  </a:lnTo>
                  <a:lnTo>
                    <a:pt x="2212816" y="9920"/>
                  </a:lnTo>
                  <a:lnTo>
                    <a:pt x="2212816" y="0"/>
                  </a:lnTo>
                  <a:close/>
                </a:path>
                <a:path w="2212975" h="3954779">
                  <a:moveTo>
                    <a:pt x="19837" y="3934433"/>
                  </a:moveTo>
                  <a:lnTo>
                    <a:pt x="9918" y="3934433"/>
                  </a:lnTo>
                  <a:lnTo>
                    <a:pt x="19837" y="3944354"/>
                  </a:lnTo>
                  <a:lnTo>
                    <a:pt x="19837" y="3934433"/>
                  </a:lnTo>
                  <a:close/>
                </a:path>
                <a:path w="2212975" h="3954779">
                  <a:moveTo>
                    <a:pt x="2192979" y="3934433"/>
                  </a:moveTo>
                  <a:lnTo>
                    <a:pt x="19837" y="3934433"/>
                  </a:lnTo>
                  <a:lnTo>
                    <a:pt x="19837" y="3944354"/>
                  </a:lnTo>
                  <a:lnTo>
                    <a:pt x="2192979" y="3944354"/>
                  </a:lnTo>
                  <a:lnTo>
                    <a:pt x="2192979" y="3934433"/>
                  </a:lnTo>
                  <a:close/>
                </a:path>
                <a:path w="2212975" h="3954779">
                  <a:moveTo>
                    <a:pt x="2192979" y="9920"/>
                  </a:moveTo>
                  <a:lnTo>
                    <a:pt x="2192979" y="3944354"/>
                  </a:lnTo>
                  <a:lnTo>
                    <a:pt x="2202898" y="3934433"/>
                  </a:lnTo>
                  <a:lnTo>
                    <a:pt x="2212816" y="3934433"/>
                  </a:lnTo>
                  <a:lnTo>
                    <a:pt x="2212816" y="19841"/>
                  </a:lnTo>
                  <a:lnTo>
                    <a:pt x="2202898" y="19841"/>
                  </a:lnTo>
                  <a:lnTo>
                    <a:pt x="2192979" y="9920"/>
                  </a:lnTo>
                  <a:close/>
                </a:path>
                <a:path w="2212975" h="3954779">
                  <a:moveTo>
                    <a:pt x="2212816" y="3934433"/>
                  </a:moveTo>
                  <a:lnTo>
                    <a:pt x="2202898" y="3934433"/>
                  </a:lnTo>
                  <a:lnTo>
                    <a:pt x="2192979" y="3944354"/>
                  </a:lnTo>
                  <a:lnTo>
                    <a:pt x="2212816" y="3944354"/>
                  </a:lnTo>
                  <a:lnTo>
                    <a:pt x="2212816" y="3934433"/>
                  </a:lnTo>
                  <a:close/>
                </a:path>
                <a:path w="2212975" h="3954779">
                  <a:moveTo>
                    <a:pt x="19836" y="9920"/>
                  </a:moveTo>
                  <a:lnTo>
                    <a:pt x="9918" y="19841"/>
                  </a:lnTo>
                  <a:lnTo>
                    <a:pt x="19836" y="19841"/>
                  </a:lnTo>
                  <a:lnTo>
                    <a:pt x="19836" y="9920"/>
                  </a:lnTo>
                  <a:close/>
                </a:path>
                <a:path w="2212975" h="3954779">
                  <a:moveTo>
                    <a:pt x="2192979" y="9920"/>
                  </a:moveTo>
                  <a:lnTo>
                    <a:pt x="19836" y="9920"/>
                  </a:lnTo>
                  <a:lnTo>
                    <a:pt x="19836" y="19841"/>
                  </a:lnTo>
                  <a:lnTo>
                    <a:pt x="2192979" y="19841"/>
                  </a:lnTo>
                  <a:lnTo>
                    <a:pt x="2192979" y="9920"/>
                  </a:lnTo>
                  <a:close/>
                </a:path>
                <a:path w="2212975" h="3954779">
                  <a:moveTo>
                    <a:pt x="2212816" y="9920"/>
                  </a:moveTo>
                  <a:lnTo>
                    <a:pt x="2192979" y="9920"/>
                  </a:lnTo>
                  <a:lnTo>
                    <a:pt x="2202898" y="19841"/>
                  </a:lnTo>
                  <a:lnTo>
                    <a:pt x="2212816" y="19841"/>
                  </a:lnTo>
                  <a:lnTo>
                    <a:pt x="2212816" y="9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82162" y="3817064"/>
            <a:ext cx="1094740" cy="45465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00" b="1" spc="-10" dirty="0">
                <a:latin typeface="Calibri"/>
                <a:cs typeface="Calibri"/>
              </a:rPr>
              <a:t>GSIM.v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72284" y="3221013"/>
            <a:ext cx="1661795" cy="127000"/>
            <a:chOff x="1072284" y="3221013"/>
            <a:chExt cx="1661795" cy="127000"/>
          </a:xfrm>
        </p:grpSpPr>
        <p:sp>
          <p:nvSpPr>
            <p:cNvPr id="20" name="object 20"/>
            <p:cNvSpPr/>
            <p:nvPr/>
          </p:nvSpPr>
          <p:spPr>
            <a:xfrm>
              <a:off x="1294299" y="3284209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640" y="0"/>
                  </a:lnTo>
                </a:path>
              </a:pathLst>
            </a:custGeom>
            <a:ln w="19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2831" y="3221013"/>
              <a:ext cx="240721" cy="12639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284" y="3221013"/>
              <a:ext cx="240781" cy="12639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737533" y="3066294"/>
            <a:ext cx="32321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i_clk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72284" y="3599597"/>
            <a:ext cx="1661795" cy="127000"/>
            <a:chOff x="1072284" y="3599597"/>
            <a:chExt cx="1661795" cy="127000"/>
          </a:xfrm>
        </p:grpSpPr>
        <p:sp>
          <p:nvSpPr>
            <p:cNvPr id="25" name="object 25"/>
            <p:cNvSpPr/>
            <p:nvPr/>
          </p:nvSpPr>
          <p:spPr>
            <a:xfrm>
              <a:off x="1294299" y="3662794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640" y="0"/>
                  </a:lnTo>
                </a:path>
              </a:pathLst>
            </a:custGeom>
            <a:ln w="19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2831" y="3599597"/>
              <a:ext cx="240721" cy="12639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2284" y="3599597"/>
              <a:ext cx="240781" cy="126393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661160" y="3445573"/>
            <a:ext cx="480059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i_reset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64732" y="4767694"/>
            <a:ext cx="1661795" cy="127000"/>
            <a:chOff x="1064732" y="4767694"/>
            <a:chExt cx="1661795" cy="127000"/>
          </a:xfrm>
        </p:grpSpPr>
        <p:sp>
          <p:nvSpPr>
            <p:cNvPr id="30" name="object 30"/>
            <p:cNvSpPr/>
            <p:nvPr/>
          </p:nvSpPr>
          <p:spPr>
            <a:xfrm>
              <a:off x="1294299" y="4830890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1209640" y="0"/>
                  </a:moveTo>
                  <a:lnTo>
                    <a:pt x="0" y="0"/>
                  </a:lnTo>
                </a:path>
              </a:pathLst>
            </a:custGeom>
            <a:ln w="19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4732" y="4767694"/>
              <a:ext cx="240725" cy="12639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85249" y="4767694"/>
              <a:ext cx="240765" cy="12639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451136" y="4615455"/>
            <a:ext cx="8940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o_proc_done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72284" y="4389109"/>
            <a:ext cx="1661795" cy="127000"/>
            <a:chOff x="1072284" y="4389109"/>
            <a:chExt cx="1661795" cy="127000"/>
          </a:xfrm>
        </p:grpSpPr>
        <p:sp>
          <p:nvSpPr>
            <p:cNvPr id="35" name="object 35"/>
            <p:cNvSpPr/>
            <p:nvPr/>
          </p:nvSpPr>
          <p:spPr>
            <a:xfrm>
              <a:off x="1294299" y="4452306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640" y="0"/>
                  </a:lnTo>
                </a:path>
              </a:pathLst>
            </a:custGeom>
            <a:ln w="19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92831" y="4389109"/>
              <a:ext cx="240666" cy="12639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284" y="4389109"/>
              <a:ext cx="240725" cy="126393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290597" y="4236275"/>
            <a:ext cx="116903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Calibri"/>
                <a:cs typeface="Calibri"/>
              </a:rPr>
              <a:t>i_matrix_num</a:t>
            </a:r>
            <a:r>
              <a:rPr sz="1200" b="1" spc="160" dirty="0">
                <a:latin typeface="Calibri"/>
                <a:cs typeface="Calibri"/>
              </a:rPr>
              <a:t>  </a:t>
            </a:r>
            <a:r>
              <a:rPr sz="1800" b="1" spc="-75" baseline="11574" dirty="0">
                <a:latin typeface="Calibri"/>
                <a:cs typeface="Calibri"/>
              </a:rPr>
              <a:t>5</a:t>
            </a:r>
            <a:endParaRPr sz="1800" baseline="11574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072284" y="3978182"/>
            <a:ext cx="1661795" cy="526415"/>
            <a:chOff x="1072284" y="3978182"/>
            <a:chExt cx="1661795" cy="526415"/>
          </a:xfrm>
        </p:grpSpPr>
        <p:sp>
          <p:nvSpPr>
            <p:cNvPr id="40" name="object 40"/>
            <p:cNvSpPr/>
            <p:nvPr/>
          </p:nvSpPr>
          <p:spPr>
            <a:xfrm>
              <a:off x="1294299" y="4041379"/>
              <a:ext cx="1209675" cy="452755"/>
            </a:xfrm>
            <a:custGeom>
              <a:avLst/>
              <a:gdLst/>
              <a:ahLst/>
              <a:cxnLst/>
              <a:rect l="l" t="t" r="r" b="b"/>
              <a:pathLst>
                <a:path w="1209675" h="452754">
                  <a:moveTo>
                    <a:pt x="1055010" y="452694"/>
                  </a:moveTo>
                  <a:lnTo>
                    <a:pt x="1097164" y="369258"/>
                  </a:lnTo>
                </a:path>
                <a:path w="1209675" h="452754">
                  <a:moveTo>
                    <a:pt x="0" y="0"/>
                  </a:moveTo>
                  <a:lnTo>
                    <a:pt x="1209640" y="0"/>
                  </a:lnTo>
                </a:path>
              </a:pathLst>
            </a:custGeom>
            <a:ln w="19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92831" y="3978182"/>
              <a:ext cx="240666" cy="12639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284" y="3978182"/>
              <a:ext cx="240725" cy="126393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1482132" y="3824753"/>
            <a:ext cx="896619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i_module_en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719732" y="2388245"/>
            <a:ext cx="1669414" cy="1803400"/>
            <a:chOff x="4719732" y="2388245"/>
            <a:chExt cx="1669414" cy="1803400"/>
          </a:xfrm>
        </p:grpSpPr>
        <p:sp>
          <p:nvSpPr>
            <p:cNvPr id="45" name="object 45"/>
            <p:cNvSpPr/>
            <p:nvPr/>
          </p:nvSpPr>
          <p:spPr>
            <a:xfrm>
              <a:off x="4949345" y="2451442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560" y="0"/>
                  </a:lnTo>
                </a:path>
              </a:pathLst>
            </a:custGeom>
            <a:ln w="19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47797" y="2388245"/>
              <a:ext cx="240821" cy="12639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7270" y="2388245"/>
              <a:ext cx="240821" cy="12639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949345" y="4127890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1209560" y="0"/>
                  </a:moveTo>
                  <a:lnTo>
                    <a:pt x="0" y="0"/>
                  </a:lnTo>
                </a:path>
              </a:pathLst>
            </a:custGeom>
            <a:ln w="19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19732" y="4064693"/>
              <a:ext cx="240721" cy="12639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0159" y="4064693"/>
              <a:ext cx="240821" cy="126393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4985344" y="3911363"/>
            <a:ext cx="114681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i_mem_dout_vld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719732" y="3229941"/>
            <a:ext cx="1661795" cy="127000"/>
            <a:chOff x="4719732" y="3229941"/>
            <a:chExt cx="1661795" cy="127000"/>
          </a:xfrm>
        </p:grpSpPr>
        <p:sp>
          <p:nvSpPr>
            <p:cNvPr id="53" name="object 53"/>
            <p:cNvSpPr/>
            <p:nvPr/>
          </p:nvSpPr>
          <p:spPr>
            <a:xfrm>
              <a:off x="4949345" y="3293138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1209560" y="0"/>
                  </a:moveTo>
                  <a:lnTo>
                    <a:pt x="0" y="0"/>
                  </a:lnTo>
                </a:path>
              </a:pathLst>
            </a:custGeom>
            <a:ln w="19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19732" y="3229941"/>
              <a:ext cx="240721" cy="12639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0159" y="3229941"/>
              <a:ext cx="240821" cy="126393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5143346" y="3075223"/>
            <a:ext cx="8369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i_mem_rrdy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719732" y="2824670"/>
            <a:ext cx="1669414" cy="961390"/>
            <a:chOff x="4719732" y="2824670"/>
            <a:chExt cx="1669414" cy="961390"/>
          </a:xfrm>
        </p:grpSpPr>
        <p:sp>
          <p:nvSpPr>
            <p:cNvPr id="58" name="object 58"/>
            <p:cNvSpPr/>
            <p:nvPr/>
          </p:nvSpPr>
          <p:spPr>
            <a:xfrm>
              <a:off x="4949345" y="2887866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560" y="0"/>
                  </a:lnTo>
                </a:path>
              </a:pathLst>
            </a:custGeom>
            <a:ln w="19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47797" y="2824670"/>
              <a:ext cx="240821" cy="12639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7270" y="2824670"/>
              <a:ext cx="240821" cy="12639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949345" y="2841039"/>
              <a:ext cx="1209675" cy="882015"/>
            </a:xfrm>
            <a:custGeom>
              <a:avLst/>
              <a:gdLst/>
              <a:ahLst/>
              <a:cxnLst/>
              <a:rect l="l" t="t" r="r" b="b"/>
              <a:pathLst>
                <a:path w="1209675" h="882014">
                  <a:moveTo>
                    <a:pt x="1054336" y="83435"/>
                  </a:moveTo>
                  <a:lnTo>
                    <a:pt x="1096489" y="0"/>
                  </a:lnTo>
                </a:path>
                <a:path w="1209675" h="882014">
                  <a:moveTo>
                    <a:pt x="1209560" y="881578"/>
                  </a:moveTo>
                  <a:lnTo>
                    <a:pt x="0" y="881578"/>
                  </a:lnTo>
                </a:path>
              </a:pathLst>
            </a:custGeom>
            <a:ln w="19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19732" y="3659421"/>
              <a:ext cx="240721" cy="12639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0159" y="3659421"/>
              <a:ext cx="240821" cy="126393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4984443" y="3505297"/>
            <a:ext cx="12211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200" b="1" dirty="0">
                <a:latin typeface="Calibri"/>
                <a:cs typeface="Calibri"/>
              </a:rPr>
              <a:t>i_mem_dout</a:t>
            </a:r>
            <a:r>
              <a:rPr sz="1200" b="1" spc="335" dirty="0">
                <a:latin typeface="Calibri"/>
                <a:cs typeface="Calibri"/>
              </a:rPr>
              <a:t> </a:t>
            </a:r>
            <a:r>
              <a:rPr sz="1800" b="1" spc="-37" baseline="9259" dirty="0">
                <a:latin typeface="Calibri"/>
                <a:cs typeface="Calibri"/>
              </a:rPr>
              <a:t>256</a:t>
            </a:r>
            <a:endParaRPr sz="1800" baseline="9259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727269" y="3670690"/>
            <a:ext cx="1661795" cy="1333500"/>
            <a:chOff x="4727269" y="3670690"/>
            <a:chExt cx="1661795" cy="1333500"/>
          </a:xfrm>
        </p:grpSpPr>
        <p:sp>
          <p:nvSpPr>
            <p:cNvPr id="66" name="object 66"/>
            <p:cNvSpPr/>
            <p:nvPr/>
          </p:nvSpPr>
          <p:spPr>
            <a:xfrm>
              <a:off x="4949344" y="3680850"/>
              <a:ext cx="1209675" cy="1260475"/>
            </a:xfrm>
            <a:custGeom>
              <a:avLst/>
              <a:gdLst/>
              <a:ahLst/>
              <a:cxnLst/>
              <a:rect l="l" t="t" r="r" b="b"/>
              <a:pathLst>
                <a:path w="1209675" h="1260475">
                  <a:moveTo>
                    <a:pt x="1054336" y="83435"/>
                  </a:moveTo>
                  <a:lnTo>
                    <a:pt x="1096489" y="0"/>
                  </a:lnTo>
                </a:path>
                <a:path w="1209675" h="1260475">
                  <a:moveTo>
                    <a:pt x="0" y="1259865"/>
                  </a:moveTo>
                  <a:lnTo>
                    <a:pt x="1209560" y="1259865"/>
                  </a:lnTo>
                </a:path>
              </a:pathLst>
            </a:custGeom>
            <a:ln w="198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47797" y="4877618"/>
              <a:ext cx="240765" cy="126294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27269" y="4877618"/>
              <a:ext cx="240765" cy="126294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5245903" y="4725380"/>
            <a:ext cx="62738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o_x_wen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727270" y="5213741"/>
            <a:ext cx="1661795" cy="126364"/>
            <a:chOff x="4727270" y="5213741"/>
            <a:chExt cx="1661795" cy="126364"/>
          </a:xfrm>
        </p:grpSpPr>
        <p:sp>
          <p:nvSpPr>
            <p:cNvPr id="71" name="object 71"/>
            <p:cNvSpPr/>
            <p:nvPr/>
          </p:nvSpPr>
          <p:spPr>
            <a:xfrm>
              <a:off x="4949345" y="5276938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560" y="0"/>
                  </a:lnTo>
                </a:path>
              </a:pathLst>
            </a:custGeom>
            <a:ln w="19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147797" y="5213741"/>
              <a:ext cx="240821" cy="12634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27270" y="5213741"/>
              <a:ext cx="240821" cy="126343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5038409" y="5061899"/>
            <a:ext cx="64389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o_x_addr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5951509" y="5235171"/>
            <a:ext cx="42545" cy="83820"/>
          </a:xfrm>
          <a:custGeom>
            <a:avLst/>
            <a:gdLst/>
            <a:ahLst/>
            <a:cxnLst/>
            <a:rect l="l" t="t" r="r" b="b"/>
            <a:pathLst>
              <a:path w="42545" h="83820">
                <a:moveTo>
                  <a:pt x="0" y="83445"/>
                </a:moveTo>
                <a:lnTo>
                  <a:pt x="42153" y="0"/>
                </a:lnTo>
              </a:path>
            </a:pathLst>
          </a:custGeom>
          <a:ln w="198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937024" y="5029656"/>
            <a:ext cx="10477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50" dirty="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727270" y="5552513"/>
            <a:ext cx="1661795" cy="127000"/>
            <a:chOff x="4727270" y="5552513"/>
            <a:chExt cx="1661795" cy="127000"/>
          </a:xfrm>
        </p:grpSpPr>
        <p:sp>
          <p:nvSpPr>
            <p:cNvPr id="78" name="object 78"/>
            <p:cNvSpPr/>
            <p:nvPr/>
          </p:nvSpPr>
          <p:spPr>
            <a:xfrm>
              <a:off x="4949345" y="5615700"/>
              <a:ext cx="1209675" cy="0"/>
            </a:xfrm>
            <a:custGeom>
              <a:avLst/>
              <a:gdLst/>
              <a:ahLst/>
              <a:cxnLst/>
              <a:rect l="l" t="t" r="r" b="b"/>
              <a:pathLst>
                <a:path w="1209675">
                  <a:moveTo>
                    <a:pt x="0" y="0"/>
                  </a:moveTo>
                  <a:lnTo>
                    <a:pt x="1209560" y="0"/>
                  </a:lnTo>
                </a:path>
              </a:pathLst>
            </a:custGeom>
            <a:ln w="198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47797" y="5552513"/>
              <a:ext cx="240821" cy="12637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27270" y="5552513"/>
              <a:ext cx="240821" cy="126373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5042574" y="5401207"/>
            <a:ext cx="63500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10" dirty="0">
                <a:latin typeface="Calibri"/>
                <a:cs typeface="Calibri"/>
              </a:rPr>
              <a:t>o_x_data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940401" y="5573982"/>
            <a:ext cx="42545" cy="83820"/>
          </a:xfrm>
          <a:custGeom>
            <a:avLst/>
            <a:gdLst/>
            <a:ahLst/>
            <a:cxnLst/>
            <a:rect l="l" t="t" r="r" b="b"/>
            <a:pathLst>
              <a:path w="42545" h="83820">
                <a:moveTo>
                  <a:pt x="0" y="83435"/>
                </a:moveTo>
                <a:lnTo>
                  <a:pt x="42153" y="0"/>
                </a:lnTo>
              </a:path>
            </a:pathLst>
          </a:custGeom>
          <a:ln w="1983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896854" y="5366236"/>
            <a:ext cx="18923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b="1" spc="-25" dirty="0"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84" name="object 84"/>
          <p:cNvSpPr txBox="1"/>
          <p:nvPr/>
        </p:nvSpPr>
        <p:spPr>
          <a:xfrm>
            <a:off x="3183254" y="330967"/>
            <a:ext cx="2993390" cy="2552065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R="202565" algn="ctr">
              <a:lnSpc>
                <a:spcPct val="100000"/>
              </a:lnSpc>
              <a:spcBef>
                <a:spcPts val="1895"/>
              </a:spcBef>
            </a:pPr>
            <a:r>
              <a:rPr sz="3600" b="1" dirty="0">
                <a:solidFill>
                  <a:srgbClr val="1D6194"/>
                </a:solidFill>
                <a:latin typeface="Calibri"/>
                <a:cs typeface="Calibri"/>
              </a:rPr>
              <a:t>Block </a:t>
            </a:r>
            <a:r>
              <a:rPr sz="3600" b="1" spc="-10" dirty="0">
                <a:solidFill>
                  <a:srgbClr val="1D6194"/>
                </a:solidFill>
                <a:latin typeface="Calibri"/>
                <a:cs typeface="Calibri"/>
              </a:rPr>
              <a:t>Diagram</a:t>
            </a:r>
            <a:endParaRPr sz="3600" dirty="0">
              <a:latin typeface="Calibri"/>
              <a:cs typeface="Calibri"/>
            </a:endParaRPr>
          </a:p>
          <a:p>
            <a:pPr marR="198755" algn="ctr">
              <a:lnSpc>
                <a:spcPct val="100000"/>
              </a:lnSpc>
              <a:spcBef>
                <a:spcPts val="1880"/>
              </a:spcBef>
            </a:pPr>
            <a:r>
              <a:rPr sz="3750" b="1" spc="-10" dirty="0">
                <a:latin typeface="Calibri"/>
                <a:cs typeface="Calibri"/>
              </a:rPr>
              <a:t>testbed.v</a:t>
            </a:r>
            <a:endParaRPr sz="3750" dirty="0">
              <a:latin typeface="Calibri"/>
              <a:cs typeface="Calibri"/>
            </a:endParaRPr>
          </a:p>
          <a:p>
            <a:pPr marL="1757045" algn="ctr">
              <a:lnSpc>
                <a:spcPct val="100000"/>
              </a:lnSpc>
              <a:spcBef>
                <a:spcPts val="2510"/>
              </a:spcBef>
            </a:pPr>
            <a:r>
              <a:rPr sz="1200" b="1" spc="-10" dirty="0">
                <a:latin typeface="Calibri"/>
                <a:cs typeface="Calibri"/>
              </a:rPr>
              <a:t>o_mem_rreq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1200" dirty="0">
              <a:latin typeface="Calibri"/>
              <a:cs typeface="Calibri"/>
            </a:endParaRPr>
          </a:p>
          <a:p>
            <a:pPr marL="1787525" algn="ctr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o_mem_addr</a:t>
            </a:r>
            <a:r>
              <a:rPr sz="1200" b="1" spc="350" dirty="0">
                <a:latin typeface="Calibri"/>
                <a:cs typeface="Calibri"/>
              </a:rPr>
              <a:t> </a:t>
            </a:r>
            <a:r>
              <a:rPr sz="1800" b="1" spc="-37" baseline="11574" dirty="0">
                <a:latin typeface="Calibri"/>
                <a:cs typeface="Calibri"/>
              </a:rPr>
              <a:t>10</a:t>
            </a:r>
            <a:endParaRPr sz="1800" baseline="1157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339"/>
            <a:ext cx="9144000" cy="1232535"/>
            <a:chOff x="0" y="53339"/>
            <a:chExt cx="9144000" cy="1232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35725" y="53339"/>
              <a:ext cx="1231653" cy="123249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71855"/>
              <a:ext cx="9144000" cy="5791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802" y="51561"/>
            <a:ext cx="26860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i="1" spc="-10" dirty="0">
                <a:solidFill>
                  <a:srgbClr val="000000"/>
                </a:solidFill>
                <a:latin typeface="Calibri"/>
                <a:cs typeface="Calibri"/>
              </a:rPr>
              <a:t>Computer-</a:t>
            </a:r>
            <a:r>
              <a:rPr sz="1400" i="1" dirty="0">
                <a:solidFill>
                  <a:srgbClr val="000000"/>
                </a:solidFill>
                <a:latin typeface="Calibri"/>
                <a:cs typeface="Calibri"/>
              </a:rPr>
              <a:t>Aided</a:t>
            </a:r>
            <a:r>
              <a:rPr sz="1400" i="1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 dirty="0">
                <a:solidFill>
                  <a:srgbClr val="000000"/>
                </a:solidFill>
                <a:latin typeface="Calibri"/>
                <a:cs typeface="Calibri"/>
              </a:rPr>
              <a:t>VLSI</a:t>
            </a:r>
            <a:r>
              <a:rPr sz="1400" i="1" spc="-10" dirty="0">
                <a:solidFill>
                  <a:srgbClr val="000000"/>
                </a:solidFill>
                <a:latin typeface="Calibri"/>
                <a:cs typeface="Calibri"/>
              </a:rPr>
              <a:t> System</a:t>
            </a:r>
            <a:r>
              <a:rPr sz="1400" i="1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400" i="1" spc="-10" dirty="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7363" y="58673"/>
            <a:ext cx="37249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spc="-10" dirty="0">
                <a:latin typeface="Calibri"/>
                <a:cs typeface="Calibri"/>
              </a:rPr>
              <a:t>Graduate</a:t>
            </a:r>
            <a:r>
              <a:rPr sz="1400" b="1" i="1" spc="-60" dirty="0">
                <a:latin typeface="Calibri"/>
                <a:cs typeface="Calibri"/>
              </a:rPr>
              <a:t> </a:t>
            </a:r>
            <a:r>
              <a:rPr sz="1400" b="1" i="1" spc="-10" dirty="0">
                <a:latin typeface="Calibri"/>
                <a:cs typeface="Calibri"/>
              </a:rPr>
              <a:t>Institute</a:t>
            </a:r>
            <a:r>
              <a:rPr sz="1400" b="1" i="1" spc="-4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of</a:t>
            </a:r>
            <a:r>
              <a:rPr sz="1400" b="1" i="1" spc="-20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Electronics</a:t>
            </a:r>
            <a:r>
              <a:rPr sz="1400" b="1" i="1" spc="-25" dirty="0">
                <a:latin typeface="Calibri"/>
                <a:cs typeface="Calibri"/>
              </a:rPr>
              <a:t> </a:t>
            </a:r>
            <a:r>
              <a:rPr sz="1400" b="1" i="1" dirty="0">
                <a:latin typeface="Calibri"/>
                <a:cs typeface="Calibri"/>
              </a:rPr>
              <a:t>Engineering,</a:t>
            </a:r>
            <a:r>
              <a:rPr sz="1400" b="1" i="1" spc="-25" dirty="0">
                <a:latin typeface="Calibri"/>
                <a:cs typeface="Calibri"/>
              </a:rPr>
              <a:t> NTU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4475" y="697078"/>
            <a:ext cx="2567612" cy="44636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273933" y="559130"/>
            <a:ext cx="26028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1D6194"/>
                </a:solidFill>
                <a:latin typeface="Calibri"/>
                <a:cs typeface="Calibri"/>
              </a:rPr>
              <a:t>Input/Output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0461" y="6592023"/>
            <a:ext cx="8363584" cy="0"/>
          </a:xfrm>
          <a:custGeom>
            <a:avLst/>
            <a:gdLst/>
            <a:ahLst/>
            <a:cxnLst/>
            <a:rect l="l" t="t" r="r" b="b"/>
            <a:pathLst>
              <a:path w="8363584">
                <a:moveTo>
                  <a:pt x="0" y="0"/>
                </a:moveTo>
                <a:lnTo>
                  <a:pt x="836301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862428"/>
              </p:ext>
            </p:extLst>
          </p:nvPr>
        </p:nvGraphicFramePr>
        <p:xfrm>
          <a:off x="0" y="1155446"/>
          <a:ext cx="9144632" cy="53289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4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204"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Signal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3D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I/O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3D5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20"/>
                        </a:lnSpc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Width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3D5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820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Simple</a:t>
                      </a: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23D5F"/>
                    </a:solidFill>
                  </a:tcPr>
                </a:tc>
                <a:tc rowSpan="1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i_clk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I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9"/>
                        </a:lnSpc>
                      </a:pP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本系統為同步於時脈正緣之同步設計。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90805">
                        <a:lnSpc>
                          <a:spcPts val="1620"/>
                        </a:lnSpc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(註: 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Host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端採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clk正緣時送資料。)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i_reset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I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高位準”非”同步(active</a:t>
                      </a:r>
                      <a:r>
                        <a:rPr sz="1400" b="1" spc="-2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high</a:t>
                      </a: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asynchronous)之系統重置信號。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i_module_en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I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模組控制訊號。當為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high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時模組操作有效。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i_matrix_num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I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要計算矩陣數量。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o_proc_done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9375">
                        <a:lnSpc>
                          <a:spcPts val="1680"/>
                        </a:lnSpc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運算完成訊號。當將所有要求的解輸出後，須將此訊號設為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high</a:t>
                      </a:r>
                      <a:r>
                        <a:rPr sz="1400" b="1" spc="-50" dirty="0">
                          <a:latin typeface="Microsoft JhengHei"/>
                          <a:cs typeface="Microsoft JhengHei"/>
                        </a:rPr>
                        <a:t>代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表運算完成，並在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i_module_en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為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0時再設為low</a:t>
                      </a:r>
                      <a:r>
                        <a:rPr sz="1400" b="1" spc="-50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o_mem_rreq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要讀取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matrix</a:t>
                      </a:r>
                      <a:r>
                        <a:rPr sz="1400" b="1" spc="2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memory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時須設為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high</a:t>
                      </a:r>
                      <a:r>
                        <a:rPr sz="1400" b="1" spc="-50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711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o_mem_addr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要讀取matrix memory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之位址。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685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0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i_mem_rrdy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I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1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79375">
                        <a:lnSpc>
                          <a:spcPts val="1680"/>
                        </a:lnSpc>
                      </a:pPr>
                      <a:r>
                        <a:rPr sz="1400" b="1" spc="55" dirty="0">
                          <a:latin typeface="Microsoft JhengHei"/>
                          <a:cs typeface="Microsoft JhengHei"/>
                        </a:rPr>
                        <a:t>要讀取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matrix</a:t>
                      </a:r>
                      <a:r>
                        <a:rPr sz="1400" b="1" spc="140" dirty="0">
                          <a:latin typeface="Microsoft JhengHei"/>
                          <a:cs typeface="Microsoft JhengHei"/>
                        </a:rPr>
                        <a:t> 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memory</a:t>
                      </a:r>
                      <a:r>
                        <a:rPr sz="1400" b="1" spc="60" dirty="0">
                          <a:latin typeface="Microsoft JhengHei"/>
                          <a:cs typeface="Microsoft JhengHei"/>
                        </a:rPr>
                        <a:t>之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ready</a:t>
                      </a:r>
                      <a:r>
                        <a:rPr sz="1400" b="1" spc="45" dirty="0">
                          <a:latin typeface="Microsoft JhengHei"/>
                          <a:cs typeface="Microsoft JhengHei"/>
                        </a:rPr>
                        <a:t>訊號。為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high</a:t>
                      </a:r>
                      <a:r>
                        <a:rPr sz="1400" b="1" spc="20" dirty="0">
                          <a:latin typeface="Microsoft JhengHei"/>
                          <a:cs typeface="Microsoft JhengHei"/>
                        </a:rPr>
                        <a:t>時代表此時可讀取</a:t>
                      </a:r>
                      <a:r>
                        <a:rPr sz="1400" b="1" spc="-5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memory</a:t>
                      </a:r>
                      <a:r>
                        <a:rPr sz="1400" b="1" spc="1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data</a:t>
                      </a:r>
                      <a:r>
                        <a:rPr sz="1400" b="1" spc="-50" dirty="0">
                          <a:latin typeface="Microsoft JhengHei"/>
                          <a:cs typeface="Microsoft JhengHei"/>
                        </a:rPr>
                        <a:t>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0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i_mem_dout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I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256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90170">
                        <a:lnSpc>
                          <a:spcPts val="1680"/>
                        </a:lnSpc>
                        <a:tabLst>
                          <a:tab pos="782955" algn="l"/>
                          <a:tab pos="1689735" algn="l"/>
                        </a:tabLst>
                      </a:pP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Matrix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	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memory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	data 。 共 有 16 筆 </a:t>
                      </a: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16-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bit</a:t>
                      </a:r>
                      <a:r>
                        <a:rPr sz="1400" b="1" spc="25" dirty="0">
                          <a:latin typeface="Microsoft JhengHei"/>
                          <a:cs typeface="Microsoft JhengHei"/>
                        </a:rPr>
                        <a:t> 資料 ， 採 用 </a:t>
                      </a:r>
                      <a:r>
                        <a:rPr sz="1400" b="1" spc="-35" dirty="0">
                          <a:latin typeface="Microsoft JhengHei"/>
                          <a:cs typeface="Microsoft JhengHei"/>
                        </a:rPr>
                        <a:t>2’s 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complement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表示。細節請參考。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i_mem_dout_vld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I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45"/>
                        </a:lnSpc>
                      </a:pP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Matrix</a:t>
                      </a:r>
                      <a:r>
                        <a:rPr sz="1400" b="1" spc="28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dirty="0">
                          <a:latin typeface="Microsoft JhengHei"/>
                          <a:cs typeface="Microsoft JhengHei"/>
                        </a:rPr>
                        <a:t>memory</a:t>
                      </a:r>
                      <a:r>
                        <a:rPr sz="1400" b="1" spc="290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data有效訊號。為high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時代表此時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i_mem_dout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  <a:p>
                      <a:pPr marL="90805">
                        <a:lnSpc>
                          <a:spcPts val="1614"/>
                        </a:lnSpc>
                      </a:pPr>
                      <a:r>
                        <a:rPr sz="1400" b="1" spc="-25" dirty="0">
                          <a:latin typeface="Microsoft JhengHei"/>
                          <a:cs typeface="Microsoft JhengHei"/>
                        </a:rPr>
                        <a:t>有效。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60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o_x_wen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90805" marR="80010">
                        <a:lnSpc>
                          <a:spcPts val="1680"/>
                        </a:lnSpc>
                      </a:pP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輸出資料有效之控制訊號。當為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High</a:t>
                      </a: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時，表示目前輸出的資料為有</a:t>
                      </a: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效的。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o_x_addr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輸出矩陣解之位址。</a:t>
                      </a:r>
                      <a:endParaRPr sz="1400">
                        <a:latin typeface="Microsoft JhengHei"/>
                        <a:cs typeface="Microsoft JhengHe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CF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17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o_x_data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2583C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O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32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45"/>
                        </a:lnSpc>
                      </a:pPr>
                      <a:r>
                        <a:rPr sz="1400" b="1" spc="-15" dirty="0">
                          <a:latin typeface="Microsoft JhengHei"/>
                          <a:cs typeface="Microsoft JhengHei"/>
                        </a:rPr>
                        <a:t>要輸出之矩陣解。採用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2’s</a:t>
                      </a:r>
                      <a:r>
                        <a:rPr sz="1400" b="1" spc="55" dirty="0">
                          <a:latin typeface="Microsoft JhengHei"/>
                          <a:cs typeface="Microsoft JhengHei"/>
                        </a:rPr>
                        <a:t> 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complement表示(</a:t>
                      </a: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16-</a:t>
                      </a:r>
                      <a:r>
                        <a:rPr sz="1400" b="1" spc="-10" dirty="0">
                          <a:latin typeface="Microsoft JhengHei"/>
                          <a:cs typeface="Microsoft JhengHei"/>
                        </a:rPr>
                        <a:t>bit整數+</a:t>
                      </a: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16-</a:t>
                      </a:r>
                      <a:r>
                        <a:rPr sz="1400" b="1" spc="-25" dirty="0">
                          <a:latin typeface="Microsoft JhengHei"/>
                          <a:cs typeface="Microsoft JhengHei"/>
                        </a:rPr>
                        <a:t>bit</a:t>
                      </a:r>
                      <a:endParaRPr sz="1400" dirty="0">
                        <a:latin typeface="Microsoft JhengHei"/>
                        <a:cs typeface="Microsoft JhengHei"/>
                      </a:endParaRPr>
                    </a:p>
                    <a:p>
                      <a:pPr marL="90805">
                        <a:lnSpc>
                          <a:spcPts val="1025"/>
                        </a:lnSpc>
                      </a:pPr>
                      <a:r>
                        <a:rPr sz="1400" b="1" spc="-20" dirty="0">
                          <a:latin typeface="Microsoft JhengHei"/>
                          <a:cs typeface="Microsoft JhengHei"/>
                        </a:rPr>
                        <a:t>小數)。</a:t>
                      </a:r>
                      <a:endParaRPr sz="1400" dirty="0">
                        <a:latin typeface="Microsoft JhengHei"/>
                        <a:cs typeface="Microsoft JhengHe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CDD9E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p.</a:t>
            </a:r>
            <a:r>
              <a:rPr spc="-10" dirty="0"/>
              <a:t> </a:t>
            </a: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2039</Words>
  <Application>Microsoft Office PowerPoint</Application>
  <PresentationFormat>On-screen Show (4:3)</PresentationFormat>
  <Paragraphs>500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Arial MT</vt:lpstr>
      <vt:lpstr>Yu Gothic UI</vt:lpstr>
      <vt:lpstr>Microsoft JhengHei</vt:lpstr>
      <vt:lpstr>Microsoft JhengHei</vt:lpstr>
      <vt:lpstr>Arial</vt:lpstr>
      <vt:lpstr>Calibri</vt:lpstr>
      <vt:lpstr>Cambria Math</vt:lpstr>
      <vt:lpstr>Consolas</vt:lpstr>
      <vt:lpstr>Microsoft Sans Serif</vt:lpstr>
      <vt:lpstr>Times New Roman</vt:lpstr>
      <vt:lpstr>Wingdings</vt:lpstr>
      <vt:lpstr>Office Theme</vt:lpstr>
      <vt:lpstr>Digital IC Design </vt:lpstr>
      <vt:lpstr>Outline</vt:lpstr>
      <vt:lpstr>Algorithm</vt:lpstr>
      <vt:lpstr>Algorithm</vt:lpstr>
      <vt:lpstr>PowerPoint Presentation</vt:lpstr>
      <vt:lpstr>Introduction</vt:lpstr>
      <vt:lpstr>Introduction</vt:lpstr>
      <vt:lpstr>PowerPoint Presentation</vt:lpstr>
      <vt:lpstr>Computer-Aided VLSI System Design</vt:lpstr>
      <vt:lpstr>Gauss-Seidel Iteration Machine</vt:lpstr>
      <vt:lpstr>Gauss-Seidel Iteration Machine</vt:lpstr>
      <vt:lpstr>PowerPoint Presentation</vt:lpstr>
      <vt:lpstr>Order for Computation</vt:lpstr>
      <vt:lpstr>PowerPoint Presentation</vt:lpstr>
      <vt:lpstr>Matrix Storage</vt:lpstr>
      <vt:lpstr>Result Output</vt:lpstr>
      <vt:lpstr>Specification</vt:lpstr>
      <vt:lpstr>PowerPoint Presentation</vt:lpstr>
      <vt:lpstr>PowerPoint Presentation</vt:lpstr>
      <vt:lpstr>Computer-Aided VLSI System Design</vt:lpstr>
      <vt:lpstr>Specifications for APR (1)</vt:lpstr>
      <vt:lpstr>Specifications for APR (2)</vt:lpstr>
      <vt:lpstr>Grading Policy (1)</vt:lpstr>
      <vt:lpstr>Grading Policy (2)</vt:lpstr>
      <vt:lpstr>Grading Policy (3)</vt:lpstr>
      <vt:lpstr>Performance (1)</vt:lpstr>
      <vt:lpstr>PowerPoint Presentation</vt:lpstr>
      <vt:lpstr>PowerPoint Presentation</vt:lpstr>
      <vt:lpstr>PowerPoint Presentation</vt:lpstr>
      <vt:lpstr>Submission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Project:  Gauss-Seidel Iteration Machine</dc:title>
  <dc:creator>yuki</dc:creator>
  <cp:lastModifiedBy>銘宏 蕭</cp:lastModifiedBy>
  <cp:revision>18</cp:revision>
  <dcterms:created xsi:type="dcterms:W3CDTF">2025-06-10T05:09:35Z</dcterms:created>
  <dcterms:modified xsi:type="dcterms:W3CDTF">2025-06-10T06:52:09Z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2025-06-10T00:00:00Z</vt:filetime>
  </property>
  <property fmtid="{D5CDD505-2E9C-101B-9397-08002B2CF9AE}" pid="5" name="Producer">
    <vt:lpwstr>Microsoft® PowerPoint® 2019</vt:lpwstr>
  </property>
</Properties>
</file>