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</p:sldMasterIdLst>
  <p:notesMasterIdLst>
    <p:notesMasterId r:id="rId7"/>
  </p:notesMasterIdLst>
  <p:handoutMasterIdLst>
    <p:handoutMasterId r:id="rId8"/>
  </p:handoutMasterIdLst>
  <p:sldIdLst>
    <p:sldId id="278" r:id="rId2"/>
    <p:sldId id="280" r:id="rId3"/>
    <p:sldId id="283" r:id="rId4"/>
    <p:sldId id="279" r:id="rId5"/>
    <p:sldId id="281" r:id="rId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7">
          <p15:clr>
            <a:srgbClr val="A4A3A4"/>
          </p15:clr>
        </p15:guide>
        <p15:guide id="2" pos="4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0000"/>
    <a:srgbClr val="008000"/>
    <a:srgbClr val="FFFFCC"/>
    <a:srgbClr val="FFFF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 autoAdjust="0"/>
    <p:restoredTop sz="94595" autoAdjust="0"/>
  </p:normalViewPr>
  <p:slideViewPr>
    <p:cSldViewPr snapToGrid="0">
      <p:cViewPr varScale="1">
        <p:scale>
          <a:sx n="101" d="100"/>
          <a:sy n="101" d="100"/>
        </p:scale>
        <p:origin x="936" y="108"/>
      </p:cViewPr>
      <p:guideLst>
        <p:guide orient="horz" pos="697"/>
        <p:guide pos="4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5655" tIns="46988" rIns="95655" bIns="469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46124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986872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776646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87176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1030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5" name="Clip" r:id="rId3" imgW="0" imgH="0" progId="">
                  <p:embed/>
                </p:oleObj>
              </mc:Choice>
              <mc:Fallback>
                <p:oleObj name="Clip" r:id="rId3" imgW="0" imgH="0" progId="">
                  <p:embed/>
                  <p:pic>
                    <p:nvPicPr>
                      <p:cNvPr id="0" name="AutoShape 73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031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600" b="1">
                <a:solidFill>
                  <a:schemeClr val="tx2"/>
                </a:solidFill>
                <a:ea typeface="新細明體" pitchFamily="18" charset="-120"/>
              </a:rPr>
              <a:t>Database System Concepts, 5th Ed</a:t>
            </a:r>
            <a:r>
              <a:rPr lang="en-US" altLang="zh-TW" sz="1600">
                <a:ea typeface="新細明體" pitchFamily="18" charset="-120"/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TW" sz="1200" b="1">
                <a:solidFill>
                  <a:schemeClr val="tx2"/>
                </a:solidFill>
                <a:ea typeface="新細明體" pitchFamily="18" charset="-120"/>
              </a:rPr>
              <a:t>©Silberschatz, Korth and Sudarshan</a:t>
            </a:r>
            <a:br>
              <a:rPr lang="en-US" altLang="zh-TW" sz="1200" b="1">
                <a:solidFill>
                  <a:schemeClr val="tx2"/>
                </a:solidFill>
                <a:ea typeface="新細明體" pitchFamily="18" charset="-120"/>
              </a:rPr>
            </a:br>
            <a:r>
              <a:rPr lang="en-US" altLang="zh-TW" sz="1200" b="1">
                <a:solidFill>
                  <a:schemeClr val="tx2"/>
                </a:solidFill>
                <a:ea typeface="新細明體" pitchFamily="18" charset="-120"/>
              </a:rPr>
              <a:t>See </a:t>
            </a:r>
            <a:r>
              <a:rPr lang="en-US" altLang="zh-TW" sz="1200" b="1">
                <a:solidFill>
                  <a:schemeClr val="tx2"/>
                </a:solidFill>
                <a:ea typeface="新細明體" pitchFamily="18" charset="-120"/>
                <a:hlinkClick r:id="rId4"/>
              </a:rPr>
              <a:t>www.db-book.com</a:t>
            </a:r>
            <a:r>
              <a:rPr lang="en-US" altLang="zh-TW" sz="1200" b="1">
                <a:solidFill>
                  <a:schemeClr val="tx2"/>
                </a:solidFill>
                <a:ea typeface="新細明體" pitchFamily="18" charset="-120"/>
              </a:rPr>
              <a:t> for conditions on re-use </a:t>
            </a:r>
          </a:p>
        </p:txBody>
      </p:sp>
      <p:sp>
        <p:nvSpPr>
          <p:cNvPr id="22118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22118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6" name="Rectangle 1028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600">
                <a:solidFill>
                  <a:srgbClr val="578963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96063" y="6218238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0B50452B-F31D-4C8E-ACC9-83749CC625C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04025" y="361950"/>
            <a:ext cx="2019300" cy="58689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46125" y="361950"/>
            <a:ext cx="5905500" cy="58689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82638" y="1327150"/>
            <a:ext cx="3754437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9475" y="1327150"/>
            <a:ext cx="3754438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2638" y="1327150"/>
            <a:ext cx="7661275" cy="490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22016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46125" y="36195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220168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a typeface="新細明體" pitchFamily="18" charset="-120"/>
            </a:endParaRPr>
          </a:p>
        </p:txBody>
      </p:sp>
      <p:sp>
        <p:nvSpPr>
          <p:cNvPr id="220173" name="Line 13"/>
          <p:cNvSpPr>
            <a:spLocks noChangeShapeType="1"/>
          </p:cNvSpPr>
          <p:nvPr/>
        </p:nvSpPr>
        <p:spPr bwMode="auto">
          <a:xfrm flipV="1">
            <a:off x="611188" y="1111250"/>
            <a:ext cx="7824787" cy="22225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220174" name="Line 14"/>
          <p:cNvSpPr>
            <a:spLocks noChangeShapeType="1"/>
          </p:cNvSpPr>
          <p:nvPr/>
        </p:nvSpPr>
        <p:spPr bwMode="auto">
          <a:xfrm flipV="1">
            <a:off x="642938" y="6264275"/>
            <a:ext cx="7824787" cy="22225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ardgames.io/revers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a typeface="新細明體" pitchFamily="18" charset="-120"/>
              </a:rPr>
              <a:t>AI Project</a:t>
            </a:r>
            <a:r>
              <a:rPr lang="zh-TW" altLang="en-US" dirty="0" smtClean="0">
                <a:ea typeface="新細明體" pitchFamily="18" charset="-120"/>
              </a:rPr>
              <a:t>：</a:t>
            </a:r>
            <a:r>
              <a:rPr lang="en-US" altLang="zh-TW" dirty="0" smtClean="0">
                <a:ea typeface="新細明體" pitchFamily="18" charset="-120"/>
              </a:rPr>
              <a:t>Reversed </a:t>
            </a:r>
            <a:r>
              <a:rPr lang="en-US" altLang="zh-TW" dirty="0" err="1" smtClean="0">
                <a:ea typeface="新細明體" pitchFamily="18" charset="-120"/>
              </a:rPr>
              <a:t>Reversi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237699"/>
            <a:ext cx="8544263" cy="4903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作業分組</a:t>
            </a:r>
            <a:endParaRPr lang="en-US" altLang="zh-TW" sz="20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修課共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109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人，每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3~4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人在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el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討論區登記組隊，共取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24~32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隊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@3/26,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抽簽將隊伍分散為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8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組，每組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3~4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隊為原則，每組取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2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隊晉級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組員皆為資工系優先排入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4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隊組合，含資工與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AI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之外成員優先排入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3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隊組合</a:t>
            </a:r>
          </a:p>
          <a:p>
            <a:pPr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作業驗收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助教許晴鈞學長、施佩妤學姐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1800" b="1" dirty="0" smtClean="0">
                <a:solidFill>
                  <a:srgbClr val="C00000"/>
                </a:solidFill>
                <a:latin typeface="細明體" pitchFamily="49" charset="-120"/>
                <a:ea typeface="細明體" pitchFamily="49" charset="-120"/>
              </a:rPr>
              <a:t>@4/23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,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課堂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時間進行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期中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Demo,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每隊都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要檢驗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,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直到合格為止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越久扣越多分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)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1800" b="1" dirty="0" smtClean="0">
                <a:solidFill>
                  <a:srgbClr val="C00000"/>
                </a:solidFill>
                <a:latin typeface="細明體" pitchFamily="49" charset="-120"/>
                <a:ea typeface="細明體" pitchFamily="49" charset="-120"/>
              </a:rPr>
              <a:t>@5/21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,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確認晉級隊伍（</a:t>
            </a:r>
            <a:r>
              <a:rPr lang="en-US" altLang="zh-TW" sz="1800" b="1" u="sng" dirty="0" smtClean="0">
                <a:latin typeface="細明體" pitchFamily="49" charset="-120"/>
                <a:ea typeface="細明體" pitchFamily="49" charset="-120"/>
              </a:rPr>
              <a:t>5/20</a:t>
            </a:r>
            <a:r>
              <a:rPr lang="zh-TW" altLang="en-US" sz="1800" b="1" u="sng" dirty="0" smtClean="0">
                <a:latin typeface="細明體" pitchFamily="49" charset="-120"/>
                <a:ea typeface="細明體" pitchFamily="49" charset="-120"/>
              </a:rPr>
              <a:t>前各組自行完成預賽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@5/28,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晉級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16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隊進行二輪複賽，單敗淘汰，產生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8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強、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4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強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@6/4,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晉級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4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強隊伍進行半決賽、決賽，亦採單敗淘汰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遊戲方法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依照黑白棋的規則下棋 </a:t>
            </a:r>
            <a:r>
              <a:rPr lang="en-US" altLang="zh-TW" sz="1800" b="1" dirty="0">
                <a:latin typeface="細明體" pitchFamily="49" charset="-120"/>
                <a:ea typeface="細明體" pitchFamily="49" charset="-120"/>
                <a:hlinkClick r:id="rId3"/>
              </a:rPr>
              <a:t>https://cardgames.io/reversi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  <a:hlinkClick r:id="rId3"/>
              </a:rPr>
              <a:t>/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本次作業開局一律為 </a:t>
            </a:r>
            <a:r>
              <a:rPr lang="en-US" altLang="zh-TW" sz="1800" b="1" dirty="0" smtClean="0">
                <a:solidFill>
                  <a:srgbClr val="0033CC"/>
                </a:solidFill>
                <a:latin typeface="細明體" pitchFamily="49" charset="-120"/>
                <a:ea typeface="細明體" pitchFamily="49" charset="-120"/>
              </a:rPr>
              <a:t>X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置於</a:t>
            </a:r>
            <a:r>
              <a:rPr lang="en-US" altLang="zh-TW" sz="1800" b="1" dirty="0" smtClean="0">
                <a:solidFill>
                  <a:srgbClr val="0033CC"/>
                </a:solidFill>
                <a:latin typeface="細明體" pitchFamily="49" charset="-120"/>
                <a:ea typeface="細明體" pitchFamily="49" charset="-120"/>
              </a:rPr>
              <a:t>(3,3)(4,4)</a:t>
            </a:r>
            <a:r>
              <a:rPr lang="zh-TW" altLang="en-US" sz="1800" b="1" dirty="0">
                <a:solidFill>
                  <a:srgbClr val="0033CC"/>
                </a:solidFill>
                <a:latin typeface="細明體" pitchFamily="49" charset="-120"/>
                <a:ea typeface="細明體" pitchFamily="49" charset="-120"/>
              </a:rPr>
              <a:t> </a:t>
            </a:r>
            <a:r>
              <a:rPr lang="en-US" altLang="zh-TW" sz="1800" b="1" dirty="0" smtClean="0">
                <a:solidFill>
                  <a:srgbClr val="FF0000"/>
                </a:solidFill>
                <a:latin typeface="細明體" pitchFamily="49" charset="-120"/>
                <a:ea typeface="細明體" pitchFamily="49" charset="-120"/>
              </a:rPr>
              <a:t>O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置於</a:t>
            </a:r>
            <a:r>
              <a:rPr lang="en-US" altLang="zh-TW" sz="1800" b="1" dirty="0" smtClean="0">
                <a:solidFill>
                  <a:srgbClr val="FF0000"/>
                </a:solidFill>
                <a:latin typeface="細明體" pitchFamily="49" charset="-120"/>
                <a:ea typeface="細明體" pitchFamily="49" charset="-120"/>
              </a:rPr>
              <a:t>(3,4)(</a:t>
            </a:r>
            <a:r>
              <a:rPr lang="en-US" altLang="zh-TW" sz="1800" b="1" dirty="0">
                <a:solidFill>
                  <a:srgbClr val="FF0000"/>
                </a:solidFill>
                <a:latin typeface="細明體" pitchFamily="49" charset="-120"/>
                <a:ea typeface="細明體" pitchFamily="49" charset="-120"/>
              </a:rPr>
              <a:t>4,3)</a:t>
            </a:r>
            <a:endParaRPr lang="en-US" altLang="zh-TW" sz="1800" b="1" dirty="0" smtClean="0">
              <a:solidFill>
                <a:srgbClr val="FF0000"/>
              </a:solidFill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由</a:t>
            </a:r>
            <a:r>
              <a:rPr lang="en-US" altLang="zh-TW" sz="1800" b="1" dirty="0" smtClean="0">
                <a:solidFill>
                  <a:srgbClr val="0033CC"/>
                </a:solidFill>
                <a:latin typeface="細明體" pitchFamily="49" charset="-120"/>
                <a:ea typeface="細明體" pitchFamily="49" charset="-120"/>
              </a:rPr>
              <a:t>X</a:t>
            </a:r>
            <a:r>
              <a:rPr lang="zh-TW" altLang="en-US" sz="1800" b="1" dirty="0" smtClean="0">
                <a:solidFill>
                  <a:srgbClr val="0033CC"/>
                </a:solidFill>
                <a:latin typeface="細明體" pitchFamily="49" charset="-120"/>
                <a:ea typeface="細明體" pitchFamily="49" charset="-120"/>
              </a:rPr>
              <a:t>方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執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先手，雙方換場各下一局，總餘子數「少」者贏，平手比時間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456706" y="3677119"/>
            <a:ext cx="2852056" cy="38501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181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>
                <a:ea typeface="新細明體" pitchFamily="18" charset="-120"/>
              </a:rPr>
              <a:t>遊戲規則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327150"/>
            <a:ext cx="8505352" cy="4903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遊戲規則：</a:t>
            </a:r>
            <a:endParaRPr lang="en-US" altLang="zh-TW" sz="20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(1)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開局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(2)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以</a:t>
            </a:r>
            <a:r>
              <a:rPr lang="en-US" altLang="zh-TW" sz="1800" b="1" dirty="0" smtClean="0">
                <a:solidFill>
                  <a:srgbClr val="0033CC"/>
                </a:solidFill>
                <a:latin typeface="細明體" pitchFamily="49" charset="-120"/>
                <a:ea typeface="細明體" pitchFamily="49" charset="-120"/>
              </a:rPr>
              <a:t>*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表示</a:t>
            </a:r>
            <a:r>
              <a:rPr lang="en-US" altLang="zh-TW" sz="1800" b="1" dirty="0">
                <a:solidFill>
                  <a:srgbClr val="0033CC"/>
                </a:solidFill>
                <a:latin typeface="細明體" pitchFamily="49" charset="-120"/>
                <a:ea typeface="細明體" pitchFamily="49" charset="-120"/>
              </a:rPr>
              <a:t>X</a:t>
            </a:r>
            <a:r>
              <a:rPr lang="zh-TW" altLang="en-US" sz="1800" b="1" dirty="0" smtClean="0">
                <a:solidFill>
                  <a:srgbClr val="0033CC"/>
                </a:solidFill>
                <a:latin typeface="細明體" pitchFamily="49" charset="-120"/>
                <a:ea typeface="細明體" pitchFamily="49" charset="-120"/>
              </a:rPr>
              <a:t>方</a:t>
            </a:r>
            <a:endParaRPr lang="en-US" altLang="zh-TW" sz="1800" b="1" dirty="0" smtClean="0">
              <a:solidFill>
                <a:srgbClr val="0033CC"/>
              </a:solidFill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800" b="1" dirty="0" smtClean="0">
                <a:solidFill>
                  <a:srgbClr val="0033CC"/>
                </a:solidFill>
                <a:latin typeface="細明體" pitchFamily="49" charset="-120"/>
                <a:ea typeface="細明體" pitchFamily="49" charset="-120"/>
              </a:rPr>
              <a:t>  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可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落子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位置 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(3)</a:t>
            </a:r>
            <a:r>
              <a:rPr lang="en-US" altLang="zh-TW" sz="1800" b="1" dirty="0" smtClean="0">
                <a:solidFill>
                  <a:srgbClr val="0033CC"/>
                </a:solidFill>
                <a:latin typeface="細明體" pitchFamily="49" charset="-120"/>
                <a:ea typeface="細明體" pitchFamily="49" charset="-120"/>
              </a:rPr>
              <a:t>X(3,2)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結果</a:t>
            </a:r>
            <a:endParaRPr lang="en-US" altLang="zh-TW" sz="1800" b="1" dirty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輸入：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(1)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由藍色</a:t>
            </a:r>
            <a:r>
              <a:rPr lang="en-US" altLang="zh-TW" sz="1800" b="1" dirty="0" smtClean="0">
                <a:solidFill>
                  <a:srgbClr val="0033CC"/>
                </a:solidFill>
                <a:latin typeface="細明體" pitchFamily="49" charset="-120"/>
                <a:ea typeface="細明體" pitchFamily="49" charset="-120"/>
              </a:rPr>
              <a:t>X</a:t>
            </a:r>
            <a:r>
              <a:rPr lang="zh-TW" altLang="en-US" sz="1800" b="1" dirty="0" smtClean="0">
                <a:solidFill>
                  <a:srgbClr val="0033CC"/>
                </a:solidFill>
                <a:latin typeface="細明體" pitchFamily="49" charset="-120"/>
                <a:ea typeface="細明體" pitchFamily="49" charset="-120"/>
              </a:rPr>
              <a:t>方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先落子，在輸入開局狀態後，即開始計算時間並回應</a:t>
            </a:r>
            <a:endParaRPr lang="en-US" altLang="zh-TW" sz="1800" b="1" dirty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      (2)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之後雙方輪流輸入對方棋步，並在時間內輸出</a:t>
            </a:r>
            <a:r>
              <a:rPr lang="zh-TW" altLang="en-US" sz="1800" b="1" dirty="0" smtClean="0">
                <a:solidFill>
                  <a:schemeClr val="tx2"/>
                </a:solidFill>
                <a:latin typeface="細明體" pitchFamily="49" charset="-120"/>
                <a:ea typeface="細明體" pitchFamily="49" charset="-120"/>
              </a:rPr>
              <a:t>回應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以及</a:t>
            </a:r>
            <a:r>
              <a:rPr lang="zh-TW" altLang="en-US" sz="1800" b="1" dirty="0" smtClean="0">
                <a:solidFill>
                  <a:schemeClr val="tx2"/>
                </a:solidFill>
                <a:latin typeface="細明體" pitchFamily="49" charset="-120"/>
                <a:ea typeface="細明體" pitchFamily="49" charset="-120"/>
              </a:rPr>
              <a:t>耗時</a:t>
            </a:r>
            <a:endParaRPr lang="en-US" altLang="zh-TW" sz="1800" b="1" dirty="0" smtClean="0">
              <a:solidFill>
                <a:schemeClr val="tx2"/>
              </a:solidFill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      (3)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回應包括</a:t>
            </a:r>
            <a:r>
              <a:rPr lang="zh-TW" altLang="en-US" sz="1800" b="1" u="sng" dirty="0" smtClean="0">
                <a:latin typeface="細明體" pitchFamily="49" charset="-120"/>
                <a:ea typeface="細明體" pitchFamily="49" charset="-120"/>
              </a:rPr>
              <a:t>矩陣觀點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之落子位置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例如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</a:t>
            </a:r>
            <a:r>
              <a:rPr lang="en-US" altLang="zh-TW" sz="1800" b="1" dirty="0" smtClean="0">
                <a:solidFill>
                  <a:srgbClr val="0033CC"/>
                </a:solidFill>
                <a:latin typeface="細明體" pitchFamily="49" charset="-120"/>
                <a:ea typeface="細明體" pitchFamily="49" charset="-120"/>
              </a:rPr>
              <a:t>X(4,6)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或 </a:t>
            </a:r>
            <a:r>
              <a:rPr lang="en-US" altLang="zh-TW" sz="1800" b="1" dirty="0" smtClean="0">
                <a:solidFill>
                  <a:srgbClr val="FF0000"/>
                </a:solidFill>
                <a:latin typeface="細明體" pitchFamily="49" charset="-120"/>
                <a:ea typeface="細明體" pitchFamily="49" charset="-120"/>
              </a:rPr>
              <a:t>O(2,4)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或 </a:t>
            </a:r>
            <a:r>
              <a:rPr lang="en-US" altLang="zh-TW" sz="1800" b="1" dirty="0" smtClean="0">
                <a:solidFill>
                  <a:srgbClr val="008000"/>
                </a:solidFill>
                <a:latin typeface="細明體" pitchFamily="49" charset="-120"/>
                <a:ea typeface="細明體" pitchFamily="49" charset="-120"/>
              </a:rPr>
              <a:t>PASS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)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、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        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以及狀態繪圖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如右上文字圖示、或以圖形界面呈現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順序： 一律 </a:t>
            </a:r>
            <a:r>
              <a:rPr lang="en-US" altLang="zh-TW" sz="1800" b="1" dirty="0" smtClean="0">
                <a:solidFill>
                  <a:srgbClr val="0033CC"/>
                </a:solidFill>
                <a:latin typeface="細明體" pitchFamily="49" charset="-120"/>
                <a:ea typeface="細明體" pitchFamily="49" charset="-120"/>
              </a:rPr>
              <a:t>X</a:t>
            </a:r>
            <a:r>
              <a:rPr lang="zh-TW" altLang="en-US" sz="1800" b="1" dirty="0" smtClean="0">
                <a:solidFill>
                  <a:srgbClr val="0033CC"/>
                </a:solidFill>
                <a:latin typeface="細明體" pitchFamily="49" charset="-120"/>
                <a:ea typeface="細明體" pitchFamily="49" charset="-120"/>
              </a:rPr>
              <a:t>方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先手，</a:t>
            </a:r>
            <a:r>
              <a:rPr lang="en-US" altLang="zh-TW" sz="1800" b="1" dirty="0" smtClean="0">
                <a:solidFill>
                  <a:srgbClr val="FF0000"/>
                </a:solidFill>
                <a:latin typeface="細明體" pitchFamily="49" charset="-120"/>
                <a:ea typeface="細明體" pitchFamily="49" charset="-120"/>
              </a:rPr>
              <a:t>O</a:t>
            </a:r>
            <a:r>
              <a:rPr lang="zh-TW" altLang="en-US" sz="1800" b="1" dirty="0" smtClean="0">
                <a:solidFill>
                  <a:srgbClr val="FF0000"/>
                </a:solidFill>
                <a:latin typeface="細明體" pitchFamily="49" charset="-120"/>
                <a:ea typeface="細明體" pitchFamily="49" charset="-120"/>
              </a:rPr>
              <a:t>方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後手，雙方輪流下，</a:t>
            </a:r>
            <a:r>
              <a:rPr lang="zh-TW" altLang="en-US" sz="1800" b="1" u="sng" dirty="0" smtClean="0">
                <a:latin typeface="細明體" pitchFamily="49" charset="-120"/>
                <a:ea typeface="細明體" pitchFamily="49" charset="-120"/>
              </a:rPr>
              <a:t>只在無法夾殺對方時可</a:t>
            </a:r>
            <a:r>
              <a:rPr lang="en-US" altLang="zh-TW" sz="1800" b="1" u="sng" dirty="0" smtClean="0">
                <a:latin typeface="細明體" pitchFamily="49" charset="-120"/>
                <a:ea typeface="細明體" pitchFamily="49" charset="-120"/>
              </a:rPr>
              <a:t>PASS</a:t>
            </a: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動作： 新落子在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8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方向上與己方另一子連線，把連線上的對方棋子變成己方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時間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： 每次輸入之後的回應時間必須小於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60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秒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服從裁判判決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)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，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          但每局有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3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次機會可延長該次回應最多至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120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秒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357" y="1346019"/>
            <a:ext cx="2100638" cy="1980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086" y="1346019"/>
            <a:ext cx="2044051" cy="198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3200400" y="4114800"/>
            <a:ext cx="924128" cy="29183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105728" y="4802221"/>
            <a:ext cx="2863174" cy="29183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886" y="1346019"/>
            <a:ext cx="203698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13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賽程時間表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待紀綠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824948" y="1431235"/>
            <a:ext cx="7520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分組預賽必須在</a:t>
            </a:r>
            <a:r>
              <a:rPr lang="en-US" altLang="zh-TW" dirty="0" smtClean="0">
                <a:solidFill>
                  <a:srgbClr val="C00000"/>
                </a:solidFill>
              </a:rPr>
              <a:t>5/20</a:t>
            </a:r>
            <a:r>
              <a:rPr lang="zh-TW" altLang="en-US" dirty="0" smtClean="0"/>
              <a:t>之前賽完，每次對戰勝方必須在討論區簡述結果，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chemeClr val="accent4"/>
                </a:solidFill>
              </a:rPr>
              <a:t>   最後由</a:t>
            </a:r>
            <a:r>
              <a:rPr lang="zh-TW" altLang="en-US" dirty="0" smtClean="0">
                <a:solidFill>
                  <a:srgbClr val="C00000"/>
                </a:solidFill>
              </a:rPr>
              <a:t>分組第一名在</a:t>
            </a:r>
            <a:r>
              <a:rPr lang="en-US" altLang="zh-TW" dirty="0" smtClean="0">
                <a:solidFill>
                  <a:srgbClr val="C00000"/>
                </a:solidFill>
              </a:rPr>
              <a:t>el</a:t>
            </a:r>
            <a:r>
              <a:rPr lang="zh-TW" altLang="en-US" dirty="0" smtClean="0">
                <a:solidFill>
                  <a:srgbClr val="C00000"/>
                </a:solidFill>
              </a:rPr>
              <a:t>討論區回覆</a:t>
            </a:r>
            <a:r>
              <a:rPr lang="zh-TW" altLang="en-US" dirty="0" smtClean="0"/>
              <a:t>前</a:t>
            </a:r>
            <a:r>
              <a:rPr lang="en-US" altLang="zh-TW" dirty="0" smtClean="0"/>
              <a:t>2</a:t>
            </a:r>
            <a:r>
              <a:rPr lang="zh-TW" altLang="en-US" dirty="0" smtClean="0"/>
              <a:t>名之晉級隊伍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24948" y="2214085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 5/28</a:t>
            </a:r>
            <a:r>
              <a:rPr lang="zh-TW" altLang="en-US" dirty="0" smtClean="0"/>
              <a:t>複賽賽程：</a:t>
            </a:r>
            <a:endParaRPr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824947" y="4385402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3. 6/4</a:t>
            </a:r>
            <a:r>
              <a:rPr lang="zh-TW" altLang="en-US" dirty="0" smtClean="0"/>
              <a:t>決賽賽程：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1206230" y="3748227"/>
            <a:ext cx="340468" cy="26264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1682145" y="3748227"/>
            <a:ext cx="340468" cy="26264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2158060" y="3748227"/>
            <a:ext cx="340468" cy="26264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2633975" y="3748227"/>
            <a:ext cx="340468" cy="26264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3109890" y="3748227"/>
            <a:ext cx="340468" cy="26264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C1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3585805" y="3748227"/>
            <a:ext cx="340468" cy="26264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4061720" y="3748227"/>
            <a:ext cx="340468" cy="26264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4537635" y="3748227"/>
            <a:ext cx="340468" cy="26264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D1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5013550" y="3748227"/>
            <a:ext cx="340468" cy="26264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E1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5489465" y="3748227"/>
            <a:ext cx="340468" cy="26264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5965380" y="3748227"/>
            <a:ext cx="340468" cy="26264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6441295" y="3748227"/>
            <a:ext cx="340468" cy="26264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6917210" y="3748227"/>
            <a:ext cx="340468" cy="26264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G1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7393125" y="3748227"/>
            <a:ext cx="340468" cy="26264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7869040" y="3748227"/>
            <a:ext cx="340468" cy="26264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8344955" y="3748227"/>
            <a:ext cx="340468" cy="26264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肘形接點 6"/>
          <p:cNvCxnSpPr>
            <a:stCxn id="5" idx="0"/>
            <a:endCxn id="61" idx="0"/>
          </p:cNvCxnSpPr>
          <p:nvPr/>
        </p:nvCxnSpPr>
        <p:spPr bwMode="auto">
          <a:xfrm rot="5400000" flipH="1" flipV="1">
            <a:off x="1614421" y="3510270"/>
            <a:ext cx="12700" cy="475915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肘形接點 87"/>
          <p:cNvCxnSpPr>
            <a:stCxn id="73" idx="0"/>
            <a:endCxn id="74" idx="0"/>
          </p:cNvCxnSpPr>
          <p:nvPr/>
        </p:nvCxnSpPr>
        <p:spPr bwMode="auto">
          <a:xfrm rot="5400000" flipH="1" flipV="1">
            <a:off x="2566251" y="3510270"/>
            <a:ext cx="12700" cy="475915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肘形接點 88"/>
          <p:cNvCxnSpPr>
            <a:stCxn id="75" idx="0"/>
            <a:endCxn id="77" idx="0"/>
          </p:cNvCxnSpPr>
          <p:nvPr/>
        </p:nvCxnSpPr>
        <p:spPr bwMode="auto">
          <a:xfrm rot="5400000" flipH="1" flipV="1">
            <a:off x="3518081" y="3510270"/>
            <a:ext cx="12700" cy="475915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肘形接點 89"/>
          <p:cNvCxnSpPr>
            <a:stCxn id="78" idx="0"/>
            <a:endCxn id="79" idx="0"/>
          </p:cNvCxnSpPr>
          <p:nvPr/>
        </p:nvCxnSpPr>
        <p:spPr bwMode="auto">
          <a:xfrm rot="5400000" flipH="1" flipV="1">
            <a:off x="4469911" y="3510270"/>
            <a:ext cx="12700" cy="475915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肘形接點 90"/>
          <p:cNvCxnSpPr>
            <a:stCxn id="80" idx="0"/>
            <a:endCxn id="81" idx="0"/>
          </p:cNvCxnSpPr>
          <p:nvPr/>
        </p:nvCxnSpPr>
        <p:spPr bwMode="auto">
          <a:xfrm rot="5400000" flipH="1" flipV="1">
            <a:off x="5421741" y="3510270"/>
            <a:ext cx="12700" cy="475915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肘形接點 91"/>
          <p:cNvCxnSpPr>
            <a:stCxn id="82" idx="0"/>
            <a:endCxn id="83" idx="0"/>
          </p:cNvCxnSpPr>
          <p:nvPr/>
        </p:nvCxnSpPr>
        <p:spPr bwMode="auto">
          <a:xfrm rot="5400000" flipH="1" flipV="1">
            <a:off x="6373571" y="3510270"/>
            <a:ext cx="12700" cy="475915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肘形接點 92"/>
          <p:cNvCxnSpPr>
            <a:stCxn id="84" idx="0"/>
            <a:endCxn id="85" idx="0"/>
          </p:cNvCxnSpPr>
          <p:nvPr/>
        </p:nvCxnSpPr>
        <p:spPr bwMode="auto">
          <a:xfrm rot="5400000" flipH="1" flipV="1">
            <a:off x="7325401" y="3510270"/>
            <a:ext cx="12700" cy="475915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肘形接點 93"/>
          <p:cNvCxnSpPr>
            <a:stCxn id="86" idx="0"/>
            <a:endCxn id="87" idx="0"/>
          </p:cNvCxnSpPr>
          <p:nvPr/>
        </p:nvCxnSpPr>
        <p:spPr bwMode="auto">
          <a:xfrm rot="5400000" flipH="1" flipV="1">
            <a:off x="8277231" y="3510270"/>
            <a:ext cx="12700" cy="475915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線接點 27"/>
          <p:cNvCxnSpPr/>
          <p:nvPr/>
        </p:nvCxnSpPr>
        <p:spPr bwMode="auto">
          <a:xfrm flipV="1">
            <a:off x="1614049" y="3268494"/>
            <a:ext cx="0" cy="2626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直線接點 94"/>
          <p:cNvCxnSpPr/>
          <p:nvPr/>
        </p:nvCxnSpPr>
        <p:spPr bwMode="auto">
          <a:xfrm flipV="1">
            <a:off x="2583579" y="3265249"/>
            <a:ext cx="0" cy="2626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線接點 31"/>
          <p:cNvCxnSpPr/>
          <p:nvPr/>
        </p:nvCxnSpPr>
        <p:spPr bwMode="auto">
          <a:xfrm>
            <a:off x="1614049" y="3265249"/>
            <a:ext cx="9695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直線接點 95"/>
          <p:cNvCxnSpPr/>
          <p:nvPr/>
        </p:nvCxnSpPr>
        <p:spPr bwMode="auto">
          <a:xfrm flipV="1">
            <a:off x="3513077" y="3268494"/>
            <a:ext cx="0" cy="2626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直線接點 96"/>
          <p:cNvCxnSpPr/>
          <p:nvPr/>
        </p:nvCxnSpPr>
        <p:spPr bwMode="auto">
          <a:xfrm flipV="1">
            <a:off x="4482607" y="3265249"/>
            <a:ext cx="0" cy="2626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直線接點 97"/>
          <p:cNvCxnSpPr/>
          <p:nvPr/>
        </p:nvCxnSpPr>
        <p:spPr bwMode="auto">
          <a:xfrm>
            <a:off x="3513077" y="3265249"/>
            <a:ext cx="9695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線接點 98"/>
          <p:cNvCxnSpPr/>
          <p:nvPr/>
        </p:nvCxnSpPr>
        <p:spPr bwMode="auto">
          <a:xfrm flipV="1">
            <a:off x="5354018" y="3268494"/>
            <a:ext cx="0" cy="2626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線接點 99"/>
          <p:cNvCxnSpPr/>
          <p:nvPr/>
        </p:nvCxnSpPr>
        <p:spPr bwMode="auto">
          <a:xfrm flipV="1">
            <a:off x="6323548" y="3265249"/>
            <a:ext cx="0" cy="2626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直線接點 100"/>
          <p:cNvCxnSpPr/>
          <p:nvPr/>
        </p:nvCxnSpPr>
        <p:spPr bwMode="auto">
          <a:xfrm>
            <a:off x="5354018" y="3265249"/>
            <a:ext cx="9695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直線接點 101"/>
          <p:cNvCxnSpPr/>
          <p:nvPr/>
        </p:nvCxnSpPr>
        <p:spPr bwMode="auto">
          <a:xfrm flipV="1">
            <a:off x="7304910" y="3268494"/>
            <a:ext cx="0" cy="2626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直線接點 102"/>
          <p:cNvCxnSpPr/>
          <p:nvPr/>
        </p:nvCxnSpPr>
        <p:spPr bwMode="auto">
          <a:xfrm flipV="1">
            <a:off x="8274440" y="3265249"/>
            <a:ext cx="0" cy="2626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直線接點 103"/>
          <p:cNvCxnSpPr/>
          <p:nvPr/>
        </p:nvCxnSpPr>
        <p:spPr bwMode="auto">
          <a:xfrm>
            <a:off x="7304910" y="3265249"/>
            <a:ext cx="9695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文字方塊 38"/>
          <p:cNvSpPr txBox="1"/>
          <p:nvPr/>
        </p:nvSpPr>
        <p:spPr>
          <a:xfrm>
            <a:off x="1964246" y="29085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3848172" y="29085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Q</a:t>
            </a:r>
            <a:endParaRPr lang="zh-TW" altLang="en-US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5654279" y="29085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endParaRPr lang="zh-TW" altLang="en-US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7567386" y="29085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</a:t>
            </a:r>
            <a:endParaRPr lang="zh-TW" altLang="en-US" dirty="0"/>
          </a:p>
        </p:txBody>
      </p:sp>
      <p:sp>
        <p:nvSpPr>
          <p:cNvPr id="108" name="矩形 107"/>
          <p:cNvSpPr/>
          <p:nvPr/>
        </p:nvSpPr>
        <p:spPr bwMode="auto">
          <a:xfrm>
            <a:off x="3175023" y="5333512"/>
            <a:ext cx="340468" cy="26264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3650938" y="5333512"/>
            <a:ext cx="340468" cy="26264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4126853" y="5333512"/>
            <a:ext cx="340468" cy="26264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4602768" y="5333512"/>
            <a:ext cx="340468" cy="26264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肘形接點 111"/>
          <p:cNvCxnSpPr>
            <a:stCxn id="108" idx="0"/>
            <a:endCxn id="109" idx="0"/>
          </p:cNvCxnSpPr>
          <p:nvPr/>
        </p:nvCxnSpPr>
        <p:spPr bwMode="auto">
          <a:xfrm rot="5400000" flipH="1" flipV="1">
            <a:off x="3583214" y="5095555"/>
            <a:ext cx="12700" cy="475915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肘形接點 112"/>
          <p:cNvCxnSpPr>
            <a:stCxn id="110" idx="0"/>
            <a:endCxn id="111" idx="0"/>
          </p:cNvCxnSpPr>
          <p:nvPr/>
        </p:nvCxnSpPr>
        <p:spPr bwMode="auto">
          <a:xfrm rot="5400000" flipH="1" flipV="1">
            <a:off x="4535044" y="5095555"/>
            <a:ext cx="12700" cy="475915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直線接點 113"/>
          <p:cNvCxnSpPr/>
          <p:nvPr/>
        </p:nvCxnSpPr>
        <p:spPr bwMode="auto">
          <a:xfrm flipV="1">
            <a:off x="3582842" y="4853779"/>
            <a:ext cx="0" cy="2626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直線接點 114"/>
          <p:cNvCxnSpPr/>
          <p:nvPr/>
        </p:nvCxnSpPr>
        <p:spPr bwMode="auto">
          <a:xfrm flipV="1">
            <a:off x="4552372" y="4850534"/>
            <a:ext cx="0" cy="2626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直線接點 115"/>
          <p:cNvCxnSpPr/>
          <p:nvPr/>
        </p:nvCxnSpPr>
        <p:spPr bwMode="auto">
          <a:xfrm>
            <a:off x="3582842" y="4850534"/>
            <a:ext cx="9695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6971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>
                <a:ea typeface="新細明體" pitchFamily="18" charset="-120"/>
              </a:rPr>
              <a:t>計分規則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258326"/>
            <a:ext cx="8355013" cy="4903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預賽規則：</a:t>
            </a:r>
            <a:endParaRPr lang="en-US" altLang="zh-TW" sz="20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預賽由各小組於</a:t>
            </a: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5/20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之前賽完，並由各組第一名在討論區回報晉級名單</a:t>
            </a:r>
            <a:endParaRPr lang="en-US" altLang="zh-TW" sz="16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預賽規則可參考以下複賽規則，但由於小組內可採用單循環比賽，可能出現</a:t>
            </a:r>
            <a:endParaRPr lang="en-US" altLang="zh-TW" sz="16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600" b="1" dirty="0">
                <a:latin typeface="細明體" pitchFamily="49" charset="-120"/>
                <a:ea typeface="細明體" pitchFamily="49" charset="-120"/>
              </a:rPr>
              <a:t> </a:t>
            </a: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  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多隊互咬的情況，所以必須訂定細則，由小組自行決定</a:t>
            </a:r>
            <a:endParaRPr lang="en-US" altLang="zh-TW" sz="16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預賽亦可採三戰二勝等複雜賽制，由小組自行決定</a:t>
            </a:r>
            <a:endParaRPr lang="en-US" altLang="zh-TW" sz="1600" b="1" dirty="0" smtClean="0">
              <a:latin typeface="細明體" pitchFamily="49" charset="-120"/>
              <a:ea typeface="細明體" pitchFamily="49" charset="-120"/>
            </a:endParaRPr>
          </a:p>
          <a:p>
            <a:pPr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複賽之遊戲細則：</a:t>
            </a:r>
            <a:endParaRPr lang="en-US" altLang="zh-TW" sz="20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(1)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交手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過程中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，有以下情形者，失誤方必須終止該局競賽，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 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並記錄其為本次比賽之敗方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--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    1. 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失誤方為第</a:t>
            </a: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4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次在輸入之後等待回應時間超過</a:t>
            </a: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60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秒，</a:t>
            </a:r>
            <a:endParaRPr lang="en-US" altLang="zh-TW" sz="16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    2. 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失誤方在輸入之後等待回應時間超過</a:t>
            </a: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120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秒，</a:t>
            </a:r>
            <a:endParaRPr lang="en-US" altLang="zh-TW" sz="16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    </a:t>
            </a: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3. 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失誤方在輸入對手回應之棋步時發生錯誤，影響正常對戰，</a:t>
            </a:r>
            <a:endParaRPr lang="en-US" altLang="zh-TW" sz="16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    4. 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失誤方回應不合法的棋步，以致無法完成棋局 </a:t>
            </a: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(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包含</a:t>
            </a:r>
            <a:r>
              <a:rPr lang="zh-TW" altLang="en-US" sz="1600" b="1" dirty="0">
                <a:latin typeface="細明體" pitchFamily="49" charset="-120"/>
                <a:ea typeface="細明體" pitchFamily="49" charset="-120"/>
              </a:rPr>
              <a:t>不合法之</a:t>
            </a:r>
            <a:r>
              <a:rPr lang="en-US" altLang="zh-TW" sz="1600" b="1" dirty="0">
                <a:latin typeface="細明體" pitchFamily="49" charset="-120"/>
                <a:ea typeface="細明體" pitchFamily="49" charset="-120"/>
              </a:rPr>
              <a:t>PASS)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(2)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交手過程順利，則以下列方式計算勝負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--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    </a:t>
            </a: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1. 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一律以 </a:t>
            </a: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X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為先手，雙方互換持子，各下一局，共 </a:t>
            </a: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2 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局</a:t>
            </a:r>
            <a:endParaRPr lang="en-US" altLang="zh-TW" sz="16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600" b="1" dirty="0">
                <a:latin typeface="細明體" pitchFamily="49" charset="-120"/>
                <a:ea typeface="細明體" pitchFamily="49" charset="-120"/>
              </a:rPr>
              <a:t> </a:t>
            </a: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   2. 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以 </a:t>
            </a:r>
            <a:r>
              <a:rPr lang="en-US" altLang="zh-TW" sz="1600" b="1" dirty="0" smtClean="0">
                <a:latin typeface="細明體" pitchFamily="49" charset="-120"/>
                <a:ea typeface="細明體" pitchFamily="49" charset="-120"/>
              </a:rPr>
              <a:t>2</a:t>
            </a:r>
            <a:r>
              <a:rPr lang="zh-TW" altLang="en-US" sz="1600" b="1" dirty="0" smtClean="0">
                <a:latin typeface="細明體" pitchFamily="49" charset="-120"/>
                <a:ea typeface="細明體" pitchFamily="49" charset="-120"/>
              </a:rPr>
              <a:t>局之餘子總合「少」者為勝方，如果平手，則以總耗時少者勝出</a:t>
            </a:r>
            <a:endParaRPr lang="en-US" altLang="zh-TW" sz="16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zh-TW" sz="1600" b="1" dirty="0">
              <a:latin typeface="細明體" pitchFamily="49" charset="-120"/>
              <a:ea typeface="細明體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0579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>
                <a:ea typeface="新細明體" pitchFamily="18" charset="-120"/>
              </a:rPr>
              <a:t>成績判定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152492"/>
            <a:ext cx="8355013" cy="4903788"/>
          </a:xfrm>
        </p:spPr>
        <p:txBody>
          <a:bodyPr/>
          <a:lstStyle/>
          <a:p>
            <a:pPr marL="342900" lvl="1" indent="-342900">
              <a:lnSpc>
                <a:spcPct val="90000"/>
              </a:lnSpc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lang="zh-TW" altLang="en-US" sz="2000" b="1" dirty="0">
                <a:latin typeface="細明體" pitchFamily="49" charset="-120"/>
                <a:ea typeface="細明體" pitchFamily="49" charset="-120"/>
              </a:rPr>
              <a:t>作業成績總分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100</a:t>
            </a: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分</a:t>
            </a:r>
            <a:r>
              <a:rPr lang="zh-TW" altLang="en-US" sz="2000" b="1" dirty="0">
                <a:latin typeface="細明體" pitchFamily="49" charset="-120"/>
                <a:ea typeface="細明體" pitchFamily="49" charset="-120"/>
              </a:rPr>
              <a:t>，佔學期總成績</a:t>
            </a:r>
            <a:r>
              <a:rPr lang="en-US" altLang="zh-TW" sz="2000" b="1" dirty="0">
                <a:latin typeface="細明體" pitchFamily="49" charset="-120"/>
                <a:ea typeface="細明體" pitchFamily="49" charset="-120"/>
              </a:rPr>
              <a:t>50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%</a:t>
            </a:r>
            <a:endParaRPr lang="zh-TW" altLang="en-US" sz="20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準時通過期中 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Demo </a:t>
            </a: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可得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30</a:t>
            </a: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分，遲交將大比例扣分</a:t>
            </a:r>
            <a:endParaRPr lang="en-US" altLang="zh-TW" sz="20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 (1)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由助教確認可以進行遊戲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,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包含先後手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,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及在時間之內回應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 (2) </a:t>
            </a:r>
            <a:r>
              <a:rPr lang="zh-TW" altLang="en-US" sz="1800" b="1" dirty="0" smtClean="0">
                <a:solidFill>
                  <a:srgbClr val="FF0000"/>
                </a:solidFill>
                <a:latin typeface="細明體" pitchFamily="49" charset="-120"/>
                <a:ea typeface="細明體" pitchFamily="49" charset="-120"/>
              </a:rPr>
              <a:t>程式必須能呈現自己每一手回應所需時間</a:t>
            </a:r>
            <a:r>
              <a:rPr lang="en-US" altLang="zh-TW" sz="1800" b="1" dirty="0" smtClean="0">
                <a:solidFill>
                  <a:srgbClr val="FF0000"/>
                </a:solidFill>
                <a:latin typeface="細明體" pitchFamily="49" charset="-120"/>
                <a:ea typeface="細明體" pitchFamily="49" charset="-120"/>
              </a:rPr>
              <a:t>,</a:t>
            </a:r>
            <a:r>
              <a:rPr lang="zh-TW" altLang="en-US" sz="1800" b="1" dirty="0" smtClean="0">
                <a:solidFill>
                  <a:srgbClr val="FF0000"/>
                </a:solidFill>
                <a:latin typeface="細明體" pitchFamily="49" charset="-120"/>
                <a:ea typeface="細明體" pitchFamily="49" charset="-120"/>
              </a:rPr>
              <a:t>以及累積回應總時間</a:t>
            </a:r>
            <a:endParaRPr lang="en-US" altLang="zh-TW" sz="1800" b="1" dirty="0">
              <a:solidFill>
                <a:srgbClr val="FF0000"/>
              </a:solidFill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 (3)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此時不拘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UI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與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AI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程度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期末競賽總分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30</a:t>
            </a: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分</a:t>
            </a:r>
            <a:endParaRPr lang="en-US" altLang="zh-TW" sz="20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 (1)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初賽每組取前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2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名進入八強賽，未晉級者得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10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分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*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，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前八強</a:t>
            </a: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15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分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 (2)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*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未晉級但與四強同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組</a:t>
            </a:r>
            <a:r>
              <a:rPr lang="en-US" altLang="zh-TW" sz="1800" b="1" smtClean="0">
                <a:latin typeface="細明體" pitchFamily="49" charset="-120"/>
                <a:ea typeface="細明體" pitchFamily="49" charset="-120"/>
              </a:rPr>
              <a:t>+5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分，前四強</a:t>
            </a: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20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分，亞軍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25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分，冠軍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30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分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書面報告及程式界面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40</a:t>
            </a: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分</a:t>
            </a:r>
            <a:endParaRPr lang="en-US" altLang="zh-TW" sz="20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 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</a:t>
            </a: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(1)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不論是否晉級，各隊都要上傳報告，否則整體作業都以零分計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(2) </a:t>
            </a:r>
            <a:r>
              <a:rPr lang="zh-TW" altLang="en-US" sz="1800" b="1" dirty="0" smtClean="0">
                <a:solidFill>
                  <a:srgbClr val="FF0000"/>
                </a:solidFill>
                <a:latin typeface="細明體" pitchFamily="49" charset="-120"/>
                <a:ea typeface="細明體" pitchFamily="49" charset="-120"/>
              </a:rPr>
              <a:t>作業上傳截止時間為複賽完成當日 </a:t>
            </a:r>
            <a:r>
              <a:rPr lang="en-US" altLang="zh-TW" sz="1800" b="1" dirty="0" smtClean="0">
                <a:solidFill>
                  <a:srgbClr val="FF0000"/>
                </a:solidFill>
                <a:latin typeface="細明體" pitchFamily="49" charset="-120"/>
                <a:ea typeface="細明體" pitchFamily="49" charset="-120"/>
              </a:rPr>
              <a:t>5/28(</a:t>
            </a:r>
            <a:r>
              <a:rPr lang="zh-TW" altLang="en-US" sz="1800" b="1" dirty="0" smtClean="0">
                <a:solidFill>
                  <a:srgbClr val="FF0000"/>
                </a:solidFill>
                <a:latin typeface="細明體" pitchFamily="49" charset="-120"/>
                <a:ea typeface="細明體" pitchFamily="49" charset="-120"/>
              </a:rPr>
              <a:t>二</a:t>
            </a:r>
            <a:r>
              <a:rPr lang="en-US" altLang="zh-TW" sz="1800" b="1" dirty="0" smtClean="0">
                <a:solidFill>
                  <a:srgbClr val="FF0000"/>
                </a:solidFill>
                <a:latin typeface="細明體" pitchFamily="49" charset="-120"/>
                <a:ea typeface="細明體" pitchFamily="49" charset="-120"/>
              </a:rPr>
              <a:t>)</a:t>
            </a:r>
            <a:r>
              <a:rPr lang="zh-TW" altLang="en-US" sz="1800" b="1" dirty="0" smtClean="0">
                <a:solidFill>
                  <a:srgbClr val="FF0000"/>
                </a:solidFill>
                <a:latin typeface="細明體" pitchFamily="49" charset="-120"/>
                <a:ea typeface="細明體" pitchFamily="49" charset="-120"/>
              </a:rPr>
              <a:t>晚間 </a:t>
            </a:r>
            <a:r>
              <a:rPr lang="en-US" altLang="zh-TW" sz="1800" b="1" dirty="0" smtClean="0">
                <a:solidFill>
                  <a:srgbClr val="FF0000"/>
                </a:solidFill>
                <a:latin typeface="細明體" pitchFamily="49" charset="-120"/>
                <a:ea typeface="細明體" pitchFamily="49" charset="-120"/>
              </a:rPr>
              <a:t>23:59</a:t>
            </a:r>
          </a:p>
          <a:p>
            <a:pPr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書面報告格式不拘：</a:t>
            </a: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介紹所使用的方法、實作的觀察與改進、競賽結果與心得討論等</a:t>
            </a: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須繳交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Word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檔案，並列出隊員貢獻度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助教據此微調成績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)</a:t>
            </a:r>
            <a:endParaRPr lang="en-US" altLang="zh-TW" sz="2000" b="1" dirty="0" smtClean="0">
              <a:latin typeface="華康中黑體" pitchFamily="49" charset="-120"/>
              <a:ea typeface="華康中黑體" pitchFamily="49" charset="-120"/>
            </a:endParaRPr>
          </a:p>
          <a:p>
            <a:pPr lvl="1">
              <a:lnSpc>
                <a:spcPct val="90000"/>
              </a:lnSpc>
            </a:pPr>
            <a:endParaRPr lang="zh-TW" altLang="zh-TW" sz="2000" b="1" u="sng" dirty="0" smtClean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6621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Data\Microsoft\Templates\db-5-grey.pot</Template>
  <TotalTime>1470090170</TotalTime>
  <Words>992</Words>
  <Application>Microsoft Office PowerPoint</Application>
  <PresentationFormat>如螢幕大小 (4:3)</PresentationFormat>
  <Paragraphs>90</Paragraphs>
  <Slides>5</Slides>
  <Notes>4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6" baseType="lpstr">
      <vt:lpstr>Monotype Sorts</vt:lpstr>
      <vt:lpstr>細明體</vt:lpstr>
      <vt:lpstr>華康中黑體</vt:lpstr>
      <vt:lpstr>新細明體</vt:lpstr>
      <vt:lpstr>標楷體</vt:lpstr>
      <vt:lpstr>Arial</vt:lpstr>
      <vt:lpstr>Helvetica</vt:lpstr>
      <vt:lpstr>Times New Roman</vt:lpstr>
      <vt:lpstr>Webdings</vt:lpstr>
      <vt:lpstr>db-5-grey</vt:lpstr>
      <vt:lpstr>Clip</vt:lpstr>
      <vt:lpstr>AI Project：Reversed Reversi</vt:lpstr>
      <vt:lpstr>遊戲規則</vt:lpstr>
      <vt:lpstr>賽程時間表(待紀綠)</vt:lpstr>
      <vt:lpstr>計分規則</vt:lpstr>
      <vt:lpstr>成績判定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 SQL</dc:title>
  <dc:creator>Marilyn Turnamian</dc:creator>
  <cp:lastModifiedBy>魏志達</cp:lastModifiedBy>
  <cp:revision>609</cp:revision>
  <cp:lastPrinted>1999-12-01T19:45:26Z</cp:lastPrinted>
  <dcterms:created xsi:type="dcterms:W3CDTF">1999-12-01T16:48:44Z</dcterms:created>
  <dcterms:modified xsi:type="dcterms:W3CDTF">2024-03-12T03:29:53Z</dcterms:modified>
</cp:coreProperties>
</file>