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2" r:id="rId4"/>
    <p:sldId id="263" r:id="rId5"/>
    <p:sldId id="267" r:id="rId6"/>
    <p:sldId id="268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E06"/>
    <a:srgbClr val="F6BB42"/>
    <a:srgbClr val="2B2B2D"/>
    <a:srgbClr val="83DC4C"/>
    <a:srgbClr val="017F03"/>
    <a:srgbClr val="FFC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4660"/>
  </p:normalViewPr>
  <p:slideViewPr>
    <p:cSldViewPr snapToGrid="0">
      <p:cViewPr>
        <p:scale>
          <a:sx n="115" d="100"/>
          <a:sy n="115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4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9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54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47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76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61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563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81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9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2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16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15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99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73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1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3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33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F4F539-3FA3-4B45-AE3C-7822AF6B80F2}" type="datetimeFigureOut">
              <a:rPr lang="it-IT" smtClean="0"/>
              <a:t>08/09/20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4869CD-D11D-4454-831D-09643E8AC2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26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47B79-F607-4B03-B051-B626F45E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19348"/>
            <a:ext cx="9440034" cy="1828801"/>
          </a:xfrm>
        </p:spPr>
        <p:txBody>
          <a:bodyPr>
            <a:normAutofit/>
          </a:bodyPr>
          <a:lstStyle/>
          <a:p>
            <a:r>
              <a:rPr lang="it-IT" sz="8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Trombone </a:t>
            </a:r>
            <a:r>
              <a:rPr lang="it-IT" sz="8800" dirty="0" err="1">
                <a:solidFill>
                  <a:srgbClr val="F6BB42"/>
                </a:solidFill>
                <a:latin typeface="Fredericka the Great" panose="02000000000000000000" pitchFamily="2" charset="0"/>
              </a:rPr>
              <a:t>Chords</a:t>
            </a:r>
            <a:endParaRPr lang="it-IT" sz="8800" dirty="0">
              <a:solidFill>
                <a:srgbClr val="F6BB42"/>
              </a:solidFill>
              <a:latin typeface="Fredericka the Great" panose="020000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C4BEC-3A9C-4DDB-8F54-752A4450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429000"/>
            <a:ext cx="9440034" cy="225605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Fredericka the Great" panose="02000000000000000000" pitchFamily="2" charset="0"/>
                <a:ea typeface="+mj-ea"/>
              </a:rPr>
              <a:t>COMPUTER MUSIC - REPRESENTATIONS AND MODELS</a:t>
            </a:r>
          </a:p>
          <a:p>
            <a:pPr>
              <a:spcBef>
                <a:spcPct val="0"/>
              </a:spcBef>
            </a:pPr>
            <a:endParaRPr lang="it-IT" sz="2400" dirty="0">
              <a:solidFill>
                <a:schemeClr val="tx1">
                  <a:lumMod val="95000"/>
                </a:schemeClr>
              </a:solidFill>
              <a:latin typeface="Fredericka the Great" panose="02000000000000000000" pitchFamily="2" charset="0"/>
              <a:ea typeface="+mj-ea"/>
            </a:endParaRPr>
          </a:p>
          <a:p>
            <a:r>
              <a:rPr lang="it-IT" sz="1800" b="1" dirty="0"/>
              <a:t>LORENZO Francesco</a:t>
            </a:r>
          </a:p>
          <a:p>
            <a:r>
              <a:rPr lang="it-IT" sz="1800" b="1" dirty="0"/>
              <a:t>SORINI Luca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752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83" y="291811"/>
            <a:ext cx="10353762" cy="97045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  Aim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89D2F-9B8A-4DE9-9271-740A0DDD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84" y="1999033"/>
            <a:ext cx="9655273" cy="12358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altLang="it-IT" sz="32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DIDACTIC PURPOSE</a:t>
            </a:r>
          </a:p>
          <a:p>
            <a:pPr marL="0" indent="0" algn="ctr">
              <a:buNone/>
            </a:pPr>
            <a:r>
              <a:rPr lang="en-GB" altLang="it-IT" sz="2400" dirty="0">
                <a:solidFill>
                  <a:schemeClr val="tx1"/>
                </a:solidFill>
                <a:effectLst/>
              </a:rPr>
              <a:t>beginner students who are approaching the study of the trombone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703803-33C4-46A3-9BBB-2F4ACBFCF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4690" flipH="1">
            <a:off x="9828898" y="373120"/>
            <a:ext cx="1301233" cy="13012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C0BAAE-92AB-4E97-B3AC-93553E3228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08" y="3896748"/>
            <a:ext cx="777924" cy="7779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3D936D3-5F18-4696-9552-BA9F10C5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61" y="1773003"/>
            <a:ext cx="797653" cy="797653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F25F9FF-23C4-44BD-ACE7-4CD1E2632467}"/>
              </a:ext>
            </a:extLst>
          </p:cNvPr>
          <p:cNvSpPr txBox="1">
            <a:spLocks/>
          </p:cNvSpPr>
          <p:nvPr/>
        </p:nvSpPr>
        <p:spPr>
          <a:xfrm>
            <a:off x="2006221" y="4063613"/>
            <a:ext cx="3263274" cy="218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it-IT" altLang="it-IT" sz="32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THEORY</a:t>
            </a:r>
            <a:endParaRPr lang="it-IT" altLang="it-IT" sz="1600" dirty="0">
              <a:solidFill>
                <a:schemeClr val="tx1"/>
              </a:solidFill>
              <a:effectLst/>
              <a:latin typeface="Fredericka the Great" panose="02000000000000000000" pitchFamily="2" charset="0"/>
            </a:endParaRPr>
          </a:p>
          <a:p>
            <a:pPr marL="0" indent="0">
              <a:buFont typeface="Wingdings 2" charset="2"/>
              <a:buNone/>
            </a:pPr>
            <a:r>
              <a:rPr lang="en-US" sz="2400" dirty="0">
                <a:solidFill>
                  <a:schemeClr val="tx1"/>
                </a:solidFill>
                <a:effectLst/>
              </a:rPr>
              <a:t>know the chords, the notes that compose them and the tensions</a:t>
            </a:r>
            <a:endParaRPr lang="it-IT" altLang="it-IT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6C5A2180-5483-443D-9BD3-0B78C95C2DD9}"/>
              </a:ext>
            </a:extLst>
          </p:cNvPr>
          <p:cNvSpPr txBox="1">
            <a:spLocks/>
          </p:cNvSpPr>
          <p:nvPr/>
        </p:nvSpPr>
        <p:spPr>
          <a:xfrm>
            <a:off x="7892956" y="3993011"/>
            <a:ext cx="3038901" cy="23902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altLang="it-IT" sz="32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PRACTICE</a:t>
            </a:r>
            <a:endParaRPr lang="it-IT" altLang="it-IT" sz="1600" dirty="0">
              <a:solidFill>
                <a:schemeClr val="tx1"/>
              </a:solidFill>
              <a:effectLst/>
              <a:latin typeface="Fredericka the Great" panose="02000000000000000000" pitchFamily="2" charset="0"/>
            </a:endParaRPr>
          </a:p>
          <a:p>
            <a:pPr marL="0" indent="0">
              <a:buFont typeface="Wingdings 2" charset="2"/>
              <a:buNone/>
            </a:pPr>
            <a:r>
              <a:rPr lang="en-US" sz="2400" dirty="0">
                <a:solidFill>
                  <a:schemeClr val="tx1"/>
                </a:solidFill>
                <a:effectLst/>
              </a:rPr>
              <a:t>playing the intervals, associate the notes with the positions of the coulisse</a:t>
            </a:r>
            <a:endParaRPr lang="it-IT" altLang="it-IT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Font typeface="Wingdings 2" charset="2"/>
              <a:buNone/>
            </a:pPr>
            <a:endParaRPr lang="en-GB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2B8BD51-F4A8-4910-A1E1-8ECA22E0D8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3" y="3800485"/>
            <a:ext cx="970450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4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315"/>
            <a:ext cx="10353762" cy="97045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  Aspects related to CMRM course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89D2F-9B8A-4DE9-9271-740A0DDD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84" y="1999033"/>
            <a:ext cx="9655273" cy="12358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altLang="it-IT" sz="36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INTERVALS</a:t>
            </a:r>
          </a:p>
          <a:p>
            <a:pPr marL="0" indent="0" algn="ctr">
              <a:buNone/>
            </a:pPr>
            <a:r>
              <a:rPr lang="en-GB" altLang="it-IT" sz="24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Distance between two notes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75AD95-CBFE-416E-99BD-6C219A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3866088" y="3272126"/>
            <a:ext cx="4689463" cy="313175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522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315"/>
            <a:ext cx="10353762" cy="97045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  Aspects related to CMRM course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89D2F-9B8A-4DE9-9271-740A0DDD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84" y="1999033"/>
            <a:ext cx="9655273" cy="12358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altLang="it-IT" sz="32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CHORDS</a:t>
            </a:r>
          </a:p>
          <a:p>
            <a:pPr marL="0" indent="0" algn="ctr">
              <a:buNone/>
            </a:pPr>
            <a:r>
              <a:rPr lang="en-GB" altLang="it-IT" sz="2400" dirty="0">
                <a:solidFill>
                  <a:schemeClr val="tx1"/>
                </a:solidFill>
                <a:effectLst/>
              </a:rPr>
              <a:t>2:1 scale subsampling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A68A356-9A51-4AA2-8F57-6C868D3648A9}"/>
              </a:ext>
            </a:extLst>
          </p:cNvPr>
          <p:cNvSpPr/>
          <p:nvPr/>
        </p:nvSpPr>
        <p:spPr>
          <a:xfrm>
            <a:off x="1731356" y="3623089"/>
            <a:ext cx="8900250" cy="2454323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0849BB-9C39-4BB5-9E73-A5B3322D5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/>
          <a:stretch/>
        </p:blipFill>
        <p:spPr>
          <a:xfrm>
            <a:off x="2611636" y="4182647"/>
            <a:ext cx="6858014" cy="12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315"/>
            <a:ext cx="10353762" cy="97045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  Aspects related to CMRM course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89D2F-9B8A-4DE9-9271-740A0DDD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84" y="1999033"/>
            <a:ext cx="9655273" cy="12358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altLang="it-IT" sz="3200" dirty="0">
                <a:solidFill>
                  <a:schemeClr val="tx1"/>
                </a:solidFill>
                <a:effectLst/>
                <a:latin typeface="Fredericka the Great" panose="02000000000000000000" pitchFamily="2" charset="0"/>
              </a:rPr>
              <a:t>TENSIONS</a:t>
            </a:r>
          </a:p>
          <a:p>
            <a:pPr marL="0" indent="0" algn="ctr">
              <a:buNone/>
            </a:pPr>
            <a:r>
              <a:rPr lang="en-GB" altLang="it-IT" sz="2400" dirty="0" err="1">
                <a:solidFill>
                  <a:schemeClr val="tx1"/>
                </a:solidFill>
                <a:effectLst/>
              </a:rPr>
              <a:t>Campionare</a:t>
            </a:r>
            <a:r>
              <a:rPr lang="en-GB" altLang="it-IT" sz="2400" dirty="0">
                <a:solidFill>
                  <a:schemeClr val="tx1"/>
                </a:solidFill>
                <a:effectLst/>
              </a:rPr>
              <a:t> le scale con </a:t>
            </a:r>
            <a:r>
              <a:rPr lang="en-GB" altLang="it-IT" sz="2400" dirty="0" err="1">
                <a:solidFill>
                  <a:schemeClr val="tx1"/>
                </a:solidFill>
                <a:effectLst/>
              </a:rPr>
              <a:t>valori</a:t>
            </a:r>
            <a:r>
              <a:rPr lang="en-GB" altLang="it-IT" sz="2400" dirty="0">
                <a:solidFill>
                  <a:schemeClr val="tx1"/>
                </a:solidFill>
                <a:effectLst/>
              </a:rPr>
              <a:t> di sampling </a:t>
            </a:r>
            <a:r>
              <a:rPr lang="en-GB" altLang="it-IT" sz="2400" dirty="0" err="1">
                <a:solidFill>
                  <a:schemeClr val="tx1"/>
                </a:solidFill>
                <a:effectLst/>
              </a:rPr>
              <a:t>differenti</a:t>
            </a:r>
            <a:endParaRPr lang="en-GB" altLang="it-IT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A68A356-9A51-4AA2-8F57-6C868D3648A9}"/>
              </a:ext>
            </a:extLst>
          </p:cNvPr>
          <p:cNvSpPr/>
          <p:nvPr/>
        </p:nvSpPr>
        <p:spPr>
          <a:xfrm>
            <a:off x="2006221" y="3766782"/>
            <a:ext cx="8545542" cy="2303806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A8A4AB3-2873-4480-84CC-FA739F16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50" y="4371628"/>
            <a:ext cx="6861062" cy="8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82363"/>
            <a:ext cx="10353762" cy="970450"/>
          </a:xfrm>
        </p:spPr>
        <p:txBody>
          <a:bodyPr/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Game mode</a:t>
            </a:r>
            <a:endParaRPr lang="en-GB" dirty="0">
              <a:solidFill>
                <a:srgbClr val="F6BB42"/>
              </a:solidFill>
              <a:latin typeface="Fredericka the Gre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28" y="236469"/>
            <a:ext cx="10353762" cy="970450"/>
          </a:xfrm>
        </p:spPr>
        <p:txBody>
          <a:bodyPr/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Game structure</a:t>
            </a:r>
            <a:endParaRPr lang="en-GB" dirty="0">
              <a:solidFill>
                <a:srgbClr val="F6BB42"/>
              </a:solidFill>
              <a:latin typeface="Fredericka the Great" panose="02000000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E2C97C-0B9D-4589-B459-F905F4E9D2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46" y="1528021"/>
            <a:ext cx="748455" cy="748455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6B85096-EF71-4209-B733-CFEF4A1D6AEF}"/>
              </a:ext>
            </a:extLst>
          </p:cNvPr>
          <p:cNvSpPr txBox="1">
            <a:spLocks/>
          </p:cNvSpPr>
          <p:nvPr/>
        </p:nvSpPr>
        <p:spPr>
          <a:xfrm>
            <a:off x="501689" y="1319061"/>
            <a:ext cx="2087742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Pitch detection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18E8843-A334-409A-973F-8F6BADD0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7" y="4024550"/>
            <a:ext cx="860668" cy="860668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4C363D1A-29A8-4D57-819B-E42292DF86A7}"/>
              </a:ext>
            </a:extLst>
          </p:cNvPr>
          <p:cNvSpPr txBox="1">
            <a:spLocks/>
          </p:cNvSpPr>
          <p:nvPr/>
        </p:nvSpPr>
        <p:spPr>
          <a:xfrm>
            <a:off x="712202" y="5043724"/>
            <a:ext cx="1666717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Chords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836970EC-2EA1-4296-A36A-968DB5CA9173}"/>
              </a:ext>
            </a:extLst>
          </p:cNvPr>
          <p:cNvSpPr txBox="1">
            <a:spLocks/>
          </p:cNvSpPr>
          <p:nvPr/>
        </p:nvSpPr>
        <p:spPr>
          <a:xfrm>
            <a:off x="2609686" y="2329492"/>
            <a:ext cx="2584974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Microphone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F574573-7871-4DF1-AEFC-6B13A4C7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4690" flipH="1">
            <a:off x="5567442" y="2640374"/>
            <a:ext cx="1057116" cy="1057116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57990828-1DC4-429A-B4F5-F9155D2E5E6C}"/>
              </a:ext>
            </a:extLst>
          </p:cNvPr>
          <p:cNvSpPr txBox="1">
            <a:spLocks/>
          </p:cNvSpPr>
          <p:nvPr/>
        </p:nvSpPr>
        <p:spPr>
          <a:xfrm>
            <a:off x="5131810" y="2350258"/>
            <a:ext cx="2087743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Play notes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9AC0F337-143F-4F1E-8B60-D5B1C7509F6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79" y="5216810"/>
            <a:ext cx="649462" cy="64946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C0D02EC-6A87-41AF-89B5-B1D89C79995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06" y="1366257"/>
            <a:ext cx="783166" cy="783166"/>
          </a:xfrm>
          <a:prstGeom prst="rect">
            <a:avLst/>
          </a:prstGeom>
        </p:spPr>
      </p:pic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07767E67-701E-4AD8-BB7A-BFCAB97CFCF3}"/>
              </a:ext>
            </a:extLst>
          </p:cNvPr>
          <p:cNvSpPr txBox="1">
            <a:spLocks/>
          </p:cNvSpPr>
          <p:nvPr/>
        </p:nvSpPr>
        <p:spPr>
          <a:xfrm>
            <a:off x="8501080" y="919924"/>
            <a:ext cx="1378618" cy="5623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Timer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953592BC-5CF3-4B84-A2D5-88853C88789A}"/>
              </a:ext>
            </a:extLst>
          </p:cNvPr>
          <p:cNvSpPr txBox="1">
            <a:spLocks/>
          </p:cNvSpPr>
          <p:nvPr/>
        </p:nvSpPr>
        <p:spPr>
          <a:xfrm>
            <a:off x="7793821" y="6025610"/>
            <a:ext cx="1516229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Score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78BC738-304F-4F0A-870B-EEAD3F6D16F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04" y="4827973"/>
            <a:ext cx="784263" cy="784263"/>
          </a:xfrm>
          <a:prstGeom prst="rect">
            <a:avLst/>
          </a:prstGeom>
        </p:spPr>
      </p:pic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C620D0F-117A-4D4A-8F8E-56F2E9B95136}"/>
              </a:ext>
            </a:extLst>
          </p:cNvPr>
          <p:cNvSpPr txBox="1">
            <a:spLocks/>
          </p:cNvSpPr>
          <p:nvPr/>
        </p:nvSpPr>
        <p:spPr>
          <a:xfrm>
            <a:off x="4630604" y="5741221"/>
            <a:ext cx="1631549" cy="4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Control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B9510E3E-C98A-4494-958C-63B6645E86A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23" y="593233"/>
            <a:ext cx="663354" cy="663354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E88D3251-B282-4AED-82F2-C65F566C096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45" y="3385396"/>
            <a:ext cx="821439" cy="821439"/>
          </a:xfrm>
          <a:prstGeom prst="rect">
            <a:avLst/>
          </a:prstGeom>
        </p:spPr>
      </p:pic>
      <p:sp>
        <p:nvSpPr>
          <p:cNvPr id="39" name="Segnaposto contenuto 2">
            <a:extLst>
              <a:ext uri="{FF2B5EF4-FFF2-40B4-BE49-F238E27FC236}">
                <a16:creationId xmlns:a16="http://schemas.microsoft.com/office/drawing/2014/main" id="{001A7163-61EE-4D79-A3B4-26C38953262C}"/>
              </a:ext>
            </a:extLst>
          </p:cNvPr>
          <p:cNvSpPr txBox="1">
            <a:spLocks/>
          </p:cNvSpPr>
          <p:nvPr/>
        </p:nvSpPr>
        <p:spPr>
          <a:xfrm>
            <a:off x="9406552" y="4239860"/>
            <a:ext cx="1378618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dirty="0">
                <a:solidFill>
                  <a:schemeClr val="tx1"/>
                </a:solidFill>
              </a:rPr>
              <a:t>Solution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2AC4622-F06E-44D1-AD5B-4258E9BE91A2}"/>
              </a:ext>
            </a:extLst>
          </p:cNvPr>
          <p:cNvCxnSpPr>
            <a:cxnSpLocks/>
          </p:cNvCxnSpPr>
          <p:nvPr/>
        </p:nvCxnSpPr>
        <p:spPr>
          <a:xfrm>
            <a:off x="2038777" y="1233354"/>
            <a:ext cx="1489169" cy="611824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ECCC4E8-94DF-4F2A-9239-3941B1BFEE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86285" y="2234440"/>
            <a:ext cx="1229047" cy="714647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BD1A156C-5813-4F53-B65A-340765C86D28}"/>
              </a:ext>
            </a:extLst>
          </p:cNvPr>
          <p:cNvCxnSpPr>
            <a:cxnSpLocks/>
          </p:cNvCxnSpPr>
          <p:nvPr/>
        </p:nvCxnSpPr>
        <p:spPr>
          <a:xfrm flipV="1">
            <a:off x="2096139" y="3469416"/>
            <a:ext cx="3299347" cy="1008072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3A6E3C4-9561-4AD1-AB8B-8EDBAE7F1ED4}"/>
              </a:ext>
            </a:extLst>
          </p:cNvPr>
          <p:cNvCxnSpPr>
            <a:cxnSpLocks/>
          </p:cNvCxnSpPr>
          <p:nvPr/>
        </p:nvCxnSpPr>
        <p:spPr>
          <a:xfrm flipH="1">
            <a:off x="5659162" y="3503889"/>
            <a:ext cx="458649" cy="1299554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D412AB1-E257-47D4-A41D-370FF68754AB}"/>
              </a:ext>
            </a:extLst>
          </p:cNvPr>
          <p:cNvCxnSpPr>
            <a:cxnSpLocks/>
          </p:cNvCxnSpPr>
          <p:nvPr/>
        </p:nvCxnSpPr>
        <p:spPr>
          <a:xfrm>
            <a:off x="6051929" y="5362341"/>
            <a:ext cx="1831492" cy="358400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Elemento grafico 54" descr="Badge Croce">
            <a:extLst>
              <a:ext uri="{FF2B5EF4-FFF2-40B4-BE49-F238E27FC236}">
                <a16:creationId xmlns:a16="http://schemas.microsoft.com/office/drawing/2014/main" id="{C115ECBA-2D6A-46FD-8D62-F94AF9DD8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4174" y="3665752"/>
            <a:ext cx="574108" cy="574108"/>
          </a:xfrm>
          <a:prstGeom prst="rect">
            <a:avLst/>
          </a:prstGeom>
        </p:spPr>
      </p:pic>
      <p:pic>
        <p:nvPicPr>
          <p:cNvPr id="57" name="Elemento grafico 56" descr="Badge Tick1">
            <a:extLst>
              <a:ext uri="{FF2B5EF4-FFF2-40B4-BE49-F238E27FC236}">
                <a16:creationId xmlns:a16="http://schemas.microsoft.com/office/drawing/2014/main" id="{6A423C64-5292-4C3F-90C3-DB12C536D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197" y="5585478"/>
            <a:ext cx="574107" cy="574107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D4099670-F25E-4995-BFBC-75134629B693}"/>
              </a:ext>
            </a:extLst>
          </p:cNvPr>
          <p:cNvCxnSpPr>
            <a:cxnSpLocks/>
          </p:cNvCxnSpPr>
          <p:nvPr/>
        </p:nvCxnSpPr>
        <p:spPr>
          <a:xfrm flipV="1">
            <a:off x="6051929" y="2255529"/>
            <a:ext cx="2954013" cy="3118014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34BEE11-D7E0-49DD-8D72-93F445D8966A}"/>
              </a:ext>
            </a:extLst>
          </p:cNvPr>
          <p:cNvCxnSpPr>
            <a:cxnSpLocks/>
          </p:cNvCxnSpPr>
          <p:nvPr/>
        </p:nvCxnSpPr>
        <p:spPr>
          <a:xfrm flipH="1" flipV="1">
            <a:off x="2038777" y="4693920"/>
            <a:ext cx="2962619" cy="668421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6299348-E778-4815-8D19-95D9E2A14364}"/>
              </a:ext>
            </a:extLst>
          </p:cNvPr>
          <p:cNvCxnSpPr>
            <a:cxnSpLocks/>
          </p:cNvCxnSpPr>
          <p:nvPr/>
        </p:nvCxnSpPr>
        <p:spPr>
          <a:xfrm>
            <a:off x="9560773" y="2234440"/>
            <a:ext cx="582971" cy="1008632"/>
          </a:xfrm>
          <a:prstGeom prst="line">
            <a:avLst/>
          </a:prstGeom>
          <a:ln w="25400">
            <a:solidFill>
              <a:schemeClr val="tx1">
                <a:alpha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9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48653"/>
            <a:ext cx="10353762" cy="970450"/>
          </a:xfrm>
        </p:spPr>
        <p:txBody>
          <a:bodyPr/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Libraries</a:t>
            </a:r>
            <a:endParaRPr lang="en-GB" dirty="0">
              <a:solidFill>
                <a:srgbClr val="F6BB42"/>
              </a:solidFill>
              <a:latin typeface="Fredericka the Grea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89D2F-9B8A-4DE9-9271-740A0DDD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089" y="5028742"/>
            <a:ext cx="4708477" cy="7618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400" i="1" dirty="0">
                <a:solidFill>
                  <a:schemeClr val="tx1"/>
                </a:solidFill>
              </a:rPr>
              <a:t>VexFlow</a:t>
            </a:r>
            <a:r>
              <a:rPr lang="en-GB" sz="2400" dirty="0">
                <a:solidFill>
                  <a:schemeClr val="tx1"/>
                </a:solidFill>
              </a:rPr>
              <a:t> for the stave and the notes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84713961-9858-4DE3-9B83-CDF2E3DA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706" y="1965146"/>
            <a:ext cx="1769167" cy="806740"/>
          </a:xfrm>
          <a:prstGeom prst="rect">
            <a:avLst/>
          </a:prstGeom>
        </p:spPr>
      </p:pic>
      <p:pic>
        <p:nvPicPr>
          <p:cNvPr id="7" name="Immagine 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7B092BAA-0AAF-4E8F-B3E8-6474E37BA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6" y="3229629"/>
            <a:ext cx="2422477" cy="922987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8E6CE9-F307-4A39-B953-961FA4225310}"/>
              </a:ext>
            </a:extLst>
          </p:cNvPr>
          <p:cNvSpPr txBox="1">
            <a:spLocks/>
          </p:cNvSpPr>
          <p:nvPr/>
        </p:nvSpPr>
        <p:spPr>
          <a:xfrm>
            <a:off x="681930" y="4543517"/>
            <a:ext cx="3429042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sz="7200" b="1" dirty="0" err="1">
                <a:ln w="9525"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83DC4C"/>
                </a:solidFill>
                <a:effectLst/>
                <a:latin typeface="Tangerine" panose="02000000000000000000" pitchFamily="2" charset="0"/>
              </a:rPr>
              <a:t>VexFlow</a:t>
            </a:r>
            <a:endParaRPr lang="en-GB" b="1" dirty="0">
              <a:ln w="952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83DC4C"/>
              </a:solidFill>
              <a:effectLst/>
              <a:latin typeface="Tangerine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8FA9EA6-0225-4946-A7CC-5E314545F6DC}"/>
              </a:ext>
            </a:extLst>
          </p:cNvPr>
          <p:cNvSpPr txBox="1">
            <a:spLocks/>
          </p:cNvSpPr>
          <p:nvPr/>
        </p:nvSpPr>
        <p:spPr>
          <a:xfrm>
            <a:off x="3770980" y="2329640"/>
            <a:ext cx="4639391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sz="2400" i="1" dirty="0">
                <a:solidFill>
                  <a:schemeClr val="tx1"/>
                </a:solidFill>
              </a:rPr>
              <a:t>p5</a:t>
            </a:r>
            <a:r>
              <a:rPr lang="en-GB" sz="2400" dirty="0">
                <a:solidFill>
                  <a:schemeClr val="tx1"/>
                </a:solidFill>
              </a:rPr>
              <a:t> for graphics and audio context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97B4B4F-CF5C-4747-9965-7E7CAE6D0F0A}"/>
              </a:ext>
            </a:extLst>
          </p:cNvPr>
          <p:cNvSpPr txBox="1">
            <a:spLocks/>
          </p:cNvSpPr>
          <p:nvPr/>
        </p:nvSpPr>
        <p:spPr>
          <a:xfrm>
            <a:off x="4527124" y="3745714"/>
            <a:ext cx="3127101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sz="2400" i="1" dirty="0">
                <a:solidFill>
                  <a:schemeClr val="tx1"/>
                </a:solidFill>
              </a:rPr>
              <a:t>ml5</a:t>
            </a:r>
            <a:r>
              <a:rPr lang="en-GB" sz="2400" dirty="0">
                <a:solidFill>
                  <a:schemeClr val="tx1"/>
                </a:solidFill>
              </a:rPr>
              <a:t> for pitch detection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42C077-A61D-4D99-B2F6-9DEA0AD76381}"/>
              </a:ext>
            </a:extLst>
          </p:cNvPr>
          <p:cNvCxnSpPr>
            <a:cxnSpLocks/>
          </p:cNvCxnSpPr>
          <p:nvPr/>
        </p:nvCxnSpPr>
        <p:spPr>
          <a:xfrm>
            <a:off x="968533" y="2878640"/>
            <a:ext cx="7441838" cy="0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C1E50F1-C60E-42B2-8808-8059A635A88C}"/>
              </a:ext>
            </a:extLst>
          </p:cNvPr>
          <p:cNvCxnSpPr>
            <a:cxnSpLocks/>
          </p:cNvCxnSpPr>
          <p:nvPr/>
        </p:nvCxnSpPr>
        <p:spPr>
          <a:xfrm>
            <a:off x="681930" y="5570918"/>
            <a:ext cx="8495524" cy="0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04A035C-ED98-4E49-AAC7-71D18A24130B}"/>
              </a:ext>
            </a:extLst>
          </p:cNvPr>
          <p:cNvCxnSpPr>
            <a:cxnSpLocks/>
          </p:cNvCxnSpPr>
          <p:nvPr/>
        </p:nvCxnSpPr>
        <p:spPr>
          <a:xfrm>
            <a:off x="4394579" y="4307105"/>
            <a:ext cx="6692059" cy="0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3EFF8C93-25D9-4436-836F-101A31B6CDE2}"/>
              </a:ext>
            </a:extLst>
          </p:cNvPr>
          <p:cNvSpPr txBox="1">
            <a:spLocks/>
          </p:cNvSpPr>
          <p:nvPr/>
        </p:nvSpPr>
        <p:spPr>
          <a:xfrm>
            <a:off x="7552609" y="1353273"/>
            <a:ext cx="4494611" cy="508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GB" sz="2400" i="1" dirty="0" err="1">
                <a:solidFill>
                  <a:schemeClr val="tx1"/>
                </a:solidFill>
              </a:rPr>
              <a:t>AnimeJS</a:t>
            </a:r>
            <a:r>
              <a:rPr lang="en-GB" sz="2400" i="1" dirty="0">
                <a:solidFill>
                  <a:schemeClr val="tx1"/>
                </a:solidFill>
              </a:rPr>
              <a:t> per </a:t>
            </a:r>
            <a:r>
              <a:rPr lang="en-GB" sz="2400" i="1" dirty="0" err="1">
                <a:solidFill>
                  <a:schemeClr val="tx1"/>
                </a:solidFill>
              </a:rPr>
              <a:t>animazione</a:t>
            </a:r>
            <a:r>
              <a:rPr lang="en-GB" sz="2400" i="1" dirty="0">
                <a:solidFill>
                  <a:schemeClr val="tx1"/>
                </a:solidFill>
              </a:rPr>
              <a:t> </a:t>
            </a:r>
            <a:r>
              <a:rPr lang="en-GB" sz="2400" i="1" dirty="0" err="1">
                <a:solidFill>
                  <a:schemeClr val="tx1"/>
                </a:solidFill>
              </a:rPr>
              <a:t>titoli</a:t>
            </a:r>
            <a:r>
              <a:rPr lang="en-GB" sz="2400" i="1" dirty="0">
                <a:solidFill>
                  <a:schemeClr val="tx1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6659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A98F-6C38-4235-9ED8-847DD05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82363"/>
            <a:ext cx="10353762" cy="970450"/>
          </a:xfrm>
        </p:spPr>
        <p:txBody>
          <a:bodyPr/>
          <a:lstStyle/>
          <a:p>
            <a:r>
              <a:rPr lang="en-GB" sz="4800" dirty="0">
                <a:solidFill>
                  <a:srgbClr val="F6BB42"/>
                </a:solidFill>
                <a:latin typeface="Fredericka the Great" panose="02000000000000000000" pitchFamily="2" charset="0"/>
              </a:rPr>
              <a:t>What’s next?</a:t>
            </a:r>
            <a:endParaRPr lang="en-GB" dirty="0">
              <a:solidFill>
                <a:srgbClr val="F6BB42"/>
              </a:solidFill>
              <a:latin typeface="Fredericka the Great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8FA9EA6-0225-4946-A7CC-5E314545F6DC}"/>
              </a:ext>
            </a:extLst>
          </p:cNvPr>
          <p:cNvSpPr txBox="1">
            <a:spLocks/>
          </p:cNvSpPr>
          <p:nvPr/>
        </p:nvSpPr>
        <p:spPr>
          <a:xfrm>
            <a:off x="1637380" y="2162000"/>
            <a:ext cx="9564020" cy="26538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sz="2400" dirty="0" err="1">
                <a:solidFill>
                  <a:schemeClr val="tx1"/>
                </a:solidFill>
              </a:rPr>
              <a:t>Invece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suddividere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il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gioco</a:t>
            </a:r>
            <a:r>
              <a:rPr lang="en-GB" sz="2400" dirty="0">
                <a:solidFill>
                  <a:schemeClr val="tx1"/>
                </a:solidFill>
              </a:rPr>
              <a:t> in </a:t>
            </a:r>
            <a:r>
              <a:rPr lang="en-GB" sz="2400" dirty="0" err="1">
                <a:solidFill>
                  <a:schemeClr val="tx1"/>
                </a:solidFill>
              </a:rPr>
              <a:t>livelli</a:t>
            </a:r>
            <a:r>
              <a:rPr lang="en-GB" sz="2400" dirty="0">
                <a:solidFill>
                  <a:schemeClr val="tx1"/>
                </a:solidFill>
              </a:rPr>
              <a:t> in base </a:t>
            </a:r>
            <a:r>
              <a:rPr lang="en-GB" sz="2400" dirty="0" err="1">
                <a:solidFill>
                  <a:schemeClr val="tx1"/>
                </a:solidFill>
              </a:rPr>
              <a:t>alla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difficoltà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dell’accordo</a:t>
            </a:r>
            <a:r>
              <a:rPr lang="en-GB" sz="2400" dirty="0">
                <a:solidFill>
                  <a:schemeClr val="tx1"/>
                </a:solidFill>
              </a:rPr>
              <a:t> (</a:t>
            </a:r>
            <a:r>
              <a:rPr lang="en-GB" sz="2400" dirty="0" err="1">
                <a:solidFill>
                  <a:schemeClr val="tx1"/>
                </a:solidFill>
              </a:rPr>
              <a:t>più</a:t>
            </a:r>
            <a:r>
              <a:rPr lang="en-GB" sz="2400" dirty="0">
                <a:solidFill>
                  <a:schemeClr val="tx1"/>
                </a:solidFill>
              </a:rPr>
              <a:t> note, intervalli </a:t>
            </a:r>
            <a:r>
              <a:rPr lang="en-GB" sz="2400" dirty="0" err="1">
                <a:solidFill>
                  <a:schemeClr val="tx1"/>
                </a:solidFill>
              </a:rPr>
              <a:t>diversi</a:t>
            </a:r>
            <a:r>
              <a:rPr lang="en-GB" sz="2400" dirty="0">
                <a:solidFill>
                  <a:schemeClr val="tx1"/>
                </a:solidFill>
              </a:rPr>
              <a:t>), </a:t>
            </a:r>
            <a:r>
              <a:rPr lang="en-GB" sz="2400" dirty="0" err="1">
                <a:solidFill>
                  <a:schemeClr val="tx1"/>
                </a:solidFill>
              </a:rPr>
              <a:t>si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può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pensare</a:t>
            </a:r>
            <a:r>
              <a:rPr lang="en-GB" sz="2400" dirty="0">
                <a:solidFill>
                  <a:schemeClr val="tx1"/>
                </a:solidFill>
              </a:rPr>
              <a:t> ad una </a:t>
            </a:r>
            <a:r>
              <a:rPr lang="en-GB" sz="2400" dirty="0" err="1">
                <a:solidFill>
                  <a:schemeClr val="tx1"/>
                </a:solidFill>
              </a:rPr>
              <a:t>modalità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gioco</a:t>
            </a:r>
            <a:r>
              <a:rPr lang="en-GB" sz="2400" dirty="0">
                <a:solidFill>
                  <a:schemeClr val="tx1"/>
                </a:solidFill>
              </a:rPr>
              <a:t> in cui </a:t>
            </a:r>
            <a:r>
              <a:rPr lang="en-GB" sz="2400" dirty="0" err="1">
                <a:solidFill>
                  <a:schemeClr val="tx1"/>
                </a:solidFill>
              </a:rPr>
              <a:t>l’utente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sceglie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su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che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tipo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scala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modale</a:t>
            </a:r>
            <a:r>
              <a:rPr lang="en-GB" sz="2400" dirty="0">
                <a:solidFill>
                  <a:schemeClr val="tx1"/>
                </a:solidFill>
              </a:rPr>
              <a:t> (</a:t>
            </a:r>
            <a:r>
              <a:rPr lang="en-GB" sz="2400" dirty="0" err="1">
                <a:solidFill>
                  <a:schemeClr val="tx1"/>
                </a:solidFill>
              </a:rPr>
              <a:t>ionica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dorica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frigia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ecc</a:t>
            </a:r>
            <a:r>
              <a:rPr lang="en-GB" sz="2400" dirty="0">
                <a:solidFill>
                  <a:schemeClr val="tx1"/>
                </a:solidFill>
              </a:rPr>
              <a:t>…) </a:t>
            </a:r>
            <a:r>
              <a:rPr lang="en-GB" sz="2400" dirty="0" err="1">
                <a:solidFill>
                  <a:schemeClr val="tx1"/>
                </a:solidFill>
              </a:rPr>
              <a:t>giocare</a:t>
            </a:r>
            <a:r>
              <a:rPr lang="en-GB" sz="2400" dirty="0">
                <a:solidFill>
                  <a:schemeClr val="tx1"/>
                </a:solidFill>
              </a:rPr>
              <a:t> e, in base </a:t>
            </a:r>
            <a:r>
              <a:rPr lang="en-GB" sz="2400" dirty="0" err="1">
                <a:solidFill>
                  <a:schemeClr val="tx1"/>
                </a:solidFill>
              </a:rPr>
              <a:t>alla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scala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selezionata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gli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accordi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che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verranno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estratti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saranno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quelli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che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costruiscono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attraverso</a:t>
            </a:r>
            <a:r>
              <a:rPr lang="en-GB" sz="2400" dirty="0">
                <a:solidFill>
                  <a:schemeClr val="tx1"/>
                </a:solidFill>
              </a:rPr>
              <a:t> un </a:t>
            </a:r>
            <a:r>
              <a:rPr lang="en-GB" sz="2400" dirty="0" err="1">
                <a:solidFill>
                  <a:schemeClr val="tx1"/>
                </a:solidFill>
              </a:rPr>
              <a:t>downsampling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quella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stessa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scala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592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1206</TotalTime>
  <Words>206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Calisto MT</vt:lpstr>
      <vt:lpstr>Fredericka the Great</vt:lpstr>
      <vt:lpstr>Tangerine</vt:lpstr>
      <vt:lpstr>Wingdings 2</vt:lpstr>
      <vt:lpstr>Ardesia</vt:lpstr>
      <vt:lpstr>Trombone Chords</vt:lpstr>
      <vt:lpstr>  Aim of the project</vt:lpstr>
      <vt:lpstr>  Aspects related to CMRM course</vt:lpstr>
      <vt:lpstr>  Aspects related to CMRM course</vt:lpstr>
      <vt:lpstr>  Aspects related to CMRM course</vt:lpstr>
      <vt:lpstr>Game mode</vt:lpstr>
      <vt:lpstr>Game structure</vt:lpstr>
      <vt:lpstr>Libraries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</dc:creator>
  <cp:lastModifiedBy>Francesco Lorenzo</cp:lastModifiedBy>
  <cp:revision>45</cp:revision>
  <dcterms:created xsi:type="dcterms:W3CDTF">2020-09-07T08:59:03Z</dcterms:created>
  <dcterms:modified xsi:type="dcterms:W3CDTF">2020-09-08T09:33:26Z</dcterms:modified>
</cp:coreProperties>
</file>