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32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86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2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22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70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8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7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0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57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BD5F-5FBD-4669-8543-A4F09585756E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B1C5-97D2-45F3-BD60-A5D05F3B3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8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310554031 </a:t>
            </a:r>
            <a:r>
              <a:rPr lang="zh-TW" altLang="en-US" dirty="0" smtClean="0"/>
              <a:t>葉詠富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34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22987" y="351505"/>
                <a:ext cx="10682817" cy="486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6. </a:t>
                </a:r>
              </a:p>
              <a:p>
                <a:r>
                  <a:rPr lang="en-US" altLang="zh-TW" dirty="0" smtClean="0"/>
                  <a:t>Y:yes</a:t>
                </a:r>
              </a:p>
              <a:p>
                <a:r>
                  <a:rPr lang="en-US" altLang="zh-TW" dirty="0" smtClean="0"/>
                  <a:t>A:security number end in odd digit</a:t>
                </a:r>
              </a:p>
              <a:p>
                <a:r>
                  <a:rPr lang="en-US" altLang="zh-TW" dirty="0" smtClean="0"/>
                  <a:t>B:fraudulent insurance claim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err="1" smtClean="0"/>
                  <a:t>Ans</a:t>
                </a:r>
                <a:r>
                  <a:rPr lang="en-US" altLang="zh-TW" dirty="0" smtClean="0"/>
                  <a:t>:</a:t>
                </a:r>
              </a:p>
              <a:p>
                <a:r>
                  <a:rPr lang="en-US" altLang="zh-TW" dirty="0" smtClean="0"/>
                  <a:t>(a)</a:t>
                </a:r>
                <a:endParaRPr lang="en-US" altLang="zh-TW" dirty="0"/>
              </a:p>
              <a:p>
                <a:r>
                  <a:rPr lang="zh-TW" altLang="en-US" dirty="0"/>
                  <a:t>根據題目</a:t>
                </a:r>
                <a:r>
                  <a:rPr lang="zh-TW" altLang="en-US" dirty="0" smtClean="0"/>
                  <a:t>所敘述，回答</a:t>
                </a:r>
                <a:r>
                  <a:rPr lang="en-US" altLang="zh-TW" dirty="0" smtClean="0"/>
                  <a:t>Yes</a:t>
                </a:r>
                <a:r>
                  <a:rPr lang="zh-TW" altLang="en-US" dirty="0" smtClean="0"/>
                  <a:t>的機率 </a:t>
                </a:r>
                <a:r>
                  <a:rPr lang="en-US" altLang="zh-TW" dirty="0" smtClean="0"/>
                  <a:t>P(Y)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dirty="0" smtClean="0"/>
                  <a:t>)+</a:t>
                </a:r>
                <a:r>
                  <a:rPr lang="en-US" altLang="zh-TW" dirty="0" smtClean="0"/>
                  <a:t> 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P(Y)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TW" dirty="0" smtClean="0"/>
                  <a:t>)+ 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 </a:t>
                </a:r>
                <a:r>
                  <a:rPr lang="zh-TW" altLang="en-US" dirty="0" smtClean="0"/>
                  <a:t>       </a:t>
                </a:r>
                <a:r>
                  <a:rPr lang="en-US" altLang="zh-TW" dirty="0" smtClean="0"/>
                  <a:t>=P(Y|B)P(B)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+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P(Y|A)P(A)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zh-TW" dirty="0" smtClean="0"/>
                  <a:t>P(Y) - P(Y|A)P(A) = P(Y|B)P(B)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zh-TW" b="1" dirty="0" smtClean="0"/>
                  <a:t>P(Y|B)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b="1" dirty="0" smtClean="0"/>
                  <a:t> </a:t>
                </a:r>
                <a:r>
                  <a:rPr lang="zh-TW" altLang="en-US" dirty="0" smtClean="0"/>
                  <a:t>，得證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(b)</a:t>
                </a:r>
              </a:p>
              <a:p>
                <a:r>
                  <a:rPr lang="zh-TW" altLang="en-US" dirty="0"/>
                  <a:t>根據</a:t>
                </a:r>
                <a:r>
                  <a:rPr lang="zh-TW" altLang="en-US" dirty="0" smtClean="0"/>
                  <a:t>以上</a:t>
                </a:r>
                <a:r>
                  <a:rPr lang="zh-TW" altLang="en-US" dirty="0" smtClean="0"/>
                  <a:t>公式，和題目假設</a:t>
                </a:r>
                <a:r>
                  <a:rPr lang="en-US" altLang="zh-TW" dirty="0" smtClean="0"/>
                  <a:t>P(Y)=0.6</a:t>
                </a:r>
              </a:p>
              <a:p>
                <a:r>
                  <a:rPr lang="en-US" altLang="zh-TW" dirty="0" smtClean="0"/>
                  <a:t>P(Y|B)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7" y="351505"/>
                <a:ext cx="10682817" cy="4863383"/>
              </a:xfrm>
              <a:prstGeom prst="rect">
                <a:avLst/>
              </a:prstGeom>
              <a:blipFill>
                <a:blip r:embed="rId2"/>
                <a:stretch>
                  <a:fillRect l="-456" t="-7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56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22987" y="351505"/>
                <a:ext cx="7623733" cy="6463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1.</a:t>
                </a:r>
              </a:p>
              <a:p>
                <a:r>
                  <a:rPr lang="en-US" altLang="zh-TW" dirty="0" smtClean="0"/>
                  <a:t>p</a:t>
                </a:r>
                <a:r>
                  <a:rPr lang="en-US" altLang="zh-TW" dirty="0" smtClean="0"/>
                  <a:t>:</a:t>
                </a:r>
                <a:r>
                  <a:rPr lang="en-US" altLang="zh-TW" dirty="0" smtClean="0"/>
                  <a:t>admit </a:t>
                </a:r>
                <a:r>
                  <a:rPr lang="en-US" altLang="zh-TW" dirty="0" err="1" smtClean="0"/>
                  <a:t>princerton</a:t>
                </a:r>
                <a:endParaRPr lang="en-US" altLang="zh-TW" dirty="0" smtClean="0"/>
              </a:p>
              <a:p>
                <a:r>
                  <a:rPr lang="en-US" altLang="zh-TW" dirty="0"/>
                  <a:t>s</a:t>
                </a:r>
                <a:r>
                  <a:rPr lang="en-US" altLang="zh-TW" dirty="0" smtClean="0"/>
                  <a:t>:admit </a:t>
                </a:r>
                <a:r>
                  <a:rPr lang="en-US" altLang="zh-TW" dirty="0" err="1" smtClean="0"/>
                  <a:t>stanford</a:t>
                </a:r>
                <a:endParaRPr lang="en-US" altLang="zh-TW" dirty="0" smtClean="0"/>
              </a:p>
              <a:p>
                <a:r>
                  <a:rPr lang="en-US" altLang="zh-TW" dirty="0" smtClean="0"/>
                  <a:t>P(p) = 0.4</a:t>
                </a:r>
              </a:p>
              <a:p>
                <a:r>
                  <a:rPr lang="en-US" altLang="zh-TW" dirty="0" smtClean="0"/>
                  <a:t>P(s) = 0.5</a:t>
                </a:r>
              </a:p>
              <a:p>
                <a:r>
                  <a:rPr lang="en-US" altLang="zh-TW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 = 0.2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err="1" smtClean="0"/>
                  <a:t>Ans</a:t>
                </a:r>
                <a:r>
                  <a:rPr lang="en-US" altLang="zh-TW" dirty="0" smtClean="0"/>
                  <a:t>:</a:t>
                </a:r>
              </a:p>
              <a:p>
                <a:r>
                  <a:rPr lang="en-US" altLang="zh-TW" dirty="0" smtClean="0"/>
                  <a:t>(a)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(b)</a:t>
                </a:r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1-P(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=1-(P(p)+P(s)-P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=1-(0.4+0.5-0.2)</a:t>
                </a:r>
              </a:p>
              <a:p>
                <a:r>
                  <a:rPr lang="en-US" altLang="zh-TW" dirty="0" smtClean="0"/>
                  <a:t>=0.3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(c)</a:t>
                </a:r>
              </a:p>
              <a:p>
                <a:r>
                  <a:rPr lang="en-US" altLang="zh-TW" dirty="0" smtClean="0"/>
                  <a:t>P(s)-P(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 smtClean="0"/>
                  <a:t>) = 0.5-0.2 = 0.3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7" y="351505"/>
                <a:ext cx="7623733" cy="6463308"/>
              </a:xfrm>
              <a:prstGeom prst="rect">
                <a:avLst/>
              </a:prstGeom>
              <a:blipFill>
                <a:blip r:embed="rId2"/>
                <a:stretch>
                  <a:fillRect l="-639" t="-566" b="-5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89709" y="2917767"/>
            <a:ext cx="2119746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997527" y="3042457"/>
            <a:ext cx="1014153" cy="10307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65122" y="3042456"/>
            <a:ext cx="1014153" cy="1030779"/>
          </a:xfrm>
          <a:prstGeom prst="ellipse">
            <a:avLst/>
          </a:prstGeom>
          <a:solidFill>
            <a:srgbClr val="00B0F0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11293" y="304245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72199" y="3042457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1406" y="3444659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29020" y="3444659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17222" y="337318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7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987" y="351505"/>
            <a:ext cx="7623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/>
              <a:t>父母皆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SsFf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(a)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grpSp>
        <p:nvGrpSpPr>
          <p:cNvPr id="259" name="群組 258"/>
          <p:cNvGrpSpPr/>
          <p:nvPr/>
        </p:nvGrpSpPr>
        <p:grpSpPr>
          <a:xfrm>
            <a:off x="502886" y="1941812"/>
            <a:ext cx="7922028" cy="4845912"/>
            <a:chOff x="486108" y="895320"/>
            <a:chExt cx="5235660" cy="5982802"/>
          </a:xfrm>
        </p:grpSpPr>
        <p:sp>
          <p:nvSpPr>
            <p:cNvPr id="135" name="矩形 134"/>
            <p:cNvSpPr/>
            <p:nvPr/>
          </p:nvSpPr>
          <p:spPr>
            <a:xfrm>
              <a:off x="1471788" y="4549431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463773" y="268593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</a:t>
              </a:r>
              <a:endParaRPr lang="zh-TW" altLang="en-US" dirty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655264" y="209850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</a:t>
              </a:r>
              <a:endParaRPr lang="zh-TW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657806" y="3055267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20589" y="5807423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655264" y="3969680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</a:t>
              </a:r>
              <a:endParaRPr lang="zh-TW" altLang="en-US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089621" y="1319876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4078719" y="1992393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089621" y="257745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078719" y="3249972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065951" y="393461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055049" y="4607135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26072" y="5617507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4015170" y="6290024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5427248" y="895320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5427248" y="1147032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5396476" y="1679430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5413102" y="1913717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404318" y="2488751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5431846" y="2765297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5426124" y="3125651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5435543" y="3342643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5409969" y="380091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5409969" y="4052627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418917" y="4549431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5435543" y="4783718"/>
              <a:ext cx="2437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5429366" y="547974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5429366" y="5731457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5431304" y="626237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F</a:t>
              </a:r>
              <a:endParaRPr lang="zh-TW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447930" y="6496661"/>
              <a:ext cx="246852" cy="381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f</a:t>
              </a:r>
              <a:endParaRPr lang="zh-TW" altLang="en-US" dirty="0"/>
            </a:p>
          </p:txBody>
        </p:sp>
        <p:cxnSp>
          <p:nvCxnSpPr>
            <p:cNvPr id="166" name="直線接點 165"/>
            <p:cNvCxnSpPr>
              <a:stCxn id="136" idx="3"/>
              <a:endCxn id="137" idx="1"/>
            </p:cNvCxnSpPr>
            <p:nvPr/>
          </p:nvCxnSpPr>
          <p:spPr>
            <a:xfrm flipV="1">
              <a:off x="1754237" y="2283168"/>
              <a:ext cx="901027" cy="587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>
              <a:stCxn id="136" idx="3"/>
              <a:endCxn id="138" idx="1"/>
            </p:cNvCxnSpPr>
            <p:nvPr/>
          </p:nvCxnSpPr>
          <p:spPr>
            <a:xfrm>
              <a:off x="1754237" y="2870601"/>
              <a:ext cx="903569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>
              <a:stCxn id="135" idx="3"/>
              <a:endCxn id="139" idx="1"/>
            </p:cNvCxnSpPr>
            <p:nvPr/>
          </p:nvCxnSpPr>
          <p:spPr>
            <a:xfrm>
              <a:off x="1746222" y="4734097"/>
              <a:ext cx="774367" cy="1257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>
              <a:stCxn id="135" idx="3"/>
              <a:endCxn id="140" idx="1"/>
            </p:cNvCxnSpPr>
            <p:nvPr/>
          </p:nvCxnSpPr>
          <p:spPr>
            <a:xfrm flipV="1">
              <a:off x="1746222" y="4154346"/>
              <a:ext cx="909042" cy="579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>
              <a:stCxn id="137" idx="3"/>
              <a:endCxn id="141" idx="1"/>
            </p:cNvCxnSpPr>
            <p:nvPr/>
          </p:nvCxnSpPr>
          <p:spPr>
            <a:xfrm flipV="1">
              <a:off x="2945728" y="1504542"/>
              <a:ext cx="1143893" cy="7786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>
              <a:stCxn id="137" idx="3"/>
              <a:endCxn id="142" idx="1"/>
            </p:cNvCxnSpPr>
            <p:nvPr/>
          </p:nvCxnSpPr>
          <p:spPr>
            <a:xfrm flipV="1">
              <a:off x="2945728" y="2183124"/>
              <a:ext cx="1132991" cy="100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>
              <a:stCxn id="138" idx="3"/>
              <a:endCxn id="143" idx="1"/>
            </p:cNvCxnSpPr>
            <p:nvPr/>
          </p:nvCxnSpPr>
          <p:spPr>
            <a:xfrm flipV="1">
              <a:off x="2932240" y="2762121"/>
              <a:ext cx="1157381" cy="477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>
              <a:stCxn id="138" idx="3"/>
              <a:endCxn id="144" idx="1"/>
            </p:cNvCxnSpPr>
            <p:nvPr/>
          </p:nvCxnSpPr>
          <p:spPr>
            <a:xfrm>
              <a:off x="2932240" y="3239933"/>
              <a:ext cx="1146479" cy="200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41" idx="3"/>
              <a:endCxn id="149" idx="1"/>
            </p:cNvCxnSpPr>
            <p:nvPr/>
          </p:nvCxnSpPr>
          <p:spPr>
            <a:xfrm flipV="1">
              <a:off x="4380085" y="1079986"/>
              <a:ext cx="1047163" cy="424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40" idx="3"/>
              <a:endCxn id="145" idx="1"/>
            </p:cNvCxnSpPr>
            <p:nvPr/>
          </p:nvCxnSpPr>
          <p:spPr>
            <a:xfrm flipV="1">
              <a:off x="2945728" y="4119284"/>
              <a:ext cx="1120223" cy="35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40" idx="3"/>
              <a:endCxn id="146" idx="1"/>
            </p:cNvCxnSpPr>
            <p:nvPr/>
          </p:nvCxnSpPr>
          <p:spPr>
            <a:xfrm>
              <a:off x="2945728" y="4154346"/>
              <a:ext cx="1109321" cy="643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39" idx="3"/>
              <a:endCxn id="147" idx="1"/>
            </p:cNvCxnSpPr>
            <p:nvPr/>
          </p:nvCxnSpPr>
          <p:spPr>
            <a:xfrm flipV="1">
              <a:off x="2795023" y="5802173"/>
              <a:ext cx="1231049" cy="189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39" idx="3"/>
              <a:endCxn id="148" idx="1"/>
            </p:cNvCxnSpPr>
            <p:nvPr/>
          </p:nvCxnSpPr>
          <p:spPr>
            <a:xfrm>
              <a:off x="2795023" y="5992089"/>
              <a:ext cx="1220147" cy="488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41" idx="3"/>
              <a:endCxn id="150" idx="1"/>
            </p:cNvCxnSpPr>
            <p:nvPr/>
          </p:nvCxnSpPr>
          <p:spPr>
            <a:xfrm flipV="1">
              <a:off x="4380085" y="1337763"/>
              <a:ext cx="1047163" cy="166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>
              <a:stCxn id="142" idx="3"/>
              <a:endCxn id="151" idx="1"/>
            </p:cNvCxnSpPr>
            <p:nvPr/>
          </p:nvCxnSpPr>
          <p:spPr>
            <a:xfrm flipV="1">
              <a:off x="4325571" y="1864096"/>
              <a:ext cx="1070905" cy="3190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>
              <a:stCxn id="148" idx="3"/>
              <a:endCxn id="164" idx="1"/>
            </p:cNvCxnSpPr>
            <p:nvPr/>
          </p:nvCxnSpPr>
          <p:spPr>
            <a:xfrm>
              <a:off x="4262022" y="6480755"/>
              <a:ext cx="1185908" cy="206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>
              <a:stCxn id="143" idx="3"/>
              <a:endCxn id="153" idx="1"/>
            </p:cNvCxnSpPr>
            <p:nvPr/>
          </p:nvCxnSpPr>
          <p:spPr>
            <a:xfrm flipV="1">
              <a:off x="4380085" y="2673417"/>
              <a:ext cx="1024233" cy="88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>
              <a:stCxn id="142" idx="3"/>
              <a:endCxn id="152" idx="1"/>
            </p:cNvCxnSpPr>
            <p:nvPr/>
          </p:nvCxnSpPr>
          <p:spPr>
            <a:xfrm flipV="1">
              <a:off x="4325571" y="2104448"/>
              <a:ext cx="1087531" cy="78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>
              <a:stCxn id="143" idx="3"/>
              <a:endCxn id="154" idx="1"/>
            </p:cNvCxnSpPr>
            <p:nvPr/>
          </p:nvCxnSpPr>
          <p:spPr>
            <a:xfrm>
              <a:off x="4380085" y="2762121"/>
              <a:ext cx="1051761" cy="19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>
              <a:stCxn id="144" idx="3"/>
              <a:endCxn id="155" idx="1"/>
            </p:cNvCxnSpPr>
            <p:nvPr/>
          </p:nvCxnSpPr>
          <p:spPr>
            <a:xfrm flipV="1">
              <a:off x="4325571" y="3310317"/>
              <a:ext cx="1100553" cy="130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>
              <a:stCxn id="148" idx="3"/>
              <a:endCxn id="163" idx="1"/>
            </p:cNvCxnSpPr>
            <p:nvPr/>
          </p:nvCxnSpPr>
          <p:spPr>
            <a:xfrm flipV="1">
              <a:off x="4262022" y="6447040"/>
              <a:ext cx="1169282" cy="33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>
              <a:stCxn id="144" idx="3"/>
              <a:endCxn id="156" idx="1"/>
            </p:cNvCxnSpPr>
            <p:nvPr/>
          </p:nvCxnSpPr>
          <p:spPr>
            <a:xfrm>
              <a:off x="4325571" y="3440703"/>
              <a:ext cx="1109972" cy="92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>
              <a:stCxn id="145" idx="3"/>
              <a:endCxn id="157" idx="1"/>
            </p:cNvCxnSpPr>
            <p:nvPr/>
          </p:nvCxnSpPr>
          <p:spPr>
            <a:xfrm flipV="1">
              <a:off x="4356415" y="3985581"/>
              <a:ext cx="1053554" cy="133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>
              <a:stCxn id="145" idx="3"/>
              <a:endCxn id="158" idx="1"/>
            </p:cNvCxnSpPr>
            <p:nvPr/>
          </p:nvCxnSpPr>
          <p:spPr>
            <a:xfrm>
              <a:off x="4356415" y="4119284"/>
              <a:ext cx="1053554" cy="124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>
              <a:stCxn id="146" idx="3"/>
              <a:endCxn id="160" idx="1"/>
            </p:cNvCxnSpPr>
            <p:nvPr/>
          </p:nvCxnSpPr>
          <p:spPr>
            <a:xfrm>
              <a:off x="4301901" y="4797866"/>
              <a:ext cx="1133642" cy="17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>
              <a:stCxn id="147" idx="3"/>
              <a:endCxn id="162" idx="1"/>
            </p:cNvCxnSpPr>
            <p:nvPr/>
          </p:nvCxnSpPr>
          <p:spPr>
            <a:xfrm>
              <a:off x="4316536" y="5802173"/>
              <a:ext cx="1112830" cy="120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>
              <a:stCxn id="147" idx="3"/>
              <a:endCxn id="161" idx="1"/>
            </p:cNvCxnSpPr>
            <p:nvPr/>
          </p:nvCxnSpPr>
          <p:spPr>
            <a:xfrm flipV="1">
              <a:off x="4316536" y="5664411"/>
              <a:ext cx="1112830" cy="13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>
              <a:stCxn id="146" idx="3"/>
            </p:cNvCxnSpPr>
            <p:nvPr/>
          </p:nvCxnSpPr>
          <p:spPr>
            <a:xfrm flipV="1">
              <a:off x="4301901" y="4734097"/>
              <a:ext cx="1102417" cy="63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>
              <a:endCxn id="136" idx="1"/>
            </p:cNvCxnSpPr>
            <p:nvPr/>
          </p:nvCxnSpPr>
          <p:spPr>
            <a:xfrm flipV="1">
              <a:off x="486108" y="2870601"/>
              <a:ext cx="977665" cy="10067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>
              <a:endCxn id="135" idx="1"/>
            </p:cNvCxnSpPr>
            <p:nvPr/>
          </p:nvCxnSpPr>
          <p:spPr>
            <a:xfrm>
              <a:off x="486108" y="3877347"/>
              <a:ext cx="985680" cy="856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矩形 254"/>
          <p:cNvSpPr/>
          <p:nvPr/>
        </p:nvSpPr>
        <p:spPr>
          <a:xfrm>
            <a:off x="5543086" y="1209164"/>
            <a:ext cx="116499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Skin</a:t>
            </a:r>
          </a:p>
          <a:p>
            <a:r>
              <a:rPr lang="en-US" altLang="zh-TW" sz="1400" dirty="0" smtClean="0"/>
              <a:t>Pigmentation</a:t>
            </a:r>
          </a:p>
          <a:p>
            <a:r>
              <a:rPr lang="en-US" altLang="zh-TW" sz="1400" dirty="0" smtClean="0"/>
              <a:t>mother</a:t>
            </a:r>
            <a:endParaRPr lang="zh-TW" altLang="en-US" sz="1400" dirty="0"/>
          </a:p>
        </p:txBody>
      </p:sp>
      <p:sp>
        <p:nvSpPr>
          <p:cNvPr id="256" name="矩形 255"/>
          <p:cNvSpPr/>
          <p:nvPr/>
        </p:nvSpPr>
        <p:spPr>
          <a:xfrm>
            <a:off x="7650249" y="1223890"/>
            <a:ext cx="116499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Skin</a:t>
            </a:r>
          </a:p>
          <a:p>
            <a:r>
              <a:rPr lang="en-US" altLang="zh-TW" sz="1400" dirty="0" smtClean="0"/>
              <a:t>Pigmentation</a:t>
            </a:r>
          </a:p>
          <a:p>
            <a:r>
              <a:rPr lang="en-US" altLang="zh-TW" sz="1400" dirty="0" smtClean="0"/>
              <a:t>father</a:t>
            </a:r>
            <a:endParaRPr lang="zh-TW" altLang="en-US" sz="1400" dirty="0"/>
          </a:p>
        </p:txBody>
      </p:sp>
      <p:sp>
        <p:nvSpPr>
          <p:cNvPr id="257" name="矩形 256"/>
          <p:cNvSpPr/>
          <p:nvPr/>
        </p:nvSpPr>
        <p:spPr>
          <a:xfrm>
            <a:off x="1524116" y="1162553"/>
            <a:ext cx="9403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Earlobe</a:t>
            </a:r>
          </a:p>
          <a:p>
            <a:r>
              <a:rPr lang="en-US" altLang="zh-TW" sz="1400" dirty="0" smtClean="0"/>
              <a:t>Formation</a:t>
            </a:r>
          </a:p>
          <a:p>
            <a:r>
              <a:rPr lang="en-US" altLang="zh-TW" sz="1400" dirty="0" smtClean="0"/>
              <a:t>mother</a:t>
            </a:r>
            <a:endParaRPr lang="zh-TW" altLang="en-US" sz="1400" dirty="0"/>
          </a:p>
        </p:txBody>
      </p:sp>
      <p:sp>
        <p:nvSpPr>
          <p:cNvPr id="258" name="矩形 257"/>
          <p:cNvSpPr/>
          <p:nvPr/>
        </p:nvSpPr>
        <p:spPr>
          <a:xfrm>
            <a:off x="3578762" y="1203148"/>
            <a:ext cx="94038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Earlobe</a:t>
            </a:r>
          </a:p>
          <a:p>
            <a:r>
              <a:rPr lang="en-US" altLang="zh-TW" sz="1400" dirty="0" smtClean="0"/>
              <a:t>Formation</a:t>
            </a:r>
          </a:p>
          <a:p>
            <a:r>
              <a:rPr lang="en-US" altLang="zh-TW" sz="1400" dirty="0" smtClean="0"/>
              <a:t>father</a:t>
            </a:r>
            <a:endParaRPr lang="zh-TW" altLang="en-US" sz="1400" dirty="0"/>
          </a:p>
        </p:txBody>
      </p:sp>
      <p:graphicFrame>
        <p:nvGraphicFramePr>
          <p:cNvPr id="260" name="表格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15426"/>
              </p:ext>
            </p:extLst>
          </p:nvPr>
        </p:nvGraphicFramePr>
        <p:xfrm>
          <a:off x="8955432" y="1531884"/>
          <a:ext cx="750195" cy="5255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0195">
                  <a:extLst>
                    <a:ext uri="{9D8B030D-6E8A-4147-A177-3AD203B41FA5}">
                      <a16:colId xmlns:a16="http://schemas.microsoft.com/office/drawing/2014/main" val="590763875"/>
                    </a:ext>
                  </a:extLst>
                </a:gridCol>
              </a:tblGrid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outcome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45230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42682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06388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11316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84450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79267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85975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45517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49029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71389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26390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5749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3244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0389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36230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8788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ssff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85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03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987" y="351505"/>
            <a:ext cx="76237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(b)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 </a:t>
            </a:r>
            <a:r>
              <a:rPr lang="zh-TW" altLang="en-US" dirty="0" smtClean="0"/>
              <a:t>有白化病</a:t>
            </a:r>
            <a:r>
              <a:rPr lang="en-US" altLang="zh-TW" dirty="0" smtClean="0"/>
              <a:t>1/4</a:t>
            </a:r>
            <a:r>
              <a:rPr lang="zh-TW" altLang="en-US" dirty="0" smtClean="0"/>
              <a:t>、有耳垂</a:t>
            </a:r>
            <a:r>
              <a:rPr lang="en-US" altLang="zh-TW" dirty="0" smtClean="0"/>
              <a:t>1/4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1/4</a:t>
            </a:r>
            <a:r>
              <a:rPr lang="zh-TW" altLang="en-US" dirty="0" smtClean="0"/>
              <a:t>*</a:t>
            </a:r>
            <a:r>
              <a:rPr lang="en-US" altLang="zh-TW" dirty="0" smtClean="0"/>
              <a:t>1/4=</a:t>
            </a:r>
            <a:r>
              <a:rPr lang="en-US" altLang="zh-TW" b="1" dirty="0" smtClean="0"/>
              <a:t>1/16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(ii) </a:t>
            </a:r>
            <a:r>
              <a:rPr lang="zh-TW" altLang="en-US" dirty="0" smtClean="0"/>
              <a:t>無白化病</a:t>
            </a:r>
            <a:r>
              <a:rPr lang="en-US" altLang="zh-TW" dirty="0" smtClean="0"/>
              <a:t>3/4</a:t>
            </a:r>
            <a:r>
              <a:rPr lang="zh-TW" altLang="en-US" dirty="0" smtClean="0"/>
              <a:t>、無耳垂</a:t>
            </a:r>
            <a:r>
              <a:rPr lang="en-US" altLang="zh-TW" dirty="0" smtClean="0"/>
              <a:t>3/4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3/4</a:t>
            </a:r>
            <a:r>
              <a:rPr lang="zh-TW" altLang="en-US" dirty="0" smtClean="0"/>
              <a:t>*</a:t>
            </a:r>
            <a:r>
              <a:rPr lang="en-US" altLang="zh-TW" dirty="0" smtClean="0"/>
              <a:t>3/4=</a:t>
            </a:r>
            <a:r>
              <a:rPr lang="en-US" altLang="zh-TW" b="1" dirty="0" smtClean="0"/>
              <a:t>9/16</a:t>
            </a:r>
          </a:p>
          <a:p>
            <a:r>
              <a:rPr lang="zh-TW" altLang="en-US" b="1" dirty="0"/>
              <a:t> </a:t>
            </a:r>
            <a:r>
              <a:rPr lang="zh-TW" altLang="en-US" b="1" dirty="0" smtClean="0"/>
              <a:t>    </a:t>
            </a:r>
            <a:r>
              <a:rPr lang="zh-TW" altLang="en-US" b="1" dirty="0"/>
              <a:t> </a:t>
            </a:r>
            <a:r>
              <a:rPr lang="en-US" altLang="zh-TW" dirty="0" smtClean="0"/>
              <a:t>(iii)</a:t>
            </a:r>
            <a:r>
              <a:rPr lang="zh-TW" altLang="en-US" dirty="0" smtClean="0"/>
              <a:t>有白化病</a:t>
            </a:r>
            <a:r>
              <a:rPr lang="en-US" altLang="zh-TW" dirty="0" smtClean="0"/>
              <a:t>=</a:t>
            </a:r>
            <a:r>
              <a:rPr lang="en-US" altLang="zh-TW" b="1" dirty="0" smtClean="0"/>
              <a:t>1/4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(iv)</a:t>
            </a:r>
            <a:r>
              <a:rPr lang="zh-TW" altLang="en-US" dirty="0" smtClean="0"/>
              <a:t>無耳垂</a:t>
            </a:r>
            <a:r>
              <a:rPr lang="en-US" altLang="zh-TW" dirty="0" smtClean="0"/>
              <a:t>=</a:t>
            </a:r>
            <a:r>
              <a:rPr lang="en-US" altLang="zh-TW" b="1" dirty="0" smtClean="0"/>
              <a:t>3/4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770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987" y="351505"/>
            <a:ext cx="76237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3.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(a)</a:t>
            </a:r>
          </a:p>
          <a:p>
            <a:r>
              <a:rPr lang="zh-TW" altLang="en-US" dirty="0" smtClean="0"/>
              <a:t>母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TTYYWw</a:t>
            </a:r>
            <a:r>
              <a:rPr lang="en-US" altLang="zh-TW" dirty="0" err="1" smtClean="0"/>
              <a:t>:tall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yellow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round</a:t>
            </a:r>
            <a:endParaRPr lang="en-US" altLang="zh-TW" dirty="0" smtClean="0"/>
          </a:p>
          <a:p>
            <a:r>
              <a:rPr lang="zh-TW" altLang="en-US" dirty="0" smtClean="0"/>
              <a:t>父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TtYyWw:tall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yellow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round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801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987" y="351505"/>
            <a:ext cx="7623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3. </a:t>
            </a:r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(b)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939488" y="432796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3927361" y="281858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5730195" y="234278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5734041" y="3117734"/>
            <a:ext cx="28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5526419" y="5346908"/>
            <a:ext cx="28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5730195" y="385838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7900507" y="171211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7884011" y="2256834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7900507" y="273071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7884011" y="3275440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7864692" y="38299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7848196" y="4374706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7804351" y="519308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7787856" y="5737802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9924458" y="136823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9924458" y="1572114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9877897" y="200334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9903053" y="2193109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9889762" y="265887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9931415" y="2882866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9922757" y="317474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9937009" y="3350501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9898313" y="37216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898313" y="3925569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9911852" y="432796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9937009" y="4517734"/>
            <a:ext cx="368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9927662" y="508149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9927662" y="5285378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9930595" y="57154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9955751" y="5905173"/>
            <a:ext cx="37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cxnSp>
        <p:nvCxnSpPr>
          <p:cNvPr id="166" name="直線接點 165"/>
          <p:cNvCxnSpPr>
            <a:stCxn id="136" idx="3"/>
            <a:endCxn id="137" idx="1"/>
          </p:cNvCxnSpPr>
          <p:nvPr/>
        </p:nvCxnSpPr>
        <p:spPr>
          <a:xfrm flipV="1">
            <a:off x="4366859" y="2492354"/>
            <a:ext cx="1363335" cy="47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>
            <a:stCxn id="136" idx="3"/>
            <a:endCxn id="138" idx="1"/>
          </p:cNvCxnSpPr>
          <p:nvPr/>
        </p:nvCxnSpPr>
        <p:spPr>
          <a:xfrm>
            <a:off x="4366859" y="2968160"/>
            <a:ext cx="1367182" cy="29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>
            <a:stCxn id="135" idx="3"/>
            <a:endCxn id="139" idx="1"/>
          </p:cNvCxnSpPr>
          <p:nvPr/>
        </p:nvCxnSpPr>
        <p:spPr>
          <a:xfrm>
            <a:off x="4354732" y="4477542"/>
            <a:ext cx="1171687" cy="1018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35" idx="3"/>
            <a:endCxn id="140" idx="1"/>
          </p:cNvCxnSpPr>
          <p:nvPr/>
        </p:nvCxnSpPr>
        <p:spPr>
          <a:xfrm flipV="1">
            <a:off x="4354732" y="4007959"/>
            <a:ext cx="1375463" cy="469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>
            <a:stCxn id="137" idx="3"/>
            <a:endCxn id="141" idx="1"/>
          </p:cNvCxnSpPr>
          <p:nvPr/>
        </p:nvCxnSpPr>
        <p:spPr>
          <a:xfrm flipV="1">
            <a:off x="6169693" y="1861688"/>
            <a:ext cx="1730814" cy="630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>
            <a:stCxn id="137" idx="3"/>
            <a:endCxn id="142" idx="1"/>
          </p:cNvCxnSpPr>
          <p:nvPr/>
        </p:nvCxnSpPr>
        <p:spPr>
          <a:xfrm flipV="1">
            <a:off x="6169693" y="2411321"/>
            <a:ext cx="1714318" cy="81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>
            <a:stCxn id="138" idx="3"/>
            <a:endCxn id="143" idx="1"/>
          </p:cNvCxnSpPr>
          <p:nvPr/>
        </p:nvCxnSpPr>
        <p:spPr>
          <a:xfrm flipV="1">
            <a:off x="6149284" y="2880294"/>
            <a:ext cx="1751222" cy="38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>
            <a:stCxn id="138" idx="3"/>
            <a:endCxn id="144" idx="1"/>
          </p:cNvCxnSpPr>
          <p:nvPr/>
        </p:nvCxnSpPr>
        <p:spPr>
          <a:xfrm>
            <a:off x="6149284" y="3267309"/>
            <a:ext cx="1734727" cy="162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>
            <a:stCxn id="141" idx="3"/>
            <a:endCxn id="149" idx="1"/>
          </p:cNvCxnSpPr>
          <p:nvPr/>
        </p:nvCxnSpPr>
        <p:spPr>
          <a:xfrm flipV="1">
            <a:off x="8340005" y="1517809"/>
            <a:ext cx="1584453" cy="34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>
            <a:stCxn id="140" idx="3"/>
            <a:endCxn id="145" idx="1"/>
          </p:cNvCxnSpPr>
          <p:nvPr/>
        </p:nvCxnSpPr>
        <p:spPr>
          <a:xfrm flipV="1">
            <a:off x="6169693" y="3979560"/>
            <a:ext cx="1694999" cy="2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>
            <a:stCxn id="140" idx="3"/>
            <a:endCxn id="146" idx="1"/>
          </p:cNvCxnSpPr>
          <p:nvPr/>
        </p:nvCxnSpPr>
        <p:spPr>
          <a:xfrm>
            <a:off x="6169693" y="4007959"/>
            <a:ext cx="1678503" cy="521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>
            <a:stCxn id="139" idx="3"/>
            <a:endCxn id="147" idx="1"/>
          </p:cNvCxnSpPr>
          <p:nvPr/>
        </p:nvCxnSpPr>
        <p:spPr>
          <a:xfrm flipV="1">
            <a:off x="5941663" y="5342656"/>
            <a:ext cx="1862689" cy="153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>
            <a:stCxn id="139" idx="3"/>
            <a:endCxn id="148" idx="1"/>
          </p:cNvCxnSpPr>
          <p:nvPr/>
        </p:nvCxnSpPr>
        <p:spPr>
          <a:xfrm>
            <a:off x="5941663" y="5496483"/>
            <a:ext cx="1846193" cy="39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>
            <a:stCxn id="141" idx="3"/>
            <a:endCxn id="150" idx="1"/>
          </p:cNvCxnSpPr>
          <p:nvPr/>
        </p:nvCxnSpPr>
        <p:spPr>
          <a:xfrm flipV="1">
            <a:off x="8340005" y="1726601"/>
            <a:ext cx="1584453" cy="135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>
            <a:stCxn id="142" idx="3"/>
            <a:endCxn id="151" idx="1"/>
          </p:cNvCxnSpPr>
          <p:nvPr/>
        </p:nvCxnSpPr>
        <p:spPr>
          <a:xfrm flipV="1">
            <a:off x="8257520" y="2152917"/>
            <a:ext cx="1620376" cy="258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>
            <a:stCxn id="148" idx="3"/>
            <a:endCxn id="164" idx="1"/>
          </p:cNvCxnSpPr>
          <p:nvPr/>
        </p:nvCxnSpPr>
        <p:spPr>
          <a:xfrm>
            <a:off x="8161365" y="5892289"/>
            <a:ext cx="1794386" cy="167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>
            <a:stCxn id="143" idx="3"/>
            <a:endCxn id="153" idx="1"/>
          </p:cNvCxnSpPr>
          <p:nvPr/>
        </p:nvCxnSpPr>
        <p:spPr>
          <a:xfrm flipV="1">
            <a:off x="8340005" y="2808446"/>
            <a:ext cx="1549757" cy="71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>
            <a:stCxn id="142" idx="3"/>
            <a:endCxn id="152" idx="1"/>
          </p:cNvCxnSpPr>
          <p:nvPr/>
        </p:nvCxnSpPr>
        <p:spPr>
          <a:xfrm flipV="1">
            <a:off x="8257520" y="2347596"/>
            <a:ext cx="1645533" cy="63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>
            <a:stCxn id="143" idx="3"/>
            <a:endCxn id="154" idx="1"/>
          </p:cNvCxnSpPr>
          <p:nvPr/>
        </p:nvCxnSpPr>
        <p:spPr>
          <a:xfrm>
            <a:off x="8340005" y="2880294"/>
            <a:ext cx="1591410" cy="157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>
            <a:stCxn id="144" idx="3"/>
            <a:endCxn id="155" idx="1"/>
          </p:cNvCxnSpPr>
          <p:nvPr/>
        </p:nvCxnSpPr>
        <p:spPr>
          <a:xfrm flipV="1">
            <a:off x="8257520" y="3324318"/>
            <a:ext cx="1665236" cy="10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>
            <a:stCxn id="148" idx="3"/>
            <a:endCxn id="163" idx="1"/>
          </p:cNvCxnSpPr>
          <p:nvPr/>
        </p:nvCxnSpPr>
        <p:spPr>
          <a:xfrm flipV="1">
            <a:off x="8161365" y="5864981"/>
            <a:ext cx="1769230" cy="27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144" idx="3"/>
            <a:endCxn id="156" idx="1"/>
          </p:cNvCxnSpPr>
          <p:nvPr/>
        </p:nvCxnSpPr>
        <p:spPr>
          <a:xfrm>
            <a:off x="8257520" y="3429927"/>
            <a:ext cx="1679488" cy="75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>
            <a:stCxn id="145" idx="3"/>
            <a:endCxn id="157" idx="1"/>
          </p:cNvCxnSpPr>
          <p:nvPr/>
        </p:nvCxnSpPr>
        <p:spPr>
          <a:xfrm flipV="1">
            <a:off x="8304190" y="3871264"/>
            <a:ext cx="1594123" cy="10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>
            <a:stCxn id="145" idx="3"/>
            <a:endCxn id="158" idx="1"/>
          </p:cNvCxnSpPr>
          <p:nvPr/>
        </p:nvCxnSpPr>
        <p:spPr>
          <a:xfrm>
            <a:off x="8304190" y="3979560"/>
            <a:ext cx="1594123" cy="100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146" idx="3"/>
            <a:endCxn id="160" idx="1"/>
          </p:cNvCxnSpPr>
          <p:nvPr/>
        </p:nvCxnSpPr>
        <p:spPr>
          <a:xfrm>
            <a:off x="8221706" y="4529193"/>
            <a:ext cx="1715303" cy="138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>
            <a:stCxn id="147" idx="3"/>
            <a:endCxn id="162" idx="1"/>
          </p:cNvCxnSpPr>
          <p:nvPr/>
        </p:nvCxnSpPr>
        <p:spPr>
          <a:xfrm>
            <a:off x="8243850" y="5342656"/>
            <a:ext cx="1683813" cy="97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>
            <a:stCxn id="147" idx="3"/>
            <a:endCxn id="161" idx="1"/>
          </p:cNvCxnSpPr>
          <p:nvPr/>
        </p:nvCxnSpPr>
        <p:spPr>
          <a:xfrm flipV="1">
            <a:off x="8243850" y="5231072"/>
            <a:ext cx="1683813" cy="111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>
            <a:stCxn id="146" idx="3"/>
          </p:cNvCxnSpPr>
          <p:nvPr/>
        </p:nvCxnSpPr>
        <p:spPr>
          <a:xfrm flipV="1">
            <a:off x="8221706" y="4477542"/>
            <a:ext cx="1668057" cy="51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>
            <a:endCxn id="136" idx="1"/>
          </p:cNvCxnSpPr>
          <p:nvPr/>
        </p:nvCxnSpPr>
        <p:spPr>
          <a:xfrm>
            <a:off x="2718263" y="2968159"/>
            <a:ext cx="1209098" cy="35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>
            <a:endCxn id="135" idx="1"/>
          </p:cNvCxnSpPr>
          <p:nvPr/>
        </p:nvCxnSpPr>
        <p:spPr>
          <a:xfrm>
            <a:off x="2635135" y="4477542"/>
            <a:ext cx="1304353" cy="35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320418" y="277335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306974" y="429287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159407" y="3537023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74" name="直線接點 73"/>
          <p:cNvCxnSpPr>
            <a:stCxn id="73" idx="3"/>
            <a:endCxn id="71" idx="1"/>
          </p:cNvCxnSpPr>
          <p:nvPr/>
        </p:nvCxnSpPr>
        <p:spPr>
          <a:xfrm flipV="1">
            <a:off x="1456283" y="2958020"/>
            <a:ext cx="864135" cy="76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3" idx="3"/>
            <a:endCxn id="72" idx="1"/>
          </p:cNvCxnSpPr>
          <p:nvPr/>
        </p:nvCxnSpPr>
        <p:spPr>
          <a:xfrm>
            <a:off x="1456283" y="3721689"/>
            <a:ext cx="850691" cy="755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066203" y="99458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長短</a:t>
            </a:r>
            <a:endParaRPr lang="en-US" altLang="zh-TW" sz="1400" dirty="0" smtClean="0"/>
          </a:p>
          <a:p>
            <a:r>
              <a:rPr lang="zh-TW" altLang="en-US" sz="1400" dirty="0"/>
              <a:t>母</a:t>
            </a:r>
            <a:endParaRPr lang="zh-TW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2205840" y="99458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長短</a:t>
            </a:r>
            <a:endParaRPr lang="en-US" altLang="zh-TW" sz="1400" dirty="0" smtClean="0"/>
          </a:p>
          <a:p>
            <a:r>
              <a:rPr lang="zh-TW" altLang="en-US" sz="1400" dirty="0" smtClean="0"/>
              <a:t>父</a:t>
            </a:r>
            <a:endParaRPr lang="zh-TW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3813675" y="981177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顏色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黃綠</a:t>
            </a:r>
            <a:r>
              <a:rPr lang="en-US" altLang="zh-TW" sz="1400" dirty="0" smtClean="0"/>
              <a:t>)</a:t>
            </a:r>
          </a:p>
          <a:p>
            <a:r>
              <a:rPr lang="zh-TW" altLang="en-US" sz="1400" dirty="0"/>
              <a:t>母</a:t>
            </a:r>
            <a:endParaRPr lang="zh-TW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5506630" y="944594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顏色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黃綠</a:t>
            </a:r>
            <a:r>
              <a:rPr lang="en-US" altLang="zh-TW" sz="1400" dirty="0" smtClean="0"/>
              <a:t>)</a:t>
            </a:r>
          </a:p>
          <a:p>
            <a:r>
              <a:rPr lang="zh-TW" altLang="en-US" sz="1400" dirty="0" smtClean="0"/>
              <a:t>父</a:t>
            </a:r>
            <a:endParaRPr lang="zh-TW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7816579" y="900288"/>
            <a:ext cx="1529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Round or wrinkled</a:t>
            </a:r>
          </a:p>
          <a:p>
            <a:r>
              <a:rPr lang="zh-TW" altLang="en-US" sz="1400" dirty="0"/>
              <a:t>母</a:t>
            </a:r>
            <a:endParaRPr lang="zh-TW" altLang="en-US" sz="1400" dirty="0"/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92907"/>
              </p:ext>
            </p:extLst>
          </p:nvPr>
        </p:nvGraphicFramePr>
        <p:xfrm>
          <a:off x="10695952" y="1083058"/>
          <a:ext cx="1118794" cy="5255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8794">
                  <a:extLst>
                    <a:ext uri="{9D8B030D-6E8A-4147-A177-3AD203B41FA5}">
                      <a16:colId xmlns:a16="http://schemas.microsoft.com/office/drawing/2014/main" val="590763875"/>
                    </a:ext>
                  </a:extLst>
                </a:gridCol>
              </a:tblGrid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outcome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45230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42682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06388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11316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84450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79267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85975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45517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49029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71389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26390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55749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3244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TTYYWW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40389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36230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8788"/>
                  </a:ext>
                </a:extLst>
              </a:tr>
              <a:tr h="309167"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ww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85184"/>
                  </a:ext>
                </a:extLst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9595976" y="869703"/>
            <a:ext cx="1529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Round or wrinkled</a:t>
            </a:r>
          </a:p>
          <a:p>
            <a:r>
              <a:rPr lang="zh-TW" altLang="en-US" sz="1400" dirty="0" smtClean="0"/>
              <a:t>父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86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987" y="351505"/>
            <a:ext cx="106828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3.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(c)</a:t>
            </a:r>
          </a:p>
          <a:p>
            <a:r>
              <a:rPr lang="zh-TW" altLang="en-US" dirty="0" smtClean="0"/>
              <a:t>    生出的豌豆都是</a:t>
            </a:r>
            <a:r>
              <a:rPr lang="en-US" altLang="zh-TW" dirty="0" smtClean="0"/>
              <a:t>tall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yellow</a:t>
            </a:r>
            <a:r>
              <a:rPr lang="zh-TW" altLang="en-US" dirty="0" smtClean="0"/>
              <a:t>，</a:t>
            </a:r>
            <a:r>
              <a:rPr lang="zh-TW" altLang="en-US" b="1" dirty="0"/>
              <a:t>唯一差別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shape round and wrinkled</a:t>
            </a:r>
            <a:endParaRPr lang="en-US" altLang="zh-TW" b="1" dirty="0"/>
          </a:p>
          <a:p>
            <a:r>
              <a:rPr lang="en-US" altLang="zh-TW" dirty="0" smtClean="0"/>
              <a:t>(d)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tall</a:t>
            </a:r>
            <a:r>
              <a:rPr lang="zh-TW" altLang="en-US" dirty="0" smtClean="0"/>
              <a:t>的機率</a:t>
            </a:r>
            <a:r>
              <a:rPr lang="en-US" altLang="zh-TW" b="1" dirty="0" smtClean="0"/>
              <a:t>100%</a:t>
            </a:r>
          </a:p>
          <a:p>
            <a:r>
              <a:rPr lang="en-US" altLang="zh-TW" dirty="0" smtClean="0"/>
              <a:t>(e)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tall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yellow</a:t>
            </a:r>
            <a:r>
              <a:rPr lang="zh-TW" altLang="en-US" dirty="0" smtClean="0"/>
              <a:t>不影響機率，只有</a:t>
            </a:r>
            <a:r>
              <a:rPr lang="en-US" altLang="zh-TW" dirty="0" smtClean="0"/>
              <a:t>shape round and wrinkled</a:t>
            </a:r>
            <a:r>
              <a:rPr lang="zh-TW" altLang="en-US" dirty="0" smtClean="0"/>
              <a:t>影響，根據下表可知</a:t>
            </a:r>
            <a:r>
              <a:rPr lang="en-US" altLang="zh-TW" dirty="0" smtClean="0"/>
              <a:t>wrinkle</a:t>
            </a:r>
            <a:r>
              <a:rPr lang="zh-TW" altLang="en-US" dirty="0" smtClean="0"/>
              <a:t>的機率為</a:t>
            </a:r>
            <a:r>
              <a:rPr lang="en-US" altLang="zh-TW" b="1" dirty="0" smtClean="0"/>
              <a:t>1/4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(f)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生出的豌豆都是</a:t>
            </a:r>
            <a:r>
              <a:rPr lang="en-US" altLang="zh-TW" dirty="0" smtClean="0"/>
              <a:t>tall</a:t>
            </a:r>
            <a:r>
              <a:rPr lang="zh-TW" altLang="en-US" dirty="0" smtClean="0"/>
              <a:t>，</a:t>
            </a:r>
            <a:r>
              <a:rPr lang="zh-TW" altLang="en-US" dirty="0"/>
              <a:t>所以</a:t>
            </a:r>
            <a:r>
              <a:rPr lang="en-US" altLang="zh-TW" dirty="0"/>
              <a:t>short</a:t>
            </a:r>
            <a:r>
              <a:rPr lang="zh-TW" altLang="en-US" dirty="0"/>
              <a:t>的機率</a:t>
            </a:r>
            <a:r>
              <a:rPr lang="en-US" altLang="zh-TW" b="1" dirty="0" smtClean="0"/>
              <a:t>0%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50713"/>
              </p:ext>
            </p:extLst>
          </p:nvPr>
        </p:nvGraphicFramePr>
        <p:xfrm>
          <a:off x="6774874" y="2954839"/>
          <a:ext cx="1524009" cy="9521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8003">
                  <a:extLst>
                    <a:ext uri="{9D8B030D-6E8A-4147-A177-3AD203B41FA5}">
                      <a16:colId xmlns:a16="http://schemas.microsoft.com/office/drawing/2014/main" val="2332763056"/>
                    </a:ext>
                  </a:extLst>
                </a:gridCol>
                <a:gridCol w="508003">
                  <a:extLst>
                    <a:ext uri="{9D8B030D-6E8A-4147-A177-3AD203B41FA5}">
                      <a16:colId xmlns:a16="http://schemas.microsoft.com/office/drawing/2014/main" val="4001781389"/>
                    </a:ext>
                  </a:extLst>
                </a:gridCol>
                <a:gridCol w="508003">
                  <a:extLst>
                    <a:ext uri="{9D8B030D-6E8A-4147-A177-3AD203B41FA5}">
                      <a16:colId xmlns:a16="http://schemas.microsoft.com/office/drawing/2014/main" val="2716370095"/>
                    </a:ext>
                  </a:extLst>
                </a:gridCol>
              </a:tblGrid>
              <a:tr h="31738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74894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WW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Ww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15822"/>
                  </a:ext>
                </a:extLst>
              </a:tr>
              <a:tr h="317381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wW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ww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5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1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987" y="351505"/>
            <a:ext cx="106828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zh-TW" altLang="en-US" dirty="0" smtClean="0"/>
              <a:t>所以，</a:t>
            </a:r>
            <a:r>
              <a:rPr lang="en-US" altLang="zh-TW" dirty="0" smtClean="0"/>
              <a:t>0.4</a:t>
            </a:r>
            <a:r>
              <a:rPr lang="zh-TW" altLang="en-US" dirty="0" smtClean="0"/>
              <a:t>*</a:t>
            </a:r>
            <a:r>
              <a:rPr lang="en-US" altLang="zh-TW" dirty="0" smtClean="0"/>
              <a:t>0.5+0.6</a:t>
            </a:r>
            <a:r>
              <a:rPr lang="zh-TW" altLang="en-US" dirty="0" smtClean="0"/>
              <a:t>*</a:t>
            </a:r>
            <a:r>
              <a:rPr lang="en-US" altLang="zh-TW" dirty="0" smtClean="0"/>
              <a:t>0.7=0.2+0.42=</a:t>
            </a:r>
            <a:r>
              <a:rPr lang="en-US" altLang="zh-TW" b="1" dirty="0" smtClean="0"/>
              <a:t>0.62</a:t>
            </a:r>
            <a:endParaRPr lang="en-US" altLang="zh-TW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932126" y="1872734"/>
            <a:ext cx="203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40%</a:t>
            </a:r>
            <a:r>
              <a:rPr lang="zh-TW" altLang="en-US" dirty="0" smtClean="0"/>
              <a:t> </a:t>
            </a:r>
            <a:r>
              <a:rPr lang="en-US" altLang="zh-TW" dirty="0" smtClean="0"/>
              <a:t>undergraduate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5737" y="2638182"/>
            <a:ext cx="2188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60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college </a:t>
            </a:r>
            <a:r>
              <a:rPr lang="en-US" altLang="zh-TW" dirty="0" smtClean="0"/>
              <a:t>graduate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3900" y="155497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50%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&gt;600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53900" y="2019775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50%</a:t>
            </a:r>
            <a:r>
              <a:rPr lang="zh-TW" altLang="en-US" dirty="0" smtClean="0"/>
              <a:t> </a:t>
            </a:r>
            <a:r>
              <a:rPr lang="en-US" altLang="zh-TW" dirty="0"/>
              <a:t>&lt;</a:t>
            </a:r>
            <a:r>
              <a:rPr lang="en-US" altLang="zh-TW" dirty="0" smtClean="0"/>
              <a:t>600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53900" y="2484578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0%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&gt;600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53900" y="2858066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0%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&gt;600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3"/>
            <a:endCxn id="7" idx="1"/>
          </p:cNvCxnSpPr>
          <p:nvPr/>
        </p:nvCxnSpPr>
        <p:spPr>
          <a:xfrm flipV="1">
            <a:off x="2963772" y="1739638"/>
            <a:ext cx="390128" cy="317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5" idx="3"/>
            <a:endCxn id="8" idx="1"/>
          </p:cNvCxnSpPr>
          <p:nvPr/>
        </p:nvCxnSpPr>
        <p:spPr>
          <a:xfrm>
            <a:off x="2963772" y="2057400"/>
            <a:ext cx="390128" cy="14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3"/>
            <a:endCxn id="9" idx="1"/>
          </p:cNvCxnSpPr>
          <p:nvPr/>
        </p:nvCxnSpPr>
        <p:spPr>
          <a:xfrm flipV="1">
            <a:off x="2963772" y="2669244"/>
            <a:ext cx="390128" cy="15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6" idx="3"/>
            <a:endCxn id="10" idx="1"/>
          </p:cNvCxnSpPr>
          <p:nvPr/>
        </p:nvCxnSpPr>
        <p:spPr>
          <a:xfrm>
            <a:off x="2963772" y="2822848"/>
            <a:ext cx="390128" cy="21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5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987" y="351505"/>
            <a:ext cx="106828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5.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      因為</a:t>
            </a:r>
            <a:r>
              <a:rPr lang="en-US" altLang="zh-TW" dirty="0" smtClean="0"/>
              <a:t>A+B+C</a:t>
            </a:r>
            <a:r>
              <a:rPr lang="zh-TW" altLang="en-US" dirty="0" smtClean="0"/>
              <a:t>機率為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，所以依照題目畫出如上</a:t>
            </a:r>
            <a:r>
              <a:rPr lang="en-US" altLang="zh-TW" dirty="0" smtClean="0"/>
              <a:t>Venn diagram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P(D)=0.1+0.1+0.2=</a:t>
            </a:r>
            <a:r>
              <a:rPr lang="en-US" altLang="zh-TW" b="1" dirty="0" smtClean="0"/>
              <a:t>0.4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矩形 2"/>
          <p:cNvSpPr/>
          <p:nvPr/>
        </p:nvSpPr>
        <p:spPr>
          <a:xfrm>
            <a:off x="857250" y="1581150"/>
            <a:ext cx="556260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2643101" y="1581150"/>
            <a:ext cx="19050" cy="257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486102" y="1581150"/>
            <a:ext cx="19050" cy="257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485900" y="2305050"/>
            <a:ext cx="4514850" cy="1447800"/>
          </a:xfrm>
          <a:prstGeom prst="ellipse">
            <a:avLst/>
          </a:prstGeom>
          <a:solidFill>
            <a:srgbClr val="FFFF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248094" y="17203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72045" y="172033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4785" y="172033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677794" y="243686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D</a:t>
            </a:r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2003468" y="278715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0.1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26895" y="278715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0.1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04564" y="278715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254714" y="212038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653132" y="182145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687559" y="212038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420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472</Words>
  <Application>Microsoft Office PowerPoint</Application>
  <PresentationFormat>寬螢幕</PresentationFormat>
  <Paragraphs>255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HW2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user</dc:creator>
  <cp:lastModifiedBy>user</cp:lastModifiedBy>
  <cp:revision>25</cp:revision>
  <dcterms:created xsi:type="dcterms:W3CDTF">2021-10-06T07:08:11Z</dcterms:created>
  <dcterms:modified xsi:type="dcterms:W3CDTF">2021-10-07T01:26:33Z</dcterms:modified>
</cp:coreProperties>
</file>