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8"/>
  </p:notesMasterIdLst>
  <p:handoutMasterIdLst>
    <p:handoutMasterId r:id="rId29"/>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69" r:id="rId20"/>
    <p:sldId id="270" r:id="rId21"/>
    <p:sldId id="284" r:id="rId22"/>
    <p:sldId id="271" r:id="rId23"/>
    <p:sldId id="281" r:id="rId24"/>
    <p:sldId id="285" r:id="rId25"/>
    <p:sldId id="272" r:id="rId26"/>
    <p:sldId id="283" r:id="rId27"/>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2021/10/17</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2021/10/17</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2021/10/17</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2021/10/17</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2021/10/17</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2021/10/17</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2021/10/17</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2021/10/17</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2021/10/17</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2021/10/17</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2021/10/17</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2021/10/17</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2021/10/17</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2021/10/17</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feature clear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err="1" smtClean="0">
                  <a:latin typeface="Microsoft JhengHei UI" panose="020B0604030504040204" pitchFamily="34" charset="-120"/>
                  <a:ea typeface="Microsoft JhengHei UI" panose="020B0604030504040204" pitchFamily="34" charset="-120"/>
                </a:rPr>
                <a:t>Avg</a:t>
              </a:r>
              <a:r>
                <a:rPr lang="en-US" sz="1600" kern="1200" noProof="0" dirty="0" smtClean="0">
                  <a:latin typeface="Microsoft JhengHei UI" panose="020B0604030504040204" pitchFamily="34" charset="-120"/>
                  <a:ea typeface="Microsoft JhengHei UI" panose="020B0604030504040204" pitchFamily="34" charset="-120"/>
                </a:rPr>
                <a:t> and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a:t>
            </a:r>
            <a:r>
              <a:rPr lang="en-US" altLang="zh-TW" dirty="0" smtClean="0">
                <a:solidFill>
                  <a:srgbClr val="FFC000"/>
                </a:solidFill>
              </a:rPr>
              <a:t>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endParaRPr lang="en-US" altLang="zh-TW" sz="1600" dirty="0">
              <a:latin typeface="Microsoft JhengHei UI" panose="020B0604030504040204" pitchFamily="34" charset="-120"/>
              <a:ea typeface="Microsoft JhengHei UI" panose="020B0604030504040204" pitchFamily="34" charset="-120"/>
            </a:endParaRP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err="1"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probability of conditions.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1749085286"/>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0.989</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35438847"/>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2173222368"/>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3009620677"/>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936395391"/>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pic>
        <p:nvPicPr>
          <p:cNvPr id="4" name="圖片 3"/>
          <p:cNvPicPr>
            <a:picLocks noChangeAspect="1"/>
          </p:cNvPicPr>
          <p:nvPr/>
        </p:nvPicPr>
        <p:blipFill>
          <a:blip r:embed="rId2"/>
          <a:stretch>
            <a:fillRect/>
          </a:stretch>
        </p:blipFill>
        <p:spPr>
          <a:xfrm>
            <a:off x="5526991" y="1885256"/>
            <a:ext cx="4988337" cy="4823018"/>
          </a:xfrm>
          <a:prstGeom prst="rect">
            <a:avLst/>
          </a:prstGeom>
        </p:spPr>
      </p:pic>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spTree>
    <p:extLst>
      <p:ext uri="{BB962C8B-B14F-4D97-AF65-F5344CB8AC3E}">
        <p14:creationId xmlns:p14="http://schemas.microsoft.com/office/powerpoint/2010/main" val="36455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503681094"/>
              </p:ext>
            </p:extLst>
          </p:nvPr>
        </p:nvGraphicFramePr>
        <p:xfrm>
          <a:off x="460892" y="2375916"/>
          <a:ext cx="8325660" cy="2423160"/>
        </p:xfrm>
        <a:graphic>
          <a:graphicData uri="http://schemas.openxmlformats.org/drawingml/2006/table">
            <a:tbl>
              <a:tblPr firstRow="1" bandRow="1">
                <a:tableStyleId>{5C22544A-7EE6-4342-B048-85BDC9FD1C3A}</a:tableStyleId>
              </a:tblPr>
              <a:tblGrid>
                <a:gridCol w="1620576">
                  <a:extLst>
                    <a:ext uri="{9D8B030D-6E8A-4147-A177-3AD203B41FA5}">
                      <a16:colId xmlns:a16="http://schemas.microsoft.com/office/drawing/2014/main" val="84711709"/>
                    </a:ext>
                  </a:extLst>
                </a:gridCol>
                <a:gridCol w="3716595">
                  <a:extLst>
                    <a:ext uri="{9D8B030D-6E8A-4147-A177-3AD203B41FA5}">
                      <a16:colId xmlns:a16="http://schemas.microsoft.com/office/drawing/2014/main" val="2539184705"/>
                    </a:ext>
                  </a:extLst>
                </a:gridCol>
                <a:gridCol w="2988489">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a:t>
                      </a:r>
                      <a:r>
                        <a:rPr lang="en-US" altLang="zh-TW" sz="1600" b="0" baseline="0" dirty="0" smtClean="0">
                          <a:latin typeface="Microsoft JhengHei UI" panose="020B0604030504040204" pitchFamily="34" charset="-120"/>
                          <a:ea typeface="Microsoft JhengHei UI" panose="020B0604030504040204" pitchFamily="34" charset="-120"/>
                        </a:rPr>
                        <a:t>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a:t>
                      </a:r>
                      <a:r>
                        <a:rPr lang="en-US" altLang="zh-TW" sz="1600" b="0" baseline="0" dirty="0" smtClean="0">
                          <a:latin typeface="Microsoft JhengHei UI" panose="020B0604030504040204" pitchFamily="34" charset="-120"/>
                          <a:ea typeface="Microsoft JhengHei UI" panose="020B0604030504040204" pitchFamily="34" charset="-120"/>
                        </a:rPr>
                        <a:t>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320037" y="2946064"/>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Dataset</a:t>
            </a:r>
            <a:endParaRPr lang="zh-TW" altLang="en-US" dirty="0"/>
          </a:p>
        </p:txBody>
      </p:sp>
      <p:sp>
        <p:nvSpPr>
          <p:cNvPr id="4" name="圓角矩形 3"/>
          <p:cNvSpPr/>
          <p:nvPr/>
        </p:nvSpPr>
        <p:spPr>
          <a:xfrm>
            <a:off x="1936866" y="215829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Train</a:t>
            </a:r>
            <a:endParaRPr lang="zh-TW" altLang="en-US" dirty="0"/>
          </a:p>
        </p:txBody>
      </p:sp>
      <p:sp>
        <p:nvSpPr>
          <p:cNvPr id="6" name="圓角矩形 5"/>
          <p:cNvSpPr/>
          <p:nvPr/>
        </p:nvSpPr>
        <p:spPr>
          <a:xfrm>
            <a:off x="1936865" y="383344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Validation</a:t>
            </a:r>
            <a:endParaRPr lang="zh-TW" altLang="en-US" dirty="0"/>
          </a:p>
        </p:txBody>
      </p:sp>
      <p:sp>
        <p:nvSpPr>
          <p:cNvPr id="7" name="圓角矩形 6"/>
          <p:cNvSpPr/>
          <p:nvPr/>
        </p:nvSpPr>
        <p:spPr>
          <a:xfrm>
            <a:off x="1936865" y="2995872"/>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Test</a:t>
            </a:r>
            <a:endParaRPr lang="zh-TW" altLang="en-US" dirty="0"/>
          </a:p>
        </p:txBody>
      </p:sp>
      <p:sp>
        <p:nvSpPr>
          <p:cNvPr id="8" name="圓角矩形 7"/>
          <p:cNvSpPr/>
          <p:nvPr/>
        </p:nvSpPr>
        <p:spPr>
          <a:xfrm>
            <a:off x="3401289" y="2935588"/>
            <a:ext cx="1717966"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Text preprocessing</a:t>
            </a:r>
            <a:endParaRPr lang="zh-TW" altLang="en-US" dirty="0"/>
          </a:p>
        </p:txBody>
      </p:sp>
      <p:sp>
        <p:nvSpPr>
          <p:cNvPr id="9" name="圓角矩形 8"/>
          <p:cNvSpPr/>
          <p:nvPr/>
        </p:nvSpPr>
        <p:spPr>
          <a:xfrm>
            <a:off x="5379029" y="299441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W2V</a:t>
            </a:r>
            <a:endParaRPr lang="zh-TW" altLang="en-US" dirty="0"/>
          </a:p>
        </p:txBody>
      </p:sp>
      <p:sp>
        <p:nvSpPr>
          <p:cNvPr id="10" name="圓角矩形 9"/>
          <p:cNvSpPr/>
          <p:nvPr/>
        </p:nvSpPr>
        <p:spPr>
          <a:xfrm>
            <a:off x="6906847" y="2433859"/>
            <a:ext cx="1921278"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Statistic &amp; weight</a:t>
            </a:r>
            <a:endParaRPr lang="zh-TW" altLang="en-US" dirty="0"/>
          </a:p>
        </p:txBody>
      </p:sp>
      <p:sp>
        <p:nvSpPr>
          <p:cNvPr id="11" name="圓角矩形 10"/>
          <p:cNvSpPr/>
          <p:nvPr/>
        </p:nvSpPr>
        <p:spPr>
          <a:xfrm>
            <a:off x="10631295" y="3002140"/>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result</a:t>
            </a:r>
            <a:endParaRPr lang="zh-TW" altLang="en-US" dirty="0"/>
          </a:p>
        </p:txBody>
      </p:sp>
      <p:cxnSp>
        <p:nvCxnSpPr>
          <p:cNvPr id="12" name="直線單箭頭接點 11"/>
          <p:cNvCxnSpPr>
            <a:stCxn id="3" idx="3"/>
            <a:endCxn id="4" idx="1"/>
          </p:cNvCxnSpPr>
          <p:nvPr/>
        </p:nvCxnSpPr>
        <p:spPr>
          <a:xfrm flipV="1">
            <a:off x="1417317" y="2453398"/>
            <a:ext cx="519549" cy="85011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417317" y="3290974"/>
            <a:ext cx="519548" cy="1253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417317" y="3303511"/>
            <a:ext cx="519548" cy="82503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3117273" y="2453398"/>
            <a:ext cx="284016" cy="8361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flipV="1">
            <a:off x="3117272" y="3289520"/>
            <a:ext cx="284017" cy="145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3117272" y="3289520"/>
            <a:ext cx="284017" cy="83903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5119255" y="3289520"/>
            <a:ext cx="259774"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6559436" y="2667188"/>
            <a:ext cx="347411" cy="62233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6559436" y="3289520"/>
            <a:ext cx="355027" cy="54392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9246529" y="299441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Clear</a:t>
            </a:r>
          </a:p>
          <a:p>
            <a:pPr algn="ctr"/>
            <a:r>
              <a:rPr lang="en-US" altLang="zh-TW" dirty="0" smtClean="0"/>
              <a:t>Validation</a:t>
            </a:r>
            <a:endParaRPr lang="zh-TW" altLang="en-US" dirty="0"/>
          </a:p>
        </p:txBody>
      </p:sp>
      <p:cxnSp>
        <p:nvCxnSpPr>
          <p:cNvPr id="76" name="肘形接點 75"/>
          <p:cNvCxnSpPr>
            <a:stCxn id="8" idx="2"/>
            <a:endCxn id="71" idx="2"/>
          </p:cNvCxnSpPr>
          <p:nvPr/>
        </p:nvCxnSpPr>
        <p:spPr>
          <a:xfrm rot="5400000" flipH="1" flipV="1">
            <a:off x="7019087" y="825806"/>
            <a:ext cx="58830" cy="5576461"/>
          </a:xfrm>
          <a:prstGeom prst="bentConnector3">
            <a:avLst>
              <a:gd name="adj1" fmla="val -4585215"/>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914463" y="3382993"/>
            <a:ext cx="1934785"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dirty="0" smtClean="0"/>
              <a:t>Naïve Bayes</a:t>
            </a:r>
          </a:p>
          <a:p>
            <a:r>
              <a:rPr lang="en-US" altLang="zh-TW" dirty="0" smtClean="0"/>
              <a:t>Random Forest</a:t>
            </a:r>
          </a:p>
          <a:p>
            <a:r>
              <a:rPr lang="en-US" altLang="zh-TW" dirty="0" err="1" smtClean="0"/>
              <a:t>XGboost</a:t>
            </a:r>
            <a:endParaRPr lang="en-US" altLang="zh-TW" dirty="0" smtClean="0"/>
          </a:p>
        </p:txBody>
      </p:sp>
      <p:cxnSp>
        <p:nvCxnSpPr>
          <p:cNvPr id="119" name="直線單箭頭接點 118"/>
          <p:cNvCxnSpPr>
            <a:stCxn id="10" idx="3"/>
            <a:endCxn id="71" idx="1"/>
          </p:cNvCxnSpPr>
          <p:nvPr/>
        </p:nvCxnSpPr>
        <p:spPr>
          <a:xfrm>
            <a:off x="8828125" y="2667188"/>
            <a:ext cx="418404" cy="62233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a:off x="10426936" y="3289520"/>
            <a:ext cx="204359" cy="77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71" idx="1"/>
          </p:cNvCxnSpPr>
          <p:nvPr/>
        </p:nvCxnSpPr>
        <p:spPr>
          <a:xfrm flipV="1">
            <a:off x="8849248" y="3289520"/>
            <a:ext cx="397281" cy="54392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6914463" y="3168700"/>
            <a:ext cx="1954877" cy="150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968</Words>
  <Application>Microsoft Office PowerPoint</Application>
  <PresentationFormat>寬螢幕</PresentationFormat>
  <Paragraphs>200</Paragraphs>
  <Slides>23</Slides>
  <Notes>13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feature clear</vt:lpstr>
      <vt:lpstr>Machine learning Classification algorithm</vt:lpstr>
      <vt:lpstr>04 result</vt:lpstr>
      <vt:lpstr>Statistic result</vt:lpstr>
      <vt:lpstr>Machine learning result</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2021-10-17T10:14:29Z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