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0"/>
  </p:notesMasterIdLst>
  <p:handoutMasterIdLst>
    <p:handoutMasterId r:id="rId31"/>
  </p:handoutMasterIdLst>
  <p:sldIdLst>
    <p:sldId id="262" r:id="rId5"/>
    <p:sldId id="263" r:id="rId6"/>
    <p:sldId id="265" r:id="rId7"/>
    <p:sldId id="275" r:id="rId8"/>
    <p:sldId id="259" r:id="rId9"/>
    <p:sldId id="266" r:id="rId10"/>
    <p:sldId id="276" r:id="rId11"/>
    <p:sldId id="282" r:id="rId12"/>
    <p:sldId id="267" r:id="rId13"/>
    <p:sldId id="277" r:id="rId14"/>
    <p:sldId id="286" r:id="rId15"/>
    <p:sldId id="278" r:id="rId16"/>
    <p:sldId id="268" r:id="rId17"/>
    <p:sldId id="279" r:id="rId18"/>
    <p:sldId id="280" r:id="rId19"/>
    <p:sldId id="287" r:id="rId20"/>
    <p:sldId id="288" r:id="rId21"/>
    <p:sldId id="269" r:id="rId22"/>
    <p:sldId id="270" r:id="rId23"/>
    <p:sldId id="284" r:id="rId24"/>
    <p:sldId id="271" r:id="rId25"/>
    <p:sldId id="281" r:id="rId26"/>
    <p:sldId id="285" r:id="rId27"/>
    <p:sldId id="272" r:id="rId28"/>
    <p:sldId id="283" r:id="rId29"/>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63C94DA-9BF4-404B-9654-958F1BD61D0B}" type="datetime1">
              <a:rPr lang="zh-TW" altLang="en-US" smtClean="0">
                <a:latin typeface="Microsoft JhengHei UI" panose="020B0604030504040204" pitchFamily="34" charset="-120"/>
                <a:ea typeface="Microsoft JhengHei UI" panose="020B0604030504040204" pitchFamily="34" charset="-120"/>
              </a:rPr>
              <a:t>2021/10/18</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38B8688-7032-443B-A932-E8346A356BAA}"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9814365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BBB6D878-1482-46B1-B594-315C7A27685A}" type="datetime1">
              <a:rPr lang="zh-TW" altLang="en-US" noProof="0" smtClean="0"/>
              <a:t>2021/10/18</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017142BC-A7BD-4276-975D-6351998F7C85}" type="slidenum">
              <a:rPr lang="en-US" altLang="zh-TW" noProof="0" smtClean="0"/>
              <a:pPr/>
              <a:t>‹#›</a:t>
            </a:fld>
            <a:endParaRPr lang="zh-TW" altLang="en-US" noProof="0" dirty="0"/>
          </a:p>
        </p:txBody>
      </p:sp>
    </p:spTree>
    <p:extLst>
      <p:ext uri="{BB962C8B-B14F-4D97-AF65-F5344CB8AC3E}">
        <p14:creationId xmlns:p14="http://schemas.microsoft.com/office/powerpoint/2010/main" val="23444892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94471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47864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16</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59706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9594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23</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26475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25929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1730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23078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06692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8</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7747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10</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61732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12049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8359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026099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矩形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zh-TW" altLang="en-US" noProof="0" smtClean="0"/>
              <a:t>按一下以編輯母片標題樣式</a:t>
            </a:r>
            <a:endParaRPr lang="zh-TW" altLang="en-US" noProof="0" dirty="0"/>
          </a:p>
        </p:txBody>
      </p:sp>
      <p:sp>
        <p:nvSpPr>
          <p:cNvPr id="3" name="副標題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noProof="0" smtClean="0"/>
              <a:t>按一下以編輯母片副標題樣式</a:t>
            </a:r>
            <a:endParaRPr lang="zh-TW" altLang="en-US" noProof="0" dirty="0"/>
          </a:p>
        </p:txBody>
      </p:sp>
      <p:sp>
        <p:nvSpPr>
          <p:cNvPr id="4" name="日期版面配置區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ED88A50-215E-468E-827C-42AE249A1C51}" type="datetime1">
              <a:rPr lang="zh-TW" altLang="en-US" noProof="0" smtClean="0"/>
              <a:t>2021/10/18</a:t>
            </a:fld>
            <a:endParaRPr lang="zh-TW" altLang="en-US" noProof="0" dirty="0"/>
          </a:p>
        </p:txBody>
      </p:sp>
      <p:sp>
        <p:nvSpPr>
          <p:cNvPr id="5" name="頁尾預留位置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版面配置區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8" name="矩形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標題 1"/>
          <p:cNvSpPr>
            <a:spLocks noGrp="1"/>
          </p:cNvSpPr>
          <p:nvPr>
            <p:ph type="title"/>
          </p:nvPr>
        </p:nvSpPr>
        <p:spPr>
          <a:xfrm>
            <a:off x="581192" y="702156"/>
            <a:ext cx="11029616" cy="1013800"/>
          </a:xfrm>
        </p:spPr>
        <p:txBody>
          <a:bodyPr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D6C9D539-0D53-48B5-9E72-7002309E311F}" type="datetime1">
              <a:rPr lang="zh-TW" altLang="en-US" noProof="0" smtClean="0"/>
              <a:t>2021/10/18</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矩形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直排標題 1"/>
          <p:cNvSpPr>
            <a:spLocks noGrp="1"/>
          </p:cNvSpPr>
          <p:nvPr>
            <p:ph type="title" orient="vert"/>
          </p:nvPr>
        </p:nvSpPr>
        <p:spPr>
          <a:xfrm>
            <a:off x="8839201" y="675726"/>
            <a:ext cx="2004164" cy="5183073"/>
          </a:xfrm>
        </p:spPr>
        <p:txBody>
          <a:bodyPr vert="eaVert"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a:xfrm>
            <a:off x="774923" y="675726"/>
            <a:ext cx="7896279" cy="5183073"/>
          </a:xfrm>
        </p:spPr>
        <p:txBody>
          <a:bodyPr vert="eaVert" rtlCol="0" anchor="t"/>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48E54D84-2993-4C36-A82E-7B3A7AF31A54}" type="datetime1">
              <a:rPr lang="zh-TW" altLang="en-US" noProof="0" smtClean="0"/>
              <a:t>2021/10/18</a:t>
            </a:fld>
            <a:endParaRPr lang="zh-TW" altLang="en-US" noProof="0" dirty="0"/>
          </a:p>
        </p:txBody>
      </p:sp>
      <p:sp>
        <p:nvSpPr>
          <p:cNvPr id="5" name="頁尾預留位置 4"/>
          <p:cNvSpPr>
            <a:spLocks noGrp="1"/>
          </p:cNvSpPr>
          <p:nvPr>
            <p:ph type="ftr" sz="quarter" idx="11"/>
          </p:nvPr>
        </p:nvSpPr>
        <p:spPr>
          <a:xfrm>
            <a:off x="774923" y="5951811"/>
            <a:ext cx="7896279" cy="365125"/>
          </a:xfrm>
        </p:spPr>
        <p:txBody>
          <a:bodyPr rtlCol="0"/>
          <a:lstStyle/>
          <a:p>
            <a:pPr rtl="0"/>
            <a:endParaRPr lang="zh-TW" altLang="en-US" noProof="0" dirty="0"/>
          </a:p>
        </p:txBody>
      </p:sp>
      <p:sp>
        <p:nvSpPr>
          <p:cNvPr id="6" name="投影片編號版面配置區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702156"/>
            <a:ext cx="11029616" cy="1013800"/>
          </a:xfrm>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581192" y="2180496"/>
            <a:ext cx="11029615" cy="3678303"/>
          </a:xfrm>
        </p:spPr>
        <p:txBody>
          <a:bodyPr rtlCol="0"/>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D73E7FC9-F991-4E60-A471-A91FDB4A45AC}" type="datetime1">
              <a:rPr lang="zh-TW" altLang="en-US" noProof="0" smtClean="0"/>
              <a:t>2021/10/18</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a:xfrm>
            <a:off x="10558300" y="5956137"/>
            <a:ext cx="1052508" cy="365125"/>
          </a:xfrm>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矩形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smtClean="0"/>
              <a:t>編輯母片文字樣式</a:t>
            </a:r>
          </a:p>
        </p:txBody>
      </p:sp>
      <p:sp>
        <p:nvSpPr>
          <p:cNvPr id="4" name="日期版面配置區 3"/>
          <p:cNvSpPr>
            <a:spLocks noGrp="1"/>
          </p:cNvSpPr>
          <p:nvPr>
            <p:ph type="dt" sz="half" idx="10"/>
          </p:nvPr>
        </p:nvSpPr>
        <p:spPr/>
        <p:txBody>
          <a:bodyPr rtlCol="0"/>
          <a:lstStyle>
            <a:lvl1pPr>
              <a:defRPr>
                <a:solidFill>
                  <a:schemeClr val="accent1">
                    <a:lumMod val="75000"/>
                    <a:lumOff val="25000"/>
                  </a:schemeClr>
                </a:solidFill>
              </a:defRPr>
            </a:lvl1pPr>
          </a:lstStyle>
          <a:p>
            <a:pPr rtl="0"/>
            <a:fld id="{A4EEDE44-BA41-4E3A-8776-BD0C8196250C}" type="datetime1">
              <a:rPr lang="zh-TW" altLang="en-US" noProof="0" smtClean="0"/>
              <a:t>2021/10/18</a:t>
            </a:fld>
            <a:endParaRPr lang="zh-TW" altLang="en-US" noProof="0" dirty="0"/>
          </a:p>
        </p:txBody>
      </p:sp>
      <p:sp>
        <p:nvSpPr>
          <p:cNvPr id="5" name="頁尾版面配置區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預留位置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矩形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729658"/>
            <a:ext cx="11029616" cy="988332"/>
          </a:xfrm>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sz="half" idx="1"/>
          </p:nvPr>
        </p:nvSpPr>
        <p:spPr>
          <a:xfrm>
            <a:off x="581193" y="2228003"/>
            <a:ext cx="5422390" cy="3633047"/>
          </a:xfrm>
        </p:spPr>
        <p:txBody>
          <a:bodyPr rtlCol="0">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內容預留位置 3"/>
          <p:cNvSpPr>
            <a:spLocks noGrp="1"/>
          </p:cNvSpPr>
          <p:nvPr>
            <p:ph sz="half" idx="2"/>
          </p:nvPr>
        </p:nvSpPr>
        <p:spPr>
          <a:xfrm>
            <a:off x="6188417" y="2228003"/>
            <a:ext cx="5422392" cy="3633047"/>
          </a:xfrm>
        </p:spPr>
        <p:txBody>
          <a:bodyPr rtlCol="0">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日期版面配置區 4"/>
          <p:cNvSpPr>
            <a:spLocks noGrp="1"/>
          </p:cNvSpPr>
          <p:nvPr>
            <p:ph type="dt" sz="half" idx="10"/>
          </p:nvPr>
        </p:nvSpPr>
        <p:spPr/>
        <p:txBody>
          <a:bodyPr rtlCol="0"/>
          <a:lstStyle/>
          <a:p>
            <a:pPr rtl="0"/>
            <a:fld id="{F4B8659F-CA7A-4C3A-9D10-E5E8E21E48DE}" type="datetime1">
              <a:rPr lang="zh-TW" altLang="en-US" noProof="0" smtClean="0"/>
              <a:t>2021/10/18</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矩形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標題 1"/>
          <p:cNvSpPr>
            <a:spLocks noGrp="1"/>
          </p:cNvSpPr>
          <p:nvPr>
            <p:ph type="title"/>
          </p:nvPr>
        </p:nvSpPr>
        <p:spPr>
          <a:xfrm>
            <a:off x="581193" y="729658"/>
            <a:ext cx="11029616" cy="988332"/>
          </a:xfrm>
        </p:spPr>
        <p:txBody>
          <a:bodyPr rtlCol="0"/>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4" name="內容預留位置 3"/>
          <p:cNvSpPr>
            <a:spLocks noGrp="1"/>
          </p:cNvSpPr>
          <p:nvPr>
            <p:ph sz="half" idx="2"/>
          </p:nvPr>
        </p:nvSpPr>
        <p:spPr>
          <a:xfrm>
            <a:off x="581194" y="2926052"/>
            <a:ext cx="5393100" cy="2934999"/>
          </a:xfrm>
        </p:spPr>
        <p:txBody>
          <a:bodyPr rtlCol="0" anchor="t">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文字預留位置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6" name="內容預留位置 5"/>
          <p:cNvSpPr>
            <a:spLocks noGrp="1"/>
          </p:cNvSpPr>
          <p:nvPr>
            <p:ph sz="quarter" idx="4"/>
          </p:nvPr>
        </p:nvSpPr>
        <p:spPr>
          <a:xfrm>
            <a:off x="6217709" y="2926052"/>
            <a:ext cx="5393100" cy="2934999"/>
          </a:xfrm>
        </p:spPr>
        <p:txBody>
          <a:bodyPr rtlCol="0" anchor="t">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7" name="日期版面配置區 6"/>
          <p:cNvSpPr>
            <a:spLocks noGrp="1"/>
          </p:cNvSpPr>
          <p:nvPr>
            <p:ph type="dt" sz="half" idx="10"/>
          </p:nvPr>
        </p:nvSpPr>
        <p:spPr/>
        <p:txBody>
          <a:bodyPr rtlCol="0"/>
          <a:lstStyle/>
          <a:p>
            <a:pPr rtl="0"/>
            <a:fld id="{0C6448A1-7DA6-4094-92A3-B84F1C7DDCB9}" type="datetime1">
              <a:rPr lang="zh-TW" altLang="en-US" noProof="0" smtClean="0"/>
              <a:t>2021/10/18</a:t>
            </a:fld>
            <a:endParaRPr lang="zh-TW" altLang="en-US" noProof="0" dirty="0"/>
          </a:p>
        </p:txBody>
      </p:sp>
      <p:sp>
        <p:nvSpPr>
          <p:cNvPr id="8" name="頁尾版面配置區 7"/>
          <p:cNvSpPr>
            <a:spLocks noGrp="1"/>
          </p:cNvSpPr>
          <p:nvPr>
            <p:ph type="ftr" sz="quarter" idx="11"/>
          </p:nvPr>
        </p:nvSpPr>
        <p:spPr/>
        <p:txBody>
          <a:bodyPr rtlCol="0"/>
          <a:lstStyle/>
          <a:p>
            <a:pPr rtl="0"/>
            <a:endParaRPr lang="zh-TW" altLang="en-US" noProof="0" dirty="0"/>
          </a:p>
        </p:txBody>
      </p:sp>
      <p:sp>
        <p:nvSpPr>
          <p:cNvPr id="9" name="投影片編號預留位置 8"/>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7" name="矩形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標題 1"/>
          <p:cNvSpPr>
            <a:spLocks noGrp="1"/>
          </p:cNvSpPr>
          <p:nvPr>
            <p:ph type="title"/>
          </p:nvPr>
        </p:nvSpPr>
        <p:spPr>
          <a:xfrm>
            <a:off x="575894" y="729658"/>
            <a:ext cx="11029616" cy="988332"/>
          </a:xfrm>
        </p:spPr>
        <p:txBody>
          <a:bodyPr rtlCol="0"/>
          <a:lstStyle/>
          <a:p>
            <a:pPr rtl="0"/>
            <a:r>
              <a:rPr lang="zh-TW" altLang="en-US" noProof="0" smtClean="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pPr rtl="0"/>
            <a:fld id="{D40C8A5F-0A80-42DD-9603-0B61C4DB190B}" type="datetime1">
              <a:rPr lang="zh-TW" altLang="en-US" noProof="0" smtClean="0"/>
              <a:t>2021/10/18</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71FAD4C2-D65D-4A0F-A151-0D79808B4228}" type="datetime1">
              <a:rPr lang="zh-TW" altLang="en-US" noProof="0" smtClean="0"/>
              <a:t>2021/10/18</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矩形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文字預留位置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lvl1pPr>
              <a:defRPr>
                <a:solidFill>
                  <a:schemeClr val="accent1">
                    <a:lumMod val="75000"/>
                    <a:lumOff val="25000"/>
                  </a:schemeClr>
                </a:solidFill>
              </a:defRPr>
            </a:lvl1pPr>
          </a:lstStyle>
          <a:p>
            <a:pPr rtl="0"/>
            <a:fld id="{6820BF0F-D78A-44A7-BCB4-3FADDF770EE4}" type="datetime1">
              <a:rPr lang="zh-TW" altLang="en-US" noProof="0" smtClean="0"/>
              <a:t>2021/10/18</a:t>
            </a:fld>
            <a:endParaRPr lang="zh-TW" altLang="en-US" noProof="0" dirty="0"/>
          </a:p>
        </p:txBody>
      </p:sp>
      <p:sp>
        <p:nvSpPr>
          <p:cNvPr id="6" name="頁尾版面配置區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7" name="投影片編號預留位置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zh-TW" altLang="en-US" noProof="0" smtClean="0"/>
              <a:t>按一下以編輯母片標題樣式</a:t>
            </a:r>
            <a:endParaRPr lang="zh-TW" altLang="en-US" noProof="0" dirty="0"/>
          </a:p>
        </p:txBody>
      </p:sp>
      <p:sp>
        <p:nvSpPr>
          <p:cNvPr id="3" name="圖片預留位置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TW" altLang="en-US" noProof="0" smtClean="0"/>
              <a:t>按一下圖示以新增圖片</a:t>
            </a:r>
            <a:endParaRPr lang="zh-TW" altLang="en-US" noProof="0" dirty="0"/>
          </a:p>
        </p:txBody>
      </p:sp>
      <p:sp>
        <p:nvSpPr>
          <p:cNvPr id="4" name="文字預留位置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p>
            <a:pPr rtl="0"/>
            <a:fld id="{F95A0CF5-590E-40CC-964F-83273B68E425}" type="datetime1">
              <a:rPr lang="zh-TW" altLang="en-US" noProof="0" smtClean="0"/>
              <a:t>2021/10/18</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7C741ED0-6F00-40F9-AFA4-51A44224A830}" type="datetime1">
              <a:rPr lang="zh-TW" altLang="en-US" noProof="0" smtClean="0"/>
              <a:t>2021/10/18</a:t>
            </a:fld>
            <a:endParaRPr lang="zh-TW" altLang="en-US" noProof="0" dirty="0"/>
          </a:p>
        </p:txBody>
      </p:sp>
      <p:sp>
        <p:nvSpPr>
          <p:cNvPr id="5" name="頁尾預留位置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D57F1E4F-1CFF-5643-939E-217C01CDF565}" type="slidenum">
              <a:rPr lang="en-US" altLang="zh-TW" noProof="0" smtClean="0"/>
              <a:pPr/>
              <a:t>‹#›</a:t>
            </a:fld>
            <a:endParaRPr lang="zh-TW" altLang="en-US" noProof="0" dirty="0"/>
          </a:p>
        </p:txBody>
      </p:sp>
      <p:sp>
        <p:nvSpPr>
          <p:cNvPr id="9" name="矩形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矩形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800" b="0" kern="1200" cap="all">
          <a:solidFill>
            <a:schemeClr val="bg1"/>
          </a:solidFill>
          <a:latin typeface="Microsoft JhengHei UI" panose="020B0604030504040204" pitchFamily="34" charset="-120"/>
          <a:ea typeface="Microsoft JhengHei UI" panose="020B0604030504040204" pitchFamily="34" charset="-12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JhengHei UI" panose="020B0604030504040204" pitchFamily="34" charset="-120"/>
          <a:ea typeface="Microsoft JhengHei UI" panose="020B0604030504040204" pitchFamily="34" charset="-120"/>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JhengHei UI" panose="020B0604030504040204" pitchFamily="34" charset="-120"/>
          <a:ea typeface="Microsoft JhengHei UI" panose="020B0604030504040204" pitchFamily="34" charset="-120"/>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JhengHei UI" panose="020B0604030504040204" pitchFamily="34" charset="-120"/>
          <a:ea typeface="Microsoft JhengHei UI" panose="020B0604030504040204" pitchFamily="34" charset="-120"/>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frankye1000/NYCU-DigitalMedicin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矩形 53">
            <a:extLst>
              <a:ext uri="{FF2B5EF4-FFF2-40B4-BE49-F238E27FC236}">
                <a16:creationId xmlns:a16="http://schemas.microsoft.com/office/drawing/2014/main" id="{683F1FFD-1AA8-4EC2-97B9-FEC7564F48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pic>
        <p:nvPicPr>
          <p:cNvPr id="37" name="圖片 36">
            <a:extLst>
              <a:ext uri="{FF2B5EF4-FFF2-40B4-BE49-F238E27FC236}">
                <a16:creationId xmlns:a16="http://schemas.microsoft.com/office/drawing/2014/main" id="{1A3477DC-B338-4F74-BC24-AFDF096E5A7F}"/>
              </a:ext>
            </a:extLst>
          </p:cNvPr>
          <p:cNvPicPr>
            <a:picLocks noChangeAspect="1"/>
          </p:cNvPicPr>
          <p:nvPr/>
        </p:nvPicPr>
        <p:blipFill rotWithShape="1">
          <a:blip r:embed="rId3">
            <a:extLst>
              <a:ext uri="{28A0092B-C50C-407E-A947-70E740481C1C}">
                <a14:useLocalDpi xmlns:a14="http://schemas.microsoft.com/office/drawing/2010/main" val="0"/>
              </a:ext>
            </a:extLst>
          </a:blip>
          <a:srcRect r="24494"/>
          <a:stretch/>
        </p:blipFill>
        <p:spPr>
          <a:xfrm>
            <a:off x="446533" y="720342"/>
            <a:ext cx="7645281" cy="5695556"/>
          </a:xfrm>
          <a:prstGeom prst="rect">
            <a:avLst/>
          </a:prstGeom>
        </p:spPr>
      </p:pic>
      <p:sp>
        <p:nvSpPr>
          <p:cNvPr id="56" name="矩形 55">
            <a:extLst>
              <a:ext uri="{FF2B5EF4-FFF2-40B4-BE49-F238E27FC236}">
                <a16:creationId xmlns:a16="http://schemas.microsoft.com/office/drawing/2014/main" id="{8FF0F8A7-C9E3-49D9-A67E-09FF582C78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a:extLst>
              <a:ext uri="{FF2B5EF4-FFF2-40B4-BE49-F238E27FC236}">
                <a16:creationId xmlns:a16="http://schemas.microsoft.com/office/drawing/2014/main" id="{7D2DBA70-3C88-4960-B0D4-84FCD42B19DB}"/>
              </a:ext>
            </a:extLst>
          </p:cNvPr>
          <p:cNvSpPr>
            <a:spLocks noGrp="1"/>
          </p:cNvSpPr>
          <p:nvPr>
            <p:ph type="ctrTitle"/>
          </p:nvPr>
        </p:nvSpPr>
        <p:spPr>
          <a:xfrm>
            <a:off x="8296275" y="1419225"/>
            <a:ext cx="3081576" cy="2085869"/>
          </a:xfrm>
        </p:spPr>
        <p:txBody>
          <a:bodyPr rtlCol="0">
            <a:normAutofit/>
          </a:bodyPr>
          <a:lstStyle/>
          <a:p>
            <a:r>
              <a:rPr lang="en-US" altLang="zh-TW" dirty="0" smtClean="0">
                <a:solidFill>
                  <a:srgbClr val="FFFFFF"/>
                </a:solidFill>
              </a:rPr>
              <a:t>Digital medicine</a:t>
            </a:r>
            <a:endParaRPr lang="en-US" altLang="zh-TW" dirty="0">
              <a:solidFill>
                <a:srgbClr val="FFFFFF"/>
              </a:solidFill>
              <a:latin typeface="Microsoft JhengHei UI" panose="020B0604030504040204" pitchFamily="34" charset="-120"/>
              <a:ea typeface="Microsoft JhengHei UI" panose="020B0604030504040204" pitchFamily="34" charset="-120"/>
            </a:endParaRPr>
          </a:p>
        </p:txBody>
      </p:sp>
      <p:sp>
        <p:nvSpPr>
          <p:cNvPr id="3" name="副標題 2">
            <a:extLst>
              <a:ext uri="{FF2B5EF4-FFF2-40B4-BE49-F238E27FC236}">
                <a16:creationId xmlns:a16="http://schemas.microsoft.com/office/drawing/2014/main" id="{1B3254AA-54D7-42C3-86C1-E80F6DF9CA03}"/>
              </a:ext>
            </a:extLst>
          </p:cNvPr>
          <p:cNvSpPr>
            <a:spLocks noGrp="1"/>
          </p:cNvSpPr>
          <p:nvPr>
            <p:ph type="subTitle" idx="1"/>
          </p:nvPr>
        </p:nvSpPr>
        <p:spPr>
          <a:xfrm>
            <a:off x="8296275" y="3505095"/>
            <a:ext cx="3081576" cy="2405254"/>
          </a:xfrm>
        </p:spPr>
        <p:txBody>
          <a:bodyPr rtlCol="0">
            <a:normAutofit fontScale="85000" lnSpcReduction="20000"/>
          </a:bodyPr>
          <a:lstStyle/>
          <a:p>
            <a:pPr rtl="0"/>
            <a:r>
              <a:rPr lang="en-US" altLang="zh-TW" dirty="0" smtClean="0">
                <a:solidFill>
                  <a:srgbClr val="EBEBEB"/>
                </a:solidFill>
              </a:rPr>
              <a:t>Case1: </a:t>
            </a:r>
          </a:p>
          <a:p>
            <a:pPr rtl="0"/>
            <a:r>
              <a:rPr lang="en-US" altLang="zh-TW" dirty="0" smtClean="0">
                <a:solidFill>
                  <a:srgbClr val="EBEBEB"/>
                </a:solidFill>
              </a:rPr>
              <a:t>Obesity detection</a:t>
            </a:r>
          </a:p>
          <a:p>
            <a:pPr rtl="0"/>
            <a:endParaRPr lang="en-US" altLang="zh-TW" dirty="0">
              <a:solidFill>
                <a:srgbClr val="EBEBEB"/>
              </a:solidFill>
              <a:latin typeface="Microsoft JhengHei UI" panose="020B0604030504040204" pitchFamily="34" charset="-120"/>
              <a:ea typeface="Microsoft JhengHei UI" panose="020B0604030504040204" pitchFamily="34" charset="-120"/>
            </a:endParaRPr>
          </a:p>
          <a:p>
            <a:pPr rtl="0"/>
            <a:endParaRPr lang="en-US" altLang="zh-TW" dirty="0" smtClean="0">
              <a:solidFill>
                <a:srgbClr val="EBEBEB"/>
              </a:solidFill>
            </a:endParaRPr>
          </a:p>
          <a:p>
            <a:pPr rtl="0"/>
            <a:r>
              <a:rPr lang="en-US" altLang="zh-TW" dirty="0" smtClean="0">
                <a:solidFill>
                  <a:srgbClr val="EBEBEB"/>
                </a:solidFill>
                <a:latin typeface="Microsoft JhengHei UI" panose="020B0604030504040204" pitchFamily="34" charset="-120"/>
                <a:ea typeface="Microsoft JhengHei UI" panose="020B0604030504040204" pitchFamily="34" charset="-120"/>
              </a:rPr>
              <a:t>Group3</a:t>
            </a:r>
          </a:p>
          <a:p>
            <a:pPr rtl="0"/>
            <a:r>
              <a:rPr lang="zh-TW" altLang="en-US" dirty="0" smtClean="0">
                <a:solidFill>
                  <a:srgbClr val="EBEBEB"/>
                </a:solidFill>
              </a:rPr>
              <a:t>葉詠富 </a:t>
            </a:r>
            <a:r>
              <a:rPr lang="en-US" altLang="zh-TW" dirty="0" smtClean="0">
                <a:solidFill>
                  <a:srgbClr val="EBEBEB"/>
                </a:solidFill>
              </a:rPr>
              <a:t>310554031</a:t>
            </a:r>
          </a:p>
          <a:p>
            <a:pPr rtl="0"/>
            <a:r>
              <a:rPr lang="zh-TW" altLang="en-US" dirty="0" smtClean="0">
                <a:solidFill>
                  <a:srgbClr val="EBEBEB"/>
                </a:solidFill>
              </a:rPr>
              <a:t>游智鈞 </a:t>
            </a:r>
            <a:r>
              <a:rPr lang="zh-TW" altLang="en-US" dirty="0">
                <a:solidFill>
                  <a:srgbClr val="EBEBEB"/>
                </a:solidFill>
              </a:rPr>
              <a:t>待填</a:t>
            </a:r>
            <a:endParaRPr lang="en-US" altLang="zh-TW" dirty="0" smtClean="0">
              <a:solidFill>
                <a:srgbClr val="EBEBEB"/>
              </a:solidFill>
            </a:endParaRPr>
          </a:p>
          <a:p>
            <a:r>
              <a:rPr lang="zh-TW" altLang="en-US" dirty="0">
                <a:solidFill>
                  <a:srgbClr val="EBEBEB"/>
                </a:solidFill>
              </a:rPr>
              <a:t>高承</a:t>
            </a:r>
            <a:r>
              <a:rPr lang="zh-TW" altLang="en-US" dirty="0" smtClean="0">
                <a:solidFill>
                  <a:srgbClr val="EBEBEB"/>
                </a:solidFill>
              </a:rPr>
              <a:t>翰 待</a:t>
            </a:r>
            <a:r>
              <a:rPr lang="zh-TW" altLang="en-US" dirty="0">
                <a:solidFill>
                  <a:srgbClr val="EBEBEB"/>
                </a:solidFill>
              </a:rPr>
              <a:t>填</a:t>
            </a:r>
            <a:endParaRPr lang="en-US" altLang="zh-TW" dirty="0" smtClean="0">
              <a:solidFill>
                <a:srgbClr val="EBEBEB"/>
              </a:solidFill>
            </a:endParaRPr>
          </a:p>
          <a:p>
            <a:pPr rtl="0"/>
            <a:endParaRPr lang="zh-TW" altLang="en-US" dirty="0">
              <a:solidFill>
                <a:srgbClr val="EBEBEB"/>
              </a:solidFill>
              <a:latin typeface="Microsoft JhengHei UI" panose="020B0604030504040204" pitchFamily="34" charset="-120"/>
              <a:ea typeface="Microsoft JhengHei UI" panose="020B0604030504040204" pitchFamily="34" charset="-120"/>
            </a:endParaRPr>
          </a:p>
        </p:txBody>
      </p:sp>
      <p:grpSp>
        <p:nvGrpSpPr>
          <p:cNvPr id="58" name="群組 57">
            <a:extLst>
              <a:ext uri="{FF2B5EF4-FFF2-40B4-BE49-F238E27FC236}">
                <a16:creationId xmlns:a16="http://schemas.microsoft.com/office/drawing/2014/main" id="{A4274C20-A98B-4AC3-B16A-B7F41CB582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59" name="矩形 58">
              <a:extLst>
                <a:ext uri="{FF2B5EF4-FFF2-40B4-BE49-F238E27FC236}">
                  <a16:creationId xmlns:a16="http://schemas.microsoft.com/office/drawing/2014/main" id="{43ECC69B-2243-424A-8237-CF490F8B06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0" name="矩形 59">
              <a:extLst>
                <a:ext uri="{FF2B5EF4-FFF2-40B4-BE49-F238E27FC236}">
                  <a16:creationId xmlns:a16="http://schemas.microsoft.com/office/drawing/2014/main" id="{6D2EA3B9-3D17-4510-8464-E74F67267C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1" name="矩形 60">
              <a:extLst>
                <a:ext uri="{FF2B5EF4-FFF2-40B4-BE49-F238E27FC236}">
                  <a16:creationId xmlns:a16="http://schemas.microsoft.com/office/drawing/2014/main" id="{AA5DFA43-F31D-4C31-8826-6B40A21CF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098341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Statistic </a:t>
            </a:r>
            <a:r>
              <a:rPr lang="en-US" altLang="zh-TW" dirty="0" smtClean="0"/>
              <a:t>method</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474742" y="2032728"/>
            <a:ext cx="2733971" cy="441388"/>
            <a:chOff x="4192673" y="1618424"/>
            <a:chExt cx="2365367" cy="441388"/>
          </a:xfrm>
        </p:grpSpPr>
        <p:sp>
          <p:nvSpPr>
            <p:cNvPr id="7" name="六邊形 6"/>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a:t>
              </a:r>
              <a:r>
                <a:rPr lang="en-US" sz="1600" dirty="0">
                  <a:latin typeface="Microsoft JhengHei UI" panose="020B0604030504040204" pitchFamily="34" charset="-120"/>
                  <a:ea typeface="Microsoft JhengHei UI" panose="020B0604030504040204" pitchFamily="34" charset="-120"/>
                </a:rPr>
                <a:t>M</a:t>
              </a:r>
              <a:r>
                <a:rPr lang="en-US" altLang="zh-TW" sz="1600" dirty="0" smtClean="0">
                  <a:latin typeface="Microsoft JhengHei UI" panose="020B0604030504040204" pitchFamily="34" charset="-120"/>
                  <a:ea typeface="Microsoft JhengHei UI" panose="020B0604030504040204" pitchFamily="34" charset="-120"/>
                </a:rPr>
                <a:t>ost</a:t>
              </a:r>
              <a:r>
                <a:rPr lang="zh-TW" altLang="en-US" sz="1600" dirty="0" smtClean="0">
                  <a:latin typeface="Microsoft JhengHei UI" panose="020B0604030504040204" pitchFamily="34" charset="-120"/>
                  <a:ea typeface="Microsoft JhengHei UI" panose="020B0604030504040204" pitchFamily="34" charset="-120"/>
                </a:rPr>
                <a:t> </a:t>
              </a:r>
              <a:r>
                <a:rPr lang="en-US" altLang="zh-TW" sz="1600" dirty="0" smtClean="0">
                  <a:latin typeface="Microsoft JhengHei UI" panose="020B0604030504040204" pitchFamily="34" charset="-120"/>
                  <a:ea typeface="Microsoft JhengHei UI" panose="020B0604030504040204" pitchFamily="34" charset="-120"/>
                </a:rPr>
                <a:t>similar</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56709"/>
            <a:ext cx="9637221" cy="338554"/>
          </a:xfrm>
          <a:prstGeom prst="rect">
            <a:avLst/>
          </a:prstGeom>
        </p:spPr>
        <p:txBody>
          <a:bodyPr wrap="square">
            <a:spAutoFit/>
          </a:bodyPr>
          <a:lstStyle/>
          <a:p>
            <a:pPr lvl="0"/>
            <a:r>
              <a:rPr lang="en-US" altLang="zh-TW" sz="1600" dirty="0" smtClean="0">
                <a:latin typeface="Microsoft JhengHei UI" panose="020B0604030504040204" pitchFamily="34" charset="-120"/>
                <a:ea typeface="Microsoft JhengHei UI" panose="020B0604030504040204" pitchFamily="34" charset="-120"/>
              </a:rPr>
              <a:t>Use cosine </a:t>
            </a:r>
            <a:r>
              <a:rPr lang="en-US" altLang="zh-TW" sz="1600" dirty="0">
                <a:latin typeface="Microsoft JhengHei UI" panose="020B0604030504040204" pitchFamily="34" charset="-120"/>
                <a:ea typeface="Microsoft JhengHei UI" panose="020B0604030504040204" pitchFamily="34" charset="-120"/>
              </a:rPr>
              <a:t>to </a:t>
            </a:r>
            <a:r>
              <a:rPr lang="en-US" altLang="zh-TW" sz="1600" dirty="0" smtClean="0">
                <a:latin typeface="Microsoft JhengHei UI" panose="020B0604030504040204" pitchFamily="34" charset="-120"/>
                <a:ea typeface="Microsoft JhengHei UI" panose="020B0604030504040204" pitchFamily="34" charset="-120"/>
              </a:rPr>
              <a:t>calculate </a:t>
            </a:r>
            <a:r>
              <a:rPr lang="en-US" altLang="zh-TW" sz="1600" dirty="0">
                <a:latin typeface="Microsoft JhengHei UI" panose="020B0604030504040204" pitchFamily="34" charset="-120"/>
                <a:ea typeface="Microsoft JhengHei UI" panose="020B0604030504040204" pitchFamily="34" charset="-120"/>
              </a:rPr>
              <a:t>the </a:t>
            </a:r>
            <a:r>
              <a:rPr lang="en-US" altLang="zh-TW" sz="1600" dirty="0" smtClean="0">
                <a:latin typeface="Microsoft JhengHei UI" panose="020B0604030504040204" pitchFamily="34" charset="-120"/>
                <a:ea typeface="Microsoft JhengHei UI" panose="020B0604030504040204" pitchFamily="34" charset="-120"/>
              </a:rPr>
              <a:t>angle and find the most similar word of “obesity” and “obese”. </a:t>
            </a:r>
            <a:endParaRPr lang="en-US" altLang="zh-TW" sz="1600" dirty="0">
              <a:latin typeface="Microsoft JhengHei UI" panose="020B0604030504040204" pitchFamily="34" charset="-120"/>
              <a:ea typeface="Microsoft JhengHei UI" panose="020B0604030504040204" pitchFamily="34" charset="-120"/>
            </a:endParaRPr>
          </a:p>
        </p:txBody>
      </p:sp>
      <p:grpSp>
        <p:nvGrpSpPr>
          <p:cNvPr id="37" name="群組 36"/>
          <p:cNvGrpSpPr/>
          <p:nvPr/>
        </p:nvGrpSpPr>
        <p:grpSpPr>
          <a:xfrm>
            <a:off x="493503" y="3053128"/>
            <a:ext cx="2733971" cy="441388"/>
            <a:chOff x="4192673" y="1618424"/>
            <a:chExt cx="2365367" cy="441388"/>
          </a:xfrm>
        </p:grpSpPr>
        <p:sp>
          <p:nvSpPr>
            <p:cNvPr id="38" name="六邊形 37"/>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Weight</a:t>
              </a:r>
            </a:p>
          </p:txBody>
        </p:sp>
      </p:grpSp>
      <p:grpSp>
        <p:nvGrpSpPr>
          <p:cNvPr id="3" name="群組 2"/>
          <p:cNvGrpSpPr/>
          <p:nvPr/>
        </p:nvGrpSpPr>
        <p:grpSpPr>
          <a:xfrm>
            <a:off x="6362337" y="3326422"/>
            <a:ext cx="5472915" cy="2940239"/>
            <a:chOff x="6362337" y="3326422"/>
            <a:chExt cx="5472915" cy="2940239"/>
          </a:xfrm>
        </p:grpSpPr>
        <p:sp>
          <p:nvSpPr>
            <p:cNvPr id="21" name="圓角矩形 20"/>
            <p:cNvSpPr/>
            <p:nvPr/>
          </p:nvSpPr>
          <p:spPr>
            <a:xfrm>
              <a:off x="7166488" y="3648752"/>
              <a:ext cx="1189251"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obesity</a:t>
              </a:r>
              <a:endParaRPr lang="zh-TW" altLang="en-US" dirty="0"/>
            </a:p>
          </p:txBody>
        </p:sp>
        <p:sp>
          <p:nvSpPr>
            <p:cNvPr id="24" name="圓角矩形 23"/>
            <p:cNvSpPr/>
            <p:nvPr/>
          </p:nvSpPr>
          <p:spPr>
            <a:xfrm>
              <a:off x="7166487" y="5268262"/>
              <a:ext cx="1189251" cy="39237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obese</a:t>
              </a:r>
              <a:endParaRPr lang="zh-TW" altLang="en-US" dirty="0"/>
            </a:p>
          </p:txBody>
        </p:sp>
        <p:sp>
          <p:nvSpPr>
            <p:cNvPr id="26" name="圓角矩形 25"/>
            <p:cNvSpPr/>
            <p:nvPr/>
          </p:nvSpPr>
          <p:spPr>
            <a:xfrm>
              <a:off x="8489246" y="3650121"/>
              <a:ext cx="1673468" cy="39632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a:t>
              </a:r>
              <a:endParaRPr lang="zh-TW" altLang="en-US" dirty="0"/>
            </a:p>
          </p:txBody>
        </p:sp>
        <p:sp>
          <p:nvSpPr>
            <p:cNvPr id="27" name="圓角矩形 26"/>
            <p:cNvSpPr/>
            <p:nvPr/>
          </p:nvSpPr>
          <p:spPr>
            <a:xfrm>
              <a:off x="8489245" y="4333123"/>
              <a:ext cx="1673469" cy="38722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hyperlipidemia</a:t>
              </a:r>
              <a:endParaRPr lang="zh-TW" altLang="en-US" dirty="0"/>
            </a:p>
          </p:txBody>
        </p:sp>
        <p:sp>
          <p:nvSpPr>
            <p:cNvPr id="28" name="圓角矩形 27"/>
            <p:cNvSpPr/>
            <p:nvPr/>
          </p:nvSpPr>
          <p:spPr>
            <a:xfrm>
              <a:off x="8489244" y="5268262"/>
              <a:ext cx="1673469" cy="39237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morbidly</a:t>
              </a:r>
              <a:endParaRPr lang="zh-TW" altLang="en-US" dirty="0"/>
            </a:p>
          </p:txBody>
        </p:sp>
        <p:sp>
          <p:nvSpPr>
            <p:cNvPr id="30" name="圓角矩形 29"/>
            <p:cNvSpPr/>
            <p:nvPr/>
          </p:nvSpPr>
          <p:spPr>
            <a:xfrm>
              <a:off x="10296222" y="4336123"/>
              <a:ext cx="1457976" cy="38422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err="1" smtClean="0"/>
                <a:t>htn</a:t>
              </a:r>
              <a:endParaRPr lang="zh-TW" altLang="en-US" dirty="0"/>
            </a:p>
          </p:txBody>
        </p:sp>
        <p:sp>
          <p:nvSpPr>
            <p:cNvPr id="31" name="圓角矩形 30"/>
            <p:cNvSpPr/>
            <p:nvPr/>
          </p:nvSpPr>
          <p:spPr>
            <a:xfrm>
              <a:off x="10296222" y="3643194"/>
              <a:ext cx="1457976" cy="3979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asthma</a:t>
              </a:r>
              <a:endParaRPr lang="zh-TW" altLang="en-US" dirty="0"/>
            </a:p>
          </p:txBody>
        </p:sp>
        <p:cxnSp>
          <p:nvCxnSpPr>
            <p:cNvPr id="33" name="直線接點 32"/>
            <p:cNvCxnSpPr/>
            <p:nvPr/>
          </p:nvCxnSpPr>
          <p:spPr>
            <a:xfrm flipH="1">
              <a:off x="8419045"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10238788"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a:off x="7090412" y="5843848"/>
              <a:ext cx="474484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489236" y="5897329"/>
              <a:ext cx="415498" cy="369332"/>
            </a:xfrm>
            <a:prstGeom prst="rect">
              <a:avLst/>
            </a:prstGeom>
          </p:spPr>
          <p:txBody>
            <a:bodyPr wrap="none">
              <a:spAutoFit/>
            </a:bodyPr>
            <a:lstStyle/>
            <a:p>
              <a:r>
                <a:rPr lang="en-US" altLang="zh-TW" dirty="0" smtClean="0">
                  <a:solidFill>
                    <a:schemeClr val="bg2">
                      <a:lumMod val="50000"/>
                    </a:schemeClr>
                  </a:solidFill>
                </a:rPr>
                <a:t>50</a:t>
              </a:r>
              <a:endParaRPr lang="zh-TW" altLang="en-US" dirty="0">
                <a:solidFill>
                  <a:schemeClr val="bg2">
                    <a:lumMod val="50000"/>
                  </a:schemeClr>
                </a:solidFill>
              </a:endParaRPr>
            </a:p>
          </p:txBody>
        </p:sp>
        <p:sp>
          <p:nvSpPr>
            <p:cNvPr id="44" name="矩形 43"/>
            <p:cNvSpPr/>
            <p:nvPr/>
          </p:nvSpPr>
          <p:spPr>
            <a:xfrm>
              <a:off x="9118229" y="5897329"/>
              <a:ext cx="415498" cy="369332"/>
            </a:xfrm>
            <a:prstGeom prst="rect">
              <a:avLst/>
            </a:prstGeom>
          </p:spPr>
          <p:txBody>
            <a:bodyPr wrap="none">
              <a:spAutoFit/>
            </a:bodyPr>
            <a:lstStyle/>
            <a:p>
              <a:r>
                <a:rPr lang="en-US" altLang="zh-TW" dirty="0" smtClean="0">
                  <a:solidFill>
                    <a:schemeClr val="bg2">
                      <a:lumMod val="50000"/>
                    </a:schemeClr>
                  </a:solidFill>
                </a:rPr>
                <a:t>2</a:t>
              </a:r>
              <a:r>
                <a:rPr lang="en-US" altLang="zh-TW" dirty="0">
                  <a:solidFill>
                    <a:schemeClr val="bg2">
                      <a:lumMod val="50000"/>
                    </a:schemeClr>
                  </a:solidFill>
                </a:rPr>
                <a:t>8</a:t>
              </a:r>
              <a:endParaRPr lang="zh-TW" altLang="en-US" dirty="0">
                <a:solidFill>
                  <a:schemeClr val="bg2">
                    <a:lumMod val="50000"/>
                  </a:schemeClr>
                </a:solidFill>
              </a:endParaRPr>
            </a:p>
          </p:txBody>
        </p:sp>
        <p:sp>
          <p:nvSpPr>
            <p:cNvPr id="45" name="矩形 44"/>
            <p:cNvSpPr/>
            <p:nvPr/>
          </p:nvSpPr>
          <p:spPr>
            <a:xfrm>
              <a:off x="10943792" y="5897329"/>
              <a:ext cx="415498" cy="369332"/>
            </a:xfrm>
            <a:prstGeom prst="rect">
              <a:avLst/>
            </a:prstGeom>
          </p:spPr>
          <p:txBody>
            <a:bodyPr wrap="none">
              <a:spAutoFit/>
            </a:bodyPr>
            <a:lstStyle/>
            <a:p>
              <a:r>
                <a:rPr lang="en-US" altLang="zh-TW" dirty="0" smtClean="0">
                  <a:solidFill>
                    <a:schemeClr val="bg2">
                      <a:lumMod val="50000"/>
                    </a:schemeClr>
                  </a:solidFill>
                </a:rPr>
                <a:t>20</a:t>
              </a:r>
              <a:endParaRPr lang="zh-TW" altLang="en-US" dirty="0">
                <a:solidFill>
                  <a:schemeClr val="bg2">
                    <a:lumMod val="50000"/>
                  </a:schemeClr>
                </a:solidFill>
              </a:endParaRPr>
            </a:p>
          </p:txBody>
        </p:sp>
        <p:sp>
          <p:nvSpPr>
            <p:cNvPr id="46" name="矩形 45"/>
            <p:cNvSpPr/>
            <p:nvPr/>
          </p:nvSpPr>
          <p:spPr>
            <a:xfrm>
              <a:off x="6362337" y="5836091"/>
              <a:ext cx="798808" cy="369332"/>
            </a:xfrm>
            <a:prstGeom prst="rect">
              <a:avLst/>
            </a:prstGeom>
          </p:spPr>
          <p:txBody>
            <a:bodyPr wrap="none">
              <a:spAutoFit/>
            </a:bodyPr>
            <a:lstStyle/>
            <a:p>
              <a:r>
                <a:rPr lang="en-US" altLang="zh-TW" dirty="0" smtClean="0">
                  <a:solidFill>
                    <a:schemeClr val="bg2">
                      <a:lumMod val="50000"/>
                    </a:schemeClr>
                  </a:solidFill>
                </a:rPr>
                <a:t>weight</a:t>
              </a:r>
              <a:endParaRPr lang="zh-TW" altLang="en-US" dirty="0">
                <a:solidFill>
                  <a:schemeClr val="bg2">
                    <a:lumMod val="50000"/>
                  </a:schemeClr>
                </a:solidFill>
              </a:endParaRPr>
            </a:p>
          </p:txBody>
        </p:sp>
      </p:grpSp>
      <p:sp>
        <p:nvSpPr>
          <p:cNvPr id="54" name="矩形 53"/>
          <p:cNvSpPr/>
          <p:nvPr/>
        </p:nvSpPr>
        <p:spPr>
          <a:xfrm>
            <a:off x="606052" y="3591927"/>
            <a:ext cx="6096000" cy="1569660"/>
          </a:xfrm>
          <a:prstGeom prst="rect">
            <a:avLst/>
          </a:prstGeom>
        </p:spPr>
        <p:txBody>
          <a:bodyPr>
            <a:spAutoFit/>
          </a:bodyPr>
          <a:lstStyle/>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obesity </a:t>
            </a:r>
            <a:r>
              <a:rPr lang="en-US" altLang="zh-TW" sz="1600" dirty="0">
                <a:latin typeface="Microsoft JhengHei UI" panose="020B0604030504040204" pitchFamily="34" charset="-120"/>
                <a:ea typeface="Microsoft JhengHei UI" panose="020B0604030504040204" pitchFamily="34" charset="-120"/>
              </a:rPr>
              <a:t>and obese are key words for obesity, so 50 points are given for evaluation. </a:t>
            </a:r>
          </a:p>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Morbidly</a:t>
            </a:r>
            <a:r>
              <a:rPr lang="en-US" altLang="zh-TW" sz="1600" dirty="0">
                <a:latin typeface="Microsoft JhengHei UI" panose="020B0604030504040204" pitchFamily="34" charset="-120"/>
                <a:ea typeface="Microsoft JhengHei UI" panose="020B0604030504040204" pitchFamily="34" charset="-120"/>
              </a:rPr>
              <a:t>, morbid, hyperlipidemia and obesity-related words are the most </a:t>
            </a:r>
            <a:r>
              <a:rPr lang="en-US" altLang="zh-TW" sz="1600" dirty="0" smtClean="0">
                <a:latin typeface="Microsoft JhengHei UI" panose="020B0604030504040204" pitchFamily="34" charset="-120"/>
                <a:ea typeface="Microsoft JhengHei UI" panose="020B0604030504040204" pitchFamily="34" charset="-120"/>
              </a:rPr>
              <a:t>similar</a:t>
            </a:r>
            <a:r>
              <a:rPr lang="en-US" altLang="zh-TW" sz="1600" dirty="0">
                <a:latin typeface="Microsoft JhengHei UI" panose="020B0604030504040204" pitchFamily="34" charset="-120"/>
                <a:ea typeface="Microsoft JhengHei UI" panose="020B0604030504040204" pitchFamily="34" charset="-120"/>
              </a:rPr>
              <a:t>.</a:t>
            </a:r>
          </a:p>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Asthma </a:t>
            </a:r>
            <a:r>
              <a:rPr lang="en-US" altLang="zh-TW" sz="1600" dirty="0">
                <a:latin typeface="Microsoft JhengHei UI" panose="020B0604030504040204" pitchFamily="34" charset="-120"/>
                <a:ea typeface="Microsoft JhengHei UI" panose="020B0604030504040204" pitchFamily="34" charset="-120"/>
              </a:rPr>
              <a:t>and </a:t>
            </a:r>
            <a:r>
              <a:rPr lang="en-US" altLang="zh-TW" sz="1600" dirty="0" err="1">
                <a:latin typeface="Microsoft JhengHei UI" panose="020B0604030504040204" pitchFamily="34" charset="-120"/>
                <a:ea typeface="Microsoft JhengHei UI" panose="020B0604030504040204" pitchFamily="34" charset="-120"/>
              </a:rPr>
              <a:t>htn</a:t>
            </a:r>
            <a:r>
              <a:rPr lang="en-US" altLang="zh-TW" sz="1600" dirty="0">
                <a:latin typeface="Microsoft JhengHei UI" panose="020B0604030504040204" pitchFamily="34" charset="-120"/>
                <a:ea typeface="Microsoft JhengHei UI" panose="020B0604030504040204" pitchFamily="34" charset="-120"/>
              </a:rPr>
              <a:t> are not so close, so give a weight of 20 </a:t>
            </a:r>
            <a:r>
              <a:rPr lang="en-US" altLang="zh-TW" sz="1600" dirty="0" smtClean="0">
                <a:latin typeface="Microsoft JhengHei UI" panose="020B0604030504040204" pitchFamily="34" charset="-120"/>
                <a:ea typeface="Microsoft JhengHei UI" panose="020B0604030504040204" pitchFamily="34" charset="-120"/>
              </a:rPr>
              <a:t>points.</a:t>
            </a:r>
            <a:endParaRPr lang="zh-TW" altLang="en-US" sz="1600" dirty="0">
              <a:latin typeface="Microsoft JhengHei UI" panose="020B0604030504040204" pitchFamily="34" charset="-120"/>
              <a:ea typeface="Microsoft JhengHei UI" panose="020B0604030504040204" pitchFamily="34" charset="-120"/>
            </a:endParaRPr>
          </a:p>
        </p:txBody>
      </p:sp>
      <p:grpSp>
        <p:nvGrpSpPr>
          <p:cNvPr id="55" name="群組 54"/>
          <p:cNvGrpSpPr/>
          <p:nvPr/>
        </p:nvGrpSpPr>
        <p:grpSpPr>
          <a:xfrm>
            <a:off x="494263" y="5288637"/>
            <a:ext cx="2733971" cy="441388"/>
            <a:chOff x="4192673" y="1618424"/>
            <a:chExt cx="2365367" cy="441388"/>
          </a:xfrm>
        </p:grpSpPr>
        <p:sp>
          <p:nvSpPr>
            <p:cNvPr id="56" name="六邊形 5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5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c</a:t>
              </a:r>
              <a:r>
                <a:rPr lang="en-US" sz="1600" dirty="0">
                  <a:latin typeface="Microsoft JhengHei UI" panose="020B0604030504040204" pitchFamily="34" charset="-120"/>
                  <a:ea typeface="Microsoft JhengHei UI" panose="020B0604030504040204" pitchFamily="34" charset="-120"/>
                </a:rPr>
                <a:t>. </a:t>
              </a:r>
              <a:r>
                <a:rPr lang="en-US" sz="1600" dirty="0" smtClean="0">
                  <a:latin typeface="Microsoft JhengHei UI" panose="020B0604030504040204" pitchFamily="34" charset="-120"/>
                  <a:ea typeface="Microsoft JhengHei UI" panose="020B0604030504040204" pitchFamily="34" charset="-120"/>
                </a:rPr>
                <a:t>Criterion </a:t>
              </a:r>
            </a:p>
          </p:txBody>
        </p:sp>
      </p:grpSp>
      <p:sp>
        <p:nvSpPr>
          <p:cNvPr id="58" name="矩形 57"/>
          <p:cNvSpPr/>
          <p:nvPr/>
        </p:nvSpPr>
        <p:spPr>
          <a:xfrm>
            <a:off x="591806" y="5869474"/>
            <a:ext cx="5843421" cy="584775"/>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Count the weight of an article, weight greater than 50 points is </a:t>
            </a:r>
            <a:r>
              <a:rPr lang="en-US" altLang="zh-TW" sz="1600" dirty="0" smtClean="0">
                <a:latin typeface="Microsoft JhengHei UI" panose="020B0604030504040204" pitchFamily="34" charset="-120"/>
                <a:ea typeface="Microsoft JhengHei UI" panose="020B0604030504040204" pitchFamily="34" charset="-120"/>
              </a:rPr>
              <a:t>obesity.</a:t>
            </a: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33418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 </a:t>
            </a:r>
            <a:r>
              <a:rPr lang="en-US" altLang="zh-TW" dirty="0" smtClean="0"/>
              <a:t>article vector</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矩形 19"/>
          <p:cNvSpPr/>
          <p:nvPr/>
        </p:nvSpPr>
        <p:spPr>
          <a:xfrm>
            <a:off x="149060" y="3501685"/>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矩形 26"/>
          <p:cNvSpPr/>
          <p:nvPr/>
        </p:nvSpPr>
        <p:spPr>
          <a:xfrm>
            <a:off x="149060" y="4685720"/>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2" name="群組 11"/>
          <p:cNvGrpSpPr/>
          <p:nvPr/>
        </p:nvGrpSpPr>
        <p:grpSpPr>
          <a:xfrm>
            <a:off x="503143" y="2032728"/>
            <a:ext cx="1974050"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a:latin typeface="Microsoft JhengHei UI" panose="020B0604030504040204" pitchFamily="34" charset="-120"/>
                  <a:ea typeface="Microsoft JhengHei UI" panose="020B0604030504040204" pitchFamily="34" charset="-120"/>
                </a:rPr>
                <a:t>A</a:t>
              </a:r>
              <a:r>
                <a:rPr lang="en-US" altLang="zh-TW" sz="1600" dirty="0" smtClean="0">
                  <a:latin typeface="Microsoft JhengHei UI" panose="020B0604030504040204" pitchFamily="34" charset="-120"/>
                  <a:ea typeface="Microsoft JhengHei UI" panose="020B0604030504040204" pitchFamily="34" charset="-120"/>
                </a:rPr>
                <a:t>. Average</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503143" y="3597686"/>
            <a:ext cx="1974050" cy="441388"/>
            <a:chOff x="4192673" y="1618424"/>
            <a:chExt cx="2644602" cy="441388"/>
          </a:xfrm>
        </p:grpSpPr>
        <p:sp>
          <p:nvSpPr>
            <p:cNvPr id="16" name="六邊形 15"/>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a:latin typeface="Microsoft JhengHei UI" panose="020B0604030504040204" pitchFamily="34" charset="-120"/>
                  <a:ea typeface="Microsoft JhengHei UI" panose="020B0604030504040204" pitchFamily="34" charset="-120"/>
                </a:rPr>
                <a:t>B</a:t>
              </a:r>
              <a:r>
                <a:rPr lang="en-US" altLang="zh-TW" sz="1600" dirty="0" smtClean="0">
                  <a:latin typeface="Microsoft JhengHei UI" panose="020B0604030504040204" pitchFamily="34" charset="-120"/>
                  <a:ea typeface="Microsoft JhengHei UI" panose="020B0604030504040204" pitchFamily="34" charset="-120"/>
                </a:rPr>
                <a:t>. Weight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3" name="矩形 2"/>
          <p:cNvSpPr/>
          <p:nvPr/>
        </p:nvSpPr>
        <p:spPr>
          <a:xfrm>
            <a:off x="581192" y="2570117"/>
            <a:ext cx="9319266" cy="338554"/>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Calculate the average vector of the article and use it as the article </a:t>
            </a:r>
            <a:r>
              <a:rPr lang="en-US" altLang="zh-TW" sz="1600" dirty="0" smtClean="0">
                <a:latin typeface="Microsoft JhengHei UI" panose="020B0604030504040204" pitchFamily="34" charset="-120"/>
                <a:ea typeface="Microsoft JhengHei UI" panose="020B0604030504040204" pitchFamily="34" charset="-120"/>
              </a:rPr>
              <a:t>vector.</a:t>
            </a:r>
            <a:endParaRPr lang="zh-TW" altLang="en-US" sz="1600" dirty="0">
              <a:latin typeface="Microsoft JhengHei UI" panose="020B0604030504040204" pitchFamily="34" charset="-120"/>
              <a:ea typeface="Microsoft JhengHei UI" panose="020B0604030504040204" pitchFamily="34" charset="-120"/>
            </a:endParaRPr>
          </a:p>
        </p:txBody>
      </p:sp>
      <p:sp>
        <p:nvSpPr>
          <p:cNvPr id="5" name="矩形 4"/>
          <p:cNvSpPr/>
          <p:nvPr/>
        </p:nvSpPr>
        <p:spPr>
          <a:xfrm>
            <a:off x="581192" y="4138292"/>
            <a:ext cx="4418037" cy="830997"/>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Calculate the weight vector of the article, give the weight to the key words, and use it as the article </a:t>
            </a:r>
            <a:r>
              <a:rPr lang="en-US" altLang="zh-TW" sz="1600" dirty="0" smtClean="0">
                <a:latin typeface="Microsoft JhengHei UI" panose="020B0604030504040204" pitchFamily="34" charset="-120"/>
                <a:ea typeface="Microsoft JhengHei UI" panose="020B0604030504040204" pitchFamily="34" charset="-120"/>
              </a:rPr>
              <a:t>vector.</a:t>
            </a:r>
            <a:endParaRPr lang="zh-TW" altLang="en-US" sz="1600" dirty="0">
              <a:latin typeface="Microsoft JhengHei UI" panose="020B0604030504040204" pitchFamily="34" charset="-120"/>
              <a:ea typeface="Microsoft JhengHei UI" panose="020B0604030504040204" pitchFamily="34" charset="-120"/>
            </a:endParaRPr>
          </a:p>
        </p:txBody>
      </p:sp>
      <p:grpSp>
        <p:nvGrpSpPr>
          <p:cNvPr id="23" name="群組 22"/>
          <p:cNvGrpSpPr/>
          <p:nvPr/>
        </p:nvGrpSpPr>
        <p:grpSpPr>
          <a:xfrm>
            <a:off x="5153892" y="4082998"/>
            <a:ext cx="6783184" cy="2461679"/>
            <a:chOff x="6362337" y="3326422"/>
            <a:chExt cx="6354881" cy="3024712"/>
          </a:xfrm>
        </p:grpSpPr>
        <p:sp>
          <p:nvSpPr>
            <p:cNvPr id="24" name="圓角矩形 23"/>
            <p:cNvSpPr/>
            <p:nvPr/>
          </p:nvSpPr>
          <p:spPr>
            <a:xfrm>
              <a:off x="7166488" y="3648752"/>
              <a:ext cx="930875"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obesity</a:t>
              </a:r>
              <a:endParaRPr lang="zh-TW" altLang="en-US" dirty="0"/>
            </a:p>
          </p:txBody>
        </p:sp>
        <p:sp>
          <p:nvSpPr>
            <p:cNvPr id="25" name="圓角矩形 24"/>
            <p:cNvSpPr/>
            <p:nvPr/>
          </p:nvSpPr>
          <p:spPr>
            <a:xfrm>
              <a:off x="7166487" y="5268261"/>
              <a:ext cx="930876" cy="39237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obese</a:t>
              </a:r>
              <a:endParaRPr lang="zh-TW" altLang="en-US" dirty="0"/>
            </a:p>
          </p:txBody>
        </p:sp>
        <p:sp>
          <p:nvSpPr>
            <p:cNvPr id="26" name="圓角矩形 25"/>
            <p:cNvSpPr/>
            <p:nvPr/>
          </p:nvSpPr>
          <p:spPr>
            <a:xfrm>
              <a:off x="8289990" y="3662077"/>
              <a:ext cx="1673468" cy="39632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a:t>
              </a:r>
              <a:endParaRPr lang="zh-TW" altLang="en-US" dirty="0"/>
            </a:p>
          </p:txBody>
        </p:sp>
        <p:sp>
          <p:nvSpPr>
            <p:cNvPr id="28" name="圓角矩形 27"/>
            <p:cNvSpPr/>
            <p:nvPr/>
          </p:nvSpPr>
          <p:spPr>
            <a:xfrm>
              <a:off x="8294548" y="4333123"/>
              <a:ext cx="1673469" cy="38722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hyperlipidemia</a:t>
              </a:r>
              <a:endParaRPr lang="zh-TW" altLang="en-US" dirty="0"/>
            </a:p>
          </p:txBody>
        </p:sp>
        <p:sp>
          <p:nvSpPr>
            <p:cNvPr id="29" name="圓角矩形 28"/>
            <p:cNvSpPr/>
            <p:nvPr/>
          </p:nvSpPr>
          <p:spPr>
            <a:xfrm>
              <a:off x="8289990" y="5228539"/>
              <a:ext cx="1673469" cy="39237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morbidly</a:t>
              </a:r>
              <a:endParaRPr lang="zh-TW" altLang="en-US" dirty="0"/>
            </a:p>
          </p:txBody>
        </p:sp>
        <p:sp>
          <p:nvSpPr>
            <p:cNvPr id="30" name="圓角矩形 29"/>
            <p:cNvSpPr/>
            <p:nvPr/>
          </p:nvSpPr>
          <p:spPr>
            <a:xfrm>
              <a:off x="10171617" y="4336122"/>
              <a:ext cx="1101132" cy="38422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err="1" smtClean="0"/>
                <a:t>htn</a:t>
              </a:r>
              <a:endParaRPr lang="zh-TW" altLang="en-US" dirty="0"/>
            </a:p>
          </p:txBody>
        </p:sp>
        <p:sp>
          <p:nvSpPr>
            <p:cNvPr id="31" name="圓角矩形 30"/>
            <p:cNvSpPr/>
            <p:nvPr/>
          </p:nvSpPr>
          <p:spPr>
            <a:xfrm>
              <a:off x="10171617" y="3643194"/>
              <a:ext cx="1101132" cy="3979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asthma</a:t>
              </a:r>
              <a:endParaRPr lang="zh-TW" altLang="en-US" dirty="0"/>
            </a:p>
          </p:txBody>
        </p:sp>
        <p:cxnSp>
          <p:nvCxnSpPr>
            <p:cNvPr id="32" name="直線接點 31"/>
            <p:cNvCxnSpPr/>
            <p:nvPr/>
          </p:nvCxnSpPr>
          <p:spPr>
            <a:xfrm flipH="1">
              <a:off x="8193197"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10051882"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V="1">
              <a:off x="7090412" y="5836091"/>
              <a:ext cx="5626806" cy="7757"/>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489236" y="5897329"/>
              <a:ext cx="281134" cy="453805"/>
            </a:xfrm>
            <a:prstGeom prst="rect">
              <a:avLst/>
            </a:prstGeom>
          </p:spPr>
          <p:txBody>
            <a:bodyPr wrap="none">
              <a:spAutoFit/>
            </a:bodyPr>
            <a:lstStyle/>
            <a:p>
              <a:r>
                <a:rPr lang="en-US" altLang="zh-TW" dirty="0">
                  <a:solidFill>
                    <a:schemeClr val="bg2">
                      <a:lumMod val="50000"/>
                    </a:schemeClr>
                  </a:solidFill>
                </a:rPr>
                <a:t>4</a:t>
              </a:r>
              <a:endParaRPr lang="zh-TW" altLang="en-US" dirty="0">
                <a:solidFill>
                  <a:schemeClr val="bg2">
                    <a:lumMod val="50000"/>
                  </a:schemeClr>
                </a:solidFill>
              </a:endParaRPr>
            </a:p>
          </p:txBody>
        </p:sp>
        <p:sp>
          <p:nvSpPr>
            <p:cNvPr id="36" name="矩形 35"/>
            <p:cNvSpPr/>
            <p:nvPr/>
          </p:nvSpPr>
          <p:spPr>
            <a:xfrm>
              <a:off x="8993623" y="5897329"/>
              <a:ext cx="281134" cy="453805"/>
            </a:xfrm>
            <a:prstGeom prst="rect">
              <a:avLst/>
            </a:prstGeom>
          </p:spPr>
          <p:txBody>
            <a:bodyPr wrap="none">
              <a:spAutoFit/>
            </a:bodyPr>
            <a:lstStyle/>
            <a:p>
              <a:r>
                <a:rPr lang="en-US" altLang="zh-TW" dirty="0">
                  <a:solidFill>
                    <a:schemeClr val="bg2">
                      <a:lumMod val="50000"/>
                    </a:schemeClr>
                  </a:solidFill>
                </a:rPr>
                <a:t>2</a:t>
              </a:r>
              <a:endParaRPr lang="zh-TW" altLang="en-US" dirty="0">
                <a:solidFill>
                  <a:schemeClr val="bg2">
                    <a:lumMod val="50000"/>
                  </a:schemeClr>
                </a:solidFill>
              </a:endParaRPr>
            </a:p>
          </p:txBody>
        </p:sp>
        <p:sp>
          <p:nvSpPr>
            <p:cNvPr id="37" name="矩形 36"/>
            <p:cNvSpPr/>
            <p:nvPr/>
          </p:nvSpPr>
          <p:spPr>
            <a:xfrm>
              <a:off x="10638637" y="5897329"/>
              <a:ext cx="281134" cy="453805"/>
            </a:xfrm>
            <a:prstGeom prst="rect">
              <a:avLst/>
            </a:prstGeom>
          </p:spPr>
          <p:txBody>
            <a:bodyPr wrap="none">
              <a:spAutoFit/>
            </a:bodyPr>
            <a:lstStyle/>
            <a:p>
              <a:r>
                <a:rPr lang="en-US" altLang="zh-TW" dirty="0">
                  <a:solidFill>
                    <a:schemeClr val="bg2">
                      <a:lumMod val="50000"/>
                    </a:schemeClr>
                  </a:solidFill>
                </a:rPr>
                <a:t>1</a:t>
              </a:r>
              <a:endParaRPr lang="zh-TW" altLang="en-US" dirty="0">
                <a:solidFill>
                  <a:schemeClr val="bg2">
                    <a:lumMod val="50000"/>
                  </a:schemeClr>
                </a:solidFill>
              </a:endParaRPr>
            </a:p>
          </p:txBody>
        </p:sp>
        <p:sp>
          <p:nvSpPr>
            <p:cNvPr id="38" name="矩形 37"/>
            <p:cNvSpPr/>
            <p:nvPr/>
          </p:nvSpPr>
          <p:spPr>
            <a:xfrm>
              <a:off x="6362337" y="5836091"/>
              <a:ext cx="798808" cy="369332"/>
            </a:xfrm>
            <a:prstGeom prst="rect">
              <a:avLst/>
            </a:prstGeom>
          </p:spPr>
          <p:txBody>
            <a:bodyPr wrap="none">
              <a:spAutoFit/>
            </a:bodyPr>
            <a:lstStyle/>
            <a:p>
              <a:r>
                <a:rPr lang="en-US" altLang="zh-TW" dirty="0" smtClean="0">
                  <a:solidFill>
                    <a:schemeClr val="bg2">
                      <a:lumMod val="50000"/>
                    </a:schemeClr>
                  </a:solidFill>
                </a:rPr>
                <a:t>weight</a:t>
              </a:r>
              <a:endParaRPr lang="zh-TW" altLang="en-US" dirty="0">
                <a:solidFill>
                  <a:schemeClr val="bg2">
                    <a:lumMod val="50000"/>
                  </a:schemeClr>
                </a:solidFill>
              </a:endParaRPr>
            </a:p>
          </p:txBody>
        </p:sp>
      </p:grpSp>
      <p:cxnSp>
        <p:nvCxnSpPr>
          <p:cNvPr id="39" name="直線接點 38"/>
          <p:cNvCxnSpPr/>
          <p:nvPr/>
        </p:nvCxnSpPr>
        <p:spPr>
          <a:xfrm flipH="1">
            <a:off x="10580317" y="4082998"/>
            <a:ext cx="1079" cy="234309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1143227" y="6175345"/>
            <a:ext cx="466794" cy="369332"/>
          </a:xfrm>
          <a:prstGeom prst="rect">
            <a:avLst/>
          </a:prstGeom>
        </p:spPr>
        <p:txBody>
          <a:bodyPr wrap="none">
            <a:spAutoFit/>
          </a:bodyPr>
          <a:lstStyle/>
          <a:p>
            <a:r>
              <a:rPr lang="en-US" altLang="zh-TW" dirty="0" smtClean="0">
                <a:solidFill>
                  <a:schemeClr val="bg2">
                    <a:lumMod val="50000"/>
                  </a:schemeClr>
                </a:solidFill>
              </a:rPr>
              <a:t>0.1</a:t>
            </a:r>
            <a:endParaRPr lang="zh-TW" altLang="en-US" dirty="0">
              <a:solidFill>
                <a:schemeClr val="bg2">
                  <a:lumMod val="50000"/>
                </a:schemeClr>
              </a:solidFill>
            </a:endParaRPr>
          </a:p>
        </p:txBody>
      </p:sp>
      <p:sp>
        <p:nvSpPr>
          <p:cNvPr id="41" name="圓角矩形 40"/>
          <p:cNvSpPr/>
          <p:nvPr/>
        </p:nvSpPr>
        <p:spPr>
          <a:xfrm>
            <a:off x="10788951" y="4340805"/>
            <a:ext cx="1175346" cy="323864"/>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other</a:t>
            </a:r>
            <a:endParaRPr lang="zh-TW" altLang="en-US" dirty="0"/>
          </a:p>
        </p:txBody>
      </p:sp>
    </p:spTree>
    <p:extLst>
      <p:ext uri="{BB962C8B-B14F-4D97-AF65-F5344CB8AC3E}">
        <p14:creationId xmlns:p14="http://schemas.microsoft.com/office/powerpoint/2010/main" val="1670734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a:solidFill>
                  <a:srgbClr val="FFFEFF"/>
                </a:solidFill>
              </a:rPr>
              <a:t> </a:t>
            </a:r>
            <a:r>
              <a:rPr lang="en-US" altLang="zh-TW" dirty="0" smtClean="0">
                <a:solidFill>
                  <a:srgbClr val="FFFEFF"/>
                </a:solidFill>
              </a:rPr>
              <a:t>Classification </a:t>
            </a:r>
            <a:r>
              <a:rPr lang="en-US" altLang="zh-TW" dirty="0">
                <a:solidFill>
                  <a:srgbClr val="FFFEFF"/>
                </a:solidFill>
              </a:rPr>
              <a:t>algorithm</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503143" y="2032728"/>
            <a:ext cx="311635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smtClean="0">
                  <a:latin typeface="Microsoft JhengHei UI" panose="020B0604030504040204" pitchFamily="34" charset="-120"/>
                  <a:ea typeface="Microsoft JhengHei UI" panose="020B0604030504040204" pitchFamily="34" charset="-120"/>
                </a:rPr>
                <a:t>Naïve Bayes</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0" name="矩形 19"/>
          <p:cNvSpPr/>
          <p:nvPr/>
        </p:nvSpPr>
        <p:spPr>
          <a:xfrm>
            <a:off x="149060" y="3501685"/>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1" name="群組 20"/>
          <p:cNvGrpSpPr/>
          <p:nvPr/>
        </p:nvGrpSpPr>
        <p:grpSpPr>
          <a:xfrm>
            <a:off x="503143" y="3501685"/>
            <a:ext cx="3116356" cy="441388"/>
            <a:chOff x="4192673" y="1618424"/>
            <a:chExt cx="2644602" cy="441388"/>
          </a:xfrm>
        </p:grpSpPr>
        <p:sp>
          <p:nvSpPr>
            <p:cNvPr id="24" name="六邊形 23"/>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2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smtClean="0">
                  <a:latin typeface="Microsoft JhengHei UI" panose="020B0604030504040204" pitchFamily="34" charset="-120"/>
                  <a:ea typeface="Microsoft JhengHei UI" panose="020B0604030504040204" pitchFamily="34" charset="-120"/>
                </a:rPr>
                <a:t>Random Forest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6" name="矩形 25"/>
          <p:cNvSpPr/>
          <p:nvPr/>
        </p:nvSpPr>
        <p:spPr>
          <a:xfrm>
            <a:off x="581192" y="4014865"/>
            <a:ext cx="11332778" cy="830997"/>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The (random forest) algorithm establishes the outcome based on the predictions of the </a:t>
            </a:r>
            <a:r>
              <a:rPr lang="en-US" altLang="zh-TW" sz="1600" dirty="0">
                <a:solidFill>
                  <a:srgbClr val="FFC000"/>
                </a:solidFill>
                <a:latin typeface="Microsoft JhengHei UI" panose="020B0604030504040204" pitchFamily="34" charset="-120"/>
                <a:ea typeface="Microsoft JhengHei UI" panose="020B0604030504040204" pitchFamily="34" charset="-120"/>
              </a:rPr>
              <a:t>decision trees</a:t>
            </a:r>
            <a:r>
              <a:rPr lang="en-US" altLang="zh-TW" sz="1600" dirty="0">
                <a:latin typeface="Microsoft JhengHei UI" panose="020B0604030504040204" pitchFamily="34" charset="-120"/>
                <a:ea typeface="Microsoft JhengHei UI" panose="020B0604030504040204" pitchFamily="34" charset="-120"/>
              </a:rPr>
              <a:t>. It predicts by taking the average or mean of the output from various trees. Increasing the number of trees increases the precision of the outcome.</a:t>
            </a:r>
          </a:p>
        </p:txBody>
      </p:sp>
      <p:sp>
        <p:nvSpPr>
          <p:cNvPr id="27" name="矩形 26"/>
          <p:cNvSpPr/>
          <p:nvPr/>
        </p:nvSpPr>
        <p:spPr>
          <a:xfrm>
            <a:off x="149060" y="4685720"/>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8" name="群組 27"/>
          <p:cNvGrpSpPr/>
          <p:nvPr/>
        </p:nvGrpSpPr>
        <p:grpSpPr>
          <a:xfrm>
            <a:off x="474742" y="4921789"/>
            <a:ext cx="3116356" cy="441388"/>
            <a:chOff x="4192673" y="1618424"/>
            <a:chExt cx="2644602" cy="441388"/>
          </a:xfrm>
        </p:grpSpPr>
        <p:sp>
          <p:nvSpPr>
            <p:cNvPr id="29" name="六邊形 28"/>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0"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smtClean="0">
                  <a:latin typeface="Microsoft JhengHei UI" panose="020B0604030504040204" pitchFamily="34" charset="-120"/>
                  <a:ea typeface="Microsoft JhengHei UI" panose="020B0604030504040204" pitchFamily="34" charset="-120"/>
                </a:rPr>
                <a:t>XGboost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9" name="矩形 8"/>
          <p:cNvSpPr/>
          <p:nvPr/>
        </p:nvSpPr>
        <p:spPr>
          <a:xfrm>
            <a:off x="563422" y="5462671"/>
            <a:ext cx="11350548" cy="1077218"/>
          </a:xfrm>
          <a:prstGeom prst="rect">
            <a:avLst/>
          </a:prstGeom>
        </p:spPr>
        <p:txBody>
          <a:bodyPr wrap="square">
            <a:spAutoFit/>
          </a:bodyPr>
          <a:lstStyle/>
          <a:p>
            <a:r>
              <a:rPr lang="en-US" altLang="zh-TW" sz="1600" dirty="0" err="1">
                <a:latin typeface="Microsoft JhengHei UI" panose="020B0604030504040204" pitchFamily="34" charset="-120"/>
                <a:ea typeface="Microsoft JhengHei UI" panose="020B0604030504040204" pitchFamily="34" charset="-120"/>
              </a:rPr>
              <a:t>XGBoost</a:t>
            </a:r>
            <a:r>
              <a:rPr lang="en-US" altLang="zh-TW" sz="1600" dirty="0">
                <a:latin typeface="Microsoft JhengHei UI" panose="020B0604030504040204" pitchFamily="34" charset="-120"/>
                <a:ea typeface="Microsoft JhengHei UI" panose="020B0604030504040204" pitchFamily="34" charset="-120"/>
              </a:rPr>
              <a:t> (Extreme Gradient Boosting) is a Gradient Boosted Tree (GBDT) that keeps the original model unchanged every time, and adds a new function to the model to correct the error of the previous tree to improve the overall model. Mainly used to solve the problem of supervision is learning, can be used for classification can also be used for regression </a:t>
            </a:r>
            <a:r>
              <a:rPr lang="en-US" altLang="zh-TW" sz="1600" dirty="0" smtClean="0">
                <a:latin typeface="Microsoft JhengHei UI" panose="020B0604030504040204" pitchFamily="34" charset="-120"/>
                <a:ea typeface="Microsoft JhengHei UI" panose="020B0604030504040204" pitchFamily="34" charset="-120"/>
              </a:rPr>
              <a:t>problems.</a:t>
            </a:r>
            <a:endParaRPr lang="zh-TW" altLang="en-US" sz="1600" dirty="0">
              <a:latin typeface="Microsoft JhengHei UI" panose="020B0604030504040204" pitchFamily="34" charset="-120"/>
              <a:ea typeface="Microsoft JhengHei UI" panose="020B0604030504040204" pitchFamily="34" charset="-120"/>
            </a:endParaRPr>
          </a:p>
        </p:txBody>
      </p:sp>
      <p:sp>
        <p:nvSpPr>
          <p:cNvPr id="10" name="矩形 9"/>
          <p:cNvSpPr/>
          <p:nvPr/>
        </p:nvSpPr>
        <p:spPr>
          <a:xfrm>
            <a:off x="581192" y="2490334"/>
            <a:ext cx="11332778" cy="830997"/>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Naive </a:t>
            </a:r>
            <a:r>
              <a:rPr lang="en-US" altLang="zh-TW" sz="1600" dirty="0" err="1">
                <a:latin typeface="Microsoft JhengHei UI" panose="020B0604030504040204" pitchFamily="34" charset="-120"/>
                <a:ea typeface="Microsoft JhengHei UI" panose="020B0604030504040204" pitchFamily="34" charset="-120"/>
              </a:rPr>
              <a:t>bayes</a:t>
            </a:r>
            <a:r>
              <a:rPr lang="en-US" altLang="zh-TW" sz="1600" dirty="0">
                <a:latin typeface="Microsoft JhengHei UI" panose="020B0604030504040204" pitchFamily="34" charset="-120"/>
                <a:ea typeface="Microsoft JhengHei UI" panose="020B0604030504040204" pitchFamily="34" charset="-120"/>
              </a:rPr>
              <a:t> is a classification model based on calculating the </a:t>
            </a:r>
            <a:r>
              <a:rPr lang="en-US" altLang="zh-TW" sz="1600" dirty="0">
                <a:solidFill>
                  <a:srgbClr val="FFC000"/>
                </a:solidFill>
                <a:latin typeface="Microsoft JhengHei UI" panose="020B0604030504040204" pitchFamily="34" charset="-120"/>
                <a:ea typeface="Microsoft JhengHei UI" panose="020B0604030504040204" pitchFamily="34" charset="-120"/>
              </a:rPr>
              <a:t>probability of conditions</a:t>
            </a:r>
            <a:r>
              <a:rPr lang="en-US" altLang="zh-TW" sz="1600" dirty="0">
                <a:latin typeface="Microsoft JhengHei UI" panose="020B0604030504040204" pitchFamily="34" charset="-120"/>
                <a:ea typeface="Microsoft JhengHei UI" panose="020B0604030504040204" pitchFamily="34" charset="-120"/>
              </a:rPr>
              <a:t>. By assuming that each event is independent, the probability under each condition can be calculated to obtain the probability of the event (category) occurring</a:t>
            </a:r>
            <a:endParaRPr lang="zh-TW" altLang="en-US"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5478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04</a:t>
            </a:r>
            <a:r>
              <a:rPr lang="en-US" altLang="zh-TW" sz="7200" dirty="0" smtClean="0"/>
              <a:t> result</a:t>
            </a:r>
            <a:endParaRPr lang="zh-TW" altLang="en-US" sz="7200" dirty="0"/>
          </a:p>
        </p:txBody>
      </p:sp>
    </p:spTree>
    <p:extLst>
      <p:ext uri="{BB962C8B-B14F-4D97-AF65-F5344CB8AC3E}">
        <p14:creationId xmlns:p14="http://schemas.microsoft.com/office/powerpoint/2010/main" val="1276050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Statistic</a:t>
            </a:r>
            <a:r>
              <a:rPr lang="en-US" altLang="zh-TW" dirty="0" smtClean="0">
                <a:solidFill>
                  <a:srgbClr val="FFFEFF"/>
                </a:solidFill>
              </a:rPr>
              <a:t> result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2" name="群組 31"/>
          <p:cNvGrpSpPr/>
          <p:nvPr/>
        </p:nvGrpSpPr>
        <p:grpSpPr>
          <a:xfrm>
            <a:off x="474742" y="2716431"/>
            <a:ext cx="2733971" cy="441388"/>
            <a:chOff x="4192673" y="1618424"/>
            <a:chExt cx="2365367" cy="441388"/>
          </a:xfrm>
        </p:grpSpPr>
        <p:sp>
          <p:nvSpPr>
            <p:cNvPr id="34" name="六邊形 33"/>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41" name="群組 40"/>
          <p:cNvGrpSpPr/>
          <p:nvPr/>
        </p:nvGrpSpPr>
        <p:grpSpPr>
          <a:xfrm>
            <a:off x="474742" y="4605022"/>
            <a:ext cx="2733971" cy="441388"/>
            <a:chOff x="4192673" y="1618424"/>
            <a:chExt cx="2365367" cy="441388"/>
          </a:xfrm>
        </p:grpSpPr>
        <p:sp>
          <p:nvSpPr>
            <p:cNvPr id="42" name="六邊形 41"/>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4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9" name="表格 8"/>
          <p:cNvGraphicFramePr>
            <a:graphicFrameLocks noGrp="1"/>
          </p:cNvGraphicFramePr>
          <p:nvPr>
            <p:extLst>
              <p:ext uri="{D42A27DB-BD31-4B8C-83A1-F6EECF244321}">
                <p14:modId xmlns:p14="http://schemas.microsoft.com/office/powerpoint/2010/main" val="801600925"/>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0.985</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0.96</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val="2433706965"/>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50" name="直線接點 49"/>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515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smtClean="0">
                <a:solidFill>
                  <a:srgbClr val="FFFEFF"/>
                </a:solidFill>
              </a:rPr>
              <a:t> result (a)</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grpSp>
        <p:nvGrpSpPr>
          <p:cNvPr id="12" name="群組 11"/>
          <p:cNvGrpSpPr/>
          <p:nvPr/>
        </p:nvGrpSpPr>
        <p:grpSpPr>
          <a:xfrm>
            <a:off x="474742" y="2716431"/>
            <a:ext cx="2733971"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474742" y="4605022"/>
            <a:ext cx="2733971" cy="441388"/>
            <a:chOff x="4192673" y="1618424"/>
            <a:chExt cx="2365367" cy="441388"/>
          </a:xfrm>
        </p:grpSpPr>
        <p:sp>
          <p:nvSpPr>
            <p:cNvPr id="16" name="六邊形 1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8" name="表格 17"/>
          <p:cNvGraphicFramePr>
            <a:graphicFrameLocks noGrp="1"/>
          </p:cNvGraphicFramePr>
          <p:nvPr>
            <p:extLst>
              <p:ext uri="{D42A27DB-BD31-4B8C-83A1-F6EECF244321}">
                <p14:modId xmlns:p14="http://schemas.microsoft.com/office/powerpoint/2010/main" val="3948223902"/>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0.63</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0.66</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720531171"/>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20" name="直線接點 19"/>
          <p:cNvCxnSpPr/>
          <p:nvPr/>
        </p:nvCxnSpPr>
        <p:spPr>
          <a:xfrm flipH="1">
            <a:off x="5533638" y="2120804"/>
            <a:ext cx="12047" cy="33406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flipV="1">
            <a:off x="2959332" y="2535382"/>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圓角矩形 25"/>
          <p:cNvSpPr/>
          <p:nvPr/>
        </p:nvSpPr>
        <p:spPr>
          <a:xfrm>
            <a:off x="3063256"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Naïve Bayes</a:t>
            </a:r>
            <a:endParaRPr lang="zh-TW" altLang="en-US" dirty="0"/>
          </a:p>
        </p:txBody>
      </p:sp>
      <p:sp>
        <p:nvSpPr>
          <p:cNvPr id="27" name="圓角矩形 26"/>
          <p:cNvSpPr/>
          <p:nvPr/>
        </p:nvSpPr>
        <p:spPr>
          <a:xfrm>
            <a:off x="5844344"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Random Forest</a:t>
            </a:r>
            <a:endParaRPr lang="zh-TW" altLang="en-US" dirty="0"/>
          </a:p>
        </p:txBody>
      </p:sp>
      <p:sp>
        <p:nvSpPr>
          <p:cNvPr id="28" name="圓角矩形 27"/>
          <p:cNvSpPr/>
          <p:nvPr/>
        </p:nvSpPr>
        <p:spPr>
          <a:xfrm>
            <a:off x="8465624" y="20200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XGboost</a:t>
            </a:r>
            <a:endParaRPr lang="zh-TW" altLang="en-US" dirty="0"/>
          </a:p>
        </p:txBody>
      </p:sp>
      <p:cxnSp>
        <p:nvCxnSpPr>
          <p:cNvPr id="29" name="直線接點 28"/>
          <p:cNvCxnSpPr/>
          <p:nvPr/>
        </p:nvCxnSpPr>
        <p:spPr>
          <a:xfrm flipH="1">
            <a:off x="8232081" y="2106504"/>
            <a:ext cx="1373" cy="33549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ext uri="{D42A27DB-BD31-4B8C-83A1-F6EECF244321}">
                <p14:modId xmlns:p14="http://schemas.microsoft.com/office/powerpoint/2010/main" val="129633412"/>
              </p:ext>
            </p:extLst>
          </p:nvPr>
        </p:nvGraphicFramePr>
        <p:xfrm>
          <a:off x="5825347"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0.68</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smtClean="0"/>
                        <a:t>0.73</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623941595"/>
              </p:ext>
            </p:extLst>
          </p:nvPr>
        </p:nvGraphicFramePr>
        <p:xfrm>
          <a:off x="8462883"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2638666476"/>
              </p:ext>
            </p:extLst>
          </p:nvPr>
        </p:nvGraphicFramePr>
        <p:xfrm>
          <a:off x="5825347"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0.485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2558997828"/>
              </p:ext>
            </p:extLst>
          </p:nvPr>
        </p:nvGraphicFramePr>
        <p:xfrm>
          <a:off x="8462883"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0.514</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37" name="直線接點 36"/>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875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smtClean="0">
                <a:solidFill>
                  <a:srgbClr val="FFFEFF"/>
                </a:solidFill>
              </a:rPr>
              <a:t> result (B)</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grpSp>
        <p:nvGrpSpPr>
          <p:cNvPr id="12" name="群組 11"/>
          <p:cNvGrpSpPr/>
          <p:nvPr/>
        </p:nvGrpSpPr>
        <p:grpSpPr>
          <a:xfrm>
            <a:off x="474742" y="2716431"/>
            <a:ext cx="2733971"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474742" y="4605022"/>
            <a:ext cx="2733971" cy="441388"/>
            <a:chOff x="4192673" y="1618424"/>
            <a:chExt cx="2365367" cy="441388"/>
          </a:xfrm>
        </p:grpSpPr>
        <p:sp>
          <p:nvSpPr>
            <p:cNvPr id="16" name="六邊形 1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8" name="表格 17"/>
          <p:cNvGraphicFramePr>
            <a:graphicFrameLocks noGrp="1"/>
          </p:cNvGraphicFramePr>
          <p:nvPr>
            <p:extLst>
              <p:ext uri="{D42A27DB-BD31-4B8C-83A1-F6EECF244321}">
                <p14:modId xmlns:p14="http://schemas.microsoft.com/office/powerpoint/2010/main" val="3272413794"/>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19" name="表格 18"/>
          <p:cNvGraphicFramePr>
            <a:graphicFrameLocks noGrp="1"/>
          </p:cNvGraphicFramePr>
          <p:nvPr>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20" name="直線接點 19"/>
          <p:cNvCxnSpPr/>
          <p:nvPr/>
        </p:nvCxnSpPr>
        <p:spPr>
          <a:xfrm flipH="1">
            <a:off x="5533638" y="2120804"/>
            <a:ext cx="12047" cy="33406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flipV="1">
            <a:off x="2959332" y="2535382"/>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圓角矩形 25"/>
          <p:cNvSpPr/>
          <p:nvPr/>
        </p:nvSpPr>
        <p:spPr>
          <a:xfrm>
            <a:off x="3063256"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Naïve Bayes</a:t>
            </a:r>
            <a:endParaRPr lang="zh-TW" altLang="en-US" dirty="0"/>
          </a:p>
        </p:txBody>
      </p:sp>
      <p:sp>
        <p:nvSpPr>
          <p:cNvPr id="27" name="圓角矩形 26"/>
          <p:cNvSpPr/>
          <p:nvPr/>
        </p:nvSpPr>
        <p:spPr>
          <a:xfrm>
            <a:off x="5844344"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Random Forest</a:t>
            </a:r>
            <a:endParaRPr lang="zh-TW" altLang="en-US" dirty="0"/>
          </a:p>
        </p:txBody>
      </p:sp>
      <p:sp>
        <p:nvSpPr>
          <p:cNvPr id="28" name="圓角矩形 27"/>
          <p:cNvSpPr/>
          <p:nvPr/>
        </p:nvSpPr>
        <p:spPr>
          <a:xfrm>
            <a:off x="8465624" y="20200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XGboost</a:t>
            </a:r>
            <a:endParaRPr lang="zh-TW" altLang="en-US" dirty="0"/>
          </a:p>
        </p:txBody>
      </p:sp>
      <p:cxnSp>
        <p:nvCxnSpPr>
          <p:cNvPr id="29" name="直線接點 28"/>
          <p:cNvCxnSpPr/>
          <p:nvPr/>
        </p:nvCxnSpPr>
        <p:spPr>
          <a:xfrm flipH="1">
            <a:off x="8232081" y="2106504"/>
            <a:ext cx="1373" cy="33549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nvPr>
        </p:nvGraphicFramePr>
        <p:xfrm>
          <a:off x="5825347"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0.974</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669480866"/>
              </p:ext>
            </p:extLst>
          </p:nvPr>
        </p:nvGraphicFramePr>
        <p:xfrm>
          <a:off x="8462883"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0.974</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184444248"/>
              </p:ext>
            </p:extLst>
          </p:nvPr>
        </p:nvGraphicFramePr>
        <p:xfrm>
          <a:off x="5825347"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4171844227"/>
              </p:ext>
            </p:extLst>
          </p:nvPr>
        </p:nvGraphicFramePr>
        <p:xfrm>
          <a:off x="8462883"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0.48</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37" name="直線接點 36"/>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342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conciusion</a:t>
            </a:r>
            <a:endParaRPr lang="zh-TW" altLang="en-US" dirty="0"/>
          </a:p>
        </p:txBody>
      </p:sp>
      <p:grpSp>
        <p:nvGrpSpPr>
          <p:cNvPr id="6" name="群組 5"/>
          <p:cNvGrpSpPr/>
          <p:nvPr/>
        </p:nvGrpSpPr>
        <p:grpSpPr>
          <a:xfrm>
            <a:off x="474742" y="2032728"/>
            <a:ext cx="2733971" cy="441388"/>
            <a:chOff x="4192673" y="1618424"/>
            <a:chExt cx="2365367" cy="441388"/>
          </a:xfrm>
        </p:grpSpPr>
        <p:sp>
          <p:nvSpPr>
            <p:cNvPr id="7" name="六邊形 6"/>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Overfitting</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2" name="表格 11"/>
          <p:cNvGraphicFramePr>
            <a:graphicFrameLocks noGrp="1"/>
          </p:cNvGraphicFramePr>
          <p:nvPr>
            <p:extLst>
              <p:ext uri="{D42A27DB-BD31-4B8C-83A1-F6EECF244321}">
                <p14:modId xmlns:p14="http://schemas.microsoft.com/office/powerpoint/2010/main" val="2967302761"/>
              </p:ext>
            </p:extLst>
          </p:nvPr>
        </p:nvGraphicFramePr>
        <p:xfrm>
          <a:off x="581192" y="2682534"/>
          <a:ext cx="11029616" cy="1483360"/>
        </p:xfrm>
        <a:graphic>
          <a:graphicData uri="http://schemas.openxmlformats.org/drawingml/2006/table">
            <a:tbl>
              <a:tblPr firstRow="1" bandRow="1">
                <a:tableStyleId>{5C22544A-7EE6-4342-B048-85BDC9FD1C3A}</a:tableStyleId>
              </a:tblPr>
              <a:tblGrid>
                <a:gridCol w="683083">
                  <a:extLst>
                    <a:ext uri="{9D8B030D-6E8A-4147-A177-3AD203B41FA5}">
                      <a16:colId xmlns:a16="http://schemas.microsoft.com/office/drawing/2014/main" val="1957504118"/>
                    </a:ext>
                  </a:extLst>
                </a:gridCol>
                <a:gridCol w="5302780">
                  <a:extLst>
                    <a:ext uri="{9D8B030D-6E8A-4147-A177-3AD203B41FA5}">
                      <a16:colId xmlns:a16="http://schemas.microsoft.com/office/drawing/2014/main" val="3391078886"/>
                    </a:ext>
                  </a:extLst>
                </a:gridCol>
                <a:gridCol w="5043753">
                  <a:extLst>
                    <a:ext uri="{9D8B030D-6E8A-4147-A177-3AD203B41FA5}">
                      <a16:colId xmlns:a16="http://schemas.microsoft.com/office/drawing/2014/main" val="191231215"/>
                    </a:ext>
                  </a:extLst>
                </a:gridCol>
              </a:tblGrid>
              <a:tr h="370840">
                <a:tc>
                  <a:txBody>
                    <a:bodyPr/>
                    <a:lstStyle/>
                    <a:p>
                      <a:r>
                        <a:rPr lang="en-US" altLang="zh-TW" sz="1600" dirty="0" smtClean="0"/>
                        <a:t>no</a:t>
                      </a:r>
                      <a:endParaRPr lang="zh-TW" altLang="en-US" sz="1600" dirty="0"/>
                    </a:p>
                  </a:txBody>
                  <a:tcPr/>
                </a:tc>
                <a:tc>
                  <a:txBody>
                    <a:bodyPr/>
                    <a:lstStyle/>
                    <a:p>
                      <a:r>
                        <a:rPr lang="en-US" altLang="zh-TW" sz="1600" dirty="0" smtClean="0"/>
                        <a:t>Problem</a:t>
                      </a:r>
                      <a:endParaRPr lang="zh-TW" altLang="en-US" sz="1600" dirty="0"/>
                    </a:p>
                  </a:txBody>
                  <a:tcPr/>
                </a:tc>
                <a:tc>
                  <a:txBody>
                    <a:bodyPr/>
                    <a:lstStyle/>
                    <a:p>
                      <a:r>
                        <a:rPr lang="en-US" altLang="zh-TW" sz="1600" dirty="0" smtClean="0"/>
                        <a:t>Improve</a:t>
                      </a:r>
                      <a:endParaRPr lang="zh-TW" altLang="en-US" sz="1600" dirty="0"/>
                    </a:p>
                  </a:txBody>
                  <a:tcPr/>
                </a:tc>
                <a:extLst>
                  <a:ext uri="{0D108BD9-81ED-4DB2-BD59-A6C34878D82A}">
                    <a16:rowId xmlns:a16="http://schemas.microsoft.com/office/drawing/2014/main" val="285506242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Train dataset is too small.</a:t>
                      </a:r>
                    </a:p>
                  </a:txBody>
                  <a:tcPr/>
                </a:tc>
                <a:tc>
                  <a:txBody>
                    <a:bodyPr/>
                    <a:lstStyle/>
                    <a:p>
                      <a:r>
                        <a:rPr lang="en-US" altLang="zh-TW" sz="1600" dirty="0" smtClean="0">
                          <a:latin typeface="Microsoft JhengHei UI" panose="020B0604030504040204" pitchFamily="34" charset="-120"/>
                          <a:ea typeface="Microsoft JhengHei UI" panose="020B0604030504040204" pitchFamily="34" charset="-120"/>
                        </a:rPr>
                        <a:t>More train dataset.</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30769295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Bad weight design.</a:t>
                      </a:r>
                    </a:p>
                  </a:txBody>
                  <a:tcPr/>
                </a:tc>
                <a:tc>
                  <a:txBody>
                    <a:bodyPr/>
                    <a:lstStyle/>
                    <a:p>
                      <a:r>
                        <a:rPr lang="en-US" altLang="zh-TW" sz="1600" dirty="0" smtClean="0">
                          <a:latin typeface="Microsoft JhengHei UI" panose="020B0604030504040204" pitchFamily="34" charset="-120"/>
                          <a:ea typeface="Microsoft JhengHei UI" panose="020B0604030504040204" pitchFamily="34" charset="-120"/>
                        </a:rPr>
                        <a:t>More dataset to</a:t>
                      </a:r>
                      <a:r>
                        <a:rPr lang="en-US" altLang="zh-TW" sz="1600" baseline="0" dirty="0" smtClean="0">
                          <a:latin typeface="Microsoft JhengHei UI" panose="020B0604030504040204" pitchFamily="34" charset="-120"/>
                          <a:ea typeface="Microsoft JhengHei UI" panose="020B0604030504040204" pitchFamily="34" charset="-120"/>
                        </a:rPr>
                        <a:t> reference.</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88920977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Test dataset vs validation dataset too different.</a:t>
                      </a:r>
                    </a:p>
                  </a:txBody>
                  <a:tcPr/>
                </a:tc>
                <a:tc>
                  <a:txBody>
                    <a:bodyPr/>
                    <a:lstStyle/>
                    <a:p>
                      <a:r>
                        <a:rPr lang="en-US" altLang="zh-TW" sz="1600" dirty="0" smtClean="0">
                          <a:latin typeface="Microsoft JhengHei UI" panose="020B0604030504040204" pitchFamily="34" charset="-120"/>
                          <a:ea typeface="Microsoft JhengHei UI" panose="020B0604030504040204" pitchFamily="34" charset="-120"/>
                        </a:rPr>
                        <a:t>Pick data sets more evenly.</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968842217"/>
                  </a:ext>
                </a:extLst>
              </a:tr>
            </a:tbl>
          </a:graphicData>
        </a:graphic>
      </p:graphicFrame>
    </p:spTree>
    <p:extLst>
      <p:ext uri="{BB962C8B-B14F-4D97-AF65-F5344CB8AC3E}">
        <p14:creationId xmlns:p14="http://schemas.microsoft.com/office/powerpoint/2010/main" val="2965259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t>Thank </a:t>
            </a:r>
            <a:r>
              <a:rPr lang="en-US" altLang="zh-TW" sz="7200" dirty="0" smtClean="0">
                <a:solidFill>
                  <a:schemeClr val="accent6"/>
                </a:solidFill>
              </a:rPr>
              <a:t>you</a:t>
            </a:r>
            <a:endParaRPr lang="zh-TW" altLang="en-US" sz="7200" dirty="0">
              <a:solidFill>
                <a:schemeClr val="accent6"/>
              </a:solidFill>
            </a:endParaRPr>
          </a:p>
        </p:txBody>
      </p:sp>
    </p:spTree>
    <p:extLst>
      <p:ext uri="{BB962C8B-B14F-4D97-AF65-F5344CB8AC3E}">
        <p14:creationId xmlns:p14="http://schemas.microsoft.com/office/powerpoint/2010/main" val="4038362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err="1" smtClean="0"/>
              <a:t>github</a:t>
            </a:r>
            <a:endParaRPr lang="zh-TW" altLang="en-US" sz="7200" dirty="0"/>
          </a:p>
        </p:txBody>
      </p:sp>
    </p:spTree>
    <p:extLst>
      <p:ext uri="{BB962C8B-B14F-4D97-AF65-F5344CB8AC3E}">
        <p14:creationId xmlns:p14="http://schemas.microsoft.com/office/powerpoint/2010/main" val="224526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contents</a:t>
            </a:r>
            <a:endParaRPr lang="zh-TW" altLang="en-US" dirty="0"/>
          </a:p>
        </p:txBody>
      </p:sp>
      <p:cxnSp>
        <p:nvCxnSpPr>
          <p:cNvPr id="9" name="Google Shape;109;p2"/>
          <p:cNvCxnSpPr/>
          <p:nvPr/>
        </p:nvCxnSpPr>
        <p:spPr>
          <a:xfrm>
            <a:off x="1255200" y="2294268"/>
            <a:ext cx="30252" cy="4040894"/>
          </a:xfrm>
          <a:prstGeom prst="straightConnector1">
            <a:avLst/>
          </a:prstGeom>
          <a:noFill/>
          <a:ln w="9525" cap="flat" cmpd="sng">
            <a:solidFill>
              <a:schemeClr val="accent1"/>
            </a:solidFill>
            <a:prstDash val="solid"/>
            <a:miter lim="800000"/>
            <a:headEnd type="none" w="sm" len="sm"/>
            <a:tailEnd type="none" w="sm" len="sm"/>
          </a:ln>
        </p:spPr>
      </p:cxnSp>
      <p:grpSp>
        <p:nvGrpSpPr>
          <p:cNvPr id="10" name="Google Shape;110;p2"/>
          <p:cNvGrpSpPr/>
          <p:nvPr/>
        </p:nvGrpSpPr>
        <p:grpSpPr>
          <a:xfrm>
            <a:off x="1190852" y="2286000"/>
            <a:ext cx="7085505" cy="484500"/>
            <a:chOff x="2143295" y="639776"/>
            <a:chExt cx="7085505" cy="484500"/>
          </a:xfrm>
        </p:grpSpPr>
        <p:sp>
          <p:nvSpPr>
            <p:cNvPr id="11" name="Google Shape;111;p2"/>
            <p:cNvSpPr/>
            <p:nvPr/>
          </p:nvSpPr>
          <p:spPr>
            <a:xfrm>
              <a:off x="2143295" y="886641"/>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2" name="Google Shape;112;p2"/>
            <p:cNvSpPr txBox="1"/>
            <p:nvPr/>
          </p:nvSpPr>
          <p:spPr>
            <a:xfrm>
              <a:off x="2601500" y="639776"/>
              <a:ext cx="6627300" cy="484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a:solidFill>
                    <a:schemeClr val="accent6"/>
                  </a:solidFill>
                  <a:latin typeface="Times New Roman"/>
                  <a:ea typeface="Times New Roman"/>
                  <a:cs typeface="Times New Roman"/>
                  <a:sym typeface="Times New Roman"/>
                </a:rPr>
                <a:t>01</a:t>
              </a:r>
              <a:r>
                <a:rPr lang="en-US" sz="4000" b="1" i="0" u="none" strike="noStrike" cap="none" dirty="0">
                  <a:solidFill>
                    <a:schemeClr val="accent2"/>
                  </a:solidFill>
                  <a:latin typeface="Times New Roman"/>
                  <a:ea typeface="Times New Roman"/>
                  <a:cs typeface="Times New Roman"/>
                  <a:sym typeface="Times New Roman"/>
                </a:rPr>
                <a:t> </a:t>
              </a:r>
              <a:r>
                <a:rPr lang="en-US" sz="4000" b="1" i="0" u="none" strike="noStrike" cap="none" dirty="0" smtClean="0">
                  <a:solidFill>
                    <a:schemeClr val="accent2"/>
                  </a:solidFill>
                  <a:latin typeface="Times New Roman"/>
                  <a:ea typeface="Times New Roman"/>
                  <a:cs typeface="Times New Roman"/>
                  <a:sym typeface="Times New Roman"/>
                </a:rPr>
                <a:t> Introduction</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13" name="Google Shape;114;p2"/>
          <p:cNvSpPr/>
          <p:nvPr/>
        </p:nvSpPr>
        <p:spPr>
          <a:xfrm>
            <a:off x="1204172" y="3609573"/>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grpSp>
        <p:nvGrpSpPr>
          <p:cNvPr id="14" name="Google Shape;116;p2"/>
          <p:cNvGrpSpPr/>
          <p:nvPr/>
        </p:nvGrpSpPr>
        <p:grpSpPr>
          <a:xfrm>
            <a:off x="1216872" y="3416283"/>
            <a:ext cx="8799741" cy="1469290"/>
            <a:chOff x="2169372" y="1560919"/>
            <a:chExt cx="8799741" cy="1469290"/>
          </a:xfrm>
        </p:grpSpPr>
        <p:sp>
          <p:nvSpPr>
            <p:cNvPr id="15" name="Google Shape;117;p2"/>
            <p:cNvSpPr/>
            <p:nvPr/>
          </p:nvSpPr>
          <p:spPr>
            <a:xfrm>
              <a:off x="2169372" y="2893049"/>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6" name="Google Shape;118;p2"/>
            <p:cNvSpPr txBox="1"/>
            <p:nvPr/>
          </p:nvSpPr>
          <p:spPr>
            <a:xfrm>
              <a:off x="2601557" y="1560919"/>
              <a:ext cx="8367556" cy="52374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02</a:t>
              </a:r>
              <a:r>
                <a:rPr lang="en-US" sz="4000" b="1" i="0" u="none" strike="noStrike" cap="none" dirty="0" smtClean="0">
                  <a:solidFill>
                    <a:schemeClr val="accent2"/>
                  </a:solidFill>
                  <a:latin typeface="Times New Roman"/>
                  <a:ea typeface="Times New Roman"/>
                  <a:cs typeface="Times New Roman"/>
                  <a:sym typeface="Times New Roman"/>
                </a:rPr>
                <a:t>  Text Preprocessing</a:t>
              </a:r>
              <a:endParaRPr sz="4000" b="1" i="0" u="none" strike="noStrike" cap="none" dirty="0">
                <a:solidFill>
                  <a:schemeClr val="accent2"/>
                </a:solidFill>
                <a:latin typeface="Times New Roman"/>
                <a:ea typeface="Times New Roman"/>
                <a:cs typeface="Times New Roman"/>
                <a:sym typeface="Times New Roman"/>
              </a:endParaRPr>
            </a:p>
          </p:txBody>
        </p:sp>
      </p:grpSp>
      <p:grpSp>
        <p:nvGrpSpPr>
          <p:cNvPr id="17" name="Google Shape;119;p2"/>
          <p:cNvGrpSpPr/>
          <p:nvPr/>
        </p:nvGrpSpPr>
        <p:grpSpPr>
          <a:xfrm>
            <a:off x="1215517" y="4560013"/>
            <a:ext cx="6310965" cy="1391248"/>
            <a:chOff x="2168017" y="2628449"/>
            <a:chExt cx="6310965" cy="1391248"/>
          </a:xfrm>
        </p:grpSpPr>
        <p:sp>
          <p:nvSpPr>
            <p:cNvPr id="18" name="Google Shape;120;p2"/>
            <p:cNvSpPr/>
            <p:nvPr/>
          </p:nvSpPr>
          <p:spPr>
            <a:xfrm>
              <a:off x="2168017" y="3882537"/>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9" name="Google Shape;121;p2"/>
            <p:cNvSpPr txBox="1"/>
            <p:nvPr/>
          </p:nvSpPr>
          <p:spPr>
            <a:xfrm>
              <a:off x="2601557" y="2628449"/>
              <a:ext cx="5877425" cy="51395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03</a:t>
              </a:r>
              <a:r>
                <a:rPr lang="en-US" sz="4000" b="1" i="0" u="none" strike="noStrike" cap="none" dirty="0" smtClean="0">
                  <a:solidFill>
                    <a:schemeClr val="accent2"/>
                  </a:solidFill>
                  <a:latin typeface="Times New Roman"/>
                  <a:ea typeface="Times New Roman"/>
                  <a:cs typeface="Times New Roman"/>
                  <a:sym typeface="Times New Roman"/>
                </a:rPr>
                <a:t>  Method</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20" name="Google Shape;124;p2"/>
          <p:cNvSpPr txBox="1"/>
          <p:nvPr/>
        </p:nvSpPr>
        <p:spPr>
          <a:xfrm>
            <a:off x="1649057" y="5625731"/>
            <a:ext cx="7623000" cy="513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04</a:t>
            </a:r>
            <a:r>
              <a:rPr lang="en-US" sz="4000" b="1" i="0" u="none" strike="noStrike" cap="none" dirty="0" smtClean="0">
                <a:solidFill>
                  <a:schemeClr val="accent2"/>
                </a:solidFill>
                <a:latin typeface="Times New Roman"/>
                <a:ea typeface="Times New Roman"/>
                <a:cs typeface="Times New Roman"/>
                <a:sym typeface="Times New Roman"/>
              </a:rPr>
              <a:t>  Result</a:t>
            </a:r>
            <a:endParaRPr sz="4000" b="1" i="0" u="none" strike="noStrike" cap="none" dirty="0">
              <a:solidFill>
                <a:schemeClr val="accent2"/>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42528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github</a:t>
            </a:r>
            <a:endParaRPr lang="zh-TW" altLang="en-US" dirty="0"/>
          </a:p>
        </p:txBody>
      </p:sp>
      <p:sp>
        <p:nvSpPr>
          <p:cNvPr id="8" name="矩形 7"/>
          <p:cNvSpPr/>
          <p:nvPr/>
        </p:nvSpPr>
        <p:spPr>
          <a:xfrm>
            <a:off x="474742" y="3277585"/>
            <a:ext cx="4729500" cy="584775"/>
          </a:xfrm>
          <a:prstGeom prst="rect">
            <a:avLst/>
          </a:prstGeom>
        </p:spPr>
        <p:txBody>
          <a:bodyPr wrap="none">
            <a:spAutoFit/>
          </a:bodyPr>
          <a:lstStyle/>
          <a:p>
            <a:r>
              <a:rPr lang="zh-TW" altLang="en-US" sz="1600" dirty="0">
                <a:hlinkClick r:id="rId2"/>
              </a:rPr>
              <a:t>https://github.com/frankye1000/NYCU-DigitalMedicin</a:t>
            </a:r>
            <a:r>
              <a:rPr lang="zh-TW" altLang="en-US" sz="1600" dirty="0" smtClean="0">
                <a:hlinkClick r:id="rId2"/>
              </a:rPr>
              <a:t>e</a:t>
            </a:r>
            <a:endParaRPr lang="en-US" altLang="zh-TW" sz="1600" dirty="0"/>
          </a:p>
          <a:p>
            <a:endParaRPr lang="en-US" altLang="zh-TW" sz="1600" dirty="0" smtClean="0"/>
          </a:p>
        </p:txBody>
      </p:sp>
      <p:grpSp>
        <p:nvGrpSpPr>
          <p:cNvPr id="12" name="群組 11"/>
          <p:cNvGrpSpPr/>
          <p:nvPr/>
        </p:nvGrpSpPr>
        <p:grpSpPr>
          <a:xfrm>
            <a:off x="474742" y="2716431"/>
            <a:ext cx="3324174"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smtClean="0">
                  <a:latin typeface="Microsoft JhengHei UI" panose="020B0604030504040204" pitchFamily="34" charset="-120"/>
                  <a:ea typeface="Microsoft JhengHei UI" panose="020B0604030504040204" pitchFamily="34" charset="-120"/>
                </a:rPr>
                <a:t>Case presentation 1</a:t>
              </a:r>
            </a:p>
          </p:txBody>
        </p:sp>
      </p:grpSp>
      <p:pic>
        <p:nvPicPr>
          <p:cNvPr id="4" name="圖片 3"/>
          <p:cNvPicPr>
            <a:picLocks noChangeAspect="1"/>
          </p:cNvPicPr>
          <p:nvPr/>
        </p:nvPicPr>
        <p:blipFill>
          <a:blip r:embed="rId3"/>
          <a:stretch>
            <a:fillRect/>
          </a:stretch>
        </p:blipFill>
        <p:spPr>
          <a:xfrm>
            <a:off x="5843215" y="2077163"/>
            <a:ext cx="4281686" cy="4549291"/>
          </a:xfrm>
          <a:prstGeom prst="rect">
            <a:avLst/>
          </a:prstGeom>
        </p:spPr>
      </p:pic>
    </p:spTree>
    <p:extLst>
      <p:ext uri="{BB962C8B-B14F-4D97-AF65-F5344CB8AC3E}">
        <p14:creationId xmlns:p14="http://schemas.microsoft.com/office/powerpoint/2010/main" val="36455328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t>reference</a:t>
            </a:r>
            <a:endParaRPr lang="zh-TW" altLang="en-US" sz="7200" dirty="0"/>
          </a:p>
        </p:txBody>
      </p:sp>
    </p:spTree>
    <p:extLst>
      <p:ext uri="{BB962C8B-B14F-4D97-AF65-F5344CB8AC3E}">
        <p14:creationId xmlns:p14="http://schemas.microsoft.com/office/powerpoint/2010/main" val="2309928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reference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445627" cy="4524315"/>
          </a:xfrm>
          <a:prstGeom prst="rect">
            <a:avLst/>
          </a:prstGeom>
        </p:spPr>
        <p:txBody>
          <a:bodyPr wrap="square">
            <a:spAutoFit/>
          </a:bodyPr>
          <a:lstStyle/>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1]</a:t>
            </a:r>
            <a:r>
              <a:rPr lang="en-US" altLang="zh-CN" sz="1600" dirty="0" smtClean="0">
                <a:latin typeface="Microsoft JhengHei UI" panose="020B0604030504040204" pitchFamily="34" charset="-120"/>
                <a:ea typeface="Microsoft JhengHei UI" panose="020B0604030504040204" pitchFamily="34" charset="-120"/>
              </a:rPr>
              <a:t>python </a:t>
            </a:r>
            <a:r>
              <a:rPr lang="zh-CN" altLang="en-US" sz="1600" dirty="0">
                <a:latin typeface="Microsoft JhengHei UI" panose="020B0604030504040204" pitchFamily="34" charset="-120"/>
                <a:ea typeface="Microsoft JhengHei UI" panose="020B0604030504040204" pitchFamily="34" charset="-120"/>
              </a:rPr>
              <a:t>去除所有的中文 英文标点符</a:t>
            </a:r>
            <a:r>
              <a:rPr lang="zh-CN" altLang="en-US" sz="1600" dirty="0" smtClean="0">
                <a:latin typeface="Microsoft JhengHei UI" panose="020B0604030504040204" pitchFamily="34" charset="-120"/>
                <a:ea typeface="Microsoft JhengHei UI" panose="020B0604030504040204" pitchFamily="34" charset="-120"/>
              </a:rPr>
              <a:t>号</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(https</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blog.csdn.net/weixin_38819889/article/details/105389248)</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[2]</a:t>
            </a:r>
            <a:r>
              <a:rPr lang="en-US" altLang="zh-TW" sz="1600" dirty="0" smtClean="0">
                <a:latin typeface="Microsoft JhengHei UI" panose="020B0604030504040204" pitchFamily="34" charset="-120"/>
                <a:ea typeface="Microsoft JhengHei UI" panose="020B0604030504040204" pitchFamily="34" charset="-120"/>
              </a:rPr>
              <a:t>Python</a:t>
            </a:r>
            <a:r>
              <a:rPr lang="zh-TW" altLang="en-US" sz="1600" dirty="0">
                <a:latin typeface="Microsoft JhengHei UI" panose="020B0604030504040204" pitchFamily="34" charset="-120"/>
                <a:ea typeface="Microsoft JhengHei UI" panose="020B0604030504040204" pitchFamily="34" charset="-120"/>
              </a:rPr>
              <a:t>處理中文標點符號大</a:t>
            </a:r>
            <a:r>
              <a:rPr lang="zh-TW" altLang="en-US" sz="1600" dirty="0" smtClean="0">
                <a:latin typeface="Microsoft JhengHei UI" panose="020B0604030504040204" pitchFamily="34" charset="-120"/>
                <a:ea typeface="Microsoft JhengHei UI" panose="020B0604030504040204" pitchFamily="34" charset="-120"/>
              </a:rPr>
              <a:t>集合</a:t>
            </a:r>
            <a:r>
              <a:rPr lang="en-US" altLang="zh-TW"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https://codertw.com/%E7%A8%8B%E5%BC%8F%E8%AA%9E%E8%A8%80/356827/)</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[3]</a:t>
            </a:r>
            <a:r>
              <a:rPr lang="zh-TW" altLang="en-US" sz="1600" dirty="0">
                <a:latin typeface="Microsoft JhengHei UI" panose="020B0604030504040204" pitchFamily="34" charset="-120"/>
                <a:ea typeface="Microsoft JhengHei UI" panose="020B0604030504040204" pitchFamily="34" charset="-120"/>
              </a:rPr>
              <a:t>英文自然語言處理的經典工具 </a:t>
            </a:r>
            <a:r>
              <a:rPr lang="en-US" altLang="zh-TW" sz="1600" dirty="0" smtClean="0">
                <a:latin typeface="Microsoft JhengHei UI" panose="020B0604030504040204" pitchFamily="34" charset="-120"/>
                <a:ea typeface="Microsoft JhengHei UI" panose="020B0604030504040204" pitchFamily="34" charset="-120"/>
              </a:rPr>
              <a:t>NLTK</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(https://clay-atlas.com/blog/2019/07/30/nlp-python-cn-nltk-kit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[4]</a:t>
            </a:r>
            <a:r>
              <a:rPr lang="en-US" altLang="zh-TW" sz="1600" dirty="0">
                <a:latin typeface="Microsoft JhengHei UI" panose="020B0604030504040204" pitchFamily="34" charset="-120"/>
                <a:ea typeface="Microsoft JhengHei UI" panose="020B0604030504040204" pitchFamily="34" charset="-120"/>
              </a:rPr>
              <a:t> Word2Vec</a:t>
            </a:r>
            <a:r>
              <a:rPr lang="zh-TW" altLang="en-US" sz="1600" dirty="0">
                <a:latin typeface="Microsoft JhengHei UI" panose="020B0604030504040204" pitchFamily="34" charset="-120"/>
                <a:ea typeface="Microsoft JhengHei UI" panose="020B0604030504040204" pitchFamily="34" charset="-120"/>
              </a:rPr>
              <a:t>的参数解</a:t>
            </a:r>
            <a:r>
              <a:rPr lang="zh-TW" altLang="en-US" sz="1600" dirty="0" smtClean="0">
                <a:latin typeface="Microsoft JhengHei UI" panose="020B0604030504040204" pitchFamily="34" charset="-120"/>
                <a:ea typeface="Microsoft JhengHei UI" panose="020B0604030504040204" pitchFamily="34" charset="-120"/>
              </a:rPr>
              <a:t>释</a:t>
            </a:r>
            <a:r>
              <a:rPr lang="en-US" altLang="zh-TW" sz="1600" dirty="0">
                <a:latin typeface="Microsoft JhengHei UI" panose="020B0604030504040204" pitchFamily="34" charset="-120"/>
                <a:ea typeface="Microsoft JhengHei UI" panose="020B0604030504040204" pitchFamily="34" charset="-120"/>
              </a:rPr>
              <a:t>(https://blog.csdn.net/laobai1015/article/details/86540813</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[5]</a:t>
            </a:r>
            <a:r>
              <a:rPr lang="en-US" altLang="zh-TW" sz="1600" dirty="0">
                <a:latin typeface="Microsoft JhengHei UI" panose="020B0604030504040204" pitchFamily="34" charset="-120"/>
                <a:ea typeface="Microsoft JhengHei UI" panose="020B0604030504040204" pitchFamily="34" charset="-120"/>
              </a:rPr>
              <a:t> NLP</a:t>
            </a:r>
            <a:r>
              <a:rPr lang="zh-TW" altLang="en-US" sz="1600" dirty="0">
                <a:latin typeface="Microsoft JhengHei UI" panose="020B0604030504040204" pitchFamily="34" charset="-120"/>
                <a:ea typeface="Microsoft JhengHei UI" panose="020B0604030504040204" pitchFamily="34" charset="-120"/>
              </a:rPr>
              <a:t>入门（三）词形还原（</a:t>
            </a:r>
            <a:r>
              <a:rPr lang="en-US" altLang="zh-TW" sz="1600" dirty="0">
                <a:latin typeface="Microsoft JhengHei UI" panose="020B0604030504040204" pitchFamily="34" charset="-120"/>
                <a:ea typeface="Microsoft JhengHei UI" panose="020B0604030504040204" pitchFamily="34" charset="-120"/>
              </a:rPr>
              <a:t>Lemmatization</a:t>
            </a:r>
            <a:r>
              <a:rPr lang="zh-TW" altLang="en-US"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(https://www.cnblogs.com/jclian91/p/9898511.html)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[6]</a:t>
            </a:r>
            <a:r>
              <a:rPr lang="zh-TW" altLang="en-US" sz="1600" dirty="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Word2Vec</a:t>
            </a:r>
            <a:r>
              <a:rPr lang="zh-TW" altLang="en-US" sz="1600" dirty="0">
                <a:latin typeface="Microsoft JhengHei UI" panose="020B0604030504040204" pitchFamily="34" charset="-120"/>
                <a:ea typeface="Microsoft JhengHei UI" panose="020B0604030504040204" pitchFamily="34" charset="-120"/>
              </a:rPr>
              <a:t>的簡易教學與參數調整</a:t>
            </a:r>
            <a:r>
              <a:rPr lang="zh-TW" altLang="en-US" sz="1600" dirty="0" smtClean="0">
                <a:latin typeface="Microsoft JhengHei UI" panose="020B0604030504040204" pitchFamily="34" charset="-120"/>
                <a:ea typeface="Microsoft JhengHei UI" panose="020B0604030504040204" pitchFamily="34" charset="-120"/>
              </a:rPr>
              <a:t>指南</a:t>
            </a:r>
            <a:r>
              <a:rPr lang="en-US" altLang="zh-TW" sz="1600" dirty="0">
                <a:latin typeface="Microsoft JhengHei UI" panose="020B0604030504040204" pitchFamily="34" charset="-120"/>
                <a:ea typeface="Microsoft JhengHei UI" panose="020B0604030504040204" pitchFamily="34" charset="-120"/>
              </a:rPr>
              <a:t>(https://www.kaggle.com/jerrykuo7727/word2vec</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[7]</a:t>
            </a:r>
            <a:r>
              <a:rPr lang="zh-TW" altLang="en-US" sz="1600" dirty="0">
                <a:latin typeface="Microsoft JhengHei UI" panose="020B0604030504040204" pitchFamily="34" charset="-120"/>
                <a:ea typeface="Microsoft JhengHei UI" panose="020B0604030504040204" pitchFamily="34" charset="-120"/>
              </a:rPr>
              <a:t>新手村逃脫！初心者的 </a:t>
            </a:r>
            <a:r>
              <a:rPr lang="en-US" altLang="zh-TW" sz="1600" dirty="0">
                <a:latin typeface="Microsoft JhengHei UI" panose="020B0604030504040204" pitchFamily="34" charset="-120"/>
                <a:ea typeface="Microsoft JhengHei UI" panose="020B0604030504040204" pitchFamily="34" charset="-120"/>
              </a:rPr>
              <a:t>Python </a:t>
            </a:r>
            <a:r>
              <a:rPr lang="zh-TW" altLang="en-US" sz="1600" dirty="0">
                <a:latin typeface="Microsoft JhengHei UI" panose="020B0604030504040204" pitchFamily="34" charset="-120"/>
                <a:ea typeface="Microsoft JhengHei UI" panose="020B0604030504040204" pitchFamily="34" charset="-120"/>
              </a:rPr>
              <a:t>機器學習攻略 </a:t>
            </a:r>
            <a:r>
              <a:rPr lang="en-US" altLang="zh-TW" sz="1600" dirty="0">
                <a:latin typeface="Microsoft JhengHei UI" panose="020B0604030504040204" pitchFamily="34" charset="-120"/>
                <a:ea typeface="Microsoft JhengHei UI" panose="020B0604030504040204" pitchFamily="34" charset="-120"/>
              </a:rPr>
              <a:t>1.0.0 </a:t>
            </a:r>
            <a:r>
              <a:rPr lang="en-US" altLang="zh-TW" sz="1600" dirty="0" smtClean="0">
                <a:latin typeface="Microsoft JhengHei UI" panose="020B0604030504040204" pitchFamily="34" charset="-120"/>
                <a:ea typeface="Microsoft JhengHei UI" panose="020B0604030504040204" pitchFamily="34" charset="-120"/>
              </a:rPr>
              <a:t>documentation</a:t>
            </a:r>
            <a:r>
              <a:rPr lang="en-US" altLang="zh-TW" sz="1600" dirty="0">
                <a:latin typeface="Microsoft JhengHei UI" panose="020B0604030504040204" pitchFamily="34" charset="-120"/>
                <a:ea typeface="Microsoft JhengHei UI" panose="020B0604030504040204" pitchFamily="34" charset="-120"/>
              </a:rPr>
              <a:t>(https://yaojenkuo.io/ml-newbies/07-performance.html</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[8]</a:t>
            </a:r>
            <a:r>
              <a:rPr lang="en-US" altLang="zh-TW" sz="1600" dirty="0">
                <a:latin typeface="Microsoft JhengHei UI" panose="020B0604030504040204" pitchFamily="34" charset="-120"/>
                <a:ea typeface="Microsoft JhengHei UI" panose="020B0604030504040204" pitchFamily="34" charset="-120"/>
              </a:rPr>
              <a:t> Word2vec from scratch (Skip-gram &amp; CBOW)(https://medium.com/@pocheng0118/word2vec-from-scratch-skip-gram-cbow-98fd17385945)</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30469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reference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512129" cy="4154984"/>
          </a:xfrm>
          <a:prstGeom prst="rect">
            <a:avLst/>
          </a:prstGeom>
        </p:spPr>
        <p:txBody>
          <a:bodyPr wrap="square">
            <a:spAutoFit/>
          </a:bodyPr>
          <a:lstStyle/>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[9</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 ML</a:t>
            </a:r>
            <a:r>
              <a:rPr lang="zh-TW" altLang="en-US"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入門（十七）隨機森林</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(Random Forest)</a:t>
            </a:r>
            <a:r>
              <a:rPr lang="en-US" altLang="zh-CN" sz="1600" dirty="0" smtClean="0">
                <a:latin typeface="Microsoft JhengHei UI" panose="020B0604030504040204" pitchFamily="34" charset="-120"/>
                <a:ea typeface="Microsoft JhengHei UI" panose="020B0604030504040204" pitchFamily="34" charset="-120"/>
              </a:rPr>
              <a:t> </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(https://medium.com/chung-yi/ml%E5%85%A5%E9%96%80-%E5%8D%81%E4%B8%83-%E9%9A%A8%E6%A9%9F%E6%A3%AE%E6%9E%97-random-forest-6afc24871857)</a:t>
            </a:r>
            <a:endPar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endParaRPr>
          </a:p>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[10] </a:t>
            </a:r>
            <a:r>
              <a:rPr lang="en-US" altLang="zh-TW" sz="1600" kern="100" dirty="0" err="1">
                <a:latin typeface="Microsoft JhengHei UI" panose="020B0604030504040204" pitchFamily="34" charset="-120"/>
                <a:ea typeface="Microsoft JhengHei UI" panose="020B0604030504040204" pitchFamily="34" charset="-120"/>
                <a:cs typeface="Times New Roman" panose="02020603050405020304" pitchFamily="18" charset="0"/>
              </a:rPr>
              <a:t>scikit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-learn Machine Learning in Python</a:t>
            </a:r>
            <a:r>
              <a:rPr lang="en-US" altLang="zh-TW" sz="1600" dirty="0">
                <a:latin typeface="Microsoft JhengHei UI" panose="020B0604030504040204" pitchFamily="34" charset="-120"/>
                <a:ea typeface="Microsoft JhengHei UI" panose="020B0604030504040204" pitchFamily="34" charset="-120"/>
              </a:rPr>
              <a:t> (https://scikit-learn.org/stable/index.html)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11] Introduction to Random Forest in Machine Learning(https://www.section.io/engineering-education/introduction-to-random-forest-in-machine-learning/</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[12]</a:t>
            </a:r>
            <a:r>
              <a:rPr lang="zh-TW" altLang="en-US" sz="1600" dirty="0">
                <a:latin typeface="Microsoft JhengHei UI" panose="020B0604030504040204" pitchFamily="34" charset="-120"/>
                <a:ea typeface="Microsoft JhengHei UI" panose="020B0604030504040204" pitchFamily="34" charset="-120"/>
              </a:rPr>
              <a:t>機器學習之</a:t>
            </a:r>
            <a:r>
              <a:rPr lang="en-US" altLang="zh-TW" sz="1600" dirty="0" err="1">
                <a:latin typeface="Microsoft JhengHei UI" panose="020B0604030504040204" pitchFamily="34" charset="-120"/>
                <a:ea typeface="Microsoft JhengHei UI" panose="020B0604030504040204" pitchFamily="34" charset="-120"/>
              </a:rPr>
              <a:t>XGBoost</a:t>
            </a:r>
            <a:r>
              <a:rPr lang="zh-TW" altLang="en-US" sz="1600" dirty="0">
                <a:latin typeface="Microsoft JhengHei UI" panose="020B0604030504040204" pitchFamily="34" charset="-120"/>
                <a:ea typeface="Microsoft JhengHei UI" panose="020B0604030504040204" pitchFamily="34" charset="-120"/>
              </a:rPr>
              <a:t>分類器</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en-US" altLang="zh-TW" sz="1600" dirty="0" err="1">
                <a:latin typeface="Microsoft JhengHei UI" panose="020B0604030504040204" pitchFamily="34" charset="-120"/>
                <a:ea typeface="Microsoft JhengHei UI" panose="020B0604030504040204" pitchFamily="34" charset="-120"/>
              </a:rPr>
              <a:t>xgb</a:t>
            </a:r>
            <a:r>
              <a:rPr lang="zh-TW" altLang="en-US" sz="1600" dirty="0">
                <a:latin typeface="Microsoft JhengHei UI" panose="020B0604030504040204" pitchFamily="34" charset="-120"/>
                <a:ea typeface="Microsoft JhengHei UI" panose="020B0604030504040204" pitchFamily="34" charset="-120"/>
              </a:rPr>
              <a:t>使用</a:t>
            </a:r>
            <a:r>
              <a:rPr lang="en-US" altLang="zh-TW" sz="1600" dirty="0" err="1">
                <a:latin typeface="Microsoft JhengHei UI" panose="020B0604030504040204" pitchFamily="34" charset="-120"/>
                <a:ea typeface="Microsoft JhengHei UI" panose="020B0604030504040204" pitchFamily="34" charset="-120"/>
              </a:rPr>
              <a:t>sklearn</a:t>
            </a:r>
            <a:r>
              <a:rPr lang="zh-TW" altLang="en-US" sz="1600" dirty="0">
                <a:latin typeface="Microsoft JhengHei UI" panose="020B0604030504040204" pitchFamily="34" charset="-120"/>
                <a:ea typeface="Microsoft JhengHei UI" panose="020B0604030504040204" pitchFamily="34" charset="-120"/>
              </a:rPr>
              <a:t>介面</a:t>
            </a:r>
            <a:r>
              <a:rPr lang="en-US" altLang="zh-TW" sz="1600" dirty="0">
                <a:latin typeface="Microsoft JhengHei UI" panose="020B0604030504040204" pitchFamily="34" charset="-120"/>
                <a:ea typeface="Microsoft JhengHei UI" panose="020B0604030504040204" pitchFamily="34" charset="-120"/>
              </a:rPr>
              <a:t>(https://www.itread01.com/content/1545533828.html)</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[13</a:t>
            </a:r>
            <a:r>
              <a:rPr lang="en-US" altLang="zh-TW" sz="1600" dirty="0">
                <a:latin typeface="Microsoft JhengHei UI" panose="020B0604030504040204" pitchFamily="34" charset="-120"/>
                <a:ea typeface="Microsoft JhengHei UI" panose="020B0604030504040204" pitchFamily="34" charset="-120"/>
              </a:rPr>
              <a:t>] Python </a:t>
            </a:r>
            <a:r>
              <a:rPr lang="en-US" altLang="zh-TW" sz="1600" dirty="0" err="1">
                <a:latin typeface="Microsoft JhengHei UI" panose="020B0604030504040204" pitchFamily="34" charset="-120"/>
                <a:ea typeface="Microsoft JhengHei UI" panose="020B0604030504040204" pitchFamily="34" charset="-120"/>
              </a:rPr>
              <a:t>xgboost</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模块，</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实例源</a:t>
            </a:r>
            <a:r>
              <a:rPr lang="zh-TW" altLang="en-US" sz="1600" dirty="0" smtClean="0">
                <a:latin typeface="Microsoft JhengHei UI" panose="020B0604030504040204" pitchFamily="34" charset="-120"/>
                <a:ea typeface="Microsoft JhengHei UI" panose="020B0604030504040204" pitchFamily="34" charset="-120"/>
              </a:rPr>
              <a:t>码</a:t>
            </a:r>
            <a:r>
              <a:rPr lang="en-US" altLang="zh-TW"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https://codingdict.com/sources/py/xgboost/12189.html)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[14]</a:t>
            </a:r>
            <a:r>
              <a:rPr lang="zh-TW" altLang="en-US" sz="1600" dirty="0" smtClean="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Introduction to Naive Bayes: A Probability-Based Classification </a:t>
            </a:r>
            <a:r>
              <a:rPr lang="en-US" altLang="zh-TW" sz="1600" dirty="0" smtClean="0">
                <a:latin typeface="Microsoft JhengHei UI" panose="020B0604030504040204" pitchFamily="34" charset="-120"/>
                <a:ea typeface="Microsoft JhengHei UI" panose="020B0604030504040204" pitchFamily="34" charset="-120"/>
              </a:rPr>
              <a:t>Algorithm(</a:t>
            </a:r>
            <a:r>
              <a:rPr lang="en-US" altLang="zh-TW" sz="1600" dirty="0">
                <a:latin typeface="Microsoft JhengHei UI" panose="020B0604030504040204" pitchFamily="34" charset="-120"/>
                <a:ea typeface="Microsoft JhengHei UI" panose="020B0604030504040204" pitchFamily="34" charset="-120"/>
              </a:rPr>
              <a:t>https://blog.paperspace.com/introduction-to-naive-bayes/)</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0107389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Autofit/>
          </a:bodyPr>
          <a:lstStyle/>
          <a:p>
            <a:r>
              <a:rPr lang="en-US" altLang="zh-TW" sz="7200" dirty="0" smtClean="0"/>
              <a:t>Contribution of group members</a:t>
            </a:r>
            <a:endParaRPr lang="zh-TW" altLang="en-US" sz="7200" dirty="0"/>
          </a:p>
        </p:txBody>
      </p:sp>
    </p:spTree>
    <p:extLst>
      <p:ext uri="{BB962C8B-B14F-4D97-AF65-F5344CB8AC3E}">
        <p14:creationId xmlns:p14="http://schemas.microsoft.com/office/powerpoint/2010/main" val="2998671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contribute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3" name="表格 2"/>
          <p:cNvGraphicFramePr>
            <a:graphicFrameLocks noGrp="1"/>
          </p:cNvGraphicFramePr>
          <p:nvPr>
            <p:extLst>
              <p:ext uri="{D42A27DB-BD31-4B8C-83A1-F6EECF244321}">
                <p14:modId xmlns:p14="http://schemas.microsoft.com/office/powerpoint/2010/main" val="1977776700"/>
              </p:ext>
            </p:extLst>
          </p:nvPr>
        </p:nvGraphicFramePr>
        <p:xfrm>
          <a:off x="460892" y="2375916"/>
          <a:ext cx="11149916" cy="2423160"/>
        </p:xfrm>
        <a:graphic>
          <a:graphicData uri="http://schemas.openxmlformats.org/drawingml/2006/table">
            <a:tbl>
              <a:tblPr firstRow="1" bandRow="1">
                <a:tableStyleId>{5C22544A-7EE6-4342-B048-85BDC9FD1C3A}</a:tableStyleId>
              </a:tblPr>
              <a:tblGrid>
                <a:gridCol w="2170313">
                  <a:extLst>
                    <a:ext uri="{9D8B030D-6E8A-4147-A177-3AD203B41FA5}">
                      <a16:colId xmlns:a16="http://schemas.microsoft.com/office/drawing/2014/main" val="84711709"/>
                    </a:ext>
                  </a:extLst>
                </a:gridCol>
                <a:gridCol w="6018333">
                  <a:extLst>
                    <a:ext uri="{9D8B030D-6E8A-4147-A177-3AD203B41FA5}">
                      <a16:colId xmlns:a16="http://schemas.microsoft.com/office/drawing/2014/main" val="2539184705"/>
                    </a:ext>
                  </a:extLst>
                </a:gridCol>
                <a:gridCol w="2961270">
                  <a:extLst>
                    <a:ext uri="{9D8B030D-6E8A-4147-A177-3AD203B41FA5}">
                      <a16:colId xmlns:a16="http://schemas.microsoft.com/office/drawing/2014/main" val="3444468316"/>
                    </a:ext>
                  </a:extLst>
                </a:gridCol>
              </a:tblGrid>
              <a:tr h="370840">
                <a:tc>
                  <a:txBody>
                    <a:bodyPr/>
                    <a:lstStyle/>
                    <a:p>
                      <a:r>
                        <a:rPr lang="en-US" altLang="zh-TW" sz="1600" b="0" dirty="0" smtClean="0">
                          <a:latin typeface="Microsoft JhengHei UI" panose="020B0604030504040204" pitchFamily="34" charset="-120"/>
                          <a:ea typeface="Microsoft JhengHei UI" panose="020B0604030504040204" pitchFamily="34" charset="-120"/>
                        </a:rPr>
                        <a:t>Name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Responsible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contact</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2457753327"/>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葉詠富</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Data clear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Word to vector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Try Statistic</a:t>
                      </a:r>
                      <a:r>
                        <a:rPr lang="en-US" altLang="zh-TW" sz="1600" b="0" baseline="0" dirty="0" smtClean="0">
                          <a:latin typeface="Microsoft JhengHei UI" panose="020B0604030504040204" pitchFamily="34" charset="-120"/>
                          <a:ea typeface="Microsoft JhengHei UI" panose="020B0604030504040204" pitchFamily="34" charset="-120"/>
                        </a:rPr>
                        <a:t> method</a:t>
                      </a:r>
                    </a:p>
                    <a:p>
                      <a:pPr marL="342900" indent="-342900">
                        <a:buAutoNum type="arabicPeriod"/>
                      </a:pPr>
                      <a:r>
                        <a:rPr lang="en-US" altLang="zh-TW" sz="1600" b="0" baseline="0" dirty="0" smtClean="0">
                          <a:latin typeface="Microsoft JhengHei UI" panose="020B0604030504040204" pitchFamily="34" charset="-120"/>
                          <a:ea typeface="Microsoft JhengHei UI" panose="020B0604030504040204" pitchFamily="34" charset="-120"/>
                        </a:rPr>
                        <a:t>Try Machine learning method</a:t>
                      </a:r>
                      <a:endParaRPr lang="en-US" altLang="zh-TW" sz="1600" b="0" dirty="0" smtClean="0">
                        <a:latin typeface="Microsoft JhengHei UI" panose="020B0604030504040204" pitchFamily="34" charset="-120"/>
                        <a:ea typeface="Microsoft JhengHei UI" panose="020B0604030504040204" pitchFamily="34" charset="-120"/>
                      </a:endParaRP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PPT</a:t>
                      </a:r>
                      <a:r>
                        <a:rPr lang="en-US" altLang="zh-TW" sz="1600" b="0" baseline="0" dirty="0" smtClean="0">
                          <a:latin typeface="Microsoft JhengHei UI" panose="020B0604030504040204" pitchFamily="34" charset="-120"/>
                          <a:ea typeface="Microsoft JhengHei UI" panose="020B0604030504040204" pitchFamily="34" charset="-120"/>
                        </a:rPr>
                        <a:t> design</a:t>
                      </a:r>
                      <a:endParaRPr lang="en-US" altLang="zh-TW" sz="1600" b="0" dirty="0" smtClean="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frankye100.c@nycu.edu.tw</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1261715854"/>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游智鈞</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860949610"/>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高承翰</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486175085"/>
                  </a:ext>
                </a:extLst>
              </a:tr>
            </a:tbl>
          </a:graphicData>
        </a:graphic>
      </p:graphicFrame>
    </p:spTree>
    <p:extLst>
      <p:ext uri="{BB962C8B-B14F-4D97-AF65-F5344CB8AC3E}">
        <p14:creationId xmlns:p14="http://schemas.microsoft.com/office/powerpoint/2010/main" val="2982140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01</a:t>
            </a:r>
            <a:r>
              <a:rPr lang="en-US" altLang="zh-TW" sz="7200" dirty="0" smtClean="0"/>
              <a:t> </a:t>
            </a:r>
            <a:r>
              <a:rPr lang="en-US" altLang="zh-TW" sz="7200" dirty="0" err="1" smtClean="0"/>
              <a:t>Introdcution</a:t>
            </a:r>
            <a:endParaRPr lang="zh-TW" altLang="en-US" sz="7200" dirty="0"/>
          </a:p>
        </p:txBody>
      </p:sp>
    </p:spTree>
    <p:extLst>
      <p:ext uri="{BB962C8B-B14F-4D97-AF65-F5344CB8AC3E}">
        <p14:creationId xmlns:p14="http://schemas.microsoft.com/office/powerpoint/2010/main" val="418790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Target and dataset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81192" y="5842337"/>
            <a:ext cx="5361083" cy="830997"/>
          </a:xfrm>
          <a:prstGeom prst="rect">
            <a:avLst/>
          </a:prstGeom>
        </p:spPr>
        <p:txBody>
          <a:bodyPr wrap="none">
            <a:spAutoFit/>
          </a:bodyPr>
          <a:lstStyle/>
          <a:p>
            <a:pPr lvl="0"/>
            <a:endParaRPr lang="en-US" altLang="zh-TW" sz="1600" dirty="0">
              <a:latin typeface="Microsoft JhengHei UI" panose="020B0604030504040204" pitchFamily="34" charset="-120"/>
              <a:ea typeface="Microsoft JhengHei UI" panose="020B0604030504040204" pitchFamily="34" charset="-120"/>
            </a:endParaRPr>
          </a:p>
          <a:p>
            <a:r>
              <a:rPr lang="en-US" altLang="zh-TW" sz="1600" dirty="0" smtClean="0">
                <a:latin typeface="Microsoft JhengHei UI" panose="020B0604030504040204" pitchFamily="34" charset="-120"/>
                <a:ea typeface="Microsoft JhengHei UI" panose="020B0604030504040204" pitchFamily="34" charset="-120"/>
              </a:rPr>
              <a:t>Validation </a:t>
            </a:r>
            <a:r>
              <a:rPr lang="en-US" altLang="zh-TW" sz="1600" dirty="0">
                <a:latin typeface="Microsoft JhengHei UI" panose="020B0604030504040204" pitchFamily="34" charset="-120"/>
                <a:ea typeface="Microsoft JhengHei UI" panose="020B0604030504040204" pitchFamily="34" charset="-120"/>
              </a:rPr>
              <a:t>data (50 cases) based on textual judgement</a:t>
            </a:r>
          </a:p>
          <a:p>
            <a:pPr lvl="0"/>
            <a:endParaRPr lang="en-US" altLang="zh-TW" sz="1600" dirty="0" smtClean="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3" y="2032728"/>
            <a:ext cx="314960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rtl="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Target</a:t>
              </a:r>
              <a:endParaRPr lang="en-US" sz="2000" kern="1200" noProof="0" dirty="0">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3" y="3430458"/>
            <a:ext cx="314960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algn="ctr" defTabSz="711200">
                <a:lnSpc>
                  <a:spcPct val="90000"/>
                </a:lnSpc>
                <a:spcBef>
                  <a:spcPct val="0"/>
                </a:spcBef>
                <a:spcAft>
                  <a:spcPct val="35000"/>
                </a:spcAft>
              </a:pPr>
              <a:r>
                <a:rPr lang="en-US" altLang="zh-TW" sz="2000" dirty="0">
                  <a:latin typeface="Microsoft JhengHei UI" panose="020B0604030504040204" pitchFamily="34" charset="-120"/>
                  <a:ea typeface="Microsoft JhengHei UI" panose="020B0604030504040204" pitchFamily="34" charset="-120"/>
                </a:rPr>
                <a:t>Train/Test </a:t>
              </a:r>
              <a:r>
                <a:rPr lang="en-US" altLang="zh-TW" sz="2000" dirty="0" smtClean="0">
                  <a:latin typeface="Microsoft JhengHei UI" panose="020B0604030504040204" pitchFamily="34" charset="-120"/>
                  <a:ea typeface="Microsoft JhengHei UI" panose="020B0604030504040204" pitchFamily="34" charset="-120"/>
                </a:rPr>
                <a:t>Dataset</a:t>
              </a:r>
              <a:endParaRPr lang="en-US" altLang="zh-TW" sz="2000" dirty="0">
                <a:latin typeface="Microsoft JhengHei UI" panose="020B0604030504040204" pitchFamily="34" charset="-120"/>
                <a:ea typeface="Microsoft JhengHei UI" panose="020B0604030504040204" pitchFamily="34" charset="-120"/>
              </a:endParaRPr>
            </a:p>
          </p:txBody>
        </p:sp>
      </p:grpSp>
      <p:grpSp>
        <p:nvGrpSpPr>
          <p:cNvPr id="12" name="群組 11"/>
          <p:cNvGrpSpPr/>
          <p:nvPr/>
        </p:nvGrpSpPr>
        <p:grpSpPr>
          <a:xfrm>
            <a:off x="474743" y="5621643"/>
            <a:ext cx="3149606"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Validation Dataset</a:t>
              </a:r>
              <a:endParaRPr lang="en-US" altLang="zh-TW" sz="2000" dirty="0">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63422" y="2582314"/>
            <a:ext cx="9637221" cy="338554"/>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Use a doctor’s diagnosis certificate to determine whether the patient is obese.</a:t>
            </a:r>
          </a:p>
        </p:txBody>
      </p:sp>
      <p:sp>
        <p:nvSpPr>
          <p:cNvPr id="16" name="矩形 15"/>
          <p:cNvSpPr/>
          <p:nvPr/>
        </p:nvSpPr>
        <p:spPr>
          <a:xfrm>
            <a:off x="563422" y="3974491"/>
            <a:ext cx="8772698" cy="1077218"/>
          </a:xfrm>
          <a:prstGeom prst="rect">
            <a:avLst/>
          </a:prstGeom>
        </p:spPr>
        <p:txBody>
          <a:bodyPr wrap="square">
            <a:spAutoFit/>
          </a:bodyPr>
          <a:lstStyle/>
          <a:p>
            <a:pPr marL="342900" lvl="0" indent="-342900">
              <a:buFont typeface="+mj-lt"/>
              <a:buAutoNum type="arabicPeriod"/>
            </a:pPr>
            <a:r>
              <a:rPr lang="en-US" altLang="zh-TW" sz="1600" dirty="0">
                <a:latin typeface="Microsoft JhengHei UI" panose="020B0604030504040204" pitchFamily="34" charset="-120"/>
                <a:ea typeface="Microsoft JhengHei UI" panose="020B0604030504040204" pitchFamily="34" charset="-120"/>
              </a:rPr>
              <a:t>Training data based on textual judgement</a:t>
            </a:r>
          </a:p>
          <a:p>
            <a:pPr marL="742950" lvl="1" indent="-285750">
              <a:buFont typeface="Arial" panose="020B0604020202020204" pitchFamily="34" charset="0"/>
              <a:buChar char="•"/>
            </a:pPr>
            <a:r>
              <a:rPr lang="en-US" altLang="zh-TW" sz="1600" dirty="0">
                <a:latin typeface="Microsoft JhengHei UI" panose="020B0604030504040204" pitchFamily="34" charset="-120"/>
                <a:ea typeface="Microsoft JhengHei UI" panose="020B0604030504040204" pitchFamily="34" charset="-120"/>
              </a:rPr>
              <a:t>Textual judgement: 200 cases obesity vs. 200 cases unmentioned.</a:t>
            </a:r>
          </a:p>
          <a:p>
            <a:pPr marL="342900" indent="-342900">
              <a:buFont typeface="+mj-lt"/>
              <a:buAutoNum type="arabicPeriod"/>
            </a:pPr>
            <a:r>
              <a:rPr lang="en-US" altLang="zh-TW" sz="1600" dirty="0">
                <a:latin typeface="Microsoft JhengHei UI" panose="020B0604030504040204" pitchFamily="34" charset="-120"/>
                <a:ea typeface="Microsoft JhengHei UI" panose="020B0604030504040204" pitchFamily="34" charset="-120"/>
              </a:rPr>
              <a:t>Testing data based on intuitive judgement</a:t>
            </a:r>
          </a:p>
          <a:p>
            <a:pPr marL="742950" lvl="1" indent="-285750">
              <a:buFont typeface="Arial" panose="020B0604020202020204" pitchFamily="34" charset="0"/>
              <a:buChar char="•"/>
            </a:pPr>
            <a:r>
              <a:rPr lang="en-US" altLang="zh-TW" sz="1600" dirty="0">
                <a:latin typeface="Microsoft JhengHei UI" panose="020B0604030504040204" pitchFamily="34" charset="-120"/>
                <a:ea typeface="Microsoft JhengHei UI" panose="020B0604030504040204" pitchFamily="34" charset="-120"/>
              </a:rPr>
              <a:t>Intuitive judgement: 200 cases obesity vs. 200 cases absence</a:t>
            </a:r>
          </a:p>
        </p:txBody>
      </p:sp>
    </p:spTree>
    <p:extLst>
      <p:ext uri="{BB962C8B-B14F-4D97-AF65-F5344CB8AC3E}">
        <p14:creationId xmlns:p14="http://schemas.microsoft.com/office/powerpoint/2010/main" val="273054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Data pipeline</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3" name="流程圖: 多重文件 2"/>
          <p:cNvSpPr/>
          <p:nvPr/>
        </p:nvSpPr>
        <p:spPr>
          <a:xfrm>
            <a:off x="419790" y="3461453"/>
            <a:ext cx="1097280" cy="714894"/>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Dataset</a:t>
            </a:r>
            <a:endParaRPr lang="zh-TW" altLang="en-US" sz="1400" dirty="0"/>
          </a:p>
        </p:txBody>
      </p:sp>
      <p:sp>
        <p:nvSpPr>
          <p:cNvPr id="4" name="圓角矩形 3"/>
          <p:cNvSpPr/>
          <p:nvPr/>
        </p:nvSpPr>
        <p:spPr>
          <a:xfrm>
            <a:off x="1766446" y="2624719"/>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Train</a:t>
            </a:r>
            <a:endParaRPr lang="zh-TW" altLang="en-US" sz="1400" dirty="0"/>
          </a:p>
        </p:txBody>
      </p:sp>
      <p:sp>
        <p:nvSpPr>
          <p:cNvPr id="6" name="圓角矩形 5"/>
          <p:cNvSpPr/>
          <p:nvPr/>
        </p:nvSpPr>
        <p:spPr>
          <a:xfrm>
            <a:off x="1766445" y="4299871"/>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Validation</a:t>
            </a:r>
            <a:endParaRPr lang="zh-TW" altLang="en-US" sz="1400" dirty="0"/>
          </a:p>
        </p:txBody>
      </p:sp>
      <p:sp>
        <p:nvSpPr>
          <p:cNvPr id="7" name="圓角矩形 6"/>
          <p:cNvSpPr/>
          <p:nvPr/>
        </p:nvSpPr>
        <p:spPr>
          <a:xfrm>
            <a:off x="1766445" y="3462295"/>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Test</a:t>
            </a:r>
            <a:endParaRPr lang="zh-TW" altLang="en-US" sz="1400" dirty="0"/>
          </a:p>
        </p:txBody>
      </p:sp>
      <p:sp>
        <p:nvSpPr>
          <p:cNvPr id="8" name="圓角矩形 7"/>
          <p:cNvSpPr/>
          <p:nvPr/>
        </p:nvSpPr>
        <p:spPr>
          <a:xfrm>
            <a:off x="3002705" y="3403465"/>
            <a:ext cx="1460094" cy="70786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Text preprocessing</a:t>
            </a:r>
            <a:endParaRPr lang="zh-TW" altLang="en-US" sz="1400" dirty="0"/>
          </a:p>
        </p:txBody>
      </p:sp>
      <p:sp>
        <p:nvSpPr>
          <p:cNvPr id="9" name="圓角矩形 8"/>
          <p:cNvSpPr/>
          <p:nvPr/>
        </p:nvSpPr>
        <p:spPr>
          <a:xfrm>
            <a:off x="4623044" y="3468515"/>
            <a:ext cx="69311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W2V</a:t>
            </a:r>
            <a:endParaRPr lang="zh-TW" altLang="en-US" sz="1400" dirty="0"/>
          </a:p>
        </p:txBody>
      </p:sp>
      <p:sp>
        <p:nvSpPr>
          <p:cNvPr id="10" name="圓角矩形 9"/>
          <p:cNvSpPr/>
          <p:nvPr/>
        </p:nvSpPr>
        <p:spPr>
          <a:xfrm>
            <a:off x="5621845" y="2704679"/>
            <a:ext cx="2428959" cy="46665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Statistic &amp; weight</a:t>
            </a:r>
            <a:endParaRPr lang="zh-TW" altLang="en-US" sz="1400" dirty="0"/>
          </a:p>
        </p:txBody>
      </p:sp>
      <p:sp>
        <p:nvSpPr>
          <p:cNvPr id="11" name="圓角矩形 10"/>
          <p:cNvSpPr/>
          <p:nvPr/>
        </p:nvSpPr>
        <p:spPr>
          <a:xfrm>
            <a:off x="10595870" y="3107617"/>
            <a:ext cx="820190" cy="13610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result</a:t>
            </a:r>
            <a:endParaRPr lang="zh-TW" altLang="en-US" sz="1400" dirty="0"/>
          </a:p>
        </p:txBody>
      </p:sp>
      <p:cxnSp>
        <p:nvCxnSpPr>
          <p:cNvPr id="12" name="直線單箭頭接點 11"/>
          <p:cNvCxnSpPr>
            <a:stCxn id="3" idx="3"/>
            <a:endCxn id="4" idx="1"/>
          </p:cNvCxnSpPr>
          <p:nvPr/>
        </p:nvCxnSpPr>
        <p:spPr>
          <a:xfrm flipV="1">
            <a:off x="1517070" y="2919821"/>
            <a:ext cx="249376" cy="89907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3" idx="3"/>
            <a:endCxn id="7" idx="1"/>
          </p:cNvCxnSpPr>
          <p:nvPr/>
        </p:nvCxnSpPr>
        <p:spPr>
          <a:xfrm flipV="1">
            <a:off x="1517070" y="3757397"/>
            <a:ext cx="249375" cy="6150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3" idx="3"/>
            <a:endCxn id="6" idx="1"/>
          </p:cNvCxnSpPr>
          <p:nvPr/>
        </p:nvCxnSpPr>
        <p:spPr>
          <a:xfrm>
            <a:off x="1517070" y="3818900"/>
            <a:ext cx="249375" cy="77607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4" idx="3"/>
            <a:endCxn id="8" idx="1"/>
          </p:cNvCxnSpPr>
          <p:nvPr/>
        </p:nvCxnSpPr>
        <p:spPr>
          <a:xfrm>
            <a:off x="2726575" y="2919821"/>
            <a:ext cx="276130" cy="8375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7" idx="3"/>
            <a:endCxn id="8" idx="1"/>
          </p:cNvCxnSpPr>
          <p:nvPr/>
        </p:nvCxnSpPr>
        <p:spPr>
          <a:xfrm>
            <a:off x="2726574" y="3757397"/>
            <a:ext cx="276131" cy="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6" idx="3"/>
            <a:endCxn id="8" idx="1"/>
          </p:cNvCxnSpPr>
          <p:nvPr/>
        </p:nvCxnSpPr>
        <p:spPr>
          <a:xfrm flipV="1">
            <a:off x="2726574" y="3757397"/>
            <a:ext cx="276131" cy="8375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8" idx="3"/>
            <a:endCxn id="9" idx="1"/>
          </p:cNvCxnSpPr>
          <p:nvPr/>
        </p:nvCxnSpPr>
        <p:spPr>
          <a:xfrm>
            <a:off x="4462799" y="3757397"/>
            <a:ext cx="160245" cy="622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9" idx="3"/>
            <a:endCxn id="10" idx="1"/>
          </p:cNvCxnSpPr>
          <p:nvPr/>
        </p:nvCxnSpPr>
        <p:spPr>
          <a:xfrm flipV="1">
            <a:off x="5316163" y="2938008"/>
            <a:ext cx="305682" cy="8256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a:stCxn id="9" idx="3"/>
            <a:endCxn id="88" idx="1"/>
          </p:cNvCxnSpPr>
          <p:nvPr/>
        </p:nvCxnSpPr>
        <p:spPr>
          <a:xfrm>
            <a:off x="5316163" y="3763617"/>
            <a:ext cx="299269" cy="9867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圓角矩形 70"/>
          <p:cNvSpPr/>
          <p:nvPr/>
        </p:nvSpPr>
        <p:spPr>
          <a:xfrm>
            <a:off x="8644159" y="4110128"/>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Validation</a:t>
            </a:r>
          </a:p>
          <a:p>
            <a:pPr algn="ctr"/>
            <a:r>
              <a:rPr lang="en-US" altLang="zh-TW" sz="1400" dirty="0" smtClean="0"/>
              <a:t>(kaggle)</a:t>
            </a:r>
            <a:endParaRPr lang="zh-TW" altLang="en-US" sz="1400" dirty="0"/>
          </a:p>
        </p:txBody>
      </p:sp>
      <p:cxnSp>
        <p:nvCxnSpPr>
          <p:cNvPr id="76" name="肘形接點 75"/>
          <p:cNvCxnSpPr>
            <a:stCxn id="8" idx="2"/>
            <a:endCxn id="71" idx="2"/>
          </p:cNvCxnSpPr>
          <p:nvPr/>
        </p:nvCxnSpPr>
        <p:spPr>
          <a:xfrm rot="16200000" flipH="1">
            <a:off x="6189056" y="1655024"/>
            <a:ext cx="589003" cy="5501611"/>
          </a:xfrm>
          <a:prstGeom prst="bentConnector3">
            <a:avLst>
              <a:gd name="adj1" fmla="val 305347"/>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圓角矩形 87"/>
          <p:cNvSpPr/>
          <p:nvPr/>
        </p:nvSpPr>
        <p:spPr>
          <a:xfrm>
            <a:off x="5615432" y="4299871"/>
            <a:ext cx="1398783" cy="90090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smtClean="0"/>
              <a:t>Naïve Bayes</a:t>
            </a:r>
          </a:p>
          <a:p>
            <a:r>
              <a:rPr lang="en-US" altLang="zh-TW" sz="1400" dirty="0" smtClean="0"/>
              <a:t>Random Forest</a:t>
            </a:r>
          </a:p>
          <a:p>
            <a:r>
              <a:rPr lang="en-US" altLang="zh-TW" sz="1400" dirty="0" smtClean="0"/>
              <a:t>XGboost</a:t>
            </a:r>
          </a:p>
        </p:txBody>
      </p:sp>
      <p:cxnSp>
        <p:nvCxnSpPr>
          <p:cNvPr id="119" name="直線單箭頭接點 118"/>
          <p:cNvCxnSpPr>
            <a:stCxn id="10" idx="3"/>
            <a:endCxn id="71" idx="1"/>
          </p:cNvCxnSpPr>
          <p:nvPr/>
        </p:nvCxnSpPr>
        <p:spPr>
          <a:xfrm>
            <a:off x="8050804" y="2938008"/>
            <a:ext cx="593355" cy="146722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71" idx="3"/>
            <a:endCxn id="11" idx="1"/>
          </p:cNvCxnSpPr>
          <p:nvPr/>
        </p:nvCxnSpPr>
        <p:spPr>
          <a:xfrm flipV="1">
            <a:off x="9824566" y="3788148"/>
            <a:ext cx="771304" cy="61708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88" idx="3"/>
            <a:endCxn id="60" idx="1"/>
          </p:cNvCxnSpPr>
          <p:nvPr/>
        </p:nvCxnSpPr>
        <p:spPr>
          <a:xfrm flipV="1">
            <a:off x="7014215" y="4500702"/>
            <a:ext cx="168781" cy="249624"/>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a:xfrm flipV="1">
            <a:off x="5615432" y="3729775"/>
            <a:ext cx="2551479" cy="17381"/>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圓角矩形 31"/>
          <p:cNvSpPr/>
          <p:nvPr/>
        </p:nvSpPr>
        <p:spPr>
          <a:xfrm>
            <a:off x="8613296" y="2960376"/>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Test</a:t>
            </a:r>
          </a:p>
          <a:p>
            <a:pPr algn="ctr"/>
            <a:r>
              <a:rPr lang="en-US" altLang="zh-TW" sz="1400" dirty="0" smtClean="0"/>
              <a:t>Data</a:t>
            </a:r>
            <a:endParaRPr lang="zh-TW" altLang="en-US" sz="1400" dirty="0"/>
          </a:p>
        </p:txBody>
      </p:sp>
      <p:cxnSp>
        <p:nvCxnSpPr>
          <p:cNvPr id="34" name="直線單箭頭接點 33"/>
          <p:cNvCxnSpPr>
            <a:stCxn id="10" idx="3"/>
            <a:endCxn id="32" idx="1"/>
          </p:cNvCxnSpPr>
          <p:nvPr/>
        </p:nvCxnSpPr>
        <p:spPr>
          <a:xfrm>
            <a:off x="8050804" y="2938008"/>
            <a:ext cx="562492" cy="3174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60" idx="3"/>
            <a:endCxn id="32" idx="1"/>
          </p:cNvCxnSpPr>
          <p:nvPr/>
        </p:nvCxnSpPr>
        <p:spPr>
          <a:xfrm flipV="1">
            <a:off x="8050804" y="3255478"/>
            <a:ext cx="562492" cy="1245224"/>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32" idx="3"/>
            <a:endCxn id="11" idx="1"/>
          </p:cNvCxnSpPr>
          <p:nvPr/>
        </p:nvCxnSpPr>
        <p:spPr>
          <a:xfrm>
            <a:off x="9793703" y="3255478"/>
            <a:ext cx="802167" cy="5326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圓角矩形 59"/>
          <p:cNvSpPr/>
          <p:nvPr/>
        </p:nvSpPr>
        <p:spPr>
          <a:xfrm>
            <a:off x="7182996" y="4299871"/>
            <a:ext cx="867808" cy="4016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smtClean="0"/>
              <a:t>Average</a:t>
            </a:r>
          </a:p>
        </p:txBody>
      </p:sp>
      <p:sp>
        <p:nvSpPr>
          <p:cNvPr id="103" name="圓角矩形 102"/>
          <p:cNvSpPr/>
          <p:nvPr/>
        </p:nvSpPr>
        <p:spPr>
          <a:xfrm>
            <a:off x="7182994" y="4799118"/>
            <a:ext cx="867809" cy="4016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a:t>W</a:t>
            </a:r>
            <a:r>
              <a:rPr lang="en-US" altLang="zh-TW" sz="1400" dirty="0" smtClean="0"/>
              <a:t>eight</a:t>
            </a:r>
          </a:p>
        </p:txBody>
      </p:sp>
      <p:cxnSp>
        <p:nvCxnSpPr>
          <p:cNvPr id="106" name="直線單箭頭接點 105"/>
          <p:cNvCxnSpPr>
            <a:stCxn id="88" idx="3"/>
            <a:endCxn id="103" idx="1"/>
          </p:cNvCxnSpPr>
          <p:nvPr/>
        </p:nvCxnSpPr>
        <p:spPr>
          <a:xfrm>
            <a:off x="7014215" y="4750326"/>
            <a:ext cx="168779" cy="24962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a:stCxn id="103" idx="3"/>
            <a:endCxn id="32" idx="1"/>
          </p:cNvCxnSpPr>
          <p:nvPr/>
        </p:nvCxnSpPr>
        <p:spPr>
          <a:xfrm flipV="1">
            <a:off x="8050803" y="3255478"/>
            <a:ext cx="562493" cy="1744471"/>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肘形接點 123"/>
          <p:cNvCxnSpPr>
            <a:stCxn id="8" idx="0"/>
            <a:endCxn id="32" idx="0"/>
          </p:cNvCxnSpPr>
          <p:nvPr/>
        </p:nvCxnSpPr>
        <p:spPr>
          <a:xfrm rot="5400000" flipH="1" flipV="1">
            <a:off x="6246582" y="446547"/>
            <a:ext cx="443089" cy="5470748"/>
          </a:xfrm>
          <a:prstGeom prst="bentConnector3">
            <a:avLst>
              <a:gd name="adj1" fmla="val 202246"/>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94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02</a:t>
            </a:r>
            <a:r>
              <a:rPr lang="en-US" altLang="zh-TW" sz="7200" dirty="0" smtClean="0"/>
              <a:t> Text </a:t>
            </a:r>
            <a:r>
              <a:rPr lang="en-US" altLang="zh-TW" sz="7200" dirty="0" err="1" smtClean="0"/>
              <a:t>preprecessing</a:t>
            </a:r>
            <a:endParaRPr lang="zh-TW" altLang="en-US" sz="7200" dirty="0"/>
          </a:p>
        </p:txBody>
      </p:sp>
    </p:spTree>
    <p:extLst>
      <p:ext uri="{BB962C8B-B14F-4D97-AF65-F5344CB8AC3E}">
        <p14:creationId xmlns:p14="http://schemas.microsoft.com/office/powerpoint/2010/main" val="302731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Text clear</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63422" y="6030759"/>
            <a:ext cx="11207400" cy="523220"/>
          </a:xfrm>
          <a:prstGeom prst="rect">
            <a:avLst/>
          </a:prstGeom>
        </p:spPr>
        <p:txBody>
          <a:bodyPr wrap="square">
            <a:spAutoFit/>
          </a:bodyPr>
          <a:lstStyle/>
          <a:p>
            <a:r>
              <a:rPr lang="en-US" altLang="zh-TW" sz="1400" dirty="0" smtClean="0">
                <a:latin typeface="Microsoft JhengHei UI" panose="020B0604030504040204" pitchFamily="34" charset="-120"/>
                <a:ea typeface="Microsoft JhengHei UI" panose="020B0604030504040204" pitchFamily="34" charset="-120"/>
              </a:rPr>
              <a:t>Lemmatization </a:t>
            </a:r>
            <a:r>
              <a:rPr lang="en-US" altLang="zh-TW" sz="1400" dirty="0">
                <a:latin typeface="Microsoft JhengHei UI" panose="020B0604030504040204" pitchFamily="34" charset="-120"/>
                <a:ea typeface="Microsoft JhengHei UI" panose="020B0604030504040204" pitchFamily="34" charset="-120"/>
              </a:rPr>
              <a:t>is to remove the affixes of the word and extract the main part of the word. </a:t>
            </a:r>
            <a:endParaRPr lang="en-US" altLang="zh-TW" sz="1400" dirty="0" smtClean="0">
              <a:latin typeface="Microsoft JhengHei UI" panose="020B0604030504040204" pitchFamily="34" charset="-120"/>
              <a:ea typeface="Microsoft JhengHei UI" panose="020B0604030504040204" pitchFamily="34" charset="-120"/>
            </a:endParaRPr>
          </a:p>
          <a:p>
            <a:r>
              <a:rPr lang="en-US" altLang="zh-TW" sz="1400" dirty="0" smtClean="0">
                <a:latin typeface="Microsoft JhengHei UI" panose="020B0604030504040204" pitchFamily="34" charset="-120"/>
                <a:ea typeface="Microsoft JhengHei UI" panose="020B0604030504040204" pitchFamily="34" charset="-120"/>
              </a:rPr>
              <a:t>For </a:t>
            </a:r>
            <a:r>
              <a:rPr lang="en-US" altLang="zh-TW" sz="1400" dirty="0">
                <a:latin typeface="Microsoft JhengHei UI" panose="020B0604030504040204" pitchFamily="34" charset="-120"/>
                <a:ea typeface="Microsoft JhengHei UI" panose="020B0604030504040204" pitchFamily="34" charset="-120"/>
              </a:rPr>
              <a:t>example, the word "cars" after </a:t>
            </a:r>
            <a:r>
              <a:rPr lang="en-US" altLang="zh-TW" sz="1400" dirty="0" smtClean="0">
                <a:latin typeface="Microsoft JhengHei UI" panose="020B0604030504040204" pitchFamily="34" charset="-120"/>
                <a:ea typeface="Microsoft JhengHei UI" panose="020B0604030504040204" pitchFamily="34" charset="-120"/>
              </a:rPr>
              <a:t>lemmatize </a:t>
            </a:r>
            <a:r>
              <a:rPr lang="en-US" altLang="zh-TW" sz="1400" dirty="0">
                <a:latin typeface="Microsoft JhengHei UI" panose="020B0604030504040204" pitchFamily="34" charset="-120"/>
                <a:ea typeface="Microsoft JhengHei UI" panose="020B0604030504040204" pitchFamily="34" charset="-120"/>
              </a:rPr>
              <a:t>is "car", and the word "ate" after </a:t>
            </a:r>
            <a:r>
              <a:rPr lang="en-US" altLang="zh-TW" sz="1400" dirty="0" smtClean="0">
                <a:latin typeface="Microsoft JhengHei UI" panose="020B0604030504040204" pitchFamily="34" charset="-120"/>
                <a:ea typeface="Microsoft JhengHei UI" panose="020B0604030504040204" pitchFamily="34" charset="-120"/>
              </a:rPr>
              <a:t>lemmatize </a:t>
            </a:r>
            <a:r>
              <a:rPr lang="en-US" altLang="zh-TW" sz="1400" dirty="0">
                <a:latin typeface="Microsoft JhengHei UI" panose="020B0604030504040204" pitchFamily="34" charset="-120"/>
                <a:ea typeface="Microsoft JhengHei UI" panose="020B0604030504040204" pitchFamily="34" charset="-120"/>
              </a:rPr>
              <a:t>is "eat".</a:t>
            </a:r>
            <a:endParaRPr lang="en-US" altLang="zh-TW" sz="1400" dirty="0" smtClean="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a. Remove </a:t>
              </a:r>
              <a:r>
                <a:rPr lang="en-US" sz="2000" dirty="0" smtClean="0">
                  <a:solidFill>
                    <a:srgbClr val="FFC000"/>
                  </a:solidFill>
                  <a:latin typeface="Microsoft JhengHei UI" panose="020B0604030504040204" pitchFamily="34" charset="-120"/>
                  <a:ea typeface="Microsoft JhengHei UI" panose="020B0604030504040204" pitchFamily="34" charset="-120"/>
                </a:rPr>
                <a:t>punctuation</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2" y="3260869"/>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b. Word </a:t>
              </a:r>
              <a:r>
                <a:rPr lang="en-US" altLang="zh-TW" sz="2000" dirty="0" smtClean="0">
                  <a:solidFill>
                    <a:srgbClr val="FFC000"/>
                  </a:solidFill>
                  <a:latin typeface="Microsoft JhengHei UI" panose="020B0604030504040204" pitchFamily="34" charset="-120"/>
                  <a:ea typeface="Microsoft JhengHei UI" panose="020B0604030504040204" pitchFamily="34" charset="-120"/>
                </a:rPr>
                <a:t>tokenize</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12" name="群組 11"/>
          <p:cNvGrpSpPr/>
          <p:nvPr/>
        </p:nvGrpSpPr>
        <p:grpSpPr>
          <a:xfrm>
            <a:off x="474742" y="4418811"/>
            <a:ext cx="3847875"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c. Remove </a:t>
              </a:r>
              <a:r>
                <a:rPr lang="en-US" altLang="zh-TW" sz="2000" dirty="0" err="1" smtClean="0">
                  <a:solidFill>
                    <a:srgbClr val="FFC000"/>
                  </a:solidFill>
                  <a:latin typeface="Microsoft JhengHei UI" panose="020B0604030504040204" pitchFamily="34" charset="-120"/>
                  <a:ea typeface="Microsoft JhengHei UI" panose="020B0604030504040204" pitchFamily="34" charset="-120"/>
                </a:rPr>
                <a:t>stopword</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smtClean="0">
                <a:latin typeface="Microsoft JhengHei UI" panose="020B0604030504040204" pitchFamily="34" charset="-120"/>
                <a:ea typeface="Microsoft JhengHei UI" panose="020B0604030504040204" pitchFamily="34" charset="-120"/>
              </a:rPr>
              <a:t>Remove punctuation </a:t>
            </a:r>
            <a:r>
              <a:rPr lang="en-US" altLang="zh-TW" sz="1400" dirty="0">
                <a:latin typeface="Microsoft JhengHei UI" panose="020B0604030504040204" pitchFamily="34" charset="-120"/>
                <a:ea typeface="Microsoft JhengHei UI" panose="020B0604030504040204" pitchFamily="34" charset="-120"/>
              </a:rPr>
              <a:t>and numbers to make word </a:t>
            </a:r>
            <a:r>
              <a:rPr lang="en-US" altLang="zh-TW" sz="1400" dirty="0" smtClean="0">
                <a:latin typeface="Microsoft JhengHei UI" panose="020B0604030504040204" pitchFamily="34" charset="-120"/>
                <a:ea typeface="Microsoft JhengHei UI" panose="020B0604030504040204" pitchFamily="34" charset="-120"/>
              </a:rPr>
              <a:t>split </a:t>
            </a:r>
            <a:r>
              <a:rPr lang="en-US" altLang="zh-TW" sz="1400" dirty="0">
                <a:latin typeface="Microsoft JhengHei UI" panose="020B0604030504040204" pitchFamily="34" charset="-120"/>
                <a:ea typeface="Microsoft JhengHei UI" panose="020B0604030504040204" pitchFamily="34" charset="-120"/>
              </a:rPr>
              <a:t>more </a:t>
            </a:r>
            <a:r>
              <a:rPr lang="en-US" altLang="zh-TW" sz="1400" dirty="0" smtClean="0">
                <a:latin typeface="Microsoft JhengHei UI" panose="020B0604030504040204" pitchFamily="34" charset="-120"/>
                <a:ea typeface="Microsoft JhengHei UI" panose="020B0604030504040204" pitchFamily="34" charset="-120"/>
              </a:rPr>
              <a:t>precise.</a:t>
            </a:r>
            <a:endParaRPr lang="en-US" altLang="zh-TW" sz="1400" dirty="0">
              <a:latin typeface="Microsoft JhengHei UI" panose="020B0604030504040204" pitchFamily="34" charset="-120"/>
              <a:ea typeface="Microsoft JhengHei UI" panose="020B0604030504040204" pitchFamily="34" charset="-120"/>
            </a:endParaRPr>
          </a:p>
        </p:txBody>
      </p:sp>
      <p:grpSp>
        <p:nvGrpSpPr>
          <p:cNvPr id="17" name="群組 16"/>
          <p:cNvGrpSpPr/>
          <p:nvPr/>
        </p:nvGrpSpPr>
        <p:grpSpPr>
          <a:xfrm>
            <a:off x="474743" y="5597025"/>
            <a:ext cx="3847874" cy="441388"/>
            <a:chOff x="4192673" y="1618424"/>
            <a:chExt cx="2644602" cy="441388"/>
          </a:xfrm>
        </p:grpSpPr>
        <p:sp>
          <p:nvSpPr>
            <p:cNvPr id="18" name="六邊形 17"/>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d. </a:t>
              </a:r>
              <a:r>
                <a:rPr lang="en-US" altLang="zh-TW" sz="2000" dirty="0" smtClean="0">
                  <a:solidFill>
                    <a:srgbClr val="FFC000"/>
                  </a:solidFill>
                  <a:latin typeface="Microsoft JhengHei UI" panose="020B0604030504040204" pitchFamily="34" charset="-120"/>
                  <a:ea typeface="Microsoft JhengHei UI" panose="020B0604030504040204" pitchFamily="34" charset="-120"/>
                </a:rPr>
                <a:t>Lemmatize</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22" name="矩形 21"/>
          <p:cNvSpPr/>
          <p:nvPr/>
        </p:nvSpPr>
        <p:spPr>
          <a:xfrm>
            <a:off x="581192" y="4899150"/>
            <a:ext cx="11823311" cy="307777"/>
          </a:xfrm>
          <a:prstGeom prst="rect">
            <a:avLst/>
          </a:prstGeom>
        </p:spPr>
        <p:txBody>
          <a:bodyPr wrap="square">
            <a:spAutoFit/>
          </a:bodyPr>
          <a:lstStyle/>
          <a:p>
            <a:r>
              <a:rPr lang="en-US" altLang="zh-TW" sz="1400" dirty="0">
                <a:latin typeface="Microsoft JhengHei UI" panose="020B0604030504040204" pitchFamily="34" charset="-120"/>
                <a:ea typeface="Microsoft JhengHei UI" panose="020B0604030504040204" pitchFamily="34" charset="-120"/>
              </a:rPr>
              <a:t>Used to improve the quality of text features or reduce the dimensionality of text </a:t>
            </a:r>
            <a:r>
              <a:rPr lang="en-US" altLang="zh-TW" sz="1400" dirty="0" smtClean="0">
                <a:latin typeface="Microsoft JhengHei UI" panose="020B0604030504040204" pitchFamily="34" charset="-120"/>
                <a:ea typeface="Microsoft JhengHei UI" panose="020B0604030504040204" pitchFamily="34" charset="-120"/>
              </a:rPr>
              <a:t>features.</a:t>
            </a:r>
            <a:endParaRPr lang="zh-TW" altLang="en-US" sz="1400" dirty="0">
              <a:latin typeface="Microsoft JhengHei UI" panose="020B0604030504040204" pitchFamily="34" charset="-120"/>
              <a:ea typeface="Microsoft JhengHei UI" panose="020B0604030504040204" pitchFamily="34" charset="-120"/>
            </a:endParaRPr>
          </a:p>
        </p:txBody>
      </p:sp>
      <p:sp>
        <p:nvSpPr>
          <p:cNvPr id="23" name="矩形 22"/>
          <p:cNvSpPr/>
          <p:nvPr/>
        </p:nvSpPr>
        <p:spPr>
          <a:xfrm>
            <a:off x="581192" y="3741208"/>
            <a:ext cx="4956229" cy="307777"/>
          </a:xfrm>
          <a:prstGeom prst="rect">
            <a:avLst/>
          </a:prstGeom>
        </p:spPr>
        <p:txBody>
          <a:bodyPr wrap="none">
            <a:spAutoFit/>
          </a:bodyPr>
          <a:lstStyle/>
          <a:p>
            <a:r>
              <a:rPr lang="en-US" altLang="zh-TW" sz="1400" dirty="0" smtClean="0">
                <a:latin typeface="Microsoft JhengHei UI" panose="020B0604030504040204" pitchFamily="34" charset="-120"/>
                <a:ea typeface="Microsoft JhengHei UI" panose="020B0604030504040204" pitchFamily="34" charset="-120"/>
              </a:rPr>
              <a:t>The </a:t>
            </a:r>
            <a:r>
              <a:rPr lang="en-US" altLang="zh-TW" sz="1400" dirty="0">
                <a:latin typeface="Microsoft JhengHei UI" panose="020B0604030504040204" pitchFamily="34" charset="-120"/>
                <a:ea typeface="Microsoft JhengHei UI" panose="020B0604030504040204" pitchFamily="34" charset="-120"/>
              </a:rPr>
              <a:t>process of splitting a large sample of text into </a:t>
            </a:r>
            <a:r>
              <a:rPr lang="en-US" altLang="zh-TW" sz="1400" dirty="0" smtClean="0">
                <a:latin typeface="Microsoft JhengHei UI" panose="020B0604030504040204" pitchFamily="34" charset="-120"/>
                <a:ea typeface="Microsoft JhengHei UI" panose="020B0604030504040204" pitchFamily="34" charset="-120"/>
              </a:rPr>
              <a:t>words.</a:t>
            </a:r>
            <a:endParaRPr lang="zh-TW" altLang="en-US" sz="14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75981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W2V</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 Advantage</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Compared with </a:t>
            </a:r>
            <a:r>
              <a:rPr lang="en-US" altLang="zh-TW" sz="1400" dirty="0" smtClean="0">
                <a:latin typeface="Microsoft JhengHei UI" panose="020B0604030504040204" pitchFamily="34" charset="-120"/>
                <a:ea typeface="Microsoft JhengHei UI" panose="020B0604030504040204" pitchFamily="34" charset="-120"/>
              </a:rPr>
              <a:t>one hot </a:t>
            </a:r>
            <a:r>
              <a:rPr lang="en-US" altLang="zh-TW" sz="1400" dirty="0">
                <a:latin typeface="Microsoft JhengHei UI" panose="020B0604030504040204" pitchFamily="34" charset="-120"/>
                <a:ea typeface="Microsoft JhengHei UI" panose="020B0604030504040204" pitchFamily="34" charset="-120"/>
              </a:rPr>
              <a:t>encoding, Word to vector can consider a word in the context of the </a:t>
            </a:r>
            <a:r>
              <a:rPr lang="en-US" altLang="zh-TW" sz="1400" dirty="0" smtClean="0">
                <a:latin typeface="Microsoft JhengHei UI" panose="020B0604030504040204" pitchFamily="34" charset="-120"/>
                <a:ea typeface="Microsoft JhengHei UI" panose="020B0604030504040204" pitchFamily="34" charset="-120"/>
              </a:rPr>
              <a:t>article.</a:t>
            </a:r>
            <a:endParaRPr lang="en-US" altLang="zh-TW" sz="1400" dirty="0">
              <a:latin typeface="Microsoft JhengHei UI" panose="020B0604030504040204" pitchFamily="34" charset="-120"/>
              <a:ea typeface="Microsoft JhengHei UI" panose="020B0604030504040204" pitchFamily="34" charset="-120"/>
            </a:endParaRPr>
          </a:p>
        </p:txBody>
      </p:sp>
      <p:grpSp>
        <p:nvGrpSpPr>
          <p:cNvPr id="9" name="群組 8"/>
          <p:cNvGrpSpPr/>
          <p:nvPr/>
        </p:nvGrpSpPr>
        <p:grpSpPr>
          <a:xfrm>
            <a:off x="474742" y="3176100"/>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Algorithm</a:t>
              </a:r>
              <a:r>
                <a:rPr lang="zh-TW" altLang="en-US" sz="2000" dirty="0" smtClean="0">
                  <a:latin typeface="Microsoft JhengHei UI" panose="020B0604030504040204" pitchFamily="34" charset="-120"/>
                  <a:ea typeface="Microsoft JhengHei UI" panose="020B0604030504040204" pitchFamily="34" charset="-120"/>
                </a:rPr>
                <a:t> </a:t>
              </a:r>
              <a:r>
                <a:rPr lang="en-US" sz="2000" dirty="0" smtClean="0">
                  <a:latin typeface="Microsoft JhengHei UI" panose="020B0604030504040204" pitchFamily="34" charset="-120"/>
                  <a:ea typeface="Microsoft JhengHei UI" panose="020B0604030504040204" pitchFamily="34" charset="-120"/>
                </a:rPr>
                <a:t>  </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2" name="矩形 11"/>
          <p:cNvSpPr/>
          <p:nvPr/>
        </p:nvSpPr>
        <p:spPr>
          <a:xfrm>
            <a:off x="581191" y="3654631"/>
            <a:ext cx="9637221" cy="523220"/>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word to vector contains two algorithms, </a:t>
            </a:r>
            <a:r>
              <a:rPr lang="en-US" altLang="zh-TW" sz="1400" b="1" dirty="0">
                <a:solidFill>
                  <a:srgbClr val="FFC000"/>
                </a:solidFill>
                <a:latin typeface="Microsoft JhengHei UI" panose="020B0604030504040204" pitchFamily="34" charset="-120"/>
                <a:ea typeface="Microsoft JhengHei UI" panose="020B0604030504040204" pitchFamily="34" charset="-120"/>
              </a:rPr>
              <a:t>Skip-gram</a:t>
            </a:r>
            <a:r>
              <a:rPr lang="en-US" altLang="zh-TW" sz="1400" dirty="0">
                <a:latin typeface="Microsoft JhengHei UI" panose="020B0604030504040204" pitchFamily="34" charset="-120"/>
                <a:ea typeface="Microsoft JhengHei UI" panose="020B0604030504040204" pitchFamily="34" charset="-120"/>
              </a:rPr>
              <a:t> and </a:t>
            </a:r>
            <a:r>
              <a:rPr lang="en-US" altLang="zh-TW" sz="1400" b="1" dirty="0">
                <a:solidFill>
                  <a:srgbClr val="FFC000"/>
                </a:solidFill>
                <a:latin typeface="Microsoft JhengHei UI" panose="020B0604030504040204" pitchFamily="34" charset="-120"/>
                <a:ea typeface="Microsoft JhengHei UI" panose="020B0604030504040204" pitchFamily="34" charset="-120"/>
              </a:rPr>
              <a:t>CBOW</a:t>
            </a:r>
            <a:r>
              <a:rPr lang="en-US" altLang="zh-TW" sz="1400" dirty="0">
                <a:latin typeface="Microsoft JhengHei UI" panose="020B0604030504040204" pitchFamily="34" charset="-120"/>
                <a:ea typeface="Microsoft JhengHei UI" panose="020B0604030504040204" pitchFamily="34" charset="-120"/>
              </a:rPr>
              <a:t>. </a:t>
            </a:r>
            <a:endParaRPr lang="en-US" altLang="zh-TW" sz="1400" dirty="0" smtClean="0">
              <a:latin typeface="Microsoft JhengHei UI" panose="020B0604030504040204" pitchFamily="34" charset="-120"/>
              <a:ea typeface="Microsoft JhengHei UI" panose="020B0604030504040204" pitchFamily="34" charset="-120"/>
            </a:endParaRPr>
          </a:p>
          <a:p>
            <a:pPr lvl="0"/>
            <a:r>
              <a:rPr lang="en-US" altLang="zh-TW" sz="1400" dirty="0" smtClean="0">
                <a:latin typeface="Microsoft JhengHei UI" panose="020B0604030504040204" pitchFamily="34" charset="-120"/>
                <a:ea typeface="Microsoft JhengHei UI" panose="020B0604030504040204" pitchFamily="34" charset="-120"/>
              </a:rPr>
              <a:t>Skip-gram </a:t>
            </a:r>
            <a:r>
              <a:rPr lang="en-US" altLang="zh-TW" sz="1400" dirty="0">
                <a:latin typeface="Microsoft JhengHei UI" panose="020B0604030504040204" pitchFamily="34" charset="-120"/>
                <a:ea typeface="Microsoft JhengHei UI" panose="020B0604030504040204" pitchFamily="34" charset="-120"/>
              </a:rPr>
              <a:t>uses the </a:t>
            </a:r>
            <a:r>
              <a:rPr lang="en-US" altLang="zh-TW" sz="1400" dirty="0" smtClean="0">
                <a:latin typeface="Microsoft JhengHei UI" panose="020B0604030504040204" pitchFamily="34" charset="-120"/>
                <a:ea typeface="Microsoft JhengHei UI" panose="020B0604030504040204" pitchFamily="34" charset="-120"/>
              </a:rPr>
              <a:t>central </a:t>
            </a:r>
            <a:r>
              <a:rPr lang="en-US" altLang="zh-TW" sz="1400" dirty="0">
                <a:latin typeface="Microsoft JhengHei UI" panose="020B0604030504040204" pitchFamily="34" charset="-120"/>
                <a:ea typeface="Microsoft JhengHei UI" panose="020B0604030504040204" pitchFamily="34" charset="-120"/>
              </a:rPr>
              <a:t>word to predict the context, and CBOW uses the context to predict the central</a:t>
            </a:r>
            <a:r>
              <a:rPr lang="en-US" altLang="zh-TW" sz="1400" dirty="0" smtClean="0">
                <a:latin typeface="Microsoft JhengHei UI" panose="020B0604030504040204" pitchFamily="34" charset="-120"/>
                <a:ea typeface="Microsoft JhengHei UI" panose="020B0604030504040204" pitchFamily="34" charset="-120"/>
              </a:rPr>
              <a:t> </a:t>
            </a:r>
            <a:r>
              <a:rPr lang="en-US" altLang="zh-TW" sz="1400" dirty="0">
                <a:latin typeface="Microsoft JhengHei UI" panose="020B0604030504040204" pitchFamily="34" charset="-120"/>
                <a:ea typeface="Microsoft JhengHei UI" panose="020B0604030504040204" pitchFamily="34" charset="-120"/>
              </a:rPr>
              <a:t>word.</a:t>
            </a:r>
          </a:p>
        </p:txBody>
      </p:sp>
      <p:grpSp>
        <p:nvGrpSpPr>
          <p:cNvPr id="3" name="群組 2"/>
          <p:cNvGrpSpPr/>
          <p:nvPr/>
        </p:nvGrpSpPr>
        <p:grpSpPr>
          <a:xfrm>
            <a:off x="1625264" y="4332951"/>
            <a:ext cx="7673389" cy="2432539"/>
            <a:chOff x="1625264" y="4332951"/>
            <a:chExt cx="7673389" cy="2432539"/>
          </a:xfrm>
        </p:grpSpPr>
        <p:grpSp>
          <p:nvGrpSpPr>
            <p:cNvPr id="46" name="群組 45"/>
            <p:cNvGrpSpPr/>
            <p:nvPr/>
          </p:nvGrpSpPr>
          <p:grpSpPr>
            <a:xfrm>
              <a:off x="1625264" y="4332951"/>
              <a:ext cx="3443232" cy="2432539"/>
              <a:chOff x="960246" y="4375149"/>
              <a:chExt cx="3443232" cy="2432539"/>
            </a:xfrm>
          </p:grpSpPr>
          <p:grpSp>
            <p:nvGrpSpPr>
              <p:cNvPr id="35" name="群組 34"/>
              <p:cNvGrpSpPr/>
              <p:nvPr/>
            </p:nvGrpSpPr>
            <p:grpSpPr>
              <a:xfrm>
                <a:off x="1388568" y="4729943"/>
                <a:ext cx="2405150" cy="1800746"/>
                <a:chOff x="1097279" y="4371438"/>
                <a:chExt cx="1972889" cy="2317192"/>
              </a:xfrm>
            </p:grpSpPr>
            <p:sp>
              <p:nvSpPr>
                <p:cNvPr id="13" name="矩形 12"/>
                <p:cNvSpPr/>
                <p:nvPr/>
              </p:nvSpPr>
              <p:spPr>
                <a:xfrm>
                  <a:off x="2745970" y="6276804"/>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745970" y="5781849"/>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745970" y="4854633"/>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2745970" y="4371438"/>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1097279" y="5341276"/>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1763682" y="5341276"/>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單箭頭接點 19"/>
                <p:cNvCxnSpPr>
                  <a:stCxn id="18" idx="3"/>
                  <a:endCxn id="19" idx="1"/>
                </p:cNvCxnSpPr>
                <p:nvPr/>
              </p:nvCxnSpPr>
              <p:spPr>
                <a:xfrm>
                  <a:off x="1421477" y="5547189"/>
                  <a:ext cx="342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9" idx="3"/>
                  <a:endCxn id="17" idx="1"/>
                </p:cNvCxnSpPr>
                <p:nvPr/>
              </p:nvCxnSpPr>
              <p:spPr>
                <a:xfrm flipV="1">
                  <a:off x="2087880" y="4577351"/>
                  <a:ext cx="658090" cy="969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9" idx="3"/>
                  <a:endCxn id="16" idx="1"/>
                </p:cNvCxnSpPr>
                <p:nvPr/>
              </p:nvCxnSpPr>
              <p:spPr>
                <a:xfrm flipV="1">
                  <a:off x="2087880" y="5060546"/>
                  <a:ext cx="658090" cy="48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19" idx="3"/>
                  <a:endCxn id="14" idx="1"/>
                </p:cNvCxnSpPr>
                <p:nvPr/>
              </p:nvCxnSpPr>
              <p:spPr>
                <a:xfrm>
                  <a:off x="2087880" y="5547189"/>
                  <a:ext cx="658090" cy="440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19" idx="3"/>
                  <a:endCxn id="13" idx="1"/>
                </p:cNvCxnSpPr>
                <p:nvPr/>
              </p:nvCxnSpPr>
              <p:spPr>
                <a:xfrm>
                  <a:off x="2087880" y="5547189"/>
                  <a:ext cx="658090" cy="93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2115148" y="6530689"/>
                <a:ext cx="962123" cy="276999"/>
              </a:xfrm>
              <a:prstGeom prst="rect">
                <a:avLst/>
              </a:prstGeom>
            </p:spPr>
            <p:txBody>
              <a:bodyPr wrap="none">
                <a:spAutoFit/>
              </a:bodyPr>
              <a:lstStyle/>
              <a:p>
                <a:r>
                  <a:rPr lang="en-US" altLang="zh-TW" sz="1200" b="1" dirty="0">
                    <a:solidFill>
                      <a:srgbClr val="FFC000"/>
                    </a:solidFill>
                    <a:latin typeface="Microsoft JhengHei UI" panose="020B0604030504040204" pitchFamily="34" charset="-120"/>
                    <a:ea typeface="Microsoft JhengHei UI" panose="020B0604030504040204" pitchFamily="34" charset="-120"/>
                  </a:rPr>
                  <a:t>Skip-gram</a:t>
                </a:r>
                <a:endParaRPr lang="zh-TW" altLang="en-US" sz="1200" dirty="0"/>
              </a:p>
            </p:txBody>
          </p:sp>
          <p:sp>
            <p:nvSpPr>
              <p:cNvPr id="37" name="矩形 36"/>
              <p:cNvSpPr/>
              <p:nvPr/>
            </p:nvSpPr>
            <p:spPr>
              <a:xfrm>
                <a:off x="1270516" y="4375340"/>
                <a:ext cx="51328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input</a:t>
                </a:r>
                <a:endParaRPr lang="zh-TW" altLang="en-US" sz="1000" dirty="0"/>
              </a:p>
            </p:txBody>
          </p:sp>
          <p:sp>
            <p:nvSpPr>
              <p:cNvPr id="38" name="矩形 37"/>
              <p:cNvSpPr/>
              <p:nvPr/>
            </p:nvSpPr>
            <p:spPr>
              <a:xfrm>
                <a:off x="1992389" y="4375149"/>
                <a:ext cx="821059"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projection</a:t>
                </a:r>
                <a:endParaRPr lang="zh-TW" altLang="en-US" sz="1000" dirty="0"/>
              </a:p>
            </p:txBody>
          </p:sp>
          <p:sp>
            <p:nvSpPr>
              <p:cNvPr id="39" name="矩形 38"/>
              <p:cNvSpPr/>
              <p:nvPr/>
            </p:nvSpPr>
            <p:spPr>
              <a:xfrm>
                <a:off x="3291372" y="4375340"/>
                <a:ext cx="60946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output</a:t>
                </a:r>
                <a:endParaRPr lang="zh-TW" altLang="en-US" sz="1000" dirty="0"/>
              </a:p>
            </p:txBody>
          </p:sp>
          <p:sp>
            <p:nvSpPr>
              <p:cNvPr id="40" name="矩形 39"/>
              <p:cNvSpPr/>
              <p:nvPr/>
            </p:nvSpPr>
            <p:spPr>
              <a:xfrm>
                <a:off x="960246" y="5526967"/>
                <a:ext cx="42832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a:t>
                </a:r>
                <a:endParaRPr lang="zh-TW" altLang="en-US" sz="1000" dirty="0"/>
              </a:p>
            </p:txBody>
          </p:sp>
          <p:sp>
            <p:nvSpPr>
              <p:cNvPr id="41" name="矩形 40"/>
              <p:cNvSpPr/>
              <p:nvPr/>
            </p:nvSpPr>
            <p:spPr>
              <a:xfrm>
                <a:off x="3793718" y="4764173"/>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sp>
            <p:nvSpPr>
              <p:cNvPr id="43" name="矩形 42"/>
              <p:cNvSpPr/>
              <p:nvPr/>
            </p:nvSpPr>
            <p:spPr>
              <a:xfrm>
                <a:off x="3802031" y="5117946"/>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44" name="矩形 43"/>
              <p:cNvSpPr/>
              <p:nvPr/>
            </p:nvSpPr>
            <p:spPr>
              <a:xfrm>
                <a:off x="3793718" y="5872658"/>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45" name="矩形 44"/>
              <p:cNvSpPr/>
              <p:nvPr/>
            </p:nvSpPr>
            <p:spPr>
              <a:xfrm>
                <a:off x="3802031" y="6231690"/>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grpSp>
        <p:sp>
          <p:nvSpPr>
            <p:cNvPr id="49" name="矩形 48"/>
            <p:cNvSpPr/>
            <p:nvPr/>
          </p:nvSpPr>
          <p:spPr>
            <a:xfrm>
              <a:off x="7250902" y="6488491"/>
              <a:ext cx="670376" cy="276999"/>
            </a:xfrm>
            <a:prstGeom prst="rect">
              <a:avLst/>
            </a:prstGeom>
          </p:spPr>
          <p:txBody>
            <a:bodyPr wrap="none">
              <a:spAutoFit/>
            </a:bodyPr>
            <a:lstStyle/>
            <a:p>
              <a:r>
                <a:rPr lang="en-US" altLang="zh-TW" sz="1200" b="1" dirty="0" smtClean="0">
                  <a:solidFill>
                    <a:srgbClr val="FFC000"/>
                  </a:solidFill>
                  <a:latin typeface="Microsoft JhengHei UI" panose="020B0604030504040204" pitchFamily="34" charset="-120"/>
                  <a:ea typeface="Microsoft JhengHei UI" panose="020B0604030504040204" pitchFamily="34" charset="-120"/>
                </a:rPr>
                <a:t>CBOW</a:t>
              </a:r>
              <a:endParaRPr lang="zh-TW" altLang="en-US" sz="1200" dirty="0"/>
            </a:p>
          </p:txBody>
        </p:sp>
        <p:grpSp>
          <p:nvGrpSpPr>
            <p:cNvPr id="84" name="群組 83"/>
            <p:cNvGrpSpPr/>
            <p:nvPr/>
          </p:nvGrpSpPr>
          <p:grpSpPr>
            <a:xfrm>
              <a:off x="5953516" y="4332951"/>
              <a:ext cx="3345137" cy="2155540"/>
              <a:chOff x="5953516" y="4332951"/>
              <a:chExt cx="3345137" cy="2155540"/>
            </a:xfrm>
          </p:grpSpPr>
          <p:sp>
            <p:nvSpPr>
              <p:cNvPr id="58" name="矩形 57"/>
              <p:cNvSpPr/>
              <p:nvPr/>
            </p:nvSpPr>
            <p:spPr>
              <a:xfrm>
                <a:off x="6481003" y="6168451"/>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p:nvSpPr>
            <p:spPr>
              <a:xfrm>
                <a:off x="6481003" y="578381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6481003" y="5063248"/>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6481003" y="4687745"/>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8430440" y="544143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7388475" y="544143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6406270" y="4333142"/>
                <a:ext cx="51328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input</a:t>
                </a:r>
                <a:endParaRPr lang="zh-TW" altLang="en-US" sz="1000" dirty="0"/>
              </a:p>
            </p:txBody>
          </p:sp>
          <p:sp>
            <p:nvSpPr>
              <p:cNvPr id="51" name="矩形 50"/>
              <p:cNvSpPr/>
              <p:nvPr/>
            </p:nvSpPr>
            <p:spPr>
              <a:xfrm>
                <a:off x="7128143" y="4332951"/>
                <a:ext cx="821059"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projection</a:t>
                </a:r>
                <a:endParaRPr lang="zh-TW" altLang="en-US" sz="1000" dirty="0"/>
              </a:p>
            </p:txBody>
          </p:sp>
          <p:sp>
            <p:nvSpPr>
              <p:cNvPr id="52" name="矩形 51"/>
              <p:cNvSpPr/>
              <p:nvPr/>
            </p:nvSpPr>
            <p:spPr>
              <a:xfrm>
                <a:off x="8260869" y="4333142"/>
                <a:ext cx="60946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output</a:t>
                </a:r>
                <a:endParaRPr lang="zh-TW" altLang="en-US" sz="1000" dirty="0"/>
              </a:p>
            </p:txBody>
          </p:sp>
          <p:sp>
            <p:nvSpPr>
              <p:cNvPr id="53" name="矩形 52"/>
              <p:cNvSpPr/>
              <p:nvPr/>
            </p:nvSpPr>
            <p:spPr>
              <a:xfrm>
                <a:off x="8870331" y="5478339"/>
                <a:ext cx="42832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a:t>
                </a:r>
                <a:endParaRPr lang="zh-TW" altLang="en-US" sz="1000" dirty="0"/>
              </a:p>
            </p:txBody>
          </p:sp>
          <p:sp>
            <p:nvSpPr>
              <p:cNvPr id="54" name="矩形 53"/>
              <p:cNvSpPr/>
              <p:nvPr/>
            </p:nvSpPr>
            <p:spPr>
              <a:xfrm>
                <a:off x="5953516" y="4721975"/>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sp>
            <p:nvSpPr>
              <p:cNvPr id="55" name="矩形 54"/>
              <p:cNvSpPr/>
              <p:nvPr/>
            </p:nvSpPr>
            <p:spPr>
              <a:xfrm>
                <a:off x="5961829" y="5075748"/>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56" name="矩形 55"/>
              <p:cNvSpPr/>
              <p:nvPr/>
            </p:nvSpPr>
            <p:spPr>
              <a:xfrm>
                <a:off x="5953516" y="5830460"/>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57" name="矩形 56"/>
              <p:cNvSpPr/>
              <p:nvPr/>
            </p:nvSpPr>
            <p:spPr>
              <a:xfrm>
                <a:off x="5961829" y="6189492"/>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cxnSp>
            <p:nvCxnSpPr>
              <p:cNvPr id="69" name="直線單箭頭接點 68"/>
              <p:cNvCxnSpPr>
                <a:stCxn id="61" idx="3"/>
                <a:endCxn id="63" idx="1"/>
              </p:cNvCxnSpPr>
              <p:nvPr/>
            </p:nvCxnSpPr>
            <p:spPr>
              <a:xfrm>
                <a:off x="6876233" y="4847765"/>
                <a:ext cx="512242" cy="753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60" idx="3"/>
                <a:endCxn id="63" idx="1"/>
              </p:cNvCxnSpPr>
              <p:nvPr/>
            </p:nvCxnSpPr>
            <p:spPr>
              <a:xfrm>
                <a:off x="6876233" y="5223268"/>
                <a:ext cx="512242" cy="378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59" idx="3"/>
                <a:endCxn id="63" idx="1"/>
              </p:cNvCxnSpPr>
              <p:nvPr/>
            </p:nvCxnSpPr>
            <p:spPr>
              <a:xfrm flipV="1">
                <a:off x="6876233" y="5601450"/>
                <a:ext cx="512242" cy="342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stCxn id="58" idx="3"/>
                <a:endCxn id="63" idx="1"/>
              </p:cNvCxnSpPr>
              <p:nvPr/>
            </p:nvCxnSpPr>
            <p:spPr>
              <a:xfrm flipV="1">
                <a:off x="6876233" y="5601450"/>
                <a:ext cx="512242" cy="727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63" idx="3"/>
                <a:endCxn id="62" idx="1"/>
              </p:cNvCxnSpPr>
              <p:nvPr/>
            </p:nvCxnSpPr>
            <p:spPr>
              <a:xfrm>
                <a:off x="7783705" y="5601450"/>
                <a:ext cx="646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8821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03</a:t>
            </a:r>
            <a:r>
              <a:rPr lang="en-US" altLang="zh-TW" sz="7200" dirty="0" smtClean="0"/>
              <a:t> method</a:t>
            </a:r>
            <a:endParaRPr lang="zh-TW" altLang="en-US" sz="7200" dirty="0"/>
          </a:p>
        </p:txBody>
      </p:sp>
    </p:spTree>
    <p:extLst>
      <p:ext uri="{BB962C8B-B14F-4D97-AF65-F5344CB8AC3E}">
        <p14:creationId xmlns:p14="http://schemas.microsoft.com/office/powerpoint/2010/main" val="129513164"/>
      </p:ext>
    </p:extLst>
  </p:cSld>
  <p:clrMapOvr>
    <a:masterClrMapping/>
  </p:clrMapOvr>
</p:sld>
</file>

<file path=ppt/theme/theme1.xml><?xml version="1.0" encoding="utf-8"?>
<a:theme xmlns:a="http://schemas.openxmlformats.org/drawingml/2006/main" name="紅利">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36804227_TF45205285.potx" id="{4A03B9C0-1BA3-4C37-B0A9-E70D7BB5D2C6}" vid="{0C12F5CF-A8C7-4A90-AD49-B2CEC55D0FD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5A32ED2-6DBA-4E14-851E-DE5772C902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CAB62D-49E5-4271-85C6-1466970BAB69}">
  <ds:schemaRefs>
    <ds:schemaRef ds:uri="http://schemas.microsoft.com/sharepoint/v3/contenttype/forms"/>
  </ds:schemaRefs>
</ds:datastoreItem>
</file>

<file path=customXml/itemProps3.xml><?xml version="1.0" encoding="utf-8"?>
<ds:datastoreItem xmlns:ds="http://schemas.openxmlformats.org/officeDocument/2006/customXml" ds:itemID="{AA7F0652-397B-4F71-B75E-207A80EB278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紅利設計</Template>
  <TotalTime>0</TotalTime>
  <Words>1128</Words>
  <Application>Microsoft Office PowerPoint</Application>
  <PresentationFormat>寬螢幕</PresentationFormat>
  <Paragraphs>275</Paragraphs>
  <Slides>25</Slides>
  <Notes>14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25</vt:i4>
      </vt:variant>
    </vt:vector>
  </HeadingPairs>
  <TitlesOfParts>
    <vt:vector size="32" baseType="lpstr">
      <vt:lpstr>Microsoft JhengHei UI</vt:lpstr>
      <vt:lpstr>微軟正黑體</vt:lpstr>
      <vt:lpstr>Arial</vt:lpstr>
      <vt:lpstr>Gill Sans MT</vt:lpstr>
      <vt:lpstr>Times New Roman</vt:lpstr>
      <vt:lpstr>Wingdings 2</vt:lpstr>
      <vt:lpstr>紅利</vt:lpstr>
      <vt:lpstr>Digital medicine</vt:lpstr>
      <vt:lpstr>contents</vt:lpstr>
      <vt:lpstr>01 Introdcution</vt:lpstr>
      <vt:lpstr>Target and dataset</vt:lpstr>
      <vt:lpstr>Data pipeline</vt:lpstr>
      <vt:lpstr>02 Text preprecessing</vt:lpstr>
      <vt:lpstr>Text clear</vt:lpstr>
      <vt:lpstr>W2V</vt:lpstr>
      <vt:lpstr>03 method</vt:lpstr>
      <vt:lpstr>Statistic method</vt:lpstr>
      <vt:lpstr>Machine learning article vector</vt:lpstr>
      <vt:lpstr>Machine learning Classification algorithm</vt:lpstr>
      <vt:lpstr>04 result</vt:lpstr>
      <vt:lpstr>Statistic result</vt:lpstr>
      <vt:lpstr>Machine learning result (a)</vt:lpstr>
      <vt:lpstr>Machine learning result (B)</vt:lpstr>
      <vt:lpstr>conciusion</vt:lpstr>
      <vt:lpstr>Thank you</vt:lpstr>
      <vt:lpstr>github</vt:lpstr>
      <vt:lpstr>github</vt:lpstr>
      <vt:lpstr>reference</vt:lpstr>
      <vt:lpstr>reference</vt:lpstr>
      <vt:lpstr>reference</vt:lpstr>
      <vt:lpstr>Contribution of group members</vt:lpstr>
      <vt:lpstr>contribute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2021-10-03T02:28:20Z</dcterms:created>
  <dcterms:modified xsi:type="dcterms:W3CDTF">2021-10-18T03:36:17Z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