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62" r:id="rId5"/>
    <p:sldId id="263" r:id="rId6"/>
    <p:sldId id="265" r:id="rId7"/>
    <p:sldId id="275" r:id="rId8"/>
    <p:sldId id="289" r:id="rId9"/>
    <p:sldId id="266" r:id="rId10"/>
    <p:sldId id="276" r:id="rId11"/>
    <p:sldId id="293" r:id="rId12"/>
    <p:sldId id="267" r:id="rId13"/>
    <p:sldId id="290" r:id="rId14"/>
    <p:sldId id="295" r:id="rId15"/>
    <p:sldId id="296" r:id="rId16"/>
    <p:sldId id="297" r:id="rId17"/>
    <p:sldId id="268" r:id="rId18"/>
    <p:sldId id="291" r:id="rId19"/>
    <p:sldId id="294" r:id="rId20"/>
    <p:sldId id="288" r:id="rId21"/>
    <p:sldId id="269" r:id="rId22"/>
    <p:sldId id="270" r:id="rId23"/>
    <p:sldId id="284" r:id="rId24"/>
    <p:sldId id="271" r:id="rId25"/>
    <p:sldId id="281" r:id="rId26"/>
    <p:sldId id="272" r:id="rId27"/>
    <p:sldId id="283" r:id="rId28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80488" autoAdjust="0"/>
  </p:normalViewPr>
  <p:slideViewPr>
    <p:cSldViewPr snapToGrid="0">
      <p:cViewPr varScale="1">
        <p:scale>
          <a:sx n="93" d="100"/>
          <a:sy n="93" d="100"/>
        </p:scale>
        <p:origin x="156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63C94DA-9BF4-404B-9654-958F1BD61D0B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2021/11/23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8B8688-7032-443B-A932-E8346A356BA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14365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BB6D878-1482-46B1-B594-315C7A27685A}" type="datetime1">
              <a:rPr lang="zh-TW" altLang="en-US" noProof="0" smtClean="0"/>
              <a:t>2021/11/23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7142BC-A7BD-4276-975D-6351998F7C8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4892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英格瓦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坎普拉（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IKEA 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創辦人，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Ingvar Kamprad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</a:t>
            </a:r>
          </a:p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「犯錯是積極主動者的特權。</a:t>
            </a:r>
          </a:p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消極的平庸者，永遠會把時間花在證明自己沒有做錯事。」</a:t>
            </a:r>
          </a:p>
          <a:p>
            <a:pPr rtl="0"/>
            <a:endParaRPr lang="zh-TW" altLang="en-US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我們這組希望以此話勉勵自己，</a:t>
            </a:r>
          </a:p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不要停下來 去 解釋那些結果不好的模型，</a:t>
            </a:r>
          </a:p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我們反而要積極主動地去嘗試各個演算法或資料清整方式，</a:t>
            </a:r>
          </a:p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雖然可能做錯，但是至少我們嘗試過。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4471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0315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5795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  <a:endParaRPr lang="en-US" altLang="zh-TW" dirty="0"/>
          </a:p>
          <a:p>
            <a:r>
              <a:rPr lang="en-US" altLang="zh-TW" dirty="0" err="1"/>
              <a:t>Overfiting</a:t>
            </a:r>
            <a:endParaRPr lang="en-US" altLang="zh-TW" dirty="0"/>
          </a:p>
          <a:p>
            <a:r>
              <a:rPr lang="zh-TW" altLang="en-US" dirty="0"/>
              <a:t>原因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改進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額外嘗試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142BC-A7BD-4276-975D-6351998F7C85}" type="slidenum">
              <a:rPr lang="en-US" altLang="zh-TW" noProof="0" smtClean="0"/>
              <a:pPr/>
              <a:t>17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9607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594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5929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介紹</a:t>
            </a:r>
            <a:endParaRPr lang="en-US" altLang="zh-TW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1200</a:t>
            </a:r>
            <a:r>
              <a:rPr lang="zh-TW" altLang="en-US" sz="1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位病人的</a:t>
            </a:r>
            <a:r>
              <a:rPr lang="en-US" altLang="zh-TW" sz="1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X</a:t>
            </a:r>
            <a:r>
              <a:rPr lang="zh-TW" altLang="en-US" sz="1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光影像</a:t>
            </a:r>
            <a:r>
              <a:rPr lang="en-US" altLang="zh-TW" sz="1200" dirty="0" err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Dicom</a:t>
            </a:r>
            <a:r>
              <a:rPr lang="zh-TW" altLang="en-US" sz="1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檔</a:t>
            </a:r>
            <a:endParaRPr lang="en-US" altLang="zh-TW" sz="12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1200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位病人的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label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excel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檔</a:t>
            </a:r>
            <a:endParaRPr lang="en-US" altLang="zh-TW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endParaRPr lang="en-US" altLang="zh-TW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150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位病人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X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光影像</a:t>
            </a:r>
            <a:r>
              <a:rPr lang="en-US" altLang="zh-TW" sz="1200" dirty="0" err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Dicom</a:t>
            </a:r>
            <a:r>
              <a:rPr lang="zh-TW" altLang="en-US" sz="1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檔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7300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資料前處理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W2v</a:t>
            </a:r>
          </a:p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方法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統計、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ML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DL</a:t>
            </a:r>
          </a:p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測試集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&amp;</a:t>
            </a:r>
            <a:r>
              <a:rPr lang="en-US" altLang="zh-TW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kaggle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結果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9254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切割出肺部部分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6692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0055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深度學習</a:t>
            </a:r>
            <a:r>
              <a:rPr lang="en-US" altLang="zh-TW" dirty="0"/>
              <a:t>:</a:t>
            </a:r>
          </a:p>
          <a:p>
            <a:r>
              <a:rPr lang="zh-TW" altLang="zh-TW" dirty="0"/>
              <a:t>TextCategorizer 使用卷積神經網絡為文檔中的每個</a:t>
            </a:r>
            <a:r>
              <a:rPr lang="zh-TW" altLang="en-US" dirty="0"/>
              <a:t>敏感</a:t>
            </a:r>
            <a:r>
              <a:rPr lang="en-US" altLang="zh-TW" dirty="0"/>
              <a:t>(</a:t>
            </a:r>
            <a:r>
              <a:rPr lang="zh-TW" altLang="en-US" dirty="0"/>
              <a:t>重要</a:t>
            </a:r>
            <a:r>
              <a:rPr lang="en-US" altLang="zh-TW" dirty="0"/>
              <a:t>)</a:t>
            </a:r>
            <a:r>
              <a:rPr lang="zh-TW" altLang="zh-TW" dirty="0"/>
              <a:t>單詞</a:t>
            </a:r>
            <a:r>
              <a:rPr lang="zh-TW" altLang="en-US" dirty="0"/>
              <a:t> 當作 該文章</a:t>
            </a:r>
            <a:r>
              <a:rPr lang="zh-TW" altLang="zh-TW" dirty="0"/>
              <a:t>向量。 </a:t>
            </a:r>
            <a:endParaRPr lang="en-US" altLang="zh-TW" dirty="0"/>
          </a:p>
          <a:p>
            <a:r>
              <a:rPr lang="zh-TW" altLang="zh-TW" dirty="0"/>
              <a:t>並使用多層</a:t>
            </a:r>
            <a:r>
              <a:rPr lang="zh-TW" altLang="en-US" dirty="0"/>
              <a:t>神經網絡 </a:t>
            </a:r>
            <a:r>
              <a:rPr lang="zh-TW" altLang="zh-TW" dirty="0"/>
              <a:t>來預測長度為 nr_class 的輸出向量。每個輸出神經元的值是某個類存在的</a:t>
            </a:r>
            <a:r>
              <a:rPr lang="zh-TW" altLang="en-US" dirty="0"/>
              <a:t>機率</a:t>
            </a:r>
            <a:r>
              <a:rPr lang="zh-TW" altLang="zh-TW" dirty="0"/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142BC-A7BD-4276-975D-6351998F7C85}" type="slidenum">
              <a:rPr lang="en-US" altLang="zh-TW" noProof="0" smtClean="0"/>
              <a:pPr/>
              <a:t>10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17696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深度學習</a:t>
            </a:r>
            <a:r>
              <a:rPr lang="en-US" altLang="zh-TW" dirty="0"/>
              <a:t>:</a:t>
            </a:r>
          </a:p>
          <a:p>
            <a:r>
              <a:rPr lang="zh-TW" altLang="zh-TW" dirty="0"/>
              <a:t>TextCategorizer 使用卷積神經網絡為文檔中的每個</a:t>
            </a:r>
            <a:r>
              <a:rPr lang="zh-TW" altLang="en-US" dirty="0"/>
              <a:t>敏感</a:t>
            </a:r>
            <a:r>
              <a:rPr lang="en-US" altLang="zh-TW" dirty="0"/>
              <a:t>(</a:t>
            </a:r>
            <a:r>
              <a:rPr lang="zh-TW" altLang="en-US" dirty="0"/>
              <a:t>重要</a:t>
            </a:r>
            <a:r>
              <a:rPr lang="en-US" altLang="zh-TW" dirty="0"/>
              <a:t>)</a:t>
            </a:r>
            <a:r>
              <a:rPr lang="zh-TW" altLang="zh-TW" dirty="0"/>
              <a:t>單詞</a:t>
            </a:r>
            <a:r>
              <a:rPr lang="zh-TW" altLang="en-US" dirty="0"/>
              <a:t> 當作 該文章</a:t>
            </a:r>
            <a:r>
              <a:rPr lang="zh-TW" altLang="zh-TW" dirty="0"/>
              <a:t>向量。 </a:t>
            </a:r>
            <a:endParaRPr lang="en-US" altLang="zh-TW" dirty="0"/>
          </a:p>
          <a:p>
            <a:r>
              <a:rPr lang="zh-TW" altLang="zh-TW" dirty="0"/>
              <a:t>並使用多層</a:t>
            </a:r>
            <a:r>
              <a:rPr lang="zh-TW" altLang="en-US" dirty="0"/>
              <a:t>神經網絡 </a:t>
            </a:r>
            <a:r>
              <a:rPr lang="zh-TW" altLang="zh-TW" dirty="0"/>
              <a:t>來預測長度為 nr_class 的輸出向量。每個輸出神經元的值是某個類存在的</a:t>
            </a:r>
            <a:r>
              <a:rPr lang="zh-TW" altLang="en-US" dirty="0"/>
              <a:t>機率</a:t>
            </a:r>
            <a:r>
              <a:rPr lang="zh-TW" altLang="zh-TW" dirty="0"/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142BC-A7BD-4276-975D-6351998F7C85}" type="slidenum">
              <a:rPr lang="en-US" altLang="zh-TW" noProof="0" smtClean="0"/>
              <a:pPr/>
              <a:t>11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652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深度學習</a:t>
            </a:r>
            <a:r>
              <a:rPr lang="en-US" altLang="zh-TW" dirty="0"/>
              <a:t>:</a:t>
            </a:r>
          </a:p>
          <a:p>
            <a:r>
              <a:rPr lang="zh-TW" altLang="zh-TW" dirty="0"/>
              <a:t>TextCategorizer 使用卷積神經網絡為文檔中的每個</a:t>
            </a:r>
            <a:r>
              <a:rPr lang="zh-TW" altLang="en-US" dirty="0"/>
              <a:t>敏感</a:t>
            </a:r>
            <a:r>
              <a:rPr lang="en-US" altLang="zh-TW" dirty="0"/>
              <a:t>(</a:t>
            </a:r>
            <a:r>
              <a:rPr lang="zh-TW" altLang="en-US" dirty="0"/>
              <a:t>重要</a:t>
            </a:r>
            <a:r>
              <a:rPr lang="en-US" altLang="zh-TW" dirty="0"/>
              <a:t>)</a:t>
            </a:r>
            <a:r>
              <a:rPr lang="zh-TW" altLang="zh-TW" dirty="0"/>
              <a:t>單詞</a:t>
            </a:r>
            <a:r>
              <a:rPr lang="zh-TW" altLang="en-US" dirty="0"/>
              <a:t> 當作 該文章</a:t>
            </a:r>
            <a:r>
              <a:rPr lang="zh-TW" altLang="zh-TW" dirty="0"/>
              <a:t>向量。 </a:t>
            </a:r>
            <a:endParaRPr lang="en-US" altLang="zh-TW" dirty="0"/>
          </a:p>
          <a:p>
            <a:r>
              <a:rPr lang="zh-TW" altLang="zh-TW" dirty="0"/>
              <a:t>並使用多層</a:t>
            </a:r>
            <a:r>
              <a:rPr lang="zh-TW" altLang="en-US" dirty="0"/>
              <a:t>神經網絡 </a:t>
            </a:r>
            <a:r>
              <a:rPr lang="zh-TW" altLang="zh-TW" dirty="0"/>
              <a:t>來預測長度為 nr_class 的輸出向量。每個輸出神經元的值是某個類存在的</a:t>
            </a:r>
            <a:r>
              <a:rPr lang="zh-TW" altLang="en-US" dirty="0"/>
              <a:t>機率</a:t>
            </a:r>
            <a:r>
              <a:rPr lang="zh-TW" altLang="zh-TW" dirty="0"/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142BC-A7BD-4276-975D-6351998F7C85}" type="slidenum">
              <a:rPr lang="en-US" altLang="zh-TW" noProof="0" smtClean="0"/>
              <a:pPr/>
              <a:t>12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83516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深度學習</a:t>
            </a:r>
            <a:r>
              <a:rPr lang="en-US" altLang="zh-TW" dirty="0"/>
              <a:t>:</a:t>
            </a:r>
          </a:p>
          <a:p>
            <a:r>
              <a:rPr lang="zh-TW" altLang="zh-TW" dirty="0"/>
              <a:t>TextCategorizer 使用卷積神經網絡為文檔中的每個</a:t>
            </a:r>
            <a:r>
              <a:rPr lang="zh-TW" altLang="en-US" dirty="0"/>
              <a:t>敏感</a:t>
            </a:r>
            <a:r>
              <a:rPr lang="en-US" altLang="zh-TW" dirty="0"/>
              <a:t>(</a:t>
            </a:r>
            <a:r>
              <a:rPr lang="zh-TW" altLang="en-US" dirty="0"/>
              <a:t>重要</a:t>
            </a:r>
            <a:r>
              <a:rPr lang="en-US" altLang="zh-TW" dirty="0"/>
              <a:t>)</a:t>
            </a:r>
            <a:r>
              <a:rPr lang="zh-TW" altLang="zh-TW" dirty="0"/>
              <a:t>單詞</a:t>
            </a:r>
            <a:r>
              <a:rPr lang="zh-TW" altLang="en-US" dirty="0"/>
              <a:t> 當作 該文章</a:t>
            </a:r>
            <a:r>
              <a:rPr lang="zh-TW" altLang="zh-TW" dirty="0"/>
              <a:t>向量。 </a:t>
            </a:r>
            <a:endParaRPr lang="en-US" altLang="zh-TW" dirty="0"/>
          </a:p>
          <a:p>
            <a:r>
              <a:rPr lang="zh-TW" altLang="zh-TW" dirty="0"/>
              <a:t>並使用多層</a:t>
            </a:r>
            <a:r>
              <a:rPr lang="zh-TW" altLang="en-US" dirty="0"/>
              <a:t>神經網絡 </a:t>
            </a:r>
            <a:r>
              <a:rPr lang="zh-TW" altLang="zh-TW" dirty="0"/>
              <a:t>來預測長度為 nr_class 的輸出向量。每個輸出神經元的值是某個類存在的</a:t>
            </a:r>
            <a:r>
              <a:rPr lang="zh-TW" altLang="en-US" dirty="0"/>
              <a:t>機率</a:t>
            </a:r>
            <a:r>
              <a:rPr lang="zh-TW" altLang="zh-TW" dirty="0"/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142BC-A7BD-4276-975D-6351998F7C85}" type="slidenum">
              <a:rPr lang="en-US" altLang="zh-TW" noProof="0" smtClean="0"/>
              <a:pPr/>
              <a:t>13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508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D0DF559-FAE1-4989-8173-4782FF1693F1}" type="datetime1">
              <a:rPr lang="zh-TW" altLang="en-US" noProof="0" smtClean="0"/>
              <a:t>2021/11/23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altLang="zh-TW" noProof="0" smtClean="0"/>
              <a:t>CT_02</a:t>
            </a:r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024226-38DF-4437-A6EB-1D6B102539DD}" type="datetime1">
              <a:rPr lang="zh-TW" altLang="en-US" noProof="0" smtClean="0"/>
              <a:t>2021/11/23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noProof="0" smtClean="0"/>
              <a:t>CT_02</a:t>
            </a:r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9F82E4-94E9-405D-8CF2-36B1A58BB49D}" type="datetime1">
              <a:rPr lang="zh-TW" altLang="en-US" noProof="0" smtClean="0"/>
              <a:t>2021/11/23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r>
              <a:rPr lang="en-US" altLang="zh-TW" noProof="0" smtClean="0"/>
              <a:t>CT_02</a:t>
            </a:r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8BF11B-D90A-45B3-860A-A47BA585621A}" type="datetime1">
              <a:rPr lang="zh-TW" altLang="en-US" noProof="0" smtClean="0"/>
              <a:t>2021/11/23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noProof="0" smtClean="0"/>
              <a:t>CT_02</a:t>
            </a:r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6CDFA8E-2587-4228-B621-745696831D1B}" type="datetime1">
              <a:rPr lang="zh-TW" altLang="en-US" noProof="0" smtClean="0"/>
              <a:t>2021/11/23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altLang="zh-TW" noProof="0" smtClean="0"/>
              <a:t>CT_02</a:t>
            </a:r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C5F626-4EA7-46F9-9903-B2087441B8DD}" type="datetime1">
              <a:rPr lang="zh-TW" altLang="en-US" noProof="0" smtClean="0"/>
              <a:t>2021/11/23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noProof="0" smtClean="0"/>
              <a:t>CT_02</a:t>
            </a:r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0BBFA2-D433-4862-B423-F8DB292857C5}" type="datetime1">
              <a:rPr lang="zh-TW" altLang="en-US" noProof="0" smtClean="0"/>
              <a:t>2021/11/23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noProof="0" smtClean="0"/>
              <a:t>CT_02</a:t>
            </a:r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7293B2-4A5D-42E2-96D5-A9E697B2E6F1}" type="datetime1">
              <a:rPr lang="zh-TW" altLang="en-US" noProof="0" smtClean="0"/>
              <a:t>2021/11/23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noProof="0" smtClean="0"/>
              <a:t>CT_02</a:t>
            </a:r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2792A1-2410-4F20-8D8F-531D1502F458}" type="datetime1">
              <a:rPr lang="zh-TW" altLang="en-US" noProof="0" smtClean="0"/>
              <a:t>2021/11/23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noProof="0" smtClean="0"/>
              <a:t>CT_02</a:t>
            </a:r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E19611-B600-43F6-974B-DCBD88234F2B}" type="datetime1">
              <a:rPr lang="zh-TW" altLang="en-US" noProof="0" smtClean="0"/>
              <a:t>2021/11/23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altLang="zh-TW" noProof="0" smtClean="0"/>
              <a:t>CT_02</a:t>
            </a:r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BAC297-C10B-4B02-A74E-40C305E86A6E}" type="datetime1">
              <a:rPr lang="zh-TW" altLang="en-US" noProof="0" smtClean="0"/>
              <a:t>2021/11/23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noProof="0" smtClean="0"/>
              <a:t>CT_02</a:t>
            </a:r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3377253-18E4-471D-9136-505005D1C7EF}" type="datetime1">
              <a:rPr lang="zh-TW" altLang="en-US" noProof="0" smtClean="0"/>
              <a:t>2021/11/23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 smtClean="0"/>
              <a:t>CT_02</a:t>
            </a:r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CHKao777/DM_HW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innamonaitaiwan.medium.com/cnn%E6%A8%A1%E5%9E%8B-resnet-mobilenet-densenet-shufflenet-efficientnet-5eba5c8df7e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905.11946.pdf" TargetMode="External"/><Relationship Id="rId5" Type="http://schemas.openxmlformats.org/officeDocument/2006/relationships/hyperlink" Target="https://sparrow.dev/torchvision-transforms/" TargetMode="External"/><Relationship Id="rId4" Type="http://schemas.openxmlformats.org/officeDocument/2006/relationships/hyperlink" Target="https://pytorch.org/tutorials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矩形 53">
            <a:extLst>
              <a:ext uri="{FF2B5EF4-FFF2-40B4-BE49-F238E27FC236}">
                <a16:creationId xmlns:a16="http://schemas.microsoft.com/office/drawing/2014/main" id="{683F1FFD-1AA8-4EC2-97B9-FEC7564F48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FF0F8A7-C9E3-49D9-A67E-09FF582C78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D2DBA70-3C88-4960-B0D4-84FCD42B1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 rtlCol="0"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Digital medicine</a:t>
            </a:r>
            <a:endParaRPr lang="en-US" altLang="zh-TW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3254AA-54D7-42C3-86C1-E80F6DF9C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405254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US" altLang="zh-TW" dirty="0">
                <a:solidFill>
                  <a:srgbClr val="EBEBEB"/>
                </a:solidFill>
              </a:rPr>
              <a:t>Case2: </a:t>
            </a:r>
          </a:p>
          <a:p>
            <a:r>
              <a:rPr lang="en-US" altLang="zh-TW" dirty="0">
                <a:solidFill>
                  <a:srgbClr val="EBEBEB"/>
                </a:solidFill>
              </a:rPr>
              <a:t>COVID-19 Pneumonia Detection</a:t>
            </a:r>
            <a:endParaRPr lang="en-US" altLang="zh-TW" dirty="0">
              <a:solidFill>
                <a:srgbClr val="EBEBEB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endParaRPr lang="en-US" altLang="zh-TW" dirty="0">
              <a:solidFill>
                <a:srgbClr val="EBEBEB"/>
              </a:solidFill>
            </a:endParaRPr>
          </a:p>
          <a:p>
            <a:pPr rtl="0"/>
            <a:r>
              <a:rPr lang="en-US" altLang="zh-TW" dirty="0" smtClean="0">
                <a:solidFill>
                  <a:srgbClr val="EBEBEB"/>
                </a:solidFill>
              </a:rPr>
              <a:t>CT_0</a:t>
            </a:r>
            <a:r>
              <a:rPr lang="en-US" altLang="zh-TW" dirty="0" smtClean="0">
                <a:solidFill>
                  <a:srgbClr val="EBEBEB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2_IKEA</a:t>
            </a:r>
            <a:endParaRPr lang="en-US" altLang="zh-TW" dirty="0">
              <a:solidFill>
                <a:srgbClr val="EBEBEB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zh-TW" altLang="en-US" dirty="0">
                <a:solidFill>
                  <a:srgbClr val="EBEBEB"/>
                </a:solidFill>
              </a:rPr>
              <a:t>葉詠富 </a:t>
            </a:r>
            <a:r>
              <a:rPr lang="en-US" altLang="zh-TW" dirty="0">
                <a:solidFill>
                  <a:srgbClr val="EBEBEB"/>
                </a:solidFill>
              </a:rPr>
              <a:t>310554031</a:t>
            </a:r>
          </a:p>
          <a:p>
            <a:pPr rtl="0"/>
            <a:r>
              <a:rPr lang="zh-TW" altLang="en-US" dirty="0">
                <a:solidFill>
                  <a:srgbClr val="EBEBEB"/>
                </a:solidFill>
              </a:rPr>
              <a:t>游智鈞 </a:t>
            </a:r>
            <a:r>
              <a:rPr lang="en-US" altLang="zh-TW" dirty="0">
                <a:solidFill>
                  <a:srgbClr val="EBEBEB"/>
                </a:solidFill>
              </a:rPr>
              <a:t>310551059</a:t>
            </a:r>
          </a:p>
          <a:p>
            <a:r>
              <a:rPr lang="zh-TW" altLang="en-US" dirty="0">
                <a:solidFill>
                  <a:srgbClr val="EBEBEB"/>
                </a:solidFill>
              </a:rPr>
              <a:t>高承翰 </a:t>
            </a:r>
            <a:r>
              <a:rPr lang="en-US" altLang="zh-TW" dirty="0">
                <a:solidFill>
                  <a:srgbClr val="EBEBEB"/>
                </a:solidFill>
              </a:rPr>
              <a:t>310551106</a:t>
            </a:r>
          </a:p>
          <a:p>
            <a:pPr rtl="0"/>
            <a:endParaRPr lang="zh-TW" altLang="en-US" dirty="0">
              <a:solidFill>
                <a:srgbClr val="EBEBEB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A4274C20-A98B-4AC3-B16A-B7F41CB582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3ECC69B-2243-424A-8237-CF490F8B06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D2EA3B9-3D17-4510-8464-E74F67267C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A5DFA43-F31D-4C31-8826-6B40A21CF9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7" name="圖片 36">
            <a:extLst>
              <a:ext uri="{FF2B5EF4-FFF2-40B4-BE49-F238E27FC236}">
                <a16:creationId xmlns:a16="http://schemas.microsoft.com/office/drawing/2014/main" id="{1A3477DC-B338-4F74-BC24-AFDF096E5A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16" r="-3474"/>
          <a:stretch/>
        </p:blipFill>
        <p:spPr>
          <a:xfrm>
            <a:off x="446533" y="563715"/>
            <a:ext cx="7849742" cy="583708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1346896" y="64480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CT_02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834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Efficientnet</a:t>
            </a:r>
            <a:endParaRPr lang="zh-TW" altLang="en-US" dirty="0"/>
          </a:p>
        </p:txBody>
      </p:sp>
      <p:pic>
        <p:nvPicPr>
          <p:cNvPr id="17" name="Picture 2" descr="https://1.bp.blogspot.com/-DjZT_TLYZok/XO3BYqpxCJI/AAAAAAAAEKM/BvV53klXaTUuQHCkOXZZGywRMdU9v9T_wCLcBGAs/s1600/image2.png">
            <a:extLst>
              <a:ext uri="{FF2B5EF4-FFF2-40B4-BE49-F238E27FC236}">
                <a16:creationId xmlns:a16="http://schemas.microsoft.com/office/drawing/2014/main" id="{74BD75B6-53A7-43FE-B819-44F2E967AA48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86451"/>
            <a:ext cx="10515600" cy="216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1346896" y="64480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CT_02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82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Efficientnet</a:t>
            </a:r>
            <a:endParaRPr lang="zh-TW" altLang="en-US" dirty="0"/>
          </a:p>
        </p:txBody>
      </p:sp>
      <p:pic>
        <p:nvPicPr>
          <p:cNvPr id="4" name="內容版面配置區 8">
            <a:extLst>
              <a:ext uri="{FF2B5EF4-FFF2-40B4-BE49-F238E27FC236}">
                <a16:creationId xmlns:a16="http://schemas.microsoft.com/office/drawing/2014/main" id="{69B11EE2-C434-43B2-A1E5-B125854F191A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304" y="2917892"/>
            <a:ext cx="3954441" cy="3368600"/>
          </a:xfrm>
          <a:prstGeom prst="rect">
            <a:avLst/>
          </a:prstGeom>
        </p:spPr>
      </p:pic>
      <p:pic>
        <p:nvPicPr>
          <p:cNvPr id="5" name="內容版面配置區 7">
            <a:extLst>
              <a:ext uri="{FF2B5EF4-FFF2-40B4-BE49-F238E27FC236}">
                <a16:creationId xmlns:a16="http://schemas.microsoft.com/office/drawing/2014/main" id="{9A425A1F-9BC0-4432-81AA-DC79EAACB4CC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4"/>
          <a:srcRect t="4343"/>
          <a:stretch/>
        </p:blipFill>
        <p:spPr>
          <a:xfrm>
            <a:off x="7267456" y="2820087"/>
            <a:ext cx="3367774" cy="37539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43443" y="2269549"/>
            <a:ext cx="1784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MBConv6 (k3x3)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43230" y="2269549"/>
            <a:ext cx="2544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MBConv3 with SE (k5x5)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346896" y="64480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CT_02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68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Efficientnet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916830" y="2026506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Squeeze-and-Excitation</a:t>
            </a:r>
            <a:endParaRPr lang="zh-TW" altLang="en-US" dirty="0"/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F150DDFE-61A0-484B-907D-C4DB3C58362A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915" y="3075721"/>
            <a:ext cx="9800169" cy="229381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46896" y="64480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CT_02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25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Efficientnet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916831" y="1972837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Squeeze-and-Excitation</a:t>
            </a:r>
            <a:endParaRPr lang="zh-TW" altLang="en-US" dirty="0"/>
          </a:p>
        </p:txBody>
      </p:sp>
      <p:pic>
        <p:nvPicPr>
          <p:cNvPr id="6" name="內容版面配置區 8">
            <a:extLst>
              <a:ext uri="{FF2B5EF4-FFF2-40B4-BE49-F238E27FC236}">
                <a16:creationId xmlns:a16="http://schemas.microsoft.com/office/drawing/2014/main" id="{F7E952D3-EE4C-4AC4-9670-98774C96A43D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411" y="2342169"/>
            <a:ext cx="4533132" cy="435133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1346896" y="64480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CT_02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421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>
                <a:solidFill>
                  <a:schemeClr val="accent6"/>
                </a:solidFill>
              </a:rPr>
              <a:t>04</a:t>
            </a:r>
            <a:r>
              <a:rPr lang="en-US" altLang="zh-TW" sz="7200" dirty="0"/>
              <a:t> result</a:t>
            </a:r>
            <a:endParaRPr lang="zh-TW" altLang="en-US" sz="7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346896" y="64480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CT_02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0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FEFF"/>
                </a:solidFill>
              </a:rPr>
              <a:t>result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群組 31"/>
          <p:cNvGrpSpPr/>
          <p:nvPr/>
        </p:nvGrpSpPr>
        <p:grpSpPr>
          <a:xfrm>
            <a:off x="474742" y="2716431"/>
            <a:ext cx="2733971" cy="441388"/>
            <a:chOff x="4192673" y="1618424"/>
            <a:chExt cx="2365367" cy="441388"/>
          </a:xfrm>
        </p:grpSpPr>
        <p:sp>
          <p:nvSpPr>
            <p:cNvPr id="34" name="六邊形 33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35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a. Test dataset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474742" y="4605022"/>
            <a:ext cx="2733971" cy="441388"/>
            <a:chOff x="4192673" y="1618424"/>
            <a:chExt cx="2365367" cy="441388"/>
          </a:xfrm>
        </p:grpSpPr>
        <p:sp>
          <p:nvSpPr>
            <p:cNvPr id="42" name="六邊形 41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47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b. Validation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841343"/>
              </p:ext>
            </p:extLst>
          </p:nvPr>
        </p:nvGraphicFramePr>
        <p:xfrm>
          <a:off x="3047000" y="2716431"/>
          <a:ext cx="217593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F1-score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0.609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429446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342348"/>
              </p:ext>
            </p:extLst>
          </p:nvPr>
        </p:nvGraphicFramePr>
        <p:xfrm>
          <a:off x="3047000" y="4566887"/>
          <a:ext cx="217593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F1-score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0.6000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11346896" y="64480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CT_02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592" y="2468340"/>
            <a:ext cx="5475754" cy="41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111" y="3937143"/>
            <a:ext cx="3404289" cy="261625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656" y="3918642"/>
            <a:ext cx="3375784" cy="26185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>
                <a:solidFill>
                  <a:srgbClr val="FFC000"/>
                </a:solidFill>
              </a:rPr>
              <a:t>Deep learning</a:t>
            </a:r>
            <a:r>
              <a:rPr lang="en-US" altLang="zh-TW" dirty="0">
                <a:solidFill>
                  <a:srgbClr val="FFFEFF"/>
                </a:solidFill>
              </a:rPr>
              <a:t> </a:t>
            </a:r>
            <a:r>
              <a:rPr lang="en-US" altLang="zh-TW" dirty="0" smtClean="0">
                <a:solidFill>
                  <a:srgbClr val="FFFEFF"/>
                </a:solidFill>
              </a:rPr>
              <a:t>result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群組 31"/>
          <p:cNvGrpSpPr/>
          <p:nvPr/>
        </p:nvGrpSpPr>
        <p:grpSpPr>
          <a:xfrm>
            <a:off x="604437" y="1986123"/>
            <a:ext cx="3205166" cy="441388"/>
            <a:chOff x="4192673" y="1618424"/>
            <a:chExt cx="1946222" cy="441388"/>
          </a:xfrm>
        </p:grpSpPr>
        <p:sp>
          <p:nvSpPr>
            <p:cNvPr id="34" name="六邊形 33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35" name="六邊形 4"/>
            <p:cNvSpPr txBox="1"/>
            <p:nvPr/>
          </p:nvSpPr>
          <p:spPr>
            <a:xfrm>
              <a:off x="4496611" y="1653297"/>
              <a:ext cx="1338343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a. </a:t>
              </a: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Negative - Typical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03372"/>
              </p:ext>
            </p:extLst>
          </p:nvPr>
        </p:nvGraphicFramePr>
        <p:xfrm>
          <a:off x="1119051" y="2745864"/>
          <a:ext cx="217593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F1-score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0.80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429446"/>
                  </a:ext>
                </a:extLst>
              </a:tr>
            </a:tbl>
          </a:graphicData>
        </a:graphic>
      </p:graphicFrame>
      <p:grpSp>
        <p:nvGrpSpPr>
          <p:cNvPr id="16" name="群組 15"/>
          <p:cNvGrpSpPr/>
          <p:nvPr/>
        </p:nvGrpSpPr>
        <p:grpSpPr>
          <a:xfrm>
            <a:off x="4381274" y="1986123"/>
            <a:ext cx="3205166" cy="441388"/>
            <a:chOff x="4192673" y="1618424"/>
            <a:chExt cx="1946222" cy="441388"/>
          </a:xfrm>
        </p:grpSpPr>
        <p:sp>
          <p:nvSpPr>
            <p:cNvPr id="17" name="六邊形 16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8" name="六邊形 4"/>
            <p:cNvSpPr txBox="1"/>
            <p:nvPr/>
          </p:nvSpPr>
          <p:spPr>
            <a:xfrm>
              <a:off x="4467243" y="1653297"/>
              <a:ext cx="139708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</a:t>
              </a: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. Negative - Atypical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8158111" y="1970519"/>
            <a:ext cx="3205166" cy="441388"/>
            <a:chOff x="4192673" y="1618424"/>
            <a:chExt cx="1946222" cy="441388"/>
          </a:xfrm>
        </p:grpSpPr>
        <p:sp>
          <p:nvSpPr>
            <p:cNvPr id="20" name="六邊形 19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21" name="六邊形 4"/>
            <p:cNvSpPr txBox="1"/>
            <p:nvPr/>
          </p:nvSpPr>
          <p:spPr>
            <a:xfrm>
              <a:off x="4537491" y="1665029"/>
              <a:ext cx="1256585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c</a:t>
              </a: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. Typical - Atypical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906965"/>
              </p:ext>
            </p:extLst>
          </p:nvPr>
        </p:nvGraphicFramePr>
        <p:xfrm>
          <a:off x="4895890" y="2745864"/>
          <a:ext cx="217593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F1-score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0.77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429446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6119"/>
              </p:ext>
            </p:extLst>
          </p:nvPr>
        </p:nvGraphicFramePr>
        <p:xfrm>
          <a:off x="8672729" y="2745864"/>
          <a:ext cx="217593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F1-score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0.63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429446"/>
                  </a:ext>
                </a:extLst>
              </a:tr>
            </a:tbl>
          </a:graphicData>
        </a:graphic>
      </p:graphicFrame>
      <p:sp>
        <p:nvSpPr>
          <p:cNvPr id="8" name="爆炸 1 7"/>
          <p:cNvSpPr/>
          <p:nvPr/>
        </p:nvSpPr>
        <p:spPr>
          <a:xfrm>
            <a:off x="3934237" y="3528177"/>
            <a:ext cx="4554747" cy="310457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Typical </a:t>
            </a:r>
            <a:r>
              <a:rPr lang="en-US" altLang="zh-TW" b="1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– Atypical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hard to </a:t>
            </a:r>
            <a:r>
              <a:rPr lang="en-US" altLang="zh-TW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distinguish</a:t>
            </a:r>
            <a:endParaRPr lang="en-US" altLang="zh-TW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1346896" y="64480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CT_02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224" y="3966388"/>
            <a:ext cx="3388013" cy="255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6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589581"/>
              </p:ext>
            </p:extLst>
          </p:nvPr>
        </p:nvGraphicFramePr>
        <p:xfrm>
          <a:off x="1253879" y="2614617"/>
          <a:ext cx="42495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948">
                  <a:extLst>
                    <a:ext uri="{9D8B030D-6E8A-4147-A177-3AD203B41FA5}">
                      <a16:colId xmlns:a16="http://schemas.microsoft.com/office/drawing/2014/main" val="1957504118"/>
                    </a:ext>
                  </a:extLst>
                </a:gridCol>
                <a:gridCol w="3764651">
                  <a:extLst>
                    <a:ext uri="{9D8B030D-6E8A-4147-A177-3AD203B41FA5}">
                      <a16:colId xmlns:a16="http://schemas.microsoft.com/office/drawing/2014/main" val="3391078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no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Problem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6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Overfitting?</a:t>
                      </a:r>
                      <a:endParaRPr lang="en-US" altLang="zh-TW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69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Mislabled</a:t>
                      </a:r>
                      <a:r>
                        <a:rPr lang="en-US" altLang="zh-TW" sz="160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?</a:t>
                      </a:r>
                      <a:endParaRPr lang="en-US" altLang="zh-TW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209776"/>
                  </a:ext>
                </a:extLst>
              </a:tr>
            </a:tbl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474742" y="4579193"/>
            <a:ext cx="2733971" cy="441388"/>
            <a:chOff x="4192673" y="1618424"/>
            <a:chExt cx="2365367" cy="441388"/>
          </a:xfrm>
        </p:grpSpPr>
        <p:sp>
          <p:nvSpPr>
            <p:cNvPr id="10" name="六邊形 9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1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b. </a:t>
              </a: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Future Works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581192" y="5132472"/>
            <a:ext cx="113327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AutoNum type="arabicPeriod"/>
            </a:pP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Learning how to distinguish these three types of images.</a:t>
            </a:r>
          </a:p>
          <a:p>
            <a:pPr marL="342900" lvl="0" indent="-342900">
              <a:buAutoNum type="arabicPeriod"/>
            </a:pP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Combine different types of data except images. 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474742" y="1977235"/>
            <a:ext cx="2733971" cy="441388"/>
            <a:chOff x="4192673" y="1618424"/>
            <a:chExt cx="2365367" cy="441388"/>
          </a:xfrm>
        </p:grpSpPr>
        <p:sp>
          <p:nvSpPr>
            <p:cNvPr id="15" name="六邊形 14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6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a</a:t>
              </a: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. Problems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86" y="2009319"/>
            <a:ext cx="4673840" cy="3067208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11346896" y="64480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CT_02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52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/>
              <a:t>Thank </a:t>
            </a:r>
            <a:r>
              <a:rPr lang="en-US" altLang="zh-TW" sz="7200" dirty="0">
                <a:solidFill>
                  <a:schemeClr val="accent6"/>
                </a:solidFill>
              </a:rPr>
              <a:t>you</a:t>
            </a:r>
            <a:endParaRPr lang="zh-TW" altLang="en-US" sz="7200" dirty="0">
              <a:solidFill>
                <a:schemeClr val="accent6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346896" y="64480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CT_02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83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err="1"/>
              <a:t>github</a:t>
            </a:r>
            <a:endParaRPr lang="zh-TW" altLang="en-US" sz="7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346896" y="64480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CT_02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52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contents</a:t>
            </a:r>
            <a:endParaRPr lang="zh-TW" altLang="en-US" dirty="0"/>
          </a:p>
        </p:txBody>
      </p:sp>
      <p:cxnSp>
        <p:nvCxnSpPr>
          <p:cNvPr id="9" name="Google Shape;109;p2"/>
          <p:cNvCxnSpPr/>
          <p:nvPr/>
        </p:nvCxnSpPr>
        <p:spPr>
          <a:xfrm>
            <a:off x="1255200" y="2294268"/>
            <a:ext cx="30252" cy="404089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" name="Google Shape;110;p2"/>
          <p:cNvGrpSpPr/>
          <p:nvPr/>
        </p:nvGrpSpPr>
        <p:grpSpPr>
          <a:xfrm>
            <a:off x="1190852" y="2286000"/>
            <a:ext cx="7085505" cy="484500"/>
            <a:chOff x="2143295" y="639776"/>
            <a:chExt cx="7085505" cy="484500"/>
          </a:xfrm>
        </p:grpSpPr>
        <p:sp>
          <p:nvSpPr>
            <p:cNvPr id="11" name="Google Shape;111;p2"/>
            <p:cNvSpPr/>
            <p:nvPr/>
          </p:nvSpPr>
          <p:spPr>
            <a:xfrm>
              <a:off x="2143295" y="886641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12;p2"/>
            <p:cNvSpPr txBox="1"/>
            <p:nvPr/>
          </p:nvSpPr>
          <p:spPr>
            <a:xfrm>
              <a:off x="2601500" y="639776"/>
              <a:ext cx="6627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7333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01</a:t>
              </a:r>
              <a:r>
                <a:rPr lang="en-US" sz="4000" b="1" i="0" u="none" strike="noStrike" cap="none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Introduction</a:t>
              </a:r>
              <a:endParaRPr sz="40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" name="Google Shape;114;p2"/>
          <p:cNvSpPr/>
          <p:nvPr/>
        </p:nvSpPr>
        <p:spPr>
          <a:xfrm>
            <a:off x="1204172" y="3609573"/>
            <a:ext cx="137160" cy="137160"/>
          </a:xfrm>
          <a:prstGeom prst="ellipse">
            <a:avLst/>
          </a:prstGeom>
          <a:solidFill>
            <a:srgbClr val="F3F3F3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" name="Google Shape;116;p2"/>
          <p:cNvGrpSpPr/>
          <p:nvPr/>
        </p:nvGrpSpPr>
        <p:grpSpPr>
          <a:xfrm>
            <a:off x="1216872" y="3416283"/>
            <a:ext cx="8799741" cy="1469290"/>
            <a:chOff x="2169372" y="1560919"/>
            <a:chExt cx="8799741" cy="1469290"/>
          </a:xfrm>
        </p:grpSpPr>
        <p:sp>
          <p:nvSpPr>
            <p:cNvPr id="15" name="Google Shape;117;p2"/>
            <p:cNvSpPr/>
            <p:nvPr/>
          </p:nvSpPr>
          <p:spPr>
            <a:xfrm>
              <a:off x="2169372" y="2893049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18;p2"/>
            <p:cNvSpPr txBox="1"/>
            <p:nvPr/>
          </p:nvSpPr>
          <p:spPr>
            <a:xfrm>
              <a:off x="2601557" y="1560919"/>
              <a:ext cx="8367556" cy="523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7333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02</a:t>
              </a:r>
              <a:r>
                <a:rPr lang="en-US" sz="4000" b="1" i="0" u="none" strike="noStrike" cap="none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lang="en-US" sz="4000" b="1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Image</a:t>
              </a:r>
              <a:r>
                <a:rPr lang="en-US" sz="4000" b="1" i="0" u="none" strike="noStrike" cap="none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Preprocessing</a:t>
              </a:r>
              <a:endParaRPr sz="40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" name="Google Shape;119;p2"/>
          <p:cNvGrpSpPr/>
          <p:nvPr/>
        </p:nvGrpSpPr>
        <p:grpSpPr>
          <a:xfrm>
            <a:off x="1215517" y="4560013"/>
            <a:ext cx="6310965" cy="1391248"/>
            <a:chOff x="2168017" y="2628449"/>
            <a:chExt cx="6310965" cy="1391248"/>
          </a:xfrm>
        </p:grpSpPr>
        <p:sp>
          <p:nvSpPr>
            <p:cNvPr id="18" name="Google Shape;120;p2"/>
            <p:cNvSpPr/>
            <p:nvPr/>
          </p:nvSpPr>
          <p:spPr>
            <a:xfrm>
              <a:off x="2168017" y="3882537"/>
              <a:ext cx="137160" cy="137160"/>
            </a:xfrm>
            <a:prstGeom prst="ellipse">
              <a:avLst/>
            </a:prstGeom>
            <a:solidFill>
              <a:srgbClr val="F3F3F3"/>
            </a:solidFill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" name="Google Shape;121;p2"/>
            <p:cNvSpPr txBox="1"/>
            <p:nvPr/>
          </p:nvSpPr>
          <p:spPr>
            <a:xfrm>
              <a:off x="2601557" y="2628449"/>
              <a:ext cx="5877425" cy="513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7333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03</a:t>
              </a:r>
              <a:r>
                <a:rPr lang="en-US" sz="4000" b="1" i="0" u="none" strike="noStrike" cap="none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Method</a:t>
              </a:r>
              <a:endParaRPr sz="40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0" name="Google Shape;124;p2"/>
          <p:cNvSpPr txBox="1"/>
          <p:nvPr/>
        </p:nvSpPr>
        <p:spPr>
          <a:xfrm>
            <a:off x="1649057" y="5625731"/>
            <a:ext cx="76230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57333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r>
              <a:rPr lang="en-US" sz="40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Result</a:t>
            </a:r>
            <a:endParaRPr sz="40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1346896" y="64480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CT_02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25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github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4742" y="3277585"/>
            <a:ext cx="36291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hlinkClick r:id="rId2"/>
              </a:rPr>
              <a:t>https://</a:t>
            </a:r>
            <a:r>
              <a:rPr lang="en-US" altLang="zh-TW" sz="1600" dirty="0" smtClean="0">
                <a:hlinkClick r:id="rId2"/>
              </a:rPr>
              <a:t>github.com/CHKao777/DM_HW2</a:t>
            </a:r>
            <a:endParaRPr lang="en-US" altLang="zh-TW" sz="1600" dirty="0" smtClean="0"/>
          </a:p>
          <a:p>
            <a:endParaRPr lang="en-US" altLang="zh-TW" sz="16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474742" y="2716431"/>
            <a:ext cx="3255163" cy="441388"/>
            <a:chOff x="4192673" y="1618424"/>
            <a:chExt cx="2316261" cy="441388"/>
          </a:xfrm>
        </p:grpSpPr>
        <p:sp>
          <p:nvSpPr>
            <p:cNvPr id="13" name="六邊形 12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4" name="六邊形 4"/>
            <p:cNvSpPr txBox="1"/>
            <p:nvPr/>
          </p:nvSpPr>
          <p:spPr>
            <a:xfrm>
              <a:off x="4422802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Case presentation </a:t>
              </a:r>
              <a:r>
                <a:rPr lang="en-US" sz="1600" noProof="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2</a:t>
              </a:r>
              <a:endParaRPr lang="en-US" sz="16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11346896" y="64480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CT_02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421" y="2213182"/>
            <a:ext cx="4022830" cy="460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3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/>
              <a:t>reference</a:t>
            </a:r>
            <a:endParaRPr lang="zh-TW" altLang="en-US" sz="7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346896" y="64480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CT_02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99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/>
              <a:t>Reference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矩形 12"/>
          <p:cNvSpPr/>
          <p:nvPr/>
        </p:nvSpPr>
        <p:spPr>
          <a:xfrm>
            <a:off x="449886" y="2094596"/>
            <a:ext cx="11445627" cy="3001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kern="100" dirty="0" smtClean="0">
                <a:latin typeface="+mj-ea"/>
                <a:ea typeface="+mj-ea"/>
                <a:cs typeface="Times New Roman" panose="02020603050405020304" pitchFamily="18" charset="0"/>
              </a:rPr>
              <a:t>[1]</a:t>
            </a:r>
            <a:r>
              <a:rPr lang="en-US" altLang="zh-CN" sz="1600" dirty="0">
                <a:latin typeface="+mj-ea"/>
                <a:ea typeface="+mj-ea"/>
              </a:rPr>
              <a:t> CNN</a:t>
            </a:r>
            <a:r>
              <a:rPr lang="zh-TW" altLang="en-US" sz="1600" dirty="0">
                <a:latin typeface="+mj-ea"/>
                <a:ea typeface="+mj-ea"/>
              </a:rPr>
              <a:t>模型</a:t>
            </a:r>
            <a:r>
              <a:rPr lang="en-US" altLang="zh-TW" sz="1600" dirty="0" smtClean="0">
                <a:latin typeface="+mj-ea"/>
                <a:ea typeface="+mj-ea"/>
              </a:rPr>
              <a:t>- </a:t>
            </a:r>
            <a:r>
              <a:rPr lang="en-US" altLang="zh-CN" sz="1600" dirty="0" err="1" smtClean="0">
                <a:latin typeface="+mj-ea"/>
                <a:ea typeface="+mj-ea"/>
              </a:rPr>
              <a:t>ResNet</a:t>
            </a:r>
            <a:r>
              <a:rPr lang="zh-CN" altLang="en-US" sz="1600" dirty="0">
                <a:latin typeface="+mj-ea"/>
                <a:ea typeface="+mj-ea"/>
              </a:rPr>
              <a:t>、</a:t>
            </a:r>
            <a:r>
              <a:rPr lang="en-US" altLang="zh-CN" sz="1600" dirty="0" err="1">
                <a:latin typeface="+mj-ea"/>
                <a:ea typeface="+mj-ea"/>
              </a:rPr>
              <a:t>MobileNet</a:t>
            </a:r>
            <a:r>
              <a:rPr lang="zh-CN" altLang="en-US" sz="1600" dirty="0">
                <a:latin typeface="+mj-ea"/>
                <a:ea typeface="+mj-ea"/>
              </a:rPr>
              <a:t>、</a:t>
            </a:r>
            <a:r>
              <a:rPr lang="en-US" altLang="zh-CN" sz="1600" dirty="0" err="1">
                <a:latin typeface="+mj-ea"/>
                <a:ea typeface="+mj-ea"/>
              </a:rPr>
              <a:t>DenseNet</a:t>
            </a:r>
            <a:r>
              <a:rPr lang="zh-CN" altLang="en-US" sz="1600" dirty="0">
                <a:latin typeface="+mj-ea"/>
                <a:ea typeface="+mj-ea"/>
              </a:rPr>
              <a:t>、</a:t>
            </a:r>
            <a:r>
              <a:rPr lang="en-US" altLang="zh-CN" sz="1600" dirty="0" err="1" smtClean="0">
                <a:latin typeface="+mj-ea"/>
                <a:ea typeface="+mj-ea"/>
              </a:rPr>
              <a:t>ShuffleNet</a:t>
            </a:r>
            <a:r>
              <a:rPr lang="zh-CN" altLang="en-US" sz="1600" dirty="0" smtClean="0">
                <a:latin typeface="+mj-ea"/>
                <a:ea typeface="+mj-ea"/>
              </a:rPr>
              <a:t>、</a:t>
            </a:r>
            <a:r>
              <a:rPr lang="en-US" altLang="zh-CN" sz="1600" dirty="0" err="1" smtClean="0">
                <a:latin typeface="+mj-ea"/>
                <a:ea typeface="+mj-ea"/>
              </a:rPr>
              <a:t>EfficientNet</a:t>
            </a:r>
            <a:r>
              <a:rPr lang="en-US" altLang="zh-CN" sz="1600" dirty="0" smtClean="0">
                <a:latin typeface="+mj-ea"/>
                <a:ea typeface="+mj-ea"/>
              </a:rPr>
              <a:t> </a:t>
            </a:r>
            <a:r>
              <a:rPr lang="en-US" altLang="zh-TW" sz="1600" kern="1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TW" sz="1600" kern="100" dirty="0">
                <a:latin typeface="+mj-ea"/>
                <a:ea typeface="+mj-ea"/>
                <a:cs typeface="Times New Roman" panose="02020603050405020304" pitchFamily="18" charset="0"/>
                <a:hlinkClick r:id="rId3"/>
              </a:rPr>
              <a:t>https://cinnamonaitaiwan.medium.com/cnn%E6%A8%A1%E5%9E%8B-resnet-mobilenet-densenet-shufflenet-efficientnet-5eba5c8df7e4</a:t>
            </a:r>
            <a:r>
              <a:rPr lang="en-US" altLang="zh-TW" sz="1600" kern="100" dirty="0" smtClean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600" kern="100" dirty="0" smtClean="0">
                <a:latin typeface="+mj-ea"/>
                <a:ea typeface="+mj-ea"/>
                <a:cs typeface="Times New Roman" panose="02020603050405020304" pitchFamily="18" charset="0"/>
              </a:rPr>
              <a:t>[2] </a:t>
            </a:r>
            <a:r>
              <a:rPr lang="en-US" altLang="zh-TW" sz="1600" kern="100" dirty="0" err="1" smtClean="0">
                <a:latin typeface="+mj-ea"/>
                <a:ea typeface="+mj-ea"/>
                <a:cs typeface="Times New Roman" panose="02020603050405020304" pitchFamily="18" charset="0"/>
              </a:rPr>
              <a:t>Pytorch</a:t>
            </a:r>
            <a:r>
              <a:rPr lang="en-US" altLang="zh-TW" sz="1600" kern="100" dirty="0">
                <a:latin typeface="+mj-ea"/>
                <a:ea typeface="+mj-ea"/>
                <a:cs typeface="Times New Roman" panose="02020603050405020304" pitchFamily="18" charset="0"/>
              </a:rPr>
              <a:t> Tutorial (</a:t>
            </a:r>
            <a:r>
              <a:rPr lang="en-US" altLang="zh-TW" sz="1600" kern="100" dirty="0">
                <a:latin typeface="+mj-ea"/>
                <a:ea typeface="+mj-ea"/>
                <a:cs typeface="Times New Roman" panose="02020603050405020304" pitchFamily="18" charset="0"/>
                <a:hlinkClick r:id="rId4"/>
              </a:rPr>
              <a:t>https://pytorch.org/tutorials</a:t>
            </a:r>
            <a:r>
              <a:rPr lang="en-US" altLang="zh-TW" sz="1600" kern="100" dirty="0" smtClean="0">
                <a:latin typeface="+mj-ea"/>
                <a:ea typeface="+mj-ea"/>
                <a:cs typeface="Times New Roman" panose="02020603050405020304" pitchFamily="18" charset="0"/>
                <a:hlinkClick r:id="rId4"/>
              </a:rPr>
              <a:t>/</a:t>
            </a:r>
            <a:r>
              <a:rPr lang="en-US" altLang="zh-TW" sz="1600" kern="100" dirty="0" smtClean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600" kern="100" dirty="0">
                <a:latin typeface="+mj-ea"/>
                <a:ea typeface="+mj-ea"/>
                <a:cs typeface="Times New Roman" panose="02020603050405020304" pitchFamily="18" charset="0"/>
              </a:rPr>
              <a:t>[3] </a:t>
            </a:r>
            <a:r>
              <a:rPr lang="en-US" altLang="zh-TW" sz="1600" kern="100" dirty="0" err="1">
                <a:latin typeface="+mj-ea"/>
                <a:ea typeface="+mj-ea"/>
                <a:cs typeface="Times New Roman" panose="02020603050405020304" pitchFamily="18" charset="0"/>
              </a:rPr>
              <a:t>TorchVision</a:t>
            </a:r>
            <a:r>
              <a:rPr lang="en-US" altLang="zh-TW" sz="1600" kern="100" dirty="0">
                <a:latin typeface="+mj-ea"/>
                <a:ea typeface="+mj-ea"/>
                <a:cs typeface="Times New Roman" panose="02020603050405020304" pitchFamily="18" charset="0"/>
              </a:rPr>
              <a:t> Transforms: Image Preprocessing in </a:t>
            </a:r>
            <a:r>
              <a:rPr lang="en-US" altLang="zh-TW" sz="1600" kern="100" dirty="0" err="1" smtClean="0">
                <a:latin typeface="+mj-ea"/>
                <a:ea typeface="+mj-ea"/>
                <a:cs typeface="Times New Roman" panose="02020603050405020304" pitchFamily="18" charset="0"/>
              </a:rPr>
              <a:t>PyTorch</a:t>
            </a:r>
            <a:r>
              <a:rPr lang="en-US" altLang="zh-TW" sz="1600" kern="100" dirty="0">
                <a:latin typeface="+mj-ea"/>
                <a:ea typeface="+mj-ea"/>
                <a:cs typeface="Times New Roman" panose="02020603050405020304" pitchFamily="18" charset="0"/>
              </a:rPr>
              <a:t> (</a:t>
            </a:r>
            <a:r>
              <a:rPr lang="en-US" altLang="zh-TW" sz="1600" kern="100" dirty="0">
                <a:latin typeface="+mj-ea"/>
                <a:ea typeface="+mj-ea"/>
                <a:cs typeface="Times New Roman" panose="02020603050405020304" pitchFamily="18" charset="0"/>
                <a:hlinkClick r:id="rId5"/>
              </a:rPr>
              <a:t>https://sparrow.dev/torchvision-transforms</a:t>
            </a:r>
            <a:r>
              <a:rPr lang="en-US" altLang="zh-TW" sz="1600" kern="100" dirty="0" smtClean="0">
                <a:latin typeface="+mj-ea"/>
                <a:ea typeface="+mj-ea"/>
                <a:cs typeface="Times New Roman" panose="02020603050405020304" pitchFamily="18" charset="0"/>
                <a:hlinkClick r:id="rId5"/>
              </a:rPr>
              <a:t>/</a:t>
            </a:r>
            <a:r>
              <a:rPr lang="en-US" altLang="zh-TW" sz="1600" kern="100" dirty="0" smtClean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+mj-ea"/>
                <a:ea typeface="+mj-ea"/>
              </a:rPr>
              <a:t>[</a:t>
            </a:r>
            <a:r>
              <a:rPr lang="en-US" altLang="zh-TW" sz="1600" dirty="0">
                <a:latin typeface="+mj-ea"/>
                <a:ea typeface="+mj-ea"/>
              </a:rPr>
              <a:t>4</a:t>
            </a:r>
            <a:r>
              <a:rPr lang="en-US" altLang="zh-TW" sz="1600" dirty="0" smtClean="0">
                <a:latin typeface="+mj-ea"/>
                <a:ea typeface="+mj-ea"/>
              </a:rPr>
              <a:t>] </a:t>
            </a:r>
            <a:r>
              <a:rPr lang="en-US" altLang="zh-TW" sz="1600" dirty="0" err="1">
                <a:latin typeface="+mj-ea"/>
                <a:ea typeface="+mj-ea"/>
              </a:rPr>
              <a:t>EfficientNet</a:t>
            </a:r>
            <a:r>
              <a:rPr lang="en-US" altLang="zh-TW" sz="1600" dirty="0">
                <a:latin typeface="+mj-ea"/>
                <a:ea typeface="+mj-ea"/>
              </a:rPr>
              <a:t>: Rethinking Model Scaling for Convolutional Neural </a:t>
            </a:r>
            <a:r>
              <a:rPr lang="en-US" altLang="zh-TW" sz="1600" dirty="0" smtClean="0">
                <a:latin typeface="+mj-ea"/>
                <a:ea typeface="+mj-ea"/>
              </a:rPr>
              <a:t>Networks (</a:t>
            </a:r>
            <a:r>
              <a:rPr lang="en-US" altLang="zh-TW" sz="1600" dirty="0">
                <a:latin typeface="+mj-ea"/>
                <a:ea typeface="+mj-ea"/>
                <a:hlinkClick r:id="rId6"/>
              </a:rPr>
              <a:t>https://arxiv.org/pdf/1905.11946.pdf</a:t>
            </a:r>
            <a:r>
              <a:rPr lang="en-US" altLang="zh-TW" sz="1600" dirty="0" smtClean="0">
                <a:latin typeface="+mj-ea"/>
                <a:ea typeface="+mj-ea"/>
              </a:rPr>
              <a:t>)</a:t>
            </a:r>
            <a:endParaRPr lang="en-US" altLang="zh-TW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latin typeface="+mj-ea"/>
              <a:ea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46896" y="64480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CT_02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04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Autofit/>
          </a:bodyPr>
          <a:lstStyle/>
          <a:p>
            <a:r>
              <a:rPr lang="en-US" altLang="zh-TW" sz="7200" dirty="0"/>
              <a:t>Contribution of group members</a:t>
            </a:r>
            <a:endParaRPr lang="zh-TW" altLang="en-US" sz="7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346896" y="64480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CT_02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86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/>
              <a:t>contribute</a:t>
            </a:r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355443"/>
              </p:ext>
            </p:extLst>
          </p:nvPr>
        </p:nvGraphicFramePr>
        <p:xfrm>
          <a:off x="460892" y="2375916"/>
          <a:ext cx="11149916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313">
                  <a:extLst>
                    <a:ext uri="{9D8B030D-6E8A-4147-A177-3AD203B41FA5}">
                      <a16:colId xmlns:a16="http://schemas.microsoft.com/office/drawing/2014/main" val="84711709"/>
                    </a:ext>
                  </a:extLst>
                </a:gridCol>
                <a:gridCol w="6018333">
                  <a:extLst>
                    <a:ext uri="{9D8B030D-6E8A-4147-A177-3AD203B41FA5}">
                      <a16:colId xmlns:a16="http://schemas.microsoft.com/office/drawing/2014/main" val="2539184705"/>
                    </a:ext>
                  </a:extLst>
                </a:gridCol>
                <a:gridCol w="2961270">
                  <a:extLst>
                    <a:ext uri="{9D8B030D-6E8A-4147-A177-3AD203B41FA5}">
                      <a16:colId xmlns:a16="http://schemas.microsoft.com/office/drawing/2014/main" val="3444468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Name</a:t>
                      </a:r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Responsible</a:t>
                      </a:r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contact</a:t>
                      </a:r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75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b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葉詠富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TW" sz="1600" b="0" baseline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Image preprocessing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TW" sz="1600" b="0" baseline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Model training-CNN</a:t>
                      </a:r>
                      <a:r>
                        <a:rPr lang="zh-TW" altLang="en-US" sz="1600" b="0" baseline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、</a:t>
                      </a:r>
                      <a:r>
                        <a:rPr lang="en-US" altLang="zh-TW" sz="1600" b="0" baseline="0" dirty="0" err="1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Randomforest</a:t>
                      </a:r>
                      <a:endParaRPr lang="en-US" altLang="zh-TW" sz="1600" b="0" baseline="0" dirty="0" smtClean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1600" b="0" baseline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PPT revised and finalized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frankye100.c@nycu.edu.tw</a:t>
                      </a:r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1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b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游智鈞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1600" b="0" baseline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Image preprocessing</a:t>
                      </a:r>
                      <a:endParaRPr lang="en-US" altLang="zh-TW" sz="1600" b="0" dirty="0" smtClean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1600" b="0" baseline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Model training-</a:t>
                      </a:r>
                      <a:r>
                        <a:rPr lang="en-US" altLang="zh-TW" sz="1600" b="0" baseline="0" dirty="0" err="1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Efficientnet</a:t>
                      </a:r>
                      <a:endParaRPr lang="en-US" altLang="zh-TW" sz="1600" b="0" dirty="0" smtClean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Result</a:t>
                      </a:r>
                      <a:r>
                        <a:rPr lang="en-US" altLang="zh-TW" sz="1600" b="0" baseline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 analysis</a:t>
                      </a:r>
                      <a:endParaRPr lang="en-US" altLang="zh-TW" sz="1600" b="0" dirty="0" smtClean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TW" sz="1600" b="0" baseline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PPT</a:t>
                      </a:r>
                      <a:r>
                        <a:rPr lang="zh-TW" altLang="en-US" sz="1600" b="0" baseline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 </a:t>
                      </a:r>
                      <a:r>
                        <a:rPr lang="en-US" altLang="zh-TW" sz="1600" b="0" baseline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draft</a:t>
                      </a:r>
                      <a:endParaRPr lang="en-US" altLang="zh-TW" sz="1600" b="0" baseline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thomas91714@gmail.com</a:t>
                      </a:r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94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b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高承翰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1600" b="0" baseline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Image preprocessing</a:t>
                      </a:r>
                      <a:endParaRPr lang="en-US" altLang="zh-TW" sz="1600" b="0" dirty="0" smtClean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1600" b="0" baseline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Model training-</a:t>
                      </a:r>
                      <a:r>
                        <a:rPr lang="en-US" altLang="zh-TW" sz="1600" b="0" baseline="0" dirty="0" err="1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Efficientnet</a:t>
                      </a:r>
                      <a:endParaRPr lang="en-US" altLang="zh-TW" sz="1600" b="0" dirty="0" smtClean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Result</a:t>
                      </a:r>
                      <a:r>
                        <a:rPr lang="en-US" altLang="zh-TW" sz="1600" b="0" baseline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 analysis</a:t>
                      </a:r>
                      <a:endParaRPr lang="en-US" altLang="zh-TW" sz="1600" b="0" dirty="0" smtClean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1600" b="0" baseline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GITHUB</a:t>
                      </a:r>
                      <a:r>
                        <a:rPr lang="zh-TW" altLang="en-US" sz="1600" b="0" baseline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 </a:t>
                      </a:r>
                      <a:endParaRPr lang="en-US" altLang="zh-TW" sz="1600" b="0" baseline="0" dirty="0" smtClean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1600" b="0" baseline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Project speaker </a:t>
                      </a:r>
                      <a:endParaRPr lang="en-US" altLang="zh-TW" sz="1600" b="0" baseline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climnehcc234@gmail.com</a:t>
                      </a:r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75085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1346896" y="64480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CT_02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214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>
                <a:solidFill>
                  <a:schemeClr val="accent6"/>
                </a:solidFill>
              </a:rPr>
              <a:t>01</a:t>
            </a:r>
            <a:r>
              <a:rPr lang="en-US" altLang="zh-TW" sz="7200" dirty="0"/>
              <a:t> </a:t>
            </a:r>
            <a:r>
              <a:rPr lang="en-US" altLang="zh-TW" sz="7200" dirty="0" err="1"/>
              <a:t>Introdcution</a:t>
            </a:r>
            <a:endParaRPr lang="zh-TW" altLang="en-US" sz="7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346896" y="64480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CT_02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790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>
                <a:solidFill>
                  <a:srgbClr val="FFFEFF"/>
                </a:solidFill>
              </a:rPr>
              <a:t>Target and dataset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矩形 4"/>
          <p:cNvSpPr/>
          <p:nvPr/>
        </p:nvSpPr>
        <p:spPr>
          <a:xfrm>
            <a:off x="563422" y="5366668"/>
            <a:ext cx="4137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0"/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Dicom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files :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X-ray images of 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150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patients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474743" y="2032728"/>
            <a:ext cx="3149606" cy="441388"/>
            <a:chOff x="4192673" y="1618424"/>
            <a:chExt cx="2644602" cy="441388"/>
          </a:xfrm>
        </p:grpSpPr>
        <p:sp>
          <p:nvSpPr>
            <p:cNvPr id="7" name="六邊形 6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8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Target</a:t>
              </a:r>
              <a:endParaRPr lang="en-US" sz="20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74743" y="3430458"/>
            <a:ext cx="3149606" cy="441388"/>
            <a:chOff x="4192673" y="1618424"/>
            <a:chExt cx="2644602" cy="441388"/>
          </a:xfrm>
        </p:grpSpPr>
        <p:sp>
          <p:nvSpPr>
            <p:cNvPr id="10" name="六邊形 9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1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Train Dataset</a:t>
              </a: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474743" y="5077772"/>
            <a:ext cx="3149606" cy="441388"/>
            <a:chOff x="4192673" y="1618424"/>
            <a:chExt cx="2644602" cy="441388"/>
          </a:xfrm>
        </p:grpSpPr>
        <p:sp>
          <p:nvSpPr>
            <p:cNvPr id="13" name="六邊形 12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4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Validation Dataset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563422" y="2582314"/>
            <a:ext cx="96372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Use</a:t>
            </a:r>
            <a:r>
              <a:rPr lang="zh-TW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chest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X-ray image to determine the type of new coronary 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pneumonia.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3422" y="3974491"/>
            <a:ext cx="87726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1600" dirty="0" err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Dicom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files :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X-ray images of 1200 patients</a:t>
            </a:r>
            <a:endParaRPr lang="en-US" altLang="zh-TW" sz="16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0"/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Excel  files   :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labels of 1200 patients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1346896" y="64480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CT_02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54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>
                <a:solidFill>
                  <a:srgbClr val="FFFEFF"/>
                </a:solidFill>
              </a:rPr>
              <a:t>Data </a:t>
            </a:r>
            <a:r>
              <a:rPr lang="en-US" altLang="zh-TW" dirty="0" smtClean="0">
                <a:solidFill>
                  <a:srgbClr val="FFFEFF"/>
                </a:solidFill>
              </a:rPr>
              <a:t>pipeline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流程圖: 多重文件 2"/>
          <p:cNvSpPr/>
          <p:nvPr/>
        </p:nvSpPr>
        <p:spPr>
          <a:xfrm>
            <a:off x="1128160" y="3753633"/>
            <a:ext cx="1097280" cy="714894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Dataset</a:t>
            </a:r>
            <a:endParaRPr lang="zh-TW" altLang="en-US" sz="1400" dirty="0"/>
          </a:p>
        </p:txBody>
      </p:sp>
      <p:sp>
        <p:nvSpPr>
          <p:cNvPr id="4" name="圓角矩形 3"/>
          <p:cNvSpPr/>
          <p:nvPr/>
        </p:nvSpPr>
        <p:spPr>
          <a:xfrm>
            <a:off x="2818867" y="2978402"/>
            <a:ext cx="960129" cy="5902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Train(80%)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2818866" y="4653554"/>
            <a:ext cx="960129" cy="5902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Validation</a:t>
            </a:r>
            <a:endParaRPr lang="zh-TW" altLang="en-US" sz="1400" dirty="0"/>
          </a:p>
        </p:txBody>
      </p:sp>
      <p:sp>
        <p:nvSpPr>
          <p:cNvPr id="7" name="圓角矩形 6"/>
          <p:cNvSpPr/>
          <p:nvPr/>
        </p:nvSpPr>
        <p:spPr>
          <a:xfrm>
            <a:off x="2818866" y="3815978"/>
            <a:ext cx="960129" cy="5902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Test(20%)</a:t>
            </a:r>
            <a:endParaRPr lang="zh-TW" altLang="en-US" sz="1400" dirty="0"/>
          </a:p>
        </p:txBody>
      </p:sp>
      <p:sp>
        <p:nvSpPr>
          <p:cNvPr id="8" name="圓角矩形 7"/>
          <p:cNvSpPr/>
          <p:nvPr/>
        </p:nvSpPr>
        <p:spPr>
          <a:xfrm>
            <a:off x="4353878" y="3757148"/>
            <a:ext cx="1460094" cy="70786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Image </a:t>
            </a:r>
            <a:r>
              <a:rPr lang="en-US" altLang="zh-TW" sz="1400" dirty="0"/>
              <a:t>preprocessing</a:t>
            </a:r>
            <a:endParaRPr lang="zh-TW" altLang="en-US" sz="1400" dirty="0"/>
          </a:p>
        </p:txBody>
      </p:sp>
      <p:sp>
        <p:nvSpPr>
          <p:cNvPr id="9" name="圓角矩形 8"/>
          <p:cNvSpPr/>
          <p:nvPr/>
        </p:nvSpPr>
        <p:spPr>
          <a:xfrm>
            <a:off x="6406902" y="3831975"/>
            <a:ext cx="1902211" cy="5902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EfficientNet</a:t>
            </a:r>
            <a:endParaRPr lang="zh-TW" altLang="en-US" sz="1400" dirty="0"/>
          </a:p>
        </p:txBody>
      </p:sp>
      <p:sp>
        <p:nvSpPr>
          <p:cNvPr id="11" name="圓角矩形 10"/>
          <p:cNvSpPr/>
          <p:nvPr/>
        </p:nvSpPr>
        <p:spPr>
          <a:xfrm>
            <a:off x="9385538" y="2918826"/>
            <a:ext cx="1133373" cy="64978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negative</a:t>
            </a:r>
            <a:endParaRPr lang="zh-TW" altLang="en-US" sz="1400" dirty="0"/>
          </a:p>
        </p:txBody>
      </p:sp>
      <p:cxnSp>
        <p:nvCxnSpPr>
          <p:cNvPr id="12" name="直線單箭頭接點 11"/>
          <p:cNvCxnSpPr>
            <a:stCxn id="3" idx="3"/>
            <a:endCxn id="4" idx="1"/>
          </p:cNvCxnSpPr>
          <p:nvPr/>
        </p:nvCxnSpPr>
        <p:spPr>
          <a:xfrm flipV="1">
            <a:off x="2225440" y="3273504"/>
            <a:ext cx="593427" cy="83757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3" idx="3"/>
            <a:endCxn id="7" idx="1"/>
          </p:cNvCxnSpPr>
          <p:nvPr/>
        </p:nvCxnSpPr>
        <p:spPr>
          <a:xfrm>
            <a:off x="2225440" y="4111080"/>
            <a:ext cx="59342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3" idx="3"/>
            <a:endCxn id="6" idx="1"/>
          </p:cNvCxnSpPr>
          <p:nvPr/>
        </p:nvCxnSpPr>
        <p:spPr>
          <a:xfrm>
            <a:off x="2225440" y="4111080"/>
            <a:ext cx="593426" cy="83757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4" idx="3"/>
            <a:endCxn id="8" idx="1"/>
          </p:cNvCxnSpPr>
          <p:nvPr/>
        </p:nvCxnSpPr>
        <p:spPr>
          <a:xfrm>
            <a:off x="3778996" y="3273504"/>
            <a:ext cx="574882" cy="83757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7" idx="3"/>
            <a:endCxn id="8" idx="1"/>
          </p:cNvCxnSpPr>
          <p:nvPr/>
        </p:nvCxnSpPr>
        <p:spPr>
          <a:xfrm>
            <a:off x="3778995" y="4111080"/>
            <a:ext cx="574883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6" idx="3"/>
            <a:endCxn id="8" idx="1"/>
          </p:cNvCxnSpPr>
          <p:nvPr/>
        </p:nvCxnSpPr>
        <p:spPr>
          <a:xfrm flipV="1">
            <a:off x="3778995" y="4111080"/>
            <a:ext cx="574883" cy="83757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8" idx="3"/>
            <a:endCxn id="9" idx="1"/>
          </p:cNvCxnSpPr>
          <p:nvPr/>
        </p:nvCxnSpPr>
        <p:spPr>
          <a:xfrm>
            <a:off x="5813972" y="4111080"/>
            <a:ext cx="592930" cy="1599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9" idx="3"/>
            <a:endCxn id="11" idx="1"/>
          </p:cNvCxnSpPr>
          <p:nvPr/>
        </p:nvCxnSpPr>
        <p:spPr>
          <a:xfrm flipV="1">
            <a:off x="8309113" y="3243716"/>
            <a:ext cx="1076425" cy="88336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9" idx="3"/>
            <a:endCxn id="59" idx="1"/>
          </p:cNvCxnSpPr>
          <p:nvPr/>
        </p:nvCxnSpPr>
        <p:spPr>
          <a:xfrm>
            <a:off x="8309113" y="4127077"/>
            <a:ext cx="1076425" cy="143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9385538" y="3816487"/>
            <a:ext cx="1133373" cy="64978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typical</a:t>
            </a:r>
            <a:endParaRPr lang="zh-TW" altLang="en-US" sz="1400" dirty="0"/>
          </a:p>
        </p:txBody>
      </p:sp>
      <p:sp>
        <p:nvSpPr>
          <p:cNvPr id="62" name="圓角矩形 61"/>
          <p:cNvSpPr/>
          <p:nvPr/>
        </p:nvSpPr>
        <p:spPr>
          <a:xfrm>
            <a:off x="9385538" y="4771627"/>
            <a:ext cx="1133373" cy="64978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atypical</a:t>
            </a:r>
            <a:endParaRPr lang="zh-TW" altLang="en-US" sz="1400" dirty="0"/>
          </a:p>
        </p:txBody>
      </p:sp>
      <p:cxnSp>
        <p:nvCxnSpPr>
          <p:cNvPr id="64" name="直線單箭頭接點 63"/>
          <p:cNvCxnSpPr>
            <a:stCxn id="9" idx="3"/>
            <a:endCxn id="62" idx="1"/>
          </p:cNvCxnSpPr>
          <p:nvPr/>
        </p:nvCxnSpPr>
        <p:spPr>
          <a:xfrm>
            <a:off x="8309113" y="4127077"/>
            <a:ext cx="1076425" cy="96944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1346896" y="64480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CT_02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65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 fontScale="90000"/>
          </a:bodyPr>
          <a:lstStyle/>
          <a:p>
            <a:r>
              <a:rPr lang="en-US" altLang="zh-TW" sz="7200" dirty="0">
                <a:solidFill>
                  <a:schemeClr val="accent6"/>
                </a:solidFill>
              </a:rPr>
              <a:t>02</a:t>
            </a:r>
            <a:r>
              <a:rPr lang="en-US" altLang="zh-TW" sz="7200" dirty="0"/>
              <a:t> Image </a:t>
            </a:r>
            <a:r>
              <a:rPr lang="en-US" altLang="zh-TW" sz="7200" dirty="0" err="1" smtClean="0"/>
              <a:t>preprOcessing</a:t>
            </a:r>
            <a:endParaRPr lang="zh-TW" altLang="en-US" sz="7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346896" y="64480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CT_02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73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>
                <a:solidFill>
                  <a:srgbClr val="FFFEFF"/>
                </a:solidFill>
              </a:rPr>
              <a:t>Image</a:t>
            </a:r>
            <a:r>
              <a:rPr lang="zh-TW" altLang="en-US" dirty="0">
                <a:solidFill>
                  <a:srgbClr val="FFFEFF"/>
                </a:solidFill>
              </a:rPr>
              <a:t> </a:t>
            </a:r>
            <a:r>
              <a:rPr lang="en-US" altLang="zh-TW" dirty="0" smtClean="0">
                <a:solidFill>
                  <a:srgbClr val="FFFEFF"/>
                </a:solidFill>
              </a:rPr>
              <a:t>cut</a:t>
            </a:r>
            <a:r>
              <a:rPr lang="zh-TW" altLang="en-US" dirty="0" smtClean="0">
                <a:solidFill>
                  <a:srgbClr val="FFFEFF"/>
                </a:solidFill>
              </a:rPr>
              <a:t> 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文字方塊 8"/>
          <p:cNvSpPr txBox="1"/>
          <p:nvPr/>
        </p:nvSpPr>
        <p:spPr>
          <a:xfrm>
            <a:off x="11346896" y="64480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CT_02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655899" y="2032728"/>
            <a:ext cx="1573594" cy="441388"/>
            <a:chOff x="4192673" y="1618424"/>
            <a:chExt cx="2644602" cy="441388"/>
          </a:xfrm>
        </p:grpSpPr>
        <p:sp>
          <p:nvSpPr>
            <p:cNvPr id="11" name="六邊形 10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2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a. </a:t>
              </a:r>
              <a:r>
                <a:rPr lang="en-US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cut</a:t>
              </a:r>
              <a:endParaRPr lang="en-US" sz="2000" kern="1200" noProof="0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27" y="3091665"/>
            <a:ext cx="2133600" cy="2133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72" y="3390472"/>
            <a:ext cx="1607906" cy="160790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421274" y="3462391"/>
            <a:ext cx="1609602" cy="153598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/>
          <p:nvPr/>
        </p:nvCxnSpPr>
        <p:spPr>
          <a:xfrm flipV="1">
            <a:off x="3030876" y="3390472"/>
            <a:ext cx="1412696" cy="71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3030876" y="4998378"/>
            <a:ext cx="1412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81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>
                <a:solidFill>
                  <a:srgbClr val="FFFEFF"/>
                </a:solidFill>
              </a:rPr>
              <a:t>Image</a:t>
            </a:r>
            <a:r>
              <a:rPr lang="zh-TW" altLang="en-US" dirty="0">
                <a:solidFill>
                  <a:srgbClr val="FFFEFF"/>
                </a:solidFill>
              </a:rPr>
              <a:t> </a:t>
            </a:r>
            <a:r>
              <a:rPr lang="en-US" altLang="zh-TW" dirty="0" smtClean="0">
                <a:solidFill>
                  <a:srgbClr val="FFFEFF"/>
                </a:solidFill>
              </a:rPr>
              <a:t>augmentation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群組 5"/>
          <p:cNvGrpSpPr/>
          <p:nvPr/>
        </p:nvGrpSpPr>
        <p:grpSpPr>
          <a:xfrm>
            <a:off x="655898" y="2032728"/>
            <a:ext cx="2311589" cy="441388"/>
            <a:chOff x="4192673" y="1618424"/>
            <a:chExt cx="2644602" cy="441388"/>
          </a:xfrm>
        </p:grpSpPr>
        <p:sp>
          <p:nvSpPr>
            <p:cNvPr id="7" name="六邊形 6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8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a. </a:t>
              </a:r>
              <a:r>
                <a:rPr lang="en-US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Rotation</a:t>
              </a:r>
              <a:endParaRPr lang="en-US" sz="2000" kern="1200" noProof="0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3482487" y="2032728"/>
            <a:ext cx="2392102" cy="441388"/>
            <a:chOff x="4192673" y="1618424"/>
            <a:chExt cx="2644602" cy="441388"/>
          </a:xfrm>
        </p:grpSpPr>
        <p:sp>
          <p:nvSpPr>
            <p:cNvPr id="20" name="六邊形 19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21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</a:t>
              </a:r>
              <a:r>
                <a:rPr lang="en-US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. Translation</a:t>
              </a:r>
              <a:endParaRPr lang="en-US" sz="2000" kern="1200" noProof="0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6389589" y="2032728"/>
            <a:ext cx="2311589" cy="441388"/>
            <a:chOff x="4192673" y="1618424"/>
            <a:chExt cx="2644602" cy="441388"/>
          </a:xfrm>
        </p:grpSpPr>
        <p:sp>
          <p:nvSpPr>
            <p:cNvPr id="23" name="六邊形 22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24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c</a:t>
              </a:r>
              <a:r>
                <a:rPr lang="en-US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. Scaling</a:t>
              </a:r>
              <a:endParaRPr lang="en-US" sz="2000" kern="1200" noProof="0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9216178" y="2032728"/>
            <a:ext cx="2311589" cy="441388"/>
            <a:chOff x="4192673" y="1618424"/>
            <a:chExt cx="2644602" cy="441388"/>
          </a:xfrm>
        </p:grpSpPr>
        <p:sp>
          <p:nvSpPr>
            <p:cNvPr id="26" name="六邊形 25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27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d</a:t>
              </a:r>
              <a:r>
                <a:rPr lang="en-US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. Flipping</a:t>
              </a:r>
              <a:endParaRPr lang="en-US" sz="2000" kern="1200" noProof="0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83" y="2729310"/>
            <a:ext cx="1558017" cy="15580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83" y="4640096"/>
            <a:ext cx="1558017" cy="1558017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528" y="2729310"/>
            <a:ext cx="1558017" cy="1558017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528" y="4640096"/>
            <a:ext cx="1558017" cy="1558017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373" y="4640095"/>
            <a:ext cx="1556441" cy="1556441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374" y="2729309"/>
            <a:ext cx="1558017" cy="1558017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963" y="2729308"/>
            <a:ext cx="1558017" cy="1558017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963" y="4640094"/>
            <a:ext cx="1556441" cy="1556441"/>
          </a:xfrm>
          <a:prstGeom prst="rect">
            <a:avLst/>
          </a:prstGeom>
        </p:spPr>
      </p:pic>
      <p:sp>
        <p:nvSpPr>
          <p:cNvPr id="34" name="文字方塊 33"/>
          <p:cNvSpPr txBox="1"/>
          <p:nvPr/>
        </p:nvSpPr>
        <p:spPr>
          <a:xfrm>
            <a:off x="11346896" y="64480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CT_02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220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>
                <a:solidFill>
                  <a:schemeClr val="accent6"/>
                </a:solidFill>
              </a:rPr>
              <a:t>03</a:t>
            </a:r>
            <a:r>
              <a:rPr lang="en-US" altLang="zh-TW" sz="7200" dirty="0"/>
              <a:t> method</a:t>
            </a:r>
            <a:endParaRPr lang="zh-TW" altLang="en-US" sz="7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346896" y="64480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CT_02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51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紅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227_TF45205285.potx" id="{4A03B9C0-1BA3-4C37-B0A9-E70D7BB5D2C6}" vid="{0C12F5CF-A8C7-4A90-AD49-B2CEC55D0FD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5A32ED2-6DBA-4E14-851E-DE5772C902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CAB62D-49E5-4271-85C6-1466970BAB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7F0652-397B-4F71-B75E-207A80EB2786}">
  <ds:schemaRefs>
    <ds:schemaRef ds:uri="71af3243-3dd4-4a8d-8c0d-dd76da1f02a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dcmitype/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紅利設計</Template>
  <TotalTime>0</TotalTime>
  <Words>729</Words>
  <Application>Microsoft Office PowerPoint</Application>
  <PresentationFormat>寬螢幕</PresentationFormat>
  <Paragraphs>189</Paragraphs>
  <Slides>24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Microsoft JhengHei UI</vt:lpstr>
      <vt:lpstr>华文中宋</vt:lpstr>
      <vt:lpstr>微軟正黑體</vt:lpstr>
      <vt:lpstr>Arial</vt:lpstr>
      <vt:lpstr>Gill Sans MT</vt:lpstr>
      <vt:lpstr>Times New Roman</vt:lpstr>
      <vt:lpstr>Wingdings 2</vt:lpstr>
      <vt:lpstr>紅利</vt:lpstr>
      <vt:lpstr>Digital medicine</vt:lpstr>
      <vt:lpstr>contents</vt:lpstr>
      <vt:lpstr>01 Introdcution</vt:lpstr>
      <vt:lpstr>Target and dataset</vt:lpstr>
      <vt:lpstr>Data pipeline</vt:lpstr>
      <vt:lpstr>02 Image preprOcessing</vt:lpstr>
      <vt:lpstr>Image cut </vt:lpstr>
      <vt:lpstr>Image augmentation</vt:lpstr>
      <vt:lpstr>03 method</vt:lpstr>
      <vt:lpstr>Efficientnet</vt:lpstr>
      <vt:lpstr>Efficientnet</vt:lpstr>
      <vt:lpstr>Efficientnet</vt:lpstr>
      <vt:lpstr>Efficientnet</vt:lpstr>
      <vt:lpstr>04 result</vt:lpstr>
      <vt:lpstr>result</vt:lpstr>
      <vt:lpstr>Deep learning result</vt:lpstr>
      <vt:lpstr>conclusion</vt:lpstr>
      <vt:lpstr>Thank you</vt:lpstr>
      <vt:lpstr>github</vt:lpstr>
      <vt:lpstr>github</vt:lpstr>
      <vt:lpstr>reference</vt:lpstr>
      <vt:lpstr>Reference</vt:lpstr>
      <vt:lpstr>Contribution of group members</vt:lpstr>
      <vt:lpstr>contribute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2021-10-03T02:28:20Z</dcterms:created>
  <dcterms:modified xsi:type="dcterms:W3CDTF">2021-11-23T11:37:57Z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