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32"/>
  </p:notesMasterIdLst>
  <p:handoutMasterIdLst>
    <p:handoutMasterId r:id="rId33"/>
  </p:handoutMasterIdLst>
  <p:sldIdLst>
    <p:sldId id="262" r:id="rId5"/>
    <p:sldId id="263" r:id="rId6"/>
    <p:sldId id="265" r:id="rId7"/>
    <p:sldId id="275" r:id="rId8"/>
    <p:sldId id="289" r:id="rId9"/>
    <p:sldId id="266" r:id="rId10"/>
    <p:sldId id="276" r:id="rId11"/>
    <p:sldId id="282" r:id="rId12"/>
    <p:sldId id="267" r:id="rId13"/>
    <p:sldId id="277" r:id="rId14"/>
    <p:sldId id="286" r:id="rId15"/>
    <p:sldId id="278" r:id="rId16"/>
    <p:sldId id="290" r:id="rId17"/>
    <p:sldId id="268" r:id="rId18"/>
    <p:sldId id="279" r:id="rId19"/>
    <p:sldId id="280" r:id="rId20"/>
    <p:sldId id="287" r:id="rId21"/>
    <p:sldId id="291" r:id="rId22"/>
    <p:sldId id="288" r:id="rId23"/>
    <p:sldId id="269" r:id="rId24"/>
    <p:sldId id="270" r:id="rId25"/>
    <p:sldId id="284" r:id="rId26"/>
    <p:sldId id="271" r:id="rId27"/>
    <p:sldId id="281" r:id="rId28"/>
    <p:sldId id="285" r:id="rId29"/>
    <p:sldId id="272" r:id="rId30"/>
    <p:sldId id="283" r:id="rId31"/>
  </p:sldIdLst>
  <p:sldSz cx="12192000" cy="6858000"/>
  <p:notesSz cx="6858000" cy="9144000"/>
  <p:defaultTextStyle>
    <a:defPPr rtl="0">
      <a:defRPr lang="zh-tw"/>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0488" autoAdjust="0"/>
  </p:normalViewPr>
  <p:slideViewPr>
    <p:cSldViewPr snapToGrid="0">
      <p:cViewPr varScale="1">
        <p:scale>
          <a:sx n="93" d="100"/>
          <a:sy n="93" d="100"/>
        </p:scale>
        <p:origin x="1212" y="78"/>
      </p:cViewPr>
      <p:guideLst/>
    </p:cSldViewPr>
  </p:slideViewPr>
  <p:notesTextViewPr>
    <p:cViewPr>
      <p:scale>
        <a:sx n="1" d="1"/>
        <a:sy n="1" d="1"/>
      </p:scale>
      <p:origin x="0" y="0"/>
    </p:cViewPr>
  </p:notesTextViewPr>
  <p:notesViewPr>
    <p:cSldViewPr snapToGrid="0">
      <p:cViewPr varScale="1">
        <p:scale>
          <a:sx n="87" d="100"/>
          <a:sy n="87" d="100"/>
        </p:scale>
        <p:origin x="3090"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預留位置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863C94DA-9BF4-404B-9654-958F1BD61D0B}" type="datetime1">
              <a:rPr lang="zh-TW" altLang="en-US" smtClean="0">
                <a:latin typeface="Microsoft JhengHei UI" panose="020B0604030504040204" pitchFamily="34" charset="-120"/>
                <a:ea typeface="Microsoft JhengHei UI" panose="020B0604030504040204" pitchFamily="34" charset="-120"/>
              </a:rPr>
              <a:t>2021/10/20</a:t>
            </a:fld>
            <a:endParaRPr lang="zh-TW" altLang="en-US" dirty="0">
              <a:latin typeface="Microsoft JhengHei UI" panose="020B0604030504040204" pitchFamily="34" charset="-120"/>
              <a:ea typeface="Microsoft JhengHei UI" panose="020B0604030504040204" pitchFamily="34" charset="-120"/>
            </a:endParaRPr>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5" name="投影片編號預留位置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38B8688-7032-443B-A932-E8346A356BAA}" type="slidenum">
              <a:rPr lang="en-US" altLang="zh-TW" smtClean="0">
                <a:latin typeface="Microsoft JhengHei UI" panose="020B0604030504040204" pitchFamily="34" charset="-120"/>
                <a:ea typeface="Microsoft JhengHei UI" panose="020B0604030504040204" pitchFamily="34" charset="-120"/>
              </a:rPr>
              <a:t>‹#›</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9814365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預留位置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JhengHei UI" panose="020B0604030504040204" pitchFamily="34" charset="-120"/>
                <a:ea typeface="Microsoft JhengHei UI" panose="020B0604030504040204" pitchFamily="34" charset="-120"/>
              </a:defRPr>
            </a:lvl1pPr>
          </a:lstStyle>
          <a:p>
            <a:endParaRPr lang="zh-TW" altLang="en-US" noProof="0" dirty="0"/>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JhengHei UI" panose="020B0604030504040204" pitchFamily="34" charset="-120"/>
                <a:ea typeface="Microsoft JhengHei UI" panose="020B0604030504040204" pitchFamily="34" charset="-120"/>
              </a:defRPr>
            </a:lvl1pPr>
          </a:lstStyle>
          <a:p>
            <a:fld id="{BBB6D878-1482-46B1-B594-315C7A27685A}" type="datetime1">
              <a:rPr lang="zh-TW" altLang="en-US" noProof="0" smtClean="0"/>
              <a:t>2021/10/20</a:t>
            </a:fld>
            <a:endParaRPr lang="zh-TW" altLang="en-US" noProof="0" dirty="0"/>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TW" altLang="en-US" noProof="0" dirty="0"/>
          </a:p>
        </p:txBody>
      </p:sp>
      <p:sp>
        <p:nvSpPr>
          <p:cNvPr id="5" name="備忘稿預留位置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TW" altLang="en-US" noProof="0" dirty="0"/>
              <a:t>按一下以編輯母片文字樣式</a:t>
            </a:r>
          </a:p>
          <a:p>
            <a:pPr lvl="1" rtl="0"/>
            <a:r>
              <a:rPr lang="zh-TW" altLang="en-US" noProof="0" dirty="0"/>
              <a:t>第二層</a:t>
            </a:r>
          </a:p>
          <a:p>
            <a:pPr lvl="2" rtl="0"/>
            <a:r>
              <a:rPr lang="zh-TW" altLang="en-US" noProof="0" dirty="0"/>
              <a:t>第三層</a:t>
            </a:r>
          </a:p>
          <a:p>
            <a:pPr lvl="3" rtl="0"/>
            <a:r>
              <a:rPr lang="zh-TW" altLang="en-US" noProof="0" dirty="0"/>
              <a:t>第四層</a:t>
            </a:r>
          </a:p>
          <a:p>
            <a:pPr lvl="4" rtl="0"/>
            <a:r>
              <a:rPr lang="zh-TW" altLang="en-US" noProof="0" dirty="0"/>
              <a:t>第五層</a:t>
            </a:r>
          </a:p>
        </p:txBody>
      </p:sp>
      <p:sp>
        <p:nvSpPr>
          <p:cNvPr id="6" name="頁尾預留位置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JhengHei UI" panose="020B0604030504040204" pitchFamily="34" charset="-120"/>
                <a:ea typeface="Microsoft JhengHei UI" panose="020B0604030504040204" pitchFamily="34" charset="-120"/>
              </a:defRPr>
            </a:lvl1pPr>
          </a:lstStyle>
          <a:p>
            <a:endParaRPr lang="zh-TW" altLang="en-US" noProof="0" dirty="0"/>
          </a:p>
        </p:txBody>
      </p:sp>
      <p:sp>
        <p:nvSpPr>
          <p:cNvPr id="7" name="投影片編號預留位置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JhengHei UI" panose="020B0604030504040204" pitchFamily="34" charset="-120"/>
                <a:ea typeface="Microsoft JhengHei UI" panose="020B0604030504040204" pitchFamily="34" charset="-120"/>
              </a:defRPr>
            </a:lvl1pPr>
          </a:lstStyle>
          <a:p>
            <a:fld id="{017142BC-A7BD-4276-975D-6351998F7C85}" type="slidenum">
              <a:rPr lang="en-US" altLang="zh-TW" noProof="0" smtClean="0"/>
              <a:pPr/>
              <a:t>‹#›</a:t>
            </a:fld>
            <a:endParaRPr lang="zh-TW" altLang="en-US" noProof="0" dirty="0"/>
          </a:p>
        </p:txBody>
      </p:sp>
    </p:spTree>
    <p:extLst>
      <p:ext uri="{BB962C8B-B14F-4D97-AF65-F5344CB8AC3E}">
        <p14:creationId xmlns:p14="http://schemas.microsoft.com/office/powerpoint/2010/main" val="234448927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2pPr>
    <a:lvl3pPr marL="9144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3pPr>
    <a:lvl4pPr marL="13716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4pPr>
    <a:lvl5pPr marL="18288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1</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0944717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15</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0260991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16</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6478644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17</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6597063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18</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8803153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結論</a:t>
            </a:r>
            <a:endParaRPr lang="en-US" altLang="zh-TW" dirty="0" smtClean="0"/>
          </a:p>
          <a:p>
            <a:r>
              <a:rPr lang="en-US" altLang="zh-TW" dirty="0" err="1" smtClean="0"/>
              <a:t>Overfiting</a:t>
            </a:r>
            <a:endParaRPr lang="en-US" altLang="zh-TW" dirty="0" smtClean="0"/>
          </a:p>
          <a:p>
            <a:r>
              <a:rPr lang="zh-TW" altLang="en-US" dirty="0" smtClean="0"/>
              <a:t>原因</a:t>
            </a:r>
            <a:r>
              <a:rPr lang="en-US" altLang="zh-TW" dirty="0" smtClean="0"/>
              <a:t>:</a:t>
            </a:r>
          </a:p>
          <a:p>
            <a:r>
              <a:rPr lang="zh-TW" altLang="en-US" dirty="0" smtClean="0"/>
              <a:t>改進</a:t>
            </a:r>
            <a:r>
              <a:rPr lang="en-US" altLang="zh-TW" dirty="0" smtClean="0"/>
              <a:t>:</a:t>
            </a:r>
          </a:p>
          <a:p>
            <a:endParaRPr lang="en-US" altLang="zh-TW" dirty="0" smtClean="0"/>
          </a:p>
          <a:p>
            <a:r>
              <a:rPr lang="zh-TW" altLang="en-US" dirty="0" smtClean="0"/>
              <a:t>額外嘗試</a:t>
            </a:r>
            <a:endParaRPr lang="zh-TW" altLang="en-US" dirty="0"/>
          </a:p>
        </p:txBody>
      </p:sp>
      <p:sp>
        <p:nvSpPr>
          <p:cNvPr id="4" name="投影片編號版面配置區 3"/>
          <p:cNvSpPr>
            <a:spLocks noGrp="1"/>
          </p:cNvSpPr>
          <p:nvPr>
            <p:ph type="sldNum" sz="quarter" idx="10"/>
          </p:nvPr>
        </p:nvSpPr>
        <p:spPr/>
        <p:txBody>
          <a:bodyPr/>
          <a:lstStyle/>
          <a:p>
            <a:fld id="{017142BC-A7BD-4276-975D-6351998F7C85}" type="slidenum">
              <a:rPr lang="en-US" altLang="zh-TW" noProof="0" smtClean="0"/>
              <a:pPr/>
              <a:t>19</a:t>
            </a:fld>
            <a:endParaRPr lang="zh-TW" altLang="en-US" noProof="0" dirty="0"/>
          </a:p>
        </p:txBody>
      </p:sp>
    </p:spTree>
    <p:extLst>
      <p:ext uri="{BB962C8B-B14F-4D97-AF65-F5344CB8AC3E}">
        <p14:creationId xmlns:p14="http://schemas.microsoft.com/office/powerpoint/2010/main" val="20696078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24</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795942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25</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9264751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27</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8259299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r>
              <a:rPr lang="zh-TW" altLang="en-US" dirty="0" smtClean="0">
                <a:latin typeface="Microsoft JhengHei UI" panose="020B0604030504040204" pitchFamily="34" charset="-120"/>
                <a:ea typeface="Microsoft JhengHei UI" panose="020B0604030504040204" pitchFamily="34" charset="-120"/>
              </a:rPr>
              <a:t>資料介紹</a:t>
            </a:r>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4</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517300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r>
              <a:rPr lang="zh-TW" altLang="en-US" dirty="0" smtClean="0">
                <a:latin typeface="Microsoft JhengHei UI" panose="020B0604030504040204" pitchFamily="34" charset="-120"/>
                <a:ea typeface="Microsoft JhengHei UI" panose="020B0604030504040204" pitchFamily="34" charset="-120"/>
              </a:rPr>
              <a:t>資料前處理</a:t>
            </a:r>
            <a:endParaRPr lang="en-US" altLang="zh-TW" dirty="0" smtClean="0">
              <a:latin typeface="Microsoft JhengHei UI" panose="020B0604030504040204" pitchFamily="34" charset="-120"/>
              <a:ea typeface="Microsoft JhengHei UI" panose="020B0604030504040204" pitchFamily="34" charset="-120"/>
            </a:endParaRPr>
          </a:p>
          <a:p>
            <a:pPr rtl="0"/>
            <a:r>
              <a:rPr lang="en-US" altLang="zh-TW" dirty="0" smtClean="0">
                <a:latin typeface="Microsoft JhengHei UI" panose="020B0604030504040204" pitchFamily="34" charset="-120"/>
                <a:ea typeface="Microsoft JhengHei UI" panose="020B0604030504040204" pitchFamily="34" charset="-120"/>
              </a:rPr>
              <a:t>W2v</a:t>
            </a:r>
          </a:p>
          <a:p>
            <a:pPr rtl="0"/>
            <a:r>
              <a:rPr lang="zh-TW" altLang="en-US" dirty="0" smtClean="0">
                <a:latin typeface="Microsoft JhengHei UI" panose="020B0604030504040204" pitchFamily="34" charset="-120"/>
                <a:ea typeface="Microsoft JhengHei UI" panose="020B0604030504040204" pitchFamily="34" charset="-120"/>
              </a:rPr>
              <a:t>方法</a:t>
            </a:r>
            <a:r>
              <a:rPr lang="en-US" altLang="zh-TW" dirty="0" smtClean="0">
                <a:latin typeface="Microsoft JhengHei UI" panose="020B0604030504040204" pitchFamily="34" charset="-120"/>
                <a:ea typeface="Microsoft JhengHei UI" panose="020B0604030504040204" pitchFamily="34" charset="-120"/>
              </a:rPr>
              <a:t>:</a:t>
            </a:r>
            <a:r>
              <a:rPr lang="zh-TW" altLang="en-US" dirty="0" smtClean="0">
                <a:latin typeface="Microsoft JhengHei UI" panose="020B0604030504040204" pitchFamily="34" charset="-120"/>
                <a:ea typeface="Microsoft JhengHei UI" panose="020B0604030504040204" pitchFamily="34" charset="-120"/>
              </a:rPr>
              <a:t>統計、</a:t>
            </a:r>
            <a:r>
              <a:rPr lang="en-US" altLang="zh-TW" dirty="0" smtClean="0">
                <a:latin typeface="Microsoft JhengHei UI" panose="020B0604030504040204" pitchFamily="34" charset="-120"/>
                <a:ea typeface="Microsoft JhengHei UI" panose="020B0604030504040204" pitchFamily="34" charset="-120"/>
              </a:rPr>
              <a:t>ML</a:t>
            </a:r>
            <a:r>
              <a:rPr lang="zh-TW" altLang="en-US" dirty="0" smtClean="0">
                <a:latin typeface="Microsoft JhengHei UI" panose="020B0604030504040204" pitchFamily="34" charset="-120"/>
                <a:ea typeface="Microsoft JhengHei UI" panose="020B0604030504040204" pitchFamily="34" charset="-120"/>
              </a:rPr>
              <a:t>、</a:t>
            </a:r>
            <a:r>
              <a:rPr lang="en-US" altLang="zh-TW" dirty="0" smtClean="0">
                <a:latin typeface="Microsoft JhengHei UI" panose="020B0604030504040204" pitchFamily="34" charset="-120"/>
                <a:ea typeface="Microsoft JhengHei UI" panose="020B0604030504040204" pitchFamily="34" charset="-120"/>
              </a:rPr>
              <a:t>DL</a:t>
            </a:r>
          </a:p>
          <a:p>
            <a:pPr rtl="0"/>
            <a:r>
              <a:rPr lang="zh-TW" altLang="en-US" dirty="0" smtClean="0">
                <a:latin typeface="Microsoft JhengHei UI" panose="020B0604030504040204" pitchFamily="34" charset="-120"/>
                <a:ea typeface="Microsoft JhengHei UI" panose="020B0604030504040204" pitchFamily="34" charset="-120"/>
              </a:rPr>
              <a:t>測試集</a:t>
            </a:r>
            <a:r>
              <a:rPr lang="en-US" altLang="zh-TW" dirty="0" smtClean="0">
                <a:latin typeface="Microsoft JhengHei UI" panose="020B0604030504040204" pitchFamily="34" charset="-120"/>
                <a:ea typeface="Microsoft JhengHei UI" panose="020B0604030504040204" pitchFamily="34" charset="-120"/>
              </a:rPr>
              <a:t>&amp;</a:t>
            </a:r>
            <a:r>
              <a:rPr lang="en-US" altLang="zh-TW" dirty="0" err="1" smtClean="0">
                <a:latin typeface="Microsoft JhengHei UI" panose="020B0604030504040204" pitchFamily="34" charset="-120"/>
                <a:ea typeface="Microsoft JhengHei UI" panose="020B0604030504040204" pitchFamily="34" charset="-120"/>
              </a:rPr>
              <a:t>kaggle</a:t>
            </a:r>
            <a:r>
              <a:rPr lang="zh-TW" altLang="en-US" dirty="0" smtClean="0">
                <a:latin typeface="Microsoft JhengHei UI" panose="020B0604030504040204" pitchFamily="34" charset="-120"/>
                <a:ea typeface="Microsoft JhengHei UI" panose="020B0604030504040204" pitchFamily="34" charset="-120"/>
              </a:rPr>
              <a:t>結果</a:t>
            </a:r>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5</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699254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r>
              <a:rPr lang="zh-TW" altLang="en-US" dirty="0" smtClean="0">
                <a:latin typeface="Microsoft JhengHei UI" panose="020B0604030504040204" pitchFamily="34" charset="-120"/>
                <a:ea typeface="Microsoft JhengHei UI" panose="020B0604030504040204" pitchFamily="34" charset="-120"/>
              </a:rPr>
              <a:t>移除標點符號</a:t>
            </a:r>
            <a:r>
              <a:rPr lang="zh-TW" altLang="en-US" dirty="0">
                <a:latin typeface="Microsoft JhengHei UI" panose="020B0604030504040204" pitchFamily="34" charset="-120"/>
                <a:ea typeface="Microsoft JhengHei UI" panose="020B0604030504040204" pitchFamily="34" charset="-120"/>
              </a:rPr>
              <a:t> </a:t>
            </a:r>
            <a:r>
              <a:rPr lang="zh-TW" altLang="en-US" dirty="0" smtClean="0">
                <a:latin typeface="Microsoft JhengHei UI" panose="020B0604030504040204" pitchFamily="34" charset="-120"/>
                <a:ea typeface="Microsoft JhengHei UI" panose="020B0604030504040204" pitchFamily="34" charset="-120"/>
              </a:rPr>
              <a:t>數字</a:t>
            </a:r>
            <a:endParaRPr lang="en-US" altLang="zh-TW" dirty="0" smtClean="0">
              <a:latin typeface="Microsoft JhengHei UI" panose="020B0604030504040204" pitchFamily="34" charset="-120"/>
              <a:ea typeface="Microsoft JhengHei UI" panose="020B0604030504040204" pitchFamily="34" charset="-120"/>
            </a:endParaRPr>
          </a:p>
          <a:p>
            <a:pPr rtl="0"/>
            <a:r>
              <a:rPr lang="zh-TW" altLang="en-US" dirty="0" smtClean="0">
                <a:latin typeface="Microsoft JhengHei UI" panose="020B0604030504040204" pitchFamily="34" charset="-120"/>
                <a:ea typeface="Microsoft JhengHei UI" panose="020B0604030504040204" pitchFamily="34" charset="-120"/>
              </a:rPr>
              <a:t>斷字</a:t>
            </a:r>
            <a:endParaRPr lang="en-US" altLang="zh-TW" dirty="0" smtClean="0">
              <a:latin typeface="Microsoft JhengHei UI" panose="020B0604030504040204" pitchFamily="34" charset="-120"/>
              <a:ea typeface="Microsoft JhengHei UI" panose="020B0604030504040204" pitchFamily="34" charset="-120"/>
            </a:endParaRPr>
          </a:p>
          <a:p>
            <a:pPr rtl="0"/>
            <a:r>
              <a:rPr lang="zh-TW" altLang="en-US" dirty="0" smtClean="0">
                <a:latin typeface="Microsoft JhengHei UI" panose="020B0604030504040204" pitchFamily="34" charset="-120"/>
                <a:ea typeface="Microsoft JhengHei UI" panose="020B0604030504040204" pitchFamily="34" charset="-120"/>
              </a:rPr>
              <a:t>移除停用字</a:t>
            </a:r>
            <a:endParaRPr lang="en-US" altLang="zh-TW" dirty="0" smtClean="0">
              <a:latin typeface="Microsoft JhengHei UI" panose="020B0604030504040204" pitchFamily="34" charset="-120"/>
              <a:ea typeface="Microsoft JhengHei UI" panose="020B0604030504040204" pitchFamily="34" charset="-120"/>
            </a:endParaRPr>
          </a:p>
          <a:p>
            <a:pPr rtl="0"/>
            <a:r>
              <a:rPr lang="zh-TW" altLang="en-US" dirty="0" smtClean="0">
                <a:latin typeface="Microsoft JhengHei UI" panose="020B0604030504040204" pitchFamily="34" charset="-120"/>
                <a:ea typeface="Microsoft JhengHei UI" panose="020B0604030504040204" pitchFamily="34" charset="-120"/>
              </a:rPr>
              <a:t>詞性回復</a:t>
            </a:r>
            <a:endParaRPr lang="en-US" altLang="zh-TW" dirty="0" smtClean="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7</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806692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r>
              <a:rPr lang="en-US" altLang="zh-TW" dirty="0" smtClean="0">
                <a:latin typeface="Microsoft JhengHei UI" panose="020B0604030504040204" pitchFamily="34" charset="-120"/>
                <a:ea typeface="Microsoft JhengHei UI" panose="020B0604030504040204" pitchFamily="34" charset="-120"/>
              </a:rPr>
              <a:t>W2</a:t>
            </a:r>
            <a:r>
              <a:rPr lang="zh-TW" altLang="en-US" dirty="0" smtClean="0">
                <a:latin typeface="Microsoft JhengHei UI" panose="020B0604030504040204" pitchFamily="34" charset="-120"/>
                <a:ea typeface="Microsoft JhengHei UI" panose="020B0604030504040204" pitchFamily="34" charset="-120"/>
              </a:rPr>
              <a:t>由</a:t>
            </a:r>
            <a:r>
              <a:rPr lang="en-US" altLang="zh-TW" dirty="0" smtClean="0">
                <a:latin typeface="Microsoft JhengHei UI" panose="020B0604030504040204" pitchFamily="34" charset="-120"/>
                <a:ea typeface="Microsoft JhengHei UI" panose="020B0604030504040204" pitchFamily="34" charset="-120"/>
              </a:rPr>
              <a:t>skip-gram &amp;</a:t>
            </a:r>
            <a:r>
              <a:rPr lang="zh-TW" altLang="en-US" dirty="0" smtClean="0">
                <a:latin typeface="Microsoft JhengHei UI" panose="020B0604030504040204" pitchFamily="34" charset="-120"/>
                <a:ea typeface="Microsoft JhengHei UI" panose="020B0604030504040204" pitchFamily="34" charset="-120"/>
              </a:rPr>
              <a:t> </a:t>
            </a:r>
            <a:r>
              <a:rPr lang="en-US" altLang="zh-TW" dirty="0" smtClean="0">
                <a:latin typeface="Microsoft JhengHei UI" panose="020B0604030504040204" pitchFamily="34" charset="-120"/>
                <a:ea typeface="Microsoft JhengHei UI" panose="020B0604030504040204" pitchFamily="34" charset="-120"/>
              </a:rPr>
              <a:t>CBOW</a:t>
            </a:r>
            <a:r>
              <a:rPr lang="zh-TW" altLang="en-US" dirty="0" smtClean="0">
                <a:latin typeface="Microsoft JhengHei UI" panose="020B0604030504040204" pitchFamily="34" charset="-120"/>
                <a:ea typeface="Microsoft JhengHei UI" panose="020B0604030504040204" pitchFamily="34" charset="-120"/>
              </a:rPr>
              <a:t>組成</a:t>
            </a:r>
            <a:endParaRPr lang="en-US" altLang="zh-TW" dirty="0" smtClean="0">
              <a:latin typeface="Microsoft JhengHei UI" panose="020B0604030504040204" pitchFamily="34" charset="-120"/>
              <a:ea typeface="Microsoft JhengHei UI" panose="020B0604030504040204" pitchFamily="34" charset="-120"/>
            </a:endParaRPr>
          </a:p>
          <a:p>
            <a:pPr rtl="0"/>
            <a:r>
              <a:rPr lang="en-US" altLang="zh-TW" dirty="0" smtClean="0">
                <a:latin typeface="Microsoft JhengHei UI" panose="020B0604030504040204" pitchFamily="34" charset="-120"/>
                <a:ea typeface="Microsoft JhengHei UI" panose="020B0604030504040204" pitchFamily="34" charset="-120"/>
              </a:rPr>
              <a:t>Skip-gram</a:t>
            </a:r>
            <a:r>
              <a:rPr lang="zh-TW" altLang="en-US" dirty="0" smtClean="0">
                <a:latin typeface="Microsoft JhengHei UI" panose="020B0604030504040204" pitchFamily="34" charset="-120"/>
                <a:ea typeface="Microsoft JhengHei UI" panose="020B0604030504040204" pitchFamily="34" charset="-120"/>
              </a:rPr>
              <a:t>考慮一個字詞上下文字出現機率</a:t>
            </a:r>
            <a:endParaRPr lang="en-US" altLang="zh-TW" dirty="0" smtClean="0">
              <a:latin typeface="Microsoft JhengHei UI" panose="020B0604030504040204" pitchFamily="34" charset="-120"/>
              <a:ea typeface="Microsoft JhengHei UI" panose="020B0604030504040204" pitchFamily="34" charset="-120"/>
            </a:endParaRPr>
          </a:p>
          <a:p>
            <a:pPr rtl="0"/>
            <a:r>
              <a:rPr lang="en-US" altLang="zh-TW" dirty="0" smtClean="0">
                <a:latin typeface="Microsoft JhengHei UI" panose="020B0604030504040204" pitchFamily="34" charset="-120"/>
                <a:ea typeface="Microsoft JhengHei UI" panose="020B0604030504040204" pitchFamily="34" charset="-120"/>
              </a:rPr>
              <a:t>CBOW</a:t>
            </a:r>
            <a:r>
              <a:rPr lang="zh-TW" altLang="en-US" dirty="0" smtClean="0">
                <a:latin typeface="Microsoft JhengHei UI" panose="020B0604030504040204" pitchFamily="34" charset="-120"/>
                <a:ea typeface="Microsoft JhengHei UI" panose="020B0604030504040204" pitchFamily="34" charset="-120"/>
              </a:rPr>
              <a:t>考慮上下文後，中間字出現機率</a:t>
            </a:r>
            <a:endParaRPr lang="en-US" altLang="zh-TW" dirty="0" smtClean="0">
              <a:latin typeface="Microsoft JhengHei UI" panose="020B0604030504040204" pitchFamily="34" charset="-120"/>
              <a:ea typeface="Microsoft JhengHei UI" panose="020B0604030504040204" pitchFamily="34" charset="-120"/>
            </a:endParaRPr>
          </a:p>
          <a:p>
            <a:pPr rtl="0"/>
            <a:endParaRPr lang="en-US" altLang="zh-TW" dirty="0" smtClean="0">
              <a:latin typeface="Microsoft JhengHei UI" panose="020B0604030504040204" pitchFamily="34" charset="-120"/>
              <a:ea typeface="Microsoft JhengHei UI" panose="020B0604030504040204" pitchFamily="34" charset="-120"/>
            </a:endParaRPr>
          </a:p>
          <a:p>
            <a:pPr rtl="0"/>
            <a:r>
              <a:rPr lang="zh-TW" altLang="en-US" dirty="0" smtClean="0">
                <a:latin typeface="Microsoft JhengHei UI" panose="020B0604030504040204" pitchFamily="34" charset="-120"/>
                <a:ea typeface="Microsoft JhengHei UI" panose="020B0604030504040204" pitchFamily="34" charset="-120"/>
              </a:rPr>
              <a:t>利用以上演算法得到</a:t>
            </a:r>
            <a:r>
              <a:rPr lang="en-US" altLang="zh-TW" dirty="0" smtClean="0">
                <a:latin typeface="Microsoft JhengHei UI" panose="020B0604030504040204" pitchFamily="34" charset="-120"/>
                <a:ea typeface="Microsoft JhengHei UI" panose="020B0604030504040204" pitchFamily="34" charset="-120"/>
              </a:rPr>
              <a:t>vector</a:t>
            </a:r>
            <a:r>
              <a:rPr lang="zh-TW" altLang="en-US" dirty="0" smtClean="0">
                <a:latin typeface="Microsoft JhengHei UI" panose="020B0604030504040204" pitchFamily="34" charset="-120"/>
                <a:ea typeface="Microsoft JhengHei UI" panose="020B0604030504040204" pitchFamily="34" charset="-120"/>
              </a:rPr>
              <a:t>算</a:t>
            </a:r>
            <a:r>
              <a:rPr lang="en-US" altLang="zh-TW" dirty="0" err="1" smtClean="0">
                <a:latin typeface="Microsoft JhengHei UI" panose="020B0604030504040204" pitchFamily="34" charset="-120"/>
                <a:ea typeface="Microsoft JhengHei UI" panose="020B0604030504040204" pitchFamily="34" charset="-120"/>
              </a:rPr>
              <a:t>cosin</a:t>
            </a:r>
            <a:r>
              <a:rPr lang="zh-TW" altLang="en-US" dirty="0" smtClean="0">
                <a:latin typeface="Microsoft JhengHei UI" panose="020B0604030504040204" pitchFamily="34" charset="-120"/>
                <a:ea typeface="Microsoft JhengHei UI" panose="020B0604030504040204" pitchFamily="34" charset="-120"/>
              </a:rPr>
              <a:t>角度，即可得知字詞相近程度</a:t>
            </a:r>
            <a:endParaRPr lang="en-US" altLang="zh-TW" dirty="0" smtClean="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8</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677478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r>
              <a:rPr lang="zh-TW" altLang="en-US" dirty="0" smtClean="0">
                <a:latin typeface="Microsoft JhengHei UI" panose="020B0604030504040204" pitchFamily="34" charset="-120"/>
                <a:ea typeface="Microsoft JhengHei UI" panose="020B0604030504040204" pitchFamily="34" charset="-120"/>
              </a:rPr>
              <a:t>找到</a:t>
            </a:r>
            <a:r>
              <a:rPr lang="en-US" altLang="zh-TW" sz="1200" dirty="0" smtClean="0">
                <a:latin typeface="Microsoft JhengHei UI" panose="020B0604030504040204" pitchFamily="34" charset="-120"/>
                <a:ea typeface="Microsoft JhengHei UI" panose="020B0604030504040204" pitchFamily="34" charset="-120"/>
              </a:rPr>
              <a:t>“obesity” and “obese”.</a:t>
            </a:r>
            <a:r>
              <a:rPr lang="zh-TW" altLang="en-US" sz="1200" dirty="0" smtClean="0">
                <a:latin typeface="Microsoft JhengHei UI" panose="020B0604030504040204" pitchFamily="34" charset="-120"/>
                <a:ea typeface="Microsoft JhengHei UI" panose="020B0604030504040204" pitchFamily="34" charset="-120"/>
              </a:rPr>
              <a:t>相近字 並給權重</a:t>
            </a:r>
            <a:endParaRPr lang="en-US" altLang="zh-TW" dirty="0" smtClean="0">
              <a:latin typeface="Microsoft JhengHei UI" panose="020B0604030504040204" pitchFamily="34" charset="-120"/>
              <a:ea typeface="Microsoft JhengHei UI" panose="020B0604030504040204" pitchFamily="34" charset="-120"/>
            </a:endParaRPr>
          </a:p>
          <a:p>
            <a:pPr rtl="0"/>
            <a:endParaRPr lang="en-US" altLang="zh-TW" dirty="0" smtClean="0">
              <a:latin typeface="Microsoft JhengHei UI" panose="020B0604030504040204" pitchFamily="34" charset="-120"/>
              <a:ea typeface="Microsoft JhengHei UI" panose="020B0604030504040204" pitchFamily="34" charset="-120"/>
            </a:endParaRPr>
          </a:p>
          <a:p>
            <a:pPr rtl="0"/>
            <a:r>
              <a:rPr lang="zh-TW" altLang="en-US" dirty="0" smtClean="0">
                <a:latin typeface="Microsoft JhengHei UI" panose="020B0604030504040204" pitchFamily="34" charset="-120"/>
                <a:ea typeface="Microsoft JhengHei UI" panose="020B0604030504040204" pitchFamily="34" charset="-120"/>
              </a:rPr>
              <a:t>傳統統計方法 </a:t>
            </a:r>
            <a:r>
              <a:rPr lang="en-US" altLang="zh-TW" dirty="0" smtClean="0">
                <a:latin typeface="Microsoft JhengHei UI" panose="020B0604030504040204" pitchFamily="34" charset="-120"/>
                <a:ea typeface="Microsoft JhengHei UI" panose="020B0604030504040204" pitchFamily="34" charset="-120"/>
              </a:rPr>
              <a:t>:</a:t>
            </a:r>
            <a:r>
              <a:rPr lang="zh-TW" altLang="en-US" dirty="0" smtClean="0">
                <a:latin typeface="Microsoft JhengHei UI" panose="020B0604030504040204" pitchFamily="34" charset="-120"/>
                <a:ea typeface="Microsoft JhengHei UI" panose="020B0604030504040204" pitchFamily="34" charset="-120"/>
              </a:rPr>
              <a:t> 文章權重計算</a:t>
            </a:r>
            <a:endParaRPr lang="en-US" altLang="zh-TW" dirty="0" smtClean="0">
              <a:latin typeface="Microsoft JhengHei UI" panose="020B0604030504040204" pitchFamily="34" charset="-120"/>
              <a:ea typeface="Microsoft JhengHei UI" panose="020B0604030504040204" pitchFamily="34" charset="-120"/>
            </a:endParaRPr>
          </a:p>
          <a:p>
            <a:pPr rtl="0"/>
            <a:r>
              <a:rPr lang="en-US" altLang="zh-TW" dirty="0" smtClean="0">
                <a:latin typeface="Microsoft JhengHei UI" panose="020B0604030504040204" pitchFamily="34" charset="-120"/>
                <a:ea typeface="Microsoft JhengHei UI" panose="020B0604030504040204" pitchFamily="34" charset="-120"/>
              </a:rPr>
              <a:t>&gt;50</a:t>
            </a:r>
          </a:p>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10</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2617327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r>
              <a:rPr lang="zh-TW" altLang="en-US" dirty="0" smtClean="0">
                <a:latin typeface="Microsoft JhengHei UI" panose="020B0604030504040204" pitchFamily="34" charset="-120"/>
                <a:ea typeface="Microsoft JhengHei UI" panose="020B0604030504040204" pitchFamily="34" charset="-120"/>
              </a:rPr>
              <a:t>機器學習方法</a:t>
            </a:r>
            <a:endParaRPr lang="en-US" altLang="zh-TW" dirty="0" smtClean="0">
              <a:latin typeface="Microsoft JhengHei UI" panose="020B0604030504040204" pitchFamily="34" charset="-120"/>
              <a:ea typeface="Microsoft JhengHei UI" panose="020B0604030504040204" pitchFamily="34" charset="-120"/>
            </a:endParaRPr>
          </a:p>
          <a:p>
            <a:pPr rtl="0"/>
            <a:r>
              <a:rPr lang="zh-TW" altLang="en-US" dirty="0" smtClean="0">
                <a:latin typeface="Microsoft JhengHei UI" panose="020B0604030504040204" pitchFamily="34" charset="-120"/>
                <a:ea typeface="Microsoft JhengHei UI" panose="020B0604030504040204" pitchFamily="34" charset="-120"/>
              </a:rPr>
              <a:t>利用</a:t>
            </a:r>
            <a:r>
              <a:rPr lang="en-US" altLang="zh-TW" dirty="0" err="1" smtClean="0">
                <a:latin typeface="Microsoft JhengHei UI" panose="020B0604030504040204" pitchFamily="34" charset="-120"/>
                <a:ea typeface="Microsoft JhengHei UI" panose="020B0604030504040204" pitchFamily="34" charset="-120"/>
              </a:rPr>
              <a:t>NaiveBayes</a:t>
            </a:r>
            <a:r>
              <a:rPr lang="en-US" altLang="zh-TW" dirty="0" smtClean="0">
                <a:latin typeface="Microsoft JhengHei UI" panose="020B0604030504040204" pitchFamily="34" charset="-120"/>
                <a:ea typeface="Microsoft JhengHei UI" panose="020B0604030504040204" pitchFamily="34" charset="-120"/>
              </a:rPr>
              <a:t> </a:t>
            </a:r>
            <a:r>
              <a:rPr lang="zh-TW" altLang="en-US" dirty="0" smtClean="0">
                <a:latin typeface="Microsoft JhengHei UI" panose="020B0604030504040204" pitchFamily="34" charset="-120"/>
                <a:ea typeface="Microsoft JhengHei UI" panose="020B0604030504040204" pitchFamily="34" charset="-120"/>
              </a:rPr>
              <a:t>隨機森林 </a:t>
            </a:r>
            <a:r>
              <a:rPr lang="en-US" altLang="zh-TW" dirty="0" err="1" smtClean="0">
                <a:latin typeface="Microsoft JhengHei UI" panose="020B0604030504040204" pitchFamily="34" charset="-120"/>
                <a:ea typeface="Microsoft JhengHei UI" panose="020B0604030504040204" pitchFamily="34" charset="-120"/>
              </a:rPr>
              <a:t>Xgboost</a:t>
            </a:r>
            <a:r>
              <a:rPr lang="zh-TW" altLang="en-US" dirty="0" smtClean="0">
                <a:latin typeface="Microsoft JhengHei UI" panose="020B0604030504040204" pitchFamily="34" charset="-120"/>
                <a:ea typeface="Microsoft JhengHei UI" panose="020B0604030504040204" pitchFamily="34" charset="-120"/>
              </a:rPr>
              <a:t>分類</a:t>
            </a:r>
            <a:endParaRPr lang="en-US" altLang="zh-TW" dirty="0" smtClean="0">
              <a:latin typeface="Microsoft JhengHei UI" panose="020B0604030504040204" pitchFamily="34" charset="-120"/>
              <a:ea typeface="Microsoft JhengHei UI" panose="020B0604030504040204" pitchFamily="34" charset="-120"/>
            </a:endParaRPr>
          </a:p>
          <a:p>
            <a:pPr rtl="0"/>
            <a:endParaRPr lang="en-US" altLang="zh-TW" dirty="0" smtClean="0">
              <a:latin typeface="Microsoft JhengHei UI" panose="020B0604030504040204" pitchFamily="34" charset="-120"/>
              <a:ea typeface="Microsoft JhengHei UI" panose="020B0604030504040204" pitchFamily="34" charset="-120"/>
            </a:endParaRPr>
          </a:p>
          <a:p>
            <a:pPr rtl="0"/>
            <a:r>
              <a:rPr lang="zh-TW" altLang="en-US" dirty="0" smtClean="0">
                <a:latin typeface="Microsoft JhengHei UI" panose="020B0604030504040204" pitchFamily="34" charset="-120"/>
                <a:ea typeface="Microsoft JhengHei UI" panose="020B0604030504040204" pitchFamily="34" charset="-120"/>
              </a:rPr>
              <a:t>每篇文章維度計算</a:t>
            </a:r>
            <a:endParaRPr lang="en-US" altLang="zh-TW" dirty="0" smtClean="0">
              <a:latin typeface="Microsoft JhengHei UI" panose="020B0604030504040204" pitchFamily="34" charset="-120"/>
              <a:ea typeface="Microsoft JhengHei UI" panose="020B0604030504040204" pitchFamily="34" charset="-120"/>
            </a:endParaRPr>
          </a:p>
          <a:p>
            <a:pPr rtl="0"/>
            <a:r>
              <a:rPr lang="en-US" altLang="zh-TW" dirty="0" smtClean="0">
                <a:latin typeface="Microsoft JhengHei UI" panose="020B0604030504040204" pitchFamily="34" charset="-120"/>
                <a:ea typeface="Microsoft JhengHei UI" panose="020B0604030504040204" pitchFamily="34" charset="-120"/>
              </a:rPr>
              <a:t>A</a:t>
            </a:r>
            <a:r>
              <a:rPr lang="zh-TW" altLang="en-US" dirty="0" smtClean="0">
                <a:latin typeface="Microsoft JhengHei UI" panose="020B0604030504040204" pitchFamily="34" charset="-120"/>
                <a:ea typeface="Microsoft JhengHei UI" panose="020B0604030504040204" pitchFamily="34" charset="-120"/>
              </a:rPr>
              <a:t>方法</a:t>
            </a:r>
            <a:r>
              <a:rPr lang="en-US" altLang="zh-TW" dirty="0" smtClean="0">
                <a:latin typeface="Microsoft JhengHei UI" panose="020B0604030504040204" pitchFamily="34" charset="-120"/>
                <a:ea typeface="Microsoft JhengHei UI" panose="020B0604030504040204" pitchFamily="34" charset="-120"/>
              </a:rPr>
              <a:t>:</a:t>
            </a:r>
            <a:r>
              <a:rPr lang="zh-TW" altLang="en-US" dirty="0" smtClean="0">
                <a:latin typeface="Microsoft JhengHei UI" panose="020B0604030504040204" pitchFamily="34" charset="-120"/>
                <a:ea typeface="Microsoft JhengHei UI" panose="020B0604030504040204" pitchFamily="34" charset="-120"/>
              </a:rPr>
              <a:t>把每個字維度加起來，取平均</a:t>
            </a:r>
            <a:endParaRPr lang="en-US" altLang="zh-TW" dirty="0" smtClean="0">
              <a:latin typeface="Microsoft JhengHei UI" panose="020B0604030504040204" pitchFamily="34" charset="-120"/>
              <a:ea typeface="Microsoft JhengHei UI" panose="020B0604030504040204" pitchFamily="34" charset="-120"/>
            </a:endParaRPr>
          </a:p>
          <a:p>
            <a:pPr rtl="0"/>
            <a:r>
              <a:rPr lang="en-US" altLang="zh-TW" dirty="0" smtClean="0">
                <a:latin typeface="Microsoft JhengHei UI" panose="020B0604030504040204" pitchFamily="34" charset="-120"/>
                <a:ea typeface="Microsoft JhengHei UI" panose="020B0604030504040204" pitchFamily="34" charset="-120"/>
              </a:rPr>
              <a:t>B</a:t>
            </a:r>
            <a:r>
              <a:rPr lang="zh-TW" altLang="en-US" dirty="0" smtClean="0">
                <a:latin typeface="Microsoft JhengHei UI" panose="020B0604030504040204" pitchFamily="34" charset="-120"/>
                <a:ea typeface="Microsoft JhengHei UI" panose="020B0604030504040204" pitchFamily="34" charset="-120"/>
              </a:rPr>
              <a:t>方法</a:t>
            </a:r>
            <a:r>
              <a:rPr lang="en-US" altLang="zh-TW" dirty="0" smtClean="0">
                <a:latin typeface="Microsoft JhengHei UI" panose="020B0604030504040204" pitchFamily="34" charset="-120"/>
                <a:ea typeface="Microsoft JhengHei UI" panose="020B0604030504040204" pitchFamily="34" charset="-120"/>
              </a:rPr>
              <a:t>:</a:t>
            </a:r>
            <a:r>
              <a:rPr lang="zh-TW" altLang="en-US" dirty="0" smtClean="0">
                <a:latin typeface="Microsoft JhengHei UI" panose="020B0604030504040204" pitchFamily="34" charset="-120"/>
                <a:ea typeface="Microsoft JhengHei UI" panose="020B0604030504040204" pitchFamily="34" charset="-120"/>
              </a:rPr>
              <a:t>把每個字*權重的維度加起來，取平均</a:t>
            </a:r>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11</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4120496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r>
              <a:rPr lang="zh-TW" altLang="en-US" dirty="0" smtClean="0">
                <a:latin typeface="Microsoft JhengHei UI" panose="020B0604030504040204" pitchFamily="34" charset="-120"/>
                <a:ea typeface="Microsoft JhengHei UI" panose="020B0604030504040204" pitchFamily="34" charset="-120"/>
              </a:rPr>
              <a:t>機器學習方法</a:t>
            </a:r>
            <a:endParaRPr lang="en-US" altLang="zh-TW" dirty="0" smtClean="0">
              <a:latin typeface="Microsoft JhengHei UI" panose="020B0604030504040204" pitchFamily="34" charset="-120"/>
              <a:ea typeface="Microsoft JhengHei UI" panose="020B0604030504040204" pitchFamily="34" charset="-120"/>
            </a:endParaRPr>
          </a:p>
          <a:p>
            <a:pPr rtl="0"/>
            <a:r>
              <a:rPr lang="zh-TW" altLang="en-US" dirty="0" smtClean="0">
                <a:latin typeface="Microsoft JhengHei UI" panose="020B0604030504040204" pitchFamily="34" charset="-120"/>
                <a:ea typeface="Microsoft JhengHei UI" panose="020B0604030504040204" pitchFamily="34" charset="-120"/>
              </a:rPr>
              <a:t>利用</a:t>
            </a:r>
            <a:r>
              <a:rPr lang="en-US" altLang="zh-TW" dirty="0" err="1" smtClean="0">
                <a:latin typeface="Microsoft JhengHei UI" panose="020B0604030504040204" pitchFamily="34" charset="-120"/>
                <a:ea typeface="Microsoft JhengHei UI" panose="020B0604030504040204" pitchFamily="34" charset="-120"/>
              </a:rPr>
              <a:t>NaiveBayes</a:t>
            </a:r>
            <a:r>
              <a:rPr lang="en-US" altLang="zh-TW" dirty="0" smtClean="0">
                <a:latin typeface="Microsoft JhengHei UI" panose="020B0604030504040204" pitchFamily="34" charset="-120"/>
                <a:ea typeface="Microsoft JhengHei UI" panose="020B0604030504040204" pitchFamily="34" charset="-120"/>
              </a:rPr>
              <a:t> :</a:t>
            </a:r>
            <a:r>
              <a:rPr lang="zh-TW" altLang="en-US" dirty="0" smtClean="0">
                <a:latin typeface="Microsoft JhengHei UI" panose="020B0604030504040204" pitchFamily="34" charset="-120"/>
                <a:ea typeface="Microsoft JhengHei UI" panose="020B0604030504040204" pitchFamily="34" charset="-120"/>
              </a:rPr>
              <a:t> 假設每個事件獨立，利用條件機率計算，某事件發生機率</a:t>
            </a:r>
            <a:endParaRPr lang="en-US" altLang="zh-TW" dirty="0" smtClean="0">
              <a:latin typeface="Microsoft JhengHei UI" panose="020B0604030504040204" pitchFamily="34" charset="-120"/>
              <a:ea typeface="Microsoft JhengHei UI" panose="020B0604030504040204" pitchFamily="34" charset="-120"/>
            </a:endParaRPr>
          </a:p>
          <a:p>
            <a:pPr rtl="0"/>
            <a:r>
              <a:rPr lang="zh-TW" altLang="en-US" dirty="0" smtClean="0">
                <a:latin typeface="Microsoft JhengHei UI" panose="020B0604030504040204" pitchFamily="34" charset="-120"/>
                <a:ea typeface="Microsoft JhengHei UI" panose="020B0604030504040204" pitchFamily="34" charset="-120"/>
              </a:rPr>
              <a:t>隨機森林 </a:t>
            </a:r>
            <a:r>
              <a:rPr lang="en-US" altLang="zh-TW" dirty="0" smtClean="0">
                <a:latin typeface="Microsoft JhengHei UI" panose="020B0604030504040204" pitchFamily="34" charset="-120"/>
                <a:ea typeface="Microsoft JhengHei UI" panose="020B0604030504040204" pitchFamily="34" charset="-120"/>
              </a:rPr>
              <a:t>:</a:t>
            </a:r>
            <a:r>
              <a:rPr lang="zh-TW" altLang="en-US" dirty="0" smtClean="0">
                <a:latin typeface="Microsoft JhengHei UI" panose="020B0604030504040204" pitchFamily="34" charset="-120"/>
                <a:ea typeface="Microsoft JhengHei UI" panose="020B0604030504040204" pitchFamily="34" charset="-120"/>
              </a:rPr>
              <a:t> 由很多決策樹組成，最後進行投票</a:t>
            </a:r>
            <a:endParaRPr lang="en-US" altLang="zh-TW" dirty="0" smtClean="0">
              <a:latin typeface="Microsoft JhengHei UI" panose="020B0604030504040204" pitchFamily="34" charset="-120"/>
              <a:ea typeface="Microsoft JhengHei UI" panose="020B0604030504040204" pitchFamily="34" charset="-120"/>
            </a:endParaRPr>
          </a:p>
          <a:p>
            <a:pPr rtl="0"/>
            <a:r>
              <a:rPr lang="en-US" altLang="zh-TW" dirty="0" err="1" smtClean="0">
                <a:latin typeface="Microsoft JhengHei UI" panose="020B0604030504040204" pitchFamily="34" charset="-120"/>
                <a:ea typeface="Microsoft JhengHei UI" panose="020B0604030504040204" pitchFamily="34" charset="-120"/>
              </a:rPr>
              <a:t>Xgboost</a:t>
            </a:r>
            <a:r>
              <a:rPr lang="zh-TW" altLang="en-US" dirty="0" smtClean="0">
                <a:latin typeface="Microsoft JhengHei UI" panose="020B0604030504040204" pitchFamily="34" charset="-120"/>
                <a:ea typeface="Microsoft JhengHei UI" panose="020B0604030504040204" pitchFamily="34" charset="-120"/>
              </a:rPr>
              <a:t> </a:t>
            </a:r>
            <a:r>
              <a:rPr lang="en-US" altLang="zh-TW" dirty="0" smtClean="0">
                <a:latin typeface="Microsoft JhengHei UI" panose="020B0604030504040204" pitchFamily="34" charset="-120"/>
                <a:ea typeface="Microsoft JhengHei UI" panose="020B0604030504040204" pitchFamily="34" charset="-120"/>
              </a:rPr>
              <a:t>:</a:t>
            </a:r>
            <a:r>
              <a:rPr lang="zh-TW" altLang="en-US" dirty="0" smtClean="0">
                <a:latin typeface="Microsoft JhengHei UI" panose="020B0604030504040204" pitchFamily="34" charset="-120"/>
                <a:ea typeface="Microsoft JhengHei UI" panose="020B0604030504040204" pitchFamily="34" charset="-120"/>
              </a:rPr>
              <a:t> </a:t>
            </a:r>
            <a:r>
              <a:rPr lang="zh-TW" altLang="en-US" sz="1200" b="0" i="0" kern="1200" dirty="0" smtClean="0">
                <a:solidFill>
                  <a:schemeClr val="tx1"/>
                </a:solidFill>
                <a:effectLst/>
                <a:latin typeface="Microsoft JhengHei UI" panose="020B0604030504040204" pitchFamily="34" charset="-120"/>
                <a:ea typeface="Microsoft JhengHei UI" panose="020B0604030504040204" pitchFamily="34" charset="-120"/>
                <a:cs typeface="+mn-cs"/>
              </a:rPr>
              <a:t>每一次保留原來的模型不變，並且加入一個新的函數至模型中，修正上一棵樹的錯誤，以提升整體的模型</a:t>
            </a:r>
            <a:endParaRPr lang="en-US" altLang="zh-TW" dirty="0" smtClean="0">
              <a:latin typeface="Microsoft JhengHei UI" panose="020B0604030504040204" pitchFamily="34" charset="-120"/>
              <a:ea typeface="Microsoft JhengHei UI" panose="020B0604030504040204" pitchFamily="34" charset="-120"/>
            </a:endParaRPr>
          </a:p>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12</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683596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深度學習</a:t>
            </a:r>
            <a:r>
              <a:rPr lang="en-US" altLang="zh-TW" dirty="0" smtClean="0"/>
              <a:t>:</a:t>
            </a:r>
          </a:p>
          <a:p>
            <a:r>
              <a:rPr lang="zh-TW" altLang="zh-TW" dirty="0" smtClean="0"/>
              <a:t>TextCategorizer 使用卷積神經網絡為文檔中的每個</a:t>
            </a:r>
            <a:r>
              <a:rPr lang="zh-TW" altLang="en-US" dirty="0" smtClean="0"/>
              <a:t>敏感</a:t>
            </a:r>
            <a:r>
              <a:rPr lang="en-US" altLang="zh-TW" dirty="0" smtClean="0"/>
              <a:t>(</a:t>
            </a:r>
            <a:r>
              <a:rPr lang="zh-TW" altLang="en-US" dirty="0" smtClean="0"/>
              <a:t>重要</a:t>
            </a:r>
            <a:r>
              <a:rPr lang="en-US" altLang="zh-TW" dirty="0" smtClean="0"/>
              <a:t>)</a:t>
            </a:r>
            <a:r>
              <a:rPr lang="zh-TW" altLang="zh-TW" dirty="0" smtClean="0"/>
              <a:t>單詞</a:t>
            </a:r>
            <a:r>
              <a:rPr lang="zh-TW" altLang="en-US" dirty="0" smtClean="0"/>
              <a:t> 當作 該文章</a:t>
            </a:r>
            <a:r>
              <a:rPr lang="zh-TW" altLang="zh-TW" dirty="0" smtClean="0"/>
              <a:t>向量。 </a:t>
            </a:r>
            <a:endParaRPr lang="en-US" altLang="zh-TW" dirty="0" smtClean="0"/>
          </a:p>
          <a:p>
            <a:r>
              <a:rPr lang="zh-TW" altLang="zh-TW" dirty="0" smtClean="0"/>
              <a:t>並使用多層</a:t>
            </a:r>
            <a:r>
              <a:rPr lang="zh-TW" altLang="en-US" dirty="0" smtClean="0"/>
              <a:t>神經網絡 </a:t>
            </a:r>
            <a:r>
              <a:rPr lang="zh-TW" altLang="zh-TW" dirty="0" smtClean="0"/>
              <a:t>來預測長度為 nr_class 的輸出向量。每個輸出神經元的值是某個類存在的</a:t>
            </a:r>
            <a:r>
              <a:rPr lang="zh-TW" altLang="en-US" dirty="0" smtClean="0"/>
              <a:t>機率</a:t>
            </a:r>
            <a:r>
              <a:rPr lang="zh-TW" altLang="zh-TW" dirty="0" smtClean="0"/>
              <a:t>。</a:t>
            </a:r>
            <a:endParaRPr lang="zh-TW" altLang="en-US" dirty="0"/>
          </a:p>
        </p:txBody>
      </p:sp>
      <p:sp>
        <p:nvSpPr>
          <p:cNvPr id="4" name="投影片編號版面配置區 3"/>
          <p:cNvSpPr>
            <a:spLocks noGrp="1"/>
          </p:cNvSpPr>
          <p:nvPr>
            <p:ph type="sldNum" sz="quarter" idx="10"/>
          </p:nvPr>
        </p:nvSpPr>
        <p:spPr/>
        <p:txBody>
          <a:bodyPr/>
          <a:lstStyle/>
          <a:p>
            <a:fld id="{017142BC-A7BD-4276-975D-6351998F7C85}" type="slidenum">
              <a:rPr lang="en-US" altLang="zh-TW" noProof="0" smtClean="0"/>
              <a:pPr/>
              <a:t>13</a:t>
            </a:fld>
            <a:endParaRPr lang="zh-TW" altLang="en-US" noProof="0" dirty="0"/>
          </a:p>
        </p:txBody>
      </p:sp>
    </p:spTree>
    <p:extLst>
      <p:ext uri="{BB962C8B-B14F-4D97-AF65-F5344CB8AC3E}">
        <p14:creationId xmlns:p14="http://schemas.microsoft.com/office/powerpoint/2010/main" val="1217696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7" name="矩形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標題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zh-TW" altLang="en-US" noProof="0" smtClean="0"/>
              <a:t>按一下以編輯母片標題樣式</a:t>
            </a:r>
            <a:endParaRPr lang="zh-TW" altLang="en-US" noProof="0" dirty="0"/>
          </a:p>
        </p:txBody>
      </p:sp>
      <p:sp>
        <p:nvSpPr>
          <p:cNvPr id="3" name="副標題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TW" altLang="en-US" noProof="0" smtClean="0"/>
              <a:t>按一下以編輯母片副標題樣式</a:t>
            </a:r>
            <a:endParaRPr lang="zh-TW" altLang="en-US" noProof="0" dirty="0"/>
          </a:p>
        </p:txBody>
      </p:sp>
      <p:sp>
        <p:nvSpPr>
          <p:cNvPr id="4" name="日期版面配置區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8ED88A50-215E-468E-827C-42AE249A1C51}" type="datetime1">
              <a:rPr lang="zh-TW" altLang="en-US" noProof="0" smtClean="0"/>
              <a:t>2021/10/20</a:t>
            </a:fld>
            <a:endParaRPr lang="zh-TW" altLang="en-US" noProof="0" dirty="0"/>
          </a:p>
        </p:txBody>
      </p:sp>
      <p:sp>
        <p:nvSpPr>
          <p:cNvPr id="5" name="頁尾預留位置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zh-TW" altLang="en-US" noProof="0" dirty="0"/>
          </a:p>
        </p:txBody>
      </p:sp>
      <p:sp>
        <p:nvSpPr>
          <p:cNvPr id="6" name="投影片編號版面配置區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8" name="矩形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標題 1"/>
          <p:cNvSpPr>
            <a:spLocks noGrp="1"/>
          </p:cNvSpPr>
          <p:nvPr>
            <p:ph type="title"/>
          </p:nvPr>
        </p:nvSpPr>
        <p:spPr>
          <a:xfrm>
            <a:off x="581192" y="702156"/>
            <a:ext cx="11029616" cy="1013800"/>
          </a:xfrm>
        </p:spPr>
        <p:txBody>
          <a:bodyPr rtlCol="0"/>
          <a:lstStyle/>
          <a:p>
            <a:pPr rtl="0"/>
            <a:r>
              <a:rPr lang="zh-TW" altLang="en-US" noProof="0" smtClean="0"/>
              <a:t>按一下以編輯母片標題樣式</a:t>
            </a:r>
            <a:endParaRPr lang="zh-TW" altLang="en-US" noProof="0" dirty="0"/>
          </a:p>
        </p:txBody>
      </p:sp>
      <p:sp>
        <p:nvSpPr>
          <p:cNvPr id="3" name="直排文字預留位置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zh-TW" altLang="en-US" noProof="0" smtClean="0"/>
              <a:t>編輯母片文字樣式</a:t>
            </a:r>
          </a:p>
          <a:p>
            <a:pPr lvl="1" rtl="0"/>
            <a:r>
              <a:rPr lang="zh-TW" altLang="en-US" noProof="0" smtClean="0"/>
              <a:t>第二層</a:t>
            </a:r>
          </a:p>
          <a:p>
            <a:pPr lvl="2" rtl="0"/>
            <a:r>
              <a:rPr lang="zh-TW" altLang="en-US" noProof="0" smtClean="0"/>
              <a:t>第三層</a:t>
            </a:r>
          </a:p>
          <a:p>
            <a:pPr lvl="3" rtl="0"/>
            <a:r>
              <a:rPr lang="zh-TW" altLang="en-US" noProof="0" smtClean="0"/>
              <a:t>第四層</a:t>
            </a:r>
          </a:p>
          <a:p>
            <a:pPr lvl="4" rtl="0"/>
            <a:r>
              <a:rPr lang="zh-TW" altLang="en-US" noProof="0" smtClean="0"/>
              <a:t>第五層</a:t>
            </a:r>
            <a:endParaRPr lang="zh-TW" altLang="en-US" noProof="0" dirty="0"/>
          </a:p>
        </p:txBody>
      </p:sp>
      <p:sp>
        <p:nvSpPr>
          <p:cNvPr id="4" name="日期版面配置區 3"/>
          <p:cNvSpPr>
            <a:spLocks noGrp="1"/>
          </p:cNvSpPr>
          <p:nvPr>
            <p:ph type="dt" sz="half" idx="10"/>
          </p:nvPr>
        </p:nvSpPr>
        <p:spPr/>
        <p:txBody>
          <a:bodyPr rtlCol="0"/>
          <a:lstStyle/>
          <a:p>
            <a:pPr rtl="0"/>
            <a:fld id="{D6C9D539-0D53-48B5-9E72-7002309E311F}" type="datetime1">
              <a:rPr lang="zh-TW" altLang="en-US" noProof="0" smtClean="0"/>
              <a:t>2021/10/20</a:t>
            </a:fld>
            <a:endParaRPr lang="zh-TW" altLang="en-US" noProof="0" dirty="0"/>
          </a:p>
        </p:txBody>
      </p:sp>
      <p:sp>
        <p:nvSpPr>
          <p:cNvPr id="5" name="頁尾版面配置區 4"/>
          <p:cNvSpPr>
            <a:spLocks noGrp="1"/>
          </p:cNvSpPr>
          <p:nvPr>
            <p:ph type="ftr" sz="quarter" idx="11"/>
          </p:nvPr>
        </p:nvSpPr>
        <p:spPr/>
        <p:txBody>
          <a:bodyPr rtlCol="0"/>
          <a:lstStyle/>
          <a:p>
            <a:pPr rtl="0"/>
            <a:endParaRPr lang="zh-TW" altLang="en-US" noProof="0" dirty="0"/>
          </a:p>
        </p:txBody>
      </p:sp>
      <p:sp>
        <p:nvSpPr>
          <p:cNvPr id="6" name="投影片編號預留位置 5"/>
          <p:cNvSpPr>
            <a:spLocks noGrp="1"/>
          </p:cNvSpPr>
          <p:nvPr>
            <p:ph type="sldNum" sz="quarter" idx="12"/>
          </p:nvPr>
        </p:nvSpPr>
        <p:spPr/>
        <p:txBody>
          <a:bodyPr rtlCol="0"/>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7" name="矩形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直排標題 1"/>
          <p:cNvSpPr>
            <a:spLocks noGrp="1"/>
          </p:cNvSpPr>
          <p:nvPr>
            <p:ph type="title" orient="vert"/>
          </p:nvPr>
        </p:nvSpPr>
        <p:spPr>
          <a:xfrm>
            <a:off x="8839201" y="675726"/>
            <a:ext cx="2004164" cy="5183073"/>
          </a:xfrm>
        </p:spPr>
        <p:txBody>
          <a:bodyPr vert="eaVert" rtlCol="0"/>
          <a:lstStyle/>
          <a:p>
            <a:pPr rtl="0"/>
            <a:r>
              <a:rPr lang="zh-TW" altLang="en-US" noProof="0" smtClean="0"/>
              <a:t>按一下以編輯母片標題樣式</a:t>
            </a:r>
            <a:endParaRPr lang="zh-TW" altLang="en-US" noProof="0" dirty="0"/>
          </a:p>
        </p:txBody>
      </p:sp>
      <p:sp>
        <p:nvSpPr>
          <p:cNvPr id="3" name="直排文字預留位置 2"/>
          <p:cNvSpPr>
            <a:spLocks noGrp="1"/>
          </p:cNvSpPr>
          <p:nvPr>
            <p:ph type="body" orient="vert" idx="1"/>
          </p:nvPr>
        </p:nvSpPr>
        <p:spPr>
          <a:xfrm>
            <a:off x="774923" y="675726"/>
            <a:ext cx="7896279" cy="5183073"/>
          </a:xfrm>
        </p:spPr>
        <p:txBody>
          <a:bodyPr vert="eaVert" rtlCol="0" anchor="t"/>
          <a:lstStyle/>
          <a:p>
            <a:pPr lvl="0" rtl="0"/>
            <a:r>
              <a:rPr lang="zh-TW" altLang="en-US" noProof="0" smtClean="0"/>
              <a:t>編輯母片文字樣式</a:t>
            </a:r>
          </a:p>
          <a:p>
            <a:pPr lvl="1" rtl="0"/>
            <a:r>
              <a:rPr lang="zh-TW" altLang="en-US" noProof="0" smtClean="0"/>
              <a:t>第二層</a:t>
            </a:r>
          </a:p>
          <a:p>
            <a:pPr lvl="2" rtl="0"/>
            <a:r>
              <a:rPr lang="zh-TW" altLang="en-US" noProof="0" smtClean="0"/>
              <a:t>第三層</a:t>
            </a:r>
          </a:p>
          <a:p>
            <a:pPr lvl="3" rtl="0"/>
            <a:r>
              <a:rPr lang="zh-TW" altLang="en-US" noProof="0" smtClean="0"/>
              <a:t>第四層</a:t>
            </a:r>
          </a:p>
          <a:p>
            <a:pPr lvl="4" rtl="0"/>
            <a:r>
              <a:rPr lang="zh-TW" altLang="en-US" noProof="0" smtClean="0"/>
              <a:t>第五層</a:t>
            </a:r>
            <a:endParaRPr lang="zh-TW" altLang="en-US" noProof="0" dirty="0"/>
          </a:p>
        </p:txBody>
      </p:sp>
      <p:sp>
        <p:nvSpPr>
          <p:cNvPr id="4" name="日期版面配置區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48E54D84-2993-4C36-A82E-7B3A7AF31A54}" type="datetime1">
              <a:rPr lang="zh-TW" altLang="en-US" noProof="0" smtClean="0"/>
              <a:t>2021/10/20</a:t>
            </a:fld>
            <a:endParaRPr lang="zh-TW" altLang="en-US" noProof="0" dirty="0"/>
          </a:p>
        </p:txBody>
      </p:sp>
      <p:sp>
        <p:nvSpPr>
          <p:cNvPr id="5" name="頁尾預留位置 4"/>
          <p:cNvSpPr>
            <a:spLocks noGrp="1"/>
          </p:cNvSpPr>
          <p:nvPr>
            <p:ph type="ftr" sz="quarter" idx="11"/>
          </p:nvPr>
        </p:nvSpPr>
        <p:spPr>
          <a:xfrm>
            <a:off x="774923" y="5951811"/>
            <a:ext cx="7896279" cy="365125"/>
          </a:xfrm>
        </p:spPr>
        <p:txBody>
          <a:bodyPr rtlCol="0"/>
          <a:lstStyle/>
          <a:p>
            <a:pPr rtl="0"/>
            <a:endParaRPr lang="zh-TW" altLang="en-US" noProof="0" dirty="0"/>
          </a:p>
        </p:txBody>
      </p:sp>
      <p:sp>
        <p:nvSpPr>
          <p:cNvPr id="6" name="投影片編號版面配置區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7" name="矩形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標題 1"/>
          <p:cNvSpPr>
            <a:spLocks noGrp="1"/>
          </p:cNvSpPr>
          <p:nvPr>
            <p:ph type="title"/>
          </p:nvPr>
        </p:nvSpPr>
        <p:spPr>
          <a:xfrm>
            <a:off x="581192" y="702156"/>
            <a:ext cx="11029616" cy="1013800"/>
          </a:xfrm>
        </p:spPr>
        <p:txBody>
          <a:bodyPr rtlCol="0"/>
          <a:lstStyle/>
          <a:p>
            <a:pPr rtl="0"/>
            <a:r>
              <a:rPr lang="zh-TW" altLang="en-US" noProof="0" smtClean="0"/>
              <a:t>按一下以編輯母片標題樣式</a:t>
            </a:r>
            <a:endParaRPr lang="zh-TW" altLang="en-US" noProof="0" dirty="0"/>
          </a:p>
        </p:txBody>
      </p:sp>
      <p:sp>
        <p:nvSpPr>
          <p:cNvPr id="3" name="內容預留位置 2"/>
          <p:cNvSpPr>
            <a:spLocks noGrp="1"/>
          </p:cNvSpPr>
          <p:nvPr>
            <p:ph idx="1"/>
          </p:nvPr>
        </p:nvSpPr>
        <p:spPr>
          <a:xfrm>
            <a:off x="581192" y="2180496"/>
            <a:ext cx="11029615" cy="3678303"/>
          </a:xfrm>
        </p:spPr>
        <p:txBody>
          <a:bodyPr rtlCol="0"/>
          <a:lstStyle/>
          <a:p>
            <a:pPr lvl="0" rtl="0"/>
            <a:r>
              <a:rPr lang="zh-TW" altLang="en-US" noProof="0" smtClean="0"/>
              <a:t>編輯母片文字樣式</a:t>
            </a:r>
          </a:p>
          <a:p>
            <a:pPr lvl="1" rtl="0"/>
            <a:r>
              <a:rPr lang="zh-TW" altLang="en-US" noProof="0" smtClean="0"/>
              <a:t>第二層</a:t>
            </a:r>
          </a:p>
          <a:p>
            <a:pPr lvl="2" rtl="0"/>
            <a:r>
              <a:rPr lang="zh-TW" altLang="en-US" noProof="0" smtClean="0"/>
              <a:t>第三層</a:t>
            </a:r>
          </a:p>
          <a:p>
            <a:pPr lvl="3" rtl="0"/>
            <a:r>
              <a:rPr lang="zh-TW" altLang="en-US" noProof="0" smtClean="0"/>
              <a:t>第四層</a:t>
            </a:r>
          </a:p>
          <a:p>
            <a:pPr lvl="4" rtl="0"/>
            <a:r>
              <a:rPr lang="zh-TW" altLang="en-US" noProof="0" smtClean="0"/>
              <a:t>第五層</a:t>
            </a:r>
            <a:endParaRPr lang="zh-TW" altLang="en-US" noProof="0" dirty="0"/>
          </a:p>
        </p:txBody>
      </p:sp>
      <p:sp>
        <p:nvSpPr>
          <p:cNvPr id="4" name="日期版面配置區 3"/>
          <p:cNvSpPr>
            <a:spLocks noGrp="1"/>
          </p:cNvSpPr>
          <p:nvPr>
            <p:ph type="dt" sz="half" idx="10"/>
          </p:nvPr>
        </p:nvSpPr>
        <p:spPr/>
        <p:txBody>
          <a:bodyPr rtlCol="0"/>
          <a:lstStyle/>
          <a:p>
            <a:pPr rtl="0"/>
            <a:fld id="{D73E7FC9-F991-4E60-A471-A91FDB4A45AC}" type="datetime1">
              <a:rPr lang="zh-TW" altLang="en-US" noProof="0" smtClean="0"/>
              <a:t>2021/10/20</a:t>
            </a:fld>
            <a:endParaRPr lang="zh-TW" altLang="en-US" noProof="0" dirty="0"/>
          </a:p>
        </p:txBody>
      </p:sp>
      <p:sp>
        <p:nvSpPr>
          <p:cNvPr id="5" name="頁尾版面配置區 4"/>
          <p:cNvSpPr>
            <a:spLocks noGrp="1"/>
          </p:cNvSpPr>
          <p:nvPr>
            <p:ph type="ftr" sz="quarter" idx="11"/>
          </p:nvPr>
        </p:nvSpPr>
        <p:spPr/>
        <p:txBody>
          <a:bodyPr rtlCol="0"/>
          <a:lstStyle/>
          <a:p>
            <a:pPr rtl="0"/>
            <a:endParaRPr lang="zh-TW" altLang="en-US" noProof="0" dirty="0"/>
          </a:p>
        </p:txBody>
      </p:sp>
      <p:sp>
        <p:nvSpPr>
          <p:cNvPr id="6" name="投影片編號預留位置 5"/>
          <p:cNvSpPr>
            <a:spLocks noGrp="1"/>
          </p:cNvSpPr>
          <p:nvPr>
            <p:ph type="sldNum" sz="quarter" idx="12"/>
          </p:nvPr>
        </p:nvSpPr>
        <p:spPr>
          <a:xfrm>
            <a:off x="10558300" y="5956137"/>
            <a:ext cx="1052508" cy="365125"/>
          </a:xfrm>
        </p:spPr>
        <p:txBody>
          <a:bodyPr rtlCol="0"/>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8" name="矩形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標題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zh-TW" altLang="en-US" noProof="0" smtClean="0"/>
              <a:t>按一下以編輯母片標題樣式</a:t>
            </a:r>
            <a:endParaRPr lang="zh-TW" altLang="en-US" noProof="0" dirty="0"/>
          </a:p>
        </p:txBody>
      </p:sp>
      <p:sp>
        <p:nvSpPr>
          <p:cNvPr id="3" name="文字預留位置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TW" altLang="en-US" noProof="0" smtClean="0"/>
              <a:t>編輯母片文字樣式</a:t>
            </a:r>
          </a:p>
        </p:txBody>
      </p:sp>
      <p:sp>
        <p:nvSpPr>
          <p:cNvPr id="4" name="日期版面配置區 3"/>
          <p:cNvSpPr>
            <a:spLocks noGrp="1"/>
          </p:cNvSpPr>
          <p:nvPr>
            <p:ph type="dt" sz="half" idx="10"/>
          </p:nvPr>
        </p:nvSpPr>
        <p:spPr/>
        <p:txBody>
          <a:bodyPr rtlCol="0"/>
          <a:lstStyle>
            <a:lvl1pPr>
              <a:defRPr>
                <a:solidFill>
                  <a:schemeClr val="accent1">
                    <a:lumMod val="75000"/>
                    <a:lumOff val="25000"/>
                  </a:schemeClr>
                </a:solidFill>
              </a:defRPr>
            </a:lvl1pPr>
          </a:lstStyle>
          <a:p>
            <a:pPr rtl="0"/>
            <a:fld id="{A4EEDE44-BA41-4E3A-8776-BD0C8196250C}" type="datetime1">
              <a:rPr lang="zh-TW" altLang="en-US" noProof="0" smtClean="0"/>
              <a:t>2021/10/20</a:t>
            </a:fld>
            <a:endParaRPr lang="zh-TW" altLang="en-US" noProof="0" dirty="0"/>
          </a:p>
        </p:txBody>
      </p:sp>
      <p:sp>
        <p:nvSpPr>
          <p:cNvPr id="5" name="頁尾版面配置區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zh-TW" altLang="en-US" noProof="0" dirty="0"/>
          </a:p>
        </p:txBody>
      </p:sp>
      <p:sp>
        <p:nvSpPr>
          <p:cNvPr id="6" name="投影片編號預留位置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矩形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標題 1"/>
          <p:cNvSpPr>
            <a:spLocks noGrp="1"/>
          </p:cNvSpPr>
          <p:nvPr>
            <p:ph type="title"/>
          </p:nvPr>
        </p:nvSpPr>
        <p:spPr>
          <a:xfrm>
            <a:off x="581193" y="729658"/>
            <a:ext cx="11029616" cy="988332"/>
          </a:xfrm>
        </p:spPr>
        <p:txBody>
          <a:bodyPr rtlCol="0"/>
          <a:lstStyle/>
          <a:p>
            <a:pPr rtl="0"/>
            <a:r>
              <a:rPr lang="zh-TW" altLang="en-US" noProof="0" smtClean="0"/>
              <a:t>按一下以編輯母片標題樣式</a:t>
            </a:r>
            <a:endParaRPr lang="zh-TW" altLang="en-US" noProof="0" dirty="0"/>
          </a:p>
        </p:txBody>
      </p:sp>
      <p:sp>
        <p:nvSpPr>
          <p:cNvPr id="3" name="內容預留位置 2"/>
          <p:cNvSpPr>
            <a:spLocks noGrp="1"/>
          </p:cNvSpPr>
          <p:nvPr>
            <p:ph sz="half" idx="1"/>
          </p:nvPr>
        </p:nvSpPr>
        <p:spPr>
          <a:xfrm>
            <a:off x="581193" y="2228003"/>
            <a:ext cx="5422390" cy="3633047"/>
          </a:xfrm>
        </p:spPr>
        <p:txBody>
          <a:bodyPr rtlCol="0">
            <a:normAutofit/>
          </a:bodyPr>
          <a:lstStyle/>
          <a:p>
            <a:pPr lvl="0" rtl="0"/>
            <a:r>
              <a:rPr lang="zh-TW" altLang="en-US" noProof="0" smtClean="0"/>
              <a:t>編輯母片文字樣式</a:t>
            </a:r>
          </a:p>
          <a:p>
            <a:pPr lvl="1" rtl="0"/>
            <a:r>
              <a:rPr lang="zh-TW" altLang="en-US" noProof="0" smtClean="0"/>
              <a:t>第二層</a:t>
            </a:r>
          </a:p>
          <a:p>
            <a:pPr lvl="2" rtl="0"/>
            <a:r>
              <a:rPr lang="zh-TW" altLang="en-US" noProof="0" smtClean="0"/>
              <a:t>第三層</a:t>
            </a:r>
          </a:p>
          <a:p>
            <a:pPr lvl="3" rtl="0"/>
            <a:r>
              <a:rPr lang="zh-TW" altLang="en-US" noProof="0" smtClean="0"/>
              <a:t>第四層</a:t>
            </a:r>
          </a:p>
          <a:p>
            <a:pPr lvl="4" rtl="0"/>
            <a:r>
              <a:rPr lang="zh-TW" altLang="en-US" noProof="0" smtClean="0"/>
              <a:t>第五層</a:t>
            </a:r>
            <a:endParaRPr lang="zh-TW" altLang="en-US" noProof="0" dirty="0"/>
          </a:p>
        </p:txBody>
      </p:sp>
      <p:sp>
        <p:nvSpPr>
          <p:cNvPr id="4" name="內容預留位置 3"/>
          <p:cNvSpPr>
            <a:spLocks noGrp="1"/>
          </p:cNvSpPr>
          <p:nvPr>
            <p:ph sz="half" idx="2"/>
          </p:nvPr>
        </p:nvSpPr>
        <p:spPr>
          <a:xfrm>
            <a:off x="6188417" y="2228003"/>
            <a:ext cx="5422392" cy="3633047"/>
          </a:xfrm>
        </p:spPr>
        <p:txBody>
          <a:bodyPr rtlCol="0">
            <a:normAutofit/>
          </a:bodyPr>
          <a:lstStyle/>
          <a:p>
            <a:pPr lvl="0" rtl="0"/>
            <a:r>
              <a:rPr lang="zh-TW" altLang="en-US" noProof="0" smtClean="0"/>
              <a:t>編輯母片文字樣式</a:t>
            </a:r>
          </a:p>
          <a:p>
            <a:pPr lvl="1" rtl="0"/>
            <a:r>
              <a:rPr lang="zh-TW" altLang="en-US" noProof="0" smtClean="0"/>
              <a:t>第二層</a:t>
            </a:r>
          </a:p>
          <a:p>
            <a:pPr lvl="2" rtl="0"/>
            <a:r>
              <a:rPr lang="zh-TW" altLang="en-US" noProof="0" smtClean="0"/>
              <a:t>第三層</a:t>
            </a:r>
          </a:p>
          <a:p>
            <a:pPr lvl="3" rtl="0"/>
            <a:r>
              <a:rPr lang="zh-TW" altLang="en-US" noProof="0" smtClean="0"/>
              <a:t>第四層</a:t>
            </a:r>
          </a:p>
          <a:p>
            <a:pPr lvl="4" rtl="0"/>
            <a:r>
              <a:rPr lang="zh-TW" altLang="en-US" noProof="0" smtClean="0"/>
              <a:t>第五層</a:t>
            </a:r>
            <a:endParaRPr lang="zh-TW" altLang="en-US" noProof="0" dirty="0"/>
          </a:p>
        </p:txBody>
      </p:sp>
      <p:sp>
        <p:nvSpPr>
          <p:cNvPr id="5" name="日期版面配置區 4"/>
          <p:cNvSpPr>
            <a:spLocks noGrp="1"/>
          </p:cNvSpPr>
          <p:nvPr>
            <p:ph type="dt" sz="half" idx="10"/>
          </p:nvPr>
        </p:nvSpPr>
        <p:spPr/>
        <p:txBody>
          <a:bodyPr rtlCol="0"/>
          <a:lstStyle/>
          <a:p>
            <a:pPr rtl="0"/>
            <a:fld id="{F4B8659F-CA7A-4C3A-9D10-E5E8E21E48DE}" type="datetime1">
              <a:rPr lang="zh-TW" altLang="en-US" noProof="0" smtClean="0"/>
              <a:t>2021/10/20</a:t>
            </a:fld>
            <a:endParaRPr lang="zh-TW" altLang="en-US" noProof="0" dirty="0"/>
          </a:p>
        </p:txBody>
      </p:sp>
      <p:sp>
        <p:nvSpPr>
          <p:cNvPr id="6" name="頁尾版面配置區 5"/>
          <p:cNvSpPr>
            <a:spLocks noGrp="1"/>
          </p:cNvSpPr>
          <p:nvPr>
            <p:ph type="ftr" sz="quarter" idx="11"/>
          </p:nvPr>
        </p:nvSpPr>
        <p:spPr/>
        <p:txBody>
          <a:bodyPr rtlCol="0"/>
          <a:lstStyle/>
          <a:p>
            <a:pPr rtl="0"/>
            <a:endParaRPr lang="zh-TW" altLang="en-US" noProof="0" dirty="0"/>
          </a:p>
        </p:txBody>
      </p:sp>
      <p:sp>
        <p:nvSpPr>
          <p:cNvPr id="7" name="投影片編號預留位置 6"/>
          <p:cNvSpPr>
            <a:spLocks noGrp="1"/>
          </p:cNvSpPr>
          <p:nvPr>
            <p:ph type="sldNum" sz="quarter" idx="12"/>
          </p:nvPr>
        </p:nvSpPr>
        <p:spPr/>
        <p:txBody>
          <a:bodyPr rtlCol="0"/>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1" name="矩形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標題 1"/>
          <p:cNvSpPr>
            <a:spLocks noGrp="1"/>
          </p:cNvSpPr>
          <p:nvPr>
            <p:ph type="title"/>
          </p:nvPr>
        </p:nvSpPr>
        <p:spPr>
          <a:xfrm>
            <a:off x="581193" y="729658"/>
            <a:ext cx="11029616" cy="988332"/>
          </a:xfrm>
        </p:spPr>
        <p:txBody>
          <a:bodyPr rtlCol="0"/>
          <a:lstStyle/>
          <a:p>
            <a:pPr rtl="0"/>
            <a:r>
              <a:rPr lang="zh-TW" altLang="en-US" noProof="0" smtClean="0"/>
              <a:t>按一下以編輯母片標題樣式</a:t>
            </a:r>
            <a:endParaRPr lang="zh-TW" altLang="en-US" noProof="0" dirty="0"/>
          </a:p>
        </p:txBody>
      </p:sp>
      <p:sp>
        <p:nvSpPr>
          <p:cNvPr id="3" name="文字預留位置 2"/>
          <p:cNvSpPr>
            <a:spLocks noGrp="1"/>
          </p:cNvSpPr>
          <p:nvPr>
            <p:ph type="body" idx="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smtClean="0"/>
              <a:t>編輯母片文字樣式</a:t>
            </a:r>
          </a:p>
        </p:txBody>
      </p:sp>
      <p:sp>
        <p:nvSpPr>
          <p:cNvPr id="4" name="內容預留位置 3"/>
          <p:cNvSpPr>
            <a:spLocks noGrp="1"/>
          </p:cNvSpPr>
          <p:nvPr>
            <p:ph sz="half" idx="2"/>
          </p:nvPr>
        </p:nvSpPr>
        <p:spPr>
          <a:xfrm>
            <a:off x="581194" y="2926052"/>
            <a:ext cx="5393100" cy="2934999"/>
          </a:xfrm>
        </p:spPr>
        <p:txBody>
          <a:bodyPr rtlCol="0" anchor="t">
            <a:normAutofit/>
          </a:bodyPr>
          <a:lstStyle/>
          <a:p>
            <a:pPr lvl="0" rtl="0"/>
            <a:r>
              <a:rPr lang="zh-TW" altLang="en-US" noProof="0" smtClean="0"/>
              <a:t>編輯母片文字樣式</a:t>
            </a:r>
          </a:p>
          <a:p>
            <a:pPr lvl="1" rtl="0"/>
            <a:r>
              <a:rPr lang="zh-TW" altLang="en-US" noProof="0" smtClean="0"/>
              <a:t>第二層</a:t>
            </a:r>
          </a:p>
          <a:p>
            <a:pPr lvl="2" rtl="0"/>
            <a:r>
              <a:rPr lang="zh-TW" altLang="en-US" noProof="0" smtClean="0"/>
              <a:t>第三層</a:t>
            </a:r>
          </a:p>
          <a:p>
            <a:pPr lvl="3" rtl="0"/>
            <a:r>
              <a:rPr lang="zh-TW" altLang="en-US" noProof="0" smtClean="0"/>
              <a:t>第四層</a:t>
            </a:r>
          </a:p>
          <a:p>
            <a:pPr lvl="4" rtl="0"/>
            <a:r>
              <a:rPr lang="zh-TW" altLang="en-US" noProof="0" smtClean="0"/>
              <a:t>第五層</a:t>
            </a:r>
            <a:endParaRPr lang="zh-TW" altLang="en-US" noProof="0" dirty="0"/>
          </a:p>
        </p:txBody>
      </p:sp>
      <p:sp>
        <p:nvSpPr>
          <p:cNvPr id="5" name="文字預留位置 4"/>
          <p:cNvSpPr>
            <a:spLocks noGrp="1"/>
          </p:cNvSpPr>
          <p:nvPr>
            <p:ph type="body" sz="quarter" idx="3"/>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smtClean="0"/>
              <a:t>編輯母片文字樣式</a:t>
            </a:r>
          </a:p>
        </p:txBody>
      </p:sp>
      <p:sp>
        <p:nvSpPr>
          <p:cNvPr id="6" name="內容預留位置 5"/>
          <p:cNvSpPr>
            <a:spLocks noGrp="1"/>
          </p:cNvSpPr>
          <p:nvPr>
            <p:ph sz="quarter" idx="4"/>
          </p:nvPr>
        </p:nvSpPr>
        <p:spPr>
          <a:xfrm>
            <a:off x="6217709" y="2926052"/>
            <a:ext cx="5393100" cy="2934999"/>
          </a:xfrm>
        </p:spPr>
        <p:txBody>
          <a:bodyPr rtlCol="0" anchor="t">
            <a:normAutofit/>
          </a:bodyPr>
          <a:lstStyle/>
          <a:p>
            <a:pPr lvl="0" rtl="0"/>
            <a:r>
              <a:rPr lang="zh-TW" altLang="en-US" noProof="0" smtClean="0"/>
              <a:t>編輯母片文字樣式</a:t>
            </a:r>
          </a:p>
          <a:p>
            <a:pPr lvl="1" rtl="0"/>
            <a:r>
              <a:rPr lang="zh-TW" altLang="en-US" noProof="0" smtClean="0"/>
              <a:t>第二層</a:t>
            </a:r>
          </a:p>
          <a:p>
            <a:pPr lvl="2" rtl="0"/>
            <a:r>
              <a:rPr lang="zh-TW" altLang="en-US" noProof="0" smtClean="0"/>
              <a:t>第三層</a:t>
            </a:r>
          </a:p>
          <a:p>
            <a:pPr lvl="3" rtl="0"/>
            <a:r>
              <a:rPr lang="zh-TW" altLang="en-US" noProof="0" smtClean="0"/>
              <a:t>第四層</a:t>
            </a:r>
          </a:p>
          <a:p>
            <a:pPr lvl="4" rtl="0"/>
            <a:r>
              <a:rPr lang="zh-TW" altLang="en-US" noProof="0" smtClean="0"/>
              <a:t>第五層</a:t>
            </a:r>
            <a:endParaRPr lang="zh-TW" altLang="en-US" noProof="0" dirty="0"/>
          </a:p>
        </p:txBody>
      </p:sp>
      <p:sp>
        <p:nvSpPr>
          <p:cNvPr id="7" name="日期版面配置區 6"/>
          <p:cNvSpPr>
            <a:spLocks noGrp="1"/>
          </p:cNvSpPr>
          <p:nvPr>
            <p:ph type="dt" sz="half" idx="10"/>
          </p:nvPr>
        </p:nvSpPr>
        <p:spPr/>
        <p:txBody>
          <a:bodyPr rtlCol="0"/>
          <a:lstStyle/>
          <a:p>
            <a:pPr rtl="0"/>
            <a:fld id="{0C6448A1-7DA6-4094-92A3-B84F1C7DDCB9}" type="datetime1">
              <a:rPr lang="zh-TW" altLang="en-US" noProof="0" smtClean="0"/>
              <a:t>2021/10/20</a:t>
            </a:fld>
            <a:endParaRPr lang="zh-TW" altLang="en-US" noProof="0" dirty="0"/>
          </a:p>
        </p:txBody>
      </p:sp>
      <p:sp>
        <p:nvSpPr>
          <p:cNvPr id="8" name="頁尾版面配置區 7"/>
          <p:cNvSpPr>
            <a:spLocks noGrp="1"/>
          </p:cNvSpPr>
          <p:nvPr>
            <p:ph type="ftr" sz="quarter" idx="11"/>
          </p:nvPr>
        </p:nvSpPr>
        <p:spPr/>
        <p:txBody>
          <a:bodyPr rtlCol="0"/>
          <a:lstStyle/>
          <a:p>
            <a:pPr rtl="0"/>
            <a:endParaRPr lang="zh-TW" altLang="en-US" noProof="0" dirty="0"/>
          </a:p>
        </p:txBody>
      </p:sp>
      <p:sp>
        <p:nvSpPr>
          <p:cNvPr id="9" name="投影片編號預留位置 8"/>
          <p:cNvSpPr>
            <a:spLocks noGrp="1"/>
          </p:cNvSpPr>
          <p:nvPr>
            <p:ph type="sldNum" sz="quarter" idx="12"/>
          </p:nvPr>
        </p:nvSpPr>
        <p:spPr/>
        <p:txBody>
          <a:bodyPr rtlCol="0"/>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7" name="矩形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標題 1"/>
          <p:cNvSpPr>
            <a:spLocks noGrp="1"/>
          </p:cNvSpPr>
          <p:nvPr>
            <p:ph type="title"/>
          </p:nvPr>
        </p:nvSpPr>
        <p:spPr>
          <a:xfrm>
            <a:off x="575894" y="729658"/>
            <a:ext cx="11029616" cy="988332"/>
          </a:xfrm>
        </p:spPr>
        <p:txBody>
          <a:bodyPr rtlCol="0"/>
          <a:lstStyle/>
          <a:p>
            <a:pPr rtl="0"/>
            <a:r>
              <a:rPr lang="zh-TW" altLang="en-US" noProof="0" smtClean="0"/>
              <a:t>按一下以編輯母片標題樣式</a:t>
            </a:r>
            <a:endParaRPr lang="zh-TW" altLang="en-US" noProof="0" dirty="0"/>
          </a:p>
        </p:txBody>
      </p:sp>
      <p:sp>
        <p:nvSpPr>
          <p:cNvPr id="3" name="日期版面配置區 2"/>
          <p:cNvSpPr>
            <a:spLocks noGrp="1"/>
          </p:cNvSpPr>
          <p:nvPr>
            <p:ph type="dt" sz="half" idx="10"/>
          </p:nvPr>
        </p:nvSpPr>
        <p:spPr/>
        <p:txBody>
          <a:bodyPr rtlCol="0"/>
          <a:lstStyle/>
          <a:p>
            <a:pPr rtl="0"/>
            <a:fld id="{D40C8A5F-0A80-42DD-9603-0B61C4DB190B}" type="datetime1">
              <a:rPr lang="zh-TW" altLang="en-US" noProof="0" smtClean="0"/>
              <a:t>2021/10/20</a:t>
            </a:fld>
            <a:endParaRPr lang="zh-TW" altLang="en-US" noProof="0" dirty="0"/>
          </a:p>
        </p:txBody>
      </p:sp>
      <p:sp>
        <p:nvSpPr>
          <p:cNvPr id="4" name="頁尾版面配置區 3"/>
          <p:cNvSpPr>
            <a:spLocks noGrp="1"/>
          </p:cNvSpPr>
          <p:nvPr>
            <p:ph type="ftr" sz="quarter" idx="11"/>
          </p:nvPr>
        </p:nvSpPr>
        <p:spPr/>
        <p:txBody>
          <a:bodyPr rtlCol="0"/>
          <a:lstStyle/>
          <a:p>
            <a:pPr rtl="0"/>
            <a:endParaRPr lang="zh-TW" altLang="en-US" noProof="0" dirty="0"/>
          </a:p>
        </p:txBody>
      </p:sp>
      <p:sp>
        <p:nvSpPr>
          <p:cNvPr id="5" name="投影片編號預留位置 4"/>
          <p:cNvSpPr>
            <a:spLocks noGrp="1"/>
          </p:cNvSpPr>
          <p:nvPr>
            <p:ph type="sldNum" sz="quarter" idx="12"/>
          </p:nvPr>
        </p:nvSpPr>
        <p:spPr/>
        <p:txBody>
          <a:bodyPr rtlCol="0"/>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rtlCol="0"/>
          <a:lstStyle/>
          <a:p>
            <a:pPr rtl="0"/>
            <a:fld id="{71FAD4C2-D65D-4A0F-A151-0D79808B4228}" type="datetime1">
              <a:rPr lang="zh-TW" altLang="en-US" noProof="0" smtClean="0"/>
              <a:t>2021/10/20</a:t>
            </a:fld>
            <a:endParaRPr lang="zh-TW" altLang="en-US" noProof="0" dirty="0"/>
          </a:p>
        </p:txBody>
      </p:sp>
      <p:sp>
        <p:nvSpPr>
          <p:cNvPr id="3" name="頁尾版面配置區 2"/>
          <p:cNvSpPr>
            <a:spLocks noGrp="1"/>
          </p:cNvSpPr>
          <p:nvPr>
            <p:ph type="ftr" sz="quarter" idx="11"/>
          </p:nvPr>
        </p:nvSpPr>
        <p:spPr/>
        <p:txBody>
          <a:bodyPr rtlCol="0"/>
          <a:lstStyle/>
          <a:p>
            <a:pPr rtl="0"/>
            <a:endParaRPr lang="zh-TW" altLang="en-US" noProof="0" dirty="0"/>
          </a:p>
        </p:txBody>
      </p:sp>
      <p:sp>
        <p:nvSpPr>
          <p:cNvPr id="4" name="投影片編號預留位置 3"/>
          <p:cNvSpPr>
            <a:spLocks noGrp="1"/>
          </p:cNvSpPr>
          <p:nvPr>
            <p:ph type="sldNum" sz="quarter" idx="12"/>
          </p:nvPr>
        </p:nvSpPr>
        <p:spPr/>
        <p:txBody>
          <a:bodyPr rtlCol="0"/>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9" name="矩形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標題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zh-TW" altLang="en-US" noProof="0" smtClean="0"/>
              <a:t>按一下以編輯母片標題樣式</a:t>
            </a:r>
            <a:endParaRPr lang="zh-TW" altLang="en-US" noProof="0" dirty="0"/>
          </a:p>
        </p:txBody>
      </p:sp>
      <p:sp>
        <p:nvSpPr>
          <p:cNvPr id="3" name="內容預留位置 2"/>
          <p:cNvSpPr>
            <a:spLocks noGrp="1"/>
          </p:cNvSpPr>
          <p:nvPr>
            <p:ph idx="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zh-TW" altLang="en-US" noProof="0" smtClean="0"/>
              <a:t>編輯母片文字樣式</a:t>
            </a:r>
          </a:p>
          <a:p>
            <a:pPr lvl="1" rtl="0"/>
            <a:r>
              <a:rPr lang="zh-TW" altLang="en-US" noProof="0" smtClean="0"/>
              <a:t>第二層</a:t>
            </a:r>
          </a:p>
          <a:p>
            <a:pPr lvl="2" rtl="0"/>
            <a:r>
              <a:rPr lang="zh-TW" altLang="en-US" noProof="0" smtClean="0"/>
              <a:t>第三層</a:t>
            </a:r>
          </a:p>
          <a:p>
            <a:pPr lvl="3" rtl="0"/>
            <a:r>
              <a:rPr lang="zh-TW" altLang="en-US" noProof="0" smtClean="0"/>
              <a:t>第四層</a:t>
            </a:r>
          </a:p>
          <a:p>
            <a:pPr lvl="4" rtl="0"/>
            <a:r>
              <a:rPr lang="zh-TW" altLang="en-US" noProof="0" smtClean="0"/>
              <a:t>第五層</a:t>
            </a:r>
            <a:endParaRPr lang="zh-TW" altLang="en-US" noProof="0" dirty="0"/>
          </a:p>
        </p:txBody>
      </p:sp>
      <p:sp>
        <p:nvSpPr>
          <p:cNvPr id="4" name="文字預留位置 3"/>
          <p:cNvSpPr>
            <a:spLocks noGrp="1"/>
          </p:cNvSpPr>
          <p:nvPr>
            <p:ph type="body" sz="half" idx="2"/>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TW" altLang="en-US" noProof="0" smtClean="0"/>
              <a:t>編輯母片文字樣式</a:t>
            </a:r>
          </a:p>
        </p:txBody>
      </p:sp>
      <p:sp>
        <p:nvSpPr>
          <p:cNvPr id="5" name="日期版面配置區 4"/>
          <p:cNvSpPr>
            <a:spLocks noGrp="1"/>
          </p:cNvSpPr>
          <p:nvPr>
            <p:ph type="dt" sz="half" idx="10"/>
          </p:nvPr>
        </p:nvSpPr>
        <p:spPr/>
        <p:txBody>
          <a:bodyPr rtlCol="0"/>
          <a:lstStyle>
            <a:lvl1pPr>
              <a:defRPr>
                <a:solidFill>
                  <a:schemeClr val="accent1">
                    <a:lumMod val="75000"/>
                    <a:lumOff val="25000"/>
                  </a:schemeClr>
                </a:solidFill>
              </a:defRPr>
            </a:lvl1pPr>
          </a:lstStyle>
          <a:p>
            <a:pPr rtl="0"/>
            <a:fld id="{6820BF0F-D78A-44A7-BCB4-3FADDF770EE4}" type="datetime1">
              <a:rPr lang="zh-TW" altLang="en-US" noProof="0" smtClean="0"/>
              <a:t>2021/10/20</a:t>
            </a:fld>
            <a:endParaRPr lang="zh-TW" altLang="en-US" noProof="0" dirty="0"/>
          </a:p>
        </p:txBody>
      </p:sp>
      <p:sp>
        <p:nvSpPr>
          <p:cNvPr id="6" name="頁尾版面配置區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zh-TW" altLang="en-US" noProof="0" dirty="0"/>
          </a:p>
        </p:txBody>
      </p:sp>
      <p:sp>
        <p:nvSpPr>
          <p:cNvPr id="7" name="投影片編號預留位置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zh-TW" altLang="en-US" noProof="0" smtClean="0"/>
              <a:t>按一下以編輯母片標題樣式</a:t>
            </a:r>
            <a:endParaRPr lang="zh-TW" altLang="en-US" noProof="0" dirty="0"/>
          </a:p>
        </p:txBody>
      </p:sp>
      <p:sp>
        <p:nvSpPr>
          <p:cNvPr id="3" name="圖片預留位置 2"/>
          <p:cNvSpPr>
            <a:spLocks noGrp="1" noChangeAspect="1"/>
          </p:cNvSpPr>
          <p:nvPr>
            <p:ph type="pic" idx="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TW" altLang="en-US" noProof="0" smtClean="0"/>
              <a:t>按一下圖示以新增圖片</a:t>
            </a:r>
            <a:endParaRPr lang="zh-TW" altLang="en-US" noProof="0" dirty="0"/>
          </a:p>
        </p:txBody>
      </p:sp>
      <p:sp>
        <p:nvSpPr>
          <p:cNvPr id="4" name="文字預留位置 3"/>
          <p:cNvSpPr>
            <a:spLocks noGrp="1"/>
          </p:cNvSpPr>
          <p:nvPr>
            <p:ph type="body" sz="half" idx="2"/>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TW" altLang="en-US" noProof="0" smtClean="0"/>
              <a:t>編輯母片文字樣式</a:t>
            </a:r>
          </a:p>
        </p:txBody>
      </p:sp>
      <p:sp>
        <p:nvSpPr>
          <p:cNvPr id="5" name="日期版面配置區 4"/>
          <p:cNvSpPr>
            <a:spLocks noGrp="1"/>
          </p:cNvSpPr>
          <p:nvPr>
            <p:ph type="dt" sz="half" idx="10"/>
          </p:nvPr>
        </p:nvSpPr>
        <p:spPr/>
        <p:txBody>
          <a:bodyPr rtlCol="0"/>
          <a:lstStyle/>
          <a:p>
            <a:pPr rtl="0"/>
            <a:fld id="{F95A0CF5-590E-40CC-964F-83273B68E425}" type="datetime1">
              <a:rPr lang="zh-TW" altLang="en-US" noProof="0" smtClean="0"/>
              <a:t>2021/10/20</a:t>
            </a:fld>
            <a:endParaRPr lang="zh-TW" altLang="en-US" noProof="0" dirty="0"/>
          </a:p>
        </p:txBody>
      </p:sp>
      <p:sp>
        <p:nvSpPr>
          <p:cNvPr id="6" name="頁尾版面配置區 5"/>
          <p:cNvSpPr>
            <a:spLocks noGrp="1"/>
          </p:cNvSpPr>
          <p:nvPr>
            <p:ph type="ftr" sz="quarter" idx="11"/>
          </p:nvPr>
        </p:nvSpPr>
        <p:spPr/>
        <p:txBody>
          <a:bodyPr rtlCol="0"/>
          <a:lstStyle/>
          <a:p>
            <a:pPr rtl="0"/>
            <a:endParaRPr lang="zh-TW" altLang="en-US" noProof="0" dirty="0"/>
          </a:p>
        </p:txBody>
      </p:sp>
      <p:sp>
        <p:nvSpPr>
          <p:cNvPr id="7" name="投影片編號預留位置 6"/>
          <p:cNvSpPr>
            <a:spLocks noGrp="1"/>
          </p:cNvSpPr>
          <p:nvPr>
            <p:ph type="sldNum" sz="quarter" idx="12"/>
          </p:nvPr>
        </p:nvSpPr>
        <p:spPr/>
        <p:txBody>
          <a:bodyPr rtlCol="0"/>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預留位置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zh-TW" altLang="en-US" noProof="0" dirty="0"/>
              <a:t>按一下以編輯母片標題樣式</a:t>
            </a:r>
          </a:p>
        </p:txBody>
      </p:sp>
      <p:sp>
        <p:nvSpPr>
          <p:cNvPr id="3" name="文字預留位置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zh-TW" altLang="en-US" noProof="0" dirty="0"/>
              <a:t>按一下以編輯母片文字樣式</a:t>
            </a:r>
          </a:p>
          <a:p>
            <a:pPr lvl="1" rtl="0"/>
            <a:r>
              <a:rPr lang="zh-TW" altLang="en-US" noProof="0" dirty="0"/>
              <a:t>第二層</a:t>
            </a:r>
          </a:p>
          <a:p>
            <a:pPr lvl="2" rtl="0"/>
            <a:r>
              <a:rPr lang="zh-TW" altLang="en-US" noProof="0" dirty="0"/>
              <a:t>第三層</a:t>
            </a:r>
          </a:p>
          <a:p>
            <a:pPr lvl="3" rtl="0"/>
            <a:r>
              <a:rPr lang="zh-TW" altLang="en-US" noProof="0" dirty="0"/>
              <a:t>第四層</a:t>
            </a:r>
          </a:p>
          <a:p>
            <a:pPr lvl="4" rtl="0"/>
            <a:r>
              <a:rPr lang="zh-TW" altLang="en-US" noProof="0" dirty="0"/>
              <a:t>第五層</a:t>
            </a:r>
          </a:p>
        </p:txBody>
      </p:sp>
      <p:sp>
        <p:nvSpPr>
          <p:cNvPr id="4" name="日期版面配置區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latin typeface="Microsoft JhengHei UI" panose="020B0604030504040204" pitchFamily="34" charset="-120"/>
                <a:ea typeface="Microsoft JhengHei UI" panose="020B0604030504040204" pitchFamily="34" charset="-120"/>
              </a:defRPr>
            </a:lvl1pPr>
          </a:lstStyle>
          <a:p>
            <a:fld id="{7C741ED0-6F00-40F9-AFA4-51A44224A830}" type="datetime1">
              <a:rPr lang="zh-TW" altLang="en-US" noProof="0" smtClean="0"/>
              <a:t>2021/10/20</a:t>
            </a:fld>
            <a:endParaRPr lang="zh-TW" altLang="en-US" noProof="0" dirty="0"/>
          </a:p>
        </p:txBody>
      </p:sp>
      <p:sp>
        <p:nvSpPr>
          <p:cNvPr id="5" name="頁尾預留位置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latin typeface="Microsoft JhengHei UI" panose="020B0604030504040204" pitchFamily="34" charset="-120"/>
                <a:ea typeface="Microsoft JhengHei UI" panose="020B0604030504040204" pitchFamily="34" charset="-120"/>
              </a:defRPr>
            </a:lvl1pPr>
          </a:lstStyle>
          <a:p>
            <a:endParaRPr lang="zh-TW" altLang="en-US" noProof="0" dirty="0"/>
          </a:p>
        </p:txBody>
      </p:sp>
      <p:sp>
        <p:nvSpPr>
          <p:cNvPr id="6" name="投影片編號版面配置區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latin typeface="Microsoft JhengHei UI" panose="020B0604030504040204" pitchFamily="34" charset="-120"/>
                <a:ea typeface="Microsoft JhengHei UI" panose="020B0604030504040204" pitchFamily="34" charset="-120"/>
              </a:defRPr>
            </a:lvl1pPr>
          </a:lstStyle>
          <a:p>
            <a:fld id="{D57F1E4F-1CFF-5643-939E-217C01CDF565}" type="slidenum">
              <a:rPr lang="en-US" altLang="zh-TW" noProof="0" smtClean="0"/>
              <a:pPr/>
              <a:t>‹#›</a:t>
            </a:fld>
            <a:endParaRPr lang="zh-TW" altLang="en-US" noProof="0" dirty="0"/>
          </a:p>
        </p:txBody>
      </p:sp>
      <p:sp>
        <p:nvSpPr>
          <p:cNvPr id="9" name="矩形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矩形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矩形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spcBef>
          <a:spcPct val="0"/>
        </a:spcBef>
        <a:buNone/>
        <a:defRPr sz="2800" b="0" kern="1200" cap="all">
          <a:solidFill>
            <a:schemeClr val="bg1"/>
          </a:solidFill>
          <a:latin typeface="Microsoft JhengHei UI" panose="020B0604030504040204" pitchFamily="34" charset="-120"/>
          <a:ea typeface="Microsoft JhengHei UI" panose="020B0604030504040204" pitchFamily="34" charset="-120"/>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icrosoft JhengHei UI" panose="020B0604030504040204" pitchFamily="34" charset="-120"/>
          <a:ea typeface="Microsoft JhengHei UI" panose="020B0604030504040204" pitchFamily="34" charset="-120"/>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icrosoft JhengHei UI" panose="020B0604030504040204" pitchFamily="34" charset="-120"/>
          <a:ea typeface="Microsoft JhengHei UI" panose="020B0604030504040204" pitchFamily="34" charset="-120"/>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icrosoft JhengHei UI" panose="020B0604030504040204" pitchFamily="34" charset="-120"/>
          <a:ea typeface="Microsoft JhengHei UI" panose="020B0604030504040204" pitchFamily="34" charset="-120"/>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icrosoft JhengHei UI" panose="020B0604030504040204" pitchFamily="34" charset="-120"/>
          <a:ea typeface="Microsoft JhengHei UI" panose="020B0604030504040204" pitchFamily="34" charset="-120"/>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icrosoft JhengHei UI" panose="020B0604030504040204" pitchFamily="34" charset="-120"/>
          <a:ea typeface="Microsoft JhengHei UI" panose="020B0604030504040204" pitchFamily="34" charset="-120"/>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frankye1000/NYCU-DigitalMedicine"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矩形 53">
            <a:extLst>
              <a:ext uri="{FF2B5EF4-FFF2-40B4-BE49-F238E27FC236}">
                <a16:creationId xmlns:a16="http://schemas.microsoft.com/office/drawing/2014/main" id="{683F1FFD-1AA8-4EC2-97B9-FEC7564F489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dirty="0">
              <a:latin typeface="Microsoft JhengHei UI" panose="020B0604030504040204" pitchFamily="34" charset="-120"/>
              <a:ea typeface="Microsoft JhengHei UI" panose="020B0604030504040204" pitchFamily="34" charset="-120"/>
            </a:endParaRPr>
          </a:p>
        </p:txBody>
      </p:sp>
      <p:pic>
        <p:nvPicPr>
          <p:cNvPr id="37" name="圖片 36">
            <a:extLst>
              <a:ext uri="{FF2B5EF4-FFF2-40B4-BE49-F238E27FC236}">
                <a16:creationId xmlns:a16="http://schemas.microsoft.com/office/drawing/2014/main" id="{1A3477DC-B338-4F74-BC24-AFDF096E5A7F}"/>
              </a:ext>
            </a:extLst>
          </p:cNvPr>
          <p:cNvPicPr>
            <a:picLocks noChangeAspect="1"/>
          </p:cNvPicPr>
          <p:nvPr/>
        </p:nvPicPr>
        <p:blipFill rotWithShape="1">
          <a:blip r:embed="rId3">
            <a:extLst>
              <a:ext uri="{28A0092B-C50C-407E-A947-70E740481C1C}">
                <a14:useLocalDpi xmlns:a14="http://schemas.microsoft.com/office/drawing/2010/main" val="0"/>
              </a:ext>
            </a:extLst>
          </a:blip>
          <a:srcRect r="24494"/>
          <a:stretch/>
        </p:blipFill>
        <p:spPr>
          <a:xfrm>
            <a:off x="446533" y="720342"/>
            <a:ext cx="7645281" cy="5695556"/>
          </a:xfrm>
          <a:prstGeom prst="rect">
            <a:avLst/>
          </a:prstGeom>
        </p:spPr>
      </p:pic>
      <p:sp>
        <p:nvSpPr>
          <p:cNvPr id="56" name="矩形 55">
            <a:extLst>
              <a:ext uri="{FF2B5EF4-FFF2-40B4-BE49-F238E27FC236}">
                <a16:creationId xmlns:a16="http://schemas.microsoft.com/office/drawing/2014/main" id="{8FF0F8A7-C9E3-49D9-A67E-09FF582C782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標題 1">
            <a:extLst>
              <a:ext uri="{FF2B5EF4-FFF2-40B4-BE49-F238E27FC236}">
                <a16:creationId xmlns:a16="http://schemas.microsoft.com/office/drawing/2014/main" id="{7D2DBA70-3C88-4960-B0D4-84FCD42B19DB}"/>
              </a:ext>
            </a:extLst>
          </p:cNvPr>
          <p:cNvSpPr>
            <a:spLocks noGrp="1"/>
          </p:cNvSpPr>
          <p:nvPr>
            <p:ph type="ctrTitle"/>
          </p:nvPr>
        </p:nvSpPr>
        <p:spPr>
          <a:xfrm>
            <a:off x="8296275" y="1419225"/>
            <a:ext cx="3081576" cy="2085869"/>
          </a:xfrm>
        </p:spPr>
        <p:txBody>
          <a:bodyPr rtlCol="0">
            <a:normAutofit/>
          </a:bodyPr>
          <a:lstStyle/>
          <a:p>
            <a:r>
              <a:rPr lang="en-US" altLang="zh-TW" dirty="0" smtClean="0">
                <a:solidFill>
                  <a:srgbClr val="FFFFFF"/>
                </a:solidFill>
              </a:rPr>
              <a:t>Digital medicine</a:t>
            </a:r>
            <a:endParaRPr lang="en-US" altLang="zh-TW" dirty="0">
              <a:solidFill>
                <a:srgbClr val="FFFFFF"/>
              </a:solidFill>
              <a:latin typeface="Microsoft JhengHei UI" panose="020B0604030504040204" pitchFamily="34" charset="-120"/>
              <a:ea typeface="Microsoft JhengHei UI" panose="020B0604030504040204" pitchFamily="34" charset="-120"/>
            </a:endParaRPr>
          </a:p>
        </p:txBody>
      </p:sp>
      <p:sp>
        <p:nvSpPr>
          <p:cNvPr id="3" name="副標題 2">
            <a:extLst>
              <a:ext uri="{FF2B5EF4-FFF2-40B4-BE49-F238E27FC236}">
                <a16:creationId xmlns:a16="http://schemas.microsoft.com/office/drawing/2014/main" id="{1B3254AA-54D7-42C3-86C1-E80F6DF9CA03}"/>
              </a:ext>
            </a:extLst>
          </p:cNvPr>
          <p:cNvSpPr>
            <a:spLocks noGrp="1"/>
          </p:cNvSpPr>
          <p:nvPr>
            <p:ph type="subTitle" idx="1"/>
          </p:nvPr>
        </p:nvSpPr>
        <p:spPr>
          <a:xfrm>
            <a:off x="8296275" y="3505095"/>
            <a:ext cx="3081576" cy="2405254"/>
          </a:xfrm>
        </p:spPr>
        <p:txBody>
          <a:bodyPr rtlCol="0">
            <a:normAutofit fontScale="85000" lnSpcReduction="20000"/>
          </a:bodyPr>
          <a:lstStyle/>
          <a:p>
            <a:pPr rtl="0"/>
            <a:r>
              <a:rPr lang="en-US" altLang="zh-TW" dirty="0" smtClean="0">
                <a:solidFill>
                  <a:srgbClr val="EBEBEB"/>
                </a:solidFill>
              </a:rPr>
              <a:t>Case1: </a:t>
            </a:r>
          </a:p>
          <a:p>
            <a:pPr rtl="0"/>
            <a:r>
              <a:rPr lang="en-US" altLang="zh-TW" dirty="0" smtClean="0">
                <a:solidFill>
                  <a:srgbClr val="EBEBEB"/>
                </a:solidFill>
              </a:rPr>
              <a:t>Obesity detection</a:t>
            </a:r>
          </a:p>
          <a:p>
            <a:pPr rtl="0"/>
            <a:endParaRPr lang="en-US" altLang="zh-TW" dirty="0">
              <a:solidFill>
                <a:srgbClr val="EBEBEB"/>
              </a:solidFill>
              <a:latin typeface="Microsoft JhengHei UI" panose="020B0604030504040204" pitchFamily="34" charset="-120"/>
              <a:ea typeface="Microsoft JhengHei UI" panose="020B0604030504040204" pitchFamily="34" charset="-120"/>
            </a:endParaRPr>
          </a:p>
          <a:p>
            <a:pPr rtl="0"/>
            <a:endParaRPr lang="en-US" altLang="zh-TW" dirty="0" smtClean="0">
              <a:solidFill>
                <a:srgbClr val="EBEBEB"/>
              </a:solidFill>
            </a:endParaRPr>
          </a:p>
          <a:p>
            <a:pPr rtl="0"/>
            <a:r>
              <a:rPr lang="en-US" altLang="zh-TW" dirty="0" smtClean="0">
                <a:solidFill>
                  <a:srgbClr val="EBEBEB"/>
                </a:solidFill>
                <a:latin typeface="Microsoft JhengHei UI" panose="020B0604030504040204" pitchFamily="34" charset="-120"/>
                <a:ea typeface="Microsoft JhengHei UI" panose="020B0604030504040204" pitchFamily="34" charset="-120"/>
              </a:rPr>
              <a:t>Group3</a:t>
            </a:r>
          </a:p>
          <a:p>
            <a:pPr rtl="0"/>
            <a:r>
              <a:rPr lang="zh-TW" altLang="en-US" dirty="0" smtClean="0">
                <a:solidFill>
                  <a:srgbClr val="EBEBEB"/>
                </a:solidFill>
              </a:rPr>
              <a:t>葉詠富 </a:t>
            </a:r>
            <a:r>
              <a:rPr lang="en-US" altLang="zh-TW" dirty="0" smtClean="0">
                <a:solidFill>
                  <a:srgbClr val="EBEBEB"/>
                </a:solidFill>
              </a:rPr>
              <a:t>310554031</a:t>
            </a:r>
          </a:p>
          <a:p>
            <a:pPr rtl="0"/>
            <a:r>
              <a:rPr lang="zh-TW" altLang="en-US" dirty="0" smtClean="0">
                <a:solidFill>
                  <a:srgbClr val="EBEBEB"/>
                </a:solidFill>
              </a:rPr>
              <a:t>游智鈞 </a:t>
            </a:r>
            <a:r>
              <a:rPr lang="en-US" altLang="zh-TW" dirty="0" smtClean="0">
                <a:solidFill>
                  <a:srgbClr val="EBEBEB"/>
                </a:solidFill>
              </a:rPr>
              <a:t>310551059</a:t>
            </a:r>
          </a:p>
          <a:p>
            <a:r>
              <a:rPr lang="zh-TW" altLang="en-US" dirty="0">
                <a:solidFill>
                  <a:srgbClr val="EBEBEB"/>
                </a:solidFill>
              </a:rPr>
              <a:t>高承</a:t>
            </a:r>
            <a:r>
              <a:rPr lang="zh-TW" altLang="en-US" dirty="0" smtClean="0">
                <a:solidFill>
                  <a:srgbClr val="EBEBEB"/>
                </a:solidFill>
              </a:rPr>
              <a:t>翰 </a:t>
            </a:r>
            <a:r>
              <a:rPr lang="en-US" altLang="zh-TW" dirty="0" smtClean="0">
                <a:solidFill>
                  <a:srgbClr val="EBEBEB"/>
                </a:solidFill>
              </a:rPr>
              <a:t>310551106</a:t>
            </a:r>
          </a:p>
          <a:p>
            <a:pPr rtl="0"/>
            <a:endParaRPr lang="zh-TW" altLang="en-US" dirty="0">
              <a:solidFill>
                <a:srgbClr val="EBEBEB"/>
              </a:solidFill>
              <a:latin typeface="Microsoft JhengHei UI" panose="020B0604030504040204" pitchFamily="34" charset="-120"/>
              <a:ea typeface="Microsoft JhengHei UI" panose="020B0604030504040204" pitchFamily="34" charset="-120"/>
            </a:endParaRPr>
          </a:p>
        </p:txBody>
      </p:sp>
      <p:grpSp>
        <p:nvGrpSpPr>
          <p:cNvPr id="58" name="群組 57">
            <a:extLst>
              <a:ext uri="{FF2B5EF4-FFF2-40B4-BE49-F238E27FC236}">
                <a16:creationId xmlns:a16="http://schemas.microsoft.com/office/drawing/2014/main" id="{A4274C20-A98B-4AC3-B16A-B7F41CB582D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59" name="矩形 58">
              <a:extLst>
                <a:ext uri="{FF2B5EF4-FFF2-40B4-BE49-F238E27FC236}">
                  <a16:creationId xmlns:a16="http://schemas.microsoft.com/office/drawing/2014/main" id="{43ECC69B-2243-424A-8237-CF490F8B06C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60" name="矩形 59">
              <a:extLst>
                <a:ext uri="{FF2B5EF4-FFF2-40B4-BE49-F238E27FC236}">
                  <a16:creationId xmlns:a16="http://schemas.microsoft.com/office/drawing/2014/main" id="{6D2EA3B9-3D17-4510-8464-E74F67267C0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61" name="矩形 60">
              <a:extLst>
                <a:ext uri="{FF2B5EF4-FFF2-40B4-BE49-F238E27FC236}">
                  <a16:creationId xmlns:a16="http://schemas.microsoft.com/office/drawing/2014/main" id="{AA5DFA43-F31D-4C31-8826-6B40A21CF9AD}"/>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0983410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solidFill>
                  <a:srgbClr val="FFC000"/>
                </a:solidFill>
              </a:rPr>
              <a:t>Statistic </a:t>
            </a:r>
            <a:r>
              <a:rPr lang="en-US" altLang="zh-TW" dirty="0" smtClean="0"/>
              <a:t>method</a:t>
            </a:r>
            <a:endParaRPr lang="en-US" altLang="zh-TW" dirty="0"/>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6" name="群組 5"/>
          <p:cNvGrpSpPr/>
          <p:nvPr/>
        </p:nvGrpSpPr>
        <p:grpSpPr>
          <a:xfrm>
            <a:off x="474742" y="2032728"/>
            <a:ext cx="2733971" cy="441388"/>
            <a:chOff x="4192673" y="1618424"/>
            <a:chExt cx="2365367" cy="441388"/>
          </a:xfrm>
        </p:grpSpPr>
        <p:sp>
          <p:nvSpPr>
            <p:cNvPr id="7" name="六邊形 6"/>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8"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smtClean="0">
                  <a:latin typeface="Microsoft JhengHei UI" panose="020B0604030504040204" pitchFamily="34" charset="-120"/>
                  <a:ea typeface="Microsoft JhengHei UI" panose="020B0604030504040204" pitchFamily="34" charset="-120"/>
                </a:rPr>
                <a:t>a. </a:t>
              </a:r>
              <a:r>
                <a:rPr lang="en-US" sz="1600" dirty="0">
                  <a:latin typeface="Microsoft JhengHei UI" panose="020B0604030504040204" pitchFamily="34" charset="-120"/>
                  <a:ea typeface="Microsoft JhengHei UI" panose="020B0604030504040204" pitchFamily="34" charset="-120"/>
                </a:rPr>
                <a:t>M</a:t>
              </a:r>
              <a:r>
                <a:rPr lang="en-US" altLang="zh-TW" sz="1600" dirty="0" smtClean="0">
                  <a:latin typeface="Microsoft JhengHei UI" panose="020B0604030504040204" pitchFamily="34" charset="-120"/>
                  <a:ea typeface="Microsoft JhengHei UI" panose="020B0604030504040204" pitchFamily="34" charset="-120"/>
                </a:rPr>
                <a:t>ost</a:t>
              </a:r>
              <a:r>
                <a:rPr lang="zh-TW" altLang="en-US" sz="1600" dirty="0" smtClean="0">
                  <a:latin typeface="Microsoft JhengHei UI" panose="020B0604030504040204" pitchFamily="34" charset="-120"/>
                  <a:ea typeface="Microsoft JhengHei UI" panose="020B0604030504040204" pitchFamily="34" charset="-120"/>
                </a:rPr>
                <a:t> </a:t>
              </a:r>
              <a:r>
                <a:rPr lang="en-US" altLang="zh-TW" sz="1600" dirty="0" smtClean="0">
                  <a:latin typeface="Microsoft JhengHei UI" panose="020B0604030504040204" pitchFamily="34" charset="-120"/>
                  <a:ea typeface="Microsoft JhengHei UI" panose="020B0604030504040204" pitchFamily="34" charset="-120"/>
                </a:rPr>
                <a:t>similar</a:t>
              </a:r>
              <a:endParaRPr lang="en-US" sz="1600" kern="1200" noProof="0" dirty="0">
                <a:latin typeface="Microsoft JhengHei UI" panose="020B0604030504040204" pitchFamily="34" charset="-120"/>
                <a:ea typeface="Microsoft JhengHei UI" panose="020B0604030504040204" pitchFamily="34" charset="-120"/>
              </a:endParaRPr>
            </a:p>
          </p:txBody>
        </p:sp>
      </p:grpSp>
      <p:sp>
        <p:nvSpPr>
          <p:cNvPr id="15" name="矩形 14"/>
          <p:cNvSpPr/>
          <p:nvPr/>
        </p:nvSpPr>
        <p:spPr>
          <a:xfrm>
            <a:off x="581192" y="2556709"/>
            <a:ext cx="9637221" cy="338554"/>
          </a:xfrm>
          <a:prstGeom prst="rect">
            <a:avLst/>
          </a:prstGeom>
        </p:spPr>
        <p:txBody>
          <a:bodyPr wrap="square">
            <a:spAutoFit/>
          </a:bodyPr>
          <a:lstStyle/>
          <a:p>
            <a:pPr lvl="0"/>
            <a:r>
              <a:rPr lang="en-US" altLang="zh-TW" sz="1600" dirty="0" smtClean="0">
                <a:latin typeface="Microsoft JhengHei UI" panose="020B0604030504040204" pitchFamily="34" charset="-120"/>
                <a:ea typeface="Microsoft JhengHei UI" panose="020B0604030504040204" pitchFamily="34" charset="-120"/>
              </a:rPr>
              <a:t>Use cosine </a:t>
            </a:r>
            <a:r>
              <a:rPr lang="en-US" altLang="zh-TW" sz="1600" dirty="0">
                <a:latin typeface="Microsoft JhengHei UI" panose="020B0604030504040204" pitchFamily="34" charset="-120"/>
                <a:ea typeface="Microsoft JhengHei UI" panose="020B0604030504040204" pitchFamily="34" charset="-120"/>
              </a:rPr>
              <a:t>to </a:t>
            </a:r>
            <a:r>
              <a:rPr lang="en-US" altLang="zh-TW" sz="1600" dirty="0" smtClean="0">
                <a:latin typeface="Microsoft JhengHei UI" panose="020B0604030504040204" pitchFamily="34" charset="-120"/>
                <a:ea typeface="Microsoft JhengHei UI" panose="020B0604030504040204" pitchFamily="34" charset="-120"/>
              </a:rPr>
              <a:t>calculate </a:t>
            </a:r>
            <a:r>
              <a:rPr lang="en-US" altLang="zh-TW" sz="1600" dirty="0">
                <a:latin typeface="Microsoft JhengHei UI" panose="020B0604030504040204" pitchFamily="34" charset="-120"/>
                <a:ea typeface="Microsoft JhengHei UI" panose="020B0604030504040204" pitchFamily="34" charset="-120"/>
              </a:rPr>
              <a:t>the </a:t>
            </a:r>
            <a:r>
              <a:rPr lang="en-US" altLang="zh-TW" sz="1600" dirty="0" smtClean="0">
                <a:latin typeface="Microsoft JhengHei UI" panose="020B0604030504040204" pitchFamily="34" charset="-120"/>
                <a:ea typeface="Microsoft JhengHei UI" panose="020B0604030504040204" pitchFamily="34" charset="-120"/>
              </a:rPr>
              <a:t>angle and find the most similar word of “obesity” and “obese”. </a:t>
            </a:r>
            <a:endParaRPr lang="en-US" altLang="zh-TW" sz="1600" dirty="0">
              <a:latin typeface="Microsoft JhengHei UI" panose="020B0604030504040204" pitchFamily="34" charset="-120"/>
              <a:ea typeface="Microsoft JhengHei UI" panose="020B0604030504040204" pitchFamily="34" charset="-120"/>
            </a:endParaRPr>
          </a:p>
        </p:txBody>
      </p:sp>
      <p:grpSp>
        <p:nvGrpSpPr>
          <p:cNvPr id="37" name="群組 36"/>
          <p:cNvGrpSpPr/>
          <p:nvPr/>
        </p:nvGrpSpPr>
        <p:grpSpPr>
          <a:xfrm>
            <a:off x="493503" y="3053128"/>
            <a:ext cx="2733971" cy="441388"/>
            <a:chOff x="4192673" y="1618424"/>
            <a:chExt cx="2365367" cy="441388"/>
          </a:xfrm>
        </p:grpSpPr>
        <p:sp>
          <p:nvSpPr>
            <p:cNvPr id="38" name="六邊形 37"/>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39"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a:latin typeface="Microsoft JhengHei UI" panose="020B0604030504040204" pitchFamily="34" charset="-120"/>
                  <a:ea typeface="Microsoft JhengHei UI" panose="020B0604030504040204" pitchFamily="34" charset="-120"/>
                </a:rPr>
                <a:t>b</a:t>
              </a:r>
              <a:r>
                <a:rPr lang="en-US" sz="1600" dirty="0" smtClean="0">
                  <a:latin typeface="Microsoft JhengHei UI" panose="020B0604030504040204" pitchFamily="34" charset="-120"/>
                  <a:ea typeface="Microsoft JhengHei UI" panose="020B0604030504040204" pitchFamily="34" charset="-120"/>
                </a:rPr>
                <a:t>. Weight</a:t>
              </a:r>
            </a:p>
          </p:txBody>
        </p:sp>
      </p:grpSp>
      <p:grpSp>
        <p:nvGrpSpPr>
          <p:cNvPr id="3" name="群組 2"/>
          <p:cNvGrpSpPr/>
          <p:nvPr/>
        </p:nvGrpSpPr>
        <p:grpSpPr>
          <a:xfrm>
            <a:off x="6362337" y="3326422"/>
            <a:ext cx="5472915" cy="2940239"/>
            <a:chOff x="6362337" y="3326422"/>
            <a:chExt cx="5472915" cy="2940239"/>
          </a:xfrm>
        </p:grpSpPr>
        <p:sp>
          <p:nvSpPr>
            <p:cNvPr id="21" name="圓角矩形 20"/>
            <p:cNvSpPr/>
            <p:nvPr/>
          </p:nvSpPr>
          <p:spPr>
            <a:xfrm>
              <a:off x="7166488" y="3648752"/>
              <a:ext cx="1189251" cy="39238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obesity</a:t>
              </a:r>
              <a:endParaRPr lang="zh-TW" altLang="en-US" dirty="0"/>
            </a:p>
          </p:txBody>
        </p:sp>
        <p:sp>
          <p:nvSpPr>
            <p:cNvPr id="24" name="圓角矩形 23"/>
            <p:cNvSpPr/>
            <p:nvPr/>
          </p:nvSpPr>
          <p:spPr>
            <a:xfrm>
              <a:off x="7166487" y="5268262"/>
              <a:ext cx="1189251" cy="392379"/>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obese</a:t>
              </a:r>
              <a:endParaRPr lang="zh-TW" altLang="en-US" dirty="0"/>
            </a:p>
          </p:txBody>
        </p:sp>
        <p:sp>
          <p:nvSpPr>
            <p:cNvPr id="26" name="圓角矩形 25"/>
            <p:cNvSpPr/>
            <p:nvPr/>
          </p:nvSpPr>
          <p:spPr>
            <a:xfrm>
              <a:off x="8489246" y="3650121"/>
              <a:ext cx="1673468" cy="396321"/>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dirty="0"/>
                <a:t>morbid</a:t>
              </a:r>
              <a:endParaRPr lang="zh-TW" altLang="en-US" dirty="0"/>
            </a:p>
          </p:txBody>
        </p:sp>
        <p:sp>
          <p:nvSpPr>
            <p:cNvPr id="27" name="圓角矩形 26"/>
            <p:cNvSpPr/>
            <p:nvPr/>
          </p:nvSpPr>
          <p:spPr>
            <a:xfrm>
              <a:off x="8489245" y="4333123"/>
              <a:ext cx="1673469" cy="387220"/>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dirty="0"/>
                <a:t>hyperlipidemia</a:t>
              </a:r>
              <a:endParaRPr lang="zh-TW" altLang="en-US" dirty="0"/>
            </a:p>
          </p:txBody>
        </p:sp>
        <p:sp>
          <p:nvSpPr>
            <p:cNvPr id="28" name="圓角矩形 27"/>
            <p:cNvSpPr/>
            <p:nvPr/>
          </p:nvSpPr>
          <p:spPr>
            <a:xfrm>
              <a:off x="8489244" y="5268262"/>
              <a:ext cx="1673469" cy="392379"/>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dirty="0"/>
                <a:t>morbidly</a:t>
              </a:r>
              <a:endParaRPr lang="zh-TW" altLang="en-US" dirty="0"/>
            </a:p>
          </p:txBody>
        </p:sp>
        <p:sp>
          <p:nvSpPr>
            <p:cNvPr id="30" name="圓角矩形 29"/>
            <p:cNvSpPr/>
            <p:nvPr/>
          </p:nvSpPr>
          <p:spPr>
            <a:xfrm>
              <a:off x="10296222" y="4336123"/>
              <a:ext cx="1457976" cy="384220"/>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dirty="0" err="1" smtClean="0"/>
                <a:t>htn</a:t>
              </a:r>
              <a:endParaRPr lang="zh-TW" altLang="en-US" dirty="0"/>
            </a:p>
          </p:txBody>
        </p:sp>
        <p:sp>
          <p:nvSpPr>
            <p:cNvPr id="31" name="圓角矩形 30"/>
            <p:cNvSpPr/>
            <p:nvPr/>
          </p:nvSpPr>
          <p:spPr>
            <a:xfrm>
              <a:off x="10296222" y="3643194"/>
              <a:ext cx="1457976" cy="397938"/>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dirty="0"/>
                <a:t>asthma</a:t>
              </a:r>
              <a:endParaRPr lang="zh-TW" altLang="en-US" dirty="0"/>
            </a:p>
          </p:txBody>
        </p:sp>
        <p:cxnSp>
          <p:nvCxnSpPr>
            <p:cNvPr id="33" name="直線接點 32"/>
            <p:cNvCxnSpPr/>
            <p:nvPr/>
          </p:nvCxnSpPr>
          <p:spPr>
            <a:xfrm flipH="1">
              <a:off x="8419045" y="3326422"/>
              <a:ext cx="1011" cy="2879001"/>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6" name="直線接點 35"/>
            <p:cNvCxnSpPr/>
            <p:nvPr/>
          </p:nvCxnSpPr>
          <p:spPr>
            <a:xfrm flipH="1">
              <a:off x="10238788" y="3326422"/>
              <a:ext cx="1011" cy="2879001"/>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0" name="直線接點 39"/>
            <p:cNvCxnSpPr/>
            <p:nvPr/>
          </p:nvCxnSpPr>
          <p:spPr>
            <a:xfrm>
              <a:off x="7090412" y="5843848"/>
              <a:ext cx="4744840" cy="0"/>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7489236" y="5897329"/>
              <a:ext cx="415498" cy="369332"/>
            </a:xfrm>
            <a:prstGeom prst="rect">
              <a:avLst/>
            </a:prstGeom>
          </p:spPr>
          <p:txBody>
            <a:bodyPr wrap="none">
              <a:spAutoFit/>
            </a:bodyPr>
            <a:lstStyle/>
            <a:p>
              <a:r>
                <a:rPr lang="en-US" altLang="zh-TW" dirty="0" smtClean="0">
                  <a:solidFill>
                    <a:schemeClr val="bg2">
                      <a:lumMod val="50000"/>
                    </a:schemeClr>
                  </a:solidFill>
                </a:rPr>
                <a:t>50</a:t>
              </a:r>
              <a:endParaRPr lang="zh-TW" altLang="en-US" dirty="0">
                <a:solidFill>
                  <a:schemeClr val="bg2">
                    <a:lumMod val="50000"/>
                  </a:schemeClr>
                </a:solidFill>
              </a:endParaRPr>
            </a:p>
          </p:txBody>
        </p:sp>
        <p:sp>
          <p:nvSpPr>
            <p:cNvPr id="44" name="矩形 43"/>
            <p:cNvSpPr/>
            <p:nvPr/>
          </p:nvSpPr>
          <p:spPr>
            <a:xfrm>
              <a:off x="9118229" y="5897329"/>
              <a:ext cx="415498" cy="369332"/>
            </a:xfrm>
            <a:prstGeom prst="rect">
              <a:avLst/>
            </a:prstGeom>
          </p:spPr>
          <p:txBody>
            <a:bodyPr wrap="none">
              <a:spAutoFit/>
            </a:bodyPr>
            <a:lstStyle/>
            <a:p>
              <a:r>
                <a:rPr lang="en-US" altLang="zh-TW" dirty="0" smtClean="0">
                  <a:solidFill>
                    <a:schemeClr val="bg2">
                      <a:lumMod val="50000"/>
                    </a:schemeClr>
                  </a:solidFill>
                </a:rPr>
                <a:t>2</a:t>
              </a:r>
              <a:r>
                <a:rPr lang="en-US" altLang="zh-TW" dirty="0">
                  <a:solidFill>
                    <a:schemeClr val="bg2">
                      <a:lumMod val="50000"/>
                    </a:schemeClr>
                  </a:solidFill>
                </a:rPr>
                <a:t>8</a:t>
              </a:r>
              <a:endParaRPr lang="zh-TW" altLang="en-US" dirty="0">
                <a:solidFill>
                  <a:schemeClr val="bg2">
                    <a:lumMod val="50000"/>
                  </a:schemeClr>
                </a:solidFill>
              </a:endParaRPr>
            </a:p>
          </p:txBody>
        </p:sp>
        <p:sp>
          <p:nvSpPr>
            <p:cNvPr id="45" name="矩形 44"/>
            <p:cNvSpPr/>
            <p:nvPr/>
          </p:nvSpPr>
          <p:spPr>
            <a:xfrm>
              <a:off x="10943792" y="5897329"/>
              <a:ext cx="415498" cy="369332"/>
            </a:xfrm>
            <a:prstGeom prst="rect">
              <a:avLst/>
            </a:prstGeom>
          </p:spPr>
          <p:txBody>
            <a:bodyPr wrap="none">
              <a:spAutoFit/>
            </a:bodyPr>
            <a:lstStyle/>
            <a:p>
              <a:r>
                <a:rPr lang="en-US" altLang="zh-TW" dirty="0" smtClean="0">
                  <a:solidFill>
                    <a:schemeClr val="bg2">
                      <a:lumMod val="50000"/>
                    </a:schemeClr>
                  </a:solidFill>
                </a:rPr>
                <a:t>20</a:t>
              </a:r>
              <a:endParaRPr lang="zh-TW" altLang="en-US" dirty="0">
                <a:solidFill>
                  <a:schemeClr val="bg2">
                    <a:lumMod val="50000"/>
                  </a:schemeClr>
                </a:solidFill>
              </a:endParaRPr>
            </a:p>
          </p:txBody>
        </p:sp>
        <p:sp>
          <p:nvSpPr>
            <p:cNvPr id="46" name="矩形 45"/>
            <p:cNvSpPr/>
            <p:nvPr/>
          </p:nvSpPr>
          <p:spPr>
            <a:xfrm>
              <a:off x="6362337" y="5836091"/>
              <a:ext cx="798808" cy="369332"/>
            </a:xfrm>
            <a:prstGeom prst="rect">
              <a:avLst/>
            </a:prstGeom>
          </p:spPr>
          <p:txBody>
            <a:bodyPr wrap="none">
              <a:spAutoFit/>
            </a:bodyPr>
            <a:lstStyle/>
            <a:p>
              <a:r>
                <a:rPr lang="en-US" altLang="zh-TW" dirty="0" smtClean="0">
                  <a:solidFill>
                    <a:schemeClr val="bg2">
                      <a:lumMod val="50000"/>
                    </a:schemeClr>
                  </a:solidFill>
                </a:rPr>
                <a:t>weight</a:t>
              </a:r>
              <a:endParaRPr lang="zh-TW" altLang="en-US" dirty="0">
                <a:solidFill>
                  <a:schemeClr val="bg2">
                    <a:lumMod val="50000"/>
                  </a:schemeClr>
                </a:solidFill>
              </a:endParaRPr>
            </a:p>
          </p:txBody>
        </p:sp>
      </p:grpSp>
      <p:sp>
        <p:nvSpPr>
          <p:cNvPr id="54" name="矩形 53"/>
          <p:cNvSpPr/>
          <p:nvPr/>
        </p:nvSpPr>
        <p:spPr>
          <a:xfrm>
            <a:off x="606052" y="3591927"/>
            <a:ext cx="6096000" cy="1569660"/>
          </a:xfrm>
          <a:prstGeom prst="rect">
            <a:avLst/>
          </a:prstGeom>
        </p:spPr>
        <p:txBody>
          <a:bodyPr>
            <a:spAutoFit/>
          </a:bodyPr>
          <a:lstStyle/>
          <a:p>
            <a:pPr marL="342900" indent="-342900">
              <a:buFont typeface="+mj-lt"/>
              <a:buAutoNum type="arabicPeriod"/>
            </a:pPr>
            <a:r>
              <a:rPr lang="en-US" altLang="zh-TW" sz="1600" dirty="0" smtClean="0">
                <a:latin typeface="Microsoft JhengHei UI" panose="020B0604030504040204" pitchFamily="34" charset="-120"/>
                <a:ea typeface="Microsoft JhengHei UI" panose="020B0604030504040204" pitchFamily="34" charset="-120"/>
              </a:rPr>
              <a:t>obesity </a:t>
            </a:r>
            <a:r>
              <a:rPr lang="en-US" altLang="zh-TW" sz="1600" dirty="0">
                <a:latin typeface="Microsoft JhengHei UI" panose="020B0604030504040204" pitchFamily="34" charset="-120"/>
                <a:ea typeface="Microsoft JhengHei UI" panose="020B0604030504040204" pitchFamily="34" charset="-120"/>
              </a:rPr>
              <a:t>and obese are key words for obesity, so 50 points are given for evaluation. </a:t>
            </a:r>
          </a:p>
          <a:p>
            <a:pPr marL="342900" indent="-342900">
              <a:buFont typeface="+mj-lt"/>
              <a:buAutoNum type="arabicPeriod"/>
            </a:pPr>
            <a:r>
              <a:rPr lang="en-US" altLang="zh-TW" sz="1600" dirty="0" smtClean="0">
                <a:latin typeface="Microsoft JhengHei UI" panose="020B0604030504040204" pitchFamily="34" charset="-120"/>
                <a:ea typeface="Microsoft JhengHei UI" panose="020B0604030504040204" pitchFamily="34" charset="-120"/>
              </a:rPr>
              <a:t>Morbidly</a:t>
            </a:r>
            <a:r>
              <a:rPr lang="en-US" altLang="zh-TW" sz="1600" dirty="0">
                <a:latin typeface="Microsoft JhengHei UI" panose="020B0604030504040204" pitchFamily="34" charset="-120"/>
                <a:ea typeface="Microsoft JhengHei UI" panose="020B0604030504040204" pitchFamily="34" charset="-120"/>
              </a:rPr>
              <a:t>, morbid, hyperlipidemia and obesity-related words are the most </a:t>
            </a:r>
            <a:r>
              <a:rPr lang="en-US" altLang="zh-TW" sz="1600" dirty="0" smtClean="0">
                <a:latin typeface="Microsoft JhengHei UI" panose="020B0604030504040204" pitchFamily="34" charset="-120"/>
                <a:ea typeface="Microsoft JhengHei UI" panose="020B0604030504040204" pitchFamily="34" charset="-120"/>
              </a:rPr>
              <a:t>similar</a:t>
            </a:r>
            <a:r>
              <a:rPr lang="en-US" altLang="zh-TW" sz="1600" dirty="0">
                <a:latin typeface="Microsoft JhengHei UI" panose="020B0604030504040204" pitchFamily="34" charset="-120"/>
                <a:ea typeface="Microsoft JhengHei UI" panose="020B0604030504040204" pitchFamily="34" charset="-120"/>
              </a:rPr>
              <a:t>.</a:t>
            </a:r>
          </a:p>
          <a:p>
            <a:pPr marL="342900" indent="-342900">
              <a:buFont typeface="+mj-lt"/>
              <a:buAutoNum type="arabicPeriod"/>
            </a:pPr>
            <a:r>
              <a:rPr lang="en-US" altLang="zh-TW" sz="1600" dirty="0" smtClean="0">
                <a:latin typeface="Microsoft JhengHei UI" panose="020B0604030504040204" pitchFamily="34" charset="-120"/>
                <a:ea typeface="Microsoft JhengHei UI" panose="020B0604030504040204" pitchFamily="34" charset="-120"/>
              </a:rPr>
              <a:t>Asthma </a:t>
            </a:r>
            <a:r>
              <a:rPr lang="en-US" altLang="zh-TW" sz="1600" dirty="0">
                <a:latin typeface="Microsoft JhengHei UI" panose="020B0604030504040204" pitchFamily="34" charset="-120"/>
                <a:ea typeface="Microsoft JhengHei UI" panose="020B0604030504040204" pitchFamily="34" charset="-120"/>
              </a:rPr>
              <a:t>and </a:t>
            </a:r>
            <a:r>
              <a:rPr lang="en-US" altLang="zh-TW" sz="1600" dirty="0" err="1">
                <a:latin typeface="Microsoft JhengHei UI" panose="020B0604030504040204" pitchFamily="34" charset="-120"/>
                <a:ea typeface="Microsoft JhengHei UI" panose="020B0604030504040204" pitchFamily="34" charset="-120"/>
              </a:rPr>
              <a:t>htn</a:t>
            </a:r>
            <a:r>
              <a:rPr lang="en-US" altLang="zh-TW" sz="1600" dirty="0">
                <a:latin typeface="Microsoft JhengHei UI" panose="020B0604030504040204" pitchFamily="34" charset="-120"/>
                <a:ea typeface="Microsoft JhengHei UI" panose="020B0604030504040204" pitchFamily="34" charset="-120"/>
              </a:rPr>
              <a:t> are not so close, so give a weight of 20 </a:t>
            </a:r>
            <a:r>
              <a:rPr lang="en-US" altLang="zh-TW" sz="1600" dirty="0" smtClean="0">
                <a:latin typeface="Microsoft JhengHei UI" panose="020B0604030504040204" pitchFamily="34" charset="-120"/>
                <a:ea typeface="Microsoft JhengHei UI" panose="020B0604030504040204" pitchFamily="34" charset="-120"/>
              </a:rPr>
              <a:t>points.</a:t>
            </a:r>
            <a:endParaRPr lang="zh-TW" altLang="en-US" sz="1600" dirty="0">
              <a:latin typeface="Microsoft JhengHei UI" panose="020B0604030504040204" pitchFamily="34" charset="-120"/>
              <a:ea typeface="Microsoft JhengHei UI" panose="020B0604030504040204" pitchFamily="34" charset="-120"/>
            </a:endParaRPr>
          </a:p>
        </p:txBody>
      </p:sp>
      <p:grpSp>
        <p:nvGrpSpPr>
          <p:cNvPr id="55" name="群組 54"/>
          <p:cNvGrpSpPr/>
          <p:nvPr/>
        </p:nvGrpSpPr>
        <p:grpSpPr>
          <a:xfrm>
            <a:off x="494263" y="5288637"/>
            <a:ext cx="2733971" cy="441388"/>
            <a:chOff x="4192673" y="1618424"/>
            <a:chExt cx="2365367" cy="441388"/>
          </a:xfrm>
        </p:grpSpPr>
        <p:sp>
          <p:nvSpPr>
            <p:cNvPr id="56" name="六邊形 55"/>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57"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smtClean="0">
                  <a:latin typeface="Microsoft JhengHei UI" panose="020B0604030504040204" pitchFamily="34" charset="-120"/>
                  <a:ea typeface="Microsoft JhengHei UI" panose="020B0604030504040204" pitchFamily="34" charset="-120"/>
                </a:rPr>
                <a:t>c</a:t>
              </a:r>
              <a:r>
                <a:rPr lang="en-US" sz="1600" dirty="0">
                  <a:latin typeface="Microsoft JhengHei UI" panose="020B0604030504040204" pitchFamily="34" charset="-120"/>
                  <a:ea typeface="Microsoft JhengHei UI" panose="020B0604030504040204" pitchFamily="34" charset="-120"/>
                </a:rPr>
                <a:t>. </a:t>
              </a:r>
              <a:r>
                <a:rPr lang="en-US" sz="1600" dirty="0" smtClean="0">
                  <a:latin typeface="Microsoft JhengHei UI" panose="020B0604030504040204" pitchFamily="34" charset="-120"/>
                  <a:ea typeface="Microsoft JhengHei UI" panose="020B0604030504040204" pitchFamily="34" charset="-120"/>
                </a:rPr>
                <a:t>Criterion </a:t>
              </a:r>
            </a:p>
          </p:txBody>
        </p:sp>
      </p:grpSp>
      <p:sp>
        <p:nvSpPr>
          <p:cNvPr id="58" name="矩形 57"/>
          <p:cNvSpPr/>
          <p:nvPr/>
        </p:nvSpPr>
        <p:spPr>
          <a:xfrm>
            <a:off x="591806" y="5869474"/>
            <a:ext cx="5843421" cy="584775"/>
          </a:xfrm>
          <a:prstGeom prst="rect">
            <a:avLst/>
          </a:prstGeom>
        </p:spPr>
        <p:txBody>
          <a:bodyPr wrap="square">
            <a:spAutoFit/>
          </a:bodyPr>
          <a:lstStyle/>
          <a:p>
            <a:r>
              <a:rPr lang="en-US" altLang="zh-TW" sz="1600" dirty="0">
                <a:latin typeface="Microsoft JhengHei UI" panose="020B0604030504040204" pitchFamily="34" charset="-120"/>
                <a:ea typeface="Microsoft JhengHei UI" panose="020B0604030504040204" pitchFamily="34" charset="-120"/>
              </a:rPr>
              <a:t>Count the weight of an article, weight greater than 50 points is </a:t>
            </a:r>
            <a:r>
              <a:rPr lang="en-US" altLang="zh-TW" sz="1600" dirty="0" smtClean="0">
                <a:latin typeface="Microsoft JhengHei UI" panose="020B0604030504040204" pitchFamily="34" charset="-120"/>
                <a:ea typeface="Microsoft JhengHei UI" panose="020B0604030504040204" pitchFamily="34" charset="-120"/>
              </a:rPr>
              <a:t>obesity.</a:t>
            </a:r>
            <a:endParaRPr lang="en-US" altLang="zh-TW" sz="1600"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733418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solidFill>
                  <a:srgbClr val="FFC000"/>
                </a:solidFill>
              </a:rPr>
              <a:t>Machine learning </a:t>
            </a:r>
            <a:r>
              <a:rPr lang="en-US" altLang="zh-TW" dirty="0" smtClean="0"/>
              <a:t>article vector</a:t>
            </a:r>
            <a:endParaRPr lang="en-US" altLang="zh-TW" dirty="0"/>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0" name="矩形 19"/>
          <p:cNvSpPr/>
          <p:nvPr/>
        </p:nvSpPr>
        <p:spPr>
          <a:xfrm>
            <a:off x="149060" y="3501685"/>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7" name="矩形 26"/>
          <p:cNvSpPr/>
          <p:nvPr/>
        </p:nvSpPr>
        <p:spPr>
          <a:xfrm>
            <a:off x="149060" y="4685720"/>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12" name="群組 11"/>
          <p:cNvGrpSpPr/>
          <p:nvPr/>
        </p:nvGrpSpPr>
        <p:grpSpPr>
          <a:xfrm>
            <a:off x="503143" y="2032728"/>
            <a:ext cx="1974050" cy="441388"/>
            <a:chOff x="4192673" y="1618424"/>
            <a:chExt cx="2644602" cy="441388"/>
          </a:xfrm>
        </p:grpSpPr>
        <p:sp>
          <p:nvSpPr>
            <p:cNvPr id="13" name="六邊形 12"/>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4"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altLang="zh-TW" sz="1600" dirty="0">
                  <a:latin typeface="Microsoft JhengHei UI" panose="020B0604030504040204" pitchFamily="34" charset="-120"/>
                  <a:ea typeface="Microsoft JhengHei UI" panose="020B0604030504040204" pitchFamily="34" charset="-120"/>
                </a:rPr>
                <a:t>A</a:t>
              </a:r>
              <a:r>
                <a:rPr lang="en-US" altLang="zh-TW" sz="1600" dirty="0" smtClean="0">
                  <a:latin typeface="Microsoft JhengHei UI" panose="020B0604030504040204" pitchFamily="34" charset="-120"/>
                  <a:ea typeface="Microsoft JhengHei UI" panose="020B0604030504040204" pitchFamily="34" charset="-120"/>
                </a:rPr>
                <a:t>. Average</a:t>
              </a:r>
              <a:endParaRPr lang="en-US" sz="1600" kern="1200" noProof="0" dirty="0">
                <a:latin typeface="Microsoft JhengHei UI" panose="020B0604030504040204" pitchFamily="34" charset="-120"/>
                <a:ea typeface="Microsoft JhengHei UI" panose="020B0604030504040204" pitchFamily="34" charset="-120"/>
              </a:endParaRPr>
            </a:p>
          </p:txBody>
        </p:sp>
      </p:grpSp>
      <p:grpSp>
        <p:nvGrpSpPr>
          <p:cNvPr id="15" name="群組 14"/>
          <p:cNvGrpSpPr/>
          <p:nvPr/>
        </p:nvGrpSpPr>
        <p:grpSpPr>
          <a:xfrm>
            <a:off x="503143" y="3597686"/>
            <a:ext cx="1974050" cy="441388"/>
            <a:chOff x="4192673" y="1618424"/>
            <a:chExt cx="2644602" cy="441388"/>
          </a:xfrm>
        </p:grpSpPr>
        <p:sp>
          <p:nvSpPr>
            <p:cNvPr id="16" name="六邊形 15"/>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7"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altLang="zh-TW" sz="1600" dirty="0">
                  <a:latin typeface="Microsoft JhengHei UI" panose="020B0604030504040204" pitchFamily="34" charset="-120"/>
                  <a:ea typeface="Microsoft JhengHei UI" panose="020B0604030504040204" pitchFamily="34" charset="-120"/>
                </a:rPr>
                <a:t>B</a:t>
              </a:r>
              <a:r>
                <a:rPr lang="en-US" altLang="zh-TW" sz="1600" dirty="0" smtClean="0">
                  <a:latin typeface="Microsoft JhengHei UI" panose="020B0604030504040204" pitchFamily="34" charset="-120"/>
                  <a:ea typeface="Microsoft JhengHei UI" panose="020B0604030504040204" pitchFamily="34" charset="-120"/>
                </a:rPr>
                <a:t>. Weight</a:t>
              </a:r>
              <a:endParaRPr lang="en-US" sz="1600" kern="1200" noProof="0" dirty="0">
                <a:latin typeface="Microsoft JhengHei UI" panose="020B0604030504040204" pitchFamily="34" charset="-120"/>
                <a:ea typeface="Microsoft JhengHei UI" panose="020B0604030504040204" pitchFamily="34" charset="-120"/>
              </a:endParaRPr>
            </a:p>
          </p:txBody>
        </p:sp>
      </p:grpSp>
      <p:sp>
        <p:nvSpPr>
          <p:cNvPr id="3" name="矩形 2"/>
          <p:cNvSpPr/>
          <p:nvPr/>
        </p:nvSpPr>
        <p:spPr>
          <a:xfrm>
            <a:off x="581192" y="2570117"/>
            <a:ext cx="9319266" cy="338554"/>
          </a:xfrm>
          <a:prstGeom prst="rect">
            <a:avLst/>
          </a:prstGeom>
        </p:spPr>
        <p:txBody>
          <a:bodyPr wrap="square">
            <a:spAutoFit/>
          </a:bodyPr>
          <a:lstStyle/>
          <a:p>
            <a:r>
              <a:rPr lang="en-US" altLang="zh-TW" sz="1600" dirty="0">
                <a:latin typeface="Microsoft JhengHei UI" panose="020B0604030504040204" pitchFamily="34" charset="-120"/>
                <a:ea typeface="Microsoft JhengHei UI" panose="020B0604030504040204" pitchFamily="34" charset="-120"/>
              </a:rPr>
              <a:t>Calculate the average vector of the article and use it as the article </a:t>
            </a:r>
            <a:r>
              <a:rPr lang="en-US" altLang="zh-TW" sz="1600" dirty="0" smtClean="0">
                <a:latin typeface="Microsoft JhengHei UI" panose="020B0604030504040204" pitchFamily="34" charset="-120"/>
                <a:ea typeface="Microsoft JhengHei UI" panose="020B0604030504040204" pitchFamily="34" charset="-120"/>
              </a:rPr>
              <a:t>vector.</a:t>
            </a:r>
            <a:endParaRPr lang="zh-TW" altLang="en-US" sz="1600" dirty="0">
              <a:latin typeface="Microsoft JhengHei UI" panose="020B0604030504040204" pitchFamily="34" charset="-120"/>
              <a:ea typeface="Microsoft JhengHei UI" panose="020B0604030504040204" pitchFamily="34" charset="-120"/>
            </a:endParaRPr>
          </a:p>
        </p:txBody>
      </p:sp>
      <p:sp>
        <p:nvSpPr>
          <p:cNvPr id="5" name="矩形 4"/>
          <p:cNvSpPr/>
          <p:nvPr/>
        </p:nvSpPr>
        <p:spPr>
          <a:xfrm>
            <a:off x="581192" y="4138292"/>
            <a:ext cx="4418037" cy="830997"/>
          </a:xfrm>
          <a:prstGeom prst="rect">
            <a:avLst/>
          </a:prstGeom>
        </p:spPr>
        <p:txBody>
          <a:bodyPr wrap="square">
            <a:spAutoFit/>
          </a:bodyPr>
          <a:lstStyle/>
          <a:p>
            <a:r>
              <a:rPr lang="en-US" altLang="zh-TW" sz="1600" dirty="0">
                <a:latin typeface="Microsoft JhengHei UI" panose="020B0604030504040204" pitchFamily="34" charset="-120"/>
                <a:ea typeface="Microsoft JhengHei UI" panose="020B0604030504040204" pitchFamily="34" charset="-120"/>
              </a:rPr>
              <a:t>Calculate the weight vector of the article, give the weight to the key words, and use it as the article </a:t>
            </a:r>
            <a:r>
              <a:rPr lang="en-US" altLang="zh-TW" sz="1600" dirty="0" smtClean="0">
                <a:latin typeface="Microsoft JhengHei UI" panose="020B0604030504040204" pitchFamily="34" charset="-120"/>
                <a:ea typeface="Microsoft JhengHei UI" panose="020B0604030504040204" pitchFamily="34" charset="-120"/>
              </a:rPr>
              <a:t>vector.</a:t>
            </a:r>
            <a:endParaRPr lang="zh-TW" altLang="en-US" sz="1600" dirty="0">
              <a:latin typeface="Microsoft JhengHei UI" panose="020B0604030504040204" pitchFamily="34" charset="-120"/>
              <a:ea typeface="Microsoft JhengHei UI" panose="020B0604030504040204" pitchFamily="34" charset="-120"/>
            </a:endParaRPr>
          </a:p>
        </p:txBody>
      </p:sp>
      <p:grpSp>
        <p:nvGrpSpPr>
          <p:cNvPr id="23" name="群組 22"/>
          <p:cNvGrpSpPr/>
          <p:nvPr/>
        </p:nvGrpSpPr>
        <p:grpSpPr>
          <a:xfrm>
            <a:off x="5153892" y="4082998"/>
            <a:ext cx="6783184" cy="2461679"/>
            <a:chOff x="6362337" y="3326422"/>
            <a:chExt cx="6354881" cy="3024712"/>
          </a:xfrm>
        </p:grpSpPr>
        <p:sp>
          <p:nvSpPr>
            <p:cNvPr id="24" name="圓角矩形 23"/>
            <p:cNvSpPr/>
            <p:nvPr/>
          </p:nvSpPr>
          <p:spPr>
            <a:xfrm>
              <a:off x="7166488" y="3648752"/>
              <a:ext cx="930875" cy="39238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obesity</a:t>
              </a:r>
              <a:endParaRPr lang="zh-TW" altLang="en-US" dirty="0"/>
            </a:p>
          </p:txBody>
        </p:sp>
        <p:sp>
          <p:nvSpPr>
            <p:cNvPr id="25" name="圓角矩形 24"/>
            <p:cNvSpPr/>
            <p:nvPr/>
          </p:nvSpPr>
          <p:spPr>
            <a:xfrm>
              <a:off x="7166487" y="5268261"/>
              <a:ext cx="930876" cy="392379"/>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obese</a:t>
              </a:r>
              <a:endParaRPr lang="zh-TW" altLang="en-US" dirty="0"/>
            </a:p>
          </p:txBody>
        </p:sp>
        <p:sp>
          <p:nvSpPr>
            <p:cNvPr id="26" name="圓角矩形 25"/>
            <p:cNvSpPr/>
            <p:nvPr/>
          </p:nvSpPr>
          <p:spPr>
            <a:xfrm>
              <a:off x="8289990" y="3662077"/>
              <a:ext cx="1673468" cy="396321"/>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dirty="0"/>
                <a:t>morbid</a:t>
              </a:r>
              <a:endParaRPr lang="zh-TW" altLang="en-US" dirty="0"/>
            </a:p>
          </p:txBody>
        </p:sp>
        <p:sp>
          <p:nvSpPr>
            <p:cNvPr id="28" name="圓角矩形 27"/>
            <p:cNvSpPr/>
            <p:nvPr/>
          </p:nvSpPr>
          <p:spPr>
            <a:xfrm>
              <a:off x="8294548" y="4333123"/>
              <a:ext cx="1673469" cy="387220"/>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dirty="0"/>
                <a:t>hyperlipidemia</a:t>
              </a:r>
              <a:endParaRPr lang="zh-TW" altLang="en-US" dirty="0"/>
            </a:p>
          </p:txBody>
        </p:sp>
        <p:sp>
          <p:nvSpPr>
            <p:cNvPr id="29" name="圓角矩形 28"/>
            <p:cNvSpPr/>
            <p:nvPr/>
          </p:nvSpPr>
          <p:spPr>
            <a:xfrm>
              <a:off x="8289990" y="5228539"/>
              <a:ext cx="1673469" cy="392379"/>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dirty="0"/>
                <a:t>morbidly</a:t>
              </a:r>
              <a:endParaRPr lang="zh-TW" altLang="en-US" dirty="0"/>
            </a:p>
          </p:txBody>
        </p:sp>
        <p:sp>
          <p:nvSpPr>
            <p:cNvPr id="30" name="圓角矩形 29"/>
            <p:cNvSpPr/>
            <p:nvPr/>
          </p:nvSpPr>
          <p:spPr>
            <a:xfrm>
              <a:off x="10171617" y="4336122"/>
              <a:ext cx="1101132" cy="384220"/>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dirty="0" err="1" smtClean="0"/>
                <a:t>htn</a:t>
              </a:r>
              <a:endParaRPr lang="zh-TW" altLang="en-US" dirty="0"/>
            </a:p>
          </p:txBody>
        </p:sp>
        <p:sp>
          <p:nvSpPr>
            <p:cNvPr id="31" name="圓角矩形 30"/>
            <p:cNvSpPr/>
            <p:nvPr/>
          </p:nvSpPr>
          <p:spPr>
            <a:xfrm>
              <a:off x="10171617" y="3643194"/>
              <a:ext cx="1101132" cy="397938"/>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dirty="0"/>
                <a:t>asthma</a:t>
              </a:r>
              <a:endParaRPr lang="zh-TW" altLang="en-US" dirty="0"/>
            </a:p>
          </p:txBody>
        </p:sp>
        <p:cxnSp>
          <p:nvCxnSpPr>
            <p:cNvPr id="32" name="直線接點 31"/>
            <p:cNvCxnSpPr/>
            <p:nvPr/>
          </p:nvCxnSpPr>
          <p:spPr>
            <a:xfrm flipH="1">
              <a:off x="8193197" y="3326422"/>
              <a:ext cx="1011" cy="2879001"/>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3" name="直線接點 32"/>
            <p:cNvCxnSpPr/>
            <p:nvPr/>
          </p:nvCxnSpPr>
          <p:spPr>
            <a:xfrm flipH="1">
              <a:off x="10051882" y="3326422"/>
              <a:ext cx="1011" cy="2879001"/>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4" name="直線接點 33"/>
            <p:cNvCxnSpPr/>
            <p:nvPr/>
          </p:nvCxnSpPr>
          <p:spPr>
            <a:xfrm flipV="1">
              <a:off x="7090412" y="5836091"/>
              <a:ext cx="5626806" cy="7757"/>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7489236" y="5897329"/>
              <a:ext cx="281134" cy="453805"/>
            </a:xfrm>
            <a:prstGeom prst="rect">
              <a:avLst/>
            </a:prstGeom>
          </p:spPr>
          <p:txBody>
            <a:bodyPr wrap="none">
              <a:spAutoFit/>
            </a:bodyPr>
            <a:lstStyle/>
            <a:p>
              <a:r>
                <a:rPr lang="en-US" altLang="zh-TW" dirty="0">
                  <a:solidFill>
                    <a:schemeClr val="bg2">
                      <a:lumMod val="50000"/>
                    </a:schemeClr>
                  </a:solidFill>
                </a:rPr>
                <a:t>4</a:t>
              </a:r>
              <a:endParaRPr lang="zh-TW" altLang="en-US" dirty="0">
                <a:solidFill>
                  <a:schemeClr val="bg2">
                    <a:lumMod val="50000"/>
                  </a:schemeClr>
                </a:solidFill>
              </a:endParaRPr>
            </a:p>
          </p:txBody>
        </p:sp>
        <p:sp>
          <p:nvSpPr>
            <p:cNvPr id="36" name="矩形 35"/>
            <p:cNvSpPr/>
            <p:nvPr/>
          </p:nvSpPr>
          <p:spPr>
            <a:xfrm>
              <a:off x="8993623" y="5897329"/>
              <a:ext cx="281134" cy="453805"/>
            </a:xfrm>
            <a:prstGeom prst="rect">
              <a:avLst/>
            </a:prstGeom>
          </p:spPr>
          <p:txBody>
            <a:bodyPr wrap="none">
              <a:spAutoFit/>
            </a:bodyPr>
            <a:lstStyle/>
            <a:p>
              <a:r>
                <a:rPr lang="en-US" altLang="zh-TW" dirty="0">
                  <a:solidFill>
                    <a:schemeClr val="bg2">
                      <a:lumMod val="50000"/>
                    </a:schemeClr>
                  </a:solidFill>
                </a:rPr>
                <a:t>2</a:t>
              </a:r>
              <a:endParaRPr lang="zh-TW" altLang="en-US" dirty="0">
                <a:solidFill>
                  <a:schemeClr val="bg2">
                    <a:lumMod val="50000"/>
                  </a:schemeClr>
                </a:solidFill>
              </a:endParaRPr>
            </a:p>
          </p:txBody>
        </p:sp>
        <p:sp>
          <p:nvSpPr>
            <p:cNvPr id="37" name="矩形 36"/>
            <p:cNvSpPr/>
            <p:nvPr/>
          </p:nvSpPr>
          <p:spPr>
            <a:xfrm>
              <a:off x="10638637" y="5897329"/>
              <a:ext cx="281134" cy="453805"/>
            </a:xfrm>
            <a:prstGeom prst="rect">
              <a:avLst/>
            </a:prstGeom>
          </p:spPr>
          <p:txBody>
            <a:bodyPr wrap="none">
              <a:spAutoFit/>
            </a:bodyPr>
            <a:lstStyle/>
            <a:p>
              <a:r>
                <a:rPr lang="en-US" altLang="zh-TW" dirty="0">
                  <a:solidFill>
                    <a:schemeClr val="bg2">
                      <a:lumMod val="50000"/>
                    </a:schemeClr>
                  </a:solidFill>
                </a:rPr>
                <a:t>1</a:t>
              </a:r>
              <a:endParaRPr lang="zh-TW" altLang="en-US" dirty="0">
                <a:solidFill>
                  <a:schemeClr val="bg2">
                    <a:lumMod val="50000"/>
                  </a:schemeClr>
                </a:solidFill>
              </a:endParaRPr>
            </a:p>
          </p:txBody>
        </p:sp>
        <p:sp>
          <p:nvSpPr>
            <p:cNvPr id="38" name="矩形 37"/>
            <p:cNvSpPr/>
            <p:nvPr/>
          </p:nvSpPr>
          <p:spPr>
            <a:xfrm>
              <a:off x="6362337" y="5836091"/>
              <a:ext cx="798808" cy="369332"/>
            </a:xfrm>
            <a:prstGeom prst="rect">
              <a:avLst/>
            </a:prstGeom>
          </p:spPr>
          <p:txBody>
            <a:bodyPr wrap="none">
              <a:spAutoFit/>
            </a:bodyPr>
            <a:lstStyle/>
            <a:p>
              <a:r>
                <a:rPr lang="en-US" altLang="zh-TW" dirty="0" smtClean="0">
                  <a:solidFill>
                    <a:schemeClr val="bg2">
                      <a:lumMod val="50000"/>
                    </a:schemeClr>
                  </a:solidFill>
                </a:rPr>
                <a:t>weight</a:t>
              </a:r>
              <a:endParaRPr lang="zh-TW" altLang="en-US" dirty="0">
                <a:solidFill>
                  <a:schemeClr val="bg2">
                    <a:lumMod val="50000"/>
                  </a:schemeClr>
                </a:solidFill>
              </a:endParaRPr>
            </a:p>
          </p:txBody>
        </p:sp>
      </p:grpSp>
      <p:cxnSp>
        <p:nvCxnSpPr>
          <p:cNvPr id="39" name="直線接點 38"/>
          <p:cNvCxnSpPr/>
          <p:nvPr/>
        </p:nvCxnSpPr>
        <p:spPr>
          <a:xfrm flipH="1">
            <a:off x="10580317" y="4082998"/>
            <a:ext cx="1079" cy="2343091"/>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11143227" y="6175345"/>
            <a:ext cx="466794" cy="369332"/>
          </a:xfrm>
          <a:prstGeom prst="rect">
            <a:avLst/>
          </a:prstGeom>
        </p:spPr>
        <p:txBody>
          <a:bodyPr wrap="none">
            <a:spAutoFit/>
          </a:bodyPr>
          <a:lstStyle/>
          <a:p>
            <a:r>
              <a:rPr lang="en-US" altLang="zh-TW" dirty="0" smtClean="0">
                <a:solidFill>
                  <a:schemeClr val="bg2">
                    <a:lumMod val="50000"/>
                  </a:schemeClr>
                </a:solidFill>
              </a:rPr>
              <a:t>0.1</a:t>
            </a:r>
            <a:endParaRPr lang="zh-TW" altLang="en-US" dirty="0">
              <a:solidFill>
                <a:schemeClr val="bg2">
                  <a:lumMod val="50000"/>
                </a:schemeClr>
              </a:solidFill>
            </a:endParaRPr>
          </a:p>
        </p:txBody>
      </p:sp>
      <p:sp>
        <p:nvSpPr>
          <p:cNvPr id="41" name="圓角矩形 40"/>
          <p:cNvSpPr/>
          <p:nvPr/>
        </p:nvSpPr>
        <p:spPr>
          <a:xfrm>
            <a:off x="10788951" y="4340805"/>
            <a:ext cx="1175346" cy="323864"/>
          </a:xfrm>
          <a:prstGeom prst="round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dirty="0" smtClean="0"/>
              <a:t>other</a:t>
            </a:r>
            <a:endParaRPr lang="zh-TW" altLang="en-US" dirty="0"/>
          </a:p>
        </p:txBody>
      </p:sp>
    </p:spTree>
    <p:extLst>
      <p:ext uri="{BB962C8B-B14F-4D97-AF65-F5344CB8AC3E}">
        <p14:creationId xmlns:p14="http://schemas.microsoft.com/office/powerpoint/2010/main" val="1670734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solidFill>
                  <a:srgbClr val="FFC000"/>
                </a:solidFill>
              </a:rPr>
              <a:t>Machine learning</a:t>
            </a:r>
            <a:r>
              <a:rPr lang="en-US" altLang="zh-TW" dirty="0">
                <a:solidFill>
                  <a:srgbClr val="FFFEFF"/>
                </a:solidFill>
              </a:rPr>
              <a:t> </a:t>
            </a:r>
            <a:r>
              <a:rPr lang="en-US" altLang="zh-TW" dirty="0" smtClean="0">
                <a:solidFill>
                  <a:srgbClr val="FFFEFF"/>
                </a:solidFill>
              </a:rPr>
              <a:t>Classification </a:t>
            </a:r>
            <a:r>
              <a:rPr lang="en-US" altLang="zh-TW" dirty="0">
                <a:solidFill>
                  <a:srgbClr val="FFFEFF"/>
                </a:solidFill>
              </a:rPr>
              <a:t>algorithm</a:t>
            </a:r>
            <a:endParaRPr lang="en-US" altLang="zh-TW" dirty="0">
              <a:solidFill>
                <a:srgbClr val="FFFEFF"/>
              </a:solidFill>
              <a:latin typeface="Microsoft JhengHei UI" panose="020B0604030504040204" pitchFamily="34" charset="-120"/>
              <a:ea typeface="Microsoft JhengHei UI" panose="020B0604030504040204" pitchFamily="34" charset="-120"/>
            </a:endParaRPr>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6" name="群組 5"/>
          <p:cNvGrpSpPr/>
          <p:nvPr/>
        </p:nvGrpSpPr>
        <p:grpSpPr>
          <a:xfrm>
            <a:off x="503143" y="2032728"/>
            <a:ext cx="3116356" cy="441388"/>
            <a:chOff x="4192673" y="1618424"/>
            <a:chExt cx="2644602" cy="441388"/>
          </a:xfrm>
        </p:grpSpPr>
        <p:sp>
          <p:nvSpPr>
            <p:cNvPr id="7" name="六邊形 6"/>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8"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altLang="zh-TW" sz="1600" dirty="0" smtClean="0">
                  <a:latin typeface="Microsoft JhengHei UI" panose="020B0604030504040204" pitchFamily="34" charset="-120"/>
                  <a:ea typeface="Microsoft JhengHei UI" panose="020B0604030504040204" pitchFamily="34" charset="-120"/>
                </a:rPr>
                <a:t>Naïve Bayes</a:t>
              </a:r>
              <a:endParaRPr lang="en-US" sz="1600" kern="1200" noProof="0" dirty="0">
                <a:latin typeface="Microsoft JhengHei UI" panose="020B0604030504040204" pitchFamily="34" charset="-120"/>
                <a:ea typeface="Microsoft JhengHei UI" panose="020B0604030504040204" pitchFamily="34" charset="-120"/>
              </a:endParaRPr>
            </a:p>
          </p:txBody>
        </p:sp>
      </p:grpSp>
      <p:sp>
        <p:nvSpPr>
          <p:cNvPr id="20" name="矩形 19"/>
          <p:cNvSpPr/>
          <p:nvPr/>
        </p:nvSpPr>
        <p:spPr>
          <a:xfrm>
            <a:off x="149060" y="3501685"/>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21" name="群組 20"/>
          <p:cNvGrpSpPr/>
          <p:nvPr/>
        </p:nvGrpSpPr>
        <p:grpSpPr>
          <a:xfrm>
            <a:off x="503143" y="3501685"/>
            <a:ext cx="3116356" cy="441388"/>
            <a:chOff x="4192673" y="1618424"/>
            <a:chExt cx="2644602" cy="441388"/>
          </a:xfrm>
        </p:grpSpPr>
        <p:sp>
          <p:nvSpPr>
            <p:cNvPr id="24" name="六邊形 23"/>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25"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altLang="zh-TW" sz="1600" dirty="0" smtClean="0">
                  <a:latin typeface="Microsoft JhengHei UI" panose="020B0604030504040204" pitchFamily="34" charset="-120"/>
                  <a:ea typeface="Microsoft JhengHei UI" panose="020B0604030504040204" pitchFamily="34" charset="-120"/>
                </a:rPr>
                <a:t>Random Forest</a:t>
              </a:r>
              <a:endParaRPr lang="en-US" sz="1600" kern="1200" noProof="0" dirty="0">
                <a:latin typeface="Microsoft JhengHei UI" panose="020B0604030504040204" pitchFamily="34" charset="-120"/>
                <a:ea typeface="Microsoft JhengHei UI" panose="020B0604030504040204" pitchFamily="34" charset="-120"/>
              </a:endParaRPr>
            </a:p>
          </p:txBody>
        </p:sp>
      </p:grpSp>
      <p:sp>
        <p:nvSpPr>
          <p:cNvPr id="26" name="矩形 25"/>
          <p:cNvSpPr/>
          <p:nvPr/>
        </p:nvSpPr>
        <p:spPr>
          <a:xfrm>
            <a:off x="581192" y="4014865"/>
            <a:ext cx="11332778" cy="830997"/>
          </a:xfrm>
          <a:prstGeom prst="rect">
            <a:avLst/>
          </a:prstGeom>
        </p:spPr>
        <p:txBody>
          <a:bodyPr wrap="square">
            <a:spAutoFit/>
          </a:bodyPr>
          <a:lstStyle/>
          <a:p>
            <a:pPr lvl="0"/>
            <a:r>
              <a:rPr lang="en-US" altLang="zh-TW" sz="1600" dirty="0">
                <a:latin typeface="Microsoft JhengHei UI" panose="020B0604030504040204" pitchFamily="34" charset="-120"/>
                <a:ea typeface="Microsoft JhengHei UI" panose="020B0604030504040204" pitchFamily="34" charset="-120"/>
              </a:rPr>
              <a:t>The (random forest) algorithm establishes the outcome based on the predictions of the </a:t>
            </a:r>
            <a:r>
              <a:rPr lang="en-US" altLang="zh-TW" sz="1600" dirty="0">
                <a:solidFill>
                  <a:srgbClr val="FFC000"/>
                </a:solidFill>
                <a:latin typeface="Microsoft JhengHei UI" panose="020B0604030504040204" pitchFamily="34" charset="-120"/>
                <a:ea typeface="Microsoft JhengHei UI" panose="020B0604030504040204" pitchFamily="34" charset="-120"/>
              </a:rPr>
              <a:t>decision trees</a:t>
            </a:r>
            <a:r>
              <a:rPr lang="en-US" altLang="zh-TW" sz="1600" dirty="0">
                <a:latin typeface="Microsoft JhengHei UI" panose="020B0604030504040204" pitchFamily="34" charset="-120"/>
                <a:ea typeface="Microsoft JhengHei UI" panose="020B0604030504040204" pitchFamily="34" charset="-120"/>
              </a:rPr>
              <a:t>. It predicts by taking the average or mean of the output from various trees. Increasing the number of trees increases the precision of the outcome.</a:t>
            </a:r>
          </a:p>
        </p:txBody>
      </p:sp>
      <p:sp>
        <p:nvSpPr>
          <p:cNvPr id="27" name="矩形 26"/>
          <p:cNvSpPr/>
          <p:nvPr/>
        </p:nvSpPr>
        <p:spPr>
          <a:xfrm>
            <a:off x="149060" y="4685720"/>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28" name="群組 27"/>
          <p:cNvGrpSpPr/>
          <p:nvPr/>
        </p:nvGrpSpPr>
        <p:grpSpPr>
          <a:xfrm>
            <a:off x="474742" y="4921789"/>
            <a:ext cx="3116356" cy="441388"/>
            <a:chOff x="4192673" y="1618424"/>
            <a:chExt cx="2644602" cy="441388"/>
          </a:xfrm>
        </p:grpSpPr>
        <p:sp>
          <p:nvSpPr>
            <p:cNvPr id="29" name="六邊形 28"/>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30"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noProof="0" dirty="0" smtClean="0">
                  <a:latin typeface="Microsoft JhengHei UI" panose="020B0604030504040204" pitchFamily="34" charset="-120"/>
                  <a:ea typeface="Microsoft JhengHei UI" panose="020B0604030504040204" pitchFamily="34" charset="-120"/>
                </a:rPr>
                <a:t>XGboost</a:t>
              </a:r>
              <a:endParaRPr lang="en-US" sz="1600" kern="1200" noProof="0" dirty="0">
                <a:latin typeface="Microsoft JhengHei UI" panose="020B0604030504040204" pitchFamily="34" charset="-120"/>
                <a:ea typeface="Microsoft JhengHei UI" panose="020B0604030504040204" pitchFamily="34" charset="-120"/>
              </a:endParaRPr>
            </a:p>
          </p:txBody>
        </p:sp>
      </p:grpSp>
      <p:sp>
        <p:nvSpPr>
          <p:cNvPr id="9" name="矩形 8"/>
          <p:cNvSpPr/>
          <p:nvPr/>
        </p:nvSpPr>
        <p:spPr>
          <a:xfrm>
            <a:off x="563422" y="5462671"/>
            <a:ext cx="11350548" cy="1077218"/>
          </a:xfrm>
          <a:prstGeom prst="rect">
            <a:avLst/>
          </a:prstGeom>
        </p:spPr>
        <p:txBody>
          <a:bodyPr wrap="square">
            <a:spAutoFit/>
          </a:bodyPr>
          <a:lstStyle/>
          <a:p>
            <a:r>
              <a:rPr lang="en-US" altLang="zh-TW" sz="1600" dirty="0" smtClean="0">
                <a:latin typeface="Microsoft JhengHei UI" panose="020B0604030504040204" pitchFamily="34" charset="-120"/>
                <a:ea typeface="Microsoft JhengHei UI" panose="020B0604030504040204" pitchFamily="34" charset="-120"/>
              </a:rPr>
              <a:t>XGboost </a:t>
            </a:r>
            <a:r>
              <a:rPr lang="en-US" altLang="zh-TW" sz="1600" dirty="0">
                <a:latin typeface="Microsoft JhengHei UI" panose="020B0604030504040204" pitchFamily="34" charset="-120"/>
                <a:ea typeface="Microsoft JhengHei UI" panose="020B0604030504040204" pitchFamily="34" charset="-120"/>
              </a:rPr>
              <a:t>(Extreme Gradient Boosting) is a Gradient Boosted Tree (GBDT) that keeps the original model unchanged every time, and adds a new function to the model to correct the error of the previous tree to improve the overall model. Mainly used to solve the problem of supervision is learning, can be used for classification can also be used for regression </a:t>
            </a:r>
            <a:r>
              <a:rPr lang="en-US" altLang="zh-TW" sz="1600" dirty="0" smtClean="0">
                <a:latin typeface="Microsoft JhengHei UI" panose="020B0604030504040204" pitchFamily="34" charset="-120"/>
                <a:ea typeface="Microsoft JhengHei UI" panose="020B0604030504040204" pitchFamily="34" charset="-120"/>
              </a:rPr>
              <a:t>problems.</a:t>
            </a:r>
            <a:endParaRPr lang="zh-TW" altLang="en-US" sz="1600" dirty="0">
              <a:latin typeface="Microsoft JhengHei UI" panose="020B0604030504040204" pitchFamily="34" charset="-120"/>
              <a:ea typeface="Microsoft JhengHei UI" panose="020B0604030504040204" pitchFamily="34" charset="-120"/>
            </a:endParaRPr>
          </a:p>
        </p:txBody>
      </p:sp>
      <p:sp>
        <p:nvSpPr>
          <p:cNvPr id="10" name="矩形 9"/>
          <p:cNvSpPr/>
          <p:nvPr/>
        </p:nvSpPr>
        <p:spPr>
          <a:xfrm>
            <a:off x="581192" y="2490334"/>
            <a:ext cx="11332778" cy="830997"/>
          </a:xfrm>
          <a:prstGeom prst="rect">
            <a:avLst/>
          </a:prstGeom>
        </p:spPr>
        <p:txBody>
          <a:bodyPr wrap="square">
            <a:spAutoFit/>
          </a:bodyPr>
          <a:lstStyle/>
          <a:p>
            <a:r>
              <a:rPr lang="en-US" altLang="zh-TW" sz="1600" dirty="0">
                <a:latin typeface="Microsoft JhengHei UI" panose="020B0604030504040204" pitchFamily="34" charset="-120"/>
                <a:ea typeface="Microsoft JhengHei UI" panose="020B0604030504040204" pitchFamily="34" charset="-120"/>
              </a:rPr>
              <a:t>Naive B</a:t>
            </a:r>
            <a:r>
              <a:rPr lang="en-US" altLang="zh-TW" sz="1600" dirty="0" smtClean="0">
                <a:latin typeface="Microsoft JhengHei UI" panose="020B0604030504040204" pitchFamily="34" charset="-120"/>
                <a:ea typeface="Microsoft JhengHei UI" panose="020B0604030504040204" pitchFamily="34" charset="-120"/>
              </a:rPr>
              <a:t>ayes </a:t>
            </a:r>
            <a:r>
              <a:rPr lang="en-US" altLang="zh-TW" sz="1600" dirty="0">
                <a:latin typeface="Microsoft JhengHei UI" panose="020B0604030504040204" pitchFamily="34" charset="-120"/>
                <a:ea typeface="Microsoft JhengHei UI" panose="020B0604030504040204" pitchFamily="34" charset="-120"/>
              </a:rPr>
              <a:t>is a classification model based on calculating the </a:t>
            </a:r>
            <a:r>
              <a:rPr lang="en-US" altLang="zh-TW" sz="1600" dirty="0">
                <a:solidFill>
                  <a:srgbClr val="FFC000"/>
                </a:solidFill>
                <a:latin typeface="Microsoft JhengHei UI" panose="020B0604030504040204" pitchFamily="34" charset="-120"/>
                <a:ea typeface="Microsoft JhengHei UI" panose="020B0604030504040204" pitchFamily="34" charset="-120"/>
              </a:rPr>
              <a:t>probability of conditions</a:t>
            </a:r>
            <a:r>
              <a:rPr lang="en-US" altLang="zh-TW" sz="1600" dirty="0">
                <a:latin typeface="Microsoft JhengHei UI" panose="020B0604030504040204" pitchFamily="34" charset="-120"/>
                <a:ea typeface="Microsoft JhengHei UI" panose="020B0604030504040204" pitchFamily="34" charset="-120"/>
              </a:rPr>
              <a:t>. By assuming that each event is independent, the probability under each condition can be calculated to obtain the probability of the event (category) occurring</a:t>
            </a:r>
            <a:endParaRPr lang="zh-TW" altLang="en-US" sz="1600"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454788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solidFill>
                  <a:srgbClr val="FFC000"/>
                </a:solidFill>
              </a:rPr>
              <a:t>Deep </a:t>
            </a:r>
            <a:r>
              <a:rPr lang="en-US" altLang="zh-TW" dirty="0">
                <a:solidFill>
                  <a:srgbClr val="FFC000"/>
                </a:solidFill>
              </a:rPr>
              <a:t>learning</a:t>
            </a:r>
            <a:r>
              <a:rPr lang="en-US" altLang="zh-TW" dirty="0" smtClean="0"/>
              <a:t> Spacy.TextRecognizer</a:t>
            </a:r>
            <a:endParaRPr lang="zh-TW" altLang="en-US" dirty="0"/>
          </a:p>
        </p:txBody>
      </p:sp>
      <p:grpSp>
        <p:nvGrpSpPr>
          <p:cNvPr id="4" name="群組 3"/>
          <p:cNvGrpSpPr/>
          <p:nvPr/>
        </p:nvGrpSpPr>
        <p:grpSpPr>
          <a:xfrm>
            <a:off x="673151" y="1963732"/>
            <a:ext cx="1207408" cy="441388"/>
            <a:chOff x="4192673" y="1618424"/>
            <a:chExt cx="2365367" cy="441388"/>
          </a:xfrm>
        </p:grpSpPr>
        <p:sp>
          <p:nvSpPr>
            <p:cNvPr id="5" name="六邊形 4"/>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6"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kern="1200" noProof="0" dirty="0" smtClean="0">
                  <a:latin typeface="Microsoft JhengHei UI" panose="020B0604030504040204" pitchFamily="34" charset="-120"/>
                  <a:ea typeface="Microsoft JhengHei UI" panose="020B0604030504040204" pitchFamily="34" charset="-120"/>
                </a:rPr>
                <a:t>W2V</a:t>
              </a:r>
              <a:endParaRPr lang="en-US" sz="1600" kern="1200" noProof="0" dirty="0">
                <a:latin typeface="Microsoft JhengHei UI" panose="020B0604030504040204" pitchFamily="34" charset="-120"/>
                <a:ea typeface="Microsoft JhengHei UI" panose="020B0604030504040204" pitchFamily="34" charset="-120"/>
              </a:endParaRPr>
            </a:p>
          </p:txBody>
        </p:sp>
      </p:grpSp>
      <p:grpSp>
        <p:nvGrpSpPr>
          <p:cNvPr id="7" name="群組 6"/>
          <p:cNvGrpSpPr/>
          <p:nvPr/>
        </p:nvGrpSpPr>
        <p:grpSpPr>
          <a:xfrm>
            <a:off x="673151" y="2830450"/>
            <a:ext cx="1207408" cy="441388"/>
            <a:chOff x="4192673" y="1618424"/>
            <a:chExt cx="2365367" cy="441388"/>
          </a:xfrm>
        </p:grpSpPr>
        <p:sp>
          <p:nvSpPr>
            <p:cNvPr id="8" name="六邊形 7"/>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9"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smtClean="0">
                  <a:latin typeface="Microsoft JhengHei UI" panose="020B0604030504040204" pitchFamily="34" charset="-120"/>
                  <a:ea typeface="Microsoft JhengHei UI" panose="020B0604030504040204" pitchFamily="34" charset="-120"/>
                </a:rPr>
                <a:t>CNN</a:t>
              </a:r>
              <a:endParaRPr lang="en-US" sz="1600" kern="1200" noProof="0" dirty="0">
                <a:latin typeface="Microsoft JhengHei UI" panose="020B0604030504040204" pitchFamily="34" charset="-120"/>
                <a:ea typeface="Microsoft JhengHei UI" panose="020B0604030504040204" pitchFamily="34" charset="-120"/>
              </a:endParaRPr>
            </a:p>
          </p:txBody>
        </p:sp>
      </p:grpSp>
      <p:sp>
        <p:nvSpPr>
          <p:cNvPr id="11" name="矩形 10"/>
          <p:cNvSpPr/>
          <p:nvPr/>
        </p:nvSpPr>
        <p:spPr>
          <a:xfrm>
            <a:off x="809456" y="2415594"/>
            <a:ext cx="9637221" cy="338554"/>
          </a:xfrm>
          <a:prstGeom prst="rect">
            <a:avLst/>
          </a:prstGeom>
        </p:spPr>
        <p:txBody>
          <a:bodyPr wrap="square">
            <a:spAutoFit/>
          </a:bodyPr>
          <a:lstStyle/>
          <a:p>
            <a:pPr lvl="0"/>
            <a:r>
              <a:rPr lang="en-US" altLang="zh-TW" sz="1600" dirty="0" smtClean="0">
                <a:latin typeface="Microsoft JhengHei UI" panose="020B0604030504040204" pitchFamily="34" charset="-120"/>
                <a:ea typeface="Microsoft JhengHei UI" panose="020B0604030504040204" pitchFamily="34" charset="-120"/>
              </a:rPr>
              <a:t>Same as above </a:t>
            </a:r>
            <a:endParaRPr lang="en-US" altLang="zh-TW" sz="1600" dirty="0">
              <a:latin typeface="Microsoft JhengHei UI" panose="020B0604030504040204" pitchFamily="34" charset="-120"/>
              <a:ea typeface="Microsoft JhengHei UI" panose="020B0604030504040204" pitchFamily="34" charset="-120"/>
            </a:endParaRPr>
          </a:p>
        </p:txBody>
      </p:sp>
      <p:sp>
        <p:nvSpPr>
          <p:cNvPr id="12" name="矩形 11"/>
          <p:cNvSpPr/>
          <p:nvPr/>
        </p:nvSpPr>
        <p:spPr>
          <a:xfrm>
            <a:off x="809456" y="3287806"/>
            <a:ext cx="10801352" cy="1077218"/>
          </a:xfrm>
          <a:prstGeom prst="rect">
            <a:avLst/>
          </a:prstGeom>
        </p:spPr>
        <p:txBody>
          <a:bodyPr wrap="square">
            <a:spAutoFit/>
          </a:bodyPr>
          <a:lstStyle/>
          <a:p>
            <a:pPr lvl="0"/>
            <a:r>
              <a:rPr lang="en-US" altLang="zh-TW" sz="1600" dirty="0" smtClean="0">
                <a:latin typeface="Microsoft JhengHei UI" panose="020B0604030504040204" pitchFamily="34" charset="-120"/>
                <a:ea typeface="Microsoft JhengHei UI" panose="020B0604030504040204" pitchFamily="34" charset="-120"/>
              </a:rPr>
              <a:t>Convolutional </a:t>
            </a:r>
            <a:r>
              <a:rPr lang="en-US" altLang="zh-TW" sz="1600" dirty="0">
                <a:latin typeface="Microsoft JhengHei UI" panose="020B0604030504040204" pitchFamily="34" charset="-120"/>
                <a:ea typeface="Microsoft JhengHei UI" panose="020B0604030504040204" pitchFamily="34" charset="-120"/>
              </a:rPr>
              <a:t>neural network (CNN, or ConvNet) is a class of artificial neural network, most commonly applied to analyze visual imagery</a:t>
            </a:r>
            <a:r>
              <a:rPr lang="en-US" altLang="zh-TW" sz="1600" dirty="0" smtClean="0">
                <a:latin typeface="Microsoft JhengHei UI" panose="020B0604030504040204" pitchFamily="34" charset="-120"/>
                <a:ea typeface="Microsoft JhengHei UI" panose="020B0604030504040204" pitchFamily="34" charset="-120"/>
              </a:rPr>
              <a:t>. </a:t>
            </a:r>
            <a:r>
              <a:rPr lang="en-US" altLang="zh-TW" sz="1600" dirty="0">
                <a:latin typeface="Microsoft JhengHei UI" panose="020B0604030504040204" pitchFamily="34" charset="-120"/>
                <a:ea typeface="Microsoft JhengHei UI" panose="020B0604030504040204" pitchFamily="34" charset="-120"/>
              </a:rPr>
              <a:t>They are also known as shift invariant or space invariant artificial neural networks (SIANN), based on the shared-weight architecture of the convolution kernels or filters that slide along input features and provide translation equivariant responses known as feature maps.</a:t>
            </a:r>
          </a:p>
        </p:txBody>
      </p:sp>
      <p:grpSp>
        <p:nvGrpSpPr>
          <p:cNvPr id="13" name="群組 12"/>
          <p:cNvGrpSpPr/>
          <p:nvPr/>
        </p:nvGrpSpPr>
        <p:grpSpPr>
          <a:xfrm>
            <a:off x="673151" y="4703515"/>
            <a:ext cx="2579009" cy="441388"/>
            <a:chOff x="4192673" y="1618424"/>
            <a:chExt cx="1946222" cy="441388"/>
          </a:xfrm>
        </p:grpSpPr>
        <p:sp>
          <p:nvSpPr>
            <p:cNvPr id="14" name="六邊形 13"/>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5" name="六邊形 4"/>
            <p:cNvSpPr txBox="1"/>
            <p:nvPr/>
          </p:nvSpPr>
          <p:spPr>
            <a:xfrm>
              <a:off x="4295534" y="1665029"/>
              <a:ext cx="1843361"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noProof="0" dirty="0" smtClean="0">
                  <a:latin typeface="Microsoft JhengHei UI" panose="020B0604030504040204" pitchFamily="34" charset="-120"/>
                  <a:ea typeface="Microsoft JhengHei UI" panose="020B0604030504040204" pitchFamily="34" charset="-120"/>
                </a:rPr>
                <a:t>Spacy.TextRecognizer</a:t>
              </a:r>
              <a:endParaRPr lang="en-US" sz="1600" kern="1200" noProof="0" dirty="0">
                <a:latin typeface="Microsoft JhengHei UI" panose="020B0604030504040204" pitchFamily="34" charset="-120"/>
                <a:ea typeface="Microsoft JhengHei UI" panose="020B0604030504040204" pitchFamily="34" charset="-120"/>
              </a:endParaRPr>
            </a:p>
          </p:txBody>
        </p:sp>
      </p:grpSp>
      <p:sp>
        <p:nvSpPr>
          <p:cNvPr id="16" name="矩形 15"/>
          <p:cNvSpPr/>
          <p:nvPr/>
        </p:nvSpPr>
        <p:spPr>
          <a:xfrm>
            <a:off x="809455" y="5163095"/>
            <a:ext cx="11011243" cy="1569660"/>
          </a:xfrm>
          <a:prstGeom prst="rect">
            <a:avLst/>
          </a:prstGeom>
        </p:spPr>
        <p:txBody>
          <a:bodyPr wrap="square">
            <a:spAutoFit/>
          </a:bodyPr>
          <a:lstStyle/>
          <a:p>
            <a:pPr lvl="0"/>
            <a:r>
              <a:rPr lang="en-US" altLang="zh-TW" sz="1600" dirty="0">
                <a:latin typeface="Microsoft JhengHei UI" panose="020B0604030504040204" pitchFamily="34" charset="-120"/>
                <a:ea typeface="Microsoft JhengHei UI" panose="020B0604030504040204" pitchFamily="34" charset="-120"/>
              </a:rPr>
              <a:t>The model supports classification with multiple, non-mutually exclusive labels. </a:t>
            </a:r>
            <a:r>
              <a:rPr lang="en-US" altLang="zh-TW" sz="1600" dirty="0" smtClean="0">
                <a:latin typeface="Microsoft JhengHei UI" panose="020B0604030504040204" pitchFamily="34" charset="-120"/>
                <a:ea typeface="Microsoft JhengHei UI" panose="020B0604030504040204" pitchFamily="34" charset="-120"/>
              </a:rPr>
              <a:t>By </a:t>
            </a:r>
            <a:r>
              <a:rPr lang="en-US" altLang="zh-TW" sz="1600" dirty="0">
                <a:latin typeface="Microsoft JhengHei UI" panose="020B0604030504040204" pitchFamily="34" charset="-120"/>
                <a:ea typeface="Microsoft JhengHei UI" panose="020B0604030504040204" pitchFamily="34" charset="-120"/>
              </a:rPr>
              <a:t>default, the TextCategorizer class uses a convolutional neural network to assign position-sensitive vectors to each word in the document. The TextCategorizer uses its own CNN model, to avoid sharing weights with the other pipeline components. The document tensor is then summarized by concatenating max and mean pooling, and a multilayer perceptron is used to predict an output vector of length </a:t>
            </a:r>
            <a:r>
              <a:rPr lang="en-US" altLang="zh-TW" sz="1600" dirty="0" err="1" smtClean="0">
                <a:latin typeface="Microsoft JhengHei UI" panose="020B0604030504040204" pitchFamily="34" charset="-120"/>
                <a:ea typeface="Microsoft JhengHei UI" panose="020B0604030504040204" pitchFamily="34" charset="-120"/>
              </a:rPr>
              <a:t>nr_class</a:t>
            </a:r>
            <a:r>
              <a:rPr lang="en-US" altLang="zh-TW" sz="1600" dirty="0" smtClean="0">
                <a:latin typeface="Microsoft JhengHei UI" panose="020B0604030504040204" pitchFamily="34" charset="-120"/>
                <a:ea typeface="Microsoft JhengHei UI" panose="020B0604030504040204" pitchFamily="34" charset="-120"/>
              </a:rPr>
              <a:t>. </a:t>
            </a:r>
            <a:r>
              <a:rPr lang="en-US" altLang="zh-TW" sz="1600" dirty="0">
                <a:latin typeface="Microsoft JhengHei UI" panose="020B0604030504040204" pitchFamily="34" charset="-120"/>
                <a:ea typeface="Microsoft JhengHei UI" panose="020B0604030504040204" pitchFamily="34" charset="-120"/>
              </a:rPr>
              <a:t>The value of each output neuron is the probability that some class is present.</a:t>
            </a:r>
          </a:p>
        </p:txBody>
      </p:sp>
    </p:spTree>
    <p:extLst>
      <p:ext uri="{BB962C8B-B14F-4D97-AF65-F5344CB8AC3E}">
        <p14:creationId xmlns:p14="http://schemas.microsoft.com/office/powerpoint/2010/main" val="718231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28793" y="3653510"/>
            <a:ext cx="11029615" cy="1497507"/>
          </a:xfrm>
        </p:spPr>
        <p:txBody>
          <a:bodyPr>
            <a:normAutofit/>
          </a:bodyPr>
          <a:lstStyle/>
          <a:p>
            <a:r>
              <a:rPr lang="en-US" altLang="zh-TW" sz="7200" dirty="0" smtClean="0">
                <a:solidFill>
                  <a:schemeClr val="accent6"/>
                </a:solidFill>
              </a:rPr>
              <a:t>04</a:t>
            </a:r>
            <a:r>
              <a:rPr lang="en-US" altLang="zh-TW" sz="7200" dirty="0" smtClean="0"/>
              <a:t> result</a:t>
            </a:r>
            <a:endParaRPr lang="zh-TW" altLang="en-US" sz="7200" dirty="0"/>
          </a:p>
        </p:txBody>
      </p:sp>
    </p:spTree>
    <p:extLst>
      <p:ext uri="{BB962C8B-B14F-4D97-AF65-F5344CB8AC3E}">
        <p14:creationId xmlns:p14="http://schemas.microsoft.com/office/powerpoint/2010/main" val="12760506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solidFill>
                  <a:srgbClr val="FFC000"/>
                </a:solidFill>
              </a:rPr>
              <a:t>Statistic</a:t>
            </a:r>
            <a:r>
              <a:rPr lang="en-US" altLang="zh-TW" dirty="0" smtClean="0">
                <a:solidFill>
                  <a:srgbClr val="FFFEFF"/>
                </a:solidFill>
              </a:rPr>
              <a:t> result</a:t>
            </a:r>
            <a:endParaRPr lang="en-US" altLang="zh-TW" dirty="0">
              <a:solidFill>
                <a:srgbClr val="FFFEFF"/>
              </a:solidFill>
              <a:latin typeface="Microsoft JhengHei UI" panose="020B0604030504040204" pitchFamily="34" charset="-120"/>
              <a:ea typeface="Microsoft JhengHei UI" panose="020B0604030504040204" pitchFamily="34" charset="-120"/>
            </a:endParaRPr>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32" name="群組 31"/>
          <p:cNvGrpSpPr/>
          <p:nvPr/>
        </p:nvGrpSpPr>
        <p:grpSpPr>
          <a:xfrm>
            <a:off x="474742" y="2716431"/>
            <a:ext cx="2733971" cy="441388"/>
            <a:chOff x="4192673" y="1618424"/>
            <a:chExt cx="2365367" cy="441388"/>
          </a:xfrm>
        </p:grpSpPr>
        <p:sp>
          <p:nvSpPr>
            <p:cNvPr id="34" name="六邊形 33"/>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35"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smtClean="0">
                  <a:latin typeface="Microsoft JhengHei UI" panose="020B0604030504040204" pitchFamily="34" charset="-120"/>
                  <a:ea typeface="Microsoft JhengHei UI" panose="020B0604030504040204" pitchFamily="34" charset="-120"/>
                </a:rPr>
                <a:t>a. Test dataset</a:t>
              </a:r>
              <a:endParaRPr lang="en-US" sz="1600" kern="1200" noProof="0" dirty="0">
                <a:latin typeface="Microsoft JhengHei UI" panose="020B0604030504040204" pitchFamily="34" charset="-120"/>
                <a:ea typeface="Microsoft JhengHei UI" panose="020B0604030504040204" pitchFamily="34" charset="-120"/>
              </a:endParaRPr>
            </a:p>
          </p:txBody>
        </p:sp>
      </p:grpSp>
      <p:grpSp>
        <p:nvGrpSpPr>
          <p:cNvPr id="41" name="群組 40"/>
          <p:cNvGrpSpPr/>
          <p:nvPr/>
        </p:nvGrpSpPr>
        <p:grpSpPr>
          <a:xfrm>
            <a:off x="474742" y="4605022"/>
            <a:ext cx="2733971" cy="441388"/>
            <a:chOff x="4192673" y="1618424"/>
            <a:chExt cx="2365367" cy="441388"/>
          </a:xfrm>
        </p:grpSpPr>
        <p:sp>
          <p:nvSpPr>
            <p:cNvPr id="42" name="六邊形 41"/>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47"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a:latin typeface="Microsoft JhengHei UI" panose="020B0604030504040204" pitchFamily="34" charset="-120"/>
                  <a:ea typeface="Microsoft JhengHei UI" panose="020B0604030504040204" pitchFamily="34" charset="-120"/>
                </a:rPr>
                <a:t>b</a:t>
              </a:r>
              <a:r>
                <a:rPr lang="en-US" sz="1600" dirty="0" smtClean="0">
                  <a:latin typeface="Microsoft JhengHei UI" panose="020B0604030504040204" pitchFamily="34" charset="-120"/>
                  <a:ea typeface="Microsoft JhengHei UI" panose="020B0604030504040204" pitchFamily="34" charset="-120"/>
                </a:rPr>
                <a:t>. Validation</a:t>
              </a:r>
              <a:endParaRPr lang="en-US" sz="1600" kern="1200" noProof="0" dirty="0">
                <a:latin typeface="Microsoft JhengHei UI" panose="020B0604030504040204" pitchFamily="34" charset="-120"/>
                <a:ea typeface="Microsoft JhengHei UI" panose="020B0604030504040204" pitchFamily="34" charset="-120"/>
              </a:endParaRPr>
            </a:p>
          </p:txBody>
        </p:sp>
      </p:grpSp>
      <p:graphicFrame>
        <p:nvGraphicFramePr>
          <p:cNvPr id="9" name="表格 8"/>
          <p:cNvGraphicFramePr>
            <a:graphicFrameLocks noGrp="1"/>
          </p:cNvGraphicFramePr>
          <p:nvPr>
            <p:extLst>
              <p:ext uri="{D42A27DB-BD31-4B8C-83A1-F6EECF244321}">
                <p14:modId xmlns:p14="http://schemas.microsoft.com/office/powerpoint/2010/main" val="801600925"/>
              </p:ext>
            </p:extLst>
          </p:nvPr>
        </p:nvGraphicFramePr>
        <p:xfrm>
          <a:off x="3047000" y="2716431"/>
          <a:ext cx="2175934" cy="137160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Precision</a:t>
                      </a:r>
                      <a:endParaRPr lang="zh-TW" altLang="en-US" sz="1200" dirty="0"/>
                    </a:p>
                  </a:txBody>
                  <a:tcPr/>
                </a:tc>
                <a:tc>
                  <a:txBody>
                    <a:bodyPr/>
                    <a:lstStyle/>
                    <a:p>
                      <a:r>
                        <a:rPr lang="en-US" altLang="zh-TW" sz="1200" dirty="0" smtClean="0"/>
                        <a:t>0.985</a:t>
                      </a:r>
                      <a:endParaRPr lang="zh-TW" altLang="en-US" sz="1200" dirty="0"/>
                    </a:p>
                  </a:txBody>
                  <a:tcPr/>
                </a:tc>
                <a:extLst>
                  <a:ext uri="{0D108BD9-81ED-4DB2-BD59-A6C34878D82A}">
                    <a16:rowId xmlns:a16="http://schemas.microsoft.com/office/drawing/2014/main" val="3642463612"/>
                  </a:ext>
                </a:extLst>
              </a:tr>
              <a:tr h="121507">
                <a:tc>
                  <a:txBody>
                    <a:bodyPr/>
                    <a:lstStyle/>
                    <a:p>
                      <a:r>
                        <a:rPr lang="en-US" altLang="zh-TW" sz="1200" dirty="0" smtClean="0"/>
                        <a:t>Recall</a:t>
                      </a:r>
                      <a:endParaRPr lang="zh-TW" altLang="en-US" sz="1200" dirty="0"/>
                    </a:p>
                  </a:txBody>
                  <a:tcPr/>
                </a:tc>
                <a:tc>
                  <a:txBody>
                    <a:bodyPr/>
                    <a:lstStyle/>
                    <a:p>
                      <a:r>
                        <a:rPr lang="en-US" altLang="zh-TW" sz="1200" dirty="0" smtClean="0"/>
                        <a:t>0.96</a:t>
                      </a:r>
                      <a:endParaRPr lang="zh-TW" altLang="en-US" sz="1200" dirty="0"/>
                    </a:p>
                  </a:txBody>
                  <a:tcPr/>
                </a:tc>
                <a:extLst>
                  <a:ext uri="{0D108BD9-81ED-4DB2-BD59-A6C34878D82A}">
                    <a16:rowId xmlns:a16="http://schemas.microsoft.com/office/drawing/2014/main" val="468655977"/>
                  </a:ext>
                </a:extLst>
              </a:tr>
              <a:tr h="121507">
                <a:tc>
                  <a:txBody>
                    <a:bodyPr/>
                    <a:lstStyle/>
                    <a:p>
                      <a:r>
                        <a:rPr lang="en-US" altLang="zh-TW" sz="1200" dirty="0" smtClean="0"/>
                        <a:t>Accuracy</a:t>
                      </a:r>
                      <a:endParaRPr lang="zh-TW" altLang="en-US" sz="1200" dirty="0"/>
                    </a:p>
                  </a:txBody>
                  <a:tcPr/>
                </a:tc>
                <a:tc>
                  <a:txBody>
                    <a:bodyPr/>
                    <a:lstStyle/>
                    <a:p>
                      <a:r>
                        <a:rPr lang="en-US" altLang="zh-TW" sz="1200" dirty="0" smtClean="0"/>
                        <a:t>0.975</a:t>
                      </a:r>
                      <a:endParaRPr lang="zh-TW" altLang="en-US" sz="1200" dirty="0"/>
                    </a:p>
                  </a:txBody>
                  <a:tcPr/>
                </a:tc>
                <a:extLst>
                  <a:ext uri="{0D108BD9-81ED-4DB2-BD59-A6C34878D82A}">
                    <a16:rowId xmlns:a16="http://schemas.microsoft.com/office/drawing/2014/main" val="204242944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0.975</a:t>
                      </a:r>
                      <a:endParaRPr lang="zh-TW" altLang="en-US" sz="1200" dirty="0"/>
                    </a:p>
                  </a:txBody>
                  <a:tcPr/>
                </a:tc>
                <a:extLst>
                  <a:ext uri="{0D108BD9-81ED-4DB2-BD59-A6C34878D82A}">
                    <a16:rowId xmlns:a16="http://schemas.microsoft.com/office/drawing/2014/main" val="3956447785"/>
                  </a:ext>
                </a:extLst>
              </a:tr>
            </a:tbl>
          </a:graphicData>
        </a:graphic>
      </p:graphicFrame>
      <p:graphicFrame>
        <p:nvGraphicFramePr>
          <p:cNvPr id="49" name="表格 48"/>
          <p:cNvGraphicFramePr>
            <a:graphicFrameLocks noGrp="1"/>
          </p:cNvGraphicFramePr>
          <p:nvPr>
            <p:extLst>
              <p:ext uri="{D42A27DB-BD31-4B8C-83A1-F6EECF244321}">
                <p14:modId xmlns:p14="http://schemas.microsoft.com/office/powerpoint/2010/main" val="2433706965"/>
              </p:ext>
            </p:extLst>
          </p:nvPr>
        </p:nvGraphicFramePr>
        <p:xfrm>
          <a:off x="3047000" y="4566887"/>
          <a:ext cx="2175934" cy="54864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0.543</a:t>
                      </a:r>
                      <a:endParaRPr lang="zh-TW" altLang="en-US" sz="1200" dirty="0"/>
                    </a:p>
                  </a:txBody>
                  <a:tcPr/>
                </a:tc>
                <a:extLst>
                  <a:ext uri="{0D108BD9-81ED-4DB2-BD59-A6C34878D82A}">
                    <a16:rowId xmlns:a16="http://schemas.microsoft.com/office/drawing/2014/main" val="3956447785"/>
                  </a:ext>
                </a:extLst>
              </a:tr>
            </a:tbl>
          </a:graphicData>
        </a:graphic>
      </p:graphicFrame>
      <p:cxnSp>
        <p:nvCxnSpPr>
          <p:cNvPr id="50" name="直線接點 49"/>
          <p:cNvCxnSpPr/>
          <p:nvPr/>
        </p:nvCxnSpPr>
        <p:spPr>
          <a:xfrm flipH="1" flipV="1">
            <a:off x="2959332" y="4323835"/>
            <a:ext cx="7764086" cy="12761"/>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55152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solidFill>
                  <a:srgbClr val="FFC000"/>
                </a:solidFill>
              </a:rPr>
              <a:t>Machine learning</a:t>
            </a:r>
            <a:r>
              <a:rPr lang="en-US" altLang="zh-TW" dirty="0" smtClean="0">
                <a:solidFill>
                  <a:srgbClr val="FFFEFF"/>
                </a:solidFill>
              </a:rPr>
              <a:t> result (a)</a:t>
            </a:r>
            <a:endParaRPr lang="en-US" altLang="zh-TW" dirty="0">
              <a:solidFill>
                <a:srgbClr val="FFFEFF"/>
              </a:solidFill>
              <a:latin typeface="Microsoft JhengHei UI" panose="020B0604030504040204" pitchFamily="34" charset="-120"/>
              <a:ea typeface="Microsoft JhengHei UI" panose="020B0604030504040204" pitchFamily="34" charset="-120"/>
            </a:endParaRPr>
          </a:p>
        </p:txBody>
      </p:sp>
      <p:grpSp>
        <p:nvGrpSpPr>
          <p:cNvPr id="12" name="群組 11"/>
          <p:cNvGrpSpPr/>
          <p:nvPr/>
        </p:nvGrpSpPr>
        <p:grpSpPr>
          <a:xfrm>
            <a:off x="474742" y="2716431"/>
            <a:ext cx="2733971" cy="441388"/>
            <a:chOff x="4192673" y="1618424"/>
            <a:chExt cx="2365367" cy="441388"/>
          </a:xfrm>
        </p:grpSpPr>
        <p:sp>
          <p:nvSpPr>
            <p:cNvPr id="13" name="六邊形 12"/>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4"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smtClean="0">
                  <a:latin typeface="Microsoft JhengHei UI" panose="020B0604030504040204" pitchFamily="34" charset="-120"/>
                  <a:ea typeface="Microsoft JhengHei UI" panose="020B0604030504040204" pitchFamily="34" charset="-120"/>
                </a:rPr>
                <a:t>a. Test dataset</a:t>
              </a:r>
              <a:endParaRPr lang="en-US" sz="1600" kern="1200" noProof="0" dirty="0">
                <a:latin typeface="Microsoft JhengHei UI" panose="020B0604030504040204" pitchFamily="34" charset="-120"/>
                <a:ea typeface="Microsoft JhengHei UI" panose="020B0604030504040204" pitchFamily="34" charset="-120"/>
              </a:endParaRPr>
            </a:p>
          </p:txBody>
        </p:sp>
      </p:grpSp>
      <p:grpSp>
        <p:nvGrpSpPr>
          <p:cNvPr id="15" name="群組 14"/>
          <p:cNvGrpSpPr/>
          <p:nvPr/>
        </p:nvGrpSpPr>
        <p:grpSpPr>
          <a:xfrm>
            <a:off x="474742" y="4605022"/>
            <a:ext cx="2733971" cy="441388"/>
            <a:chOff x="4192673" y="1618424"/>
            <a:chExt cx="2365367" cy="441388"/>
          </a:xfrm>
        </p:grpSpPr>
        <p:sp>
          <p:nvSpPr>
            <p:cNvPr id="16" name="六邊形 15"/>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7"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a:latin typeface="Microsoft JhengHei UI" panose="020B0604030504040204" pitchFamily="34" charset="-120"/>
                  <a:ea typeface="Microsoft JhengHei UI" panose="020B0604030504040204" pitchFamily="34" charset="-120"/>
                </a:rPr>
                <a:t>b</a:t>
              </a:r>
              <a:r>
                <a:rPr lang="en-US" sz="1600" dirty="0" smtClean="0">
                  <a:latin typeface="Microsoft JhengHei UI" panose="020B0604030504040204" pitchFamily="34" charset="-120"/>
                  <a:ea typeface="Microsoft JhengHei UI" panose="020B0604030504040204" pitchFamily="34" charset="-120"/>
                </a:rPr>
                <a:t>. Validation</a:t>
              </a:r>
              <a:endParaRPr lang="en-US" sz="1600" kern="1200" noProof="0" dirty="0">
                <a:latin typeface="Microsoft JhengHei UI" panose="020B0604030504040204" pitchFamily="34" charset="-120"/>
                <a:ea typeface="Microsoft JhengHei UI" panose="020B0604030504040204" pitchFamily="34" charset="-120"/>
              </a:endParaRPr>
            </a:p>
          </p:txBody>
        </p:sp>
      </p:grpSp>
      <p:graphicFrame>
        <p:nvGraphicFramePr>
          <p:cNvPr id="18" name="表格 17"/>
          <p:cNvGraphicFramePr>
            <a:graphicFrameLocks noGrp="1"/>
          </p:cNvGraphicFramePr>
          <p:nvPr>
            <p:extLst>
              <p:ext uri="{D42A27DB-BD31-4B8C-83A1-F6EECF244321}">
                <p14:modId xmlns:p14="http://schemas.microsoft.com/office/powerpoint/2010/main" val="3948223902"/>
              </p:ext>
            </p:extLst>
          </p:nvPr>
        </p:nvGraphicFramePr>
        <p:xfrm>
          <a:off x="3047000" y="2716431"/>
          <a:ext cx="2175934" cy="137160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Precision</a:t>
                      </a:r>
                      <a:endParaRPr lang="zh-TW" altLang="en-US" sz="1200" dirty="0"/>
                    </a:p>
                  </a:txBody>
                  <a:tcPr/>
                </a:tc>
                <a:tc>
                  <a:txBody>
                    <a:bodyPr/>
                    <a:lstStyle/>
                    <a:p>
                      <a:r>
                        <a:rPr lang="en-US" altLang="zh-TW" sz="1200" dirty="0" smtClean="0"/>
                        <a:t>0.70</a:t>
                      </a:r>
                      <a:endParaRPr lang="zh-TW" altLang="en-US" sz="1200" dirty="0"/>
                    </a:p>
                  </a:txBody>
                  <a:tcPr/>
                </a:tc>
                <a:extLst>
                  <a:ext uri="{0D108BD9-81ED-4DB2-BD59-A6C34878D82A}">
                    <a16:rowId xmlns:a16="http://schemas.microsoft.com/office/drawing/2014/main" val="3642463612"/>
                  </a:ext>
                </a:extLst>
              </a:tr>
              <a:tr h="121507">
                <a:tc>
                  <a:txBody>
                    <a:bodyPr/>
                    <a:lstStyle/>
                    <a:p>
                      <a:r>
                        <a:rPr lang="en-US" altLang="zh-TW" sz="1200" dirty="0" smtClean="0"/>
                        <a:t>Recall</a:t>
                      </a:r>
                      <a:endParaRPr lang="zh-TW" altLang="en-US" sz="1200" dirty="0"/>
                    </a:p>
                  </a:txBody>
                  <a:tcPr/>
                </a:tc>
                <a:tc>
                  <a:txBody>
                    <a:bodyPr/>
                    <a:lstStyle/>
                    <a:p>
                      <a:r>
                        <a:rPr lang="en-US" altLang="zh-TW" sz="1200" dirty="0" smtClean="0"/>
                        <a:t>0.63</a:t>
                      </a:r>
                      <a:endParaRPr lang="zh-TW" altLang="en-US" sz="1200" dirty="0"/>
                    </a:p>
                  </a:txBody>
                  <a:tcPr/>
                </a:tc>
                <a:extLst>
                  <a:ext uri="{0D108BD9-81ED-4DB2-BD59-A6C34878D82A}">
                    <a16:rowId xmlns:a16="http://schemas.microsoft.com/office/drawing/2014/main" val="468655977"/>
                  </a:ext>
                </a:extLst>
              </a:tr>
              <a:tr h="121507">
                <a:tc>
                  <a:txBody>
                    <a:bodyPr/>
                    <a:lstStyle/>
                    <a:p>
                      <a:r>
                        <a:rPr lang="en-US" altLang="zh-TW" sz="1200" dirty="0" smtClean="0"/>
                        <a:t>Accuracy</a:t>
                      </a:r>
                      <a:endParaRPr lang="zh-TW" altLang="en-US" sz="1200" dirty="0"/>
                    </a:p>
                  </a:txBody>
                  <a:tcPr/>
                </a:tc>
                <a:tc>
                  <a:txBody>
                    <a:bodyPr/>
                    <a:lstStyle/>
                    <a:p>
                      <a:r>
                        <a:rPr lang="en-US" altLang="zh-TW" sz="1200" dirty="0" smtClean="0"/>
                        <a:t>0.70</a:t>
                      </a:r>
                      <a:endParaRPr lang="zh-TW" altLang="en-US" sz="1200" dirty="0"/>
                    </a:p>
                  </a:txBody>
                  <a:tcPr/>
                </a:tc>
                <a:extLst>
                  <a:ext uri="{0D108BD9-81ED-4DB2-BD59-A6C34878D82A}">
                    <a16:rowId xmlns:a16="http://schemas.microsoft.com/office/drawing/2014/main" val="204242944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0.66</a:t>
                      </a:r>
                      <a:endParaRPr lang="zh-TW" altLang="en-US" sz="1200" dirty="0"/>
                    </a:p>
                  </a:txBody>
                  <a:tcPr/>
                </a:tc>
                <a:extLst>
                  <a:ext uri="{0D108BD9-81ED-4DB2-BD59-A6C34878D82A}">
                    <a16:rowId xmlns:a16="http://schemas.microsoft.com/office/drawing/2014/main" val="3956447785"/>
                  </a:ext>
                </a:extLst>
              </a:tr>
            </a:tbl>
          </a:graphicData>
        </a:graphic>
      </p:graphicFrame>
      <p:graphicFrame>
        <p:nvGraphicFramePr>
          <p:cNvPr id="19" name="表格 18"/>
          <p:cNvGraphicFramePr>
            <a:graphicFrameLocks noGrp="1"/>
          </p:cNvGraphicFramePr>
          <p:nvPr>
            <p:extLst>
              <p:ext uri="{D42A27DB-BD31-4B8C-83A1-F6EECF244321}">
                <p14:modId xmlns:p14="http://schemas.microsoft.com/office/powerpoint/2010/main" val="2720531171"/>
              </p:ext>
            </p:extLst>
          </p:nvPr>
        </p:nvGraphicFramePr>
        <p:xfrm>
          <a:off x="3047000" y="4566887"/>
          <a:ext cx="2175934" cy="54864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0.543</a:t>
                      </a:r>
                      <a:endParaRPr lang="zh-TW" altLang="en-US" sz="1200" dirty="0"/>
                    </a:p>
                  </a:txBody>
                  <a:tcPr/>
                </a:tc>
                <a:extLst>
                  <a:ext uri="{0D108BD9-81ED-4DB2-BD59-A6C34878D82A}">
                    <a16:rowId xmlns:a16="http://schemas.microsoft.com/office/drawing/2014/main" val="3956447785"/>
                  </a:ext>
                </a:extLst>
              </a:tr>
            </a:tbl>
          </a:graphicData>
        </a:graphic>
      </p:graphicFrame>
      <p:cxnSp>
        <p:nvCxnSpPr>
          <p:cNvPr id="20" name="直線接點 19"/>
          <p:cNvCxnSpPr/>
          <p:nvPr/>
        </p:nvCxnSpPr>
        <p:spPr>
          <a:xfrm flipH="1">
            <a:off x="5533638" y="2120804"/>
            <a:ext cx="12047" cy="3340658"/>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a:xfrm flipH="1" flipV="1">
            <a:off x="2959332" y="2535382"/>
            <a:ext cx="7764086" cy="12761"/>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6" name="圓角矩形 25"/>
          <p:cNvSpPr/>
          <p:nvPr/>
        </p:nvSpPr>
        <p:spPr>
          <a:xfrm>
            <a:off x="3063256" y="2026503"/>
            <a:ext cx="2159678" cy="39238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Naïve Bayes</a:t>
            </a:r>
            <a:endParaRPr lang="zh-TW" altLang="en-US" dirty="0"/>
          </a:p>
        </p:txBody>
      </p:sp>
      <p:sp>
        <p:nvSpPr>
          <p:cNvPr id="27" name="圓角矩形 26"/>
          <p:cNvSpPr/>
          <p:nvPr/>
        </p:nvSpPr>
        <p:spPr>
          <a:xfrm>
            <a:off x="5844344" y="2026503"/>
            <a:ext cx="2159678" cy="39238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Random Forest</a:t>
            </a:r>
            <a:endParaRPr lang="zh-TW" altLang="en-US" dirty="0"/>
          </a:p>
        </p:txBody>
      </p:sp>
      <p:sp>
        <p:nvSpPr>
          <p:cNvPr id="28" name="圓角矩形 27"/>
          <p:cNvSpPr/>
          <p:nvPr/>
        </p:nvSpPr>
        <p:spPr>
          <a:xfrm>
            <a:off x="8465624" y="2020003"/>
            <a:ext cx="2159678" cy="39238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XGboost</a:t>
            </a:r>
            <a:endParaRPr lang="zh-TW" altLang="en-US" dirty="0"/>
          </a:p>
        </p:txBody>
      </p:sp>
      <p:cxnSp>
        <p:nvCxnSpPr>
          <p:cNvPr id="29" name="直線接點 28"/>
          <p:cNvCxnSpPr/>
          <p:nvPr/>
        </p:nvCxnSpPr>
        <p:spPr>
          <a:xfrm flipH="1">
            <a:off x="8232081" y="2106504"/>
            <a:ext cx="1373" cy="3354958"/>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graphicFrame>
        <p:nvGraphicFramePr>
          <p:cNvPr id="30" name="表格 29"/>
          <p:cNvGraphicFramePr>
            <a:graphicFrameLocks noGrp="1"/>
          </p:cNvGraphicFramePr>
          <p:nvPr>
            <p:extLst>
              <p:ext uri="{D42A27DB-BD31-4B8C-83A1-F6EECF244321}">
                <p14:modId xmlns:p14="http://schemas.microsoft.com/office/powerpoint/2010/main" val="129633412"/>
              </p:ext>
            </p:extLst>
          </p:nvPr>
        </p:nvGraphicFramePr>
        <p:xfrm>
          <a:off x="5825347" y="2716431"/>
          <a:ext cx="2175934" cy="137160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Precision</a:t>
                      </a:r>
                      <a:endParaRPr lang="zh-TW" altLang="en-US" sz="1200" dirty="0"/>
                    </a:p>
                  </a:txBody>
                  <a:tcPr/>
                </a:tc>
                <a:tc>
                  <a:txBody>
                    <a:bodyPr/>
                    <a:lstStyle/>
                    <a:p>
                      <a:r>
                        <a:rPr lang="en-US" altLang="zh-TW" sz="1200" dirty="0" smtClean="0"/>
                        <a:t>0.72</a:t>
                      </a:r>
                      <a:endParaRPr lang="zh-TW" altLang="en-US" sz="1200" dirty="0"/>
                    </a:p>
                  </a:txBody>
                  <a:tcPr/>
                </a:tc>
                <a:extLst>
                  <a:ext uri="{0D108BD9-81ED-4DB2-BD59-A6C34878D82A}">
                    <a16:rowId xmlns:a16="http://schemas.microsoft.com/office/drawing/2014/main" val="3642463612"/>
                  </a:ext>
                </a:extLst>
              </a:tr>
              <a:tr h="121507">
                <a:tc>
                  <a:txBody>
                    <a:bodyPr/>
                    <a:lstStyle/>
                    <a:p>
                      <a:r>
                        <a:rPr lang="en-US" altLang="zh-TW" sz="1200" dirty="0" smtClean="0"/>
                        <a:t>Recall</a:t>
                      </a:r>
                      <a:endParaRPr lang="zh-TW" altLang="en-US" sz="1200" dirty="0"/>
                    </a:p>
                  </a:txBody>
                  <a:tcPr/>
                </a:tc>
                <a:tc>
                  <a:txBody>
                    <a:bodyPr/>
                    <a:lstStyle/>
                    <a:p>
                      <a:r>
                        <a:rPr lang="en-US" altLang="zh-TW" sz="1200" dirty="0" smtClean="0"/>
                        <a:t>0.68</a:t>
                      </a:r>
                      <a:endParaRPr lang="zh-TW" altLang="en-US" sz="1200" dirty="0"/>
                    </a:p>
                  </a:txBody>
                  <a:tcPr/>
                </a:tc>
                <a:extLst>
                  <a:ext uri="{0D108BD9-81ED-4DB2-BD59-A6C34878D82A}">
                    <a16:rowId xmlns:a16="http://schemas.microsoft.com/office/drawing/2014/main" val="468655977"/>
                  </a:ext>
                </a:extLst>
              </a:tr>
              <a:tr h="121507">
                <a:tc>
                  <a:txBody>
                    <a:bodyPr/>
                    <a:lstStyle/>
                    <a:p>
                      <a:r>
                        <a:rPr lang="en-US" altLang="zh-TW" sz="1200" dirty="0" smtClean="0"/>
                        <a:t>Accuracy</a:t>
                      </a:r>
                      <a:endParaRPr lang="zh-TW" altLang="en-US" sz="1200" dirty="0"/>
                    </a:p>
                  </a:txBody>
                  <a:tcPr/>
                </a:tc>
                <a:tc>
                  <a:txBody>
                    <a:bodyPr/>
                    <a:lstStyle/>
                    <a:p>
                      <a:r>
                        <a:rPr lang="en-US" altLang="zh-TW" sz="1200" smtClean="0"/>
                        <a:t>0.73</a:t>
                      </a:r>
                      <a:endParaRPr lang="zh-TW" altLang="en-US" sz="1200" dirty="0"/>
                    </a:p>
                  </a:txBody>
                  <a:tcPr/>
                </a:tc>
                <a:extLst>
                  <a:ext uri="{0D108BD9-81ED-4DB2-BD59-A6C34878D82A}">
                    <a16:rowId xmlns:a16="http://schemas.microsoft.com/office/drawing/2014/main" val="204242944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0.70</a:t>
                      </a:r>
                      <a:endParaRPr lang="zh-TW" altLang="en-US" sz="1200" dirty="0"/>
                    </a:p>
                  </a:txBody>
                  <a:tcPr/>
                </a:tc>
                <a:extLst>
                  <a:ext uri="{0D108BD9-81ED-4DB2-BD59-A6C34878D82A}">
                    <a16:rowId xmlns:a16="http://schemas.microsoft.com/office/drawing/2014/main" val="3956447785"/>
                  </a:ext>
                </a:extLst>
              </a:tr>
            </a:tbl>
          </a:graphicData>
        </a:graphic>
      </p:graphicFrame>
      <p:graphicFrame>
        <p:nvGraphicFramePr>
          <p:cNvPr id="31" name="表格 30"/>
          <p:cNvGraphicFramePr>
            <a:graphicFrameLocks noGrp="1"/>
          </p:cNvGraphicFramePr>
          <p:nvPr>
            <p:extLst>
              <p:ext uri="{D42A27DB-BD31-4B8C-83A1-F6EECF244321}">
                <p14:modId xmlns:p14="http://schemas.microsoft.com/office/powerpoint/2010/main" val="3623941595"/>
              </p:ext>
            </p:extLst>
          </p:nvPr>
        </p:nvGraphicFramePr>
        <p:xfrm>
          <a:off x="8462883" y="2716431"/>
          <a:ext cx="2175934" cy="137160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Precision</a:t>
                      </a:r>
                      <a:endParaRPr lang="zh-TW" altLang="en-US" sz="1200" dirty="0"/>
                    </a:p>
                  </a:txBody>
                  <a:tcPr/>
                </a:tc>
                <a:tc>
                  <a:txBody>
                    <a:bodyPr/>
                    <a:lstStyle/>
                    <a:p>
                      <a:r>
                        <a:rPr lang="en-US" altLang="zh-TW" sz="1200" dirty="0" smtClean="0"/>
                        <a:t>0.73</a:t>
                      </a:r>
                      <a:endParaRPr lang="zh-TW" altLang="en-US" sz="1200" dirty="0"/>
                    </a:p>
                  </a:txBody>
                  <a:tcPr/>
                </a:tc>
                <a:extLst>
                  <a:ext uri="{0D108BD9-81ED-4DB2-BD59-A6C34878D82A}">
                    <a16:rowId xmlns:a16="http://schemas.microsoft.com/office/drawing/2014/main" val="3642463612"/>
                  </a:ext>
                </a:extLst>
              </a:tr>
              <a:tr h="121507">
                <a:tc>
                  <a:txBody>
                    <a:bodyPr/>
                    <a:lstStyle/>
                    <a:p>
                      <a:r>
                        <a:rPr lang="en-US" altLang="zh-TW" sz="1200" dirty="0" smtClean="0"/>
                        <a:t>Recall</a:t>
                      </a:r>
                      <a:endParaRPr lang="zh-TW" altLang="en-US" sz="1200" dirty="0"/>
                    </a:p>
                  </a:txBody>
                  <a:tcPr/>
                </a:tc>
                <a:tc>
                  <a:txBody>
                    <a:bodyPr/>
                    <a:lstStyle/>
                    <a:p>
                      <a:r>
                        <a:rPr lang="en-US" altLang="zh-TW" sz="1200" dirty="0" smtClean="0"/>
                        <a:t>0.73</a:t>
                      </a:r>
                      <a:endParaRPr lang="zh-TW" altLang="en-US" sz="1200" dirty="0"/>
                    </a:p>
                  </a:txBody>
                  <a:tcPr/>
                </a:tc>
                <a:extLst>
                  <a:ext uri="{0D108BD9-81ED-4DB2-BD59-A6C34878D82A}">
                    <a16:rowId xmlns:a16="http://schemas.microsoft.com/office/drawing/2014/main" val="468655977"/>
                  </a:ext>
                </a:extLst>
              </a:tr>
              <a:tr h="121507">
                <a:tc>
                  <a:txBody>
                    <a:bodyPr/>
                    <a:lstStyle/>
                    <a:p>
                      <a:r>
                        <a:rPr lang="en-US" altLang="zh-TW" sz="1200" dirty="0" smtClean="0"/>
                        <a:t>Accuracy</a:t>
                      </a:r>
                      <a:endParaRPr lang="zh-TW" altLang="en-US" sz="1200" dirty="0"/>
                    </a:p>
                  </a:txBody>
                  <a:tcPr/>
                </a:tc>
                <a:tc>
                  <a:txBody>
                    <a:bodyPr/>
                    <a:lstStyle/>
                    <a:p>
                      <a:r>
                        <a:rPr lang="en-US" altLang="zh-TW" sz="1200" dirty="0" smtClean="0"/>
                        <a:t>0.75</a:t>
                      </a:r>
                      <a:endParaRPr lang="zh-TW" altLang="en-US" sz="1200" dirty="0"/>
                    </a:p>
                  </a:txBody>
                  <a:tcPr/>
                </a:tc>
                <a:extLst>
                  <a:ext uri="{0D108BD9-81ED-4DB2-BD59-A6C34878D82A}">
                    <a16:rowId xmlns:a16="http://schemas.microsoft.com/office/drawing/2014/main" val="204242944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0.73</a:t>
                      </a:r>
                      <a:endParaRPr lang="zh-TW" altLang="en-US" sz="1200" dirty="0"/>
                    </a:p>
                  </a:txBody>
                  <a:tcPr/>
                </a:tc>
                <a:extLst>
                  <a:ext uri="{0D108BD9-81ED-4DB2-BD59-A6C34878D82A}">
                    <a16:rowId xmlns:a16="http://schemas.microsoft.com/office/drawing/2014/main" val="3956447785"/>
                  </a:ext>
                </a:extLst>
              </a:tr>
            </a:tbl>
          </a:graphicData>
        </a:graphic>
      </p:graphicFrame>
      <p:graphicFrame>
        <p:nvGraphicFramePr>
          <p:cNvPr id="33" name="表格 32"/>
          <p:cNvGraphicFramePr>
            <a:graphicFrameLocks noGrp="1"/>
          </p:cNvGraphicFramePr>
          <p:nvPr>
            <p:extLst>
              <p:ext uri="{D42A27DB-BD31-4B8C-83A1-F6EECF244321}">
                <p14:modId xmlns:p14="http://schemas.microsoft.com/office/powerpoint/2010/main" val="2638666476"/>
              </p:ext>
            </p:extLst>
          </p:nvPr>
        </p:nvGraphicFramePr>
        <p:xfrm>
          <a:off x="5825347" y="4566887"/>
          <a:ext cx="2175934" cy="54864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0.485</a:t>
                      </a:r>
                      <a:endParaRPr lang="zh-TW" altLang="en-US" sz="1200" dirty="0"/>
                    </a:p>
                  </a:txBody>
                  <a:tcPr/>
                </a:tc>
                <a:extLst>
                  <a:ext uri="{0D108BD9-81ED-4DB2-BD59-A6C34878D82A}">
                    <a16:rowId xmlns:a16="http://schemas.microsoft.com/office/drawing/2014/main" val="3956447785"/>
                  </a:ext>
                </a:extLst>
              </a:tr>
            </a:tbl>
          </a:graphicData>
        </a:graphic>
      </p:graphicFrame>
      <p:graphicFrame>
        <p:nvGraphicFramePr>
          <p:cNvPr id="36" name="表格 35"/>
          <p:cNvGraphicFramePr>
            <a:graphicFrameLocks noGrp="1"/>
          </p:cNvGraphicFramePr>
          <p:nvPr>
            <p:extLst>
              <p:ext uri="{D42A27DB-BD31-4B8C-83A1-F6EECF244321}">
                <p14:modId xmlns:p14="http://schemas.microsoft.com/office/powerpoint/2010/main" val="2558997828"/>
              </p:ext>
            </p:extLst>
          </p:nvPr>
        </p:nvGraphicFramePr>
        <p:xfrm>
          <a:off x="8462883" y="4566887"/>
          <a:ext cx="2175934" cy="54864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0.514</a:t>
                      </a:r>
                      <a:endParaRPr lang="zh-TW" altLang="en-US" sz="1200" dirty="0"/>
                    </a:p>
                  </a:txBody>
                  <a:tcPr/>
                </a:tc>
                <a:extLst>
                  <a:ext uri="{0D108BD9-81ED-4DB2-BD59-A6C34878D82A}">
                    <a16:rowId xmlns:a16="http://schemas.microsoft.com/office/drawing/2014/main" val="3956447785"/>
                  </a:ext>
                </a:extLst>
              </a:tr>
            </a:tbl>
          </a:graphicData>
        </a:graphic>
      </p:graphicFrame>
      <p:cxnSp>
        <p:nvCxnSpPr>
          <p:cNvPr id="37" name="直線接點 36"/>
          <p:cNvCxnSpPr/>
          <p:nvPr/>
        </p:nvCxnSpPr>
        <p:spPr>
          <a:xfrm flipH="1" flipV="1">
            <a:off x="2959332" y="4323835"/>
            <a:ext cx="7764086" cy="12761"/>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0875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solidFill>
                  <a:srgbClr val="FFC000"/>
                </a:solidFill>
              </a:rPr>
              <a:t>Machine learning</a:t>
            </a:r>
            <a:r>
              <a:rPr lang="en-US" altLang="zh-TW" dirty="0" smtClean="0">
                <a:solidFill>
                  <a:srgbClr val="FFFEFF"/>
                </a:solidFill>
              </a:rPr>
              <a:t> result (B)</a:t>
            </a:r>
            <a:endParaRPr lang="en-US" altLang="zh-TW" dirty="0">
              <a:solidFill>
                <a:srgbClr val="FFFEFF"/>
              </a:solidFill>
              <a:latin typeface="Microsoft JhengHei UI" panose="020B0604030504040204" pitchFamily="34" charset="-120"/>
              <a:ea typeface="Microsoft JhengHei UI" panose="020B0604030504040204" pitchFamily="34" charset="-120"/>
            </a:endParaRPr>
          </a:p>
        </p:txBody>
      </p:sp>
      <p:grpSp>
        <p:nvGrpSpPr>
          <p:cNvPr id="12" name="群組 11"/>
          <p:cNvGrpSpPr/>
          <p:nvPr/>
        </p:nvGrpSpPr>
        <p:grpSpPr>
          <a:xfrm>
            <a:off x="474742" y="2716431"/>
            <a:ext cx="2733971" cy="441388"/>
            <a:chOff x="4192673" y="1618424"/>
            <a:chExt cx="2365367" cy="441388"/>
          </a:xfrm>
        </p:grpSpPr>
        <p:sp>
          <p:nvSpPr>
            <p:cNvPr id="13" name="六邊形 12"/>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4"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smtClean="0">
                  <a:latin typeface="Microsoft JhengHei UI" panose="020B0604030504040204" pitchFamily="34" charset="-120"/>
                  <a:ea typeface="Microsoft JhengHei UI" panose="020B0604030504040204" pitchFamily="34" charset="-120"/>
                </a:rPr>
                <a:t>a. Test dataset</a:t>
              </a:r>
              <a:endParaRPr lang="en-US" sz="1600" kern="1200" noProof="0" dirty="0">
                <a:latin typeface="Microsoft JhengHei UI" panose="020B0604030504040204" pitchFamily="34" charset="-120"/>
                <a:ea typeface="Microsoft JhengHei UI" panose="020B0604030504040204" pitchFamily="34" charset="-120"/>
              </a:endParaRPr>
            </a:p>
          </p:txBody>
        </p:sp>
      </p:grpSp>
      <p:grpSp>
        <p:nvGrpSpPr>
          <p:cNvPr id="15" name="群組 14"/>
          <p:cNvGrpSpPr/>
          <p:nvPr/>
        </p:nvGrpSpPr>
        <p:grpSpPr>
          <a:xfrm>
            <a:off x="474742" y="4605022"/>
            <a:ext cx="2733971" cy="441388"/>
            <a:chOff x="4192673" y="1618424"/>
            <a:chExt cx="2365367" cy="441388"/>
          </a:xfrm>
        </p:grpSpPr>
        <p:sp>
          <p:nvSpPr>
            <p:cNvPr id="16" name="六邊形 15"/>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7"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a:latin typeface="Microsoft JhengHei UI" panose="020B0604030504040204" pitchFamily="34" charset="-120"/>
                  <a:ea typeface="Microsoft JhengHei UI" panose="020B0604030504040204" pitchFamily="34" charset="-120"/>
                </a:rPr>
                <a:t>b</a:t>
              </a:r>
              <a:r>
                <a:rPr lang="en-US" sz="1600" dirty="0" smtClean="0">
                  <a:latin typeface="Microsoft JhengHei UI" panose="020B0604030504040204" pitchFamily="34" charset="-120"/>
                  <a:ea typeface="Microsoft JhengHei UI" panose="020B0604030504040204" pitchFamily="34" charset="-120"/>
                </a:rPr>
                <a:t>. Validation</a:t>
              </a:r>
              <a:endParaRPr lang="en-US" sz="1600" kern="1200" noProof="0" dirty="0">
                <a:latin typeface="Microsoft JhengHei UI" panose="020B0604030504040204" pitchFamily="34" charset="-120"/>
                <a:ea typeface="Microsoft JhengHei UI" panose="020B0604030504040204" pitchFamily="34" charset="-120"/>
              </a:endParaRPr>
            </a:p>
          </p:txBody>
        </p:sp>
      </p:grpSp>
      <p:graphicFrame>
        <p:nvGraphicFramePr>
          <p:cNvPr id="18" name="表格 17"/>
          <p:cNvGraphicFramePr>
            <a:graphicFrameLocks noGrp="1"/>
          </p:cNvGraphicFramePr>
          <p:nvPr>
            <p:extLst>
              <p:ext uri="{D42A27DB-BD31-4B8C-83A1-F6EECF244321}">
                <p14:modId xmlns:p14="http://schemas.microsoft.com/office/powerpoint/2010/main" val="3272413794"/>
              </p:ext>
            </p:extLst>
          </p:nvPr>
        </p:nvGraphicFramePr>
        <p:xfrm>
          <a:off x="3047000" y="2716431"/>
          <a:ext cx="2175934" cy="137160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Precision</a:t>
                      </a:r>
                      <a:endParaRPr lang="zh-TW" altLang="en-US" sz="1200" dirty="0"/>
                    </a:p>
                  </a:txBody>
                  <a:tcPr/>
                </a:tc>
                <a:tc>
                  <a:txBody>
                    <a:bodyPr/>
                    <a:lstStyle/>
                    <a:p>
                      <a:r>
                        <a:rPr lang="en-US" altLang="zh-TW" sz="1200" dirty="0" smtClean="0"/>
                        <a:t>1.0</a:t>
                      </a:r>
                      <a:endParaRPr lang="zh-TW" altLang="en-US" sz="1200" dirty="0"/>
                    </a:p>
                  </a:txBody>
                  <a:tcPr/>
                </a:tc>
                <a:extLst>
                  <a:ext uri="{0D108BD9-81ED-4DB2-BD59-A6C34878D82A}">
                    <a16:rowId xmlns:a16="http://schemas.microsoft.com/office/drawing/2014/main" val="3642463612"/>
                  </a:ext>
                </a:extLst>
              </a:tr>
              <a:tr h="121507">
                <a:tc>
                  <a:txBody>
                    <a:bodyPr/>
                    <a:lstStyle/>
                    <a:p>
                      <a:r>
                        <a:rPr lang="en-US" altLang="zh-TW" sz="1200" dirty="0" smtClean="0"/>
                        <a:t>Recall</a:t>
                      </a:r>
                      <a:endParaRPr lang="zh-TW" altLang="en-US" sz="1200" dirty="0"/>
                    </a:p>
                  </a:txBody>
                  <a:tcPr/>
                </a:tc>
                <a:tc>
                  <a:txBody>
                    <a:bodyPr/>
                    <a:lstStyle/>
                    <a:p>
                      <a:r>
                        <a:rPr lang="en-US" altLang="zh-TW" sz="1200" dirty="0" smtClean="0"/>
                        <a:t>0.9</a:t>
                      </a:r>
                      <a:endParaRPr lang="zh-TW" altLang="en-US" sz="1200" dirty="0"/>
                    </a:p>
                  </a:txBody>
                  <a:tcPr/>
                </a:tc>
                <a:extLst>
                  <a:ext uri="{0D108BD9-81ED-4DB2-BD59-A6C34878D82A}">
                    <a16:rowId xmlns:a16="http://schemas.microsoft.com/office/drawing/2014/main" val="468655977"/>
                  </a:ext>
                </a:extLst>
              </a:tr>
              <a:tr h="121507">
                <a:tc>
                  <a:txBody>
                    <a:bodyPr/>
                    <a:lstStyle/>
                    <a:p>
                      <a:r>
                        <a:rPr lang="en-US" altLang="zh-TW" sz="1200" dirty="0" smtClean="0"/>
                        <a:t>Accuracy</a:t>
                      </a:r>
                      <a:endParaRPr lang="zh-TW" altLang="en-US" sz="1200" dirty="0"/>
                    </a:p>
                  </a:txBody>
                  <a:tcPr/>
                </a:tc>
                <a:tc>
                  <a:txBody>
                    <a:bodyPr/>
                    <a:lstStyle/>
                    <a:p>
                      <a:r>
                        <a:rPr lang="en-US" altLang="zh-TW" sz="1200" dirty="0" smtClean="0"/>
                        <a:t>0.95</a:t>
                      </a:r>
                      <a:endParaRPr lang="zh-TW" altLang="en-US" sz="1200" dirty="0"/>
                    </a:p>
                  </a:txBody>
                  <a:tcPr/>
                </a:tc>
                <a:extLst>
                  <a:ext uri="{0D108BD9-81ED-4DB2-BD59-A6C34878D82A}">
                    <a16:rowId xmlns:a16="http://schemas.microsoft.com/office/drawing/2014/main" val="204242944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0.95</a:t>
                      </a:r>
                      <a:endParaRPr lang="zh-TW" altLang="en-US" sz="1200" dirty="0"/>
                    </a:p>
                  </a:txBody>
                  <a:tcPr/>
                </a:tc>
                <a:extLst>
                  <a:ext uri="{0D108BD9-81ED-4DB2-BD59-A6C34878D82A}">
                    <a16:rowId xmlns:a16="http://schemas.microsoft.com/office/drawing/2014/main" val="3956447785"/>
                  </a:ext>
                </a:extLst>
              </a:tr>
            </a:tbl>
          </a:graphicData>
        </a:graphic>
      </p:graphicFrame>
      <p:graphicFrame>
        <p:nvGraphicFramePr>
          <p:cNvPr id="19" name="表格 18"/>
          <p:cNvGraphicFramePr>
            <a:graphicFrameLocks noGrp="1"/>
          </p:cNvGraphicFramePr>
          <p:nvPr>
            <p:extLst/>
          </p:nvPr>
        </p:nvGraphicFramePr>
        <p:xfrm>
          <a:off x="3047000" y="4566887"/>
          <a:ext cx="2175934" cy="54864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0.543</a:t>
                      </a:r>
                      <a:endParaRPr lang="zh-TW" altLang="en-US" sz="1200" dirty="0"/>
                    </a:p>
                  </a:txBody>
                  <a:tcPr/>
                </a:tc>
                <a:extLst>
                  <a:ext uri="{0D108BD9-81ED-4DB2-BD59-A6C34878D82A}">
                    <a16:rowId xmlns:a16="http://schemas.microsoft.com/office/drawing/2014/main" val="3956447785"/>
                  </a:ext>
                </a:extLst>
              </a:tr>
            </a:tbl>
          </a:graphicData>
        </a:graphic>
      </p:graphicFrame>
      <p:cxnSp>
        <p:nvCxnSpPr>
          <p:cNvPr id="20" name="直線接點 19"/>
          <p:cNvCxnSpPr/>
          <p:nvPr/>
        </p:nvCxnSpPr>
        <p:spPr>
          <a:xfrm flipH="1">
            <a:off x="5533638" y="2120804"/>
            <a:ext cx="12047" cy="3340658"/>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a:xfrm flipH="1" flipV="1">
            <a:off x="2959332" y="2535382"/>
            <a:ext cx="7764086" cy="12761"/>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6" name="圓角矩形 25"/>
          <p:cNvSpPr/>
          <p:nvPr/>
        </p:nvSpPr>
        <p:spPr>
          <a:xfrm>
            <a:off x="3063256" y="2026503"/>
            <a:ext cx="2159678" cy="39238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Naïve Bayes</a:t>
            </a:r>
            <a:endParaRPr lang="zh-TW" altLang="en-US" dirty="0"/>
          </a:p>
        </p:txBody>
      </p:sp>
      <p:sp>
        <p:nvSpPr>
          <p:cNvPr id="27" name="圓角矩形 26"/>
          <p:cNvSpPr/>
          <p:nvPr/>
        </p:nvSpPr>
        <p:spPr>
          <a:xfrm>
            <a:off x="5844344" y="2026503"/>
            <a:ext cx="2159678" cy="39238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Random Forest</a:t>
            </a:r>
            <a:endParaRPr lang="zh-TW" altLang="en-US" dirty="0"/>
          </a:p>
        </p:txBody>
      </p:sp>
      <p:sp>
        <p:nvSpPr>
          <p:cNvPr id="28" name="圓角矩形 27"/>
          <p:cNvSpPr/>
          <p:nvPr/>
        </p:nvSpPr>
        <p:spPr>
          <a:xfrm>
            <a:off x="8465624" y="2020003"/>
            <a:ext cx="2159678" cy="39238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XGboost</a:t>
            </a:r>
            <a:endParaRPr lang="zh-TW" altLang="en-US" dirty="0"/>
          </a:p>
        </p:txBody>
      </p:sp>
      <p:cxnSp>
        <p:nvCxnSpPr>
          <p:cNvPr id="29" name="直線接點 28"/>
          <p:cNvCxnSpPr/>
          <p:nvPr/>
        </p:nvCxnSpPr>
        <p:spPr>
          <a:xfrm flipH="1">
            <a:off x="8232081" y="2106504"/>
            <a:ext cx="1373" cy="3354958"/>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graphicFrame>
        <p:nvGraphicFramePr>
          <p:cNvPr id="30" name="表格 29"/>
          <p:cNvGraphicFramePr>
            <a:graphicFrameLocks noGrp="1"/>
          </p:cNvGraphicFramePr>
          <p:nvPr>
            <p:extLst/>
          </p:nvPr>
        </p:nvGraphicFramePr>
        <p:xfrm>
          <a:off x="5825347" y="2716431"/>
          <a:ext cx="2175934" cy="137160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Precision</a:t>
                      </a:r>
                      <a:endParaRPr lang="zh-TW" altLang="en-US" sz="1200" dirty="0"/>
                    </a:p>
                  </a:txBody>
                  <a:tcPr/>
                </a:tc>
                <a:tc>
                  <a:txBody>
                    <a:bodyPr/>
                    <a:lstStyle/>
                    <a:p>
                      <a:r>
                        <a:rPr lang="en-US" altLang="zh-TW" sz="1200" dirty="0" smtClean="0"/>
                        <a:t>1.0</a:t>
                      </a:r>
                      <a:endParaRPr lang="zh-TW" altLang="en-US" sz="1200" dirty="0"/>
                    </a:p>
                  </a:txBody>
                  <a:tcPr/>
                </a:tc>
                <a:extLst>
                  <a:ext uri="{0D108BD9-81ED-4DB2-BD59-A6C34878D82A}">
                    <a16:rowId xmlns:a16="http://schemas.microsoft.com/office/drawing/2014/main" val="3642463612"/>
                  </a:ext>
                </a:extLst>
              </a:tr>
              <a:tr h="121507">
                <a:tc>
                  <a:txBody>
                    <a:bodyPr/>
                    <a:lstStyle/>
                    <a:p>
                      <a:r>
                        <a:rPr lang="en-US" altLang="zh-TW" sz="1200" dirty="0" smtClean="0"/>
                        <a:t>Recall</a:t>
                      </a:r>
                      <a:endParaRPr lang="zh-TW" altLang="en-US" sz="1200" dirty="0"/>
                    </a:p>
                  </a:txBody>
                  <a:tcPr/>
                </a:tc>
                <a:tc>
                  <a:txBody>
                    <a:bodyPr/>
                    <a:lstStyle/>
                    <a:p>
                      <a:r>
                        <a:rPr lang="en-US" altLang="zh-TW" sz="1200" dirty="0" smtClean="0"/>
                        <a:t>0.95</a:t>
                      </a:r>
                      <a:endParaRPr lang="zh-TW" altLang="en-US" sz="1200" dirty="0"/>
                    </a:p>
                  </a:txBody>
                  <a:tcPr/>
                </a:tc>
                <a:extLst>
                  <a:ext uri="{0D108BD9-81ED-4DB2-BD59-A6C34878D82A}">
                    <a16:rowId xmlns:a16="http://schemas.microsoft.com/office/drawing/2014/main" val="468655977"/>
                  </a:ext>
                </a:extLst>
              </a:tr>
              <a:tr h="121507">
                <a:tc>
                  <a:txBody>
                    <a:bodyPr/>
                    <a:lstStyle/>
                    <a:p>
                      <a:r>
                        <a:rPr lang="en-US" altLang="zh-TW" sz="1200" dirty="0" smtClean="0"/>
                        <a:t>Accuracy</a:t>
                      </a:r>
                      <a:endParaRPr lang="zh-TW" altLang="en-US" sz="1200" dirty="0"/>
                    </a:p>
                  </a:txBody>
                  <a:tcPr/>
                </a:tc>
                <a:tc>
                  <a:txBody>
                    <a:bodyPr/>
                    <a:lstStyle/>
                    <a:p>
                      <a:r>
                        <a:rPr lang="en-US" altLang="zh-TW" sz="1200" dirty="0" smtClean="0"/>
                        <a:t>0.975</a:t>
                      </a:r>
                      <a:endParaRPr lang="zh-TW" altLang="en-US" sz="1200" dirty="0"/>
                    </a:p>
                  </a:txBody>
                  <a:tcPr/>
                </a:tc>
                <a:extLst>
                  <a:ext uri="{0D108BD9-81ED-4DB2-BD59-A6C34878D82A}">
                    <a16:rowId xmlns:a16="http://schemas.microsoft.com/office/drawing/2014/main" val="204242944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0.974</a:t>
                      </a:r>
                      <a:endParaRPr lang="zh-TW" altLang="en-US" sz="1200" dirty="0"/>
                    </a:p>
                  </a:txBody>
                  <a:tcPr/>
                </a:tc>
                <a:extLst>
                  <a:ext uri="{0D108BD9-81ED-4DB2-BD59-A6C34878D82A}">
                    <a16:rowId xmlns:a16="http://schemas.microsoft.com/office/drawing/2014/main" val="3956447785"/>
                  </a:ext>
                </a:extLst>
              </a:tr>
            </a:tbl>
          </a:graphicData>
        </a:graphic>
      </p:graphicFrame>
      <p:graphicFrame>
        <p:nvGraphicFramePr>
          <p:cNvPr id="31" name="表格 30"/>
          <p:cNvGraphicFramePr>
            <a:graphicFrameLocks noGrp="1"/>
          </p:cNvGraphicFramePr>
          <p:nvPr>
            <p:extLst>
              <p:ext uri="{D42A27DB-BD31-4B8C-83A1-F6EECF244321}">
                <p14:modId xmlns:p14="http://schemas.microsoft.com/office/powerpoint/2010/main" val="3669480866"/>
              </p:ext>
            </p:extLst>
          </p:nvPr>
        </p:nvGraphicFramePr>
        <p:xfrm>
          <a:off x="8462883" y="2716431"/>
          <a:ext cx="2175934" cy="137160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Precision</a:t>
                      </a:r>
                      <a:endParaRPr lang="zh-TW" altLang="en-US" sz="1200" dirty="0"/>
                    </a:p>
                  </a:txBody>
                  <a:tcPr/>
                </a:tc>
                <a:tc>
                  <a:txBody>
                    <a:bodyPr/>
                    <a:lstStyle/>
                    <a:p>
                      <a:r>
                        <a:rPr lang="en-US" altLang="zh-TW" sz="1200" dirty="0" smtClean="0"/>
                        <a:t>1.0</a:t>
                      </a:r>
                      <a:endParaRPr lang="zh-TW" altLang="en-US" sz="1200" dirty="0"/>
                    </a:p>
                  </a:txBody>
                  <a:tcPr/>
                </a:tc>
                <a:extLst>
                  <a:ext uri="{0D108BD9-81ED-4DB2-BD59-A6C34878D82A}">
                    <a16:rowId xmlns:a16="http://schemas.microsoft.com/office/drawing/2014/main" val="3642463612"/>
                  </a:ext>
                </a:extLst>
              </a:tr>
              <a:tr h="121507">
                <a:tc>
                  <a:txBody>
                    <a:bodyPr/>
                    <a:lstStyle/>
                    <a:p>
                      <a:r>
                        <a:rPr lang="en-US" altLang="zh-TW" sz="1200" dirty="0" smtClean="0"/>
                        <a:t>Recall</a:t>
                      </a:r>
                      <a:endParaRPr lang="zh-TW" altLang="en-US" sz="1200" dirty="0"/>
                    </a:p>
                  </a:txBody>
                  <a:tcPr/>
                </a:tc>
                <a:tc>
                  <a:txBody>
                    <a:bodyPr/>
                    <a:lstStyle/>
                    <a:p>
                      <a:r>
                        <a:rPr lang="en-US" altLang="zh-TW" sz="1200" dirty="0" smtClean="0"/>
                        <a:t>0.95</a:t>
                      </a:r>
                      <a:endParaRPr lang="zh-TW" altLang="en-US" sz="1200" dirty="0"/>
                    </a:p>
                  </a:txBody>
                  <a:tcPr/>
                </a:tc>
                <a:extLst>
                  <a:ext uri="{0D108BD9-81ED-4DB2-BD59-A6C34878D82A}">
                    <a16:rowId xmlns:a16="http://schemas.microsoft.com/office/drawing/2014/main" val="468655977"/>
                  </a:ext>
                </a:extLst>
              </a:tr>
              <a:tr h="121507">
                <a:tc>
                  <a:txBody>
                    <a:bodyPr/>
                    <a:lstStyle/>
                    <a:p>
                      <a:r>
                        <a:rPr lang="en-US" altLang="zh-TW" sz="1200" dirty="0" smtClean="0"/>
                        <a:t>Accuracy</a:t>
                      </a:r>
                      <a:endParaRPr lang="zh-TW" altLang="en-US" sz="1200" dirty="0"/>
                    </a:p>
                  </a:txBody>
                  <a:tcPr/>
                </a:tc>
                <a:tc>
                  <a:txBody>
                    <a:bodyPr/>
                    <a:lstStyle/>
                    <a:p>
                      <a:r>
                        <a:rPr lang="en-US" altLang="zh-TW" sz="1200" dirty="0" smtClean="0"/>
                        <a:t>0.975</a:t>
                      </a:r>
                      <a:endParaRPr lang="zh-TW" altLang="en-US" sz="1200" dirty="0"/>
                    </a:p>
                  </a:txBody>
                  <a:tcPr/>
                </a:tc>
                <a:extLst>
                  <a:ext uri="{0D108BD9-81ED-4DB2-BD59-A6C34878D82A}">
                    <a16:rowId xmlns:a16="http://schemas.microsoft.com/office/drawing/2014/main" val="204242944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0.974</a:t>
                      </a:r>
                      <a:endParaRPr lang="zh-TW" altLang="en-US" sz="1200" dirty="0"/>
                    </a:p>
                  </a:txBody>
                  <a:tcPr/>
                </a:tc>
                <a:extLst>
                  <a:ext uri="{0D108BD9-81ED-4DB2-BD59-A6C34878D82A}">
                    <a16:rowId xmlns:a16="http://schemas.microsoft.com/office/drawing/2014/main" val="3956447785"/>
                  </a:ext>
                </a:extLst>
              </a:tr>
            </a:tbl>
          </a:graphicData>
        </a:graphic>
      </p:graphicFrame>
      <p:graphicFrame>
        <p:nvGraphicFramePr>
          <p:cNvPr id="33" name="表格 32"/>
          <p:cNvGraphicFramePr>
            <a:graphicFrameLocks noGrp="1"/>
          </p:cNvGraphicFramePr>
          <p:nvPr>
            <p:extLst>
              <p:ext uri="{D42A27DB-BD31-4B8C-83A1-F6EECF244321}">
                <p14:modId xmlns:p14="http://schemas.microsoft.com/office/powerpoint/2010/main" val="245235302"/>
              </p:ext>
            </p:extLst>
          </p:nvPr>
        </p:nvGraphicFramePr>
        <p:xfrm>
          <a:off x="5825347" y="4566887"/>
          <a:ext cx="2175934" cy="54864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0.57</a:t>
                      </a:r>
                      <a:endParaRPr lang="zh-TW" altLang="en-US" sz="1200" dirty="0"/>
                    </a:p>
                  </a:txBody>
                  <a:tcPr/>
                </a:tc>
                <a:extLst>
                  <a:ext uri="{0D108BD9-81ED-4DB2-BD59-A6C34878D82A}">
                    <a16:rowId xmlns:a16="http://schemas.microsoft.com/office/drawing/2014/main" val="3956447785"/>
                  </a:ext>
                </a:extLst>
              </a:tr>
            </a:tbl>
          </a:graphicData>
        </a:graphic>
      </p:graphicFrame>
      <p:graphicFrame>
        <p:nvGraphicFramePr>
          <p:cNvPr id="36" name="表格 35"/>
          <p:cNvGraphicFramePr>
            <a:graphicFrameLocks noGrp="1"/>
          </p:cNvGraphicFramePr>
          <p:nvPr>
            <p:extLst>
              <p:ext uri="{D42A27DB-BD31-4B8C-83A1-F6EECF244321}">
                <p14:modId xmlns:p14="http://schemas.microsoft.com/office/powerpoint/2010/main" val="4171844227"/>
              </p:ext>
            </p:extLst>
          </p:nvPr>
        </p:nvGraphicFramePr>
        <p:xfrm>
          <a:off x="8462883" y="4566887"/>
          <a:ext cx="2175934" cy="54864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0.48</a:t>
                      </a:r>
                      <a:endParaRPr lang="zh-TW" altLang="en-US" sz="1200" dirty="0"/>
                    </a:p>
                  </a:txBody>
                  <a:tcPr/>
                </a:tc>
                <a:extLst>
                  <a:ext uri="{0D108BD9-81ED-4DB2-BD59-A6C34878D82A}">
                    <a16:rowId xmlns:a16="http://schemas.microsoft.com/office/drawing/2014/main" val="3956447785"/>
                  </a:ext>
                </a:extLst>
              </a:tr>
            </a:tbl>
          </a:graphicData>
        </a:graphic>
      </p:graphicFrame>
      <p:cxnSp>
        <p:nvCxnSpPr>
          <p:cNvPr id="37" name="直線接點 36"/>
          <p:cNvCxnSpPr/>
          <p:nvPr/>
        </p:nvCxnSpPr>
        <p:spPr>
          <a:xfrm flipH="1" flipV="1">
            <a:off x="2959332" y="4323835"/>
            <a:ext cx="7764086" cy="12761"/>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73422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solidFill>
                  <a:srgbClr val="FFC000"/>
                </a:solidFill>
              </a:rPr>
              <a:t>Deep learning</a:t>
            </a:r>
            <a:r>
              <a:rPr lang="en-US" altLang="zh-TW" dirty="0" smtClean="0">
                <a:solidFill>
                  <a:srgbClr val="FFFEFF"/>
                </a:solidFill>
              </a:rPr>
              <a:t> result</a:t>
            </a:r>
            <a:endParaRPr lang="en-US" altLang="zh-TW" dirty="0">
              <a:solidFill>
                <a:srgbClr val="FFFEFF"/>
              </a:solidFill>
              <a:latin typeface="Microsoft JhengHei UI" panose="020B0604030504040204" pitchFamily="34" charset="-120"/>
              <a:ea typeface="Microsoft JhengHei UI" panose="020B0604030504040204" pitchFamily="34" charset="-120"/>
            </a:endParaRPr>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32" name="群組 31"/>
          <p:cNvGrpSpPr/>
          <p:nvPr/>
        </p:nvGrpSpPr>
        <p:grpSpPr>
          <a:xfrm>
            <a:off x="474742" y="2716431"/>
            <a:ext cx="2733971" cy="441388"/>
            <a:chOff x="4192673" y="1618424"/>
            <a:chExt cx="2365367" cy="441388"/>
          </a:xfrm>
        </p:grpSpPr>
        <p:sp>
          <p:nvSpPr>
            <p:cNvPr id="34" name="六邊形 33"/>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35"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smtClean="0">
                  <a:latin typeface="Microsoft JhengHei UI" panose="020B0604030504040204" pitchFamily="34" charset="-120"/>
                  <a:ea typeface="Microsoft JhengHei UI" panose="020B0604030504040204" pitchFamily="34" charset="-120"/>
                </a:rPr>
                <a:t>a. Test dataset</a:t>
              </a:r>
              <a:endParaRPr lang="en-US" sz="1600" kern="1200" noProof="0" dirty="0">
                <a:latin typeface="Microsoft JhengHei UI" panose="020B0604030504040204" pitchFamily="34" charset="-120"/>
                <a:ea typeface="Microsoft JhengHei UI" panose="020B0604030504040204" pitchFamily="34" charset="-120"/>
              </a:endParaRPr>
            </a:p>
          </p:txBody>
        </p:sp>
      </p:grpSp>
      <p:grpSp>
        <p:nvGrpSpPr>
          <p:cNvPr id="41" name="群組 40"/>
          <p:cNvGrpSpPr/>
          <p:nvPr/>
        </p:nvGrpSpPr>
        <p:grpSpPr>
          <a:xfrm>
            <a:off x="474742" y="4605022"/>
            <a:ext cx="2733971" cy="441388"/>
            <a:chOff x="4192673" y="1618424"/>
            <a:chExt cx="2365367" cy="441388"/>
          </a:xfrm>
        </p:grpSpPr>
        <p:sp>
          <p:nvSpPr>
            <p:cNvPr id="42" name="六邊形 41"/>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47"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a:latin typeface="Microsoft JhengHei UI" panose="020B0604030504040204" pitchFamily="34" charset="-120"/>
                  <a:ea typeface="Microsoft JhengHei UI" panose="020B0604030504040204" pitchFamily="34" charset="-120"/>
                </a:rPr>
                <a:t>b</a:t>
              </a:r>
              <a:r>
                <a:rPr lang="en-US" sz="1600" dirty="0" smtClean="0">
                  <a:latin typeface="Microsoft JhengHei UI" panose="020B0604030504040204" pitchFamily="34" charset="-120"/>
                  <a:ea typeface="Microsoft JhengHei UI" panose="020B0604030504040204" pitchFamily="34" charset="-120"/>
                </a:rPr>
                <a:t>. Validation</a:t>
              </a:r>
              <a:endParaRPr lang="en-US" sz="1600" kern="1200" noProof="0" dirty="0">
                <a:latin typeface="Microsoft JhengHei UI" panose="020B0604030504040204" pitchFamily="34" charset="-120"/>
                <a:ea typeface="Microsoft JhengHei UI" panose="020B0604030504040204" pitchFamily="34" charset="-120"/>
              </a:endParaRPr>
            </a:p>
          </p:txBody>
        </p:sp>
      </p:grpSp>
      <p:graphicFrame>
        <p:nvGraphicFramePr>
          <p:cNvPr id="9" name="表格 8"/>
          <p:cNvGraphicFramePr>
            <a:graphicFrameLocks noGrp="1"/>
          </p:cNvGraphicFramePr>
          <p:nvPr>
            <p:extLst/>
          </p:nvPr>
        </p:nvGraphicFramePr>
        <p:xfrm>
          <a:off x="3047000" y="2716431"/>
          <a:ext cx="2175934" cy="137160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Precision</a:t>
                      </a:r>
                      <a:endParaRPr lang="zh-TW" altLang="en-US" sz="1200" dirty="0"/>
                    </a:p>
                  </a:txBody>
                  <a:tcPr/>
                </a:tc>
                <a:tc>
                  <a:txBody>
                    <a:bodyPr/>
                    <a:lstStyle/>
                    <a:p>
                      <a:r>
                        <a:rPr lang="en-US" altLang="zh-TW" sz="1200" dirty="0" smtClean="0"/>
                        <a:t>0.72</a:t>
                      </a:r>
                      <a:endParaRPr lang="zh-TW" altLang="en-US" sz="1200" dirty="0"/>
                    </a:p>
                  </a:txBody>
                  <a:tcPr/>
                </a:tc>
                <a:extLst>
                  <a:ext uri="{0D108BD9-81ED-4DB2-BD59-A6C34878D82A}">
                    <a16:rowId xmlns:a16="http://schemas.microsoft.com/office/drawing/2014/main" val="3642463612"/>
                  </a:ext>
                </a:extLst>
              </a:tr>
              <a:tr h="121507">
                <a:tc>
                  <a:txBody>
                    <a:bodyPr/>
                    <a:lstStyle/>
                    <a:p>
                      <a:r>
                        <a:rPr lang="en-US" altLang="zh-TW" sz="1200" dirty="0" smtClean="0"/>
                        <a:t>Recall</a:t>
                      </a:r>
                      <a:endParaRPr lang="zh-TW" altLang="en-US" sz="1200" dirty="0"/>
                    </a:p>
                  </a:txBody>
                  <a:tcPr/>
                </a:tc>
                <a:tc>
                  <a:txBody>
                    <a:bodyPr/>
                    <a:lstStyle/>
                    <a:p>
                      <a:r>
                        <a:rPr lang="en-US" altLang="zh-TW" sz="1200" dirty="0" smtClean="0"/>
                        <a:t>0.72</a:t>
                      </a:r>
                      <a:endParaRPr lang="zh-TW" altLang="en-US" sz="1200" dirty="0"/>
                    </a:p>
                  </a:txBody>
                  <a:tcPr/>
                </a:tc>
                <a:extLst>
                  <a:ext uri="{0D108BD9-81ED-4DB2-BD59-A6C34878D82A}">
                    <a16:rowId xmlns:a16="http://schemas.microsoft.com/office/drawing/2014/main" val="468655977"/>
                  </a:ext>
                </a:extLst>
              </a:tr>
              <a:tr h="121507">
                <a:tc>
                  <a:txBody>
                    <a:bodyPr/>
                    <a:lstStyle/>
                    <a:p>
                      <a:r>
                        <a:rPr lang="en-US" altLang="zh-TW" sz="1200" dirty="0" smtClean="0"/>
                        <a:t>Accuracy</a:t>
                      </a:r>
                      <a:endParaRPr lang="zh-TW" altLang="en-US" sz="1200" dirty="0"/>
                    </a:p>
                  </a:txBody>
                  <a:tcPr/>
                </a:tc>
                <a:tc>
                  <a:txBody>
                    <a:bodyPr/>
                    <a:lstStyle/>
                    <a:p>
                      <a:r>
                        <a:rPr lang="en-US" altLang="zh-TW" sz="1200" dirty="0" smtClean="0"/>
                        <a:t>0.72</a:t>
                      </a:r>
                      <a:endParaRPr lang="zh-TW" altLang="en-US" sz="1200" dirty="0"/>
                    </a:p>
                  </a:txBody>
                  <a:tcPr/>
                </a:tc>
                <a:extLst>
                  <a:ext uri="{0D108BD9-81ED-4DB2-BD59-A6C34878D82A}">
                    <a16:rowId xmlns:a16="http://schemas.microsoft.com/office/drawing/2014/main" val="204242944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0.72</a:t>
                      </a:r>
                      <a:endParaRPr lang="zh-TW" altLang="en-US" sz="1200" dirty="0"/>
                    </a:p>
                  </a:txBody>
                  <a:tcPr/>
                </a:tc>
                <a:extLst>
                  <a:ext uri="{0D108BD9-81ED-4DB2-BD59-A6C34878D82A}">
                    <a16:rowId xmlns:a16="http://schemas.microsoft.com/office/drawing/2014/main" val="3956447785"/>
                  </a:ext>
                </a:extLst>
              </a:tr>
            </a:tbl>
          </a:graphicData>
        </a:graphic>
      </p:graphicFrame>
      <p:graphicFrame>
        <p:nvGraphicFramePr>
          <p:cNvPr id="49" name="表格 48"/>
          <p:cNvGraphicFramePr>
            <a:graphicFrameLocks noGrp="1"/>
          </p:cNvGraphicFramePr>
          <p:nvPr>
            <p:extLst/>
          </p:nvPr>
        </p:nvGraphicFramePr>
        <p:xfrm>
          <a:off x="3047000" y="4566887"/>
          <a:ext cx="2175934" cy="54864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0.514</a:t>
                      </a:r>
                      <a:endParaRPr lang="zh-TW" altLang="en-US" sz="1200" dirty="0"/>
                    </a:p>
                  </a:txBody>
                  <a:tcPr/>
                </a:tc>
                <a:extLst>
                  <a:ext uri="{0D108BD9-81ED-4DB2-BD59-A6C34878D82A}">
                    <a16:rowId xmlns:a16="http://schemas.microsoft.com/office/drawing/2014/main" val="3956447785"/>
                  </a:ext>
                </a:extLst>
              </a:tr>
            </a:tbl>
          </a:graphicData>
        </a:graphic>
      </p:graphicFrame>
      <p:cxnSp>
        <p:nvCxnSpPr>
          <p:cNvPr id="50" name="直線接點 49"/>
          <p:cNvCxnSpPr/>
          <p:nvPr/>
        </p:nvCxnSpPr>
        <p:spPr>
          <a:xfrm flipH="1" flipV="1">
            <a:off x="2959332" y="4323835"/>
            <a:ext cx="7764086" cy="12761"/>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10660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concLusion</a:t>
            </a:r>
            <a:endParaRPr lang="zh-TW" altLang="en-US" dirty="0"/>
          </a:p>
        </p:txBody>
      </p:sp>
      <p:grpSp>
        <p:nvGrpSpPr>
          <p:cNvPr id="6" name="群組 5"/>
          <p:cNvGrpSpPr/>
          <p:nvPr/>
        </p:nvGrpSpPr>
        <p:grpSpPr>
          <a:xfrm>
            <a:off x="474742" y="2032728"/>
            <a:ext cx="2733971" cy="441388"/>
            <a:chOff x="4192673" y="1618424"/>
            <a:chExt cx="2365367" cy="441388"/>
          </a:xfrm>
        </p:grpSpPr>
        <p:sp>
          <p:nvSpPr>
            <p:cNvPr id="7" name="六邊形 6"/>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8"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smtClean="0">
                  <a:latin typeface="Microsoft JhengHei UI" panose="020B0604030504040204" pitchFamily="34" charset="-120"/>
                  <a:ea typeface="Microsoft JhengHei UI" panose="020B0604030504040204" pitchFamily="34" charset="-120"/>
                </a:rPr>
                <a:t>a. Overfitting</a:t>
              </a:r>
              <a:endParaRPr lang="en-US" sz="1600" kern="1200" noProof="0" dirty="0">
                <a:latin typeface="Microsoft JhengHei UI" panose="020B0604030504040204" pitchFamily="34" charset="-120"/>
                <a:ea typeface="Microsoft JhengHei UI" panose="020B0604030504040204" pitchFamily="34" charset="-120"/>
              </a:endParaRPr>
            </a:p>
          </p:txBody>
        </p:sp>
      </p:grpSp>
      <p:graphicFrame>
        <p:nvGraphicFramePr>
          <p:cNvPr id="12" name="表格 11"/>
          <p:cNvGraphicFramePr>
            <a:graphicFrameLocks noGrp="1"/>
          </p:cNvGraphicFramePr>
          <p:nvPr>
            <p:extLst>
              <p:ext uri="{D42A27DB-BD31-4B8C-83A1-F6EECF244321}">
                <p14:modId xmlns:p14="http://schemas.microsoft.com/office/powerpoint/2010/main" val="2967302761"/>
              </p:ext>
            </p:extLst>
          </p:nvPr>
        </p:nvGraphicFramePr>
        <p:xfrm>
          <a:off x="581192" y="2682534"/>
          <a:ext cx="11029616" cy="1483360"/>
        </p:xfrm>
        <a:graphic>
          <a:graphicData uri="http://schemas.openxmlformats.org/drawingml/2006/table">
            <a:tbl>
              <a:tblPr firstRow="1" bandRow="1">
                <a:tableStyleId>{5C22544A-7EE6-4342-B048-85BDC9FD1C3A}</a:tableStyleId>
              </a:tblPr>
              <a:tblGrid>
                <a:gridCol w="683083">
                  <a:extLst>
                    <a:ext uri="{9D8B030D-6E8A-4147-A177-3AD203B41FA5}">
                      <a16:colId xmlns:a16="http://schemas.microsoft.com/office/drawing/2014/main" val="1957504118"/>
                    </a:ext>
                  </a:extLst>
                </a:gridCol>
                <a:gridCol w="5302780">
                  <a:extLst>
                    <a:ext uri="{9D8B030D-6E8A-4147-A177-3AD203B41FA5}">
                      <a16:colId xmlns:a16="http://schemas.microsoft.com/office/drawing/2014/main" val="3391078886"/>
                    </a:ext>
                  </a:extLst>
                </a:gridCol>
                <a:gridCol w="5043753">
                  <a:extLst>
                    <a:ext uri="{9D8B030D-6E8A-4147-A177-3AD203B41FA5}">
                      <a16:colId xmlns:a16="http://schemas.microsoft.com/office/drawing/2014/main" val="191231215"/>
                    </a:ext>
                  </a:extLst>
                </a:gridCol>
              </a:tblGrid>
              <a:tr h="370840">
                <a:tc>
                  <a:txBody>
                    <a:bodyPr/>
                    <a:lstStyle/>
                    <a:p>
                      <a:r>
                        <a:rPr lang="en-US" altLang="zh-TW" sz="1600" dirty="0" smtClean="0"/>
                        <a:t>no</a:t>
                      </a:r>
                      <a:endParaRPr lang="zh-TW" altLang="en-US" sz="1600" dirty="0"/>
                    </a:p>
                  </a:txBody>
                  <a:tcPr/>
                </a:tc>
                <a:tc>
                  <a:txBody>
                    <a:bodyPr/>
                    <a:lstStyle/>
                    <a:p>
                      <a:r>
                        <a:rPr lang="en-US" altLang="zh-TW" sz="1600" dirty="0" smtClean="0"/>
                        <a:t>Problem</a:t>
                      </a:r>
                      <a:endParaRPr lang="zh-TW" altLang="en-US" sz="1600" dirty="0"/>
                    </a:p>
                  </a:txBody>
                  <a:tcPr/>
                </a:tc>
                <a:tc>
                  <a:txBody>
                    <a:bodyPr/>
                    <a:lstStyle/>
                    <a:p>
                      <a:r>
                        <a:rPr lang="en-US" altLang="zh-TW" sz="1600" dirty="0" smtClean="0"/>
                        <a:t>Improve</a:t>
                      </a:r>
                      <a:endParaRPr lang="zh-TW" altLang="en-US" sz="1600" dirty="0"/>
                    </a:p>
                  </a:txBody>
                  <a:tcPr/>
                </a:tc>
                <a:extLst>
                  <a:ext uri="{0D108BD9-81ED-4DB2-BD59-A6C34878D82A}">
                    <a16:rowId xmlns:a16="http://schemas.microsoft.com/office/drawing/2014/main" val="2855062428"/>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1600" dirty="0" smtClean="0">
                          <a:latin typeface="Microsoft JhengHei UI" panose="020B0604030504040204" pitchFamily="34" charset="-120"/>
                          <a:ea typeface="Microsoft JhengHei UI" panose="020B0604030504040204" pitchFamily="34" charset="-120"/>
                        </a:rPr>
                        <a:t>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1600" dirty="0" smtClean="0">
                          <a:latin typeface="Microsoft JhengHei UI" panose="020B0604030504040204" pitchFamily="34" charset="-120"/>
                          <a:ea typeface="Microsoft JhengHei UI" panose="020B0604030504040204" pitchFamily="34" charset="-120"/>
                        </a:rPr>
                        <a:t>Train dataset is too small.</a:t>
                      </a:r>
                    </a:p>
                  </a:txBody>
                  <a:tcPr/>
                </a:tc>
                <a:tc>
                  <a:txBody>
                    <a:bodyPr/>
                    <a:lstStyle/>
                    <a:p>
                      <a:r>
                        <a:rPr lang="en-US" altLang="zh-TW" sz="1600" dirty="0" smtClean="0">
                          <a:latin typeface="Microsoft JhengHei UI" panose="020B0604030504040204" pitchFamily="34" charset="-120"/>
                          <a:ea typeface="Microsoft JhengHei UI" panose="020B0604030504040204" pitchFamily="34" charset="-120"/>
                        </a:rPr>
                        <a:t>More train dataset.</a:t>
                      </a:r>
                      <a:endParaRPr lang="zh-TW" altLang="en-US" sz="1600" dirty="0">
                        <a:latin typeface="Microsoft JhengHei UI" panose="020B0604030504040204" pitchFamily="34" charset="-120"/>
                        <a:ea typeface="Microsoft JhengHei UI" panose="020B0604030504040204" pitchFamily="34" charset="-120"/>
                      </a:endParaRPr>
                    </a:p>
                  </a:txBody>
                  <a:tcPr/>
                </a:tc>
                <a:extLst>
                  <a:ext uri="{0D108BD9-81ED-4DB2-BD59-A6C34878D82A}">
                    <a16:rowId xmlns:a16="http://schemas.microsoft.com/office/drawing/2014/main" val="3307692957"/>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1600" dirty="0" smtClean="0">
                          <a:latin typeface="Microsoft JhengHei UI" panose="020B0604030504040204" pitchFamily="34" charset="-120"/>
                          <a:ea typeface="Microsoft JhengHei UI" panose="020B0604030504040204" pitchFamily="34" charset="-120"/>
                        </a:rPr>
                        <a:t>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1600" dirty="0" smtClean="0">
                          <a:latin typeface="Microsoft JhengHei UI" panose="020B0604030504040204" pitchFamily="34" charset="-120"/>
                          <a:ea typeface="Microsoft JhengHei UI" panose="020B0604030504040204" pitchFamily="34" charset="-120"/>
                        </a:rPr>
                        <a:t>Bad weight design.</a:t>
                      </a:r>
                    </a:p>
                  </a:txBody>
                  <a:tcPr/>
                </a:tc>
                <a:tc>
                  <a:txBody>
                    <a:bodyPr/>
                    <a:lstStyle/>
                    <a:p>
                      <a:r>
                        <a:rPr lang="en-US" altLang="zh-TW" sz="1600" dirty="0" smtClean="0">
                          <a:latin typeface="Microsoft JhengHei UI" panose="020B0604030504040204" pitchFamily="34" charset="-120"/>
                          <a:ea typeface="Microsoft JhengHei UI" panose="020B0604030504040204" pitchFamily="34" charset="-120"/>
                        </a:rPr>
                        <a:t>More dataset to</a:t>
                      </a:r>
                      <a:r>
                        <a:rPr lang="en-US" altLang="zh-TW" sz="1600" baseline="0" dirty="0" smtClean="0">
                          <a:latin typeface="Microsoft JhengHei UI" panose="020B0604030504040204" pitchFamily="34" charset="-120"/>
                          <a:ea typeface="Microsoft JhengHei UI" panose="020B0604030504040204" pitchFamily="34" charset="-120"/>
                        </a:rPr>
                        <a:t> reference.</a:t>
                      </a:r>
                      <a:endParaRPr lang="zh-TW" altLang="en-US" sz="1600" dirty="0">
                        <a:latin typeface="Microsoft JhengHei UI" panose="020B0604030504040204" pitchFamily="34" charset="-120"/>
                        <a:ea typeface="Microsoft JhengHei UI" panose="020B0604030504040204" pitchFamily="34" charset="-120"/>
                      </a:endParaRPr>
                    </a:p>
                  </a:txBody>
                  <a:tcPr/>
                </a:tc>
                <a:extLst>
                  <a:ext uri="{0D108BD9-81ED-4DB2-BD59-A6C34878D82A}">
                    <a16:rowId xmlns:a16="http://schemas.microsoft.com/office/drawing/2014/main" val="889209776"/>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1600" dirty="0" smtClean="0">
                          <a:latin typeface="Microsoft JhengHei UI" panose="020B0604030504040204" pitchFamily="34" charset="-120"/>
                          <a:ea typeface="Microsoft JhengHei UI" panose="020B0604030504040204" pitchFamily="34" charset="-120"/>
                        </a:rPr>
                        <a:t>3</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1600" dirty="0" smtClean="0">
                          <a:latin typeface="Microsoft JhengHei UI" panose="020B0604030504040204" pitchFamily="34" charset="-120"/>
                          <a:ea typeface="Microsoft JhengHei UI" panose="020B0604030504040204" pitchFamily="34" charset="-120"/>
                        </a:rPr>
                        <a:t>Test dataset vs validation dataset too different.</a:t>
                      </a:r>
                    </a:p>
                  </a:txBody>
                  <a:tcPr/>
                </a:tc>
                <a:tc>
                  <a:txBody>
                    <a:bodyPr/>
                    <a:lstStyle/>
                    <a:p>
                      <a:r>
                        <a:rPr lang="en-US" altLang="zh-TW" sz="1600" dirty="0" smtClean="0">
                          <a:latin typeface="Microsoft JhengHei UI" panose="020B0604030504040204" pitchFamily="34" charset="-120"/>
                          <a:ea typeface="Microsoft JhengHei UI" panose="020B0604030504040204" pitchFamily="34" charset="-120"/>
                        </a:rPr>
                        <a:t>Pick data sets more evenly.</a:t>
                      </a:r>
                      <a:endParaRPr lang="zh-TW" altLang="en-US" sz="1600" dirty="0">
                        <a:latin typeface="Microsoft JhengHei UI" panose="020B0604030504040204" pitchFamily="34" charset="-120"/>
                        <a:ea typeface="Microsoft JhengHei UI" panose="020B0604030504040204" pitchFamily="34" charset="-120"/>
                      </a:endParaRPr>
                    </a:p>
                  </a:txBody>
                  <a:tcPr/>
                </a:tc>
                <a:extLst>
                  <a:ext uri="{0D108BD9-81ED-4DB2-BD59-A6C34878D82A}">
                    <a16:rowId xmlns:a16="http://schemas.microsoft.com/office/drawing/2014/main" val="3968842217"/>
                  </a:ext>
                </a:extLst>
              </a:tr>
            </a:tbl>
          </a:graphicData>
        </a:graphic>
      </p:graphicFrame>
      <p:grpSp>
        <p:nvGrpSpPr>
          <p:cNvPr id="9" name="群組 8"/>
          <p:cNvGrpSpPr/>
          <p:nvPr/>
        </p:nvGrpSpPr>
        <p:grpSpPr>
          <a:xfrm>
            <a:off x="474742" y="4579193"/>
            <a:ext cx="2733971" cy="441388"/>
            <a:chOff x="4192673" y="1618424"/>
            <a:chExt cx="2365367" cy="441388"/>
          </a:xfrm>
        </p:grpSpPr>
        <p:sp>
          <p:nvSpPr>
            <p:cNvPr id="10" name="六邊形 9"/>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1"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smtClean="0">
                  <a:latin typeface="Microsoft JhengHei UI" panose="020B0604030504040204" pitchFamily="34" charset="-120"/>
                  <a:ea typeface="Microsoft JhengHei UI" panose="020B0604030504040204" pitchFamily="34" charset="-120"/>
                </a:rPr>
                <a:t>b. More try</a:t>
              </a:r>
              <a:endParaRPr lang="en-US" sz="1600" kern="1200" noProof="0" dirty="0">
                <a:latin typeface="Microsoft JhengHei UI" panose="020B0604030504040204" pitchFamily="34" charset="-120"/>
                <a:ea typeface="Microsoft JhengHei UI" panose="020B0604030504040204" pitchFamily="34" charset="-120"/>
              </a:endParaRPr>
            </a:p>
          </p:txBody>
        </p:sp>
      </p:grpSp>
      <p:sp>
        <p:nvSpPr>
          <p:cNvPr id="13" name="矩形 12"/>
          <p:cNvSpPr/>
          <p:nvPr/>
        </p:nvSpPr>
        <p:spPr>
          <a:xfrm>
            <a:off x="581192" y="5132472"/>
            <a:ext cx="11332778" cy="830997"/>
          </a:xfrm>
          <a:prstGeom prst="rect">
            <a:avLst/>
          </a:prstGeom>
        </p:spPr>
        <p:txBody>
          <a:bodyPr wrap="square">
            <a:spAutoFit/>
          </a:bodyPr>
          <a:lstStyle/>
          <a:p>
            <a:pPr marL="342900" lvl="0" indent="-342900">
              <a:buAutoNum type="arabicPeriod"/>
            </a:pPr>
            <a:r>
              <a:rPr lang="en-US" altLang="zh-TW" sz="1600" dirty="0" smtClean="0">
                <a:latin typeface="Microsoft JhengHei UI" panose="020B0604030504040204" pitchFamily="34" charset="-120"/>
                <a:ea typeface="Microsoft JhengHei UI" panose="020B0604030504040204" pitchFamily="34" charset="-120"/>
              </a:rPr>
              <a:t>Redesign and reduce word vector</a:t>
            </a:r>
            <a:r>
              <a:rPr lang="en-US" altLang="zh-TW" sz="1600" dirty="0" smtClean="0">
                <a:latin typeface="Microsoft JhengHei UI" panose="020B0604030504040204" pitchFamily="34" charset="-120"/>
                <a:ea typeface="Microsoft JhengHei UI" panose="020B0604030504040204" pitchFamily="34" charset="-120"/>
              </a:rPr>
              <a:t>.</a:t>
            </a:r>
          </a:p>
          <a:p>
            <a:pPr marL="342900" lvl="0" indent="-342900">
              <a:buAutoNum type="arabicPeriod"/>
            </a:pPr>
            <a:r>
              <a:rPr lang="en-US" altLang="zh-TW" sz="1600" dirty="0" smtClean="0">
                <a:latin typeface="Microsoft JhengHei UI" panose="020B0604030504040204" pitchFamily="34" charset="-120"/>
                <a:ea typeface="Microsoft JhengHei UI" panose="020B0604030504040204" pitchFamily="34" charset="-120"/>
              </a:rPr>
              <a:t>Redesign the weight.</a:t>
            </a:r>
            <a:endParaRPr lang="en-US" altLang="zh-TW" sz="1600" dirty="0">
              <a:latin typeface="Microsoft JhengHei UI" panose="020B0604030504040204" pitchFamily="34" charset="-120"/>
              <a:ea typeface="Microsoft JhengHei UI" panose="020B0604030504040204" pitchFamily="34" charset="-120"/>
            </a:endParaRPr>
          </a:p>
          <a:p>
            <a:pPr marL="342900" lvl="0" indent="-342900">
              <a:buAutoNum type="arabicPeriod"/>
            </a:pPr>
            <a:r>
              <a:rPr lang="en-US" altLang="zh-TW" sz="1600" dirty="0" smtClean="0">
                <a:latin typeface="Microsoft JhengHei UI" panose="020B0604030504040204" pitchFamily="34" charset="-120"/>
                <a:ea typeface="Microsoft JhengHei UI" panose="020B0604030504040204" pitchFamily="34" charset="-120"/>
              </a:rPr>
              <a:t>Word Clustering by K-Means</a:t>
            </a:r>
            <a:r>
              <a:rPr lang="zh-TW" altLang="en-US" sz="1600" dirty="0" smtClean="0">
                <a:latin typeface="Microsoft JhengHei UI" panose="020B0604030504040204" pitchFamily="34" charset="-120"/>
                <a:ea typeface="Microsoft JhengHei UI" panose="020B0604030504040204" pitchFamily="34" charset="-120"/>
              </a:rPr>
              <a:t>、</a:t>
            </a:r>
            <a:r>
              <a:rPr lang="en-US" altLang="zh-TW" sz="1600" dirty="0" smtClean="0">
                <a:latin typeface="Microsoft JhengHei UI" panose="020B0604030504040204" pitchFamily="34" charset="-120"/>
                <a:ea typeface="Microsoft JhengHei UI" panose="020B0604030504040204" pitchFamily="34" charset="-120"/>
              </a:rPr>
              <a:t>DBCAN.</a:t>
            </a:r>
          </a:p>
        </p:txBody>
      </p:sp>
    </p:spTree>
    <p:extLst>
      <p:ext uri="{BB962C8B-B14F-4D97-AF65-F5344CB8AC3E}">
        <p14:creationId xmlns:p14="http://schemas.microsoft.com/office/powerpoint/2010/main" val="2965259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contents</a:t>
            </a:r>
            <a:endParaRPr lang="zh-TW" altLang="en-US" dirty="0"/>
          </a:p>
        </p:txBody>
      </p:sp>
      <p:cxnSp>
        <p:nvCxnSpPr>
          <p:cNvPr id="9" name="Google Shape;109;p2"/>
          <p:cNvCxnSpPr/>
          <p:nvPr/>
        </p:nvCxnSpPr>
        <p:spPr>
          <a:xfrm>
            <a:off x="1255200" y="2294268"/>
            <a:ext cx="30252" cy="4040894"/>
          </a:xfrm>
          <a:prstGeom prst="straightConnector1">
            <a:avLst/>
          </a:prstGeom>
          <a:noFill/>
          <a:ln w="9525" cap="flat" cmpd="sng">
            <a:solidFill>
              <a:schemeClr val="accent1"/>
            </a:solidFill>
            <a:prstDash val="solid"/>
            <a:miter lim="800000"/>
            <a:headEnd type="none" w="sm" len="sm"/>
            <a:tailEnd type="none" w="sm" len="sm"/>
          </a:ln>
        </p:spPr>
      </p:cxnSp>
      <p:grpSp>
        <p:nvGrpSpPr>
          <p:cNvPr id="10" name="Google Shape;110;p2"/>
          <p:cNvGrpSpPr/>
          <p:nvPr/>
        </p:nvGrpSpPr>
        <p:grpSpPr>
          <a:xfrm>
            <a:off x="1190852" y="2286000"/>
            <a:ext cx="7085505" cy="484500"/>
            <a:chOff x="2143295" y="639776"/>
            <a:chExt cx="7085505" cy="484500"/>
          </a:xfrm>
        </p:grpSpPr>
        <p:sp>
          <p:nvSpPr>
            <p:cNvPr id="11" name="Google Shape;111;p2"/>
            <p:cNvSpPr/>
            <p:nvPr/>
          </p:nvSpPr>
          <p:spPr>
            <a:xfrm>
              <a:off x="2143295" y="886641"/>
              <a:ext cx="137160" cy="137160"/>
            </a:xfrm>
            <a:prstGeom prst="ellipse">
              <a:avLst/>
            </a:prstGeom>
            <a:solidFill>
              <a:schemeClr val="accent1"/>
            </a:solid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4000" b="1" i="0" u="none" strike="noStrike" cap="none">
                <a:solidFill>
                  <a:schemeClr val="lt1"/>
                </a:solidFill>
                <a:latin typeface="Times New Roman"/>
                <a:ea typeface="Times New Roman"/>
                <a:cs typeface="Times New Roman"/>
                <a:sym typeface="Times New Roman"/>
              </a:endParaRPr>
            </a:p>
          </p:txBody>
        </p:sp>
        <p:sp>
          <p:nvSpPr>
            <p:cNvPr id="12" name="Google Shape;112;p2"/>
            <p:cNvSpPr txBox="1"/>
            <p:nvPr/>
          </p:nvSpPr>
          <p:spPr>
            <a:xfrm>
              <a:off x="2601500" y="639776"/>
              <a:ext cx="6627300" cy="4845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E57333"/>
                </a:buClr>
                <a:buSzPts val="3200"/>
                <a:buFont typeface="Arial"/>
                <a:buNone/>
              </a:pPr>
              <a:r>
                <a:rPr lang="en-US" sz="4000" b="1" i="0" u="none" strike="noStrike" cap="none" dirty="0">
                  <a:solidFill>
                    <a:schemeClr val="accent6"/>
                  </a:solidFill>
                  <a:latin typeface="Times New Roman"/>
                  <a:ea typeface="Times New Roman"/>
                  <a:cs typeface="Times New Roman"/>
                  <a:sym typeface="Times New Roman"/>
                </a:rPr>
                <a:t>01</a:t>
              </a:r>
              <a:r>
                <a:rPr lang="en-US" sz="4000" b="1" i="0" u="none" strike="noStrike" cap="none" dirty="0">
                  <a:solidFill>
                    <a:schemeClr val="accent2"/>
                  </a:solidFill>
                  <a:latin typeface="Times New Roman"/>
                  <a:ea typeface="Times New Roman"/>
                  <a:cs typeface="Times New Roman"/>
                  <a:sym typeface="Times New Roman"/>
                </a:rPr>
                <a:t> </a:t>
              </a:r>
              <a:r>
                <a:rPr lang="en-US" sz="4000" b="1" i="0" u="none" strike="noStrike" cap="none" dirty="0" smtClean="0">
                  <a:solidFill>
                    <a:schemeClr val="accent2"/>
                  </a:solidFill>
                  <a:latin typeface="Times New Roman"/>
                  <a:ea typeface="Times New Roman"/>
                  <a:cs typeface="Times New Roman"/>
                  <a:sym typeface="Times New Roman"/>
                </a:rPr>
                <a:t> Introduction</a:t>
              </a:r>
              <a:endParaRPr sz="4000" b="1" i="0" u="none" strike="noStrike" cap="none" dirty="0">
                <a:solidFill>
                  <a:schemeClr val="accent2"/>
                </a:solidFill>
                <a:latin typeface="Times New Roman"/>
                <a:ea typeface="Times New Roman"/>
                <a:cs typeface="Times New Roman"/>
                <a:sym typeface="Times New Roman"/>
              </a:endParaRPr>
            </a:p>
          </p:txBody>
        </p:sp>
      </p:grpSp>
      <p:sp>
        <p:nvSpPr>
          <p:cNvPr id="13" name="Google Shape;114;p2"/>
          <p:cNvSpPr/>
          <p:nvPr/>
        </p:nvSpPr>
        <p:spPr>
          <a:xfrm>
            <a:off x="1204172" y="3609573"/>
            <a:ext cx="137160" cy="137160"/>
          </a:xfrm>
          <a:prstGeom prst="ellipse">
            <a:avLst/>
          </a:prstGeom>
          <a:solidFill>
            <a:srgbClr val="F3F3F3"/>
          </a:solid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4000" b="1" i="0" u="none" strike="noStrike" cap="none">
              <a:solidFill>
                <a:schemeClr val="lt1"/>
              </a:solidFill>
              <a:latin typeface="Times New Roman"/>
              <a:ea typeface="Times New Roman"/>
              <a:cs typeface="Times New Roman"/>
              <a:sym typeface="Times New Roman"/>
            </a:endParaRPr>
          </a:p>
        </p:txBody>
      </p:sp>
      <p:grpSp>
        <p:nvGrpSpPr>
          <p:cNvPr id="14" name="Google Shape;116;p2"/>
          <p:cNvGrpSpPr/>
          <p:nvPr/>
        </p:nvGrpSpPr>
        <p:grpSpPr>
          <a:xfrm>
            <a:off x="1216872" y="3416283"/>
            <a:ext cx="8799741" cy="1469290"/>
            <a:chOff x="2169372" y="1560919"/>
            <a:chExt cx="8799741" cy="1469290"/>
          </a:xfrm>
        </p:grpSpPr>
        <p:sp>
          <p:nvSpPr>
            <p:cNvPr id="15" name="Google Shape;117;p2"/>
            <p:cNvSpPr/>
            <p:nvPr/>
          </p:nvSpPr>
          <p:spPr>
            <a:xfrm>
              <a:off x="2169372" y="2893049"/>
              <a:ext cx="137160" cy="137160"/>
            </a:xfrm>
            <a:prstGeom prst="ellipse">
              <a:avLst/>
            </a:prstGeom>
            <a:solidFill>
              <a:schemeClr val="accent1"/>
            </a:solid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4000" b="1" i="0" u="none" strike="noStrike" cap="none">
                <a:solidFill>
                  <a:schemeClr val="lt1"/>
                </a:solidFill>
                <a:latin typeface="Times New Roman"/>
                <a:ea typeface="Times New Roman"/>
                <a:cs typeface="Times New Roman"/>
                <a:sym typeface="Times New Roman"/>
              </a:endParaRPr>
            </a:p>
          </p:txBody>
        </p:sp>
        <p:sp>
          <p:nvSpPr>
            <p:cNvPr id="16" name="Google Shape;118;p2"/>
            <p:cNvSpPr txBox="1"/>
            <p:nvPr/>
          </p:nvSpPr>
          <p:spPr>
            <a:xfrm>
              <a:off x="2601557" y="1560919"/>
              <a:ext cx="8367556" cy="52374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E57333"/>
                </a:buClr>
                <a:buSzPts val="3200"/>
                <a:buFont typeface="Arial"/>
                <a:buNone/>
              </a:pPr>
              <a:r>
                <a:rPr lang="en-US" sz="4000" b="1" i="0" u="none" strike="noStrike" cap="none" dirty="0" smtClean="0">
                  <a:solidFill>
                    <a:schemeClr val="accent6"/>
                  </a:solidFill>
                  <a:latin typeface="Times New Roman"/>
                  <a:ea typeface="Times New Roman"/>
                  <a:cs typeface="Times New Roman"/>
                  <a:sym typeface="Times New Roman"/>
                </a:rPr>
                <a:t>02</a:t>
              </a:r>
              <a:r>
                <a:rPr lang="en-US" sz="4000" b="1" i="0" u="none" strike="noStrike" cap="none" dirty="0" smtClean="0">
                  <a:solidFill>
                    <a:schemeClr val="accent2"/>
                  </a:solidFill>
                  <a:latin typeface="Times New Roman"/>
                  <a:ea typeface="Times New Roman"/>
                  <a:cs typeface="Times New Roman"/>
                  <a:sym typeface="Times New Roman"/>
                </a:rPr>
                <a:t>  Text Preprocessing</a:t>
              </a:r>
              <a:endParaRPr sz="4000" b="1" i="0" u="none" strike="noStrike" cap="none" dirty="0">
                <a:solidFill>
                  <a:schemeClr val="accent2"/>
                </a:solidFill>
                <a:latin typeface="Times New Roman"/>
                <a:ea typeface="Times New Roman"/>
                <a:cs typeface="Times New Roman"/>
                <a:sym typeface="Times New Roman"/>
              </a:endParaRPr>
            </a:p>
          </p:txBody>
        </p:sp>
      </p:grpSp>
      <p:grpSp>
        <p:nvGrpSpPr>
          <p:cNvPr id="17" name="Google Shape;119;p2"/>
          <p:cNvGrpSpPr/>
          <p:nvPr/>
        </p:nvGrpSpPr>
        <p:grpSpPr>
          <a:xfrm>
            <a:off x="1215517" y="4560013"/>
            <a:ext cx="6310965" cy="1391248"/>
            <a:chOff x="2168017" y="2628449"/>
            <a:chExt cx="6310965" cy="1391248"/>
          </a:xfrm>
        </p:grpSpPr>
        <p:sp>
          <p:nvSpPr>
            <p:cNvPr id="18" name="Google Shape;120;p2"/>
            <p:cNvSpPr/>
            <p:nvPr/>
          </p:nvSpPr>
          <p:spPr>
            <a:xfrm>
              <a:off x="2168017" y="3882537"/>
              <a:ext cx="137160" cy="137160"/>
            </a:xfrm>
            <a:prstGeom prst="ellipse">
              <a:avLst/>
            </a:prstGeom>
            <a:solidFill>
              <a:srgbClr val="F3F3F3"/>
            </a:solid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4000" b="1" i="0" u="none" strike="noStrike" cap="none">
                <a:solidFill>
                  <a:schemeClr val="lt1"/>
                </a:solidFill>
                <a:latin typeface="Times New Roman"/>
                <a:ea typeface="Times New Roman"/>
                <a:cs typeface="Times New Roman"/>
                <a:sym typeface="Times New Roman"/>
              </a:endParaRPr>
            </a:p>
          </p:txBody>
        </p:sp>
        <p:sp>
          <p:nvSpPr>
            <p:cNvPr id="19" name="Google Shape;121;p2"/>
            <p:cNvSpPr txBox="1"/>
            <p:nvPr/>
          </p:nvSpPr>
          <p:spPr>
            <a:xfrm>
              <a:off x="2601557" y="2628449"/>
              <a:ext cx="5877425" cy="513959"/>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E57333"/>
                </a:buClr>
                <a:buSzPts val="3200"/>
                <a:buFont typeface="Arial"/>
                <a:buNone/>
              </a:pPr>
              <a:r>
                <a:rPr lang="en-US" sz="4000" b="1" i="0" u="none" strike="noStrike" cap="none" dirty="0" smtClean="0">
                  <a:solidFill>
                    <a:schemeClr val="accent6"/>
                  </a:solidFill>
                  <a:latin typeface="Times New Roman"/>
                  <a:ea typeface="Times New Roman"/>
                  <a:cs typeface="Times New Roman"/>
                  <a:sym typeface="Times New Roman"/>
                </a:rPr>
                <a:t>03</a:t>
              </a:r>
              <a:r>
                <a:rPr lang="en-US" sz="4000" b="1" i="0" u="none" strike="noStrike" cap="none" dirty="0" smtClean="0">
                  <a:solidFill>
                    <a:schemeClr val="accent2"/>
                  </a:solidFill>
                  <a:latin typeface="Times New Roman"/>
                  <a:ea typeface="Times New Roman"/>
                  <a:cs typeface="Times New Roman"/>
                  <a:sym typeface="Times New Roman"/>
                </a:rPr>
                <a:t>  Method</a:t>
              </a:r>
              <a:endParaRPr sz="4000" b="1" i="0" u="none" strike="noStrike" cap="none" dirty="0">
                <a:solidFill>
                  <a:schemeClr val="accent2"/>
                </a:solidFill>
                <a:latin typeface="Times New Roman"/>
                <a:ea typeface="Times New Roman"/>
                <a:cs typeface="Times New Roman"/>
                <a:sym typeface="Times New Roman"/>
              </a:endParaRPr>
            </a:p>
          </p:txBody>
        </p:sp>
      </p:grpSp>
      <p:sp>
        <p:nvSpPr>
          <p:cNvPr id="20" name="Google Shape;124;p2"/>
          <p:cNvSpPr txBox="1"/>
          <p:nvPr/>
        </p:nvSpPr>
        <p:spPr>
          <a:xfrm>
            <a:off x="1649057" y="5625731"/>
            <a:ext cx="7623000" cy="5139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E57333"/>
              </a:buClr>
              <a:buSzPts val="3200"/>
              <a:buFont typeface="Arial"/>
              <a:buNone/>
            </a:pPr>
            <a:r>
              <a:rPr lang="en-US" sz="4000" b="1" i="0" u="none" strike="noStrike" cap="none" dirty="0" smtClean="0">
                <a:solidFill>
                  <a:schemeClr val="accent6"/>
                </a:solidFill>
                <a:latin typeface="Times New Roman"/>
                <a:ea typeface="Times New Roman"/>
                <a:cs typeface="Times New Roman"/>
                <a:sym typeface="Times New Roman"/>
              </a:rPr>
              <a:t>04</a:t>
            </a:r>
            <a:r>
              <a:rPr lang="en-US" sz="4000" b="1" i="0" u="none" strike="noStrike" cap="none" dirty="0" smtClean="0">
                <a:solidFill>
                  <a:schemeClr val="accent2"/>
                </a:solidFill>
                <a:latin typeface="Times New Roman"/>
                <a:ea typeface="Times New Roman"/>
                <a:cs typeface="Times New Roman"/>
                <a:sym typeface="Times New Roman"/>
              </a:rPr>
              <a:t>  Result</a:t>
            </a:r>
            <a:endParaRPr sz="4000" b="1" i="0" u="none" strike="noStrike" cap="none" dirty="0">
              <a:solidFill>
                <a:schemeClr val="accent2"/>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1425287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28793" y="3653510"/>
            <a:ext cx="11029615" cy="1497507"/>
          </a:xfrm>
        </p:spPr>
        <p:txBody>
          <a:bodyPr>
            <a:normAutofit/>
          </a:bodyPr>
          <a:lstStyle/>
          <a:p>
            <a:r>
              <a:rPr lang="en-US" altLang="zh-TW" sz="7200" dirty="0" smtClean="0"/>
              <a:t>Thank </a:t>
            </a:r>
            <a:r>
              <a:rPr lang="en-US" altLang="zh-TW" sz="7200" dirty="0" smtClean="0">
                <a:solidFill>
                  <a:schemeClr val="accent6"/>
                </a:solidFill>
              </a:rPr>
              <a:t>you</a:t>
            </a:r>
            <a:endParaRPr lang="zh-TW" altLang="en-US" sz="7200" dirty="0">
              <a:solidFill>
                <a:schemeClr val="accent6"/>
              </a:solidFill>
            </a:endParaRPr>
          </a:p>
        </p:txBody>
      </p:sp>
    </p:spTree>
    <p:extLst>
      <p:ext uri="{BB962C8B-B14F-4D97-AF65-F5344CB8AC3E}">
        <p14:creationId xmlns:p14="http://schemas.microsoft.com/office/powerpoint/2010/main" val="40383629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28793" y="3653510"/>
            <a:ext cx="11029615" cy="1497507"/>
          </a:xfrm>
        </p:spPr>
        <p:txBody>
          <a:bodyPr>
            <a:normAutofit/>
          </a:bodyPr>
          <a:lstStyle/>
          <a:p>
            <a:r>
              <a:rPr lang="en-US" altLang="zh-TW" sz="7200" dirty="0" err="1" smtClean="0"/>
              <a:t>github</a:t>
            </a:r>
            <a:endParaRPr lang="zh-TW" altLang="en-US" sz="7200" dirty="0"/>
          </a:p>
        </p:txBody>
      </p:sp>
    </p:spTree>
    <p:extLst>
      <p:ext uri="{BB962C8B-B14F-4D97-AF65-F5344CB8AC3E}">
        <p14:creationId xmlns:p14="http://schemas.microsoft.com/office/powerpoint/2010/main" val="2245260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github</a:t>
            </a:r>
            <a:endParaRPr lang="zh-TW" altLang="en-US" dirty="0"/>
          </a:p>
        </p:txBody>
      </p:sp>
      <p:sp>
        <p:nvSpPr>
          <p:cNvPr id="8" name="矩形 7"/>
          <p:cNvSpPr/>
          <p:nvPr/>
        </p:nvSpPr>
        <p:spPr>
          <a:xfrm>
            <a:off x="474742" y="3277585"/>
            <a:ext cx="4729500" cy="584775"/>
          </a:xfrm>
          <a:prstGeom prst="rect">
            <a:avLst/>
          </a:prstGeom>
        </p:spPr>
        <p:txBody>
          <a:bodyPr wrap="none">
            <a:spAutoFit/>
          </a:bodyPr>
          <a:lstStyle/>
          <a:p>
            <a:r>
              <a:rPr lang="zh-TW" altLang="en-US" sz="1600" dirty="0">
                <a:hlinkClick r:id="rId2"/>
              </a:rPr>
              <a:t>https://github.com/frankye1000/NYCU-DigitalMedicin</a:t>
            </a:r>
            <a:r>
              <a:rPr lang="zh-TW" altLang="en-US" sz="1600" dirty="0" smtClean="0">
                <a:hlinkClick r:id="rId2"/>
              </a:rPr>
              <a:t>e</a:t>
            </a:r>
            <a:endParaRPr lang="en-US" altLang="zh-TW" sz="1600" dirty="0"/>
          </a:p>
          <a:p>
            <a:endParaRPr lang="en-US" altLang="zh-TW" sz="1600" dirty="0" smtClean="0"/>
          </a:p>
        </p:txBody>
      </p:sp>
      <p:grpSp>
        <p:nvGrpSpPr>
          <p:cNvPr id="12" name="群組 11"/>
          <p:cNvGrpSpPr/>
          <p:nvPr/>
        </p:nvGrpSpPr>
        <p:grpSpPr>
          <a:xfrm>
            <a:off x="474742" y="2716431"/>
            <a:ext cx="3255163" cy="441388"/>
            <a:chOff x="4192673" y="1618424"/>
            <a:chExt cx="2316261" cy="441388"/>
          </a:xfrm>
        </p:grpSpPr>
        <p:sp>
          <p:nvSpPr>
            <p:cNvPr id="13" name="六邊形 12"/>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4" name="六邊形 4"/>
            <p:cNvSpPr txBox="1"/>
            <p:nvPr/>
          </p:nvSpPr>
          <p:spPr>
            <a:xfrm>
              <a:off x="4422802"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noProof="0" dirty="0" smtClean="0">
                  <a:latin typeface="Microsoft JhengHei UI" panose="020B0604030504040204" pitchFamily="34" charset="-120"/>
                  <a:ea typeface="Microsoft JhengHei UI" panose="020B0604030504040204" pitchFamily="34" charset="-120"/>
                </a:rPr>
                <a:t>Case presentation 1</a:t>
              </a:r>
            </a:p>
          </p:txBody>
        </p:sp>
      </p:grpSp>
      <p:pic>
        <p:nvPicPr>
          <p:cNvPr id="3" name="圖片 2"/>
          <p:cNvPicPr>
            <a:picLocks noChangeAspect="1"/>
          </p:cNvPicPr>
          <p:nvPr/>
        </p:nvPicPr>
        <p:blipFill>
          <a:blip r:embed="rId3"/>
          <a:stretch>
            <a:fillRect/>
          </a:stretch>
        </p:blipFill>
        <p:spPr>
          <a:xfrm>
            <a:off x="6387736" y="1945734"/>
            <a:ext cx="3918857" cy="4651010"/>
          </a:xfrm>
          <a:prstGeom prst="rect">
            <a:avLst/>
          </a:prstGeom>
        </p:spPr>
      </p:pic>
    </p:spTree>
    <p:extLst>
      <p:ext uri="{BB962C8B-B14F-4D97-AF65-F5344CB8AC3E}">
        <p14:creationId xmlns:p14="http://schemas.microsoft.com/office/powerpoint/2010/main" val="36455328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28793" y="3653510"/>
            <a:ext cx="11029615" cy="1497507"/>
          </a:xfrm>
        </p:spPr>
        <p:txBody>
          <a:bodyPr>
            <a:normAutofit/>
          </a:bodyPr>
          <a:lstStyle/>
          <a:p>
            <a:r>
              <a:rPr lang="en-US" altLang="zh-TW" sz="7200" dirty="0" smtClean="0"/>
              <a:t>reference</a:t>
            </a:r>
            <a:endParaRPr lang="zh-TW" altLang="en-US" sz="7200" dirty="0"/>
          </a:p>
        </p:txBody>
      </p:sp>
    </p:spTree>
    <p:extLst>
      <p:ext uri="{BB962C8B-B14F-4D97-AF65-F5344CB8AC3E}">
        <p14:creationId xmlns:p14="http://schemas.microsoft.com/office/powerpoint/2010/main" val="2309928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t>reference</a:t>
            </a:r>
            <a:endParaRPr lang="en-US" altLang="zh-TW" dirty="0"/>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3" name="矩形 12"/>
          <p:cNvSpPr/>
          <p:nvPr/>
        </p:nvSpPr>
        <p:spPr>
          <a:xfrm>
            <a:off x="449886" y="2094596"/>
            <a:ext cx="11445627" cy="4524315"/>
          </a:xfrm>
          <a:prstGeom prst="rect">
            <a:avLst/>
          </a:prstGeom>
        </p:spPr>
        <p:txBody>
          <a:bodyPr wrap="square">
            <a:spAutoFit/>
          </a:bodyPr>
          <a:lstStyle/>
          <a:p>
            <a:pPr>
              <a:lnSpc>
                <a:spcPct val="150000"/>
              </a:lnSpc>
            </a:pPr>
            <a:r>
              <a:rPr lang="en-US" altLang="zh-TW"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a:t>
            </a: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1]</a:t>
            </a:r>
            <a:r>
              <a:rPr lang="en-US" altLang="zh-CN" sz="1600" dirty="0" smtClean="0">
                <a:latin typeface="Microsoft JhengHei UI" panose="020B0604030504040204" pitchFamily="34" charset="-120"/>
                <a:ea typeface="Microsoft JhengHei UI" panose="020B0604030504040204" pitchFamily="34" charset="-120"/>
              </a:rPr>
              <a:t>python </a:t>
            </a:r>
            <a:r>
              <a:rPr lang="zh-CN" altLang="en-US" sz="1600" dirty="0">
                <a:latin typeface="Microsoft JhengHei UI" panose="020B0604030504040204" pitchFamily="34" charset="-120"/>
                <a:ea typeface="Microsoft JhengHei UI" panose="020B0604030504040204" pitchFamily="34" charset="-120"/>
              </a:rPr>
              <a:t>去除所有的中文 英文标点符</a:t>
            </a:r>
            <a:r>
              <a:rPr lang="zh-CN" altLang="en-US" sz="1600" dirty="0" smtClean="0">
                <a:latin typeface="Microsoft JhengHei UI" panose="020B0604030504040204" pitchFamily="34" charset="-120"/>
                <a:ea typeface="Microsoft JhengHei UI" panose="020B0604030504040204" pitchFamily="34" charset="-120"/>
              </a:rPr>
              <a:t>号</a:t>
            </a: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(https</a:t>
            </a:r>
            <a:r>
              <a:rPr lang="en-US" altLang="zh-TW"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a:t>
            </a: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blog.csdn.net/weixin_38819889/article/details/105389248)</a:t>
            </a:r>
          </a:p>
          <a:p>
            <a:pPr>
              <a:lnSpc>
                <a:spcPct val="150000"/>
              </a:lnSpc>
            </a:pP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[2]</a:t>
            </a:r>
            <a:r>
              <a:rPr lang="en-US" altLang="zh-TW" sz="1600" dirty="0" smtClean="0">
                <a:latin typeface="Microsoft JhengHei UI" panose="020B0604030504040204" pitchFamily="34" charset="-120"/>
                <a:ea typeface="Microsoft JhengHei UI" panose="020B0604030504040204" pitchFamily="34" charset="-120"/>
              </a:rPr>
              <a:t>Python</a:t>
            </a:r>
            <a:r>
              <a:rPr lang="zh-TW" altLang="en-US" sz="1600" dirty="0">
                <a:latin typeface="Microsoft JhengHei UI" panose="020B0604030504040204" pitchFamily="34" charset="-120"/>
                <a:ea typeface="Microsoft JhengHei UI" panose="020B0604030504040204" pitchFamily="34" charset="-120"/>
              </a:rPr>
              <a:t>處理中文標點符號大</a:t>
            </a:r>
            <a:r>
              <a:rPr lang="zh-TW" altLang="en-US" sz="1600" dirty="0" smtClean="0">
                <a:latin typeface="Microsoft JhengHei UI" panose="020B0604030504040204" pitchFamily="34" charset="-120"/>
                <a:ea typeface="Microsoft JhengHei UI" panose="020B0604030504040204" pitchFamily="34" charset="-120"/>
              </a:rPr>
              <a:t>集合</a:t>
            </a:r>
            <a:r>
              <a:rPr lang="en-US" altLang="zh-TW" sz="1600" dirty="0" smtClean="0">
                <a:latin typeface="Microsoft JhengHei UI" panose="020B0604030504040204" pitchFamily="34" charset="-120"/>
                <a:ea typeface="Microsoft JhengHei UI" panose="020B0604030504040204" pitchFamily="34" charset="-120"/>
              </a:rPr>
              <a:t>(</a:t>
            </a:r>
            <a:r>
              <a:rPr lang="en-US" altLang="zh-TW" sz="1600" dirty="0">
                <a:latin typeface="Microsoft JhengHei UI" panose="020B0604030504040204" pitchFamily="34" charset="-120"/>
                <a:ea typeface="Microsoft JhengHei UI" panose="020B0604030504040204" pitchFamily="34" charset="-120"/>
              </a:rPr>
              <a:t>https://codertw.com/%E7%A8%8B%E5%BC%8F%E8%AA%9E%E8%A8%80/356827/)</a:t>
            </a:r>
            <a:endParaRPr lang="zh-TW" altLang="en-US" sz="1600" dirty="0">
              <a:latin typeface="Microsoft JhengHei UI" panose="020B0604030504040204" pitchFamily="34" charset="-120"/>
              <a:ea typeface="Microsoft JhengHei UI" panose="020B0604030504040204" pitchFamily="34" charset="-120"/>
            </a:endParaRPr>
          </a:p>
          <a:p>
            <a:pPr>
              <a:lnSpc>
                <a:spcPct val="150000"/>
              </a:lnSpc>
            </a:pP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[3]</a:t>
            </a:r>
            <a:r>
              <a:rPr lang="zh-TW" altLang="en-US" sz="1600" dirty="0">
                <a:latin typeface="Microsoft JhengHei UI" panose="020B0604030504040204" pitchFamily="34" charset="-120"/>
                <a:ea typeface="Microsoft JhengHei UI" panose="020B0604030504040204" pitchFamily="34" charset="-120"/>
              </a:rPr>
              <a:t>英文自然語言處理的經典工具 </a:t>
            </a:r>
            <a:r>
              <a:rPr lang="en-US" altLang="zh-TW" sz="1600" dirty="0" smtClean="0">
                <a:latin typeface="Microsoft JhengHei UI" panose="020B0604030504040204" pitchFamily="34" charset="-120"/>
                <a:ea typeface="Microsoft JhengHei UI" panose="020B0604030504040204" pitchFamily="34" charset="-120"/>
              </a:rPr>
              <a:t>NLTK</a:t>
            </a:r>
            <a:r>
              <a:rPr lang="en-US" altLang="zh-TW"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(https://clay-atlas.com/blog/2019/07/30/nlp-python-cn-nltk-kit</a:t>
            </a: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a:t>
            </a:r>
          </a:p>
          <a:p>
            <a:pPr>
              <a:lnSpc>
                <a:spcPct val="150000"/>
              </a:lnSpc>
            </a:pP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[4]</a:t>
            </a:r>
            <a:r>
              <a:rPr lang="en-US" altLang="zh-TW" sz="1600" dirty="0">
                <a:latin typeface="Microsoft JhengHei UI" panose="020B0604030504040204" pitchFamily="34" charset="-120"/>
                <a:ea typeface="Microsoft JhengHei UI" panose="020B0604030504040204" pitchFamily="34" charset="-120"/>
              </a:rPr>
              <a:t> Word2Vec</a:t>
            </a:r>
            <a:r>
              <a:rPr lang="zh-TW" altLang="en-US" sz="1600" dirty="0">
                <a:latin typeface="Microsoft JhengHei UI" panose="020B0604030504040204" pitchFamily="34" charset="-120"/>
                <a:ea typeface="Microsoft JhengHei UI" panose="020B0604030504040204" pitchFamily="34" charset="-120"/>
              </a:rPr>
              <a:t>的参数解</a:t>
            </a:r>
            <a:r>
              <a:rPr lang="zh-TW" altLang="en-US" sz="1600" dirty="0" smtClean="0">
                <a:latin typeface="Microsoft JhengHei UI" panose="020B0604030504040204" pitchFamily="34" charset="-120"/>
                <a:ea typeface="Microsoft JhengHei UI" panose="020B0604030504040204" pitchFamily="34" charset="-120"/>
              </a:rPr>
              <a:t>释</a:t>
            </a:r>
            <a:r>
              <a:rPr lang="en-US" altLang="zh-TW" sz="1600" dirty="0">
                <a:latin typeface="Microsoft JhengHei UI" panose="020B0604030504040204" pitchFamily="34" charset="-120"/>
                <a:ea typeface="Microsoft JhengHei UI" panose="020B0604030504040204" pitchFamily="34" charset="-120"/>
              </a:rPr>
              <a:t>(https://blog.csdn.net/laobai1015/article/details/86540813</a:t>
            </a:r>
            <a:r>
              <a:rPr lang="en-US" altLang="zh-TW" sz="1600" dirty="0" smtClean="0">
                <a:latin typeface="Microsoft JhengHei UI" panose="020B0604030504040204" pitchFamily="34" charset="-120"/>
                <a:ea typeface="Microsoft JhengHei UI" panose="020B0604030504040204" pitchFamily="34" charset="-120"/>
              </a:rPr>
              <a:t>)</a:t>
            </a:r>
          </a:p>
          <a:p>
            <a:pPr>
              <a:lnSpc>
                <a:spcPct val="150000"/>
              </a:lnSpc>
            </a:pPr>
            <a:r>
              <a:rPr lang="en-US" altLang="zh-TW" sz="1600" dirty="0" smtClean="0">
                <a:latin typeface="Microsoft JhengHei UI" panose="020B0604030504040204" pitchFamily="34" charset="-120"/>
                <a:ea typeface="Microsoft JhengHei UI" panose="020B0604030504040204" pitchFamily="34" charset="-120"/>
              </a:rPr>
              <a:t>[5]</a:t>
            </a:r>
            <a:r>
              <a:rPr lang="en-US" altLang="zh-TW" sz="1600" dirty="0">
                <a:latin typeface="Microsoft JhengHei UI" panose="020B0604030504040204" pitchFamily="34" charset="-120"/>
                <a:ea typeface="Microsoft JhengHei UI" panose="020B0604030504040204" pitchFamily="34" charset="-120"/>
              </a:rPr>
              <a:t> NLP</a:t>
            </a:r>
            <a:r>
              <a:rPr lang="zh-TW" altLang="en-US" sz="1600" dirty="0">
                <a:latin typeface="Microsoft JhengHei UI" panose="020B0604030504040204" pitchFamily="34" charset="-120"/>
                <a:ea typeface="Microsoft JhengHei UI" panose="020B0604030504040204" pitchFamily="34" charset="-120"/>
              </a:rPr>
              <a:t>入门（三）词形还原（</a:t>
            </a:r>
            <a:r>
              <a:rPr lang="en-US" altLang="zh-TW" sz="1600" dirty="0">
                <a:latin typeface="Microsoft JhengHei UI" panose="020B0604030504040204" pitchFamily="34" charset="-120"/>
                <a:ea typeface="Microsoft JhengHei UI" panose="020B0604030504040204" pitchFamily="34" charset="-120"/>
              </a:rPr>
              <a:t>Lemmatization</a:t>
            </a:r>
            <a:r>
              <a:rPr lang="zh-TW" altLang="en-US" sz="1600" dirty="0" smtClean="0">
                <a:latin typeface="Microsoft JhengHei UI" panose="020B0604030504040204" pitchFamily="34" charset="-120"/>
                <a:ea typeface="Microsoft JhengHei UI" panose="020B0604030504040204" pitchFamily="34" charset="-120"/>
              </a:rPr>
              <a:t>）</a:t>
            </a:r>
            <a:r>
              <a:rPr lang="en-US" altLang="zh-TW" sz="1600" dirty="0">
                <a:latin typeface="Microsoft JhengHei UI" panose="020B0604030504040204" pitchFamily="34" charset="-120"/>
                <a:ea typeface="Microsoft JhengHei UI" panose="020B0604030504040204" pitchFamily="34" charset="-120"/>
              </a:rPr>
              <a:t>(https://www.cnblogs.com/jclian91/p/9898511.html)</a:t>
            </a:r>
            <a:endParaRPr lang="zh-TW" altLang="en-US" sz="1600" dirty="0">
              <a:latin typeface="Microsoft JhengHei UI" panose="020B0604030504040204" pitchFamily="34" charset="-120"/>
              <a:ea typeface="Microsoft JhengHei UI" panose="020B0604030504040204" pitchFamily="34" charset="-120"/>
            </a:endParaRPr>
          </a:p>
          <a:p>
            <a:pPr>
              <a:lnSpc>
                <a:spcPct val="150000"/>
              </a:lnSpc>
            </a:pPr>
            <a:r>
              <a:rPr lang="en-US" altLang="zh-TW" sz="1600" dirty="0" smtClean="0">
                <a:latin typeface="Microsoft JhengHei UI" panose="020B0604030504040204" pitchFamily="34" charset="-120"/>
                <a:ea typeface="Microsoft JhengHei UI" panose="020B0604030504040204" pitchFamily="34" charset="-120"/>
              </a:rPr>
              <a:t>[6]</a:t>
            </a:r>
            <a:r>
              <a:rPr lang="zh-TW" altLang="en-US" sz="1600" dirty="0">
                <a:latin typeface="Microsoft JhengHei UI" panose="020B0604030504040204" pitchFamily="34" charset="-120"/>
                <a:ea typeface="Microsoft JhengHei UI" panose="020B0604030504040204" pitchFamily="34" charset="-120"/>
              </a:rPr>
              <a:t> </a:t>
            </a:r>
            <a:r>
              <a:rPr lang="en-US" altLang="zh-TW" sz="1600" dirty="0">
                <a:latin typeface="Microsoft JhengHei UI" panose="020B0604030504040204" pitchFamily="34" charset="-120"/>
                <a:ea typeface="Microsoft JhengHei UI" panose="020B0604030504040204" pitchFamily="34" charset="-120"/>
              </a:rPr>
              <a:t>Word2Vec</a:t>
            </a:r>
            <a:r>
              <a:rPr lang="zh-TW" altLang="en-US" sz="1600" dirty="0">
                <a:latin typeface="Microsoft JhengHei UI" panose="020B0604030504040204" pitchFamily="34" charset="-120"/>
                <a:ea typeface="Microsoft JhengHei UI" panose="020B0604030504040204" pitchFamily="34" charset="-120"/>
              </a:rPr>
              <a:t>的簡易教學與參數調整</a:t>
            </a:r>
            <a:r>
              <a:rPr lang="zh-TW" altLang="en-US" sz="1600" dirty="0" smtClean="0">
                <a:latin typeface="Microsoft JhengHei UI" panose="020B0604030504040204" pitchFamily="34" charset="-120"/>
                <a:ea typeface="Microsoft JhengHei UI" panose="020B0604030504040204" pitchFamily="34" charset="-120"/>
              </a:rPr>
              <a:t>指南</a:t>
            </a:r>
            <a:r>
              <a:rPr lang="en-US" altLang="zh-TW" sz="1600" dirty="0">
                <a:latin typeface="Microsoft JhengHei UI" panose="020B0604030504040204" pitchFamily="34" charset="-120"/>
                <a:ea typeface="Microsoft JhengHei UI" panose="020B0604030504040204" pitchFamily="34" charset="-120"/>
              </a:rPr>
              <a:t>(https://www.kaggle.com/jerrykuo7727/word2vec</a:t>
            </a:r>
            <a:r>
              <a:rPr lang="en-US" altLang="zh-TW" sz="1600" dirty="0" smtClean="0">
                <a:latin typeface="Microsoft JhengHei UI" panose="020B0604030504040204" pitchFamily="34" charset="-120"/>
                <a:ea typeface="Microsoft JhengHei UI" panose="020B0604030504040204" pitchFamily="34" charset="-120"/>
              </a:rPr>
              <a:t>)</a:t>
            </a:r>
          </a:p>
          <a:p>
            <a:pPr>
              <a:lnSpc>
                <a:spcPct val="150000"/>
              </a:lnSpc>
            </a:pPr>
            <a:r>
              <a:rPr lang="en-US" altLang="zh-TW" sz="1600" dirty="0" smtClean="0">
                <a:latin typeface="Microsoft JhengHei UI" panose="020B0604030504040204" pitchFamily="34" charset="-120"/>
                <a:ea typeface="Microsoft JhengHei UI" panose="020B0604030504040204" pitchFamily="34" charset="-120"/>
              </a:rPr>
              <a:t>[7]</a:t>
            </a:r>
            <a:r>
              <a:rPr lang="zh-TW" altLang="en-US" sz="1600" dirty="0">
                <a:latin typeface="Microsoft JhengHei UI" panose="020B0604030504040204" pitchFamily="34" charset="-120"/>
                <a:ea typeface="Microsoft JhengHei UI" panose="020B0604030504040204" pitchFamily="34" charset="-120"/>
              </a:rPr>
              <a:t>新手村逃脫！初心者的 </a:t>
            </a:r>
            <a:r>
              <a:rPr lang="en-US" altLang="zh-TW" sz="1600" dirty="0">
                <a:latin typeface="Microsoft JhengHei UI" panose="020B0604030504040204" pitchFamily="34" charset="-120"/>
                <a:ea typeface="Microsoft JhengHei UI" panose="020B0604030504040204" pitchFamily="34" charset="-120"/>
              </a:rPr>
              <a:t>Python </a:t>
            </a:r>
            <a:r>
              <a:rPr lang="zh-TW" altLang="en-US" sz="1600" dirty="0">
                <a:latin typeface="Microsoft JhengHei UI" panose="020B0604030504040204" pitchFamily="34" charset="-120"/>
                <a:ea typeface="Microsoft JhengHei UI" panose="020B0604030504040204" pitchFamily="34" charset="-120"/>
              </a:rPr>
              <a:t>機器學習攻略 </a:t>
            </a:r>
            <a:r>
              <a:rPr lang="en-US" altLang="zh-TW" sz="1600" dirty="0">
                <a:latin typeface="Microsoft JhengHei UI" panose="020B0604030504040204" pitchFamily="34" charset="-120"/>
                <a:ea typeface="Microsoft JhengHei UI" panose="020B0604030504040204" pitchFamily="34" charset="-120"/>
              </a:rPr>
              <a:t>1.0.0 </a:t>
            </a:r>
            <a:r>
              <a:rPr lang="en-US" altLang="zh-TW" sz="1600" dirty="0" smtClean="0">
                <a:latin typeface="Microsoft JhengHei UI" panose="020B0604030504040204" pitchFamily="34" charset="-120"/>
                <a:ea typeface="Microsoft JhengHei UI" panose="020B0604030504040204" pitchFamily="34" charset="-120"/>
              </a:rPr>
              <a:t>documentation</a:t>
            </a:r>
            <a:r>
              <a:rPr lang="en-US" altLang="zh-TW" sz="1600" dirty="0">
                <a:latin typeface="Microsoft JhengHei UI" panose="020B0604030504040204" pitchFamily="34" charset="-120"/>
                <a:ea typeface="Microsoft JhengHei UI" panose="020B0604030504040204" pitchFamily="34" charset="-120"/>
              </a:rPr>
              <a:t>(https://yaojenkuo.io/ml-newbies/07-performance.html</a:t>
            </a:r>
            <a:r>
              <a:rPr lang="en-US" altLang="zh-TW" sz="1600" dirty="0" smtClean="0">
                <a:latin typeface="Microsoft JhengHei UI" panose="020B0604030504040204" pitchFamily="34" charset="-120"/>
                <a:ea typeface="Microsoft JhengHei UI" panose="020B0604030504040204" pitchFamily="34" charset="-120"/>
              </a:rPr>
              <a:t>)</a:t>
            </a:r>
          </a:p>
          <a:p>
            <a:pPr>
              <a:lnSpc>
                <a:spcPct val="150000"/>
              </a:lnSpc>
            </a:pPr>
            <a:r>
              <a:rPr lang="en-US" altLang="zh-TW" sz="1600" dirty="0" smtClean="0">
                <a:latin typeface="Microsoft JhengHei UI" panose="020B0604030504040204" pitchFamily="34" charset="-120"/>
                <a:ea typeface="Microsoft JhengHei UI" panose="020B0604030504040204" pitchFamily="34" charset="-120"/>
              </a:rPr>
              <a:t>[8]</a:t>
            </a:r>
            <a:r>
              <a:rPr lang="en-US" altLang="zh-TW" sz="1600" dirty="0">
                <a:latin typeface="Microsoft JhengHei UI" panose="020B0604030504040204" pitchFamily="34" charset="-120"/>
                <a:ea typeface="Microsoft JhengHei UI" panose="020B0604030504040204" pitchFamily="34" charset="-120"/>
              </a:rPr>
              <a:t> Word2vec from scratch (Skip-gram &amp; CBOW)(https://medium.com/@pocheng0118/word2vec-from-scratch-skip-gram-cbow-98fd17385945)</a:t>
            </a:r>
            <a:endParaRPr lang="en-US" altLang="zh-TW" sz="1600" dirty="0" smtClean="0">
              <a:latin typeface="Microsoft JhengHei UI" panose="020B0604030504040204" pitchFamily="34" charset="-120"/>
              <a:ea typeface="Microsoft JhengHei UI" panose="020B0604030504040204" pitchFamily="34" charset="-120"/>
            </a:endParaRPr>
          </a:p>
          <a:p>
            <a:pPr>
              <a:lnSpc>
                <a:spcPct val="150000"/>
              </a:lnSpc>
            </a:pPr>
            <a:endParaRPr lang="en-US" altLang="zh-TW" sz="1600" dirty="0" smtClean="0">
              <a:latin typeface="Microsoft JhengHei UI" panose="020B0604030504040204" pitchFamily="34" charset="-120"/>
              <a:ea typeface="Microsoft JhengHei UI" panose="020B0604030504040204" pitchFamily="34" charset="-120"/>
            </a:endParaRPr>
          </a:p>
          <a:p>
            <a:pPr>
              <a:lnSpc>
                <a:spcPct val="150000"/>
              </a:lnSpc>
            </a:pPr>
            <a:endParaRPr lang="en-US" altLang="zh-TW" sz="1600"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5304693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t>reference</a:t>
            </a:r>
            <a:endParaRPr lang="en-US" altLang="zh-TW" dirty="0"/>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3" name="矩形 12"/>
          <p:cNvSpPr/>
          <p:nvPr/>
        </p:nvSpPr>
        <p:spPr>
          <a:xfrm>
            <a:off x="449886" y="2094596"/>
            <a:ext cx="11512129" cy="4154984"/>
          </a:xfrm>
          <a:prstGeom prst="rect">
            <a:avLst/>
          </a:prstGeom>
        </p:spPr>
        <p:txBody>
          <a:bodyPr wrap="square">
            <a:spAutoFit/>
          </a:bodyPr>
          <a:lstStyle/>
          <a:p>
            <a:pPr>
              <a:lnSpc>
                <a:spcPct val="150000"/>
              </a:lnSpc>
            </a:pP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[9</a:t>
            </a:r>
            <a:r>
              <a:rPr lang="en-US" altLang="zh-TW"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 ML</a:t>
            </a:r>
            <a:r>
              <a:rPr lang="zh-TW" altLang="en-US"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入門（十七）隨機森林</a:t>
            </a:r>
            <a:r>
              <a:rPr lang="en-US" altLang="zh-TW"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(Random Forest)</a:t>
            </a:r>
            <a:r>
              <a:rPr lang="en-US" altLang="zh-CN" sz="1600" dirty="0" smtClean="0">
                <a:latin typeface="Microsoft JhengHei UI" panose="020B0604030504040204" pitchFamily="34" charset="-120"/>
                <a:ea typeface="Microsoft JhengHei UI" panose="020B0604030504040204" pitchFamily="34" charset="-120"/>
              </a:rPr>
              <a:t> </a:t>
            </a:r>
            <a:r>
              <a:rPr lang="en-US" altLang="zh-TW"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(https://medium.com/chung-yi/ml%E5%85%A5%E9%96%80-%E5%8D%81%E4%B8%83-%E9%9A%A8%E6%A9%9F%E6%A3%AE%E6%9E%97-random-forest-6afc24871857)</a:t>
            </a:r>
            <a:endPar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endParaRPr>
          </a:p>
          <a:p>
            <a:pPr>
              <a:lnSpc>
                <a:spcPct val="150000"/>
              </a:lnSpc>
            </a:pPr>
            <a:r>
              <a:rPr lang="en-US" altLang="zh-TW"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[10] </a:t>
            </a:r>
            <a:r>
              <a:rPr lang="en-US" altLang="zh-TW" sz="1600" kern="100" dirty="0" err="1">
                <a:latin typeface="Microsoft JhengHei UI" panose="020B0604030504040204" pitchFamily="34" charset="-120"/>
                <a:ea typeface="Microsoft JhengHei UI" panose="020B0604030504040204" pitchFamily="34" charset="-120"/>
                <a:cs typeface="Times New Roman" panose="02020603050405020304" pitchFamily="18" charset="0"/>
              </a:rPr>
              <a:t>scikit</a:t>
            </a:r>
            <a:r>
              <a:rPr lang="en-US" altLang="zh-TW"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-learn Machine Learning in Python</a:t>
            </a:r>
            <a:r>
              <a:rPr lang="en-US" altLang="zh-TW" sz="1600" dirty="0">
                <a:latin typeface="Microsoft JhengHei UI" panose="020B0604030504040204" pitchFamily="34" charset="-120"/>
                <a:ea typeface="Microsoft JhengHei UI" panose="020B0604030504040204" pitchFamily="34" charset="-120"/>
              </a:rPr>
              <a:t> (https://scikit-learn.org/stable/index.html)</a:t>
            </a:r>
            <a:endParaRPr lang="zh-TW" altLang="en-US" sz="1600" dirty="0">
              <a:latin typeface="Microsoft JhengHei UI" panose="020B0604030504040204" pitchFamily="34" charset="-120"/>
              <a:ea typeface="Microsoft JhengHei UI" panose="020B0604030504040204" pitchFamily="34" charset="-120"/>
            </a:endParaRPr>
          </a:p>
          <a:p>
            <a:pPr>
              <a:lnSpc>
                <a:spcPct val="150000"/>
              </a:lnSpc>
            </a:pP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a:t>
            </a:r>
            <a:r>
              <a:rPr lang="en-US" altLang="zh-TW"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11] Introduction to Random Forest in Machine Learning(https://www.section.io/engineering-education/introduction-to-random-forest-in-machine-learning/</a:t>
            </a: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a:t>
            </a:r>
          </a:p>
          <a:p>
            <a:pPr>
              <a:lnSpc>
                <a:spcPct val="150000"/>
              </a:lnSpc>
            </a:pP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[12]</a:t>
            </a:r>
            <a:r>
              <a:rPr lang="zh-TW" altLang="en-US" sz="1600" dirty="0">
                <a:latin typeface="Microsoft JhengHei UI" panose="020B0604030504040204" pitchFamily="34" charset="-120"/>
                <a:ea typeface="Microsoft JhengHei UI" panose="020B0604030504040204" pitchFamily="34" charset="-120"/>
              </a:rPr>
              <a:t>機器學習之</a:t>
            </a:r>
            <a:r>
              <a:rPr lang="en-US" altLang="zh-TW" sz="1600" dirty="0" err="1">
                <a:latin typeface="Microsoft JhengHei UI" panose="020B0604030504040204" pitchFamily="34" charset="-120"/>
                <a:ea typeface="Microsoft JhengHei UI" panose="020B0604030504040204" pitchFamily="34" charset="-120"/>
              </a:rPr>
              <a:t>XGBoost</a:t>
            </a:r>
            <a:r>
              <a:rPr lang="zh-TW" altLang="en-US" sz="1600" dirty="0">
                <a:latin typeface="Microsoft JhengHei UI" panose="020B0604030504040204" pitchFamily="34" charset="-120"/>
                <a:ea typeface="Microsoft JhengHei UI" panose="020B0604030504040204" pitchFamily="34" charset="-120"/>
              </a:rPr>
              <a:t>分類器</a:t>
            </a:r>
            <a:r>
              <a:rPr lang="en-US" altLang="zh-TW" sz="1600" dirty="0" err="1">
                <a:latin typeface="Microsoft JhengHei UI" panose="020B0604030504040204" pitchFamily="34" charset="-120"/>
                <a:ea typeface="Microsoft JhengHei UI" panose="020B0604030504040204" pitchFamily="34" charset="-120"/>
              </a:rPr>
              <a:t>XGBClassifier</a:t>
            </a:r>
            <a:r>
              <a:rPr lang="en-US" altLang="zh-TW" sz="1600" dirty="0">
                <a:latin typeface="Microsoft JhengHei UI" panose="020B0604030504040204" pitchFamily="34" charset="-120"/>
                <a:ea typeface="Microsoft JhengHei UI" panose="020B0604030504040204" pitchFamily="34" charset="-120"/>
              </a:rPr>
              <a:t>-- </a:t>
            </a:r>
            <a:r>
              <a:rPr lang="en-US" altLang="zh-TW" sz="1600" dirty="0" err="1">
                <a:latin typeface="Microsoft JhengHei UI" panose="020B0604030504040204" pitchFamily="34" charset="-120"/>
                <a:ea typeface="Microsoft JhengHei UI" panose="020B0604030504040204" pitchFamily="34" charset="-120"/>
              </a:rPr>
              <a:t>xgb</a:t>
            </a:r>
            <a:r>
              <a:rPr lang="zh-TW" altLang="en-US" sz="1600" dirty="0">
                <a:latin typeface="Microsoft JhengHei UI" panose="020B0604030504040204" pitchFamily="34" charset="-120"/>
                <a:ea typeface="Microsoft JhengHei UI" panose="020B0604030504040204" pitchFamily="34" charset="-120"/>
              </a:rPr>
              <a:t>使用</a:t>
            </a:r>
            <a:r>
              <a:rPr lang="en-US" altLang="zh-TW" sz="1600" dirty="0" err="1">
                <a:latin typeface="Microsoft JhengHei UI" panose="020B0604030504040204" pitchFamily="34" charset="-120"/>
                <a:ea typeface="Microsoft JhengHei UI" panose="020B0604030504040204" pitchFamily="34" charset="-120"/>
              </a:rPr>
              <a:t>sklearn</a:t>
            </a:r>
            <a:r>
              <a:rPr lang="zh-TW" altLang="en-US" sz="1600" dirty="0">
                <a:latin typeface="Microsoft JhengHei UI" panose="020B0604030504040204" pitchFamily="34" charset="-120"/>
                <a:ea typeface="Microsoft JhengHei UI" panose="020B0604030504040204" pitchFamily="34" charset="-120"/>
              </a:rPr>
              <a:t>介面</a:t>
            </a:r>
            <a:r>
              <a:rPr lang="en-US" altLang="zh-TW" sz="1600" dirty="0">
                <a:latin typeface="Microsoft JhengHei UI" panose="020B0604030504040204" pitchFamily="34" charset="-120"/>
                <a:ea typeface="Microsoft JhengHei UI" panose="020B0604030504040204" pitchFamily="34" charset="-120"/>
              </a:rPr>
              <a:t>(https://www.itread01.com/content/1545533828.html)</a:t>
            </a:r>
            <a:endParaRPr lang="en-US" altLang="zh-TW" sz="1600" dirty="0" smtClean="0">
              <a:latin typeface="Microsoft JhengHei UI" panose="020B0604030504040204" pitchFamily="34" charset="-120"/>
              <a:ea typeface="Microsoft JhengHei UI" panose="020B0604030504040204" pitchFamily="34" charset="-120"/>
            </a:endParaRPr>
          </a:p>
          <a:p>
            <a:pPr>
              <a:lnSpc>
                <a:spcPct val="150000"/>
              </a:lnSpc>
            </a:pPr>
            <a:r>
              <a:rPr lang="en-US" altLang="zh-TW" sz="1600" dirty="0" smtClean="0">
                <a:latin typeface="Microsoft JhengHei UI" panose="020B0604030504040204" pitchFamily="34" charset="-120"/>
                <a:ea typeface="Microsoft JhengHei UI" panose="020B0604030504040204" pitchFamily="34" charset="-120"/>
              </a:rPr>
              <a:t>[13</a:t>
            </a:r>
            <a:r>
              <a:rPr lang="en-US" altLang="zh-TW" sz="1600" dirty="0">
                <a:latin typeface="Microsoft JhengHei UI" panose="020B0604030504040204" pitchFamily="34" charset="-120"/>
                <a:ea typeface="Microsoft JhengHei UI" panose="020B0604030504040204" pitchFamily="34" charset="-120"/>
              </a:rPr>
              <a:t>] Python </a:t>
            </a:r>
            <a:r>
              <a:rPr lang="en-US" altLang="zh-TW" sz="1600" dirty="0" err="1">
                <a:latin typeface="Microsoft JhengHei UI" panose="020B0604030504040204" pitchFamily="34" charset="-120"/>
                <a:ea typeface="Microsoft JhengHei UI" panose="020B0604030504040204" pitchFamily="34" charset="-120"/>
              </a:rPr>
              <a:t>xgboost</a:t>
            </a:r>
            <a:r>
              <a:rPr lang="en-US" altLang="zh-TW" sz="1600" dirty="0">
                <a:latin typeface="Microsoft JhengHei UI" panose="020B0604030504040204" pitchFamily="34" charset="-120"/>
                <a:ea typeface="Microsoft JhengHei UI" panose="020B0604030504040204" pitchFamily="34" charset="-120"/>
              </a:rPr>
              <a:t> </a:t>
            </a:r>
            <a:r>
              <a:rPr lang="zh-TW" altLang="en-US" sz="1600" dirty="0">
                <a:latin typeface="Microsoft JhengHei UI" panose="020B0604030504040204" pitchFamily="34" charset="-120"/>
                <a:ea typeface="Microsoft JhengHei UI" panose="020B0604030504040204" pitchFamily="34" charset="-120"/>
              </a:rPr>
              <a:t>模块，</a:t>
            </a:r>
            <a:r>
              <a:rPr lang="en-US" altLang="zh-TW" sz="1600" dirty="0" err="1">
                <a:latin typeface="Microsoft JhengHei UI" panose="020B0604030504040204" pitchFamily="34" charset="-120"/>
                <a:ea typeface="Microsoft JhengHei UI" panose="020B0604030504040204" pitchFamily="34" charset="-120"/>
              </a:rPr>
              <a:t>XGBClassifier</a:t>
            </a:r>
            <a:r>
              <a:rPr lang="en-US" altLang="zh-TW" sz="1600" dirty="0">
                <a:latin typeface="Microsoft JhengHei UI" panose="020B0604030504040204" pitchFamily="34" charset="-120"/>
                <a:ea typeface="Microsoft JhengHei UI" panose="020B0604030504040204" pitchFamily="34" charset="-120"/>
              </a:rPr>
              <a:t>() </a:t>
            </a:r>
            <a:r>
              <a:rPr lang="zh-TW" altLang="en-US" sz="1600" dirty="0">
                <a:latin typeface="Microsoft JhengHei UI" panose="020B0604030504040204" pitchFamily="34" charset="-120"/>
                <a:ea typeface="Microsoft JhengHei UI" panose="020B0604030504040204" pitchFamily="34" charset="-120"/>
              </a:rPr>
              <a:t>实例源</a:t>
            </a:r>
            <a:r>
              <a:rPr lang="zh-TW" altLang="en-US" sz="1600" dirty="0" smtClean="0">
                <a:latin typeface="Microsoft JhengHei UI" panose="020B0604030504040204" pitchFamily="34" charset="-120"/>
                <a:ea typeface="Microsoft JhengHei UI" panose="020B0604030504040204" pitchFamily="34" charset="-120"/>
              </a:rPr>
              <a:t>码</a:t>
            </a:r>
            <a:r>
              <a:rPr lang="en-US" altLang="zh-TW" sz="1600" dirty="0" smtClean="0">
                <a:latin typeface="Microsoft JhengHei UI" panose="020B0604030504040204" pitchFamily="34" charset="-120"/>
                <a:ea typeface="Microsoft JhengHei UI" panose="020B0604030504040204" pitchFamily="34" charset="-120"/>
              </a:rPr>
              <a:t>(</a:t>
            </a:r>
            <a:r>
              <a:rPr lang="en-US" altLang="zh-TW" sz="1600" dirty="0">
                <a:latin typeface="Microsoft JhengHei UI" panose="020B0604030504040204" pitchFamily="34" charset="-120"/>
                <a:ea typeface="Microsoft JhengHei UI" panose="020B0604030504040204" pitchFamily="34" charset="-120"/>
              </a:rPr>
              <a:t>https://codingdict.com/sources/py/xgboost/12189.html)</a:t>
            </a:r>
            <a:endParaRPr lang="zh-TW" altLang="en-US" sz="1600" dirty="0">
              <a:latin typeface="Microsoft JhengHei UI" panose="020B0604030504040204" pitchFamily="34" charset="-120"/>
              <a:ea typeface="Microsoft JhengHei UI" panose="020B0604030504040204" pitchFamily="34" charset="-120"/>
            </a:endParaRPr>
          </a:p>
          <a:p>
            <a:pPr>
              <a:lnSpc>
                <a:spcPct val="150000"/>
              </a:lnSpc>
            </a:pPr>
            <a:r>
              <a:rPr lang="en-US" altLang="zh-TW" sz="1600" dirty="0" smtClean="0">
                <a:latin typeface="Microsoft JhengHei UI" panose="020B0604030504040204" pitchFamily="34" charset="-120"/>
                <a:ea typeface="Microsoft JhengHei UI" panose="020B0604030504040204" pitchFamily="34" charset="-120"/>
              </a:rPr>
              <a:t>[14]</a:t>
            </a:r>
            <a:r>
              <a:rPr lang="zh-TW" altLang="en-US" sz="1600" dirty="0" smtClean="0">
                <a:latin typeface="Microsoft JhengHei UI" panose="020B0604030504040204" pitchFamily="34" charset="-120"/>
                <a:ea typeface="Microsoft JhengHei UI" panose="020B0604030504040204" pitchFamily="34" charset="-120"/>
              </a:rPr>
              <a:t> </a:t>
            </a:r>
            <a:r>
              <a:rPr lang="en-US" altLang="zh-TW" sz="1600" dirty="0">
                <a:latin typeface="Microsoft JhengHei UI" panose="020B0604030504040204" pitchFamily="34" charset="-120"/>
                <a:ea typeface="Microsoft JhengHei UI" panose="020B0604030504040204" pitchFamily="34" charset="-120"/>
              </a:rPr>
              <a:t>Introduction to Naive Bayes: A Probability-Based Classification </a:t>
            </a:r>
            <a:r>
              <a:rPr lang="en-US" altLang="zh-TW" sz="1600" dirty="0" smtClean="0">
                <a:latin typeface="Microsoft JhengHei UI" panose="020B0604030504040204" pitchFamily="34" charset="-120"/>
                <a:ea typeface="Microsoft JhengHei UI" panose="020B0604030504040204" pitchFamily="34" charset="-120"/>
              </a:rPr>
              <a:t>Algorithm(</a:t>
            </a:r>
            <a:r>
              <a:rPr lang="en-US" altLang="zh-TW" sz="1600" dirty="0">
                <a:latin typeface="Microsoft JhengHei UI" panose="020B0604030504040204" pitchFamily="34" charset="-120"/>
                <a:ea typeface="Microsoft JhengHei UI" panose="020B0604030504040204" pitchFamily="34" charset="-120"/>
              </a:rPr>
              <a:t>https://blog.paperspace.com/introduction-to-naive-bayes/)</a:t>
            </a:r>
            <a:endParaRPr lang="en-US" altLang="zh-TW" sz="1600" dirty="0" smtClean="0">
              <a:latin typeface="Microsoft JhengHei UI" panose="020B0604030504040204" pitchFamily="34" charset="-120"/>
              <a:ea typeface="Microsoft JhengHei UI" panose="020B0604030504040204" pitchFamily="34" charset="-120"/>
            </a:endParaRPr>
          </a:p>
          <a:p>
            <a:pPr>
              <a:lnSpc>
                <a:spcPct val="150000"/>
              </a:lnSpc>
            </a:pPr>
            <a:endParaRPr lang="en-US" altLang="zh-TW" sz="1600" dirty="0" smtClean="0">
              <a:latin typeface="Microsoft JhengHei UI" panose="020B0604030504040204" pitchFamily="34" charset="-120"/>
              <a:ea typeface="Microsoft JhengHei UI" panose="020B0604030504040204" pitchFamily="34" charset="-120"/>
            </a:endParaRPr>
          </a:p>
          <a:p>
            <a:pPr>
              <a:lnSpc>
                <a:spcPct val="150000"/>
              </a:lnSpc>
            </a:pPr>
            <a:endParaRPr lang="en-US" altLang="zh-TW" sz="1600"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40107389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28793" y="3653510"/>
            <a:ext cx="11029615" cy="1497507"/>
          </a:xfrm>
        </p:spPr>
        <p:txBody>
          <a:bodyPr>
            <a:noAutofit/>
          </a:bodyPr>
          <a:lstStyle/>
          <a:p>
            <a:r>
              <a:rPr lang="en-US" altLang="zh-TW" sz="7200" dirty="0" smtClean="0"/>
              <a:t>Contribution of group members</a:t>
            </a:r>
            <a:endParaRPr lang="zh-TW" altLang="en-US" sz="7200" dirty="0"/>
          </a:p>
        </p:txBody>
      </p:sp>
    </p:spTree>
    <p:extLst>
      <p:ext uri="{BB962C8B-B14F-4D97-AF65-F5344CB8AC3E}">
        <p14:creationId xmlns:p14="http://schemas.microsoft.com/office/powerpoint/2010/main" val="29986717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t>contribute</a:t>
            </a:r>
            <a:endParaRPr lang="en-US" altLang="zh-TW" dirty="0"/>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aphicFrame>
        <p:nvGraphicFramePr>
          <p:cNvPr id="3" name="表格 2"/>
          <p:cNvGraphicFramePr>
            <a:graphicFrameLocks noGrp="1"/>
          </p:cNvGraphicFramePr>
          <p:nvPr>
            <p:extLst>
              <p:ext uri="{D42A27DB-BD31-4B8C-83A1-F6EECF244321}">
                <p14:modId xmlns:p14="http://schemas.microsoft.com/office/powerpoint/2010/main" val="1481027703"/>
              </p:ext>
            </p:extLst>
          </p:nvPr>
        </p:nvGraphicFramePr>
        <p:xfrm>
          <a:off x="460892" y="2375916"/>
          <a:ext cx="11149916" cy="4058920"/>
        </p:xfrm>
        <a:graphic>
          <a:graphicData uri="http://schemas.openxmlformats.org/drawingml/2006/table">
            <a:tbl>
              <a:tblPr firstRow="1" bandRow="1">
                <a:tableStyleId>{5C22544A-7EE6-4342-B048-85BDC9FD1C3A}</a:tableStyleId>
              </a:tblPr>
              <a:tblGrid>
                <a:gridCol w="2170313">
                  <a:extLst>
                    <a:ext uri="{9D8B030D-6E8A-4147-A177-3AD203B41FA5}">
                      <a16:colId xmlns:a16="http://schemas.microsoft.com/office/drawing/2014/main" val="84711709"/>
                    </a:ext>
                  </a:extLst>
                </a:gridCol>
                <a:gridCol w="6018333">
                  <a:extLst>
                    <a:ext uri="{9D8B030D-6E8A-4147-A177-3AD203B41FA5}">
                      <a16:colId xmlns:a16="http://schemas.microsoft.com/office/drawing/2014/main" val="2539184705"/>
                    </a:ext>
                  </a:extLst>
                </a:gridCol>
                <a:gridCol w="2961270">
                  <a:extLst>
                    <a:ext uri="{9D8B030D-6E8A-4147-A177-3AD203B41FA5}">
                      <a16:colId xmlns:a16="http://schemas.microsoft.com/office/drawing/2014/main" val="3444468316"/>
                    </a:ext>
                  </a:extLst>
                </a:gridCol>
              </a:tblGrid>
              <a:tr h="370840">
                <a:tc>
                  <a:txBody>
                    <a:bodyPr/>
                    <a:lstStyle/>
                    <a:p>
                      <a:r>
                        <a:rPr lang="en-US" altLang="zh-TW" sz="1600" b="0" dirty="0" smtClean="0">
                          <a:latin typeface="Microsoft JhengHei UI" panose="020B0604030504040204" pitchFamily="34" charset="-120"/>
                          <a:ea typeface="Microsoft JhengHei UI" panose="020B0604030504040204" pitchFamily="34" charset="-120"/>
                        </a:rPr>
                        <a:t>Name</a:t>
                      </a:r>
                      <a:endParaRPr lang="zh-TW" altLang="en-US" sz="1600" b="0" dirty="0">
                        <a:latin typeface="Microsoft JhengHei UI" panose="020B0604030504040204" pitchFamily="34" charset="-120"/>
                        <a:ea typeface="Microsoft JhengHei UI" panose="020B0604030504040204" pitchFamily="34" charset="-120"/>
                      </a:endParaRPr>
                    </a:p>
                  </a:txBody>
                  <a:tcPr/>
                </a:tc>
                <a:tc>
                  <a:txBody>
                    <a:bodyPr/>
                    <a:lstStyle/>
                    <a:p>
                      <a:r>
                        <a:rPr lang="en-US" altLang="zh-TW" sz="1600" b="0" dirty="0" smtClean="0">
                          <a:latin typeface="Microsoft JhengHei UI" panose="020B0604030504040204" pitchFamily="34" charset="-120"/>
                          <a:ea typeface="Microsoft JhengHei UI" panose="020B0604030504040204" pitchFamily="34" charset="-120"/>
                        </a:rPr>
                        <a:t>Responsible</a:t>
                      </a:r>
                      <a:endParaRPr lang="zh-TW" altLang="en-US" sz="1600" b="0" dirty="0">
                        <a:latin typeface="Microsoft JhengHei UI" panose="020B0604030504040204" pitchFamily="34" charset="-120"/>
                        <a:ea typeface="Microsoft JhengHei UI" panose="020B0604030504040204" pitchFamily="34" charset="-120"/>
                      </a:endParaRPr>
                    </a:p>
                  </a:txBody>
                  <a:tcPr/>
                </a:tc>
                <a:tc>
                  <a:txBody>
                    <a:bodyPr/>
                    <a:lstStyle/>
                    <a:p>
                      <a:r>
                        <a:rPr lang="en-US" altLang="zh-TW" sz="1600" b="0" dirty="0" smtClean="0">
                          <a:latin typeface="Microsoft JhengHei UI" panose="020B0604030504040204" pitchFamily="34" charset="-120"/>
                          <a:ea typeface="Microsoft JhengHei UI" panose="020B0604030504040204" pitchFamily="34" charset="-120"/>
                        </a:rPr>
                        <a:t>contact</a:t>
                      </a:r>
                      <a:endParaRPr lang="zh-TW" altLang="en-US" sz="1600" b="0" dirty="0">
                        <a:latin typeface="Microsoft JhengHei UI" panose="020B0604030504040204" pitchFamily="34" charset="-120"/>
                        <a:ea typeface="Microsoft JhengHei UI" panose="020B0604030504040204" pitchFamily="34" charset="-120"/>
                      </a:endParaRPr>
                    </a:p>
                  </a:txBody>
                  <a:tcPr/>
                </a:tc>
                <a:extLst>
                  <a:ext uri="{0D108BD9-81ED-4DB2-BD59-A6C34878D82A}">
                    <a16:rowId xmlns:a16="http://schemas.microsoft.com/office/drawing/2014/main" val="2457753327"/>
                  </a:ext>
                </a:extLst>
              </a:tr>
              <a:tr h="370840">
                <a:tc>
                  <a:txBody>
                    <a:bodyPr/>
                    <a:lstStyle/>
                    <a:p>
                      <a:r>
                        <a:rPr lang="zh-TW" altLang="en-US" sz="1600" b="0" dirty="0" smtClean="0">
                          <a:latin typeface="Microsoft JhengHei UI" panose="020B0604030504040204" pitchFamily="34" charset="-120"/>
                          <a:ea typeface="Microsoft JhengHei UI" panose="020B0604030504040204" pitchFamily="34" charset="-120"/>
                        </a:rPr>
                        <a:t>葉詠富</a:t>
                      </a:r>
                      <a:endParaRPr lang="zh-TW" altLang="en-US" sz="1600" b="0" dirty="0">
                        <a:latin typeface="Microsoft JhengHei UI" panose="020B0604030504040204" pitchFamily="34" charset="-120"/>
                        <a:ea typeface="Microsoft JhengHei UI" panose="020B0604030504040204" pitchFamily="34" charset="-120"/>
                      </a:endParaRPr>
                    </a:p>
                  </a:txBody>
                  <a:tcPr/>
                </a:tc>
                <a:tc>
                  <a:txBody>
                    <a:bodyPr/>
                    <a:lstStyle/>
                    <a:p>
                      <a:pPr marL="342900" indent="-342900">
                        <a:buAutoNum type="arabicPeriod"/>
                      </a:pPr>
                      <a:r>
                        <a:rPr lang="en-US" altLang="zh-TW" sz="1600" b="0" dirty="0" smtClean="0">
                          <a:latin typeface="Microsoft JhengHei UI" panose="020B0604030504040204" pitchFamily="34" charset="-120"/>
                          <a:ea typeface="Microsoft JhengHei UI" panose="020B0604030504040204" pitchFamily="34" charset="-120"/>
                        </a:rPr>
                        <a:t>Data clear</a:t>
                      </a:r>
                    </a:p>
                    <a:p>
                      <a:pPr marL="342900" indent="-342900">
                        <a:buAutoNum type="arabicPeriod"/>
                      </a:pPr>
                      <a:r>
                        <a:rPr lang="en-US" altLang="zh-TW" sz="1600" b="0" dirty="0" smtClean="0">
                          <a:latin typeface="Microsoft JhengHei UI" panose="020B0604030504040204" pitchFamily="34" charset="-120"/>
                          <a:ea typeface="Microsoft JhengHei UI" panose="020B0604030504040204" pitchFamily="34" charset="-120"/>
                        </a:rPr>
                        <a:t>Word to vector</a:t>
                      </a:r>
                    </a:p>
                    <a:p>
                      <a:pPr marL="342900" indent="-342900">
                        <a:buAutoNum type="arabicPeriod"/>
                      </a:pPr>
                      <a:r>
                        <a:rPr lang="en-US" altLang="zh-TW" sz="1600" b="0" dirty="0" smtClean="0">
                          <a:latin typeface="Microsoft JhengHei UI" panose="020B0604030504040204" pitchFamily="34" charset="-120"/>
                          <a:ea typeface="Microsoft JhengHei UI" panose="020B0604030504040204" pitchFamily="34" charset="-120"/>
                        </a:rPr>
                        <a:t>Try Statistic</a:t>
                      </a:r>
                      <a:r>
                        <a:rPr lang="en-US" altLang="zh-TW" sz="1600" b="0" baseline="0" dirty="0" smtClean="0">
                          <a:latin typeface="Microsoft JhengHei UI" panose="020B0604030504040204" pitchFamily="34" charset="-120"/>
                          <a:ea typeface="Microsoft JhengHei UI" panose="020B0604030504040204" pitchFamily="34" charset="-120"/>
                        </a:rPr>
                        <a:t> method</a:t>
                      </a:r>
                    </a:p>
                    <a:p>
                      <a:pPr marL="342900" indent="-342900">
                        <a:buAutoNum type="arabicPeriod"/>
                      </a:pPr>
                      <a:r>
                        <a:rPr lang="en-US" altLang="zh-TW" sz="1600" b="0" baseline="0" dirty="0" smtClean="0">
                          <a:latin typeface="Microsoft JhengHei UI" panose="020B0604030504040204" pitchFamily="34" charset="-120"/>
                          <a:ea typeface="Microsoft JhengHei UI" panose="020B0604030504040204" pitchFamily="34" charset="-120"/>
                        </a:rPr>
                        <a:t>Try Machine learning method</a:t>
                      </a:r>
                      <a:endParaRPr lang="en-US" altLang="zh-TW" sz="1600" b="0" dirty="0" smtClean="0">
                        <a:latin typeface="Microsoft JhengHei UI" panose="020B0604030504040204" pitchFamily="34" charset="-120"/>
                        <a:ea typeface="Microsoft JhengHei UI" panose="020B0604030504040204" pitchFamily="34" charset="-120"/>
                      </a:endParaRPr>
                    </a:p>
                    <a:p>
                      <a:pPr marL="342900" indent="-342900">
                        <a:buAutoNum type="arabicPeriod"/>
                      </a:pPr>
                      <a:r>
                        <a:rPr lang="en-US" altLang="zh-TW" sz="1600" b="0" dirty="0" smtClean="0">
                          <a:latin typeface="Microsoft JhengHei UI" panose="020B0604030504040204" pitchFamily="34" charset="-120"/>
                          <a:ea typeface="Microsoft JhengHei UI" panose="020B0604030504040204" pitchFamily="34" charset="-120"/>
                        </a:rPr>
                        <a:t>PPT</a:t>
                      </a:r>
                      <a:r>
                        <a:rPr lang="en-US" altLang="zh-TW" sz="1600" b="0" baseline="0" dirty="0" smtClean="0">
                          <a:latin typeface="Microsoft JhengHei UI" panose="020B0604030504040204" pitchFamily="34" charset="-120"/>
                          <a:ea typeface="Microsoft JhengHei UI" panose="020B0604030504040204" pitchFamily="34" charset="-120"/>
                        </a:rPr>
                        <a:t> &amp; </a:t>
                      </a:r>
                      <a:r>
                        <a:rPr lang="en-US" altLang="zh-TW" sz="1600" b="0" baseline="0" dirty="0" err="1" smtClean="0">
                          <a:latin typeface="Microsoft JhengHei UI" panose="020B0604030504040204" pitchFamily="34" charset="-120"/>
                          <a:ea typeface="Microsoft JhengHei UI" panose="020B0604030504040204" pitchFamily="34" charset="-120"/>
                        </a:rPr>
                        <a:t>github</a:t>
                      </a:r>
                      <a:r>
                        <a:rPr lang="en-US" altLang="zh-TW" sz="1600" b="0" baseline="0" dirty="0" smtClean="0">
                          <a:latin typeface="Microsoft JhengHei UI" panose="020B0604030504040204" pitchFamily="34" charset="-120"/>
                          <a:ea typeface="Microsoft JhengHei UI" panose="020B0604030504040204" pitchFamily="34" charset="-120"/>
                        </a:rPr>
                        <a:t> design</a:t>
                      </a:r>
                      <a:endParaRPr lang="en-US" altLang="zh-TW" sz="1600" b="0" dirty="0" smtClean="0">
                        <a:latin typeface="Microsoft JhengHei UI" panose="020B0604030504040204" pitchFamily="34" charset="-120"/>
                        <a:ea typeface="Microsoft JhengHei UI" panose="020B0604030504040204" pitchFamily="34" charset="-120"/>
                      </a:endParaRPr>
                    </a:p>
                  </a:txBody>
                  <a:tcPr/>
                </a:tc>
                <a:tc>
                  <a:txBody>
                    <a:bodyPr/>
                    <a:lstStyle/>
                    <a:p>
                      <a:r>
                        <a:rPr lang="en-US" altLang="zh-TW" sz="1600" b="0" dirty="0" smtClean="0">
                          <a:latin typeface="Microsoft JhengHei UI" panose="020B0604030504040204" pitchFamily="34" charset="-120"/>
                          <a:ea typeface="Microsoft JhengHei UI" panose="020B0604030504040204" pitchFamily="34" charset="-120"/>
                        </a:rPr>
                        <a:t>frankye100.c@nycu.edu.tw</a:t>
                      </a:r>
                      <a:endParaRPr lang="zh-TW" altLang="en-US" sz="1600" b="0" dirty="0">
                        <a:latin typeface="Microsoft JhengHei UI" panose="020B0604030504040204" pitchFamily="34" charset="-120"/>
                        <a:ea typeface="Microsoft JhengHei UI" panose="020B0604030504040204" pitchFamily="34" charset="-120"/>
                      </a:endParaRPr>
                    </a:p>
                  </a:txBody>
                  <a:tcPr/>
                </a:tc>
                <a:extLst>
                  <a:ext uri="{0D108BD9-81ED-4DB2-BD59-A6C34878D82A}">
                    <a16:rowId xmlns:a16="http://schemas.microsoft.com/office/drawing/2014/main" val="1261715854"/>
                  </a:ext>
                </a:extLst>
              </a:tr>
              <a:tr h="370840">
                <a:tc>
                  <a:txBody>
                    <a:bodyPr/>
                    <a:lstStyle/>
                    <a:p>
                      <a:r>
                        <a:rPr lang="zh-TW" altLang="en-US" sz="1600" b="0" dirty="0" smtClean="0">
                          <a:latin typeface="Microsoft JhengHei UI" panose="020B0604030504040204" pitchFamily="34" charset="-120"/>
                          <a:ea typeface="Microsoft JhengHei UI" panose="020B0604030504040204" pitchFamily="34" charset="-120"/>
                        </a:rPr>
                        <a:t>游智鈞</a:t>
                      </a:r>
                      <a:endParaRPr lang="zh-TW" altLang="en-US" sz="1600" b="0" dirty="0">
                        <a:latin typeface="Microsoft JhengHei UI" panose="020B0604030504040204" pitchFamily="34" charset="-120"/>
                        <a:ea typeface="Microsoft JhengHei UI" panose="020B0604030504040204" pitchFamily="34" charset="-120"/>
                      </a:endParaRPr>
                    </a:p>
                  </a:txBody>
                  <a:tcPr/>
                </a:tc>
                <a:tc>
                  <a:txBody>
                    <a:bodyPr/>
                    <a:lstStyle/>
                    <a:p>
                      <a:pPr marL="342900" indent="-342900">
                        <a:buAutoNum type="arabicPeriod"/>
                      </a:pPr>
                      <a:r>
                        <a:rPr lang="en-US" altLang="zh-TW" sz="1600" b="0" dirty="0" smtClean="0">
                          <a:latin typeface="Microsoft JhengHei UI" panose="020B0604030504040204" pitchFamily="34" charset="-120"/>
                          <a:ea typeface="Microsoft JhengHei UI" panose="020B0604030504040204" pitchFamily="34" charset="-120"/>
                        </a:rPr>
                        <a:t>Data clear</a:t>
                      </a:r>
                    </a:p>
                    <a:p>
                      <a:pPr marL="342900" indent="-342900">
                        <a:buAutoNum type="arabicPeriod"/>
                      </a:pPr>
                      <a:r>
                        <a:rPr lang="en-US" altLang="zh-TW" sz="1600" b="0" dirty="0" smtClean="0">
                          <a:latin typeface="Microsoft JhengHei UI" panose="020B0604030504040204" pitchFamily="34" charset="-120"/>
                          <a:ea typeface="Microsoft JhengHei UI" panose="020B0604030504040204" pitchFamily="34" charset="-120"/>
                        </a:rPr>
                        <a:t>Word to vector</a:t>
                      </a:r>
                    </a:p>
                    <a:p>
                      <a:pPr marL="342900" indent="-342900">
                        <a:buAutoNum type="arabicPeriod"/>
                      </a:pPr>
                      <a:r>
                        <a:rPr lang="en-US" altLang="zh-TW" sz="1600" b="0" dirty="0" smtClean="0">
                          <a:latin typeface="Microsoft JhengHei UI" panose="020B0604030504040204" pitchFamily="34" charset="-120"/>
                          <a:ea typeface="Microsoft JhengHei UI" panose="020B0604030504040204" pitchFamily="34" charset="-120"/>
                        </a:rPr>
                        <a:t>Try Statistic</a:t>
                      </a:r>
                      <a:r>
                        <a:rPr lang="en-US" altLang="zh-TW" sz="1600" b="0" baseline="0" dirty="0" smtClean="0">
                          <a:latin typeface="Microsoft JhengHei UI" panose="020B0604030504040204" pitchFamily="34" charset="-120"/>
                          <a:ea typeface="Microsoft JhengHei UI" panose="020B0604030504040204" pitchFamily="34" charset="-120"/>
                        </a:rPr>
                        <a:t> method</a:t>
                      </a:r>
                      <a:endParaRPr lang="en-US" altLang="zh-TW" sz="1600" b="0" baseline="0" dirty="0">
                        <a:latin typeface="Microsoft JhengHei UI" panose="020B0604030504040204" pitchFamily="34" charset="-120"/>
                        <a:ea typeface="Microsoft JhengHei UI" panose="020B0604030504040204" pitchFamily="34" charset="-120"/>
                      </a:endParaRPr>
                    </a:p>
                    <a:p>
                      <a:pPr marL="342900" marR="0" indent="-342900" algn="l" defTabSz="457200" rtl="0" eaLnBrk="1" fontAlgn="auto" latinLnBrk="0" hangingPunct="1">
                        <a:lnSpc>
                          <a:spcPct val="100000"/>
                        </a:lnSpc>
                        <a:spcBef>
                          <a:spcPts val="0"/>
                        </a:spcBef>
                        <a:spcAft>
                          <a:spcPts val="0"/>
                        </a:spcAft>
                        <a:buClrTx/>
                        <a:buSzTx/>
                        <a:buFontTx/>
                        <a:buAutoNum type="arabicPeriod"/>
                        <a:tabLst/>
                        <a:defRPr/>
                      </a:pPr>
                      <a:r>
                        <a:rPr lang="en-US" altLang="zh-TW" sz="1600" b="0" dirty="0" smtClean="0">
                          <a:latin typeface="Microsoft JhengHei UI" panose="020B0604030504040204" pitchFamily="34" charset="-120"/>
                          <a:ea typeface="Microsoft JhengHei UI" panose="020B0604030504040204" pitchFamily="34" charset="-120"/>
                        </a:rPr>
                        <a:t>Try </a:t>
                      </a:r>
                      <a:r>
                        <a:rPr lang="en-US" altLang="zh-TW" sz="1600" b="0" baseline="0" dirty="0" smtClean="0">
                          <a:latin typeface="Microsoft JhengHei UI" panose="020B0604030504040204" pitchFamily="34" charset="-120"/>
                          <a:ea typeface="Microsoft JhengHei UI" panose="020B0604030504040204" pitchFamily="34" charset="-120"/>
                        </a:rPr>
                        <a:t>Deep learning method </a:t>
                      </a:r>
                    </a:p>
                    <a:p>
                      <a:pPr marL="342900" marR="0" indent="-342900" algn="l" defTabSz="457200" rtl="0" eaLnBrk="1" fontAlgn="auto" latinLnBrk="0" hangingPunct="1">
                        <a:lnSpc>
                          <a:spcPct val="100000"/>
                        </a:lnSpc>
                        <a:spcBef>
                          <a:spcPts val="0"/>
                        </a:spcBef>
                        <a:spcAft>
                          <a:spcPts val="0"/>
                        </a:spcAft>
                        <a:buClrTx/>
                        <a:buSzTx/>
                        <a:buFontTx/>
                        <a:buAutoNum type="arabicPeriod"/>
                        <a:tabLst/>
                        <a:defRPr/>
                      </a:pPr>
                      <a:r>
                        <a:rPr lang="en-US" altLang="zh-TW" sz="1600" b="0" dirty="0" smtClean="0">
                          <a:latin typeface="Microsoft JhengHei UI" panose="020B0604030504040204" pitchFamily="34" charset="-120"/>
                          <a:ea typeface="Microsoft JhengHei UI" panose="020B0604030504040204" pitchFamily="34" charset="-120"/>
                        </a:rPr>
                        <a:t>PPT </a:t>
                      </a:r>
                      <a:r>
                        <a:rPr lang="en-US" altLang="zh-TW" sz="1600" b="0" baseline="0" dirty="0" smtClean="0">
                          <a:latin typeface="Microsoft JhengHei UI" panose="020B0604030504040204" pitchFamily="34" charset="-120"/>
                          <a:ea typeface="Microsoft JhengHei UI" panose="020B0604030504040204" pitchFamily="34" charset="-120"/>
                        </a:rPr>
                        <a:t>design</a:t>
                      </a:r>
                    </a:p>
                  </a:txBody>
                  <a:tcPr/>
                </a:tc>
                <a:tc>
                  <a:txBody>
                    <a:bodyPr/>
                    <a:lstStyle/>
                    <a:p>
                      <a:r>
                        <a:rPr lang="en-US" altLang="zh-TW" sz="1600" b="0" dirty="0" smtClean="0">
                          <a:latin typeface="Microsoft JhengHei UI" panose="020B0604030504040204" pitchFamily="34" charset="-120"/>
                          <a:ea typeface="Microsoft JhengHei UI" panose="020B0604030504040204" pitchFamily="34" charset="-120"/>
                        </a:rPr>
                        <a:t>thomas91714@gmail.com</a:t>
                      </a:r>
                      <a:endParaRPr lang="zh-TW" altLang="en-US" sz="1600" b="0" dirty="0">
                        <a:latin typeface="Microsoft JhengHei UI" panose="020B0604030504040204" pitchFamily="34" charset="-120"/>
                        <a:ea typeface="Microsoft JhengHei UI" panose="020B0604030504040204" pitchFamily="34" charset="-120"/>
                      </a:endParaRPr>
                    </a:p>
                  </a:txBody>
                  <a:tcPr/>
                </a:tc>
                <a:extLst>
                  <a:ext uri="{0D108BD9-81ED-4DB2-BD59-A6C34878D82A}">
                    <a16:rowId xmlns:a16="http://schemas.microsoft.com/office/drawing/2014/main" val="3860949610"/>
                  </a:ext>
                </a:extLst>
              </a:tr>
              <a:tr h="370840">
                <a:tc>
                  <a:txBody>
                    <a:bodyPr/>
                    <a:lstStyle/>
                    <a:p>
                      <a:r>
                        <a:rPr lang="zh-TW" altLang="en-US" sz="1600" b="0" dirty="0" smtClean="0">
                          <a:latin typeface="Microsoft JhengHei UI" panose="020B0604030504040204" pitchFamily="34" charset="-120"/>
                          <a:ea typeface="Microsoft JhengHei UI" panose="020B0604030504040204" pitchFamily="34" charset="-120"/>
                        </a:rPr>
                        <a:t>高承翰</a:t>
                      </a:r>
                      <a:endParaRPr lang="zh-TW" altLang="en-US" sz="1600" b="0" dirty="0">
                        <a:latin typeface="Microsoft JhengHei UI" panose="020B0604030504040204" pitchFamily="34" charset="-120"/>
                        <a:ea typeface="Microsoft JhengHei UI" panose="020B0604030504040204" pitchFamily="34" charset="-120"/>
                      </a:endParaRPr>
                    </a:p>
                  </a:txBody>
                  <a:tcPr/>
                </a:tc>
                <a:tc>
                  <a:txBody>
                    <a:bodyPr/>
                    <a:lstStyle/>
                    <a:p>
                      <a:pPr marL="342900" marR="0" indent="-342900" algn="l" defTabSz="457200" rtl="0" eaLnBrk="1" fontAlgn="auto" latinLnBrk="0" hangingPunct="1">
                        <a:lnSpc>
                          <a:spcPct val="100000"/>
                        </a:lnSpc>
                        <a:spcBef>
                          <a:spcPts val="0"/>
                        </a:spcBef>
                        <a:spcAft>
                          <a:spcPts val="0"/>
                        </a:spcAft>
                        <a:buClrTx/>
                        <a:buSzTx/>
                        <a:buFontTx/>
                        <a:buAutoNum type="arabicPeriod"/>
                        <a:tabLst/>
                        <a:defRPr/>
                      </a:pPr>
                      <a:r>
                        <a:rPr lang="en-US" altLang="zh-TW" sz="1600" b="0" dirty="0" smtClean="0">
                          <a:latin typeface="Microsoft JhengHei UI" panose="020B0604030504040204" pitchFamily="34" charset="-120"/>
                          <a:ea typeface="Microsoft JhengHei UI" panose="020B0604030504040204" pitchFamily="34" charset="-120"/>
                        </a:rPr>
                        <a:t>Data clear</a:t>
                      </a:r>
                    </a:p>
                    <a:p>
                      <a:pPr marL="342900" marR="0" indent="-342900" algn="l" defTabSz="457200" rtl="0" eaLnBrk="1" fontAlgn="auto" latinLnBrk="0" hangingPunct="1">
                        <a:lnSpc>
                          <a:spcPct val="100000"/>
                        </a:lnSpc>
                        <a:spcBef>
                          <a:spcPts val="0"/>
                        </a:spcBef>
                        <a:spcAft>
                          <a:spcPts val="0"/>
                        </a:spcAft>
                        <a:buClrTx/>
                        <a:buSzTx/>
                        <a:buFontTx/>
                        <a:buAutoNum type="arabicPeriod"/>
                        <a:tabLst/>
                        <a:defRPr/>
                      </a:pPr>
                      <a:r>
                        <a:rPr lang="en-US" altLang="zh-TW" sz="1600" b="0" dirty="0" smtClean="0">
                          <a:latin typeface="Microsoft JhengHei UI" panose="020B0604030504040204" pitchFamily="34" charset="-120"/>
                          <a:ea typeface="Microsoft JhengHei UI" panose="020B0604030504040204" pitchFamily="34" charset="-120"/>
                        </a:rPr>
                        <a:t>Word to vector</a:t>
                      </a:r>
                    </a:p>
                    <a:p>
                      <a:pPr marL="342900" marR="0" indent="-342900" algn="l" defTabSz="457200" rtl="0" eaLnBrk="1" fontAlgn="auto" latinLnBrk="0" hangingPunct="1">
                        <a:lnSpc>
                          <a:spcPct val="100000"/>
                        </a:lnSpc>
                        <a:spcBef>
                          <a:spcPts val="0"/>
                        </a:spcBef>
                        <a:spcAft>
                          <a:spcPts val="0"/>
                        </a:spcAft>
                        <a:buClrTx/>
                        <a:buSzTx/>
                        <a:buFontTx/>
                        <a:buAutoNum type="arabicPeriod"/>
                        <a:tabLst/>
                        <a:defRPr/>
                      </a:pPr>
                      <a:r>
                        <a:rPr lang="en-US" altLang="zh-TW" sz="1600" b="0" dirty="0" smtClean="0">
                          <a:latin typeface="Microsoft JhengHei UI" panose="020B0604030504040204" pitchFamily="34" charset="-120"/>
                          <a:ea typeface="Microsoft JhengHei UI" panose="020B0604030504040204" pitchFamily="34" charset="-120"/>
                        </a:rPr>
                        <a:t>Try Statistic</a:t>
                      </a:r>
                      <a:r>
                        <a:rPr lang="en-US" altLang="zh-TW" sz="1600" b="0" baseline="0" dirty="0" smtClean="0">
                          <a:latin typeface="Microsoft JhengHei UI" panose="020B0604030504040204" pitchFamily="34" charset="-120"/>
                          <a:ea typeface="Microsoft JhengHei UI" panose="020B0604030504040204" pitchFamily="34" charset="-120"/>
                        </a:rPr>
                        <a:t> method</a:t>
                      </a:r>
                      <a:endParaRPr lang="en-US" altLang="zh-TW" sz="1600" b="0" baseline="0" dirty="0">
                        <a:latin typeface="Microsoft JhengHei UI" panose="020B0604030504040204" pitchFamily="34" charset="-120"/>
                        <a:ea typeface="Microsoft JhengHei UI" panose="020B0604030504040204" pitchFamily="34" charset="-120"/>
                      </a:endParaRPr>
                    </a:p>
                    <a:p>
                      <a:pPr marL="342900" marR="0" indent="-342900" algn="l" defTabSz="457200" rtl="0" eaLnBrk="1" fontAlgn="auto" latinLnBrk="0" hangingPunct="1">
                        <a:lnSpc>
                          <a:spcPct val="100000"/>
                        </a:lnSpc>
                        <a:spcBef>
                          <a:spcPts val="0"/>
                        </a:spcBef>
                        <a:spcAft>
                          <a:spcPts val="0"/>
                        </a:spcAft>
                        <a:buClrTx/>
                        <a:buSzTx/>
                        <a:buFontTx/>
                        <a:buAutoNum type="arabicPeriod"/>
                        <a:tabLst/>
                        <a:defRPr/>
                      </a:pPr>
                      <a:r>
                        <a:rPr lang="en-US" altLang="zh-TW" sz="1600" b="0" dirty="0" smtClean="0">
                          <a:latin typeface="Microsoft JhengHei UI" panose="020B0604030504040204" pitchFamily="34" charset="-120"/>
                          <a:ea typeface="Microsoft JhengHei UI" panose="020B0604030504040204" pitchFamily="34" charset="-120"/>
                        </a:rPr>
                        <a:t>PPT </a:t>
                      </a:r>
                      <a:r>
                        <a:rPr lang="en-US" altLang="zh-TW" sz="1600" b="0" baseline="0" dirty="0" smtClean="0">
                          <a:latin typeface="Microsoft JhengHei UI" panose="020B0604030504040204" pitchFamily="34" charset="-120"/>
                          <a:ea typeface="Microsoft JhengHei UI" panose="020B0604030504040204" pitchFamily="34" charset="-120"/>
                        </a:rPr>
                        <a:t>design</a:t>
                      </a:r>
                    </a:p>
                  </a:txBody>
                  <a:tcPr/>
                </a:tc>
                <a:tc>
                  <a:txBody>
                    <a:bodyPr/>
                    <a:lstStyle/>
                    <a:p>
                      <a:r>
                        <a:rPr lang="en-US" altLang="zh-TW" sz="1600" b="0" dirty="0" smtClean="0">
                          <a:latin typeface="Microsoft JhengHei UI" panose="020B0604030504040204" pitchFamily="34" charset="-120"/>
                          <a:ea typeface="Microsoft JhengHei UI" panose="020B0604030504040204" pitchFamily="34" charset="-120"/>
                        </a:rPr>
                        <a:t>climnehcc234@gmail.com</a:t>
                      </a:r>
                      <a:endParaRPr lang="zh-TW" altLang="en-US" sz="1600" b="0" dirty="0">
                        <a:latin typeface="Microsoft JhengHei UI" panose="020B0604030504040204" pitchFamily="34" charset="-120"/>
                        <a:ea typeface="Microsoft JhengHei UI" panose="020B0604030504040204" pitchFamily="34" charset="-120"/>
                      </a:endParaRPr>
                    </a:p>
                  </a:txBody>
                  <a:tcPr/>
                </a:tc>
                <a:extLst>
                  <a:ext uri="{0D108BD9-81ED-4DB2-BD59-A6C34878D82A}">
                    <a16:rowId xmlns:a16="http://schemas.microsoft.com/office/drawing/2014/main" val="3486175085"/>
                  </a:ext>
                </a:extLst>
              </a:tr>
            </a:tbl>
          </a:graphicData>
        </a:graphic>
      </p:graphicFrame>
    </p:spTree>
    <p:extLst>
      <p:ext uri="{BB962C8B-B14F-4D97-AF65-F5344CB8AC3E}">
        <p14:creationId xmlns:p14="http://schemas.microsoft.com/office/powerpoint/2010/main" val="29821403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28793" y="3653510"/>
            <a:ext cx="11029615" cy="1497507"/>
          </a:xfrm>
        </p:spPr>
        <p:txBody>
          <a:bodyPr>
            <a:normAutofit/>
          </a:bodyPr>
          <a:lstStyle/>
          <a:p>
            <a:r>
              <a:rPr lang="en-US" altLang="zh-TW" sz="7200" dirty="0" smtClean="0">
                <a:solidFill>
                  <a:schemeClr val="accent6"/>
                </a:solidFill>
              </a:rPr>
              <a:t>01</a:t>
            </a:r>
            <a:r>
              <a:rPr lang="en-US" altLang="zh-TW" sz="7200" dirty="0" smtClean="0"/>
              <a:t> </a:t>
            </a:r>
            <a:r>
              <a:rPr lang="en-US" altLang="zh-TW" sz="7200" dirty="0" err="1" smtClean="0"/>
              <a:t>Introdcution</a:t>
            </a:r>
            <a:endParaRPr lang="zh-TW" altLang="en-US" sz="7200" dirty="0"/>
          </a:p>
        </p:txBody>
      </p:sp>
    </p:spTree>
    <p:extLst>
      <p:ext uri="{BB962C8B-B14F-4D97-AF65-F5344CB8AC3E}">
        <p14:creationId xmlns:p14="http://schemas.microsoft.com/office/powerpoint/2010/main" val="41879038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solidFill>
                  <a:srgbClr val="FFFEFF"/>
                </a:solidFill>
              </a:rPr>
              <a:t>Target and dataset</a:t>
            </a:r>
            <a:endParaRPr lang="en-US" altLang="zh-TW" dirty="0">
              <a:solidFill>
                <a:srgbClr val="FFFEFF"/>
              </a:solidFill>
              <a:latin typeface="Microsoft JhengHei UI" panose="020B0604030504040204" pitchFamily="34" charset="-120"/>
              <a:ea typeface="Microsoft JhengHei UI" panose="020B0604030504040204" pitchFamily="34" charset="-120"/>
            </a:endParaRPr>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5" name="矩形 4"/>
          <p:cNvSpPr/>
          <p:nvPr/>
        </p:nvSpPr>
        <p:spPr>
          <a:xfrm>
            <a:off x="581192" y="5842337"/>
            <a:ext cx="5361083" cy="830997"/>
          </a:xfrm>
          <a:prstGeom prst="rect">
            <a:avLst/>
          </a:prstGeom>
        </p:spPr>
        <p:txBody>
          <a:bodyPr wrap="none">
            <a:spAutoFit/>
          </a:bodyPr>
          <a:lstStyle/>
          <a:p>
            <a:pPr lvl="0"/>
            <a:endParaRPr lang="en-US" altLang="zh-TW" sz="1600" dirty="0">
              <a:latin typeface="Microsoft JhengHei UI" panose="020B0604030504040204" pitchFamily="34" charset="-120"/>
              <a:ea typeface="Microsoft JhengHei UI" panose="020B0604030504040204" pitchFamily="34" charset="-120"/>
            </a:endParaRPr>
          </a:p>
          <a:p>
            <a:r>
              <a:rPr lang="en-US" altLang="zh-TW" sz="1600" dirty="0" smtClean="0">
                <a:latin typeface="Microsoft JhengHei UI" panose="020B0604030504040204" pitchFamily="34" charset="-120"/>
                <a:ea typeface="Microsoft JhengHei UI" panose="020B0604030504040204" pitchFamily="34" charset="-120"/>
              </a:rPr>
              <a:t>Validation </a:t>
            </a:r>
            <a:r>
              <a:rPr lang="en-US" altLang="zh-TW" sz="1600" dirty="0">
                <a:latin typeface="Microsoft JhengHei UI" panose="020B0604030504040204" pitchFamily="34" charset="-120"/>
                <a:ea typeface="Microsoft JhengHei UI" panose="020B0604030504040204" pitchFamily="34" charset="-120"/>
              </a:rPr>
              <a:t>data (50 cases) based on textual judgement</a:t>
            </a:r>
          </a:p>
          <a:p>
            <a:pPr lvl="0"/>
            <a:endParaRPr lang="en-US" altLang="zh-TW" sz="1600" dirty="0" smtClean="0">
              <a:latin typeface="Microsoft JhengHei UI" panose="020B0604030504040204" pitchFamily="34" charset="-120"/>
              <a:ea typeface="Microsoft JhengHei UI" panose="020B0604030504040204" pitchFamily="34" charset="-120"/>
            </a:endParaRPr>
          </a:p>
        </p:txBody>
      </p:sp>
      <p:grpSp>
        <p:nvGrpSpPr>
          <p:cNvPr id="6" name="群組 5"/>
          <p:cNvGrpSpPr/>
          <p:nvPr/>
        </p:nvGrpSpPr>
        <p:grpSpPr>
          <a:xfrm>
            <a:off x="474743" y="2032728"/>
            <a:ext cx="3149606" cy="441388"/>
            <a:chOff x="4192673" y="1618424"/>
            <a:chExt cx="2644602" cy="441388"/>
          </a:xfrm>
        </p:grpSpPr>
        <p:sp>
          <p:nvSpPr>
            <p:cNvPr id="7" name="六邊形 6"/>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8"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algn="ctr" defTabSz="711200" rtl="0">
                <a:lnSpc>
                  <a:spcPct val="90000"/>
                </a:lnSpc>
                <a:spcBef>
                  <a:spcPct val="0"/>
                </a:spcBef>
                <a:spcAft>
                  <a:spcPct val="35000"/>
                </a:spcAft>
              </a:pPr>
              <a:r>
                <a:rPr lang="en-US" sz="2000" dirty="0" smtClean="0">
                  <a:latin typeface="Microsoft JhengHei UI" panose="020B0604030504040204" pitchFamily="34" charset="-120"/>
                  <a:ea typeface="Microsoft JhengHei UI" panose="020B0604030504040204" pitchFamily="34" charset="-120"/>
                </a:rPr>
                <a:t>Target</a:t>
              </a:r>
              <a:endParaRPr lang="en-US" sz="2000" kern="1200" noProof="0" dirty="0">
                <a:latin typeface="Microsoft JhengHei UI" panose="020B0604030504040204" pitchFamily="34" charset="-120"/>
                <a:ea typeface="Microsoft JhengHei UI" panose="020B0604030504040204" pitchFamily="34" charset="-120"/>
              </a:endParaRPr>
            </a:p>
          </p:txBody>
        </p:sp>
      </p:grpSp>
      <p:grpSp>
        <p:nvGrpSpPr>
          <p:cNvPr id="9" name="群組 8"/>
          <p:cNvGrpSpPr/>
          <p:nvPr/>
        </p:nvGrpSpPr>
        <p:grpSpPr>
          <a:xfrm>
            <a:off x="474743" y="3430458"/>
            <a:ext cx="3149606" cy="441388"/>
            <a:chOff x="4192673" y="1618424"/>
            <a:chExt cx="2644602" cy="441388"/>
          </a:xfrm>
        </p:grpSpPr>
        <p:sp>
          <p:nvSpPr>
            <p:cNvPr id="10" name="六邊形 9"/>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1"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algn="ctr" defTabSz="711200">
                <a:lnSpc>
                  <a:spcPct val="90000"/>
                </a:lnSpc>
                <a:spcBef>
                  <a:spcPct val="0"/>
                </a:spcBef>
                <a:spcAft>
                  <a:spcPct val="35000"/>
                </a:spcAft>
              </a:pPr>
              <a:r>
                <a:rPr lang="en-US" altLang="zh-TW" sz="2000" dirty="0">
                  <a:latin typeface="Microsoft JhengHei UI" panose="020B0604030504040204" pitchFamily="34" charset="-120"/>
                  <a:ea typeface="Microsoft JhengHei UI" panose="020B0604030504040204" pitchFamily="34" charset="-120"/>
                </a:rPr>
                <a:t>Train/Test </a:t>
              </a:r>
              <a:r>
                <a:rPr lang="en-US" altLang="zh-TW" sz="2000" dirty="0" smtClean="0">
                  <a:latin typeface="Microsoft JhengHei UI" panose="020B0604030504040204" pitchFamily="34" charset="-120"/>
                  <a:ea typeface="Microsoft JhengHei UI" panose="020B0604030504040204" pitchFamily="34" charset="-120"/>
                </a:rPr>
                <a:t>Dataset</a:t>
              </a:r>
              <a:endParaRPr lang="en-US" altLang="zh-TW" sz="2000" dirty="0">
                <a:latin typeface="Microsoft JhengHei UI" panose="020B0604030504040204" pitchFamily="34" charset="-120"/>
                <a:ea typeface="Microsoft JhengHei UI" panose="020B0604030504040204" pitchFamily="34" charset="-120"/>
              </a:endParaRPr>
            </a:p>
          </p:txBody>
        </p:sp>
      </p:grpSp>
      <p:grpSp>
        <p:nvGrpSpPr>
          <p:cNvPr id="12" name="群組 11"/>
          <p:cNvGrpSpPr/>
          <p:nvPr/>
        </p:nvGrpSpPr>
        <p:grpSpPr>
          <a:xfrm>
            <a:off x="474743" y="5621643"/>
            <a:ext cx="3149606" cy="441388"/>
            <a:chOff x="4192673" y="1618424"/>
            <a:chExt cx="2644602" cy="441388"/>
          </a:xfrm>
        </p:grpSpPr>
        <p:sp>
          <p:nvSpPr>
            <p:cNvPr id="13" name="六邊形 12"/>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4"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algn="ctr" defTabSz="711200">
                <a:lnSpc>
                  <a:spcPct val="90000"/>
                </a:lnSpc>
                <a:spcBef>
                  <a:spcPct val="0"/>
                </a:spcBef>
                <a:spcAft>
                  <a:spcPct val="35000"/>
                </a:spcAft>
              </a:pPr>
              <a:r>
                <a:rPr lang="en-US" altLang="zh-TW" sz="2000" dirty="0" smtClean="0">
                  <a:latin typeface="Microsoft JhengHei UI" panose="020B0604030504040204" pitchFamily="34" charset="-120"/>
                  <a:ea typeface="Microsoft JhengHei UI" panose="020B0604030504040204" pitchFamily="34" charset="-120"/>
                </a:rPr>
                <a:t>Validation Dataset</a:t>
              </a:r>
              <a:endParaRPr lang="en-US" altLang="zh-TW" sz="2000" dirty="0">
                <a:latin typeface="Microsoft JhengHei UI" panose="020B0604030504040204" pitchFamily="34" charset="-120"/>
                <a:ea typeface="Microsoft JhengHei UI" panose="020B0604030504040204" pitchFamily="34" charset="-120"/>
              </a:endParaRPr>
            </a:p>
          </p:txBody>
        </p:sp>
      </p:grpSp>
      <p:sp>
        <p:nvSpPr>
          <p:cNvPr id="15" name="矩形 14"/>
          <p:cNvSpPr/>
          <p:nvPr/>
        </p:nvSpPr>
        <p:spPr>
          <a:xfrm>
            <a:off x="563422" y="2582314"/>
            <a:ext cx="9637221" cy="338554"/>
          </a:xfrm>
          <a:prstGeom prst="rect">
            <a:avLst/>
          </a:prstGeom>
        </p:spPr>
        <p:txBody>
          <a:bodyPr wrap="square">
            <a:spAutoFit/>
          </a:bodyPr>
          <a:lstStyle/>
          <a:p>
            <a:pPr lvl="0"/>
            <a:r>
              <a:rPr lang="en-US" altLang="zh-TW" sz="1600" dirty="0">
                <a:latin typeface="Microsoft JhengHei UI" panose="020B0604030504040204" pitchFamily="34" charset="-120"/>
                <a:ea typeface="Microsoft JhengHei UI" panose="020B0604030504040204" pitchFamily="34" charset="-120"/>
              </a:rPr>
              <a:t>Use a doctor’s diagnosis certificate to determine whether the patient is obese.</a:t>
            </a:r>
          </a:p>
        </p:txBody>
      </p:sp>
      <p:sp>
        <p:nvSpPr>
          <p:cNvPr id="16" name="矩形 15"/>
          <p:cNvSpPr/>
          <p:nvPr/>
        </p:nvSpPr>
        <p:spPr>
          <a:xfrm>
            <a:off x="563422" y="3974491"/>
            <a:ext cx="8772698" cy="1077218"/>
          </a:xfrm>
          <a:prstGeom prst="rect">
            <a:avLst/>
          </a:prstGeom>
        </p:spPr>
        <p:txBody>
          <a:bodyPr wrap="square">
            <a:spAutoFit/>
          </a:bodyPr>
          <a:lstStyle/>
          <a:p>
            <a:pPr marL="342900" lvl="0" indent="-342900">
              <a:buFont typeface="+mj-lt"/>
              <a:buAutoNum type="arabicPeriod"/>
            </a:pPr>
            <a:r>
              <a:rPr lang="en-US" altLang="zh-TW" sz="1600" dirty="0">
                <a:latin typeface="Microsoft JhengHei UI" panose="020B0604030504040204" pitchFamily="34" charset="-120"/>
                <a:ea typeface="Microsoft JhengHei UI" panose="020B0604030504040204" pitchFamily="34" charset="-120"/>
              </a:rPr>
              <a:t>Training data based on textual judgement</a:t>
            </a:r>
          </a:p>
          <a:p>
            <a:pPr marL="742950" lvl="1" indent="-285750">
              <a:buFont typeface="Arial" panose="020B0604020202020204" pitchFamily="34" charset="0"/>
              <a:buChar char="•"/>
            </a:pPr>
            <a:r>
              <a:rPr lang="en-US" altLang="zh-TW" sz="1600" dirty="0">
                <a:latin typeface="Microsoft JhengHei UI" panose="020B0604030504040204" pitchFamily="34" charset="-120"/>
                <a:ea typeface="Microsoft JhengHei UI" panose="020B0604030504040204" pitchFamily="34" charset="-120"/>
              </a:rPr>
              <a:t>Textual judgement: 200 cases obesity vs. 200 cases unmentioned.</a:t>
            </a:r>
          </a:p>
          <a:p>
            <a:pPr marL="342900" indent="-342900">
              <a:buFont typeface="+mj-lt"/>
              <a:buAutoNum type="arabicPeriod"/>
            </a:pPr>
            <a:r>
              <a:rPr lang="en-US" altLang="zh-TW" sz="1600" dirty="0">
                <a:latin typeface="Microsoft JhengHei UI" panose="020B0604030504040204" pitchFamily="34" charset="-120"/>
                <a:ea typeface="Microsoft JhengHei UI" panose="020B0604030504040204" pitchFamily="34" charset="-120"/>
              </a:rPr>
              <a:t>Testing data based on intuitive judgement</a:t>
            </a:r>
          </a:p>
          <a:p>
            <a:pPr marL="742950" lvl="1" indent="-285750">
              <a:buFont typeface="Arial" panose="020B0604020202020204" pitchFamily="34" charset="0"/>
              <a:buChar char="•"/>
            </a:pPr>
            <a:r>
              <a:rPr lang="en-US" altLang="zh-TW" sz="1600" dirty="0">
                <a:latin typeface="Microsoft JhengHei UI" panose="020B0604030504040204" pitchFamily="34" charset="-120"/>
                <a:ea typeface="Microsoft JhengHei UI" panose="020B0604030504040204" pitchFamily="34" charset="-120"/>
              </a:rPr>
              <a:t>Intuitive judgement: 200 cases obesity vs. 200 cases absence</a:t>
            </a:r>
          </a:p>
        </p:txBody>
      </p:sp>
    </p:spTree>
    <p:extLst>
      <p:ext uri="{BB962C8B-B14F-4D97-AF65-F5344CB8AC3E}">
        <p14:creationId xmlns:p14="http://schemas.microsoft.com/office/powerpoint/2010/main" val="27305486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solidFill>
                  <a:srgbClr val="FFFEFF"/>
                </a:solidFill>
              </a:rPr>
              <a:t>Data pipeline</a:t>
            </a:r>
            <a:endParaRPr lang="en-US" altLang="zh-TW" dirty="0">
              <a:solidFill>
                <a:srgbClr val="FFFEFF"/>
              </a:solidFill>
              <a:latin typeface="Microsoft JhengHei UI" panose="020B0604030504040204" pitchFamily="34" charset="-120"/>
              <a:ea typeface="Microsoft JhengHei UI" panose="020B0604030504040204" pitchFamily="34" charset="-120"/>
            </a:endParaRPr>
          </a:p>
        </p:txBody>
      </p:sp>
      <p:sp>
        <p:nvSpPr>
          <p:cNvPr id="3" name="流程圖: 多重文件 2"/>
          <p:cNvSpPr/>
          <p:nvPr/>
        </p:nvSpPr>
        <p:spPr>
          <a:xfrm>
            <a:off x="419790" y="3461453"/>
            <a:ext cx="1097280" cy="714894"/>
          </a:xfrm>
          <a:prstGeom prst="flowChartMultidocumen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1400" dirty="0" smtClean="0"/>
              <a:t>Dataset</a:t>
            </a:r>
            <a:endParaRPr lang="zh-TW" altLang="en-US" sz="1400" dirty="0"/>
          </a:p>
        </p:txBody>
      </p:sp>
      <p:sp>
        <p:nvSpPr>
          <p:cNvPr id="4" name="圓角矩形 3"/>
          <p:cNvSpPr/>
          <p:nvPr/>
        </p:nvSpPr>
        <p:spPr>
          <a:xfrm>
            <a:off x="1766446" y="2624719"/>
            <a:ext cx="960129" cy="590204"/>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1400" dirty="0" smtClean="0"/>
              <a:t>Train</a:t>
            </a:r>
            <a:endParaRPr lang="zh-TW" altLang="en-US" sz="1400" dirty="0"/>
          </a:p>
        </p:txBody>
      </p:sp>
      <p:sp>
        <p:nvSpPr>
          <p:cNvPr id="6" name="圓角矩形 5"/>
          <p:cNvSpPr/>
          <p:nvPr/>
        </p:nvSpPr>
        <p:spPr>
          <a:xfrm>
            <a:off x="1766445" y="4299871"/>
            <a:ext cx="960129" cy="590204"/>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1400" dirty="0" smtClean="0"/>
              <a:t>Validation</a:t>
            </a:r>
            <a:endParaRPr lang="zh-TW" altLang="en-US" sz="1400" dirty="0"/>
          </a:p>
        </p:txBody>
      </p:sp>
      <p:sp>
        <p:nvSpPr>
          <p:cNvPr id="7" name="圓角矩形 6"/>
          <p:cNvSpPr/>
          <p:nvPr/>
        </p:nvSpPr>
        <p:spPr>
          <a:xfrm>
            <a:off x="1766445" y="3462295"/>
            <a:ext cx="960129" cy="590204"/>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1400" dirty="0" smtClean="0"/>
              <a:t>Test</a:t>
            </a:r>
            <a:endParaRPr lang="zh-TW" altLang="en-US" sz="1400" dirty="0"/>
          </a:p>
        </p:txBody>
      </p:sp>
      <p:sp>
        <p:nvSpPr>
          <p:cNvPr id="8" name="圓角矩形 7"/>
          <p:cNvSpPr/>
          <p:nvPr/>
        </p:nvSpPr>
        <p:spPr>
          <a:xfrm>
            <a:off x="3002705" y="3403465"/>
            <a:ext cx="1460094" cy="707864"/>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1400" dirty="0" smtClean="0"/>
              <a:t>Text preprocessing</a:t>
            </a:r>
            <a:endParaRPr lang="zh-TW" altLang="en-US" sz="1400" dirty="0"/>
          </a:p>
        </p:txBody>
      </p:sp>
      <p:sp>
        <p:nvSpPr>
          <p:cNvPr id="9" name="圓角矩形 8"/>
          <p:cNvSpPr/>
          <p:nvPr/>
        </p:nvSpPr>
        <p:spPr>
          <a:xfrm>
            <a:off x="4623044" y="3468515"/>
            <a:ext cx="693119" cy="590204"/>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1400" dirty="0" smtClean="0"/>
              <a:t>W2V</a:t>
            </a:r>
            <a:endParaRPr lang="zh-TW" altLang="en-US" sz="1400" dirty="0"/>
          </a:p>
        </p:txBody>
      </p:sp>
      <p:sp>
        <p:nvSpPr>
          <p:cNvPr id="10" name="圓角矩形 9"/>
          <p:cNvSpPr/>
          <p:nvPr/>
        </p:nvSpPr>
        <p:spPr>
          <a:xfrm>
            <a:off x="5621845" y="2704679"/>
            <a:ext cx="2428959" cy="466657"/>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1400" dirty="0" smtClean="0"/>
              <a:t>Statistic &amp; weight</a:t>
            </a:r>
            <a:endParaRPr lang="zh-TW" altLang="en-US" sz="1400" dirty="0"/>
          </a:p>
        </p:txBody>
      </p:sp>
      <p:sp>
        <p:nvSpPr>
          <p:cNvPr id="11" name="圓角矩形 10"/>
          <p:cNvSpPr/>
          <p:nvPr/>
        </p:nvSpPr>
        <p:spPr>
          <a:xfrm>
            <a:off x="10595870" y="3107617"/>
            <a:ext cx="820190" cy="1361062"/>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1400" dirty="0" smtClean="0"/>
              <a:t>result</a:t>
            </a:r>
            <a:endParaRPr lang="zh-TW" altLang="en-US" sz="1400" dirty="0"/>
          </a:p>
        </p:txBody>
      </p:sp>
      <p:cxnSp>
        <p:nvCxnSpPr>
          <p:cNvPr id="12" name="直線單箭頭接點 11"/>
          <p:cNvCxnSpPr>
            <a:stCxn id="3" idx="3"/>
            <a:endCxn id="4" idx="1"/>
          </p:cNvCxnSpPr>
          <p:nvPr/>
        </p:nvCxnSpPr>
        <p:spPr>
          <a:xfrm flipV="1">
            <a:off x="1517070" y="2919821"/>
            <a:ext cx="249376" cy="899079"/>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a:stCxn id="3" idx="3"/>
            <a:endCxn id="7" idx="1"/>
          </p:cNvCxnSpPr>
          <p:nvPr/>
        </p:nvCxnSpPr>
        <p:spPr>
          <a:xfrm flipV="1">
            <a:off x="1517070" y="3757397"/>
            <a:ext cx="249375" cy="61503"/>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a:stCxn id="3" idx="3"/>
            <a:endCxn id="6" idx="1"/>
          </p:cNvCxnSpPr>
          <p:nvPr/>
        </p:nvCxnSpPr>
        <p:spPr>
          <a:xfrm>
            <a:off x="1517070" y="3818900"/>
            <a:ext cx="249375" cy="776073"/>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a:stCxn id="4" idx="3"/>
            <a:endCxn id="8" idx="1"/>
          </p:cNvCxnSpPr>
          <p:nvPr/>
        </p:nvCxnSpPr>
        <p:spPr>
          <a:xfrm>
            <a:off x="2726575" y="2919821"/>
            <a:ext cx="276130" cy="837576"/>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單箭頭接點 29"/>
          <p:cNvCxnSpPr>
            <a:stCxn id="7" idx="3"/>
            <a:endCxn id="8" idx="1"/>
          </p:cNvCxnSpPr>
          <p:nvPr/>
        </p:nvCxnSpPr>
        <p:spPr>
          <a:xfrm>
            <a:off x="2726574" y="3757397"/>
            <a:ext cx="276131" cy="0"/>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單箭頭接點 32"/>
          <p:cNvCxnSpPr>
            <a:stCxn id="6" idx="3"/>
            <a:endCxn id="8" idx="1"/>
          </p:cNvCxnSpPr>
          <p:nvPr/>
        </p:nvCxnSpPr>
        <p:spPr>
          <a:xfrm flipV="1">
            <a:off x="2726574" y="3757397"/>
            <a:ext cx="276131" cy="837576"/>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單箭頭接點 53"/>
          <p:cNvCxnSpPr>
            <a:stCxn id="8" idx="3"/>
            <a:endCxn id="9" idx="1"/>
          </p:cNvCxnSpPr>
          <p:nvPr/>
        </p:nvCxnSpPr>
        <p:spPr>
          <a:xfrm>
            <a:off x="4462799" y="3757397"/>
            <a:ext cx="160245" cy="6220"/>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單箭頭接點 57"/>
          <p:cNvCxnSpPr>
            <a:stCxn id="9" idx="3"/>
            <a:endCxn id="10" idx="1"/>
          </p:cNvCxnSpPr>
          <p:nvPr/>
        </p:nvCxnSpPr>
        <p:spPr>
          <a:xfrm flipV="1">
            <a:off x="5316163" y="2938008"/>
            <a:ext cx="305682" cy="825609"/>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1" name="圓角矩形 70"/>
          <p:cNvSpPr/>
          <p:nvPr/>
        </p:nvSpPr>
        <p:spPr>
          <a:xfrm>
            <a:off x="8644159" y="4110128"/>
            <a:ext cx="1180407" cy="590204"/>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1400" dirty="0" smtClean="0"/>
              <a:t>Validation</a:t>
            </a:r>
          </a:p>
          <a:p>
            <a:pPr algn="ctr"/>
            <a:r>
              <a:rPr lang="en-US" altLang="zh-TW" sz="1400" dirty="0" smtClean="0"/>
              <a:t>(kaggle)</a:t>
            </a:r>
            <a:endParaRPr lang="zh-TW" altLang="en-US" sz="1400" dirty="0"/>
          </a:p>
        </p:txBody>
      </p:sp>
      <p:cxnSp>
        <p:nvCxnSpPr>
          <p:cNvPr id="76" name="肘形接點 75"/>
          <p:cNvCxnSpPr>
            <a:stCxn id="8" idx="2"/>
            <a:endCxn id="71" idx="2"/>
          </p:cNvCxnSpPr>
          <p:nvPr/>
        </p:nvCxnSpPr>
        <p:spPr>
          <a:xfrm rot="16200000" flipH="1">
            <a:off x="6189056" y="1655024"/>
            <a:ext cx="589003" cy="5501611"/>
          </a:xfrm>
          <a:prstGeom prst="bentConnector3">
            <a:avLst>
              <a:gd name="adj1" fmla="val 223490"/>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8" name="圓角矩形 87"/>
          <p:cNvSpPr/>
          <p:nvPr/>
        </p:nvSpPr>
        <p:spPr>
          <a:xfrm>
            <a:off x="6679673" y="4166132"/>
            <a:ext cx="1398783" cy="900909"/>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altLang="zh-TW" sz="1400" dirty="0" smtClean="0"/>
              <a:t>Naïve Bayes</a:t>
            </a:r>
          </a:p>
          <a:p>
            <a:r>
              <a:rPr lang="en-US" altLang="zh-TW" sz="1400" dirty="0" smtClean="0"/>
              <a:t>Random Forest</a:t>
            </a:r>
          </a:p>
          <a:p>
            <a:r>
              <a:rPr lang="en-US" altLang="zh-TW" sz="1400" dirty="0" smtClean="0"/>
              <a:t>XGboost</a:t>
            </a:r>
          </a:p>
        </p:txBody>
      </p:sp>
      <p:cxnSp>
        <p:nvCxnSpPr>
          <p:cNvPr id="119" name="直線單箭頭接點 118"/>
          <p:cNvCxnSpPr>
            <a:stCxn id="10" idx="3"/>
            <a:endCxn id="71" idx="1"/>
          </p:cNvCxnSpPr>
          <p:nvPr/>
        </p:nvCxnSpPr>
        <p:spPr>
          <a:xfrm>
            <a:off x="8050804" y="2938008"/>
            <a:ext cx="593355" cy="1467222"/>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線單箭頭接點 121"/>
          <p:cNvCxnSpPr>
            <a:stCxn id="71" idx="3"/>
            <a:endCxn id="11" idx="1"/>
          </p:cNvCxnSpPr>
          <p:nvPr/>
        </p:nvCxnSpPr>
        <p:spPr>
          <a:xfrm flipV="1">
            <a:off x="9824566" y="3788148"/>
            <a:ext cx="771304" cy="617082"/>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直線接點 137"/>
          <p:cNvCxnSpPr/>
          <p:nvPr/>
        </p:nvCxnSpPr>
        <p:spPr>
          <a:xfrm flipV="1">
            <a:off x="5615432" y="3729775"/>
            <a:ext cx="2551479" cy="17381"/>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2" name="圓角矩形 31"/>
          <p:cNvSpPr/>
          <p:nvPr/>
        </p:nvSpPr>
        <p:spPr>
          <a:xfrm>
            <a:off x="8613296" y="2960376"/>
            <a:ext cx="1180407" cy="590204"/>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1400" dirty="0" smtClean="0"/>
              <a:t>Test</a:t>
            </a:r>
          </a:p>
          <a:p>
            <a:pPr algn="ctr"/>
            <a:r>
              <a:rPr lang="en-US" altLang="zh-TW" sz="1400" dirty="0" smtClean="0"/>
              <a:t>Data</a:t>
            </a:r>
            <a:endParaRPr lang="zh-TW" altLang="en-US" sz="1400" dirty="0"/>
          </a:p>
        </p:txBody>
      </p:sp>
      <p:cxnSp>
        <p:nvCxnSpPr>
          <p:cNvPr id="34" name="直線單箭頭接點 33"/>
          <p:cNvCxnSpPr>
            <a:stCxn id="10" idx="3"/>
            <a:endCxn id="32" idx="1"/>
          </p:cNvCxnSpPr>
          <p:nvPr/>
        </p:nvCxnSpPr>
        <p:spPr>
          <a:xfrm>
            <a:off x="8050804" y="2938008"/>
            <a:ext cx="562492" cy="317470"/>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單箭頭接點 47"/>
          <p:cNvCxnSpPr>
            <a:stCxn id="32" idx="3"/>
            <a:endCxn id="11" idx="1"/>
          </p:cNvCxnSpPr>
          <p:nvPr/>
        </p:nvCxnSpPr>
        <p:spPr>
          <a:xfrm>
            <a:off x="9793703" y="3255478"/>
            <a:ext cx="802167" cy="532670"/>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0" name="圓角矩形 59"/>
          <p:cNvSpPr/>
          <p:nvPr/>
        </p:nvSpPr>
        <p:spPr>
          <a:xfrm>
            <a:off x="5621845" y="4149415"/>
            <a:ext cx="867808" cy="401662"/>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altLang="zh-TW" sz="1400" dirty="0" smtClean="0"/>
              <a:t>Average</a:t>
            </a:r>
          </a:p>
        </p:txBody>
      </p:sp>
      <p:sp>
        <p:nvSpPr>
          <p:cNvPr id="103" name="圓角矩形 102"/>
          <p:cNvSpPr/>
          <p:nvPr/>
        </p:nvSpPr>
        <p:spPr>
          <a:xfrm>
            <a:off x="5629222" y="4660934"/>
            <a:ext cx="867809" cy="401662"/>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altLang="zh-TW" sz="1400" dirty="0"/>
              <a:t>W</a:t>
            </a:r>
            <a:r>
              <a:rPr lang="en-US" altLang="zh-TW" sz="1400" dirty="0" smtClean="0"/>
              <a:t>eight</a:t>
            </a:r>
          </a:p>
        </p:txBody>
      </p:sp>
      <p:cxnSp>
        <p:nvCxnSpPr>
          <p:cNvPr id="124" name="肘形接點 123"/>
          <p:cNvCxnSpPr>
            <a:stCxn id="8" idx="0"/>
            <a:endCxn id="32" idx="0"/>
          </p:cNvCxnSpPr>
          <p:nvPr/>
        </p:nvCxnSpPr>
        <p:spPr>
          <a:xfrm rot="5400000" flipH="1" flipV="1">
            <a:off x="6246582" y="446547"/>
            <a:ext cx="443089" cy="5470748"/>
          </a:xfrm>
          <a:prstGeom prst="bentConnector3">
            <a:avLst>
              <a:gd name="adj1" fmla="val 202246"/>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36"/>
          <p:cNvCxnSpPr>
            <a:stCxn id="8" idx="2"/>
            <a:endCxn id="41" idx="1"/>
          </p:cNvCxnSpPr>
          <p:nvPr/>
        </p:nvCxnSpPr>
        <p:spPr>
          <a:xfrm>
            <a:off x="3732752" y="4111329"/>
            <a:ext cx="890292" cy="2160070"/>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1" name="圓角矩形 40"/>
          <p:cNvSpPr/>
          <p:nvPr/>
        </p:nvSpPr>
        <p:spPr>
          <a:xfrm>
            <a:off x="4623044" y="5820944"/>
            <a:ext cx="3455412" cy="900909"/>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1400" dirty="0" smtClean="0"/>
              <a:t>Spacy.TextRecognizer</a:t>
            </a:r>
          </a:p>
          <a:p>
            <a:pPr algn="ctr"/>
            <a:endParaRPr lang="en-US" altLang="zh-TW" sz="1400" dirty="0"/>
          </a:p>
          <a:p>
            <a:pPr algn="ctr"/>
            <a:endParaRPr lang="en-US" altLang="zh-TW" sz="1400" dirty="0" smtClean="0"/>
          </a:p>
          <a:p>
            <a:pPr algn="ctr"/>
            <a:endParaRPr lang="en-US" altLang="zh-TW" sz="1400" dirty="0" smtClean="0"/>
          </a:p>
        </p:txBody>
      </p:sp>
      <p:sp>
        <p:nvSpPr>
          <p:cNvPr id="44" name="圓角矩形 43"/>
          <p:cNvSpPr/>
          <p:nvPr/>
        </p:nvSpPr>
        <p:spPr>
          <a:xfrm>
            <a:off x="5268872" y="6190766"/>
            <a:ext cx="693119" cy="403904"/>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1400" dirty="0" smtClean="0"/>
              <a:t>W2V</a:t>
            </a:r>
            <a:endParaRPr lang="zh-TW" altLang="en-US" sz="1400" dirty="0"/>
          </a:p>
        </p:txBody>
      </p:sp>
      <p:sp>
        <p:nvSpPr>
          <p:cNvPr id="47" name="圓角矩形 46"/>
          <p:cNvSpPr/>
          <p:nvPr/>
        </p:nvSpPr>
        <p:spPr>
          <a:xfrm>
            <a:off x="7145041" y="6190766"/>
            <a:ext cx="693119" cy="403904"/>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1400" dirty="0" smtClean="0"/>
              <a:t>CNN</a:t>
            </a:r>
            <a:endParaRPr lang="zh-TW" altLang="en-US" sz="1400" dirty="0"/>
          </a:p>
        </p:txBody>
      </p:sp>
      <p:cxnSp>
        <p:nvCxnSpPr>
          <p:cNvPr id="49" name="直線單箭頭接點 48"/>
          <p:cNvCxnSpPr>
            <a:stCxn id="44" idx="3"/>
            <a:endCxn id="47" idx="1"/>
          </p:cNvCxnSpPr>
          <p:nvPr/>
        </p:nvCxnSpPr>
        <p:spPr>
          <a:xfrm>
            <a:off x="5961991" y="6392718"/>
            <a:ext cx="1183050" cy="0"/>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51"/>
          <p:cNvCxnSpPr>
            <a:stCxn id="41" idx="3"/>
            <a:endCxn id="71" idx="2"/>
          </p:cNvCxnSpPr>
          <p:nvPr/>
        </p:nvCxnSpPr>
        <p:spPr>
          <a:xfrm flipV="1">
            <a:off x="8078456" y="4700332"/>
            <a:ext cx="1155907" cy="1571067"/>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線單箭頭接點 54"/>
          <p:cNvCxnSpPr>
            <a:stCxn id="9" idx="3"/>
            <a:endCxn id="60" idx="1"/>
          </p:cNvCxnSpPr>
          <p:nvPr/>
        </p:nvCxnSpPr>
        <p:spPr>
          <a:xfrm>
            <a:off x="5316163" y="3763617"/>
            <a:ext cx="305682" cy="586629"/>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單箭頭接點 56"/>
          <p:cNvCxnSpPr>
            <a:stCxn id="9" idx="3"/>
            <a:endCxn id="103" idx="1"/>
          </p:cNvCxnSpPr>
          <p:nvPr/>
        </p:nvCxnSpPr>
        <p:spPr>
          <a:xfrm>
            <a:off x="5316163" y="3763617"/>
            <a:ext cx="313059" cy="1098148"/>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線單箭頭接點 60"/>
          <p:cNvCxnSpPr>
            <a:stCxn id="60" idx="3"/>
            <a:endCxn id="88" idx="1"/>
          </p:cNvCxnSpPr>
          <p:nvPr/>
        </p:nvCxnSpPr>
        <p:spPr>
          <a:xfrm>
            <a:off x="6489653" y="4350246"/>
            <a:ext cx="190020" cy="266341"/>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線單箭頭接點 62"/>
          <p:cNvCxnSpPr>
            <a:stCxn id="103" idx="3"/>
            <a:endCxn id="88" idx="1"/>
          </p:cNvCxnSpPr>
          <p:nvPr/>
        </p:nvCxnSpPr>
        <p:spPr>
          <a:xfrm flipV="1">
            <a:off x="6497031" y="4616587"/>
            <a:ext cx="182642" cy="245178"/>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線單箭頭接點 65"/>
          <p:cNvCxnSpPr>
            <a:stCxn id="88" idx="3"/>
            <a:endCxn id="32" idx="1"/>
          </p:cNvCxnSpPr>
          <p:nvPr/>
        </p:nvCxnSpPr>
        <p:spPr>
          <a:xfrm flipV="1">
            <a:off x="8078456" y="3255478"/>
            <a:ext cx="534840" cy="1361109"/>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單箭頭接點 68"/>
          <p:cNvCxnSpPr>
            <a:stCxn id="88" idx="3"/>
            <a:endCxn id="71" idx="1"/>
          </p:cNvCxnSpPr>
          <p:nvPr/>
        </p:nvCxnSpPr>
        <p:spPr>
          <a:xfrm flipV="1">
            <a:off x="8078456" y="4405230"/>
            <a:ext cx="565703" cy="211357"/>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線接點 71"/>
          <p:cNvCxnSpPr/>
          <p:nvPr/>
        </p:nvCxnSpPr>
        <p:spPr>
          <a:xfrm flipV="1">
            <a:off x="3838353" y="5659510"/>
            <a:ext cx="5396009" cy="12180"/>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8465429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28793" y="3653510"/>
            <a:ext cx="11029615" cy="1497507"/>
          </a:xfrm>
        </p:spPr>
        <p:txBody>
          <a:bodyPr>
            <a:normAutofit/>
          </a:bodyPr>
          <a:lstStyle/>
          <a:p>
            <a:r>
              <a:rPr lang="en-US" altLang="zh-TW" sz="7200" dirty="0" smtClean="0">
                <a:solidFill>
                  <a:schemeClr val="accent6"/>
                </a:solidFill>
              </a:rPr>
              <a:t>02</a:t>
            </a:r>
            <a:r>
              <a:rPr lang="en-US" altLang="zh-TW" sz="7200" dirty="0" smtClean="0"/>
              <a:t> Text </a:t>
            </a:r>
            <a:r>
              <a:rPr lang="en-US" altLang="zh-TW" sz="7200" dirty="0" err="1" smtClean="0"/>
              <a:t>preprecessing</a:t>
            </a:r>
            <a:endParaRPr lang="zh-TW" altLang="en-US" sz="7200" dirty="0"/>
          </a:p>
        </p:txBody>
      </p:sp>
    </p:spTree>
    <p:extLst>
      <p:ext uri="{BB962C8B-B14F-4D97-AF65-F5344CB8AC3E}">
        <p14:creationId xmlns:p14="http://schemas.microsoft.com/office/powerpoint/2010/main" val="3027315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solidFill>
                  <a:srgbClr val="FFFEFF"/>
                </a:solidFill>
              </a:rPr>
              <a:t>Text clear</a:t>
            </a:r>
            <a:endParaRPr lang="en-US" altLang="zh-TW" dirty="0">
              <a:solidFill>
                <a:srgbClr val="FFFEFF"/>
              </a:solidFill>
              <a:latin typeface="Microsoft JhengHei UI" panose="020B0604030504040204" pitchFamily="34" charset="-120"/>
              <a:ea typeface="Microsoft JhengHei UI" panose="020B0604030504040204" pitchFamily="34" charset="-120"/>
            </a:endParaRPr>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5" name="矩形 4"/>
          <p:cNvSpPr/>
          <p:nvPr/>
        </p:nvSpPr>
        <p:spPr>
          <a:xfrm>
            <a:off x="563422" y="6030759"/>
            <a:ext cx="11207400" cy="523220"/>
          </a:xfrm>
          <a:prstGeom prst="rect">
            <a:avLst/>
          </a:prstGeom>
        </p:spPr>
        <p:txBody>
          <a:bodyPr wrap="square">
            <a:spAutoFit/>
          </a:bodyPr>
          <a:lstStyle/>
          <a:p>
            <a:r>
              <a:rPr lang="en-US" altLang="zh-TW" sz="1400" dirty="0" smtClean="0">
                <a:latin typeface="Microsoft JhengHei UI" panose="020B0604030504040204" pitchFamily="34" charset="-120"/>
                <a:ea typeface="Microsoft JhengHei UI" panose="020B0604030504040204" pitchFamily="34" charset="-120"/>
              </a:rPr>
              <a:t>Lemmatization </a:t>
            </a:r>
            <a:r>
              <a:rPr lang="en-US" altLang="zh-TW" sz="1400" dirty="0">
                <a:latin typeface="Microsoft JhengHei UI" panose="020B0604030504040204" pitchFamily="34" charset="-120"/>
                <a:ea typeface="Microsoft JhengHei UI" panose="020B0604030504040204" pitchFamily="34" charset="-120"/>
              </a:rPr>
              <a:t>is to remove the affixes of the word and extract the main part of the word. </a:t>
            </a:r>
            <a:endParaRPr lang="en-US" altLang="zh-TW" sz="1400" dirty="0" smtClean="0">
              <a:latin typeface="Microsoft JhengHei UI" panose="020B0604030504040204" pitchFamily="34" charset="-120"/>
              <a:ea typeface="Microsoft JhengHei UI" panose="020B0604030504040204" pitchFamily="34" charset="-120"/>
            </a:endParaRPr>
          </a:p>
          <a:p>
            <a:r>
              <a:rPr lang="en-US" altLang="zh-TW" sz="1400" dirty="0" smtClean="0">
                <a:latin typeface="Microsoft JhengHei UI" panose="020B0604030504040204" pitchFamily="34" charset="-120"/>
                <a:ea typeface="Microsoft JhengHei UI" panose="020B0604030504040204" pitchFamily="34" charset="-120"/>
              </a:rPr>
              <a:t>For </a:t>
            </a:r>
            <a:r>
              <a:rPr lang="en-US" altLang="zh-TW" sz="1400" dirty="0">
                <a:latin typeface="Microsoft JhengHei UI" panose="020B0604030504040204" pitchFamily="34" charset="-120"/>
                <a:ea typeface="Microsoft JhengHei UI" panose="020B0604030504040204" pitchFamily="34" charset="-120"/>
              </a:rPr>
              <a:t>example, the word "cars" after </a:t>
            </a:r>
            <a:r>
              <a:rPr lang="en-US" altLang="zh-TW" sz="1400" dirty="0" smtClean="0">
                <a:latin typeface="Microsoft JhengHei UI" panose="020B0604030504040204" pitchFamily="34" charset="-120"/>
                <a:ea typeface="Microsoft JhengHei UI" panose="020B0604030504040204" pitchFamily="34" charset="-120"/>
              </a:rPr>
              <a:t>lemmatize </a:t>
            </a:r>
            <a:r>
              <a:rPr lang="en-US" altLang="zh-TW" sz="1400" dirty="0">
                <a:latin typeface="Microsoft JhengHei UI" panose="020B0604030504040204" pitchFamily="34" charset="-120"/>
                <a:ea typeface="Microsoft JhengHei UI" panose="020B0604030504040204" pitchFamily="34" charset="-120"/>
              </a:rPr>
              <a:t>is "car", and the word "ate" after </a:t>
            </a:r>
            <a:r>
              <a:rPr lang="en-US" altLang="zh-TW" sz="1400" dirty="0" smtClean="0">
                <a:latin typeface="Microsoft JhengHei UI" panose="020B0604030504040204" pitchFamily="34" charset="-120"/>
                <a:ea typeface="Microsoft JhengHei UI" panose="020B0604030504040204" pitchFamily="34" charset="-120"/>
              </a:rPr>
              <a:t>lemmatize </a:t>
            </a:r>
            <a:r>
              <a:rPr lang="en-US" altLang="zh-TW" sz="1400" dirty="0">
                <a:latin typeface="Microsoft JhengHei UI" panose="020B0604030504040204" pitchFamily="34" charset="-120"/>
                <a:ea typeface="Microsoft JhengHei UI" panose="020B0604030504040204" pitchFamily="34" charset="-120"/>
              </a:rPr>
              <a:t>is "eat".</a:t>
            </a:r>
            <a:endParaRPr lang="en-US" altLang="zh-TW" sz="1400" dirty="0" smtClean="0">
              <a:latin typeface="Microsoft JhengHei UI" panose="020B0604030504040204" pitchFamily="34" charset="-120"/>
              <a:ea typeface="Microsoft JhengHei UI" panose="020B0604030504040204" pitchFamily="34" charset="-120"/>
            </a:endParaRPr>
          </a:p>
        </p:txBody>
      </p:sp>
      <p:grpSp>
        <p:nvGrpSpPr>
          <p:cNvPr id="6" name="群組 5"/>
          <p:cNvGrpSpPr/>
          <p:nvPr/>
        </p:nvGrpSpPr>
        <p:grpSpPr>
          <a:xfrm>
            <a:off x="474742" y="2032728"/>
            <a:ext cx="3847876" cy="441388"/>
            <a:chOff x="4192673" y="1618424"/>
            <a:chExt cx="2644602" cy="441388"/>
          </a:xfrm>
        </p:grpSpPr>
        <p:sp>
          <p:nvSpPr>
            <p:cNvPr id="7" name="六邊形 6"/>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8"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2000" dirty="0" smtClean="0">
                  <a:latin typeface="Microsoft JhengHei UI" panose="020B0604030504040204" pitchFamily="34" charset="-120"/>
                  <a:ea typeface="Microsoft JhengHei UI" panose="020B0604030504040204" pitchFamily="34" charset="-120"/>
                </a:rPr>
                <a:t>a. Remove </a:t>
              </a:r>
              <a:r>
                <a:rPr lang="en-US" sz="2000" dirty="0" smtClean="0">
                  <a:solidFill>
                    <a:srgbClr val="FFC000"/>
                  </a:solidFill>
                  <a:latin typeface="Microsoft JhengHei UI" panose="020B0604030504040204" pitchFamily="34" charset="-120"/>
                  <a:ea typeface="Microsoft JhengHei UI" panose="020B0604030504040204" pitchFamily="34" charset="-120"/>
                </a:rPr>
                <a:t>punctuation</a:t>
              </a:r>
              <a:endParaRPr lang="en-US" sz="2000" kern="1200" noProof="0" dirty="0">
                <a:solidFill>
                  <a:srgbClr val="FFC000"/>
                </a:solidFill>
                <a:latin typeface="Microsoft JhengHei UI" panose="020B0604030504040204" pitchFamily="34" charset="-120"/>
                <a:ea typeface="Microsoft JhengHei UI" panose="020B0604030504040204" pitchFamily="34" charset="-120"/>
              </a:endParaRPr>
            </a:p>
          </p:txBody>
        </p:sp>
      </p:grpSp>
      <p:grpSp>
        <p:nvGrpSpPr>
          <p:cNvPr id="9" name="群組 8"/>
          <p:cNvGrpSpPr/>
          <p:nvPr/>
        </p:nvGrpSpPr>
        <p:grpSpPr>
          <a:xfrm>
            <a:off x="474742" y="3260869"/>
            <a:ext cx="3847876" cy="441388"/>
            <a:chOff x="4192673" y="1618424"/>
            <a:chExt cx="2644602" cy="441388"/>
          </a:xfrm>
        </p:grpSpPr>
        <p:sp>
          <p:nvSpPr>
            <p:cNvPr id="10" name="六邊形 9"/>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1"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defTabSz="711200">
                <a:lnSpc>
                  <a:spcPct val="90000"/>
                </a:lnSpc>
                <a:spcBef>
                  <a:spcPct val="0"/>
                </a:spcBef>
                <a:spcAft>
                  <a:spcPct val="35000"/>
                </a:spcAft>
              </a:pPr>
              <a:r>
                <a:rPr lang="en-US" altLang="zh-TW" sz="2000" dirty="0" smtClean="0">
                  <a:latin typeface="Microsoft JhengHei UI" panose="020B0604030504040204" pitchFamily="34" charset="-120"/>
                  <a:ea typeface="Microsoft JhengHei UI" panose="020B0604030504040204" pitchFamily="34" charset="-120"/>
                </a:rPr>
                <a:t>b. Word </a:t>
              </a:r>
              <a:r>
                <a:rPr lang="en-US" altLang="zh-TW" sz="2000" dirty="0" smtClean="0">
                  <a:solidFill>
                    <a:srgbClr val="FFC000"/>
                  </a:solidFill>
                  <a:latin typeface="Microsoft JhengHei UI" panose="020B0604030504040204" pitchFamily="34" charset="-120"/>
                  <a:ea typeface="Microsoft JhengHei UI" panose="020B0604030504040204" pitchFamily="34" charset="-120"/>
                </a:rPr>
                <a:t>tokenize</a:t>
              </a:r>
              <a:endParaRPr lang="en-US" altLang="zh-TW" sz="2000" dirty="0">
                <a:solidFill>
                  <a:srgbClr val="FFC000"/>
                </a:solidFill>
                <a:latin typeface="Microsoft JhengHei UI" panose="020B0604030504040204" pitchFamily="34" charset="-120"/>
                <a:ea typeface="Microsoft JhengHei UI" panose="020B0604030504040204" pitchFamily="34" charset="-120"/>
              </a:endParaRPr>
            </a:p>
          </p:txBody>
        </p:sp>
      </p:grpSp>
      <p:grpSp>
        <p:nvGrpSpPr>
          <p:cNvPr id="12" name="群組 11"/>
          <p:cNvGrpSpPr/>
          <p:nvPr/>
        </p:nvGrpSpPr>
        <p:grpSpPr>
          <a:xfrm>
            <a:off x="474742" y="4418811"/>
            <a:ext cx="3847875" cy="441388"/>
            <a:chOff x="4192673" y="1618424"/>
            <a:chExt cx="2644602" cy="441388"/>
          </a:xfrm>
        </p:grpSpPr>
        <p:sp>
          <p:nvSpPr>
            <p:cNvPr id="13" name="六邊形 12"/>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4"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altLang="zh-TW" sz="2000" dirty="0" smtClean="0">
                  <a:latin typeface="Microsoft JhengHei UI" panose="020B0604030504040204" pitchFamily="34" charset="-120"/>
                  <a:ea typeface="Microsoft JhengHei UI" panose="020B0604030504040204" pitchFamily="34" charset="-120"/>
                </a:rPr>
                <a:t>c. Remove </a:t>
              </a:r>
              <a:r>
                <a:rPr lang="en-US" altLang="zh-TW" sz="2000" dirty="0" err="1" smtClean="0">
                  <a:solidFill>
                    <a:srgbClr val="FFC000"/>
                  </a:solidFill>
                  <a:latin typeface="Microsoft JhengHei UI" panose="020B0604030504040204" pitchFamily="34" charset="-120"/>
                  <a:ea typeface="Microsoft JhengHei UI" panose="020B0604030504040204" pitchFamily="34" charset="-120"/>
                </a:rPr>
                <a:t>stopword</a:t>
              </a:r>
              <a:endParaRPr lang="en-US" altLang="zh-TW" sz="2000" dirty="0">
                <a:solidFill>
                  <a:srgbClr val="FFC000"/>
                </a:solidFill>
                <a:latin typeface="Microsoft JhengHei UI" panose="020B0604030504040204" pitchFamily="34" charset="-120"/>
                <a:ea typeface="Microsoft JhengHei UI" panose="020B0604030504040204" pitchFamily="34" charset="-120"/>
              </a:endParaRPr>
            </a:p>
          </p:txBody>
        </p:sp>
      </p:grpSp>
      <p:sp>
        <p:nvSpPr>
          <p:cNvPr id="15" name="矩形 14"/>
          <p:cNvSpPr/>
          <p:nvPr/>
        </p:nvSpPr>
        <p:spPr>
          <a:xfrm>
            <a:off x="581192" y="2531405"/>
            <a:ext cx="9637221" cy="307777"/>
          </a:xfrm>
          <a:prstGeom prst="rect">
            <a:avLst/>
          </a:prstGeom>
        </p:spPr>
        <p:txBody>
          <a:bodyPr wrap="square">
            <a:spAutoFit/>
          </a:bodyPr>
          <a:lstStyle/>
          <a:p>
            <a:pPr lvl="0"/>
            <a:r>
              <a:rPr lang="en-US" altLang="zh-TW" sz="1400" dirty="0" smtClean="0">
                <a:latin typeface="Microsoft JhengHei UI" panose="020B0604030504040204" pitchFamily="34" charset="-120"/>
                <a:ea typeface="Microsoft JhengHei UI" panose="020B0604030504040204" pitchFamily="34" charset="-120"/>
              </a:rPr>
              <a:t>Remove punctuation </a:t>
            </a:r>
            <a:r>
              <a:rPr lang="en-US" altLang="zh-TW" sz="1400" dirty="0">
                <a:latin typeface="Microsoft JhengHei UI" panose="020B0604030504040204" pitchFamily="34" charset="-120"/>
                <a:ea typeface="Microsoft JhengHei UI" panose="020B0604030504040204" pitchFamily="34" charset="-120"/>
              </a:rPr>
              <a:t>and numbers to make word </a:t>
            </a:r>
            <a:r>
              <a:rPr lang="en-US" altLang="zh-TW" sz="1400" dirty="0" smtClean="0">
                <a:latin typeface="Microsoft JhengHei UI" panose="020B0604030504040204" pitchFamily="34" charset="-120"/>
                <a:ea typeface="Microsoft JhengHei UI" panose="020B0604030504040204" pitchFamily="34" charset="-120"/>
              </a:rPr>
              <a:t>split </a:t>
            </a:r>
            <a:r>
              <a:rPr lang="en-US" altLang="zh-TW" sz="1400" dirty="0">
                <a:latin typeface="Microsoft JhengHei UI" panose="020B0604030504040204" pitchFamily="34" charset="-120"/>
                <a:ea typeface="Microsoft JhengHei UI" panose="020B0604030504040204" pitchFamily="34" charset="-120"/>
              </a:rPr>
              <a:t>more </a:t>
            </a:r>
            <a:r>
              <a:rPr lang="en-US" altLang="zh-TW" sz="1400" dirty="0" smtClean="0">
                <a:latin typeface="Microsoft JhengHei UI" panose="020B0604030504040204" pitchFamily="34" charset="-120"/>
                <a:ea typeface="Microsoft JhengHei UI" panose="020B0604030504040204" pitchFamily="34" charset="-120"/>
              </a:rPr>
              <a:t>precise.</a:t>
            </a:r>
            <a:endParaRPr lang="en-US" altLang="zh-TW" sz="1400" dirty="0">
              <a:latin typeface="Microsoft JhengHei UI" panose="020B0604030504040204" pitchFamily="34" charset="-120"/>
              <a:ea typeface="Microsoft JhengHei UI" panose="020B0604030504040204" pitchFamily="34" charset="-120"/>
            </a:endParaRPr>
          </a:p>
        </p:txBody>
      </p:sp>
      <p:grpSp>
        <p:nvGrpSpPr>
          <p:cNvPr id="17" name="群組 16"/>
          <p:cNvGrpSpPr/>
          <p:nvPr/>
        </p:nvGrpSpPr>
        <p:grpSpPr>
          <a:xfrm>
            <a:off x="474743" y="5597025"/>
            <a:ext cx="3847874" cy="441388"/>
            <a:chOff x="4192673" y="1618424"/>
            <a:chExt cx="2644602" cy="441388"/>
          </a:xfrm>
        </p:grpSpPr>
        <p:sp>
          <p:nvSpPr>
            <p:cNvPr id="18" name="六邊形 17"/>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9"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altLang="zh-TW" sz="2000" dirty="0" smtClean="0">
                  <a:latin typeface="Microsoft JhengHei UI" panose="020B0604030504040204" pitchFamily="34" charset="-120"/>
                  <a:ea typeface="Microsoft JhengHei UI" panose="020B0604030504040204" pitchFamily="34" charset="-120"/>
                </a:rPr>
                <a:t>d. </a:t>
              </a:r>
              <a:r>
                <a:rPr lang="en-US" altLang="zh-TW" sz="2000" dirty="0" smtClean="0">
                  <a:solidFill>
                    <a:srgbClr val="FFC000"/>
                  </a:solidFill>
                  <a:latin typeface="Microsoft JhengHei UI" panose="020B0604030504040204" pitchFamily="34" charset="-120"/>
                  <a:ea typeface="Microsoft JhengHei UI" panose="020B0604030504040204" pitchFamily="34" charset="-120"/>
                </a:rPr>
                <a:t>Lemmatize</a:t>
              </a:r>
              <a:endParaRPr lang="en-US" altLang="zh-TW" sz="2000" dirty="0">
                <a:solidFill>
                  <a:srgbClr val="FFC000"/>
                </a:solidFill>
                <a:latin typeface="Microsoft JhengHei UI" panose="020B0604030504040204" pitchFamily="34" charset="-120"/>
                <a:ea typeface="Microsoft JhengHei UI" panose="020B0604030504040204" pitchFamily="34" charset="-120"/>
              </a:endParaRPr>
            </a:p>
          </p:txBody>
        </p:sp>
      </p:grpSp>
      <p:sp>
        <p:nvSpPr>
          <p:cNvPr id="22" name="矩形 21"/>
          <p:cNvSpPr/>
          <p:nvPr/>
        </p:nvSpPr>
        <p:spPr>
          <a:xfrm>
            <a:off x="581192" y="4899150"/>
            <a:ext cx="11823311" cy="307777"/>
          </a:xfrm>
          <a:prstGeom prst="rect">
            <a:avLst/>
          </a:prstGeom>
        </p:spPr>
        <p:txBody>
          <a:bodyPr wrap="square">
            <a:spAutoFit/>
          </a:bodyPr>
          <a:lstStyle/>
          <a:p>
            <a:r>
              <a:rPr lang="en-US" altLang="zh-TW" sz="1400" dirty="0">
                <a:latin typeface="Microsoft JhengHei UI" panose="020B0604030504040204" pitchFamily="34" charset="-120"/>
                <a:ea typeface="Microsoft JhengHei UI" panose="020B0604030504040204" pitchFamily="34" charset="-120"/>
              </a:rPr>
              <a:t>Used to improve the quality of text features or reduce the dimensionality of text </a:t>
            </a:r>
            <a:r>
              <a:rPr lang="en-US" altLang="zh-TW" sz="1400" dirty="0" smtClean="0">
                <a:latin typeface="Microsoft JhengHei UI" panose="020B0604030504040204" pitchFamily="34" charset="-120"/>
                <a:ea typeface="Microsoft JhengHei UI" panose="020B0604030504040204" pitchFamily="34" charset="-120"/>
              </a:rPr>
              <a:t>features.</a:t>
            </a:r>
            <a:endParaRPr lang="zh-TW" altLang="en-US" sz="1400" dirty="0">
              <a:latin typeface="Microsoft JhengHei UI" panose="020B0604030504040204" pitchFamily="34" charset="-120"/>
              <a:ea typeface="Microsoft JhengHei UI" panose="020B0604030504040204" pitchFamily="34" charset="-120"/>
            </a:endParaRPr>
          </a:p>
        </p:txBody>
      </p:sp>
      <p:sp>
        <p:nvSpPr>
          <p:cNvPr id="23" name="矩形 22"/>
          <p:cNvSpPr/>
          <p:nvPr/>
        </p:nvSpPr>
        <p:spPr>
          <a:xfrm>
            <a:off x="581192" y="3741208"/>
            <a:ext cx="4956229" cy="307777"/>
          </a:xfrm>
          <a:prstGeom prst="rect">
            <a:avLst/>
          </a:prstGeom>
        </p:spPr>
        <p:txBody>
          <a:bodyPr wrap="none">
            <a:spAutoFit/>
          </a:bodyPr>
          <a:lstStyle/>
          <a:p>
            <a:r>
              <a:rPr lang="en-US" altLang="zh-TW" sz="1400" dirty="0" smtClean="0">
                <a:latin typeface="Microsoft JhengHei UI" panose="020B0604030504040204" pitchFamily="34" charset="-120"/>
                <a:ea typeface="Microsoft JhengHei UI" panose="020B0604030504040204" pitchFamily="34" charset="-120"/>
              </a:rPr>
              <a:t>The </a:t>
            </a:r>
            <a:r>
              <a:rPr lang="en-US" altLang="zh-TW" sz="1400" dirty="0">
                <a:latin typeface="Microsoft JhengHei UI" panose="020B0604030504040204" pitchFamily="34" charset="-120"/>
                <a:ea typeface="Microsoft JhengHei UI" panose="020B0604030504040204" pitchFamily="34" charset="-120"/>
              </a:rPr>
              <a:t>process of splitting a large sample of text into </a:t>
            </a:r>
            <a:r>
              <a:rPr lang="en-US" altLang="zh-TW" sz="1400" dirty="0" smtClean="0">
                <a:latin typeface="Microsoft JhengHei UI" panose="020B0604030504040204" pitchFamily="34" charset="-120"/>
                <a:ea typeface="Microsoft JhengHei UI" panose="020B0604030504040204" pitchFamily="34" charset="-120"/>
              </a:rPr>
              <a:t>words.</a:t>
            </a:r>
            <a:endParaRPr lang="zh-TW" altLang="en-US" sz="1400"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759819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solidFill>
                  <a:srgbClr val="FFFEFF"/>
                </a:solidFill>
              </a:rPr>
              <a:t>W2V</a:t>
            </a:r>
            <a:endParaRPr lang="en-US" altLang="zh-TW" dirty="0">
              <a:solidFill>
                <a:srgbClr val="FFFEFF"/>
              </a:solidFill>
              <a:latin typeface="Microsoft JhengHei UI" panose="020B0604030504040204" pitchFamily="34" charset="-120"/>
              <a:ea typeface="Microsoft JhengHei UI" panose="020B0604030504040204" pitchFamily="34" charset="-120"/>
            </a:endParaRPr>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6" name="群組 5"/>
          <p:cNvGrpSpPr/>
          <p:nvPr/>
        </p:nvGrpSpPr>
        <p:grpSpPr>
          <a:xfrm>
            <a:off x="474742" y="2032728"/>
            <a:ext cx="3847876" cy="441388"/>
            <a:chOff x="4192673" y="1618424"/>
            <a:chExt cx="2644602" cy="441388"/>
          </a:xfrm>
        </p:grpSpPr>
        <p:sp>
          <p:nvSpPr>
            <p:cNvPr id="7" name="六邊形 6"/>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8"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2000" dirty="0" smtClean="0">
                  <a:latin typeface="Microsoft JhengHei UI" panose="020B0604030504040204" pitchFamily="34" charset="-120"/>
                  <a:ea typeface="Microsoft JhengHei UI" panose="020B0604030504040204" pitchFamily="34" charset="-120"/>
                </a:rPr>
                <a:t> Advantage</a:t>
              </a:r>
              <a:endParaRPr lang="en-US" sz="2000" kern="1200" noProof="0" dirty="0">
                <a:solidFill>
                  <a:srgbClr val="FFC000"/>
                </a:solidFill>
                <a:latin typeface="Microsoft JhengHei UI" panose="020B0604030504040204" pitchFamily="34" charset="-120"/>
                <a:ea typeface="Microsoft JhengHei UI" panose="020B0604030504040204" pitchFamily="34" charset="-120"/>
              </a:endParaRPr>
            </a:p>
          </p:txBody>
        </p:sp>
      </p:grpSp>
      <p:sp>
        <p:nvSpPr>
          <p:cNvPr id="15" name="矩形 14"/>
          <p:cNvSpPr/>
          <p:nvPr/>
        </p:nvSpPr>
        <p:spPr>
          <a:xfrm>
            <a:off x="581192" y="2531405"/>
            <a:ext cx="9637221" cy="307777"/>
          </a:xfrm>
          <a:prstGeom prst="rect">
            <a:avLst/>
          </a:prstGeom>
        </p:spPr>
        <p:txBody>
          <a:bodyPr wrap="square">
            <a:spAutoFit/>
          </a:bodyPr>
          <a:lstStyle/>
          <a:p>
            <a:pPr lvl="0"/>
            <a:r>
              <a:rPr lang="en-US" altLang="zh-TW" sz="1400" dirty="0">
                <a:latin typeface="Microsoft JhengHei UI" panose="020B0604030504040204" pitchFamily="34" charset="-120"/>
                <a:ea typeface="Microsoft JhengHei UI" panose="020B0604030504040204" pitchFamily="34" charset="-120"/>
              </a:rPr>
              <a:t>Compared with </a:t>
            </a:r>
            <a:r>
              <a:rPr lang="en-US" altLang="zh-TW" sz="1400" dirty="0" smtClean="0">
                <a:latin typeface="Microsoft JhengHei UI" panose="020B0604030504040204" pitchFamily="34" charset="-120"/>
                <a:ea typeface="Microsoft JhengHei UI" panose="020B0604030504040204" pitchFamily="34" charset="-120"/>
              </a:rPr>
              <a:t>one hot </a:t>
            </a:r>
            <a:r>
              <a:rPr lang="en-US" altLang="zh-TW" sz="1400" dirty="0">
                <a:latin typeface="Microsoft JhengHei UI" panose="020B0604030504040204" pitchFamily="34" charset="-120"/>
                <a:ea typeface="Microsoft JhengHei UI" panose="020B0604030504040204" pitchFamily="34" charset="-120"/>
              </a:rPr>
              <a:t>encoding, Word to vector can consider a word in the context of the </a:t>
            </a:r>
            <a:r>
              <a:rPr lang="en-US" altLang="zh-TW" sz="1400" dirty="0" smtClean="0">
                <a:latin typeface="Microsoft JhengHei UI" panose="020B0604030504040204" pitchFamily="34" charset="-120"/>
                <a:ea typeface="Microsoft JhengHei UI" panose="020B0604030504040204" pitchFamily="34" charset="-120"/>
              </a:rPr>
              <a:t>article.</a:t>
            </a:r>
            <a:endParaRPr lang="en-US" altLang="zh-TW" sz="1400" dirty="0">
              <a:latin typeface="Microsoft JhengHei UI" panose="020B0604030504040204" pitchFamily="34" charset="-120"/>
              <a:ea typeface="Microsoft JhengHei UI" panose="020B0604030504040204" pitchFamily="34" charset="-120"/>
            </a:endParaRPr>
          </a:p>
        </p:txBody>
      </p:sp>
      <p:grpSp>
        <p:nvGrpSpPr>
          <p:cNvPr id="9" name="群組 8"/>
          <p:cNvGrpSpPr/>
          <p:nvPr/>
        </p:nvGrpSpPr>
        <p:grpSpPr>
          <a:xfrm>
            <a:off x="474742" y="3176100"/>
            <a:ext cx="3847876" cy="441388"/>
            <a:chOff x="4192673" y="1618424"/>
            <a:chExt cx="2644602" cy="441388"/>
          </a:xfrm>
        </p:grpSpPr>
        <p:sp>
          <p:nvSpPr>
            <p:cNvPr id="10" name="六邊形 9"/>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1"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altLang="zh-TW" sz="2000" dirty="0" smtClean="0">
                  <a:latin typeface="Microsoft JhengHei UI" panose="020B0604030504040204" pitchFamily="34" charset="-120"/>
                  <a:ea typeface="Microsoft JhengHei UI" panose="020B0604030504040204" pitchFamily="34" charset="-120"/>
                </a:rPr>
                <a:t>Algorithm</a:t>
              </a:r>
              <a:r>
                <a:rPr lang="zh-TW" altLang="en-US" sz="2000" dirty="0" smtClean="0">
                  <a:latin typeface="Microsoft JhengHei UI" panose="020B0604030504040204" pitchFamily="34" charset="-120"/>
                  <a:ea typeface="Microsoft JhengHei UI" panose="020B0604030504040204" pitchFamily="34" charset="-120"/>
                </a:rPr>
                <a:t> </a:t>
              </a:r>
              <a:r>
                <a:rPr lang="en-US" sz="2000" dirty="0" smtClean="0">
                  <a:latin typeface="Microsoft JhengHei UI" panose="020B0604030504040204" pitchFamily="34" charset="-120"/>
                  <a:ea typeface="Microsoft JhengHei UI" panose="020B0604030504040204" pitchFamily="34" charset="-120"/>
                </a:rPr>
                <a:t>  </a:t>
              </a:r>
              <a:endParaRPr lang="en-US" sz="2000" kern="1200" noProof="0" dirty="0">
                <a:solidFill>
                  <a:srgbClr val="FFC000"/>
                </a:solidFill>
                <a:latin typeface="Microsoft JhengHei UI" panose="020B0604030504040204" pitchFamily="34" charset="-120"/>
                <a:ea typeface="Microsoft JhengHei UI" panose="020B0604030504040204" pitchFamily="34" charset="-120"/>
              </a:endParaRPr>
            </a:p>
          </p:txBody>
        </p:sp>
      </p:grpSp>
      <p:sp>
        <p:nvSpPr>
          <p:cNvPr id="12" name="矩形 11"/>
          <p:cNvSpPr/>
          <p:nvPr/>
        </p:nvSpPr>
        <p:spPr>
          <a:xfrm>
            <a:off x="581191" y="3654631"/>
            <a:ext cx="9637221" cy="523220"/>
          </a:xfrm>
          <a:prstGeom prst="rect">
            <a:avLst/>
          </a:prstGeom>
        </p:spPr>
        <p:txBody>
          <a:bodyPr wrap="square">
            <a:spAutoFit/>
          </a:bodyPr>
          <a:lstStyle/>
          <a:p>
            <a:pPr lvl="0"/>
            <a:r>
              <a:rPr lang="en-US" altLang="zh-TW" sz="1400" dirty="0">
                <a:latin typeface="Microsoft JhengHei UI" panose="020B0604030504040204" pitchFamily="34" charset="-120"/>
                <a:ea typeface="Microsoft JhengHei UI" panose="020B0604030504040204" pitchFamily="34" charset="-120"/>
              </a:rPr>
              <a:t>word to vector contains two algorithms, </a:t>
            </a:r>
            <a:r>
              <a:rPr lang="en-US" altLang="zh-TW" sz="1400" b="1" dirty="0">
                <a:solidFill>
                  <a:srgbClr val="FFC000"/>
                </a:solidFill>
                <a:latin typeface="Microsoft JhengHei UI" panose="020B0604030504040204" pitchFamily="34" charset="-120"/>
                <a:ea typeface="Microsoft JhengHei UI" panose="020B0604030504040204" pitchFamily="34" charset="-120"/>
              </a:rPr>
              <a:t>Skip-gram</a:t>
            </a:r>
            <a:r>
              <a:rPr lang="en-US" altLang="zh-TW" sz="1400" dirty="0">
                <a:latin typeface="Microsoft JhengHei UI" panose="020B0604030504040204" pitchFamily="34" charset="-120"/>
                <a:ea typeface="Microsoft JhengHei UI" panose="020B0604030504040204" pitchFamily="34" charset="-120"/>
              </a:rPr>
              <a:t> and </a:t>
            </a:r>
            <a:r>
              <a:rPr lang="en-US" altLang="zh-TW" sz="1400" b="1" dirty="0">
                <a:solidFill>
                  <a:srgbClr val="FFC000"/>
                </a:solidFill>
                <a:latin typeface="Microsoft JhengHei UI" panose="020B0604030504040204" pitchFamily="34" charset="-120"/>
                <a:ea typeface="Microsoft JhengHei UI" panose="020B0604030504040204" pitchFamily="34" charset="-120"/>
              </a:rPr>
              <a:t>CBOW</a:t>
            </a:r>
            <a:r>
              <a:rPr lang="en-US" altLang="zh-TW" sz="1400" dirty="0">
                <a:latin typeface="Microsoft JhengHei UI" panose="020B0604030504040204" pitchFamily="34" charset="-120"/>
                <a:ea typeface="Microsoft JhengHei UI" panose="020B0604030504040204" pitchFamily="34" charset="-120"/>
              </a:rPr>
              <a:t>. </a:t>
            </a:r>
            <a:endParaRPr lang="en-US" altLang="zh-TW" sz="1400" dirty="0" smtClean="0">
              <a:latin typeface="Microsoft JhengHei UI" panose="020B0604030504040204" pitchFamily="34" charset="-120"/>
              <a:ea typeface="Microsoft JhengHei UI" panose="020B0604030504040204" pitchFamily="34" charset="-120"/>
            </a:endParaRPr>
          </a:p>
          <a:p>
            <a:pPr lvl="0"/>
            <a:r>
              <a:rPr lang="en-US" altLang="zh-TW" sz="1400" dirty="0" smtClean="0">
                <a:latin typeface="Microsoft JhengHei UI" panose="020B0604030504040204" pitchFamily="34" charset="-120"/>
                <a:ea typeface="Microsoft JhengHei UI" panose="020B0604030504040204" pitchFamily="34" charset="-120"/>
              </a:rPr>
              <a:t>Skip-gram </a:t>
            </a:r>
            <a:r>
              <a:rPr lang="en-US" altLang="zh-TW" sz="1400" dirty="0">
                <a:latin typeface="Microsoft JhengHei UI" panose="020B0604030504040204" pitchFamily="34" charset="-120"/>
                <a:ea typeface="Microsoft JhengHei UI" panose="020B0604030504040204" pitchFamily="34" charset="-120"/>
              </a:rPr>
              <a:t>uses the </a:t>
            </a:r>
            <a:r>
              <a:rPr lang="en-US" altLang="zh-TW" sz="1400" dirty="0" smtClean="0">
                <a:latin typeface="Microsoft JhengHei UI" panose="020B0604030504040204" pitchFamily="34" charset="-120"/>
                <a:ea typeface="Microsoft JhengHei UI" panose="020B0604030504040204" pitchFamily="34" charset="-120"/>
              </a:rPr>
              <a:t>central </a:t>
            </a:r>
            <a:r>
              <a:rPr lang="en-US" altLang="zh-TW" sz="1400" dirty="0">
                <a:latin typeface="Microsoft JhengHei UI" panose="020B0604030504040204" pitchFamily="34" charset="-120"/>
                <a:ea typeface="Microsoft JhengHei UI" panose="020B0604030504040204" pitchFamily="34" charset="-120"/>
              </a:rPr>
              <a:t>word to predict the context, and CBOW uses the context to predict the central</a:t>
            </a:r>
            <a:r>
              <a:rPr lang="en-US" altLang="zh-TW" sz="1400" dirty="0" smtClean="0">
                <a:latin typeface="Microsoft JhengHei UI" panose="020B0604030504040204" pitchFamily="34" charset="-120"/>
                <a:ea typeface="Microsoft JhengHei UI" panose="020B0604030504040204" pitchFamily="34" charset="-120"/>
              </a:rPr>
              <a:t> </a:t>
            </a:r>
            <a:r>
              <a:rPr lang="en-US" altLang="zh-TW" sz="1400" dirty="0">
                <a:latin typeface="Microsoft JhengHei UI" panose="020B0604030504040204" pitchFamily="34" charset="-120"/>
                <a:ea typeface="Microsoft JhengHei UI" panose="020B0604030504040204" pitchFamily="34" charset="-120"/>
              </a:rPr>
              <a:t>word.</a:t>
            </a:r>
          </a:p>
        </p:txBody>
      </p:sp>
      <p:grpSp>
        <p:nvGrpSpPr>
          <p:cNvPr id="3" name="群組 2"/>
          <p:cNvGrpSpPr/>
          <p:nvPr/>
        </p:nvGrpSpPr>
        <p:grpSpPr>
          <a:xfrm>
            <a:off x="1625264" y="4332951"/>
            <a:ext cx="7673389" cy="2432539"/>
            <a:chOff x="1625264" y="4332951"/>
            <a:chExt cx="7673389" cy="2432539"/>
          </a:xfrm>
        </p:grpSpPr>
        <p:grpSp>
          <p:nvGrpSpPr>
            <p:cNvPr id="46" name="群組 45"/>
            <p:cNvGrpSpPr/>
            <p:nvPr/>
          </p:nvGrpSpPr>
          <p:grpSpPr>
            <a:xfrm>
              <a:off x="1625264" y="4332951"/>
              <a:ext cx="3443232" cy="2432539"/>
              <a:chOff x="960246" y="4375149"/>
              <a:chExt cx="3443232" cy="2432539"/>
            </a:xfrm>
          </p:grpSpPr>
          <p:grpSp>
            <p:nvGrpSpPr>
              <p:cNvPr id="35" name="群組 34"/>
              <p:cNvGrpSpPr/>
              <p:nvPr/>
            </p:nvGrpSpPr>
            <p:grpSpPr>
              <a:xfrm>
                <a:off x="1388568" y="4729943"/>
                <a:ext cx="2405150" cy="1800746"/>
                <a:chOff x="1097279" y="4371438"/>
                <a:chExt cx="1972889" cy="2317192"/>
              </a:xfrm>
            </p:grpSpPr>
            <p:sp>
              <p:nvSpPr>
                <p:cNvPr id="13" name="矩形 12"/>
                <p:cNvSpPr/>
                <p:nvPr/>
              </p:nvSpPr>
              <p:spPr>
                <a:xfrm>
                  <a:off x="2745970" y="6276804"/>
                  <a:ext cx="324198" cy="4118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2745970" y="5781849"/>
                  <a:ext cx="324198" cy="4118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2745970" y="4854633"/>
                  <a:ext cx="324198" cy="4118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2745970" y="4371438"/>
                  <a:ext cx="324198" cy="4118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矩形 17"/>
                <p:cNvSpPr/>
                <p:nvPr/>
              </p:nvSpPr>
              <p:spPr>
                <a:xfrm>
                  <a:off x="1097279" y="5341276"/>
                  <a:ext cx="324198" cy="4118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18"/>
                <p:cNvSpPr/>
                <p:nvPr/>
              </p:nvSpPr>
              <p:spPr>
                <a:xfrm>
                  <a:off x="1763682" y="5341276"/>
                  <a:ext cx="324198" cy="4118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0" name="直線單箭頭接點 19"/>
                <p:cNvCxnSpPr>
                  <a:stCxn id="18" idx="3"/>
                  <a:endCxn id="19" idx="1"/>
                </p:cNvCxnSpPr>
                <p:nvPr/>
              </p:nvCxnSpPr>
              <p:spPr>
                <a:xfrm>
                  <a:off x="1421477" y="5547189"/>
                  <a:ext cx="3422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a:stCxn id="19" idx="3"/>
                  <a:endCxn id="17" idx="1"/>
                </p:cNvCxnSpPr>
                <p:nvPr/>
              </p:nvCxnSpPr>
              <p:spPr>
                <a:xfrm flipV="1">
                  <a:off x="2087880" y="4577351"/>
                  <a:ext cx="658090" cy="9698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a:stCxn id="19" idx="3"/>
                  <a:endCxn id="16" idx="1"/>
                </p:cNvCxnSpPr>
                <p:nvPr/>
              </p:nvCxnSpPr>
              <p:spPr>
                <a:xfrm flipV="1">
                  <a:off x="2087880" y="5060546"/>
                  <a:ext cx="658090" cy="4866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8"/>
                <p:cNvCxnSpPr>
                  <a:stCxn id="19" idx="3"/>
                  <a:endCxn id="14" idx="1"/>
                </p:cNvCxnSpPr>
                <p:nvPr/>
              </p:nvCxnSpPr>
              <p:spPr>
                <a:xfrm>
                  <a:off x="2087880" y="5547189"/>
                  <a:ext cx="658090" cy="4405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線單箭頭接點 31"/>
                <p:cNvCxnSpPr>
                  <a:stCxn id="19" idx="3"/>
                  <a:endCxn id="13" idx="1"/>
                </p:cNvCxnSpPr>
                <p:nvPr/>
              </p:nvCxnSpPr>
              <p:spPr>
                <a:xfrm>
                  <a:off x="2087880" y="5547189"/>
                  <a:ext cx="658090" cy="935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6" name="矩形 35"/>
              <p:cNvSpPr/>
              <p:nvPr/>
            </p:nvSpPr>
            <p:spPr>
              <a:xfrm>
                <a:off x="2115148" y="6530689"/>
                <a:ext cx="962123" cy="276999"/>
              </a:xfrm>
              <a:prstGeom prst="rect">
                <a:avLst/>
              </a:prstGeom>
            </p:spPr>
            <p:txBody>
              <a:bodyPr wrap="none">
                <a:spAutoFit/>
              </a:bodyPr>
              <a:lstStyle/>
              <a:p>
                <a:r>
                  <a:rPr lang="en-US" altLang="zh-TW" sz="1200" b="1" dirty="0">
                    <a:solidFill>
                      <a:srgbClr val="FFC000"/>
                    </a:solidFill>
                    <a:latin typeface="Microsoft JhengHei UI" panose="020B0604030504040204" pitchFamily="34" charset="-120"/>
                    <a:ea typeface="Microsoft JhengHei UI" panose="020B0604030504040204" pitchFamily="34" charset="-120"/>
                  </a:rPr>
                  <a:t>Skip-gram</a:t>
                </a:r>
                <a:endParaRPr lang="zh-TW" altLang="en-US" sz="1200" dirty="0"/>
              </a:p>
            </p:txBody>
          </p:sp>
          <p:sp>
            <p:nvSpPr>
              <p:cNvPr id="37" name="矩形 36"/>
              <p:cNvSpPr/>
              <p:nvPr/>
            </p:nvSpPr>
            <p:spPr>
              <a:xfrm>
                <a:off x="1270516" y="4375340"/>
                <a:ext cx="513282"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input</a:t>
                </a:r>
                <a:endParaRPr lang="zh-TW" altLang="en-US" sz="1000" dirty="0"/>
              </a:p>
            </p:txBody>
          </p:sp>
          <p:sp>
            <p:nvSpPr>
              <p:cNvPr id="38" name="矩形 37"/>
              <p:cNvSpPr/>
              <p:nvPr/>
            </p:nvSpPr>
            <p:spPr>
              <a:xfrm>
                <a:off x="1992389" y="4375149"/>
                <a:ext cx="821059"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projection</a:t>
                </a:r>
                <a:endParaRPr lang="zh-TW" altLang="en-US" sz="1000" dirty="0"/>
              </a:p>
            </p:txBody>
          </p:sp>
          <p:sp>
            <p:nvSpPr>
              <p:cNvPr id="39" name="矩形 38"/>
              <p:cNvSpPr/>
              <p:nvPr/>
            </p:nvSpPr>
            <p:spPr>
              <a:xfrm>
                <a:off x="3291372" y="4375340"/>
                <a:ext cx="609462"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output</a:t>
                </a:r>
                <a:endParaRPr lang="zh-TW" altLang="en-US" sz="1000" dirty="0"/>
              </a:p>
            </p:txBody>
          </p:sp>
          <p:sp>
            <p:nvSpPr>
              <p:cNvPr id="40" name="矩形 39"/>
              <p:cNvSpPr/>
              <p:nvPr/>
            </p:nvSpPr>
            <p:spPr>
              <a:xfrm>
                <a:off x="960246" y="5526967"/>
                <a:ext cx="428322"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w(t)</a:t>
                </a:r>
                <a:endParaRPr lang="zh-TW" altLang="en-US" sz="1000" dirty="0"/>
              </a:p>
            </p:txBody>
          </p:sp>
          <p:sp>
            <p:nvSpPr>
              <p:cNvPr id="41" name="矩形 40"/>
              <p:cNvSpPr/>
              <p:nvPr/>
            </p:nvSpPr>
            <p:spPr>
              <a:xfrm>
                <a:off x="3793718" y="4764173"/>
                <a:ext cx="561372"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w(t-2)</a:t>
                </a:r>
                <a:endParaRPr lang="zh-TW" altLang="en-US" sz="1000" dirty="0"/>
              </a:p>
            </p:txBody>
          </p:sp>
          <p:sp>
            <p:nvSpPr>
              <p:cNvPr id="43" name="矩形 42"/>
              <p:cNvSpPr/>
              <p:nvPr/>
            </p:nvSpPr>
            <p:spPr>
              <a:xfrm>
                <a:off x="3802031" y="5117946"/>
                <a:ext cx="561372"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w(t-1)</a:t>
                </a:r>
                <a:endParaRPr lang="zh-TW" altLang="en-US" sz="1000" dirty="0"/>
              </a:p>
            </p:txBody>
          </p:sp>
          <p:sp>
            <p:nvSpPr>
              <p:cNvPr id="44" name="矩形 43"/>
              <p:cNvSpPr/>
              <p:nvPr/>
            </p:nvSpPr>
            <p:spPr>
              <a:xfrm>
                <a:off x="3793718" y="5872658"/>
                <a:ext cx="601447"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w(t+1)</a:t>
                </a:r>
                <a:endParaRPr lang="zh-TW" altLang="en-US" sz="1000" dirty="0"/>
              </a:p>
            </p:txBody>
          </p:sp>
          <p:sp>
            <p:nvSpPr>
              <p:cNvPr id="45" name="矩形 44"/>
              <p:cNvSpPr/>
              <p:nvPr/>
            </p:nvSpPr>
            <p:spPr>
              <a:xfrm>
                <a:off x="3802031" y="6231690"/>
                <a:ext cx="601447"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w(t+2)</a:t>
                </a:r>
                <a:endParaRPr lang="zh-TW" altLang="en-US" sz="1000" dirty="0"/>
              </a:p>
            </p:txBody>
          </p:sp>
        </p:grpSp>
        <p:sp>
          <p:nvSpPr>
            <p:cNvPr id="49" name="矩形 48"/>
            <p:cNvSpPr/>
            <p:nvPr/>
          </p:nvSpPr>
          <p:spPr>
            <a:xfrm>
              <a:off x="7250902" y="6488491"/>
              <a:ext cx="670376" cy="276999"/>
            </a:xfrm>
            <a:prstGeom prst="rect">
              <a:avLst/>
            </a:prstGeom>
          </p:spPr>
          <p:txBody>
            <a:bodyPr wrap="none">
              <a:spAutoFit/>
            </a:bodyPr>
            <a:lstStyle/>
            <a:p>
              <a:r>
                <a:rPr lang="en-US" altLang="zh-TW" sz="1200" b="1" dirty="0" smtClean="0">
                  <a:solidFill>
                    <a:srgbClr val="FFC000"/>
                  </a:solidFill>
                  <a:latin typeface="Microsoft JhengHei UI" panose="020B0604030504040204" pitchFamily="34" charset="-120"/>
                  <a:ea typeface="Microsoft JhengHei UI" panose="020B0604030504040204" pitchFamily="34" charset="-120"/>
                </a:rPr>
                <a:t>CBOW</a:t>
              </a:r>
              <a:endParaRPr lang="zh-TW" altLang="en-US" sz="1200" dirty="0"/>
            </a:p>
          </p:txBody>
        </p:sp>
        <p:grpSp>
          <p:nvGrpSpPr>
            <p:cNvPr id="84" name="群組 83"/>
            <p:cNvGrpSpPr/>
            <p:nvPr/>
          </p:nvGrpSpPr>
          <p:grpSpPr>
            <a:xfrm>
              <a:off x="5953516" y="4332951"/>
              <a:ext cx="3345137" cy="2155540"/>
              <a:chOff x="5953516" y="4332951"/>
              <a:chExt cx="3345137" cy="2155540"/>
            </a:xfrm>
          </p:grpSpPr>
          <p:sp>
            <p:nvSpPr>
              <p:cNvPr id="58" name="矩形 57"/>
              <p:cNvSpPr/>
              <p:nvPr/>
            </p:nvSpPr>
            <p:spPr>
              <a:xfrm>
                <a:off x="6481003" y="6168451"/>
                <a:ext cx="395230" cy="32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9" name="矩形 58"/>
              <p:cNvSpPr/>
              <p:nvPr/>
            </p:nvSpPr>
            <p:spPr>
              <a:xfrm>
                <a:off x="6481003" y="5783810"/>
                <a:ext cx="395230" cy="32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0" name="矩形 59"/>
              <p:cNvSpPr/>
              <p:nvPr/>
            </p:nvSpPr>
            <p:spPr>
              <a:xfrm>
                <a:off x="6481003" y="5063248"/>
                <a:ext cx="395230" cy="32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1" name="矩形 60"/>
              <p:cNvSpPr/>
              <p:nvPr/>
            </p:nvSpPr>
            <p:spPr>
              <a:xfrm>
                <a:off x="6481003" y="4687745"/>
                <a:ext cx="395230" cy="32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2" name="矩形 61"/>
              <p:cNvSpPr/>
              <p:nvPr/>
            </p:nvSpPr>
            <p:spPr>
              <a:xfrm>
                <a:off x="8430440" y="5441430"/>
                <a:ext cx="395230" cy="32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3" name="矩形 62"/>
              <p:cNvSpPr/>
              <p:nvPr/>
            </p:nvSpPr>
            <p:spPr>
              <a:xfrm>
                <a:off x="7388475" y="5441430"/>
                <a:ext cx="395230" cy="32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 name="矩形 49"/>
              <p:cNvSpPr/>
              <p:nvPr/>
            </p:nvSpPr>
            <p:spPr>
              <a:xfrm>
                <a:off x="6406270" y="4333142"/>
                <a:ext cx="513282"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input</a:t>
                </a:r>
                <a:endParaRPr lang="zh-TW" altLang="en-US" sz="1000" dirty="0"/>
              </a:p>
            </p:txBody>
          </p:sp>
          <p:sp>
            <p:nvSpPr>
              <p:cNvPr id="51" name="矩形 50"/>
              <p:cNvSpPr/>
              <p:nvPr/>
            </p:nvSpPr>
            <p:spPr>
              <a:xfrm>
                <a:off x="7128143" y="4332951"/>
                <a:ext cx="821059"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projection</a:t>
                </a:r>
                <a:endParaRPr lang="zh-TW" altLang="en-US" sz="1000" dirty="0"/>
              </a:p>
            </p:txBody>
          </p:sp>
          <p:sp>
            <p:nvSpPr>
              <p:cNvPr id="52" name="矩形 51"/>
              <p:cNvSpPr/>
              <p:nvPr/>
            </p:nvSpPr>
            <p:spPr>
              <a:xfrm>
                <a:off x="8260869" y="4333142"/>
                <a:ext cx="609462"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output</a:t>
                </a:r>
                <a:endParaRPr lang="zh-TW" altLang="en-US" sz="1000" dirty="0"/>
              </a:p>
            </p:txBody>
          </p:sp>
          <p:sp>
            <p:nvSpPr>
              <p:cNvPr id="53" name="矩形 52"/>
              <p:cNvSpPr/>
              <p:nvPr/>
            </p:nvSpPr>
            <p:spPr>
              <a:xfrm>
                <a:off x="8870331" y="5478339"/>
                <a:ext cx="428322"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w(t)</a:t>
                </a:r>
                <a:endParaRPr lang="zh-TW" altLang="en-US" sz="1000" dirty="0"/>
              </a:p>
            </p:txBody>
          </p:sp>
          <p:sp>
            <p:nvSpPr>
              <p:cNvPr id="54" name="矩形 53"/>
              <p:cNvSpPr/>
              <p:nvPr/>
            </p:nvSpPr>
            <p:spPr>
              <a:xfrm>
                <a:off x="5953516" y="4721975"/>
                <a:ext cx="561372"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w(t-2)</a:t>
                </a:r>
                <a:endParaRPr lang="zh-TW" altLang="en-US" sz="1000" dirty="0"/>
              </a:p>
            </p:txBody>
          </p:sp>
          <p:sp>
            <p:nvSpPr>
              <p:cNvPr id="55" name="矩形 54"/>
              <p:cNvSpPr/>
              <p:nvPr/>
            </p:nvSpPr>
            <p:spPr>
              <a:xfrm>
                <a:off x="5961829" y="5075748"/>
                <a:ext cx="561372"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w(t-1)</a:t>
                </a:r>
                <a:endParaRPr lang="zh-TW" altLang="en-US" sz="1000" dirty="0"/>
              </a:p>
            </p:txBody>
          </p:sp>
          <p:sp>
            <p:nvSpPr>
              <p:cNvPr id="56" name="矩形 55"/>
              <p:cNvSpPr/>
              <p:nvPr/>
            </p:nvSpPr>
            <p:spPr>
              <a:xfrm>
                <a:off x="5953516" y="5830460"/>
                <a:ext cx="601447"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w(t+1)</a:t>
                </a:r>
                <a:endParaRPr lang="zh-TW" altLang="en-US" sz="1000" dirty="0"/>
              </a:p>
            </p:txBody>
          </p:sp>
          <p:sp>
            <p:nvSpPr>
              <p:cNvPr id="57" name="矩形 56"/>
              <p:cNvSpPr/>
              <p:nvPr/>
            </p:nvSpPr>
            <p:spPr>
              <a:xfrm>
                <a:off x="5961829" y="6189492"/>
                <a:ext cx="601447"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w(t+2)</a:t>
                </a:r>
                <a:endParaRPr lang="zh-TW" altLang="en-US" sz="1000" dirty="0"/>
              </a:p>
            </p:txBody>
          </p:sp>
          <p:cxnSp>
            <p:nvCxnSpPr>
              <p:cNvPr id="69" name="直線單箭頭接點 68"/>
              <p:cNvCxnSpPr>
                <a:stCxn id="61" idx="3"/>
                <a:endCxn id="63" idx="1"/>
              </p:cNvCxnSpPr>
              <p:nvPr/>
            </p:nvCxnSpPr>
            <p:spPr>
              <a:xfrm>
                <a:off x="6876233" y="4847765"/>
                <a:ext cx="512242" cy="753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直線單箭頭接點 71"/>
              <p:cNvCxnSpPr>
                <a:stCxn id="60" idx="3"/>
                <a:endCxn id="63" idx="1"/>
              </p:cNvCxnSpPr>
              <p:nvPr/>
            </p:nvCxnSpPr>
            <p:spPr>
              <a:xfrm>
                <a:off x="6876233" y="5223268"/>
                <a:ext cx="512242" cy="378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直線單箭頭接點 72"/>
              <p:cNvCxnSpPr>
                <a:stCxn id="59" idx="3"/>
                <a:endCxn id="63" idx="1"/>
              </p:cNvCxnSpPr>
              <p:nvPr/>
            </p:nvCxnSpPr>
            <p:spPr>
              <a:xfrm flipV="1">
                <a:off x="6876233" y="5601450"/>
                <a:ext cx="512242" cy="342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直線單箭頭接點 73"/>
              <p:cNvCxnSpPr>
                <a:stCxn id="58" idx="3"/>
                <a:endCxn id="63" idx="1"/>
              </p:cNvCxnSpPr>
              <p:nvPr/>
            </p:nvCxnSpPr>
            <p:spPr>
              <a:xfrm flipV="1">
                <a:off x="6876233" y="5601450"/>
                <a:ext cx="512242" cy="727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直線單箭頭接點 80"/>
              <p:cNvCxnSpPr>
                <a:stCxn id="63" idx="3"/>
                <a:endCxn id="62" idx="1"/>
              </p:cNvCxnSpPr>
              <p:nvPr/>
            </p:nvCxnSpPr>
            <p:spPr>
              <a:xfrm>
                <a:off x="7783705" y="5601450"/>
                <a:ext cx="6467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988211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28793" y="3653510"/>
            <a:ext cx="11029615" cy="1497507"/>
          </a:xfrm>
        </p:spPr>
        <p:txBody>
          <a:bodyPr>
            <a:normAutofit/>
          </a:bodyPr>
          <a:lstStyle/>
          <a:p>
            <a:r>
              <a:rPr lang="en-US" altLang="zh-TW" sz="7200" dirty="0" smtClean="0">
                <a:solidFill>
                  <a:schemeClr val="accent6"/>
                </a:solidFill>
              </a:rPr>
              <a:t>03</a:t>
            </a:r>
            <a:r>
              <a:rPr lang="en-US" altLang="zh-TW" sz="7200" dirty="0" smtClean="0"/>
              <a:t> method</a:t>
            </a:r>
            <a:endParaRPr lang="zh-TW" altLang="en-US" sz="7200" dirty="0"/>
          </a:p>
        </p:txBody>
      </p:sp>
    </p:spTree>
    <p:extLst>
      <p:ext uri="{BB962C8B-B14F-4D97-AF65-F5344CB8AC3E}">
        <p14:creationId xmlns:p14="http://schemas.microsoft.com/office/powerpoint/2010/main" val="129513164"/>
      </p:ext>
    </p:extLst>
  </p:cSld>
  <p:clrMapOvr>
    <a:masterClrMapping/>
  </p:clrMapOvr>
</p:sld>
</file>

<file path=ppt/theme/theme1.xml><?xml version="1.0" encoding="utf-8"?>
<a:theme xmlns:a="http://schemas.openxmlformats.org/drawingml/2006/main" name="紅利">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36804227_TF45205285.potx" id="{4A03B9C0-1BA3-4C37-B0A9-E70D7BB5D2C6}" vid="{0C12F5CF-A8C7-4A90-AD49-B2CEC55D0FD1}"/>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7F0652-397B-4F71-B75E-207A80EB2786}">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D1CAB62D-49E5-4271-85C6-1466970BAB69}">
  <ds:schemaRefs>
    <ds:schemaRef ds:uri="http://schemas.microsoft.com/sharepoint/v3/contenttype/forms"/>
  </ds:schemaRefs>
</ds:datastoreItem>
</file>

<file path=customXml/itemProps3.xml><?xml version="1.0" encoding="utf-8"?>
<ds:datastoreItem xmlns:ds="http://schemas.openxmlformats.org/officeDocument/2006/customXml" ds:itemID="{D5A32ED2-6DBA-4E14-851E-DE5772C902F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紅利設計</Template>
  <TotalTime>0</TotalTime>
  <Words>1635</Words>
  <Application>Microsoft Office PowerPoint</Application>
  <PresentationFormat>寬螢幕</PresentationFormat>
  <Paragraphs>354</Paragraphs>
  <Slides>27</Slides>
  <Notes>17</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27</vt:i4>
      </vt:variant>
    </vt:vector>
  </HeadingPairs>
  <TitlesOfParts>
    <vt:vector size="34" baseType="lpstr">
      <vt:lpstr>Microsoft JhengHei UI</vt:lpstr>
      <vt:lpstr>微軟正黑體</vt:lpstr>
      <vt:lpstr>Arial</vt:lpstr>
      <vt:lpstr>Gill Sans MT</vt:lpstr>
      <vt:lpstr>Times New Roman</vt:lpstr>
      <vt:lpstr>Wingdings 2</vt:lpstr>
      <vt:lpstr>紅利</vt:lpstr>
      <vt:lpstr>Digital medicine</vt:lpstr>
      <vt:lpstr>contents</vt:lpstr>
      <vt:lpstr>01 Introdcution</vt:lpstr>
      <vt:lpstr>Target and dataset</vt:lpstr>
      <vt:lpstr>Data pipeline</vt:lpstr>
      <vt:lpstr>02 Text preprecessing</vt:lpstr>
      <vt:lpstr>Text clear</vt:lpstr>
      <vt:lpstr>W2V</vt:lpstr>
      <vt:lpstr>03 method</vt:lpstr>
      <vt:lpstr>Statistic method</vt:lpstr>
      <vt:lpstr>Machine learning article vector</vt:lpstr>
      <vt:lpstr>Machine learning Classification algorithm</vt:lpstr>
      <vt:lpstr>Deep learning Spacy.TextRecognizer</vt:lpstr>
      <vt:lpstr>04 result</vt:lpstr>
      <vt:lpstr>Statistic result</vt:lpstr>
      <vt:lpstr>Machine learning result (a)</vt:lpstr>
      <vt:lpstr>Machine learning result (B)</vt:lpstr>
      <vt:lpstr>Deep learning result</vt:lpstr>
      <vt:lpstr>concLusion</vt:lpstr>
      <vt:lpstr>Thank you</vt:lpstr>
      <vt:lpstr>github</vt:lpstr>
      <vt:lpstr>github</vt:lpstr>
      <vt:lpstr>reference</vt:lpstr>
      <vt:lpstr>reference</vt:lpstr>
      <vt:lpstr>reference</vt:lpstr>
      <vt:lpstr>Contribution of group members</vt:lpstr>
      <vt:lpstr>contribute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2021-10-03T02:28:20Z</dcterms:created>
  <dcterms:modified xsi:type="dcterms:W3CDTF">2021-10-20T01:00:49Z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