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6"/>
  </p:notesMasterIdLst>
  <p:handoutMasterIdLst>
    <p:handoutMasterId r:id="rId27"/>
  </p:handoutMasterIdLst>
  <p:sldIdLst>
    <p:sldId id="262" r:id="rId5"/>
    <p:sldId id="263" r:id="rId6"/>
    <p:sldId id="265" r:id="rId7"/>
    <p:sldId id="275" r:id="rId8"/>
    <p:sldId id="289" r:id="rId9"/>
    <p:sldId id="266" r:id="rId10"/>
    <p:sldId id="276" r:id="rId11"/>
    <p:sldId id="267" r:id="rId12"/>
    <p:sldId id="290" r:id="rId13"/>
    <p:sldId id="292" r:id="rId14"/>
    <p:sldId id="268" r:id="rId15"/>
    <p:sldId id="291" r:id="rId16"/>
    <p:sldId id="288" r:id="rId17"/>
    <p:sldId id="269" r:id="rId18"/>
    <p:sldId id="270" r:id="rId19"/>
    <p:sldId id="284" r:id="rId20"/>
    <p:sldId id="271" r:id="rId21"/>
    <p:sldId id="281" r:id="rId22"/>
    <p:sldId id="285" r:id="rId23"/>
    <p:sldId id="272" r:id="rId24"/>
    <p:sldId id="283" r:id="rId25"/>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80488" autoAdjust="0"/>
  </p:normalViewPr>
  <p:slideViewPr>
    <p:cSldViewPr snapToGrid="0">
      <p:cViewPr varScale="1">
        <p:scale>
          <a:sx n="86" d="100"/>
          <a:sy n="86" d="100"/>
        </p:scale>
        <p:origin x="792"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63C94DA-9BF4-404B-9654-958F1BD61D0B}" type="datetime1">
              <a:rPr lang="zh-TW" altLang="en-US" smtClean="0">
                <a:latin typeface="Microsoft JhengHei UI" panose="020B0604030504040204" pitchFamily="34" charset="-120"/>
                <a:ea typeface="Microsoft JhengHei UI" panose="020B0604030504040204" pitchFamily="34" charset="-120"/>
              </a:rPr>
              <a:t>2021/11/21</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38B8688-7032-443B-A932-E8346A356BAA}"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9814365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BBB6D878-1482-46B1-B594-315C7A27685A}" type="datetime1">
              <a:rPr lang="zh-TW" altLang="en-US" noProof="0" smtClean="0"/>
              <a:t>2021/11/21</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017142BC-A7BD-4276-975D-6351998F7C85}" type="slidenum">
              <a:rPr lang="en-US" altLang="zh-TW" noProof="0" smtClean="0"/>
              <a:pPr/>
              <a:t>‹#›</a:t>
            </a:fld>
            <a:endParaRPr lang="zh-TW" altLang="en-US" noProof="0" dirty="0"/>
          </a:p>
        </p:txBody>
      </p:sp>
    </p:spTree>
    <p:extLst>
      <p:ext uri="{BB962C8B-B14F-4D97-AF65-F5344CB8AC3E}">
        <p14:creationId xmlns:p14="http://schemas.microsoft.com/office/powerpoint/2010/main" val="23444892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94471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19</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26475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25929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a:latin typeface="Microsoft JhengHei UI" panose="020B0604030504040204" pitchFamily="34" charset="-120"/>
                <a:ea typeface="Microsoft JhengHei UI" panose="020B0604030504040204" pitchFamily="34" charset="-120"/>
              </a:rPr>
              <a:t>資料介紹</a:t>
            </a: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1730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a:latin typeface="Microsoft JhengHei UI" panose="020B0604030504040204" pitchFamily="34" charset="-120"/>
                <a:ea typeface="Microsoft JhengHei UI" panose="020B0604030504040204" pitchFamily="34" charset="-120"/>
              </a:rPr>
              <a:t>資料前處理</a:t>
            </a:r>
            <a:endParaRPr lang="en-US" altLang="zh-TW" dirty="0">
              <a:latin typeface="Microsoft JhengHei UI" panose="020B0604030504040204" pitchFamily="34" charset="-120"/>
              <a:ea typeface="Microsoft JhengHei UI" panose="020B0604030504040204" pitchFamily="34" charset="-120"/>
            </a:endParaRPr>
          </a:p>
          <a:p>
            <a:pPr rtl="0"/>
            <a:r>
              <a:rPr lang="en-US" altLang="zh-TW" dirty="0">
                <a:latin typeface="Microsoft JhengHei UI" panose="020B0604030504040204" pitchFamily="34" charset="-120"/>
                <a:ea typeface="Microsoft JhengHei UI" panose="020B0604030504040204" pitchFamily="34" charset="-120"/>
              </a:rPr>
              <a:t>W2v</a:t>
            </a:r>
          </a:p>
          <a:p>
            <a:pPr rtl="0"/>
            <a:r>
              <a:rPr lang="zh-TW" altLang="en-US" dirty="0">
                <a:latin typeface="Microsoft JhengHei UI" panose="020B0604030504040204" pitchFamily="34" charset="-120"/>
                <a:ea typeface="Microsoft JhengHei UI" panose="020B0604030504040204" pitchFamily="34" charset="-120"/>
              </a:rPr>
              <a:t>方法</a:t>
            </a:r>
            <a:r>
              <a:rPr lang="en-US" altLang="zh-TW" dirty="0">
                <a:latin typeface="Microsoft JhengHei UI" panose="020B0604030504040204" pitchFamily="34" charset="-120"/>
                <a:ea typeface="Microsoft JhengHei UI" panose="020B0604030504040204" pitchFamily="34" charset="-120"/>
              </a:rPr>
              <a:t>:</a:t>
            </a:r>
            <a:r>
              <a:rPr lang="zh-TW" altLang="en-US" dirty="0">
                <a:latin typeface="Microsoft JhengHei UI" panose="020B0604030504040204" pitchFamily="34" charset="-120"/>
                <a:ea typeface="Microsoft JhengHei UI" panose="020B0604030504040204" pitchFamily="34" charset="-120"/>
              </a:rPr>
              <a:t>統計、</a:t>
            </a:r>
            <a:r>
              <a:rPr lang="en-US" altLang="zh-TW" dirty="0">
                <a:latin typeface="Microsoft JhengHei UI" panose="020B0604030504040204" pitchFamily="34" charset="-120"/>
                <a:ea typeface="Microsoft JhengHei UI" panose="020B0604030504040204" pitchFamily="34" charset="-120"/>
              </a:rPr>
              <a:t>ML</a:t>
            </a:r>
            <a:r>
              <a:rPr lang="zh-TW" altLang="en-US" dirty="0">
                <a:latin typeface="Microsoft JhengHei UI" panose="020B0604030504040204" pitchFamily="34" charset="-120"/>
                <a:ea typeface="Microsoft JhengHei UI" panose="020B0604030504040204" pitchFamily="34" charset="-120"/>
              </a:rPr>
              <a:t>、</a:t>
            </a:r>
            <a:r>
              <a:rPr lang="en-US" altLang="zh-TW" dirty="0">
                <a:latin typeface="Microsoft JhengHei UI" panose="020B0604030504040204" pitchFamily="34" charset="-120"/>
                <a:ea typeface="Microsoft JhengHei UI" panose="020B0604030504040204" pitchFamily="34" charset="-120"/>
              </a:rPr>
              <a:t>DL</a:t>
            </a:r>
          </a:p>
          <a:p>
            <a:pPr rtl="0"/>
            <a:r>
              <a:rPr lang="zh-TW" altLang="en-US" dirty="0">
                <a:latin typeface="Microsoft JhengHei UI" panose="020B0604030504040204" pitchFamily="34" charset="-120"/>
                <a:ea typeface="Microsoft JhengHei UI" panose="020B0604030504040204" pitchFamily="34" charset="-120"/>
              </a:rPr>
              <a:t>測試集</a:t>
            </a:r>
            <a:r>
              <a:rPr lang="en-US" altLang="zh-TW" dirty="0">
                <a:latin typeface="Microsoft JhengHei UI" panose="020B0604030504040204" pitchFamily="34" charset="-120"/>
                <a:ea typeface="Microsoft JhengHei UI" panose="020B0604030504040204" pitchFamily="34" charset="-120"/>
              </a:rPr>
              <a:t>&amp;</a:t>
            </a:r>
            <a:r>
              <a:rPr lang="en-US" altLang="zh-TW" dirty="0" err="1">
                <a:latin typeface="Microsoft JhengHei UI" panose="020B0604030504040204" pitchFamily="34" charset="-120"/>
                <a:ea typeface="Microsoft JhengHei UI" panose="020B0604030504040204" pitchFamily="34" charset="-120"/>
              </a:rPr>
              <a:t>kaggle</a:t>
            </a:r>
            <a:r>
              <a:rPr lang="zh-TW" altLang="en-US" dirty="0">
                <a:latin typeface="Microsoft JhengHei UI" panose="020B0604030504040204" pitchFamily="34" charset="-120"/>
                <a:ea typeface="Microsoft JhengHei UI" panose="020B0604030504040204" pitchFamily="34" charset="-120"/>
              </a:rPr>
              <a:t>結果</a:t>
            </a: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99254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en-US" altLang="zh-TW"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06692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深度學習</a:t>
            </a:r>
            <a:r>
              <a:rPr lang="en-US" altLang="zh-TW" dirty="0"/>
              <a:t>:</a:t>
            </a:r>
          </a:p>
          <a:p>
            <a:r>
              <a:rPr lang="zh-TW" altLang="zh-TW" dirty="0"/>
              <a:t>TextCategorizer 使用卷積神經網絡為文檔中的每個</a:t>
            </a:r>
            <a:r>
              <a:rPr lang="zh-TW" altLang="en-US" dirty="0"/>
              <a:t>敏感</a:t>
            </a:r>
            <a:r>
              <a:rPr lang="en-US" altLang="zh-TW" dirty="0"/>
              <a:t>(</a:t>
            </a:r>
            <a:r>
              <a:rPr lang="zh-TW" altLang="en-US" dirty="0"/>
              <a:t>重要</a:t>
            </a:r>
            <a:r>
              <a:rPr lang="en-US" altLang="zh-TW" dirty="0"/>
              <a:t>)</a:t>
            </a:r>
            <a:r>
              <a:rPr lang="zh-TW" altLang="zh-TW" dirty="0"/>
              <a:t>單詞</a:t>
            </a:r>
            <a:r>
              <a:rPr lang="zh-TW" altLang="en-US" dirty="0"/>
              <a:t> 當作 該文章</a:t>
            </a:r>
            <a:r>
              <a:rPr lang="zh-TW" altLang="zh-TW" dirty="0"/>
              <a:t>向量。 </a:t>
            </a:r>
            <a:endParaRPr lang="en-US" altLang="zh-TW" dirty="0"/>
          </a:p>
          <a:p>
            <a:r>
              <a:rPr lang="zh-TW" altLang="zh-TW" dirty="0"/>
              <a:t>並使用多層</a:t>
            </a:r>
            <a:r>
              <a:rPr lang="zh-TW" altLang="en-US" dirty="0"/>
              <a:t>神經網絡 </a:t>
            </a:r>
            <a:r>
              <a:rPr lang="zh-TW" altLang="zh-TW" dirty="0"/>
              <a:t>來預測長度為 nr_class 的輸出向量。每個輸出神經元的值是某個類存在的</a:t>
            </a:r>
            <a:r>
              <a:rPr lang="zh-TW" altLang="en-US" dirty="0"/>
              <a:t>機率</a:t>
            </a:r>
            <a:r>
              <a:rPr lang="zh-TW" altLang="zh-TW" dirty="0"/>
              <a:t>。</a:t>
            </a:r>
            <a:endParaRPr lang="zh-TW" altLang="en-US" dirty="0"/>
          </a:p>
        </p:txBody>
      </p:sp>
      <p:sp>
        <p:nvSpPr>
          <p:cNvPr id="4" name="投影片編號版面配置區 3"/>
          <p:cNvSpPr>
            <a:spLocks noGrp="1"/>
          </p:cNvSpPr>
          <p:nvPr>
            <p:ph type="sldNum" sz="quarter" idx="10"/>
          </p:nvPr>
        </p:nvSpPr>
        <p:spPr/>
        <p:txBody>
          <a:bodyPr/>
          <a:lstStyle/>
          <a:p>
            <a:fld id="{017142BC-A7BD-4276-975D-6351998F7C85}" type="slidenum">
              <a:rPr lang="en-US" altLang="zh-TW" noProof="0" smtClean="0"/>
              <a:pPr/>
              <a:t>9</a:t>
            </a:fld>
            <a:endParaRPr lang="zh-TW" altLang="en-US" noProof="0" dirty="0"/>
          </a:p>
        </p:txBody>
      </p:sp>
    </p:spTree>
    <p:extLst>
      <p:ext uri="{BB962C8B-B14F-4D97-AF65-F5344CB8AC3E}">
        <p14:creationId xmlns:p14="http://schemas.microsoft.com/office/powerpoint/2010/main" val="1217696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深度學習</a:t>
            </a:r>
            <a:r>
              <a:rPr lang="en-US" altLang="zh-TW" dirty="0"/>
              <a:t>:</a:t>
            </a:r>
          </a:p>
          <a:p>
            <a:r>
              <a:rPr lang="zh-TW" altLang="zh-TW" dirty="0"/>
              <a:t>TextCategorizer 使用卷積神經網絡為文檔中的每個</a:t>
            </a:r>
            <a:r>
              <a:rPr lang="zh-TW" altLang="en-US" dirty="0"/>
              <a:t>敏感</a:t>
            </a:r>
            <a:r>
              <a:rPr lang="en-US" altLang="zh-TW" dirty="0"/>
              <a:t>(</a:t>
            </a:r>
            <a:r>
              <a:rPr lang="zh-TW" altLang="en-US" dirty="0"/>
              <a:t>重要</a:t>
            </a:r>
            <a:r>
              <a:rPr lang="en-US" altLang="zh-TW" dirty="0"/>
              <a:t>)</a:t>
            </a:r>
            <a:r>
              <a:rPr lang="zh-TW" altLang="zh-TW" dirty="0"/>
              <a:t>單詞</a:t>
            </a:r>
            <a:r>
              <a:rPr lang="zh-TW" altLang="en-US" dirty="0"/>
              <a:t> 當作 該文章</a:t>
            </a:r>
            <a:r>
              <a:rPr lang="zh-TW" altLang="zh-TW" dirty="0"/>
              <a:t>向量。 </a:t>
            </a:r>
            <a:endParaRPr lang="en-US" altLang="zh-TW" dirty="0"/>
          </a:p>
          <a:p>
            <a:r>
              <a:rPr lang="zh-TW" altLang="zh-TW" dirty="0"/>
              <a:t>並使用多層</a:t>
            </a:r>
            <a:r>
              <a:rPr lang="zh-TW" altLang="en-US" dirty="0"/>
              <a:t>神經網絡 </a:t>
            </a:r>
            <a:r>
              <a:rPr lang="zh-TW" altLang="zh-TW" dirty="0"/>
              <a:t>來預測長度為 nr_class 的輸出向量。每個輸出神經元的值是某個類存在的</a:t>
            </a:r>
            <a:r>
              <a:rPr lang="zh-TW" altLang="en-US" dirty="0"/>
              <a:t>機率</a:t>
            </a:r>
            <a:r>
              <a:rPr lang="zh-TW" altLang="zh-TW" dirty="0"/>
              <a:t>。</a:t>
            </a:r>
            <a:endParaRPr lang="zh-TW" altLang="en-US" dirty="0"/>
          </a:p>
        </p:txBody>
      </p:sp>
      <p:sp>
        <p:nvSpPr>
          <p:cNvPr id="4" name="投影片編號版面配置區 3"/>
          <p:cNvSpPr>
            <a:spLocks noGrp="1"/>
          </p:cNvSpPr>
          <p:nvPr>
            <p:ph type="sldNum" sz="quarter" idx="10"/>
          </p:nvPr>
        </p:nvSpPr>
        <p:spPr/>
        <p:txBody>
          <a:bodyPr/>
          <a:lstStyle/>
          <a:p>
            <a:fld id="{017142BC-A7BD-4276-975D-6351998F7C85}" type="slidenum">
              <a:rPr lang="en-US" altLang="zh-TW" noProof="0" smtClean="0"/>
              <a:pPr/>
              <a:t>10</a:t>
            </a:fld>
            <a:endParaRPr lang="zh-TW" altLang="en-US" noProof="0" dirty="0"/>
          </a:p>
        </p:txBody>
      </p:sp>
    </p:spTree>
    <p:extLst>
      <p:ext uri="{BB962C8B-B14F-4D97-AF65-F5344CB8AC3E}">
        <p14:creationId xmlns:p14="http://schemas.microsoft.com/office/powerpoint/2010/main" val="867410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880315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結論</a:t>
            </a:r>
            <a:endParaRPr lang="en-US" altLang="zh-TW" dirty="0"/>
          </a:p>
          <a:p>
            <a:r>
              <a:rPr lang="en-US" altLang="zh-TW" dirty="0" err="1"/>
              <a:t>Overfiting</a:t>
            </a:r>
            <a:endParaRPr lang="en-US" altLang="zh-TW" dirty="0"/>
          </a:p>
          <a:p>
            <a:r>
              <a:rPr lang="zh-TW" altLang="en-US" dirty="0"/>
              <a:t>原因</a:t>
            </a:r>
            <a:r>
              <a:rPr lang="en-US" altLang="zh-TW" dirty="0"/>
              <a:t>:</a:t>
            </a:r>
          </a:p>
          <a:p>
            <a:r>
              <a:rPr lang="zh-TW" altLang="en-US" dirty="0"/>
              <a:t>改進</a:t>
            </a:r>
            <a:r>
              <a:rPr lang="en-US" altLang="zh-TW" dirty="0"/>
              <a:t>:</a:t>
            </a:r>
          </a:p>
          <a:p>
            <a:endParaRPr lang="en-US" altLang="zh-TW" dirty="0"/>
          </a:p>
          <a:p>
            <a:r>
              <a:rPr lang="zh-TW" altLang="en-US" dirty="0"/>
              <a:t>額外嘗試</a:t>
            </a:r>
          </a:p>
        </p:txBody>
      </p:sp>
      <p:sp>
        <p:nvSpPr>
          <p:cNvPr id="4" name="投影片編號版面配置區 3"/>
          <p:cNvSpPr>
            <a:spLocks noGrp="1"/>
          </p:cNvSpPr>
          <p:nvPr>
            <p:ph type="sldNum" sz="quarter" idx="10"/>
          </p:nvPr>
        </p:nvSpPr>
        <p:spPr/>
        <p:txBody>
          <a:bodyPr/>
          <a:lstStyle/>
          <a:p>
            <a:fld id="{017142BC-A7BD-4276-975D-6351998F7C85}" type="slidenum">
              <a:rPr lang="en-US" altLang="zh-TW" noProof="0" smtClean="0"/>
              <a:pPr/>
              <a:t>13</a:t>
            </a:fld>
            <a:endParaRPr lang="zh-TW" altLang="en-US" noProof="0" dirty="0"/>
          </a:p>
        </p:txBody>
      </p:sp>
    </p:spTree>
    <p:extLst>
      <p:ext uri="{BB962C8B-B14F-4D97-AF65-F5344CB8AC3E}">
        <p14:creationId xmlns:p14="http://schemas.microsoft.com/office/powerpoint/2010/main" val="2069607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18</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9594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矩形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zh-TW" altLang="en-US" noProof="0"/>
              <a:t>按一下以編輯母片標題樣式</a:t>
            </a:r>
            <a:endParaRPr lang="zh-TW" altLang="en-US" noProof="0" dirty="0"/>
          </a:p>
        </p:txBody>
      </p:sp>
      <p:sp>
        <p:nvSpPr>
          <p:cNvPr id="3" name="副標題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noProof="0"/>
              <a:t>按一下以編輯母片副標題樣式</a:t>
            </a:r>
            <a:endParaRPr lang="zh-TW" altLang="en-US" noProof="0" dirty="0"/>
          </a:p>
        </p:txBody>
      </p:sp>
      <p:sp>
        <p:nvSpPr>
          <p:cNvPr id="4" name="日期版面配置區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ED88A50-215E-468E-827C-42AE249A1C51}" type="datetime1">
              <a:rPr lang="zh-TW" altLang="en-US" noProof="0" smtClean="0"/>
              <a:t>2021/11/21</a:t>
            </a:fld>
            <a:endParaRPr lang="zh-TW" altLang="en-US" noProof="0" dirty="0"/>
          </a:p>
        </p:txBody>
      </p:sp>
      <p:sp>
        <p:nvSpPr>
          <p:cNvPr id="5" name="頁尾預留位置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版面配置區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8" name="矩形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標題 1"/>
          <p:cNvSpPr>
            <a:spLocks noGrp="1"/>
          </p:cNvSpPr>
          <p:nvPr>
            <p:ph type="title"/>
          </p:nvPr>
        </p:nvSpPr>
        <p:spPr>
          <a:xfrm>
            <a:off x="581192" y="702156"/>
            <a:ext cx="11029616" cy="1013800"/>
          </a:xfrm>
        </p:spPr>
        <p:txBody>
          <a:bodyPr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D6C9D539-0D53-48B5-9E72-7002309E311F}" type="datetime1">
              <a:rPr lang="zh-TW" altLang="en-US" noProof="0" smtClean="0"/>
              <a:t>2021/11/21</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矩形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直排標題 1"/>
          <p:cNvSpPr>
            <a:spLocks noGrp="1"/>
          </p:cNvSpPr>
          <p:nvPr>
            <p:ph type="title" orient="vert"/>
          </p:nvPr>
        </p:nvSpPr>
        <p:spPr>
          <a:xfrm>
            <a:off x="8839201" y="675726"/>
            <a:ext cx="2004164" cy="5183073"/>
          </a:xfrm>
        </p:spPr>
        <p:txBody>
          <a:bodyPr vert="eaVert"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a:xfrm>
            <a:off x="774923" y="675726"/>
            <a:ext cx="7896279" cy="5183073"/>
          </a:xfrm>
        </p:spPr>
        <p:txBody>
          <a:bodyPr vert="eaVert" rtlCol="0" anchor="t"/>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48E54D84-2993-4C36-A82E-7B3A7AF31A54}" type="datetime1">
              <a:rPr lang="zh-TW" altLang="en-US" noProof="0" smtClean="0"/>
              <a:t>2021/11/21</a:t>
            </a:fld>
            <a:endParaRPr lang="zh-TW" altLang="en-US" noProof="0" dirty="0"/>
          </a:p>
        </p:txBody>
      </p:sp>
      <p:sp>
        <p:nvSpPr>
          <p:cNvPr id="5" name="頁尾預留位置 4"/>
          <p:cNvSpPr>
            <a:spLocks noGrp="1"/>
          </p:cNvSpPr>
          <p:nvPr>
            <p:ph type="ftr" sz="quarter" idx="11"/>
          </p:nvPr>
        </p:nvSpPr>
        <p:spPr>
          <a:xfrm>
            <a:off x="774923" y="5951811"/>
            <a:ext cx="7896279" cy="365125"/>
          </a:xfrm>
        </p:spPr>
        <p:txBody>
          <a:bodyPr rtlCol="0"/>
          <a:lstStyle/>
          <a:p>
            <a:pPr rtl="0"/>
            <a:endParaRPr lang="zh-TW" altLang="en-US" noProof="0" dirty="0"/>
          </a:p>
        </p:txBody>
      </p:sp>
      <p:sp>
        <p:nvSpPr>
          <p:cNvPr id="6" name="投影片編號版面配置區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702156"/>
            <a:ext cx="11029616" cy="1013800"/>
          </a:xfrm>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a:xfrm>
            <a:off x="581192" y="2180496"/>
            <a:ext cx="11029615" cy="3678303"/>
          </a:xfrm>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D73E7FC9-F991-4E60-A471-A91FDB4A45AC}" type="datetime1">
              <a:rPr lang="zh-TW" altLang="en-US" noProof="0" smtClean="0"/>
              <a:t>2021/11/21</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a:xfrm>
            <a:off x="10558300" y="5956137"/>
            <a:ext cx="1052508" cy="365125"/>
          </a:xfrm>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矩形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a:t>編輯母片文字樣式</a:t>
            </a:r>
          </a:p>
        </p:txBody>
      </p:sp>
      <p:sp>
        <p:nvSpPr>
          <p:cNvPr id="4" name="日期版面配置區 3"/>
          <p:cNvSpPr>
            <a:spLocks noGrp="1"/>
          </p:cNvSpPr>
          <p:nvPr>
            <p:ph type="dt" sz="half" idx="10"/>
          </p:nvPr>
        </p:nvSpPr>
        <p:spPr/>
        <p:txBody>
          <a:bodyPr rtlCol="0"/>
          <a:lstStyle>
            <a:lvl1pPr>
              <a:defRPr>
                <a:solidFill>
                  <a:schemeClr val="accent1">
                    <a:lumMod val="75000"/>
                    <a:lumOff val="25000"/>
                  </a:schemeClr>
                </a:solidFill>
              </a:defRPr>
            </a:lvl1pPr>
          </a:lstStyle>
          <a:p>
            <a:pPr rtl="0"/>
            <a:fld id="{A4EEDE44-BA41-4E3A-8776-BD0C8196250C}" type="datetime1">
              <a:rPr lang="zh-TW" altLang="en-US" noProof="0" smtClean="0"/>
              <a:t>2021/11/21</a:t>
            </a:fld>
            <a:endParaRPr lang="zh-TW" altLang="en-US" noProof="0" dirty="0"/>
          </a:p>
        </p:txBody>
      </p:sp>
      <p:sp>
        <p:nvSpPr>
          <p:cNvPr id="5" name="頁尾版面配置區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預留位置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矩形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729658"/>
            <a:ext cx="11029616" cy="988332"/>
          </a:xfrm>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sz="half" idx="1"/>
          </p:nvPr>
        </p:nvSpPr>
        <p:spPr>
          <a:xfrm>
            <a:off x="581193" y="2228003"/>
            <a:ext cx="5422390" cy="3633047"/>
          </a:xfrm>
        </p:spPr>
        <p:txBody>
          <a:bodyPr rtlCol="0">
            <a:normAutofit/>
          </a:body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內容預留位置 3"/>
          <p:cNvSpPr>
            <a:spLocks noGrp="1"/>
          </p:cNvSpPr>
          <p:nvPr>
            <p:ph sz="half" idx="2"/>
          </p:nvPr>
        </p:nvSpPr>
        <p:spPr>
          <a:xfrm>
            <a:off x="6188417" y="2228003"/>
            <a:ext cx="5422392" cy="3633047"/>
          </a:xfrm>
        </p:spPr>
        <p:txBody>
          <a:bodyPr rtlCol="0">
            <a:normAutofit/>
          </a:body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日期版面配置區 4"/>
          <p:cNvSpPr>
            <a:spLocks noGrp="1"/>
          </p:cNvSpPr>
          <p:nvPr>
            <p:ph type="dt" sz="half" idx="10"/>
          </p:nvPr>
        </p:nvSpPr>
        <p:spPr/>
        <p:txBody>
          <a:bodyPr rtlCol="0"/>
          <a:lstStyle/>
          <a:p>
            <a:pPr rtl="0"/>
            <a:fld id="{F4B8659F-CA7A-4C3A-9D10-E5E8E21E48DE}" type="datetime1">
              <a:rPr lang="zh-TW" altLang="en-US" noProof="0" smtClean="0"/>
              <a:t>2021/11/21</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矩形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標題 1"/>
          <p:cNvSpPr>
            <a:spLocks noGrp="1"/>
          </p:cNvSpPr>
          <p:nvPr>
            <p:ph type="title"/>
          </p:nvPr>
        </p:nvSpPr>
        <p:spPr>
          <a:xfrm>
            <a:off x="581193" y="729658"/>
            <a:ext cx="11029616" cy="988332"/>
          </a:xfrm>
        </p:spPr>
        <p:txBody>
          <a:bodyPr rtlCol="0"/>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編輯母片文字樣式</a:t>
            </a:r>
          </a:p>
        </p:txBody>
      </p:sp>
      <p:sp>
        <p:nvSpPr>
          <p:cNvPr id="4" name="內容預留位置 3"/>
          <p:cNvSpPr>
            <a:spLocks noGrp="1"/>
          </p:cNvSpPr>
          <p:nvPr>
            <p:ph sz="half" idx="2"/>
          </p:nvPr>
        </p:nvSpPr>
        <p:spPr>
          <a:xfrm>
            <a:off x="581194" y="2926052"/>
            <a:ext cx="5393100" cy="2934999"/>
          </a:xfrm>
        </p:spPr>
        <p:txBody>
          <a:bodyPr rtlCol="0" anchor="t">
            <a:normAutofit/>
          </a:body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文字預留位置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編輯母片文字樣式</a:t>
            </a:r>
          </a:p>
        </p:txBody>
      </p:sp>
      <p:sp>
        <p:nvSpPr>
          <p:cNvPr id="6" name="內容預留位置 5"/>
          <p:cNvSpPr>
            <a:spLocks noGrp="1"/>
          </p:cNvSpPr>
          <p:nvPr>
            <p:ph sz="quarter" idx="4"/>
          </p:nvPr>
        </p:nvSpPr>
        <p:spPr>
          <a:xfrm>
            <a:off x="6217709" y="2926052"/>
            <a:ext cx="5393100" cy="2934999"/>
          </a:xfrm>
        </p:spPr>
        <p:txBody>
          <a:bodyPr rtlCol="0" anchor="t">
            <a:normAutofit/>
          </a:body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7" name="日期版面配置區 6"/>
          <p:cNvSpPr>
            <a:spLocks noGrp="1"/>
          </p:cNvSpPr>
          <p:nvPr>
            <p:ph type="dt" sz="half" idx="10"/>
          </p:nvPr>
        </p:nvSpPr>
        <p:spPr/>
        <p:txBody>
          <a:bodyPr rtlCol="0"/>
          <a:lstStyle/>
          <a:p>
            <a:pPr rtl="0"/>
            <a:fld id="{0C6448A1-7DA6-4094-92A3-B84F1C7DDCB9}" type="datetime1">
              <a:rPr lang="zh-TW" altLang="en-US" noProof="0" smtClean="0"/>
              <a:t>2021/11/21</a:t>
            </a:fld>
            <a:endParaRPr lang="zh-TW" altLang="en-US" noProof="0" dirty="0"/>
          </a:p>
        </p:txBody>
      </p:sp>
      <p:sp>
        <p:nvSpPr>
          <p:cNvPr id="8" name="頁尾版面配置區 7"/>
          <p:cNvSpPr>
            <a:spLocks noGrp="1"/>
          </p:cNvSpPr>
          <p:nvPr>
            <p:ph type="ftr" sz="quarter" idx="11"/>
          </p:nvPr>
        </p:nvSpPr>
        <p:spPr/>
        <p:txBody>
          <a:bodyPr rtlCol="0"/>
          <a:lstStyle/>
          <a:p>
            <a:pPr rtl="0"/>
            <a:endParaRPr lang="zh-TW" altLang="en-US" noProof="0" dirty="0"/>
          </a:p>
        </p:txBody>
      </p:sp>
      <p:sp>
        <p:nvSpPr>
          <p:cNvPr id="9" name="投影片編號預留位置 8"/>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7" name="矩形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標題 1"/>
          <p:cNvSpPr>
            <a:spLocks noGrp="1"/>
          </p:cNvSpPr>
          <p:nvPr>
            <p:ph type="title"/>
          </p:nvPr>
        </p:nvSpPr>
        <p:spPr>
          <a:xfrm>
            <a:off x="575894" y="729658"/>
            <a:ext cx="11029616" cy="988332"/>
          </a:xfrm>
        </p:spPr>
        <p:txBody>
          <a:bodyPr rtlCol="0"/>
          <a:lstStyle/>
          <a:p>
            <a:pPr rtl="0"/>
            <a:r>
              <a:rPr lang="zh-TW" altLang="en-US" noProof="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pPr rtl="0"/>
            <a:fld id="{D40C8A5F-0A80-42DD-9603-0B61C4DB190B}" type="datetime1">
              <a:rPr lang="zh-TW" altLang="en-US" noProof="0" smtClean="0"/>
              <a:t>2021/11/21</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71FAD4C2-D65D-4A0F-A151-0D79808B4228}" type="datetime1">
              <a:rPr lang="zh-TW" altLang="en-US" noProof="0" smtClean="0"/>
              <a:t>2021/11/21</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矩形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文字預留位置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編輯母片文字樣式</a:t>
            </a:r>
          </a:p>
        </p:txBody>
      </p:sp>
      <p:sp>
        <p:nvSpPr>
          <p:cNvPr id="5" name="日期版面配置區 4"/>
          <p:cNvSpPr>
            <a:spLocks noGrp="1"/>
          </p:cNvSpPr>
          <p:nvPr>
            <p:ph type="dt" sz="half" idx="10"/>
          </p:nvPr>
        </p:nvSpPr>
        <p:spPr/>
        <p:txBody>
          <a:bodyPr rtlCol="0"/>
          <a:lstStyle>
            <a:lvl1pPr>
              <a:defRPr>
                <a:solidFill>
                  <a:schemeClr val="accent1">
                    <a:lumMod val="75000"/>
                    <a:lumOff val="25000"/>
                  </a:schemeClr>
                </a:solidFill>
              </a:defRPr>
            </a:lvl1pPr>
          </a:lstStyle>
          <a:p>
            <a:pPr rtl="0"/>
            <a:fld id="{6820BF0F-D78A-44A7-BCB4-3FADDF770EE4}" type="datetime1">
              <a:rPr lang="zh-TW" altLang="en-US" noProof="0" smtClean="0"/>
              <a:t>2021/11/21</a:t>
            </a:fld>
            <a:endParaRPr lang="zh-TW" altLang="en-US" noProof="0" dirty="0"/>
          </a:p>
        </p:txBody>
      </p:sp>
      <p:sp>
        <p:nvSpPr>
          <p:cNvPr id="6" name="頁尾版面配置區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7" name="投影片編號預留位置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zh-TW" altLang="en-US" noProof="0"/>
              <a:t>按一下以編輯母片標題樣式</a:t>
            </a:r>
            <a:endParaRPr lang="zh-TW" altLang="en-US" noProof="0" dirty="0"/>
          </a:p>
        </p:txBody>
      </p:sp>
      <p:sp>
        <p:nvSpPr>
          <p:cNvPr id="3" name="圖片預留位置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TW" altLang="en-US" noProof="0"/>
              <a:t>按一下圖示以新增圖片</a:t>
            </a:r>
            <a:endParaRPr lang="zh-TW" altLang="en-US" noProof="0" dirty="0"/>
          </a:p>
        </p:txBody>
      </p:sp>
      <p:sp>
        <p:nvSpPr>
          <p:cNvPr id="4" name="文字預留位置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編輯母片文字樣式</a:t>
            </a:r>
          </a:p>
        </p:txBody>
      </p:sp>
      <p:sp>
        <p:nvSpPr>
          <p:cNvPr id="5" name="日期版面配置區 4"/>
          <p:cNvSpPr>
            <a:spLocks noGrp="1"/>
          </p:cNvSpPr>
          <p:nvPr>
            <p:ph type="dt" sz="half" idx="10"/>
          </p:nvPr>
        </p:nvSpPr>
        <p:spPr/>
        <p:txBody>
          <a:bodyPr rtlCol="0"/>
          <a:lstStyle/>
          <a:p>
            <a:pPr rtl="0"/>
            <a:fld id="{F95A0CF5-590E-40CC-964F-83273B68E425}" type="datetime1">
              <a:rPr lang="zh-TW" altLang="en-US" noProof="0" smtClean="0"/>
              <a:t>2021/11/21</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7C741ED0-6F00-40F9-AFA4-51A44224A830}" type="datetime1">
              <a:rPr lang="zh-TW" altLang="en-US" noProof="0" smtClean="0"/>
              <a:t>2021/11/21</a:t>
            </a:fld>
            <a:endParaRPr lang="zh-TW" altLang="en-US" noProof="0" dirty="0"/>
          </a:p>
        </p:txBody>
      </p:sp>
      <p:sp>
        <p:nvSpPr>
          <p:cNvPr id="5" name="頁尾預留位置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D57F1E4F-1CFF-5643-939E-217C01CDF565}" type="slidenum">
              <a:rPr lang="en-US" altLang="zh-TW" noProof="0" smtClean="0"/>
              <a:pPr/>
              <a:t>‹#›</a:t>
            </a:fld>
            <a:endParaRPr lang="zh-TW" altLang="en-US" noProof="0" dirty="0"/>
          </a:p>
        </p:txBody>
      </p:sp>
      <p:sp>
        <p:nvSpPr>
          <p:cNvPr id="9" name="矩形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矩形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800" b="0" kern="1200" cap="all">
          <a:solidFill>
            <a:schemeClr val="bg1"/>
          </a:solidFill>
          <a:latin typeface="Microsoft JhengHei UI" panose="020B0604030504040204" pitchFamily="34" charset="-120"/>
          <a:ea typeface="Microsoft JhengHei UI" panose="020B0604030504040204" pitchFamily="34" charset="-12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JhengHei UI" panose="020B0604030504040204" pitchFamily="34" charset="-120"/>
          <a:ea typeface="Microsoft JhengHei UI" panose="020B0604030504040204" pitchFamily="34" charset="-120"/>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JhengHei UI" panose="020B0604030504040204" pitchFamily="34" charset="-120"/>
          <a:ea typeface="Microsoft JhengHei UI" panose="020B0604030504040204" pitchFamily="34" charset="-120"/>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JhengHei UI" panose="020B0604030504040204" pitchFamily="34" charset="-120"/>
          <a:ea typeface="Microsoft JhengHei UI" panose="020B0604030504040204" pitchFamily="34" charset="-120"/>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frankye1000/NYCU-DigitalMedicin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矩形 53">
            <a:extLst>
              <a:ext uri="{FF2B5EF4-FFF2-40B4-BE49-F238E27FC236}">
                <a16:creationId xmlns:a16="http://schemas.microsoft.com/office/drawing/2014/main" id="{683F1FFD-1AA8-4EC2-97B9-FEC7564F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56" name="矩形 55">
            <a:extLst>
              <a:ext uri="{FF2B5EF4-FFF2-40B4-BE49-F238E27FC236}">
                <a16:creationId xmlns:a16="http://schemas.microsoft.com/office/drawing/2014/main" id="{8FF0F8A7-C9E3-49D9-A67E-09FF582C7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a:extLst>
              <a:ext uri="{FF2B5EF4-FFF2-40B4-BE49-F238E27FC236}">
                <a16:creationId xmlns:a16="http://schemas.microsoft.com/office/drawing/2014/main" id="{7D2DBA70-3C88-4960-B0D4-84FCD42B19DB}"/>
              </a:ext>
            </a:extLst>
          </p:cNvPr>
          <p:cNvSpPr>
            <a:spLocks noGrp="1"/>
          </p:cNvSpPr>
          <p:nvPr>
            <p:ph type="ctrTitle"/>
          </p:nvPr>
        </p:nvSpPr>
        <p:spPr>
          <a:xfrm>
            <a:off x="8296275" y="1419225"/>
            <a:ext cx="3081576" cy="2085869"/>
          </a:xfrm>
        </p:spPr>
        <p:txBody>
          <a:bodyPr rtlCol="0">
            <a:normAutofit/>
          </a:bodyPr>
          <a:lstStyle/>
          <a:p>
            <a:r>
              <a:rPr lang="en-US" altLang="zh-TW" dirty="0">
                <a:solidFill>
                  <a:srgbClr val="FFFFFF"/>
                </a:solidFill>
              </a:rPr>
              <a:t>Digital medicine</a:t>
            </a:r>
            <a:endParaRPr lang="en-US" altLang="zh-TW" dirty="0">
              <a:solidFill>
                <a:srgbClr val="FFFFFF"/>
              </a:solidFill>
              <a:latin typeface="Microsoft JhengHei UI" panose="020B0604030504040204" pitchFamily="34" charset="-120"/>
              <a:ea typeface="Microsoft JhengHei UI" panose="020B0604030504040204" pitchFamily="34" charset="-120"/>
            </a:endParaRPr>
          </a:p>
        </p:txBody>
      </p:sp>
      <p:sp>
        <p:nvSpPr>
          <p:cNvPr id="3" name="副標題 2">
            <a:extLst>
              <a:ext uri="{FF2B5EF4-FFF2-40B4-BE49-F238E27FC236}">
                <a16:creationId xmlns:a16="http://schemas.microsoft.com/office/drawing/2014/main" id="{1B3254AA-54D7-42C3-86C1-E80F6DF9CA03}"/>
              </a:ext>
            </a:extLst>
          </p:cNvPr>
          <p:cNvSpPr>
            <a:spLocks noGrp="1"/>
          </p:cNvSpPr>
          <p:nvPr>
            <p:ph type="subTitle" idx="1"/>
          </p:nvPr>
        </p:nvSpPr>
        <p:spPr>
          <a:xfrm>
            <a:off x="8296275" y="3505095"/>
            <a:ext cx="3081576" cy="2405254"/>
          </a:xfrm>
        </p:spPr>
        <p:txBody>
          <a:bodyPr rtlCol="0">
            <a:normAutofit fontScale="85000" lnSpcReduction="20000"/>
          </a:bodyPr>
          <a:lstStyle/>
          <a:p>
            <a:pPr rtl="0"/>
            <a:r>
              <a:rPr lang="en-US" altLang="zh-TW" dirty="0">
                <a:solidFill>
                  <a:srgbClr val="EBEBEB"/>
                </a:solidFill>
              </a:rPr>
              <a:t>Case2: </a:t>
            </a:r>
          </a:p>
          <a:p>
            <a:r>
              <a:rPr lang="en-US" altLang="zh-TW" dirty="0">
                <a:solidFill>
                  <a:srgbClr val="EBEBEB"/>
                </a:solidFill>
              </a:rPr>
              <a:t>COVID-19 Pneumonia Detection</a:t>
            </a:r>
            <a:endParaRPr lang="en-US" altLang="zh-TW" dirty="0">
              <a:solidFill>
                <a:srgbClr val="EBEBEB"/>
              </a:solidFill>
              <a:latin typeface="Microsoft JhengHei UI" panose="020B0604030504040204" pitchFamily="34" charset="-120"/>
              <a:ea typeface="Microsoft JhengHei UI" panose="020B0604030504040204" pitchFamily="34" charset="-120"/>
            </a:endParaRPr>
          </a:p>
          <a:p>
            <a:pPr rtl="0"/>
            <a:endParaRPr lang="en-US" altLang="zh-TW" dirty="0">
              <a:solidFill>
                <a:srgbClr val="EBEBEB"/>
              </a:solidFill>
            </a:endParaRPr>
          </a:p>
          <a:p>
            <a:pPr rtl="0"/>
            <a:r>
              <a:rPr lang="en-US" altLang="zh-TW" dirty="0">
                <a:solidFill>
                  <a:srgbClr val="EBEBEB"/>
                </a:solidFill>
                <a:latin typeface="Microsoft JhengHei UI" panose="020B0604030504040204" pitchFamily="34" charset="-120"/>
                <a:ea typeface="Microsoft JhengHei UI" panose="020B0604030504040204" pitchFamily="34" charset="-120"/>
              </a:rPr>
              <a:t>Group2_IKEA</a:t>
            </a:r>
          </a:p>
          <a:p>
            <a:pPr rtl="0"/>
            <a:r>
              <a:rPr lang="zh-TW" altLang="en-US" dirty="0">
                <a:solidFill>
                  <a:srgbClr val="EBEBEB"/>
                </a:solidFill>
              </a:rPr>
              <a:t>葉詠富 </a:t>
            </a:r>
            <a:r>
              <a:rPr lang="en-US" altLang="zh-TW" dirty="0">
                <a:solidFill>
                  <a:srgbClr val="EBEBEB"/>
                </a:solidFill>
              </a:rPr>
              <a:t>310554031</a:t>
            </a:r>
          </a:p>
          <a:p>
            <a:pPr rtl="0"/>
            <a:r>
              <a:rPr lang="zh-TW" altLang="en-US" dirty="0">
                <a:solidFill>
                  <a:srgbClr val="EBEBEB"/>
                </a:solidFill>
              </a:rPr>
              <a:t>游智鈞 </a:t>
            </a:r>
            <a:r>
              <a:rPr lang="en-US" altLang="zh-TW" dirty="0">
                <a:solidFill>
                  <a:srgbClr val="EBEBEB"/>
                </a:solidFill>
              </a:rPr>
              <a:t>310551059</a:t>
            </a:r>
          </a:p>
          <a:p>
            <a:r>
              <a:rPr lang="zh-TW" altLang="en-US" dirty="0">
                <a:solidFill>
                  <a:srgbClr val="EBEBEB"/>
                </a:solidFill>
              </a:rPr>
              <a:t>高承翰 </a:t>
            </a:r>
            <a:r>
              <a:rPr lang="en-US" altLang="zh-TW" dirty="0">
                <a:solidFill>
                  <a:srgbClr val="EBEBEB"/>
                </a:solidFill>
              </a:rPr>
              <a:t>310551106</a:t>
            </a:r>
          </a:p>
          <a:p>
            <a:pPr rtl="0"/>
            <a:endParaRPr lang="zh-TW" altLang="en-US" dirty="0">
              <a:solidFill>
                <a:srgbClr val="EBEBEB"/>
              </a:solidFill>
              <a:latin typeface="Microsoft JhengHei UI" panose="020B0604030504040204" pitchFamily="34" charset="-120"/>
              <a:ea typeface="Microsoft JhengHei UI" panose="020B0604030504040204" pitchFamily="34" charset="-120"/>
            </a:endParaRPr>
          </a:p>
        </p:txBody>
      </p:sp>
      <p:grpSp>
        <p:nvGrpSpPr>
          <p:cNvPr id="58" name="群組 57">
            <a:extLst>
              <a:ext uri="{FF2B5EF4-FFF2-40B4-BE49-F238E27FC236}">
                <a16:creationId xmlns:a16="http://schemas.microsoft.com/office/drawing/2014/main" id="{A4274C20-A98B-4AC3-B16A-B7F41CB582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59" name="矩形 58">
              <a:extLst>
                <a:ext uri="{FF2B5EF4-FFF2-40B4-BE49-F238E27FC236}">
                  <a16:creationId xmlns:a16="http://schemas.microsoft.com/office/drawing/2014/main" id="{43ECC69B-2243-424A-8237-CF490F8B0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0" name="矩形 59">
              <a:extLst>
                <a:ext uri="{FF2B5EF4-FFF2-40B4-BE49-F238E27FC236}">
                  <a16:creationId xmlns:a16="http://schemas.microsoft.com/office/drawing/2014/main" id="{6D2EA3B9-3D17-4510-8464-E74F67267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1" name="矩形 60">
              <a:extLst>
                <a:ext uri="{FF2B5EF4-FFF2-40B4-BE49-F238E27FC236}">
                  <a16:creationId xmlns:a16="http://schemas.microsoft.com/office/drawing/2014/main" id="{AA5DFA43-F31D-4C31-8826-6B40A21C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37" name="圖片 36">
            <a:extLst>
              <a:ext uri="{FF2B5EF4-FFF2-40B4-BE49-F238E27FC236}">
                <a16:creationId xmlns:a16="http://schemas.microsoft.com/office/drawing/2014/main" id="{1A3477DC-B338-4F74-BC24-AFDF096E5A7F}"/>
              </a:ext>
            </a:extLst>
          </p:cNvPr>
          <p:cNvPicPr>
            <a:picLocks noChangeAspect="1"/>
          </p:cNvPicPr>
          <p:nvPr/>
        </p:nvPicPr>
        <p:blipFill rotWithShape="1">
          <a:blip r:embed="rId3"/>
          <a:srcRect l="25816" r="-3474"/>
          <a:stretch/>
        </p:blipFill>
        <p:spPr>
          <a:xfrm>
            <a:off x="446533" y="563715"/>
            <a:ext cx="7849742" cy="5837085"/>
          </a:xfrm>
          <a:prstGeom prst="rect">
            <a:avLst/>
          </a:prstGeom>
        </p:spPr>
      </p:pic>
    </p:spTree>
    <p:extLst>
      <p:ext uri="{BB962C8B-B14F-4D97-AF65-F5344CB8AC3E}">
        <p14:creationId xmlns:p14="http://schemas.microsoft.com/office/powerpoint/2010/main" val="3098341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rgbClr val="FFC000"/>
                </a:solidFill>
              </a:rPr>
              <a:t>Deep learning (</a:t>
            </a:r>
            <a:r>
              <a:rPr lang="en-US" altLang="zh-TW" dirty="0" err="1">
                <a:solidFill>
                  <a:srgbClr val="FFC000"/>
                </a:solidFill>
              </a:rPr>
              <a:t>Efficinet</a:t>
            </a:r>
            <a:r>
              <a:rPr lang="en-US" altLang="zh-TW" dirty="0">
                <a:solidFill>
                  <a:srgbClr val="FFC000"/>
                </a:solidFill>
              </a:rPr>
              <a:t> </a:t>
            </a:r>
            <a:r>
              <a:rPr lang="zh-TW" altLang="en-US" dirty="0">
                <a:solidFill>
                  <a:srgbClr val="FFC000"/>
                </a:solidFill>
              </a:rPr>
              <a:t> </a:t>
            </a:r>
            <a:r>
              <a:rPr lang="en-US" altLang="zh-TW" dirty="0">
                <a:solidFill>
                  <a:srgbClr val="FFC000"/>
                </a:solidFill>
              </a:rPr>
              <a:t>B3</a:t>
            </a:r>
            <a:r>
              <a:rPr lang="zh-TW" altLang="en-US" dirty="0">
                <a:solidFill>
                  <a:srgbClr val="FFC000"/>
                </a:solidFill>
              </a:rPr>
              <a:t> </a:t>
            </a:r>
            <a:r>
              <a:rPr lang="en-US" altLang="zh-TW" dirty="0">
                <a:solidFill>
                  <a:srgbClr val="FFC000"/>
                </a:solidFill>
              </a:rPr>
              <a:t>)</a:t>
            </a:r>
            <a:endParaRPr lang="zh-TW" altLang="en-US" dirty="0"/>
          </a:p>
        </p:txBody>
      </p:sp>
      <p:grpSp>
        <p:nvGrpSpPr>
          <p:cNvPr id="4" name="群組 3"/>
          <p:cNvGrpSpPr/>
          <p:nvPr/>
        </p:nvGrpSpPr>
        <p:grpSpPr>
          <a:xfrm>
            <a:off x="673151" y="1963732"/>
            <a:ext cx="1207408" cy="441388"/>
            <a:chOff x="4192673" y="1618424"/>
            <a:chExt cx="2365367" cy="441388"/>
          </a:xfrm>
        </p:grpSpPr>
        <p:sp>
          <p:nvSpPr>
            <p:cNvPr id="5" name="六邊形 4"/>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6"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kern="1200" noProof="0" dirty="0">
                  <a:latin typeface="Microsoft JhengHei UI" panose="020B0604030504040204" pitchFamily="34" charset="-120"/>
                  <a:ea typeface="Microsoft JhengHei UI" panose="020B0604030504040204" pitchFamily="34" charset="-120"/>
                </a:rPr>
                <a:t>W2V</a:t>
              </a:r>
            </a:p>
          </p:txBody>
        </p:sp>
      </p:grpSp>
      <p:grpSp>
        <p:nvGrpSpPr>
          <p:cNvPr id="7" name="群組 6"/>
          <p:cNvGrpSpPr/>
          <p:nvPr/>
        </p:nvGrpSpPr>
        <p:grpSpPr>
          <a:xfrm>
            <a:off x="673151" y="2830450"/>
            <a:ext cx="1207408" cy="441388"/>
            <a:chOff x="4192673" y="1618424"/>
            <a:chExt cx="2365367" cy="441388"/>
          </a:xfrm>
        </p:grpSpPr>
        <p:sp>
          <p:nvSpPr>
            <p:cNvPr id="8" name="六邊形 7"/>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CNN</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1" name="矩形 10"/>
          <p:cNvSpPr/>
          <p:nvPr/>
        </p:nvSpPr>
        <p:spPr>
          <a:xfrm>
            <a:off x="809456" y="2415594"/>
            <a:ext cx="9637221" cy="338554"/>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Same as above </a:t>
            </a:r>
          </a:p>
        </p:txBody>
      </p:sp>
      <p:sp>
        <p:nvSpPr>
          <p:cNvPr id="12" name="矩形 11"/>
          <p:cNvSpPr/>
          <p:nvPr/>
        </p:nvSpPr>
        <p:spPr>
          <a:xfrm>
            <a:off x="809456" y="3287806"/>
            <a:ext cx="10801352" cy="1077218"/>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Convolutional neural network (CNN, or ConvNet) is a class of artificial neural network, most commonly applied to analyze visual imagery. They are also known as shift invariant or space invariant artificial neural networks (SIANN), based on the shared-weight architecture of the convolution kernels or filters that slide along input features and provide translation equivariant responses known as feature maps.</a:t>
            </a:r>
          </a:p>
        </p:txBody>
      </p:sp>
      <p:grpSp>
        <p:nvGrpSpPr>
          <p:cNvPr id="13" name="群組 12"/>
          <p:cNvGrpSpPr/>
          <p:nvPr/>
        </p:nvGrpSpPr>
        <p:grpSpPr>
          <a:xfrm>
            <a:off x="673151" y="4703515"/>
            <a:ext cx="2579009" cy="441388"/>
            <a:chOff x="4192673" y="1618424"/>
            <a:chExt cx="1946222" cy="441388"/>
          </a:xfrm>
        </p:grpSpPr>
        <p:sp>
          <p:nvSpPr>
            <p:cNvPr id="14" name="六邊形 13"/>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5" name="六邊形 4"/>
            <p:cNvSpPr txBox="1"/>
            <p:nvPr/>
          </p:nvSpPr>
          <p:spPr>
            <a:xfrm>
              <a:off x="4295534" y="1665029"/>
              <a:ext cx="1843361"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a:latin typeface="Microsoft JhengHei UI" panose="020B0604030504040204" pitchFamily="34" charset="-120"/>
                  <a:ea typeface="Microsoft JhengHei UI" panose="020B0604030504040204" pitchFamily="34" charset="-120"/>
                </a:rPr>
                <a:t>Spacy</a:t>
              </a:r>
              <a:r>
                <a:rPr lang="en-US" sz="1600" dirty="0">
                  <a:latin typeface="Microsoft JhengHei UI" panose="020B0604030504040204" pitchFamily="34" charset="-120"/>
                  <a:ea typeface="Microsoft JhengHei UI" panose="020B0604030504040204" pitchFamily="34" charset="-120"/>
                </a:rPr>
                <a:t>.</a:t>
              </a:r>
              <a:r>
                <a:rPr lang="en-US" sz="1600" dirty="0" err="1">
                  <a:latin typeface="Microsoft JhengHei UI" panose="020B0604030504040204" pitchFamily="34" charset="-120"/>
                  <a:ea typeface="Microsoft JhengHei UI" panose="020B0604030504040204" pitchFamily="34" charset="-120"/>
                </a:rPr>
                <a:t>TextCategorizer</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6" name="矩形 15"/>
          <p:cNvSpPr/>
          <p:nvPr/>
        </p:nvSpPr>
        <p:spPr>
          <a:xfrm>
            <a:off x="809455" y="5163095"/>
            <a:ext cx="11011243" cy="1569660"/>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The model supports classification with multiple, non-mutually exclusive labels. By default, the TextCategorizer class uses a convolutional neural network to assign position-sensitive vectors to each word in the document. The TextCategorizer uses its own CNN model, to avoid sharing weights with the other pipeline components. The document tensor is then summarized by concatenating max and mean pooling, and a multilayer perceptron is used to predict an output vector of length </a:t>
            </a:r>
            <a:r>
              <a:rPr lang="en-US" altLang="zh-TW" sz="1600" dirty="0" err="1">
                <a:latin typeface="Microsoft JhengHei UI" panose="020B0604030504040204" pitchFamily="34" charset="-120"/>
                <a:ea typeface="Microsoft JhengHei UI" panose="020B0604030504040204" pitchFamily="34" charset="-120"/>
              </a:rPr>
              <a:t>nr_class</a:t>
            </a:r>
            <a:r>
              <a:rPr lang="en-US" altLang="zh-TW" sz="1600" dirty="0">
                <a:latin typeface="Microsoft JhengHei UI" panose="020B0604030504040204" pitchFamily="34" charset="-120"/>
                <a:ea typeface="Microsoft JhengHei UI" panose="020B0604030504040204" pitchFamily="34" charset="-120"/>
              </a:rPr>
              <a:t>. The value of each output neuron is the probability that some class is present.</a:t>
            </a:r>
          </a:p>
        </p:txBody>
      </p:sp>
    </p:spTree>
    <p:extLst>
      <p:ext uri="{BB962C8B-B14F-4D97-AF65-F5344CB8AC3E}">
        <p14:creationId xmlns:p14="http://schemas.microsoft.com/office/powerpoint/2010/main" val="2100458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a:solidFill>
                  <a:schemeClr val="accent6"/>
                </a:solidFill>
              </a:rPr>
              <a:t>04</a:t>
            </a:r>
            <a:r>
              <a:rPr lang="en-US" altLang="zh-TW" sz="7200" dirty="0"/>
              <a:t> result</a:t>
            </a:r>
            <a:endParaRPr lang="zh-TW" altLang="en-US" sz="7200" dirty="0"/>
          </a:p>
        </p:txBody>
      </p:sp>
    </p:spTree>
    <p:extLst>
      <p:ext uri="{BB962C8B-B14F-4D97-AF65-F5344CB8AC3E}">
        <p14:creationId xmlns:p14="http://schemas.microsoft.com/office/powerpoint/2010/main" val="1276050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a:solidFill>
                  <a:srgbClr val="FFC000"/>
                </a:solidFill>
              </a:rPr>
              <a:t>Deep learning</a:t>
            </a:r>
            <a:r>
              <a:rPr lang="en-US" altLang="zh-TW" dirty="0">
                <a:solidFill>
                  <a:srgbClr val="FFFEFF"/>
                </a:solidFill>
              </a:rPr>
              <a:t> result(</a:t>
            </a:r>
            <a:r>
              <a:rPr lang="zh-TW" altLang="en-US" dirty="0">
                <a:solidFill>
                  <a:srgbClr val="FFFEFF"/>
                </a:solidFill>
              </a:rPr>
              <a:t>要改，我覺得可以附上</a:t>
            </a:r>
            <a:r>
              <a:rPr lang="en-US" altLang="zh-TW" dirty="0">
                <a:solidFill>
                  <a:srgbClr val="FFFEFF"/>
                </a:solidFill>
              </a:rPr>
              <a:t>confusion matrix)</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2" name="群組 31"/>
          <p:cNvGrpSpPr/>
          <p:nvPr/>
        </p:nvGrpSpPr>
        <p:grpSpPr>
          <a:xfrm>
            <a:off x="474742" y="2716431"/>
            <a:ext cx="2733971" cy="441388"/>
            <a:chOff x="4192673" y="1618424"/>
            <a:chExt cx="2365367" cy="441388"/>
          </a:xfrm>
        </p:grpSpPr>
        <p:sp>
          <p:nvSpPr>
            <p:cNvPr id="34" name="六邊形 33"/>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41" name="群組 40"/>
          <p:cNvGrpSpPr/>
          <p:nvPr/>
        </p:nvGrpSpPr>
        <p:grpSpPr>
          <a:xfrm>
            <a:off x="474742" y="4605022"/>
            <a:ext cx="2733971" cy="441388"/>
            <a:chOff x="4192673" y="1618424"/>
            <a:chExt cx="2365367" cy="441388"/>
          </a:xfrm>
        </p:grpSpPr>
        <p:sp>
          <p:nvSpPr>
            <p:cNvPr id="42" name="六邊形 41"/>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4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9" name="表格 8"/>
          <p:cNvGraphicFramePr>
            <a:graphicFrameLocks noGrp="1"/>
          </p:cNvGraphicFramePr>
          <p:nvPr>
            <p:extLst>
              <p:ext uri="{D42A27DB-BD31-4B8C-83A1-F6EECF244321}">
                <p14:modId xmlns:p14="http://schemas.microsoft.com/office/powerpoint/2010/main" val="3206551873"/>
              </p:ext>
            </p:extLst>
          </p:nvPr>
        </p:nvGraphicFramePr>
        <p:xfrm>
          <a:off x="3047000" y="2716431"/>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a:t>Accuracy</a:t>
                      </a:r>
                      <a:endParaRPr lang="zh-TW" altLang="en-US" sz="1200" dirty="0"/>
                    </a:p>
                  </a:txBody>
                  <a:tcPr/>
                </a:tc>
                <a:tc>
                  <a:txBody>
                    <a:bodyPr/>
                    <a:lstStyle/>
                    <a:p>
                      <a:endParaRPr lang="zh-TW" altLang="en-US" sz="1200" dirty="0"/>
                    </a:p>
                  </a:txBody>
                  <a:tcPr/>
                </a:tc>
                <a:extLst>
                  <a:ext uri="{0D108BD9-81ED-4DB2-BD59-A6C34878D82A}">
                    <a16:rowId xmlns:a16="http://schemas.microsoft.com/office/drawing/2014/main" val="2042429446"/>
                  </a:ext>
                </a:extLst>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val="1819915521"/>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a:t>Accuracy</a:t>
                      </a:r>
                      <a:endParaRPr lang="zh-TW" altLang="en-US" sz="1200" dirty="0"/>
                    </a:p>
                  </a:txBody>
                  <a:tcPr/>
                </a:tc>
                <a:tc>
                  <a:txBody>
                    <a:bodyPr/>
                    <a:lstStyle/>
                    <a:p>
                      <a:endParaRPr lang="zh-TW" altLang="en-US" sz="1200" dirty="0"/>
                    </a:p>
                  </a:txBody>
                  <a:tcPr/>
                </a:tc>
                <a:extLst>
                  <a:ext uri="{0D108BD9-81ED-4DB2-BD59-A6C34878D82A}">
                    <a16:rowId xmlns:a16="http://schemas.microsoft.com/office/drawing/2014/main" val="3956447785"/>
                  </a:ext>
                </a:extLst>
              </a:tr>
            </a:tbl>
          </a:graphicData>
        </a:graphic>
      </p:graphicFrame>
      <p:cxnSp>
        <p:nvCxnSpPr>
          <p:cNvPr id="50" name="直線接點 49"/>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 name="表格 2">
            <a:extLst>
              <a:ext uri="{FF2B5EF4-FFF2-40B4-BE49-F238E27FC236}">
                <a16:creationId xmlns:a16="http://schemas.microsoft.com/office/drawing/2014/main" id="{10232DD5-46D4-4C5D-8BDF-F27F0CB85F9A}"/>
              </a:ext>
            </a:extLst>
          </p:cNvPr>
          <p:cNvGraphicFramePr>
            <a:graphicFrameLocks noGrp="1"/>
          </p:cNvGraphicFramePr>
          <p:nvPr>
            <p:extLst>
              <p:ext uri="{D42A27DB-BD31-4B8C-83A1-F6EECF244321}">
                <p14:modId xmlns:p14="http://schemas.microsoft.com/office/powerpoint/2010/main" val="3758809640"/>
              </p:ext>
            </p:extLst>
          </p:nvPr>
        </p:nvGraphicFramePr>
        <p:xfrm>
          <a:off x="6453080" y="2677339"/>
          <a:ext cx="4200124" cy="1483360"/>
        </p:xfrm>
        <a:graphic>
          <a:graphicData uri="http://schemas.openxmlformats.org/drawingml/2006/table">
            <a:tbl>
              <a:tblPr firstRow="1" bandRow="1">
                <a:tableStyleId>{5C22544A-7EE6-4342-B048-85BDC9FD1C3A}</a:tableStyleId>
              </a:tblPr>
              <a:tblGrid>
                <a:gridCol w="1050031">
                  <a:extLst>
                    <a:ext uri="{9D8B030D-6E8A-4147-A177-3AD203B41FA5}">
                      <a16:colId xmlns:a16="http://schemas.microsoft.com/office/drawing/2014/main" val="4000766274"/>
                    </a:ext>
                  </a:extLst>
                </a:gridCol>
                <a:gridCol w="1050031">
                  <a:extLst>
                    <a:ext uri="{9D8B030D-6E8A-4147-A177-3AD203B41FA5}">
                      <a16:colId xmlns:a16="http://schemas.microsoft.com/office/drawing/2014/main" val="3797643795"/>
                    </a:ext>
                  </a:extLst>
                </a:gridCol>
                <a:gridCol w="1050031">
                  <a:extLst>
                    <a:ext uri="{9D8B030D-6E8A-4147-A177-3AD203B41FA5}">
                      <a16:colId xmlns:a16="http://schemas.microsoft.com/office/drawing/2014/main" val="3588906900"/>
                    </a:ext>
                  </a:extLst>
                </a:gridCol>
                <a:gridCol w="1050031">
                  <a:extLst>
                    <a:ext uri="{9D8B030D-6E8A-4147-A177-3AD203B41FA5}">
                      <a16:colId xmlns:a16="http://schemas.microsoft.com/office/drawing/2014/main" val="2215869336"/>
                    </a:ext>
                  </a:extLst>
                </a:gridCol>
              </a:tblGrid>
              <a:tr h="370840">
                <a:tc>
                  <a:txBody>
                    <a:bodyPr/>
                    <a:lstStyle/>
                    <a:p>
                      <a:endParaRPr lang="zh-TW" altLang="en-US" dirty="0"/>
                    </a:p>
                  </a:txBody>
                  <a:tcPr/>
                </a:tc>
                <a:tc>
                  <a:txBody>
                    <a:bodyPr/>
                    <a:lstStyle/>
                    <a:p>
                      <a:r>
                        <a:rPr lang="en-US" altLang="zh-TW" dirty="0"/>
                        <a:t>0</a:t>
                      </a:r>
                      <a:endParaRPr lang="zh-TW" altLang="en-US" dirty="0"/>
                    </a:p>
                  </a:txBody>
                  <a:tcPr/>
                </a:tc>
                <a:tc>
                  <a:txBody>
                    <a:bodyPr/>
                    <a:lstStyle/>
                    <a:p>
                      <a:r>
                        <a:rPr lang="en-US" altLang="zh-TW" dirty="0"/>
                        <a:t>1</a:t>
                      </a:r>
                      <a:endParaRPr lang="zh-TW" altLang="en-US" dirty="0"/>
                    </a:p>
                  </a:txBody>
                  <a:tcPr/>
                </a:tc>
                <a:tc>
                  <a:txBody>
                    <a:bodyPr/>
                    <a:lstStyle/>
                    <a:p>
                      <a:r>
                        <a:rPr lang="en-US" altLang="zh-TW" dirty="0"/>
                        <a:t>2</a:t>
                      </a:r>
                      <a:endParaRPr lang="zh-TW" altLang="en-US" dirty="0"/>
                    </a:p>
                  </a:txBody>
                  <a:tcPr/>
                </a:tc>
                <a:extLst>
                  <a:ext uri="{0D108BD9-81ED-4DB2-BD59-A6C34878D82A}">
                    <a16:rowId xmlns:a16="http://schemas.microsoft.com/office/drawing/2014/main" val="1595579731"/>
                  </a:ext>
                </a:extLst>
              </a:tr>
              <a:tr h="370840">
                <a:tc>
                  <a:txBody>
                    <a:bodyPr/>
                    <a:lstStyle/>
                    <a:p>
                      <a:r>
                        <a:rPr lang="en-US" altLang="zh-TW" dirty="0"/>
                        <a:t>0</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3453742252"/>
                  </a:ext>
                </a:extLst>
              </a:tr>
              <a:tr h="370840">
                <a:tc>
                  <a:txBody>
                    <a:bodyPr/>
                    <a:lstStyle/>
                    <a:p>
                      <a:r>
                        <a:rPr lang="en-US" altLang="zh-TW" dirty="0"/>
                        <a:t>1</a:t>
                      </a:r>
                      <a:endParaRPr lang="zh-TW" altLang="en-US" dirty="0"/>
                    </a:p>
                  </a:txBody>
                  <a:tcPr/>
                </a:tc>
                <a:tc>
                  <a:txBody>
                    <a:bodyPr/>
                    <a:lstStyle/>
                    <a:p>
                      <a:endParaRPr lang="zh-TW" altLang="en-US"/>
                    </a:p>
                  </a:txBody>
                  <a:tcPr/>
                </a:tc>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712274172"/>
                  </a:ext>
                </a:extLst>
              </a:tr>
              <a:tr h="370840">
                <a:tc>
                  <a:txBody>
                    <a:bodyPr/>
                    <a:lstStyle/>
                    <a:p>
                      <a:r>
                        <a:rPr lang="en-US" altLang="zh-TW" dirty="0"/>
                        <a:t>2</a:t>
                      </a:r>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224766506"/>
                  </a:ext>
                </a:extLst>
              </a:tr>
            </a:tbl>
          </a:graphicData>
        </a:graphic>
      </p:graphicFrame>
    </p:spTree>
    <p:extLst>
      <p:ext uri="{BB962C8B-B14F-4D97-AF65-F5344CB8AC3E}">
        <p14:creationId xmlns:p14="http://schemas.microsoft.com/office/powerpoint/2010/main" val="751066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conclusion(</a:t>
            </a:r>
            <a:r>
              <a:rPr lang="zh-TW" altLang="en-US" dirty="0"/>
              <a:t>要改 可以寫個心得</a:t>
            </a:r>
            <a:r>
              <a:rPr lang="en-US" altLang="zh-TW" dirty="0"/>
              <a:t>)</a:t>
            </a:r>
            <a:endParaRPr lang="zh-TW" altLang="en-US" dirty="0"/>
          </a:p>
        </p:txBody>
      </p:sp>
      <p:grpSp>
        <p:nvGrpSpPr>
          <p:cNvPr id="6" name="群組 5"/>
          <p:cNvGrpSpPr/>
          <p:nvPr/>
        </p:nvGrpSpPr>
        <p:grpSpPr>
          <a:xfrm>
            <a:off x="474742" y="2032728"/>
            <a:ext cx="2733971" cy="441388"/>
            <a:chOff x="4192673" y="1618424"/>
            <a:chExt cx="2365367" cy="441388"/>
          </a:xfrm>
        </p:grpSpPr>
        <p:sp>
          <p:nvSpPr>
            <p:cNvPr id="7" name="六邊形 6"/>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a. Overfitting</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2" name="表格 11"/>
          <p:cNvGraphicFramePr>
            <a:graphicFrameLocks noGrp="1"/>
          </p:cNvGraphicFramePr>
          <p:nvPr>
            <p:extLst>
              <p:ext uri="{D42A27DB-BD31-4B8C-83A1-F6EECF244321}">
                <p14:modId xmlns:p14="http://schemas.microsoft.com/office/powerpoint/2010/main" val="2967302761"/>
              </p:ext>
            </p:extLst>
          </p:nvPr>
        </p:nvGraphicFramePr>
        <p:xfrm>
          <a:off x="581192" y="2682534"/>
          <a:ext cx="11029616" cy="1483360"/>
        </p:xfrm>
        <a:graphic>
          <a:graphicData uri="http://schemas.openxmlformats.org/drawingml/2006/table">
            <a:tbl>
              <a:tblPr firstRow="1" bandRow="1">
                <a:tableStyleId>{5C22544A-7EE6-4342-B048-85BDC9FD1C3A}</a:tableStyleId>
              </a:tblPr>
              <a:tblGrid>
                <a:gridCol w="683083">
                  <a:extLst>
                    <a:ext uri="{9D8B030D-6E8A-4147-A177-3AD203B41FA5}">
                      <a16:colId xmlns:a16="http://schemas.microsoft.com/office/drawing/2014/main" val="1957504118"/>
                    </a:ext>
                  </a:extLst>
                </a:gridCol>
                <a:gridCol w="5302780">
                  <a:extLst>
                    <a:ext uri="{9D8B030D-6E8A-4147-A177-3AD203B41FA5}">
                      <a16:colId xmlns:a16="http://schemas.microsoft.com/office/drawing/2014/main" val="3391078886"/>
                    </a:ext>
                  </a:extLst>
                </a:gridCol>
                <a:gridCol w="5043753">
                  <a:extLst>
                    <a:ext uri="{9D8B030D-6E8A-4147-A177-3AD203B41FA5}">
                      <a16:colId xmlns:a16="http://schemas.microsoft.com/office/drawing/2014/main" val="191231215"/>
                    </a:ext>
                  </a:extLst>
                </a:gridCol>
              </a:tblGrid>
              <a:tr h="370840">
                <a:tc>
                  <a:txBody>
                    <a:bodyPr/>
                    <a:lstStyle/>
                    <a:p>
                      <a:r>
                        <a:rPr lang="en-US" altLang="zh-TW" sz="1600" dirty="0"/>
                        <a:t>no</a:t>
                      </a:r>
                      <a:endParaRPr lang="zh-TW" altLang="en-US" sz="1600" dirty="0"/>
                    </a:p>
                  </a:txBody>
                  <a:tcPr/>
                </a:tc>
                <a:tc>
                  <a:txBody>
                    <a:bodyPr/>
                    <a:lstStyle/>
                    <a:p>
                      <a:r>
                        <a:rPr lang="en-US" altLang="zh-TW" sz="1600" dirty="0"/>
                        <a:t>Problem</a:t>
                      </a:r>
                      <a:endParaRPr lang="zh-TW" altLang="en-US" sz="1600" dirty="0"/>
                    </a:p>
                  </a:txBody>
                  <a:tcPr/>
                </a:tc>
                <a:tc>
                  <a:txBody>
                    <a:bodyPr/>
                    <a:lstStyle/>
                    <a:p>
                      <a:r>
                        <a:rPr lang="en-US" altLang="zh-TW" sz="1600" dirty="0"/>
                        <a:t>Improve</a:t>
                      </a:r>
                      <a:endParaRPr lang="zh-TW" altLang="en-US" sz="1600" dirty="0"/>
                    </a:p>
                  </a:txBody>
                  <a:tcPr/>
                </a:tc>
                <a:extLst>
                  <a:ext uri="{0D108BD9-81ED-4DB2-BD59-A6C34878D82A}">
                    <a16:rowId xmlns:a16="http://schemas.microsoft.com/office/drawing/2014/main" val="285506242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a:latin typeface="Microsoft JhengHei UI" panose="020B0604030504040204" pitchFamily="34" charset="-120"/>
                          <a:ea typeface="Microsoft JhengHei UI" panose="020B0604030504040204" pitchFamily="34" charset="-12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a:latin typeface="Microsoft JhengHei UI" panose="020B0604030504040204" pitchFamily="34" charset="-120"/>
                          <a:ea typeface="Microsoft JhengHei UI" panose="020B0604030504040204" pitchFamily="34" charset="-120"/>
                        </a:rPr>
                        <a:t>Train dataset is too small.</a:t>
                      </a:r>
                    </a:p>
                  </a:txBody>
                  <a:tcPr/>
                </a:tc>
                <a:tc>
                  <a:txBody>
                    <a:bodyPr/>
                    <a:lstStyle/>
                    <a:p>
                      <a:r>
                        <a:rPr lang="en-US" altLang="zh-TW" sz="1600" dirty="0">
                          <a:latin typeface="Microsoft JhengHei UI" panose="020B0604030504040204" pitchFamily="34" charset="-120"/>
                          <a:ea typeface="Microsoft JhengHei UI" panose="020B0604030504040204" pitchFamily="34" charset="-120"/>
                        </a:rPr>
                        <a:t>More train dataset.</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30769295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a:latin typeface="Microsoft JhengHei UI" panose="020B0604030504040204" pitchFamily="34" charset="-120"/>
                          <a:ea typeface="Microsoft JhengHei UI" panose="020B0604030504040204" pitchFamily="34" charset="-120"/>
                        </a:rPr>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a:latin typeface="Microsoft JhengHei UI" panose="020B0604030504040204" pitchFamily="34" charset="-120"/>
                          <a:ea typeface="Microsoft JhengHei UI" panose="020B0604030504040204" pitchFamily="34" charset="-120"/>
                        </a:rPr>
                        <a:t>Bad weight design.</a:t>
                      </a:r>
                    </a:p>
                  </a:txBody>
                  <a:tcPr/>
                </a:tc>
                <a:tc>
                  <a:txBody>
                    <a:bodyPr/>
                    <a:lstStyle/>
                    <a:p>
                      <a:r>
                        <a:rPr lang="en-US" altLang="zh-TW" sz="1600" dirty="0">
                          <a:latin typeface="Microsoft JhengHei UI" panose="020B0604030504040204" pitchFamily="34" charset="-120"/>
                          <a:ea typeface="Microsoft JhengHei UI" panose="020B0604030504040204" pitchFamily="34" charset="-120"/>
                        </a:rPr>
                        <a:t>More dataset to</a:t>
                      </a:r>
                      <a:r>
                        <a:rPr lang="en-US" altLang="zh-TW" sz="1600" baseline="0" dirty="0">
                          <a:latin typeface="Microsoft JhengHei UI" panose="020B0604030504040204" pitchFamily="34" charset="-120"/>
                          <a:ea typeface="Microsoft JhengHei UI" panose="020B0604030504040204" pitchFamily="34" charset="-120"/>
                        </a:rPr>
                        <a:t> reference.</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88920977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a:latin typeface="Microsoft JhengHei UI" panose="020B0604030504040204" pitchFamily="34" charset="-120"/>
                          <a:ea typeface="Microsoft JhengHei UI" panose="020B0604030504040204" pitchFamily="34" charset="-120"/>
                        </a:rPr>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a:latin typeface="Microsoft JhengHei UI" panose="020B0604030504040204" pitchFamily="34" charset="-120"/>
                          <a:ea typeface="Microsoft JhengHei UI" panose="020B0604030504040204" pitchFamily="34" charset="-120"/>
                        </a:rPr>
                        <a:t>Test dataset vs validation dataset too different.</a:t>
                      </a:r>
                    </a:p>
                  </a:txBody>
                  <a:tcPr/>
                </a:tc>
                <a:tc>
                  <a:txBody>
                    <a:bodyPr/>
                    <a:lstStyle/>
                    <a:p>
                      <a:r>
                        <a:rPr lang="en-US" altLang="zh-TW" sz="1600" dirty="0">
                          <a:latin typeface="Microsoft JhengHei UI" panose="020B0604030504040204" pitchFamily="34" charset="-120"/>
                          <a:ea typeface="Microsoft JhengHei UI" panose="020B0604030504040204" pitchFamily="34" charset="-120"/>
                        </a:rPr>
                        <a:t>Pick data sets more evenly.</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968842217"/>
                  </a:ext>
                </a:extLst>
              </a:tr>
            </a:tbl>
          </a:graphicData>
        </a:graphic>
      </p:graphicFrame>
      <p:grpSp>
        <p:nvGrpSpPr>
          <p:cNvPr id="9" name="群組 8"/>
          <p:cNvGrpSpPr/>
          <p:nvPr/>
        </p:nvGrpSpPr>
        <p:grpSpPr>
          <a:xfrm>
            <a:off x="474742" y="4579193"/>
            <a:ext cx="2733971" cy="441388"/>
            <a:chOff x="4192673" y="1618424"/>
            <a:chExt cx="2365367" cy="441388"/>
          </a:xfrm>
        </p:grpSpPr>
        <p:sp>
          <p:nvSpPr>
            <p:cNvPr id="10" name="六邊形 9"/>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 More try</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3" name="矩形 12"/>
          <p:cNvSpPr/>
          <p:nvPr/>
        </p:nvSpPr>
        <p:spPr>
          <a:xfrm>
            <a:off x="581192" y="5132472"/>
            <a:ext cx="11332778" cy="830997"/>
          </a:xfrm>
          <a:prstGeom prst="rect">
            <a:avLst/>
          </a:prstGeom>
        </p:spPr>
        <p:txBody>
          <a:bodyPr wrap="square">
            <a:spAutoFit/>
          </a:bodyPr>
          <a:lstStyle/>
          <a:p>
            <a:pPr marL="342900" lvl="0" indent="-342900">
              <a:buAutoNum type="arabicPeriod"/>
            </a:pPr>
            <a:r>
              <a:rPr lang="en-US" altLang="zh-TW" sz="1600" dirty="0">
                <a:latin typeface="Microsoft JhengHei UI" panose="020B0604030504040204" pitchFamily="34" charset="-120"/>
                <a:ea typeface="Microsoft JhengHei UI" panose="020B0604030504040204" pitchFamily="34" charset="-120"/>
              </a:rPr>
              <a:t>Redesign and reduce word vector.</a:t>
            </a:r>
          </a:p>
          <a:p>
            <a:pPr marL="342900" lvl="0" indent="-342900">
              <a:buAutoNum type="arabicPeriod"/>
            </a:pPr>
            <a:r>
              <a:rPr lang="en-US" altLang="zh-TW" sz="1600" dirty="0">
                <a:latin typeface="Microsoft JhengHei UI" panose="020B0604030504040204" pitchFamily="34" charset="-120"/>
                <a:ea typeface="Microsoft JhengHei UI" panose="020B0604030504040204" pitchFamily="34" charset="-120"/>
              </a:rPr>
              <a:t>Redesign the weight.</a:t>
            </a:r>
          </a:p>
          <a:p>
            <a:pPr marL="342900" lvl="0" indent="-342900">
              <a:buAutoNum type="arabicPeriod"/>
            </a:pPr>
            <a:r>
              <a:rPr lang="en-US" altLang="zh-TW" sz="1600" dirty="0">
                <a:latin typeface="Microsoft JhengHei UI" panose="020B0604030504040204" pitchFamily="34" charset="-120"/>
                <a:ea typeface="Microsoft JhengHei UI" panose="020B0604030504040204" pitchFamily="34" charset="-120"/>
              </a:rPr>
              <a:t>Word Clustering by K-Means</a:t>
            </a:r>
            <a:r>
              <a:rPr lang="zh-TW" altLang="en-US" sz="1600" dirty="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DBCAN.</a:t>
            </a:r>
          </a:p>
        </p:txBody>
      </p:sp>
    </p:spTree>
    <p:extLst>
      <p:ext uri="{BB962C8B-B14F-4D97-AF65-F5344CB8AC3E}">
        <p14:creationId xmlns:p14="http://schemas.microsoft.com/office/powerpoint/2010/main" val="2965259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a:t>Thank </a:t>
            </a:r>
            <a:r>
              <a:rPr lang="en-US" altLang="zh-TW" sz="7200" dirty="0">
                <a:solidFill>
                  <a:schemeClr val="accent6"/>
                </a:solidFill>
              </a:rPr>
              <a:t>you</a:t>
            </a:r>
            <a:endParaRPr lang="zh-TW" altLang="en-US" sz="7200" dirty="0">
              <a:solidFill>
                <a:schemeClr val="accent6"/>
              </a:solidFill>
            </a:endParaRPr>
          </a:p>
        </p:txBody>
      </p:sp>
    </p:spTree>
    <p:extLst>
      <p:ext uri="{BB962C8B-B14F-4D97-AF65-F5344CB8AC3E}">
        <p14:creationId xmlns:p14="http://schemas.microsoft.com/office/powerpoint/2010/main" val="4038362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err="1"/>
              <a:t>github</a:t>
            </a:r>
            <a:endParaRPr lang="zh-TW" altLang="en-US" sz="7200" dirty="0"/>
          </a:p>
        </p:txBody>
      </p:sp>
    </p:spTree>
    <p:extLst>
      <p:ext uri="{BB962C8B-B14F-4D97-AF65-F5344CB8AC3E}">
        <p14:creationId xmlns:p14="http://schemas.microsoft.com/office/powerpoint/2010/main" val="224526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github</a:t>
            </a:r>
            <a:endParaRPr lang="zh-TW" altLang="en-US" dirty="0"/>
          </a:p>
        </p:txBody>
      </p:sp>
      <p:sp>
        <p:nvSpPr>
          <p:cNvPr id="8" name="矩形 7"/>
          <p:cNvSpPr/>
          <p:nvPr/>
        </p:nvSpPr>
        <p:spPr>
          <a:xfrm>
            <a:off x="474742" y="3277585"/>
            <a:ext cx="4729500" cy="584775"/>
          </a:xfrm>
          <a:prstGeom prst="rect">
            <a:avLst/>
          </a:prstGeom>
        </p:spPr>
        <p:txBody>
          <a:bodyPr wrap="none">
            <a:spAutoFit/>
          </a:bodyPr>
          <a:lstStyle/>
          <a:p>
            <a:r>
              <a:rPr lang="zh-TW" altLang="en-US" sz="1600" dirty="0">
                <a:hlinkClick r:id="rId2"/>
              </a:rPr>
              <a:t>https://github.com/frankye1000/NYCU-DigitalMedicine</a:t>
            </a:r>
            <a:endParaRPr lang="en-US" altLang="zh-TW" sz="1600" dirty="0"/>
          </a:p>
          <a:p>
            <a:endParaRPr lang="en-US" altLang="zh-TW" sz="1600" dirty="0"/>
          </a:p>
        </p:txBody>
      </p:sp>
      <p:grpSp>
        <p:nvGrpSpPr>
          <p:cNvPr id="12" name="群組 11"/>
          <p:cNvGrpSpPr/>
          <p:nvPr/>
        </p:nvGrpSpPr>
        <p:grpSpPr>
          <a:xfrm>
            <a:off x="474742" y="2716431"/>
            <a:ext cx="3255163" cy="441388"/>
            <a:chOff x="4192673" y="1618424"/>
            <a:chExt cx="2316261"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22802"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a:latin typeface="Microsoft JhengHei UI" panose="020B0604030504040204" pitchFamily="34" charset="-120"/>
                  <a:ea typeface="Microsoft JhengHei UI" panose="020B0604030504040204" pitchFamily="34" charset="-120"/>
                </a:rPr>
                <a:t>Case presentation 1</a:t>
              </a:r>
            </a:p>
          </p:txBody>
        </p:sp>
      </p:grpSp>
    </p:spTree>
    <p:extLst>
      <p:ext uri="{BB962C8B-B14F-4D97-AF65-F5344CB8AC3E}">
        <p14:creationId xmlns:p14="http://schemas.microsoft.com/office/powerpoint/2010/main" val="3645532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a:t>reference</a:t>
            </a:r>
            <a:endParaRPr lang="zh-TW" altLang="en-US" sz="7200" dirty="0"/>
          </a:p>
        </p:txBody>
      </p:sp>
    </p:spTree>
    <p:extLst>
      <p:ext uri="{BB962C8B-B14F-4D97-AF65-F5344CB8AC3E}">
        <p14:creationId xmlns:p14="http://schemas.microsoft.com/office/powerpoint/2010/main" val="230992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a:t>Reference(</a:t>
            </a:r>
            <a:r>
              <a:rPr lang="zh-TW" altLang="en-US" dirty="0"/>
              <a:t>隨便貼上有參考的網頁</a:t>
            </a:r>
            <a:r>
              <a:rPr lang="en-US" altLang="zh-TW" dirty="0"/>
              <a:t>)</a:t>
            </a: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445627" cy="4524315"/>
          </a:xfrm>
          <a:prstGeom prst="rect">
            <a:avLst/>
          </a:prstGeom>
        </p:spPr>
        <p:txBody>
          <a:bodyPr wrap="square">
            <a:spAutoFit/>
          </a:bodyPr>
          <a:lstStyle/>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a:t>
            </a:r>
            <a:r>
              <a:rPr lang="en-US" altLang="zh-CN" sz="1600" dirty="0">
                <a:latin typeface="Microsoft JhengHei UI" panose="020B0604030504040204" pitchFamily="34" charset="-120"/>
                <a:ea typeface="Microsoft JhengHei UI" panose="020B0604030504040204" pitchFamily="34" charset="-120"/>
              </a:rPr>
              <a:t>python </a:t>
            </a:r>
            <a:r>
              <a:rPr lang="zh-CN" altLang="en-US" sz="1600" dirty="0">
                <a:latin typeface="Microsoft JhengHei UI" panose="020B0604030504040204" pitchFamily="34" charset="-120"/>
                <a:ea typeface="Microsoft JhengHei UI" panose="020B0604030504040204" pitchFamily="34" charset="-120"/>
              </a:rPr>
              <a:t>去除所有的中文 英文标点符号</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(https://blog.csdn.net/weixin_38819889/article/details/105389248)</a:t>
            </a:r>
          </a:p>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[2]</a:t>
            </a:r>
            <a:r>
              <a:rPr lang="en-US" altLang="zh-TW" sz="1600" dirty="0">
                <a:latin typeface="Microsoft JhengHei UI" panose="020B0604030504040204" pitchFamily="34" charset="-120"/>
                <a:ea typeface="Microsoft JhengHei UI" panose="020B0604030504040204" pitchFamily="34" charset="-120"/>
              </a:rPr>
              <a:t>Python</a:t>
            </a:r>
            <a:r>
              <a:rPr lang="zh-TW" altLang="en-US" sz="1600" dirty="0">
                <a:latin typeface="Microsoft JhengHei UI" panose="020B0604030504040204" pitchFamily="34" charset="-120"/>
                <a:ea typeface="Microsoft JhengHei UI" panose="020B0604030504040204" pitchFamily="34" charset="-120"/>
              </a:rPr>
              <a:t>處理中文標點符號大集合</a:t>
            </a:r>
            <a:r>
              <a:rPr lang="en-US" altLang="zh-TW" sz="1600" dirty="0">
                <a:latin typeface="Microsoft JhengHei UI" panose="020B0604030504040204" pitchFamily="34" charset="-120"/>
                <a:ea typeface="Microsoft JhengHei UI" panose="020B0604030504040204" pitchFamily="34" charset="-120"/>
              </a:rPr>
              <a:t>(https://codertw.com/%E7%A8%8B%E5%BC%8F%E8%AA%9E%E8%A8%80/356827/)</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[3]</a:t>
            </a:r>
            <a:r>
              <a:rPr lang="zh-TW" altLang="en-US" sz="1600" dirty="0">
                <a:latin typeface="Microsoft JhengHei UI" panose="020B0604030504040204" pitchFamily="34" charset="-120"/>
                <a:ea typeface="Microsoft JhengHei UI" panose="020B0604030504040204" pitchFamily="34" charset="-120"/>
              </a:rPr>
              <a:t>英文自然語言處理的經典工具 </a:t>
            </a:r>
            <a:r>
              <a:rPr lang="en-US" altLang="zh-TW" sz="1600" dirty="0">
                <a:latin typeface="Microsoft JhengHei UI" panose="020B0604030504040204" pitchFamily="34" charset="-120"/>
                <a:ea typeface="Microsoft JhengHei UI" panose="020B0604030504040204" pitchFamily="34" charset="-120"/>
              </a:rPr>
              <a:t>NLTK</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(https://clay-atlas.com/blog/2019/07/30/nlp-python-cn-nltk-kit/)</a:t>
            </a:r>
          </a:p>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[4]</a:t>
            </a:r>
            <a:r>
              <a:rPr lang="en-US" altLang="zh-TW" sz="1600" dirty="0">
                <a:latin typeface="Microsoft JhengHei UI" panose="020B0604030504040204" pitchFamily="34" charset="-120"/>
                <a:ea typeface="Microsoft JhengHei UI" panose="020B0604030504040204" pitchFamily="34" charset="-120"/>
              </a:rPr>
              <a:t> Word2Vec</a:t>
            </a:r>
            <a:r>
              <a:rPr lang="zh-TW" altLang="en-US" sz="1600" dirty="0">
                <a:latin typeface="Microsoft JhengHei UI" panose="020B0604030504040204" pitchFamily="34" charset="-120"/>
                <a:ea typeface="Microsoft JhengHei UI" panose="020B0604030504040204" pitchFamily="34" charset="-120"/>
              </a:rPr>
              <a:t>的参数解释</a:t>
            </a:r>
            <a:r>
              <a:rPr lang="en-US" altLang="zh-TW" sz="1600" dirty="0">
                <a:latin typeface="Microsoft JhengHei UI" panose="020B0604030504040204" pitchFamily="34" charset="-120"/>
                <a:ea typeface="Microsoft JhengHei UI" panose="020B0604030504040204" pitchFamily="34" charset="-120"/>
              </a:rPr>
              <a:t>(https://blog.csdn.net/laobai1015/article/details/86540813)</a:t>
            </a:r>
          </a:p>
          <a:p>
            <a:pPr>
              <a:lnSpc>
                <a:spcPct val="150000"/>
              </a:lnSpc>
            </a:pPr>
            <a:r>
              <a:rPr lang="en-US" altLang="zh-TW" sz="1600" dirty="0">
                <a:latin typeface="Microsoft JhengHei UI" panose="020B0604030504040204" pitchFamily="34" charset="-120"/>
                <a:ea typeface="Microsoft JhengHei UI" panose="020B0604030504040204" pitchFamily="34" charset="-120"/>
              </a:rPr>
              <a:t>[5] NLP</a:t>
            </a:r>
            <a:r>
              <a:rPr lang="zh-TW" altLang="en-US" sz="1600" dirty="0">
                <a:latin typeface="Microsoft JhengHei UI" panose="020B0604030504040204" pitchFamily="34" charset="-120"/>
                <a:ea typeface="Microsoft JhengHei UI" panose="020B0604030504040204" pitchFamily="34" charset="-120"/>
              </a:rPr>
              <a:t>入门（三）词形还原（</a:t>
            </a:r>
            <a:r>
              <a:rPr lang="en-US" altLang="zh-TW" sz="1600" dirty="0">
                <a:latin typeface="Microsoft JhengHei UI" panose="020B0604030504040204" pitchFamily="34" charset="-120"/>
                <a:ea typeface="Microsoft JhengHei UI" panose="020B0604030504040204" pitchFamily="34" charset="-120"/>
              </a:rPr>
              <a:t>Lemmatization</a:t>
            </a:r>
            <a:r>
              <a:rPr lang="zh-TW" altLang="en-US" sz="1600" dirty="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(https://www.cnblogs.com/jclian91/p/9898511.html)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a:latin typeface="Microsoft JhengHei UI" panose="020B0604030504040204" pitchFamily="34" charset="-120"/>
                <a:ea typeface="Microsoft JhengHei UI" panose="020B0604030504040204" pitchFamily="34" charset="-120"/>
              </a:rPr>
              <a:t>[6]</a:t>
            </a:r>
            <a:r>
              <a:rPr lang="zh-TW" altLang="en-US" sz="1600" dirty="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Word2Vec</a:t>
            </a:r>
            <a:r>
              <a:rPr lang="zh-TW" altLang="en-US" sz="1600" dirty="0">
                <a:latin typeface="Microsoft JhengHei UI" panose="020B0604030504040204" pitchFamily="34" charset="-120"/>
                <a:ea typeface="Microsoft JhengHei UI" panose="020B0604030504040204" pitchFamily="34" charset="-120"/>
              </a:rPr>
              <a:t>的簡易教學與參數調整指南</a:t>
            </a:r>
            <a:r>
              <a:rPr lang="en-US" altLang="zh-TW" sz="1600" dirty="0">
                <a:latin typeface="Microsoft JhengHei UI" panose="020B0604030504040204" pitchFamily="34" charset="-120"/>
                <a:ea typeface="Microsoft JhengHei UI" panose="020B0604030504040204" pitchFamily="34" charset="-120"/>
              </a:rPr>
              <a:t>(https://www.kaggle.com/jerrykuo7727/word2vec)</a:t>
            </a:r>
          </a:p>
          <a:p>
            <a:pPr>
              <a:lnSpc>
                <a:spcPct val="150000"/>
              </a:lnSpc>
            </a:pPr>
            <a:r>
              <a:rPr lang="en-US" altLang="zh-TW" sz="1600" dirty="0">
                <a:latin typeface="Microsoft JhengHei UI" panose="020B0604030504040204" pitchFamily="34" charset="-120"/>
                <a:ea typeface="Microsoft JhengHei UI" panose="020B0604030504040204" pitchFamily="34" charset="-120"/>
              </a:rPr>
              <a:t>[7]</a:t>
            </a:r>
            <a:r>
              <a:rPr lang="zh-TW" altLang="en-US" sz="1600" dirty="0">
                <a:latin typeface="Microsoft JhengHei UI" panose="020B0604030504040204" pitchFamily="34" charset="-120"/>
                <a:ea typeface="Microsoft JhengHei UI" panose="020B0604030504040204" pitchFamily="34" charset="-120"/>
              </a:rPr>
              <a:t>新手村逃脫！初心者的 </a:t>
            </a:r>
            <a:r>
              <a:rPr lang="en-US" altLang="zh-TW" sz="1600" dirty="0">
                <a:latin typeface="Microsoft JhengHei UI" panose="020B0604030504040204" pitchFamily="34" charset="-120"/>
                <a:ea typeface="Microsoft JhengHei UI" panose="020B0604030504040204" pitchFamily="34" charset="-120"/>
              </a:rPr>
              <a:t>Python </a:t>
            </a:r>
            <a:r>
              <a:rPr lang="zh-TW" altLang="en-US" sz="1600" dirty="0">
                <a:latin typeface="Microsoft JhengHei UI" panose="020B0604030504040204" pitchFamily="34" charset="-120"/>
                <a:ea typeface="Microsoft JhengHei UI" panose="020B0604030504040204" pitchFamily="34" charset="-120"/>
              </a:rPr>
              <a:t>機器學習攻略 </a:t>
            </a:r>
            <a:r>
              <a:rPr lang="en-US" altLang="zh-TW" sz="1600" dirty="0">
                <a:latin typeface="Microsoft JhengHei UI" panose="020B0604030504040204" pitchFamily="34" charset="-120"/>
                <a:ea typeface="Microsoft JhengHei UI" panose="020B0604030504040204" pitchFamily="34" charset="-120"/>
              </a:rPr>
              <a:t>1.0.0 documentation(https://yaojenkuo.io/ml-newbies/07-performance.html)</a:t>
            </a:r>
          </a:p>
          <a:p>
            <a:pPr>
              <a:lnSpc>
                <a:spcPct val="150000"/>
              </a:lnSpc>
            </a:pPr>
            <a:r>
              <a:rPr lang="en-US" altLang="zh-TW" sz="1600" dirty="0">
                <a:latin typeface="Microsoft JhengHei UI" panose="020B0604030504040204" pitchFamily="34" charset="-120"/>
                <a:ea typeface="Microsoft JhengHei UI" panose="020B0604030504040204" pitchFamily="34" charset="-120"/>
              </a:rPr>
              <a:t>[8] Word2vec from scratch (Skip-gram &amp; CBOW)(https://medium.com/@pocheng0118/word2vec-from-scratch-skip-gram-cbow-98fd17385945)</a:t>
            </a: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3046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a:t>Reference(</a:t>
            </a:r>
            <a:r>
              <a:rPr lang="zh-TW" altLang="en-US" dirty="0"/>
              <a:t>隨便貼上有參考的網頁</a:t>
            </a:r>
            <a:r>
              <a:rPr lang="en-US" altLang="zh-TW" dirty="0"/>
              <a:t>)</a:t>
            </a: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512129" cy="4154984"/>
          </a:xfrm>
          <a:prstGeom prst="rect">
            <a:avLst/>
          </a:prstGeom>
        </p:spPr>
        <p:txBody>
          <a:bodyPr wrap="square">
            <a:spAutoFit/>
          </a:bodyPr>
          <a:lstStyle/>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[9] ML</a:t>
            </a:r>
            <a:r>
              <a:rPr lang="zh-TW" altLang="en-US"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入門（十七）隨機森林</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(Random Forest)</a:t>
            </a:r>
            <a:r>
              <a:rPr lang="en-US" altLang="zh-CN" sz="1600" dirty="0">
                <a:latin typeface="Microsoft JhengHei UI" panose="020B0604030504040204" pitchFamily="34" charset="-120"/>
                <a:ea typeface="Microsoft JhengHei UI" panose="020B0604030504040204" pitchFamily="34" charset="-120"/>
              </a:rPr>
              <a:t> </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(https://medium.com/chung-yi/ml%E5%85%A5%E9%96%80-%E5%8D%81%E4%B8%83-%E9%9A%A8%E6%A9%9F%E6%A3%AE%E6%9E%97-random-forest-6afc24871857)</a:t>
            </a:r>
          </a:p>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[10] </a:t>
            </a:r>
            <a:r>
              <a:rPr lang="en-US" altLang="zh-TW" sz="1600" kern="100" dirty="0" err="1">
                <a:latin typeface="Microsoft JhengHei UI" panose="020B0604030504040204" pitchFamily="34" charset="-120"/>
                <a:ea typeface="Microsoft JhengHei UI" panose="020B0604030504040204" pitchFamily="34" charset="-120"/>
                <a:cs typeface="Times New Roman" panose="02020603050405020304" pitchFamily="18" charset="0"/>
              </a:rPr>
              <a:t>scikit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-learn Machine Learning in Python</a:t>
            </a:r>
            <a:r>
              <a:rPr lang="en-US" altLang="zh-TW" sz="1600" dirty="0">
                <a:latin typeface="Microsoft JhengHei UI" panose="020B0604030504040204" pitchFamily="34" charset="-120"/>
                <a:ea typeface="Microsoft JhengHei UI" panose="020B0604030504040204" pitchFamily="34" charset="-120"/>
              </a:rPr>
              <a:t> (https://scikit-learn.org/stable/index.html)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[11] Introduction to Random Forest in Machine Learning(https://www.section.io/engineering-education/introduction-to-random-forest-in-machine-learning/)</a:t>
            </a:r>
          </a:p>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[12]</a:t>
            </a:r>
            <a:r>
              <a:rPr lang="zh-TW" altLang="en-US" sz="1600" dirty="0">
                <a:latin typeface="Microsoft JhengHei UI" panose="020B0604030504040204" pitchFamily="34" charset="-120"/>
                <a:ea typeface="Microsoft JhengHei UI" panose="020B0604030504040204" pitchFamily="34" charset="-120"/>
              </a:rPr>
              <a:t>機器學習之</a:t>
            </a:r>
            <a:r>
              <a:rPr lang="en-US" altLang="zh-TW" sz="1600" dirty="0" err="1">
                <a:latin typeface="Microsoft JhengHei UI" panose="020B0604030504040204" pitchFamily="34" charset="-120"/>
                <a:ea typeface="Microsoft JhengHei UI" panose="020B0604030504040204" pitchFamily="34" charset="-120"/>
              </a:rPr>
              <a:t>XGBoost</a:t>
            </a:r>
            <a:r>
              <a:rPr lang="zh-TW" altLang="en-US" sz="1600" dirty="0">
                <a:latin typeface="Microsoft JhengHei UI" panose="020B0604030504040204" pitchFamily="34" charset="-120"/>
                <a:ea typeface="Microsoft JhengHei UI" panose="020B0604030504040204" pitchFamily="34" charset="-120"/>
              </a:rPr>
              <a:t>分類器</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en-US" altLang="zh-TW" sz="1600" dirty="0" err="1">
                <a:latin typeface="Microsoft JhengHei UI" panose="020B0604030504040204" pitchFamily="34" charset="-120"/>
                <a:ea typeface="Microsoft JhengHei UI" panose="020B0604030504040204" pitchFamily="34" charset="-120"/>
              </a:rPr>
              <a:t>xgb</a:t>
            </a:r>
            <a:r>
              <a:rPr lang="zh-TW" altLang="en-US" sz="1600" dirty="0">
                <a:latin typeface="Microsoft JhengHei UI" panose="020B0604030504040204" pitchFamily="34" charset="-120"/>
                <a:ea typeface="Microsoft JhengHei UI" panose="020B0604030504040204" pitchFamily="34" charset="-120"/>
              </a:rPr>
              <a:t>使用</a:t>
            </a:r>
            <a:r>
              <a:rPr lang="en-US" altLang="zh-TW" sz="1600" dirty="0" err="1">
                <a:latin typeface="Microsoft JhengHei UI" panose="020B0604030504040204" pitchFamily="34" charset="-120"/>
                <a:ea typeface="Microsoft JhengHei UI" panose="020B0604030504040204" pitchFamily="34" charset="-120"/>
              </a:rPr>
              <a:t>sklearn</a:t>
            </a:r>
            <a:r>
              <a:rPr lang="zh-TW" altLang="en-US" sz="1600" dirty="0">
                <a:latin typeface="Microsoft JhengHei UI" panose="020B0604030504040204" pitchFamily="34" charset="-120"/>
                <a:ea typeface="Microsoft JhengHei UI" panose="020B0604030504040204" pitchFamily="34" charset="-120"/>
              </a:rPr>
              <a:t>介面</a:t>
            </a:r>
            <a:r>
              <a:rPr lang="en-US" altLang="zh-TW" sz="1600" dirty="0">
                <a:latin typeface="Microsoft JhengHei UI" panose="020B0604030504040204" pitchFamily="34" charset="-120"/>
                <a:ea typeface="Microsoft JhengHei UI" panose="020B0604030504040204" pitchFamily="34" charset="-120"/>
              </a:rPr>
              <a:t>(https://www.itread01.com/content/1545533828.html)</a:t>
            </a:r>
          </a:p>
          <a:p>
            <a:pPr>
              <a:lnSpc>
                <a:spcPct val="150000"/>
              </a:lnSpc>
            </a:pPr>
            <a:r>
              <a:rPr lang="en-US" altLang="zh-TW" sz="1600" dirty="0">
                <a:latin typeface="Microsoft JhengHei UI" panose="020B0604030504040204" pitchFamily="34" charset="-120"/>
                <a:ea typeface="Microsoft JhengHei UI" panose="020B0604030504040204" pitchFamily="34" charset="-120"/>
              </a:rPr>
              <a:t>[13] Python </a:t>
            </a:r>
            <a:r>
              <a:rPr lang="en-US" altLang="zh-TW" sz="1600" dirty="0" err="1">
                <a:latin typeface="Microsoft JhengHei UI" panose="020B0604030504040204" pitchFamily="34" charset="-120"/>
                <a:ea typeface="Microsoft JhengHei UI" panose="020B0604030504040204" pitchFamily="34" charset="-120"/>
              </a:rPr>
              <a:t>xgboost</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模块，</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实例源码</a:t>
            </a:r>
            <a:r>
              <a:rPr lang="en-US" altLang="zh-TW" sz="1600" dirty="0">
                <a:latin typeface="Microsoft JhengHei UI" panose="020B0604030504040204" pitchFamily="34" charset="-120"/>
                <a:ea typeface="Microsoft JhengHei UI" panose="020B0604030504040204" pitchFamily="34" charset="-120"/>
              </a:rPr>
              <a:t>(https://codingdict.com/sources/py/xgboost/12189.html)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a:latin typeface="Microsoft JhengHei UI" panose="020B0604030504040204" pitchFamily="34" charset="-120"/>
                <a:ea typeface="Microsoft JhengHei UI" panose="020B0604030504040204" pitchFamily="34" charset="-120"/>
              </a:rPr>
              <a:t>[14]</a:t>
            </a:r>
            <a:r>
              <a:rPr lang="zh-TW" altLang="en-US" sz="1600" dirty="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Introduction to Naive Bayes: A Probability-Based Classification Algorithm(https://blog.paperspace.com/introduction-to-naive-bayes/)</a:t>
            </a: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010738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contents</a:t>
            </a:r>
            <a:endParaRPr lang="zh-TW" altLang="en-US" dirty="0"/>
          </a:p>
        </p:txBody>
      </p:sp>
      <p:cxnSp>
        <p:nvCxnSpPr>
          <p:cNvPr id="9" name="Google Shape;109;p2"/>
          <p:cNvCxnSpPr/>
          <p:nvPr/>
        </p:nvCxnSpPr>
        <p:spPr>
          <a:xfrm>
            <a:off x="1255200" y="2294268"/>
            <a:ext cx="30252" cy="4040894"/>
          </a:xfrm>
          <a:prstGeom prst="straightConnector1">
            <a:avLst/>
          </a:prstGeom>
          <a:noFill/>
          <a:ln w="9525" cap="flat" cmpd="sng">
            <a:solidFill>
              <a:schemeClr val="accent1"/>
            </a:solidFill>
            <a:prstDash val="solid"/>
            <a:miter lim="800000"/>
            <a:headEnd type="none" w="sm" len="sm"/>
            <a:tailEnd type="none" w="sm" len="sm"/>
          </a:ln>
        </p:spPr>
      </p:cxnSp>
      <p:grpSp>
        <p:nvGrpSpPr>
          <p:cNvPr id="10" name="Google Shape;110;p2"/>
          <p:cNvGrpSpPr/>
          <p:nvPr/>
        </p:nvGrpSpPr>
        <p:grpSpPr>
          <a:xfrm>
            <a:off x="1190852" y="2286000"/>
            <a:ext cx="7085505" cy="484500"/>
            <a:chOff x="2143295" y="639776"/>
            <a:chExt cx="7085505" cy="484500"/>
          </a:xfrm>
        </p:grpSpPr>
        <p:sp>
          <p:nvSpPr>
            <p:cNvPr id="11" name="Google Shape;111;p2"/>
            <p:cNvSpPr/>
            <p:nvPr/>
          </p:nvSpPr>
          <p:spPr>
            <a:xfrm>
              <a:off x="2143295" y="886641"/>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2" name="Google Shape;112;p2"/>
            <p:cNvSpPr txBox="1"/>
            <p:nvPr/>
          </p:nvSpPr>
          <p:spPr>
            <a:xfrm>
              <a:off x="2601500" y="639776"/>
              <a:ext cx="6627300" cy="484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a:solidFill>
                    <a:schemeClr val="accent6"/>
                  </a:solidFill>
                  <a:latin typeface="Times New Roman"/>
                  <a:ea typeface="Times New Roman"/>
                  <a:cs typeface="Times New Roman"/>
                  <a:sym typeface="Times New Roman"/>
                </a:rPr>
                <a:t>01</a:t>
              </a:r>
              <a:r>
                <a:rPr lang="en-US" sz="4000" b="1" i="0" u="none" strike="noStrike" cap="none" dirty="0">
                  <a:solidFill>
                    <a:schemeClr val="accent2"/>
                  </a:solidFill>
                  <a:latin typeface="Times New Roman"/>
                  <a:ea typeface="Times New Roman"/>
                  <a:cs typeface="Times New Roman"/>
                  <a:sym typeface="Times New Roman"/>
                </a:rPr>
                <a:t>  Introduction</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13" name="Google Shape;114;p2"/>
          <p:cNvSpPr/>
          <p:nvPr/>
        </p:nvSpPr>
        <p:spPr>
          <a:xfrm>
            <a:off x="1204172" y="3609573"/>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grpSp>
        <p:nvGrpSpPr>
          <p:cNvPr id="14" name="Google Shape;116;p2"/>
          <p:cNvGrpSpPr/>
          <p:nvPr/>
        </p:nvGrpSpPr>
        <p:grpSpPr>
          <a:xfrm>
            <a:off x="1216872" y="3416283"/>
            <a:ext cx="8799741" cy="1469290"/>
            <a:chOff x="2169372" y="1560919"/>
            <a:chExt cx="8799741" cy="1469290"/>
          </a:xfrm>
        </p:grpSpPr>
        <p:sp>
          <p:nvSpPr>
            <p:cNvPr id="15" name="Google Shape;117;p2"/>
            <p:cNvSpPr/>
            <p:nvPr/>
          </p:nvSpPr>
          <p:spPr>
            <a:xfrm>
              <a:off x="2169372" y="2893049"/>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6" name="Google Shape;118;p2"/>
            <p:cNvSpPr txBox="1"/>
            <p:nvPr/>
          </p:nvSpPr>
          <p:spPr>
            <a:xfrm>
              <a:off x="2601557" y="1560919"/>
              <a:ext cx="8367556" cy="52374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a:solidFill>
                    <a:schemeClr val="accent6"/>
                  </a:solidFill>
                  <a:latin typeface="Times New Roman"/>
                  <a:ea typeface="Times New Roman"/>
                  <a:cs typeface="Times New Roman"/>
                  <a:sym typeface="Times New Roman"/>
                </a:rPr>
                <a:t>02</a:t>
              </a:r>
              <a:r>
                <a:rPr lang="en-US" sz="4000" b="1" i="0" u="none" strike="noStrike" cap="none" dirty="0">
                  <a:solidFill>
                    <a:schemeClr val="accent2"/>
                  </a:solidFill>
                  <a:latin typeface="Times New Roman"/>
                  <a:ea typeface="Times New Roman"/>
                  <a:cs typeface="Times New Roman"/>
                  <a:sym typeface="Times New Roman"/>
                </a:rPr>
                <a:t>  </a:t>
              </a:r>
              <a:r>
                <a:rPr lang="en-US" sz="4000" b="1" dirty="0">
                  <a:solidFill>
                    <a:schemeClr val="accent2"/>
                  </a:solidFill>
                  <a:latin typeface="Times New Roman"/>
                  <a:ea typeface="Times New Roman"/>
                  <a:cs typeface="Times New Roman"/>
                  <a:sym typeface="Times New Roman"/>
                </a:rPr>
                <a:t>Image</a:t>
              </a:r>
              <a:r>
                <a:rPr lang="en-US" sz="4000" b="1" i="0" u="none" strike="noStrike" cap="none" dirty="0">
                  <a:solidFill>
                    <a:schemeClr val="accent2"/>
                  </a:solidFill>
                  <a:latin typeface="Times New Roman"/>
                  <a:ea typeface="Times New Roman"/>
                  <a:cs typeface="Times New Roman"/>
                  <a:sym typeface="Times New Roman"/>
                </a:rPr>
                <a:t> Preprocessing</a:t>
              </a:r>
              <a:endParaRPr sz="4000" b="1" i="0" u="none" strike="noStrike" cap="none" dirty="0">
                <a:solidFill>
                  <a:schemeClr val="accent2"/>
                </a:solidFill>
                <a:latin typeface="Times New Roman"/>
                <a:ea typeface="Times New Roman"/>
                <a:cs typeface="Times New Roman"/>
                <a:sym typeface="Times New Roman"/>
              </a:endParaRPr>
            </a:p>
          </p:txBody>
        </p:sp>
      </p:grpSp>
      <p:grpSp>
        <p:nvGrpSpPr>
          <p:cNvPr id="17" name="Google Shape;119;p2"/>
          <p:cNvGrpSpPr/>
          <p:nvPr/>
        </p:nvGrpSpPr>
        <p:grpSpPr>
          <a:xfrm>
            <a:off x="1215517" y="4560013"/>
            <a:ext cx="6310965" cy="1391248"/>
            <a:chOff x="2168017" y="2628449"/>
            <a:chExt cx="6310965" cy="1391248"/>
          </a:xfrm>
        </p:grpSpPr>
        <p:sp>
          <p:nvSpPr>
            <p:cNvPr id="18" name="Google Shape;120;p2"/>
            <p:cNvSpPr/>
            <p:nvPr/>
          </p:nvSpPr>
          <p:spPr>
            <a:xfrm>
              <a:off x="2168017" y="3882537"/>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9" name="Google Shape;121;p2"/>
            <p:cNvSpPr txBox="1"/>
            <p:nvPr/>
          </p:nvSpPr>
          <p:spPr>
            <a:xfrm>
              <a:off x="2601557" y="2628449"/>
              <a:ext cx="5877425" cy="51395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a:solidFill>
                    <a:schemeClr val="accent6"/>
                  </a:solidFill>
                  <a:latin typeface="Times New Roman"/>
                  <a:ea typeface="Times New Roman"/>
                  <a:cs typeface="Times New Roman"/>
                  <a:sym typeface="Times New Roman"/>
                </a:rPr>
                <a:t>03</a:t>
              </a:r>
              <a:r>
                <a:rPr lang="en-US" sz="4000" b="1" i="0" u="none" strike="noStrike" cap="none" dirty="0">
                  <a:solidFill>
                    <a:schemeClr val="accent2"/>
                  </a:solidFill>
                  <a:latin typeface="Times New Roman"/>
                  <a:ea typeface="Times New Roman"/>
                  <a:cs typeface="Times New Roman"/>
                  <a:sym typeface="Times New Roman"/>
                </a:rPr>
                <a:t>  Method</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20" name="Google Shape;124;p2"/>
          <p:cNvSpPr txBox="1"/>
          <p:nvPr/>
        </p:nvSpPr>
        <p:spPr>
          <a:xfrm>
            <a:off x="1649057" y="5625731"/>
            <a:ext cx="7623000" cy="513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a:solidFill>
                  <a:schemeClr val="accent6"/>
                </a:solidFill>
                <a:latin typeface="Times New Roman"/>
                <a:ea typeface="Times New Roman"/>
                <a:cs typeface="Times New Roman"/>
                <a:sym typeface="Times New Roman"/>
              </a:rPr>
              <a:t>04</a:t>
            </a:r>
            <a:r>
              <a:rPr lang="en-US" sz="4000" b="1" i="0" u="none" strike="noStrike" cap="none" dirty="0">
                <a:solidFill>
                  <a:schemeClr val="accent2"/>
                </a:solidFill>
                <a:latin typeface="Times New Roman"/>
                <a:ea typeface="Times New Roman"/>
                <a:cs typeface="Times New Roman"/>
                <a:sym typeface="Times New Roman"/>
              </a:rPr>
              <a:t>  Result</a:t>
            </a:r>
            <a:endParaRPr sz="4000" b="1" i="0" u="none" strike="noStrike" cap="none" dirty="0">
              <a:solidFill>
                <a:schemeClr val="accent2"/>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42528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Autofit/>
          </a:bodyPr>
          <a:lstStyle/>
          <a:p>
            <a:r>
              <a:rPr lang="en-US" altLang="zh-TW" sz="7200" dirty="0"/>
              <a:t>Contribution of group members</a:t>
            </a:r>
            <a:endParaRPr lang="zh-TW" altLang="en-US" sz="7200" dirty="0"/>
          </a:p>
        </p:txBody>
      </p:sp>
    </p:spTree>
    <p:extLst>
      <p:ext uri="{BB962C8B-B14F-4D97-AF65-F5344CB8AC3E}">
        <p14:creationId xmlns:p14="http://schemas.microsoft.com/office/powerpoint/2010/main" val="2998671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a:t>contribute</a:t>
            </a: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3" name="表格 2"/>
          <p:cNvGraphicFramePr>
            <a:graphicFrameLocks noGrp="1"/>
          </p:cNvGraphicFramePr>
          <p:nvPr>
            <p:extLst>
              <p:ext uri="{D42A27DB-BD31-4B8C-83A1-F6EECF244321}">
                <p14:modId xmlns:p14="http://schemas.microsoft.com/office/powerpoint/2010/main" val="3058923137"/>
              </p:ext>
            </p:extLst>
          </p:nvPr>
        </p:nvGraphicFramePr>
        <p:xfrm>
          <a:off x="460892" y="2375916"/>
          <a:ext cx="11149916" cy="1483360"/>
        </p:xfrm>
        <a:graphic>
          <a:graphicData uri="http://schemas.openxmlformats.org/drawingml/2006/table">
            <a:tbl>
              <a:tblPr firstRow="1" bandRow="1">
                <a:tableStyleId>{5C22544A-7EE6-4342-B048-85BDC9FD1C3A}</a:tableStyleId>
              </a:tblPr>
              <a:tblGrid>
                <a:gridCol w="2170313">
                  <a:extLst>
                    <a:ext uri="{9D8B030D-6E8A-4147-A177-3AD203B41FA5}">
                      <a16:colId xmlns:a16="http://schemas.microsoft.com/office/drawing/2014/main" val="84711709"/>
                    </a:ext>
                  </a:extLst>
                </a:gridCol>
                <a:gridCol w="6018333">
                  <a:extLst>
                    <a:ext uri="{9D8B030D-6E8A-4147-A177-3AD203B41FA5}">
                      <a16:colId xmlns:a16="http://schemas.microsoft.com/office/drawing/2014/main" val="2539184705"/>
                    </a:ext>
                  </a:extLst>
                </a:gridCol>
                <a:gridCol w="2961270">
                  <a:extLst>
                    <a:ext uri="{9D8B030D-6E8A-4147-A177-3AD203B41FA5}">
                      <a16:colId xmlns:a16="http://schemas.microsoft.com/office/drawing/2014/main" val="3444468316"/>
                    </a:ext>
                  </a:extLst>
                </a:gridCol>
              </a:tblGrid>
              <a:tr h="370840">
                <a:tc>
                  <a:txBody>
                    <a:bodyPr/>
                    <a:lstStyle/>
                    <a:p>
                      <a:r>
                        <a:rPr lang="en-US" altLang="zh-TW" sz="1600" b="0" dirty="0">
                          <a:latin typeface="Microsoft JhengHei UI" panose="020B0604030504040204" pitchFamily="34" charset="-120"/>
                          <a:ea typeface="Microsoft JhengHei UI" panose="020B0604030504040204" pitchFamily="34" charset="-120"/>
                        </a:rPr>
                        <a:t>Name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a:latin typeface="Microsoft JhengHei UI" panose="020B0604030504040204" pitchFamily="34" charset="-120"/>
                          <a:ea typeface="Microsoft JhengHei UI" panose="020B0604030504040204" pitchFamily="34" charset="-120"/>
                        </a:rPr>
                        <a:t>Responsible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a:latin typeface="Microsoft JhengHei UI" panose="020B0604030504040204" pitchFamily="34" charset="-120"/>
                          <a:ea typeface="Microsoft JhengHei UI" panose="020B0604030504040204" pitchFamily="34" charset="-120"/>
                        </a:rPr>
                        <a:t>contact</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2457753327"/>
                  </a:ext>
                </a:extLst>
              </a:tr>
              <a:tr h="370840">
                <a:tc>
                  <a:txBody>
                    <a:bodyPr/>
                    <a:lstStyle/>
                    <a:p>
                      <a:r>
                        <a:rPr lang="zh-TW" altLang="en-US" sz="1600" b="0" dirty="0">
                          <a:latin typeface="Microsoft JhengHei UI" panose="020B0604030504040204" pitchFamily="34" charset="-120"/>
                          <a:ea typeface="Microsoft JhengHei UI" panose="020B0604030504040204" pitchFamily="34" charset="-120"/>
                        </a:rPr>
                        <a:t>葉詠富</a:t>
                      </a:r>
                    </a:p>
                  </a:txBody>
                  <a:tcPr/>
                </a:tc>
                <a:tc>
                  <a:txBody>
                    <a:bodyPr/>
                    <a:lstStyle/>
                    <a:p>
                      <a:pPr marL="342900" indent="-342900">
                        <a:buAutoNum type="arabicPeriod"/>
                      </a:pPr>
                      <a:endParaRPr lang="en-US" altLang="zh-TW"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a:latin typeface="Microsoft JhengHei UI" panose="020B0604030504040204" pitchFamily="34" charset="-120"/>
                          <a:ea typeface="Microsoft JhengHei UI" panose="020B0604030504040204" pitchFamily="34" charset="-120"/>
                        </a:rPr>
                        <a:t>frankye100.c@nycu.edu.tw</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1261715854"/>
                  </a:ext>
                </a:extLst>
              </a:tr>
              <a:tr h="370840">
                <a:tc>
                  <a:txBody>
                    <a:bodyPr/>
                    <a:lstStyle/>
                    <a:p>
                      <a:r>
                        <a:rPr lang="zh-TW" altLang="en-US" sz="1600" b="0" dirty="0">
                          <a:latin typeface="Microsoft JhengHei UI" panose="020B0604030504040204" pitchFamily="34" charset="-120"/>
                          <a:ea typeface="Microsoft JhengHei UI" panose="020B0604030504040204" pitchFamily="34" charset="-120"/>
                        </a:rPr>
                        <a:t>游智鈞</a:t>
                      </a:r>
                    </a:p>
                  </a:txBody>
                  <a:tcPr/>
                </a:tc>
                <a:tc>
                  <a:txBody>
                    <a:bodyPr/>
                    <a:lstStyle/>
                    <a:p>
                      <a:pPr marL="342900" indent="-342900">
                        <a:buAutoNum type="arabicPeriod"/>
                      </a:pPr>
                      <a:endParaRPr lang="en-US" altLang="zh-TW" sz="1600" b="0" baseline="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a:latin typeface="Microsoft JhengHei UI" panose="020B0604030504040204" pitchFamily="34" charset="-120"/>
                          <a:ea typeface="Microsoft JhengHei UI" panose="020B0604030504040204" pitchFamily="34" charset="-120"/>
                        </a:rPr>
                        <a:t>thomas91714@gmail.com</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860949610"/>
                  </a:ext>
                </a:extLst>
              </a:tr>
              <a:tr h="370840">
                <a:tc>
                  <a:txBody>
                    <a:bodyPr/>
                    <a:lstStyle/>
                    <a:p>
                      <a:r>
                        <a:rPr lang="zh-TW" altLang="en-US" sz="1600" b="0" dirty="0">
                          <a:latin typeface="Microsoft JhengHei UI" panose="020B0604030504040204" pitchFamily="34" charset="-120"/>
                          <a:ea typeface="Microsoft JhengHei UI" panose="020B0604030504040204" pitchFamily="34" charset="-120"/>
                        </a:rPr>
                        <a:t>高承翰</a:t>
                      </a:r>
                    </a:p>
                  </a:txBody>
                  <a:tcPr/>
                </a:tc>
                <a:tc>
                  <a:txBody>
                    <a:bodyPr/>
                    <a:lstStyle/>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endParaRPr lang="en-US" altLang="zh-TW" sz="1600" b="0" baseline="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a:latin typeface="Microsoft JhengHei UI" panose="020B0604030504040204" pitchFamily="34" charset="-120"/>
                          <a:ea typeface="Microsoft JhengHei UI" panose="020B0604030504040204" pitchFamily="34" charset="-120"/>
                        </a:rPr>
                        <a:t>climnehcc234@gmail.com</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486175085"/>
                  </a:ext>
                </a:extLst>
              </a:tr>
            </a:tbl>
          </a:graphicData>
        </a:graphic>
      </p:graphicFrame>
    </p:spTree>
    <p:extLst>
      <p:ext uri="{BB962C8B-B14F-4D97-AF65-F5344CB8AC3E}">
        <p14:creationId xmlns:p14="http://schemas.microsoft.com/office/powerpoint/2010/main" val="298214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a:solidFill>
                  <a:schemeClr val="accent6"/>
                </a:solidFill>
              </a:rPr>
              <a:t>01</a:t>
            </a:r>
            <a:r>
              <a:rPr lang="en-US" altLang="zh-TW" sz="7200" dirty="0"/>
              <a:t> </a:t>
            </a:r>
            <a:r>
              <a:rPr lang="en-US" altLang="zh-TW" sz="7200" dirty="0" err="1"/>
              <a:t>Introdcution</a:t>
            </a:r>
            <a:endParaRPr lang="zh-TW" altLang="en-US" sz="7200" dirty="0"/>
          </a:p>
        </p:txBody>
      </p:sp>
    </p:spTree>
    <p:extLst>
      <p:ext uri="{BB962C8B-B14F-4D97-AF65-F5344CB8AC3E}">
        <p14:creationId xmlns:p14="http://schemas.microsoft.com/office/powerpoint/2010/main" val="418790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a:solidFill>
                  <a:srgbClr val="FFFEFF"/>
                </a:solidFill>
              </a:rPr>
              <a:t>Target and dataset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81192" y="5842337"/>
            <a:ext cx="1901483" cy="584775"/>
          </a:xfrm>
          <a:prstGeom prst="rect">
            <a:avLst/>
          </a:prstGeom>
        </p:spPr>
        <p:txBody>
          <a:bodyPr wrap="none">
            <a:spAutoFit/>
          </a:bodyPr>
          <a:lstStyle/>
          <a:p>
            <a:pPr lvl="0"/>
            <a:endParaRPr lang="en-US" altLang="zh-TW" sz="1600" dirty="0">
              <a:latin typeface="Microsoft JhengHei UI" panose="020B0604030504040204" pitchFamily="34" charset="-120"/>
              <a:ea typeface="Microsoft JhengHei UI" panose="020B0604030504040204" pitchFamily="34" charset="-120"/>
            </a:endParaRPr>
          </a:p>
          <a:p>
            <a:r>
              <a:rPr lang="en-US" altLang="zh-TW" sz="1600" dirty="0">
                <a:latin typeface="Microsoft JhengHei UI" panose="020B0604030504040204" pitchFamily="34" charset="-120"/>
                <a:ea typeface="Microsoft JhengHei UI" panose="020B0604030504040204" pitchFamily="34" charset="-120"/>
              </a:rPr>
              <a:t>150</a:t>
            </a:r>
            <a:r>
              <a:rPr lang="zh-TW" altLang="en-US" sz="1600" dirty="0">
                <a:latin typeface="Microsoft JhengHei UI" panose="020B0604030504040204" pitchFamily="34" charset="-120"/>
                <a:ea typeface="Microsoft JhengHei UI" panose="020B0604030504040204" pitchFamily="34" charset="-120"/>
              </a:rPr>
              <a:t>位病人</a:t>
            </a:r>
            <a:r>
              <a:rPr lang="en-US" altLang="zh-TW" sz="1600" dirty="0">
                <a:latin typeface="Microsoft JhengHei UI" panose="020B0604030504040204" pitchFamily="34" charset="-120"/>
                <a:ea typeface="Microsoft JhengHei UI" panose="020B0604030504040204" pitchFamily="34" charset="-120"/>
              </a:rPr>
              <a:t>X</a:t>
            </a:r>
            <a:r>
              <a:rPr lang="zh-TW" altLang="en-US" sz="1600" dirty="0">
                <a:latin typeface="Microsoft JhengHei UI" panose="020B0604030504040204" pitchFamily="34" charset="-120"/>
                <a:ea typeface="Microsoft JhengHei UI" panose="020B0604030504040204" pitchFamily="34" charset="-120"/>
              </a:rPr>
              <a:t>光影像</a:t>
            </a:r>
            <a:endParaRPr lang="en-US" altLang="zh-TW" sz="1600" dirty="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3" y="2032728"/>
            <a:ext cx="314960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rtl="0">
                <a:lnSpc>
                  <a:spcPct val="90000"/>
                </a:lnSpc>
                <a:spcBef>
                  <a:spcPct val="0"/>
                </a:spcBef>
                <a:spcAft>
                  <a:spcPct val="35000"/>
                </a:spcAft>
              </a:pPr>
              <a:r>
                <a:rPr lang="en-US" sz="2000" dirty="0">
                  <a:latin typeface="Microsoft JhengHei UI" panose="020B0604030504040204" pitchFamily="34" charset="-120"/>
                  <a:ea typeface="Microsoft JhengHei UI" panose="020B0604030504040204" pitchFamily="34" charset="-120"/>
                </a:rPr>
                <a:t>Target</a:t>
              </a:r>
              <a:endParaRPr lang="en-US" sz="2000" kern="1200" noProof="0" dirty="0">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3" y="3430458"/>
            <a:ext cx="314960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algn="ctr" defTabSz="711200">
                <a:lnSpc>
                  <a:spcPct val="90000"/>
                </a:lnSpc>
                <a:spcBef>
                  <a:spcPct val="0"/>
                </a:spcBef>
                <a:spcAft>
                  <a:spcPct val="35000"/>
                </a:spcAft>
              </a:pPr>
              <a:r>
                <a:rPr lang="en-US" altLang="zh-TW" sz="2000" dirty="0">
                  <a:latin typeface="Microsoft JhengHei UI" panose="020B0604030504040204" pitchFamily="34" charset="-120"/>
                  <a:ea typeface="Microsoft JhengHei UI" panose="020B0604030504040204" pitchFamily="34" charset="-120"/>
                </a:rPr>
                <a:t>Train Dataset</a:t>
              </a:r>
            </a:p>
          </p:txBody>
        </p:sp>
      </p:grpSp>
      <p:grpSp>
        <p:nvGrpSpPr>
          <p:cNvPr id="12" name="群組 11"/>
          <p:cNvGrpSpPr/>
          <p:nvPr/>
        </p:nvGrpSpPr>
        <p:grpSpPr>
          <a:xfrm>
            <a:off x="474743" y="5621643"/>
            <a:ext cx="3149606"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a:lnSpc>
                  <a:spcPct val="90000"/>
                </a:lnSpc>
                <a:spcBef>
                  <a:spcPct val="0"/>
                </a:spcBef>
                <a:spcAft>
                  <a:spcPct val="35000"/>
                </a:spcAft>
              </a:pPr>
              <a:r>
                <a:rPr lang="en-US" altLang="zh-TW" sz="2000" dirty="0">
                  <a:latin typeface="Microsoft JhengHei UI" panose="020B0604030504040204" pitchFamily="34" charset="-120"/>
                  <a:ea typeface="Microsoft JhengHei UI" panose="020B0604030504040204" pitchFamily="34" charset="-120"/>
                </a:rPr>
                <a:t>Validation Dataset</a:t>
              </a:r>
            </a:p>
          </p:txBody>
        </p:sp>
      </p:grpSp>
      <p:sp>
        <p:nvSpPr>
          <p:cNvPr id="15" name="矩形 14"/>
          <p:cNvSpPr/>
          <p:nvPr/>
        </p:nvSpPr>
        <p:spPr>
          <a:xfrm>
            <a:off x="563422" y="2582314"/>
            <a:ext cx="9637221" cy="338554"/>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Use </a:t>
            </a:r>
            <a:r>
              <a:rPr lang="zh-TW" altLang="en-US" sz="1600" dirty="0">
                <a:latin typeface="Microsoft JhengHei UI" panose="020B0604030504040204" pitchFamily="34" charset="-120"/>
                <a:ea typeface="Microsoft JhengHei UI" panose="020B0604030504040204" pitchFamily="34" charset="-120"/>
              </a:rPr>
              <a:t>胸部</a:t>
            </a:r>
            <a:r>
              <a:rPr lang="en-US" altLang="zh-TW" sz="1600" dirty="0">
                <a:latin typeface="Microsoft JhengHei UI" panose="020B0604030504040204" pitchFamily="34" charset="-120"/>
                <a:ea typeface="Microsoft JhengHei UI" panose="020B0604030504040204" pitchFamily="34" charset="-120"/>
              </a:rPr>
              <a:t>X</a:t>
            </a:r>
            <a:r>
              <a:rPr lang="zh-TW" altLang="en-US" sz="1600" dirty="0">
                <a:latin typeface="Microsoft JhengHei UI" panose="020B0604030504040204" pitchFamily="34" charset="-120"/>
                <a:ea typeface="Microsoft JhengHei UI" panose="020B0604030504040204" pitchFamily="34" charset="-120"/>
              </a:rPr>
              <a:t>光影像判斷新冠肺炎類別</a:t>
            </a:r>
            <a:endParaRPr lang="en-US" altLang="zh-TW" sz="1600" dirty="0">
              <a:latin typeface="Microsoft JhengHei UI" panose="020B0604030504040204" pitchFamily="34" charset="-120"/>
              <a:ea typeface="Microsoft JhengHei UI" panose="020B0604030504040204" pitchFamily="34" charset="-120"/>
            </a:endParaRPr>
          </a:p>
        </p:txBody>
      </p:sp>
      <p:sp>
        <p:nvSpPr>
          <p:cNvPr id="16" name="矩形 15"/>
          <p:cNvSpPr/>
          <p:nvPr/>
        </p:nvSpPr>
        <p:spPr>
          <a:xfrm>
            <a:off x="563422" y="3974491"/>
            <a:ext cx="8772698" cy="338554"/>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1200</a:t>
            </a:r>
            <a:r>
              <a:rPr lang="zh-TW" altLang="en-US" sz="1600" dirty="0">
                <a:latin typeface="Microsoft JhengHei UI" panose="020B0604030504040204" pitchFamily="34" charset="-120"/>
                <a:ea typeface="Microsoft JhengHei UI" panose="020B0604030504040204" pitchFamily="34" charset="-120"/>
              </a:rPr>
              <a:t>位病人的</a:t>
            </a:r>
            <a:r>
              <a:rPr lang="en-US" altLang="zh-TW" sz="1600" dirty="0">
                <a:latin typeface="Microsoft JhengHei UI" panose="020B0604030504040204" pitchFamily="34" charset="-120"/>
                <a:ea typeface="Microsoft JhengHei UI" panose="020B0604030504040204" pitchFamily="34" charset="-120"/>
              </a:rPr>
              <a:t>X</a:t>
            </a:r>
            <a:r>
              <a:rPr lang="zh-TW" altLang="en-US" sz="1600" dirty="0">
                <a:latin typeface="Microsoft JhengHei UI" panose="020B0604030504040204" pitchFamily="34" charset="-120"/>
                <a:ea typeface="Microsoft JhengHei UI" panose="020B0604030504040204" pitchFamily="34" charset="-120"/>
              </a:rPr>
              <a:t>光影像</a:t>
            </a:r>
            <a:r>
              <a:rPr lang="en-US" altLang="zh-TW" sz="1600" dirty="0" err="1">
                <a:latin typeface="Microsoft JhengHei UI" panose="020B0604030504040204" pitchFamily="34" charset="-120"/>
                <a:ea typeface="Microsoft JhengHei UI" panose="020B0604030504040204" pitchFamily="34" charset="-120"/>
              </a:rPr>
              <a:t>Dicom</a:t>
            </a:r>
            <a:r>
              <a:rPr lang="zh-TW" altLang="en-US" sz="1600" dirty="0">
                <a:latin typeface="Microsoft JhengHei UI" panose="020B0604030504040204" pitchFamily="34" charset="-120"/>
                <a:ea typeface="Microsoft JhengHei UI" panose="020B0604030504040204" pitchFamily="34" charset="-120"/>
              </a:rPr>
              <a:t>檔</a:t>
            </a: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3054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a:solidFill>
                  <a:srgbClr val="FFFEFF"/>
                </a:solidFill>
              </a:rPr>
              <a:t>Data pipeline(</a:t>
            </a:r>
            <a:r>
              <a:rPr lang="zh-TW" altLang="en-US" dirty="0">
                <a:solidFill>
                  <a:srgbClr val="FFFEFF"/>
                </a:solidFill>
              </a:rPr>
              <a:t>要改 這部分要兩位修改</a:t>
            </a:r>
            <a:r>
              <a:rPr lang="en-US" altLang="zh-TW" dirty="0">
                <a:solidFill>
                  <a:srgbClr val="FFFEFF"/>
                </a:solidFill>
              </a:rPr>
              <a: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3" name="流程圖: 多重文件 2"/>
          <p:cNvSpPr/>
          <p:nvPr/>
        </p:nvSpPr>
        <p:spPr>
          <a:xfrm>
            <a:off x="419790" y="3461453"/>
            <a:ext cx="1097280" cy="714894"/>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a:t>Dataset</a:t>
            </a:r>
            <a:endParaRPr lang="zh-TW" altLang="en-US" sz="1400" dirty="0"/>
          </a:p>
        </p:txBody>
      </p:sp>
      <p:sp>
        <p:nvSpPr>
          <p:cNvPr id="4" name="圓角矩形 3"/>
          <p:cNvSpPr/>
          <p:nvPr/>
        </p:nvSpPr>
        <p:spPr>
          <a:xfrm>
            <a:off x="1766446" y="2624719"/>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a:t>Train</a:t>
            </a:r>
            <a:endParaRPr lang="zh-TW" altLang="en-US" sz="1400" dirty="0"/>
          </a:p>
        </p:txBody>
      </p:sp>
      <p:sp>
        <p:nvSpPr>
          <p:cNvPr id="6" name="圓角矩形 5"/>
          <p:cNvSpPr/>
          <p:nvPr/>
        </p:nvSpPr>
        <p:spPr>
          <a:xfrm>
            <a:off x="1766445" y="4299871"/>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a:t>Validation</a:t>
            </a:r>
            <a:endParaRPr lang="zh-TW" altLang="en-US" sz="1400" dirty="0"/>
          </a:p>
        </p:txBody>
      </p:sp>
      <p:sp>
        <p:nvSpPr>
          <p:cNvPr id="7" name="圓角矩形 6"/>
          <p:cNvSpPr/>
          <p:nvPr/>
        </p:nvSpPr>
        <p:spPr>
          <a:xfrm>
            <a:off x="1766445" y="3462295"/>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a:t>Test</a:t>
            </a:r>
            <a:endParaRPr lang="zh-TW" altLang="en-US" sz="1400" dirty="0"/>
          </a:p>
        </p:txBody>
      </p:sp>
      <p:sp>
        <p:nvSpPr>
          <p:cNvPr id="8" name="圓角矩形 7"/>
          <p:cNvSpPr/>
          <p:nvPr/>
        </p:nvSpPr>
        <p:spPr>
          <a:xfrm>
            <a:off x="3002705" y="3403465"/>
            <a:ext cx="1460094" cy="70786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a:t>Text preprocessing</a:t>
            </a:r>
            <a:endParaRPr lang="zh-TW" altLang="en-US" sz="1400" dirty="0"/>
          </a:p>
        </p:txBody>
      </p:sp>
      <p:sp>
        <p:nvSpPr>
          <p:cNvPr id="9" name="圓角矩形 8"/>
          <p:cNvSpPr/>
          <p:nvPr/>
        </p:nvSpPr>
        <p:spPr>
          <a:xfrm>
            <a:off x="4623044" y="3468515"/>
            <a:ext cx="69311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a:t>W2V</a:t>
            </a:r>
            <a:endParaRPr lang="zh-TW" altLang="en-US" sz="1400" dirty="0"/>
          </a:p>
        </p:txBody>
      </p:sp>
      <p:sp>
        <p:nvSpPr>
          <p:cNvPr id="10" name="圓角矩形 9"/>
          <p:cNvSpPr/>
          <p:nvPr/>
        </p:nvSpPr>
        <p:spPr>
          <a:xfrm>
            <a:off x="5621845" y="2704679"/>
            <a:ext cx="2428959" cy="46665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a:t>Statistic &amp; weight</a:t>
            </a:r>
            <a:endParaRPr lang="zh-TW" altLang="en-US" sz="1400" dirty="0"/>
          </a:p>
        </p:txBody>
      </p:sp>
      <p:sp>
        <p:nvSpPr>
          <p:cNvPr id="11" name="圓角矩形 10"/>
          <p:cNvSpPr/>
          <p:nvPr/>
        </p:nvSpPr>
        <p:spPr>
          <a:xfrm>
            <a:off x="10595870" y="3107617"/>
            <a:ext cx="820190" cy="13610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a:t>result</a:t>
            </a:r>
            <a:endParaRPr lang="zh-TW" altLang="en-US" sz="1400" dirty="0"/>
          </a:p>
        </p:txBody>
      </p:sp>
      <p:cxnSp>
        <p:nvCxnSpPr>
          <p:cNvPr id="12" name="直線單箭頭接點 11"/>
          <p:cNvCxnSpPr>
            <a:stCxn id="3" idx="3"/>
            <a:endCxn id="4" idx="1"/>
          </p:cNvCxnSpPr>
          <p:nvPr/>
        </p:nvCxnSpPr>
        <p:spPr>
          <a:xfrm flipV="1">
            <a:off x="1517070" y="2919821"/>
            <a:ext cx="249376" cy="89907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3" idx="3"/>
            <a:endCxn id="7" idx="1"/>
          </p:cNvCxnSpPr>
          <p:nvPr/>
        </p:nvCxnSpPr>
        <p:spPr>
          <a:xfrm flipV="1">
            <a:off x="1517070" y="3757397"/>
            <a:ext cx="249375" cy="6150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3" idx="3"/>
            <a:endCxn id="6" idx="1"/>
          </p:cNvCxnSpPr>
          <p:nvPr/>
        </p:nvCxnSpPr>
        <p:spPr>
          <a:xfrm>
            <a:off x="1517070" y="3818900"/>
            <a:ext cx="249375" cy="77607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4" idx="3"/>
            <a:endCxn id="8" idx="1"/>
          </p:cNvCxnSpPr>
          <p:nvPr/>
        </p:nvCxnSpPr>
        <p:spPr>
          <a:xfrm>
            <a:off x="2726575" y="2919821"/>
            <a:ext cx="276130" cy="8375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7" idx="3"/>
            <a:endCxn id="8" idx="1"/>
          </p:cNvCxnSpPr>
          <p:nvPr/>
        </p:nvCxnSpPr>
        <p:spPr>
          <a:xfrm>
            <a:off x="2726574" y="3757397"/>
            <a:ext cx="276131" cy="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6" idx="3"/>
            <a:endCxn id="8" idx="1"/>
          </p:cNvCxnSpPr>
          <p:nvPr/>
        </p:nvCxnSpPr>
        <p:spPr>
          <a:xfrm flipV="1">
            <a:off x="2726574" y="3757397"/>
            <a:ext cx="276131" cy="8375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8" idx="3"/>
            <a:endCxn id="9" idx="1"/>
          </p:cNvCxnSpPr>
          <p:nvPr/>
        </p:nvCxnSpPr>
        <p:spPr>
          <a:xfrm>
            <a:off x="4462799" y="3757397"/>
            <a:ext cx="160245" cy="622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9" idx="3"/>
            <a:endCxn id="10" idx="1"/>
          </p:cNvCxnSpPr>
          <p:nvPr/>
        </p:nvCxnSpPr>
        <p:spPr>
          <a:xfrm flipV="1">
            <a:off x="5316163" y="2938008"/>
            <a:ext cx="305682" cy="8256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圓角矩形 70"/>
          <p:cNvSpPr/>
          <p:nvPr/>
        </p:nvSpPr>
        <p:spPr>
          <a:xfrm>
            <a:off x="8644159" y="4110128"/>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a:t>Validation</a:t>
            </a:r>
          </a:p>
          <a:p>
            <a:pPr algn="ctr"/>
            <a:r>
              <a:rPr lang="en-US" altLang="zh-TW" sz="1400" dirty="0"/>
              <a:t>(kaggle)</a:t>
            </a:r>
            <a:endParaRPr lang="zh-TW" altLang="en-US" sz="1400" dirty="0"/>
          </a:p>
        </p:txBody>
      </p:sp>
      <p:cxnSp>
        <p:nvCxnSpPr>
          <p:cNvPr id="76" name="肘形接點 75"/>
          <p:cNvCxnSpPr>
            <a:stCxn id="9" idx="2"/>
            <a:endCxn id="71" idx="2"/>
          </p:cNvCxnSpPr>
          <p:nvPr/>
        </p:nvCxnSpPr>
        <p:spPr>
          <a:xfrm rot="16200000" flipH="1">
            <a:off x="6781177" y="2247145"/>
            <a:ext cx="641613" cy="4264759"/>
          </a:xfrm>
          <a:prstGeom prst="bentConnector3">
            <a:avLst>
              <a:gd name="adj1" fmla="val 218897"/>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圓角矩形 87"/>
          <p:cNvSpPr/>
          <p:nvPr/>
        </p:nvSpPr>
        <p:spPr>
          <a:xfrm>
            <a:off x="6679673" y="4166132"/>
            <a:ext cx="1398783" cy="90090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a:t>Naïve Bayes</a:t>
            </a:r>
          </a:p>
          <a:p>
            <a:r>
              <a:rPr lang="en-US" altLang="zh-TW" sz="1400" dirty="0"/>
              <a:t>Random Forest</a:t>
            </a:r>
          </a:p>
          <a:p>
            <a:r>
              <a:rPr lang="en-US" altLang="zh-TW" sz="1400" dirty="0"/>
              <a:t>XGboost</a:t>
            </a:r>
          </a:p>
        </p:txBody>
      </p:sp>
      <p:cxnSp>
        <p:nvCxnSpPr>
          <p:cNvPr id="119" name="直線單箭頭接點 118"/>
          <p:cNvCxnSpPr>
            <a:stCxn id="10" idx="3"/>
            <a:endCxn id="71" idx="1"/>
          </p:cNvCxnSpPr>
          <p:nvPr/>
        </p:nvCxnSpPr>
        <p:spPr>
          <a:xfrm>
            <a:off x="8050804" y="2938008"/>
            <a:ext cx="593355" cy="146722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71" idx="3"/>
            <a:endCxn id="11" idx="1"/>
          </p:cNvCxnSpPr>
          <p:nvPr/>
        </p:nvCxnSpPr>
        <p:spPr>
          <a:xfrm flipV="1">
            <a:off x="9824566" y="3788148"/>
            <a:ext cx="771304" cy="61708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a:xfrm flipV="1">
            <a:off x="5615432" y="3729775"/>
            <a:ext cx="2551479" cy="17381"/>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圓角矩形 31"/>
          <p:cNvSpPr/>
          <p:nvPr/>
        </p:nvSpPr>
        <p:spPr>
          <a:xfrm>
            <a:off x="8613296" y="2960376"/>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a:t>Test</a:t>
            </a:r>
          </a:p>
          <a:p>
            <a:pPr algn="ctr"/>
            <a:r>
              <a:rPr lang="en-US" altLang="zh-TW" sz="1400" dirty="0"/>
              <a:t>Data</a:t>
            </a:r>
            <a:endParaRPr lang="zh-TW" altLang="en-US" sz="1400" dirty="0"/>
          </a:p>
        </p:txBody>
      </p:sp>
      <p:cxnSp>
        <p:nvCxnSpPr>
          <p:cNvPr id="34" name="直線單箭頭接點 33"/>
          <p:cNvCxnSpPr>
            <a:stCxn id="10" idx="3"/>
            <a:endCxn id="32" idx="1"/>
          </p:cNvCxnSpPr>
          <p:nvPr/>
        </p:nvCxnSpPr>
        <p:spPr>
          <a:xfrm>
            <a:off x="8050804" y="2938008"/>
            <a:ext cx="562492" cy="3174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32" idx="3"/>
            <a:endCxn id="11" idx="1"/>
          </p:cNvCxnSpPr>
          <p:nvPr/>
        </p:nvCxnSpPr>
        <p:spPr>
          <a:xfrm>
            <a:off x="9793703" y="3255478"/>
            <a:ext cx="802167" cy="5326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圓角矩形 59"/>
          <p:cNvSpPr/>
          <p:nvPr/>
        </p:nvSpPr>
        <p:spPr>
          <a:xfrm>
            <a:off x="5621845" y="4149415"/>
            <a:ext cx="867808" cy="4016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a:t>Average</a:t>
            </a:r>
          </a:p>
        </p:txBody>
      </p:sp>
      <p:sp>
        <p:nvSpPr>
          <p:cNvPr id="103" name="圓角矩形 102"/>
          <p:cNvSpPr/>
          <p:nvPr/>
        </p:nvSpPr>
        <p:spPr>
          <a:xfrm>
            <a:off x="5629222" y="4660934"/>
            <a:ext cx="867809" cy="4016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a:t>Weight</a:t>
            </a:r>
          </a:p>
        </p:txBody>
      </p:sp>
      <p:cxnSp>
        <p:nvCxnSpPr>
          <p:cNvPr id="124" name="肘形接點 123"/>
          <p:cNvCxnSpPr>
            <a:stCxn id="9" idx="0"/>
            <a:endCxn id="32" idx="0"/>
          </p:cNvCxnSpPr>
          <p:nvPr/>
        </p:nvCxnSpPr>
        <p:spPr>
          <a:xfrm rot="5400000" flipH="1" flipV="1">
            <a:off x="6832483" y="1097498"/>
            <a:ext cx="508139" cy="4233896"/>
          </a:xfrm>
          <a:prstGeom prst="bentConnector3">
            <a:avLst>
              <a:gd name="adj1" fmla="val 237996"/>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8" idx="2"/>
            <a:endCxn id="41" idx="1"/>
          </p:cNvCxnSpPr>
          <p:nvPr/>
        </p:nvCxnSpPr>
        <p:spPr>
          <a:xfrm>
            <a:off x="3732752" y="4111329"/>
            <a:ext cx="890292" cy="21600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圓角矩形 40"/>
          <p:cNvSpPr/>
          <p:nvPr/>
        </p:nvSpPr>
        <p:spPr>
          <a:xfrm>
            <a:off x="4623044" y="5820944"/>
            <a:ext cx="3455412" cy="90090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err="1"/>
              <a:t>Spacy.TextCategorizer</a:t>
            </a:r>
            <a:endParaRPr lang="en-US" altLang="zh-TW" sz="1400" dirty="0"/>
          </a:p>
          <a:p>
            <a:pPr algn="ctr"/>
            <a:endParaRPr lang="en-US" altLang="zh-TW" sz="1400" dirty="0"/>
          </a:p>
          <a:p>
            <a:pPr algn="ctr"/>
            <a:endParaRPr lang="en-US" altLang="zh-TW" sz="1400" dirty="0"/>
          </a:p>
          <a:p>
            <a:pPr algn="ctr"/>
            <a:endParaRPr lang="en-US" altLang="zh-TW" sz="1400" dirty="0"/>
          </a:p>
        </p:txBody>
      </p:sp>
      <p:sp>
        <p:nvSpPr>
          <p:cNvPr id="44" name="圓角矩形 43"/>
          <p:cNvSpPr/>
          <p:nvPr/>
        </p:nvSpPr>
        <p:spPr>
          <a:xfrm>
            <a:off x="5268872" y="6190766"/>
            <a:ext cx="693119" cy="4039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a:t>W2V</a:t>
            </a:r>
            <a:endParaRPr lang="zh-TW" altLang="en-US" sz="1400" dirty="0"/>
          </a:p>
        </p:txBody>
      </p:sp>
      <p:sp>
        <p:nvSpPr>
          <p:cNvPr id="47" name="圓角矩形 46"/>
          <p:cNvSpPr/>
          <p:nvPr/>
        </p:nvSpPr>
        <p:spPr>
          <a:xfrm>
            <a:off x="7145041" y="6190766"/>
            <a:ext cx="693119" cy="4039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a:t>CNN</a:t>
            </a:r>
            <a:endParaRPr lang="zh-TW" altLang="en-US" sz="1400" dirty="0"/>
          </a:p>
        </p:txBody>
      </p:sp>
      <p:cxnSp>
        <p:nvCxnSpPr>
          <p:cNvPr id="49" name="直線單箭頭接點 48"/>
          <p:cNvCxnSpPr>
            <a:stCxn id="44" idx="3"/>
            <a:endCxn id="47" idx="1"/>
          </p:cNvCxnSpPr>
          <p:nvPr/>
        </p:nvCxnSpPr>
        <p:spPr>
          <a:xfrm>
            <a:off x="5961991" y="6392718"/>
            <a:ext cx="1183050" cy="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41" idx="3"/>
            <a:endCxn id="71" idx="2"/>
          </p:cNvCxnSpPr>
          <p:nvPr/>
        </p:nvCxnSpPr>
        <p:spPr>
          <a:xfrm flipV="1">
            <a:off x="8078456" y="4700332"/>
            <a:ext cx="1155907" cy="1571067"/>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9" idx="3"/>
            <a:endCxn id="60" idx="1"/>
          </p:cNvCxnSpPr>
          <p:nvPr/>
        </p:nvCxnSpPr>
        <p:spPr>
          <a:xfrm>
            <a:off x="5316163" y="3763617"/>
            <a:ext cx="305682" cy="58662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9" idx="3"/>
            <a:endCxn id="103" idx="1"/>
          </p:cNvCxnSpPr>
          <p:nvPr/>
        </p:nvCxnSpPr>
        <p:spPr>
          <a:xfrm>
            <a:off x="5316163" y="3763617"/>
            <a:ext cx="313059" cy="109814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a:stCxn id="60" idx="3"/>
            <a:endCxn id="88" idx="1"/>
          </p:cNvCxnSpPr>
          <p:nvPr/>
        </p:nvCxnSpPr>
        <p:spPr>
          <a:xfrm>
            <a:off x="6489653" y="4350246"/>
            <a:ext cx="190020" cy="266341"/>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103" idx="3"/>
            <a:endCxn id="88" idx="1"/>
          </p:cNvCxnSpPr>
          <p:nvPr/>
        </p:nvCxnSpPr>
        <p:spPr>
          <a:xfrm flipV="1">
            <a:off x="6497031" y="4616587"/>
            <a:ext cx="182642" cy="24517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a:stCxn id="88" idx="3"/>
            <a:endCxn id="32" idx="1"/>
          </p:cNvCxnSpPr>
          <p:nvPr/>
        </p:nvCxnSpPr>
        <p:spPr>
          <a:xfrm flipV="1">
            <a:off x="8078456" y="3255478"/>
            <a:ext cx="534840" cy="13611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stCxn id="88" idx="3"/>
            <a:endCxn id="71" idx="1"/>
          </p:cNvCxnSpPr>
          <p:nvPr/>
        </p:nvCxnSpPr>
        <p:spPr>
          <a:xfrm flipV="1">
            <a:off x="8078456" y="4405230"/>
            <a:ext cx="565703" cy="211357"/>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V="1">
            <a:off x="3838353" y="5659510"/>
            <a:ext cx="5396009" cy="1218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矩形 15"/>
          <p:cNvSpPr/>
          <p:nvPr/>
        </p:nvSpPr>
        <p:spPr>
          <a:xfrm>
            <a:off x="4742995" y="2979242"/>
            <a:ext cx="570990" cy="369332"/>
          </a:xfrm>
          <a:prstGeom prst="rect">
            <a:avLst/>
          </a:prstGeom>
        </p:spPr>
        <p:txBody>
          <a:bodyPr wrap="none">
            <a:spAutoFit/>
          </a:bodyPr>
          <a:lstStyle/>
          <a:p>
            <a:pPr algn="ctr"/>
            <a:r>
              <a:rPr lang="en-US" altLang="zh-TW" dirty="0">
                <a:solidFill>
                  <a:schemeClr val="bg1">
                    <a:lumMod val="65000"/>
                  </a:schemeClr>
                </a:solidFill>
              </a:rPr>
              <a:t>10%</a:t>
            </a:r>
          </a:p>
        </p:txBody>
      </p:sp>
    </p:spTree>
    <p:extLst>
      <p:ext uri="{BB962C8B-B14F-4D97-AF65-F5344CB8AC3E}">
        <p14:creationId xmlns:p14="http://schemas.microsoft.com/office/powerpoint/2010/main" val="846542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fontScale="90000"/>
          </a:bodyPr>
          <a:lstStyle/>
          <a:p>
            <a:r>
              <a:rPr lang="en-US" altLang="zh-TW" sz="7200" dirty="0">
                <a:solidFill>
                  <a:schemeClr val="accent6"/>
                </a:solidFill>
              </a:rPr>
              <a:t>02</a:t>
            </a:r>
            <a:r>
              <a:rPr lang="en-US" altLang="zh-TW" sz="7200" dirty="0"/>
              <a:t> Image </a:t>
            </a:r>
            <a:r>
              <a:rPr lang="en-US" altLang="zh-TW" sz="7200" dirty="0" err="1"/>
              <a:t>preprecessing</a:t>
            </a:r>
            <a:endParaRPr lang="zh-TW" altLang="en-US" sz="7200" dirty="0"/>
          </a:p>
        </p:txBody>
      </p:sp>
    </p:spTree>
    <p:extLst>
      <p:ext uri="{BB962C8B-B14F-4D97-AF65-F5344CB8AC3E}">
        <p14:creationId xmlns:p14="http://schemas.microsoft.com/office/powerpoint/2010/main" val="302731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a:solidFill>
                  <a:srgbClr val="FFFEFF"/>
                </a:solidFill>
              </a:rPr>
              <a:t>Image</a:t>
            </a:r>
            <a:r>
              <a:rPr lang="zh-TW" altLang="en-US" dirty="0">
                <a:solidFill>
                  <a:srgbClr val="FFFEFF"/>
                </a:solidFill>
              </a:rPr>
              <a:t> </a:t>
            </a:r>
            <a:r>
              <a:rPr lang="en-US" altLang="zh-TW" dirty="0">
                <a:solidFill>
                  <a:srgbClr val="FFFEFF"/>
                </a:solidFill>
              </a:rPr>
              <a:t>clear(</a:t>
            </a:r>
            <a:r>
              <a:rPr lang="zh-TW" altLang="en-US" dirty="0">
                <a:solidFill>
                  <a:srgbClr val="FFFEFF"/>
                </a:solidFill>
              </a:rPr>
              <a:t>要改，我知道有 </a:t>
            </a:r>
            <a:r>
              <a:rPr lang="en-US" altLang="zh-TW" dirty="0">
                <a:solidFill>
                  <a:srgbClr val="FFFEFF"/>
                </a:solidFill>
              </a:rPr>
              <a:t>augmentation </a:t>
            </a:r>
            <a:r>
              <a:rPr lang="zh-TW" altLang="en-US" dirty="0">
                <a:solidFill>
                  <a:srgbClr val="FFFEFF"/>
                </a:solidFill>
              </a:rPr>
              <a:t>圖片隨機旋轉評移之類的，可以寫上參數和附上圖片</a:t>
            </a:r>
            <a:r>
              <a:rPr lang="en-US" altLang="zh-TW" dirty="0">
                <a:solidFill>
                  <a:srgbClr val="FFFEFF"/>
                </a:solidFill>
              </a:rPr>
              <a:t>)</a:t>
            </a:r>
            <a:r>
              <a:rPr lang="zh-TW" altLang="en-US" dirty="0">
                <a:solidFill>
                  <a:srgbClr val="FFFEFF"/>
                </a:solidFill>
              </a:rPr>
              <a:t> </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63422" y="6030759"/>
            <a:ext cx="11207400" cy="523220"/>
          </a:xfrm>
          <a:prstGeom prst="rect">
            <a:avLst/>
          </a:prstGeom>
        </p:spPr>
        <p:txBody>
          <a:bodyPr wrap="square">
            <a:spAutoFit/>
          </a:bodyPr>
          <a:lstStyle/>
          <a:p>
            <a:r>
              <a:rPr lang="en-US" altLang="zh-TW" sz="1400" dirty="0">
                <a:latin typeface="Microsoft JhengHei UI" panose="020B0604030504040204" pitchFamily="34" charset="-120"/>
                <a:ea typeface="Microsoft JhengHei UI" panose="020B0604030504040204" pitchFamily="34" charset="-120"/>
              </a:rPr>
              <a:t>Lemmatization is to remove the affixes of the word and extract the main part of the word. </a:t>
            </a:r>
          </a:p>
          <a:p>
            <a:r>
              <a:rPr lang="en-US" altLang="zh-TW" sz="1400" dirty="0">
                <a:latin typeface="Microsoft JhengHei UI" panose="020B0604030504040204" pitchFamily="34" charset="-120"/>
                <a:ea typeface="Microsoft JhengHei UI" panose="020B0604030504040204" pitchFamily="34" charset="-120"/>
              </a:rPr>
              <a:t>For example, the word "cars" after lemmatize is "car", and the word "ate" after lemmatize is "eat".</a:t>
            </a:r>
          </a:p>
        </p:txBody>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a:latin typeface="Microsoft JhengHei UI" panose="020B0604030504040204" pitchFamily="34" charset="-120"/>
                  <a:ea typeface="Microsoft JhengHei UI" panose="020B0604030504040204" pitchFamily="34" charset="-120"/>
                </a:rPr>
                <a:t>a. Remove </a:t>
              </a:r>
              <a:r>
                <a:rPr lang="en-US" sz="2000" dirty="0">
                  <a:solidFill>
                    <a:srgbClr val="FFC000"/>
                  </a:solidFill>
                  <a:latin typeface="Microsoft JhengHei UI" panose="020B0604030504040204" pitchFamily="34" charset="-120"/>
                  <a:ea typeface="Microsoft JhengHei UI" panose="020B0604030504040204" pitchFamily="34" charset="-120"/>
                </a:rPr>
                <a:t>punctuation</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2" y="3260869"/>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defTabSz="711200">
                <a:lnSpc>
                  <a:spcPct val="90000"/>
                </a:lnSpc>
                <a:spcBef>
                  <a:spcPct val="0"/>
                </a:spcBef>
                <a:spcAft>
                  <a:spcPct val="35000"/>
                </a:spcAft>
              </a:pPr>
              <a:r>
                <a:rPr lang="en-US" altLang="zh-TW" sz="2000" dirty="0">
                  <a:latin typeface="Microsoft JhengHei UI" panose="020B0604030504040204" pitchFamily="34" charset="-120"/>
                  <a:ea typeface="Microsoft JhengHei UI" panose="020B0604030504040204" pitchFamily="34" charset="-120"/>
                </a:rPr>
                <a:t>b. Word </a:t>
              </a:r>
              <a:r>
                <a:rPr lang="en-US" altLang="zh-TW" sz="2000" dirty="0">
                  <a:solidFill>
                    <a:srgbClr val="FFC000"/>
                  </a:solidFill>
                  <a:latin typeface="Microsoft JhengHei UI" panose="020B0604030504040204" pitchFamily="34" charset="-120"/>
                  <a:ea typeface="Microsoft JhengHei UI" panose="020B0604030504040204" pitchFamily="34" charset="-120"/>
                </a:rPr>
                <a:t>tokenize</a:t>
              </a:r>
            </a:p>
          </p:txBody>
        </p:sp>
      </p:grpSp>
      <p:grpSp>
        <p:nvGrpSpPr>
          <p:cNvPr id="12" name="群組 11"/>
          <p:cNvGrpSpPr/>
          <p:nvPr/>
        </p:nvGrpSpPr>
        <p:grpSpPr>
          <a:xfrm>
            <a:off x="474742" y="4418811"/>
            <a:ext cx="3847875"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a:latin typeface="Microsoft JhengHei UI" panose="020B0604030504040204" pitchFamily="34" charset="-120"/>
                  <a:ea typeface="Microsoft JhengHei UI" panose="020B0604030504040204" pitchFamily="34" charset="-120"/>
                </a:rPr>
                <a:t>c. Remove </a:t>
              </a:r>
              <a:r>
                <a:rPr lang="en-US" altLang="zh-TW" sz="2000" dirty="0" err="1">
                  <a:solidFill>
                    <a:srgbClr val="FFC000"/>
                  </a:solidFill>
                  <a:latin typeface="Microsoft JhengHei UI" panose="020B0604030504040204" pitchFamily="34" charset="-120"/>
                  <a:ea typeface="Microsoft JhengHei UI" panose="020B0604030504040204" pitchFamily="34" charset="-120"/>
                </a:rPr>
                <a:t>stopword</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Remove punctuation and numbers to make word split more precise.</a:t>
            </a:r>
          </a:p>
        </p:txBody>
      </p:sp>
      <p:grpSp>
        <p:nvGrpSpPr>
          <p:cNvPr id="17" name="群組 16"/>
          <p:cNvGrpSpPr/>
          <p:nvPr/>
        </p:nvGrpSpPr>
        <p:grpSpPr>
          <a:xfrm>
            <a:off x="474743" y="5597025"/>
            <a:ext cx="3847874" cy="441388"/>
            <a:chOff x="4192673" y="1618424"/>
            <a:chExt cx="2644602" cy="441388"/>
          </a:xfrm>
        </p:grpSpPr>
        <p:sp>
          <p:nvSpPr>
            <p:cNvPr id="18" name="六邊形 17"/>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a:latin typeface="Microsoft JhengHei UI" panose="020B0604030504040204" pitchFamily="34" charset="-120"/>
                  <a:ea typeface="Microsoft JhengHei UI" panose="020B0604030504040204" pitchFamily="34" charset="-120"/>
                </a:rPr>
                <a:t>d. </a:t>
              </a:r>
              <a:r>
                <a:rPr lang="en-US" altLang="zh-TW" sz="2000" dirty="0">
                  <a:solidFill>
                    <a:srgbClr val="FFC000"/>
                  </a:solidFill>
                  <a:latin typeface="Microsoft JhengHei UI" panose="020B0604030504040204" pitchFamily="34" charset="-120"/>
                  <a:ea typeface="Microsoft JhengHei UI" panose="020B0604030504040204" pitchFamily="34" charset="-120"/>
                </a:rPr>
                <a:t>Lemmatize</a:t>
              </a:r>
            </a:p>
          </p:txBody>
        </p:sp>
      </p:grpSp>
      <p:sp>
        <p:nvSpPr>
          <p:cNvPr id="22" name="矩形 21"/>
          <p:cNvSpPr/>
          <p:nvPr/>
        </p:nvSpPr>
        <p:spPr>
          <a:xfrm>
            <a:off x="581192" y="4899150"/>
            <a:ext cx="11823311" cy="307777"/>
          </a:xfrm>
          <a:prstGeom prst="rect">
            <a:avLst/>
          </a:prstGeom>
        </p:spPr>
        <p:txBody>
          <a:bodyPr wrap="square">
            <a:spAutoFit/>
          </a:bodyPr>
          <a:lstStyle/>
          <a:p>
            <a:r>
              <a:rPr lang="en-US" altLang="zh-TW" sz="1400" dirty="0">
                <a:latin typeface="Microsoft JhengHei UI" panose="020B0604030504040204" pitchFamily="34" charset="-120"/>
                <a:ea typeface="Microsoft JhengHei UI" panose="020B0604030504040204" pitchFamily="34" charset="-120"/>
              </a:rPr>
              <a:t>Used to improve the quality of text features or reduce the dimensionality of text features.</a:t>
            </a:r>
            <a:endParaRPr lang="zh-TW" altLang="en-US" sz="1400" dirty="0">
              <a:latin typeface="Microsoft JhengHei UI" panose="020B0604030504040204" pitchFamily="34" charset="-120"/>
              <a:ea typeface="Microsoft JhengHei UI" panose="020B0604030504040204" pitchFamily="34" charset="-120"/>
            </a:endParaRPr>
          </a:p>
        </p:txBody>
      </p:sp>
      <p:sp>
        <p:nvSpPr>
          <p:cNvPr id="23" name="矩形 22"/>
          <p:cNvSpPr/>
          <p:nvPr/>
        </p:nvSpPr>
        <p:spPr>
          <a:xfrm>
            <a:off x="581192" y="3741208"/>
            <a:ext cx="4956229" cy="307777"/>
          </a:xfrm>
          <a:prstGeom prst="rect">
            <a:avLst/>
          </a:prstGeom>
        </p:spPr>
        <p:txBody>
          <a:bodyPr wrap="none">
            <a:spAutoFit/>
          </a:bodyPr>
          <a:lstStyle/>
          <a:p>
            <a:r>
              <a:rPr lang="en-US" altLang="zh-TW" sz="1400" dirty="0">
                <a:latin typeface="Microsoft JhengHei UI" panose="020B0604030504040204" pitchFamily="34" charset="-120"/>
                <a:ea typeface="Microsoft JhengHei UI" panose="020B0604030504040204" pitchFamily="34" charset="-120"/>
              </a:rPr>
              <a:t>The process of splitting a large sample of text into words.</a:t>
            </a:r>
            <a:endParaRPr lang="zh-TW" altLang="en-US" sz="14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75981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a:solidFill>
                  <a:schemeClr val="accent6"/>
                </a:solidFill>
              </a:rPr>
              <a:t>03</a:t>
            </a:r>
            <a:r>
              <a:rPr lang="en-US" altLang="zh-TW" sz="7200" dirty="0"/>
              <a:t> method</a:t>
            </a:r>
            <a:endParaRPr lang="zh-TW" altLang="en-US" sz="7200" dirty="0"/>
          </a:p>
        </p:txBody>
      </p:sp>
    </p:spTree>
    <p:extLst>
      <p:ext uri="{BB962C8B-B14F-4D97-AF65-F5344CB8AC3E}">
        <p14:creationId xmlns:p14="http://schemas.microsoft.com/office/powerpoint/2010/main" val="129513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rgbClr val="FFC000"/>
                </a:solidFill>
              </a:rPr>
              <a:t>Deep learning (</a:t>
            </a:r>
            <a:r>
              <a:rPr lang="zh-TW" altLang="en-US" dirty="0">
                <a:solidFill>
                  <a:srgbClr val="FFC000"/>
                </a:solidFill>
              </a:rPr>
              <a:t>寫</a:t>
            </a:r>
            <a:r>
              <a:rPr lang="en-US" altLang="zh-TW" dirty="0" err="1">
                <a:solidFill>
                  <a:srgbClr val="FFC000"/>
                </a:solidFill>
              </a:rPr>
              <a:t>Efficinet</a:t>
            </a:r>
            <a:r>
              <a:rPr lang="en-US" altLang="zh-TW" dirty="0">
                <a:solidFill>
                  <a:srgbClr val="FFC000"/>
                </a:solidFill>
              </a:rPr>
              <a:t> </a:t>
            </a:r>
            <a:r>
              <a:rPr lang="zh-TW" altLang="en-US" dirty="0">
                <a:solidFill>
                  <a:srgbClr val="FFC000"/>
                </a:solidFill>
              </a:rPr>
              <a:t> </a:t>
            </a:r>
            <a:r>
              <a:rPr lang="en-US" altLang="zh-TW" dirty="0">
                <a:solidFill>
                  <a:srgbClr val="FFC000"/>
                </a:solidFill>
              </a:rPr>
              <a:t>B2</a:t>
            </a:r>
            <a:r>
              <a:rPr lang="zh-TW" altLang="en-US" dirty="0">
                <a:solidFill>
                  <a:srgbClr val="FFC000"/>
                </a:solidFill>
              </a:rPr>
              <a:t>的使用方法 維度之類的</a:t>
            </a:r>
            <a:r>
              <a:rPr lang="en-US" altLang="zh-TW" dirty="0">
                <a:solidFill>
                  <a:srgbClr val="FFC000"/>
                </a:solidFill>
              </a:rPr>
              <a:t>)</a:t>
            </a:r>
            <a:endParaRPr lang="zh-TW" altLang="en-US" dirty="0"/>
          </a:p>
        </p:txBody>
      </p:sp>
      <p:grpSp>
        <p:nvGrpSpPr>
          <p:cNvPr id="4" name="群組 3"/>
          <p:cNvGrpSpPr/>
          <p:nvPr/>
        </p:nvGrpSpPr>
        <p:grpSpPr>
          <a:xfrm>
            <a:off x="673151" y="1963732"/>
            <a:ext cx="1207408" cy="441388"/>
            <a:chOff x="4192673" y="1618424"/>
            <a:chExt cx="2365367" cy="441388"/>
          </a:xfrm>
        </p:grpSpPr>
        <p:sp>
          <p:nvSpPr>
            <p:cNvPr id="5" name="六邊形 4"/>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6"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kern="1200" noProof="0" dirty="0">
                  <a:latin typeface="Microsoft JhengHei UI" panose="020B0604030504040204" pitchFamily="34" charset="-120"/>
                  <a:ea typeface="Microsoft JhengHei UI" panose="020B0604030504040204" pitchFamily="34" charset="-120"/>
                </a:rPr>
                <a:t>W2V</a:t>
              </a:r>
            </a:p>
          </p:txBody>
        </p:sp>
      </p:grpSp>
      <p:grpSp>
        <p:nvGrpSpPr>
          <p:cNvPr id="7" name="群組 6"/>
          <p:cNvGrpSpPr/>
          <p:nvPr/>
        </p:nvGrpSpPr>
        <p:grpSpPr>
          <a:xfrm>
            <a:off x="673151" y="2830450"/>
            <a:ext cx="1207408" cy="441388"/>
            <a:chOff x="4192673" y="1618424"/>
            <a:chExt cx="2365367" cy="441388"/>
          </a:xfrm>
        </p:grpSpPr>
        <p:sp>
          <p:nvSpPr>
            <p:cNvPr id="8" name="六邊形 7"/>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CNN</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1" name="矩形 10"/>
          <p:cNvSpPr/>
          <p:nvPr/>
        </p:nvSpPr>
        <p:spPr>
          <a:xfrm>
            <a:off x="809456" y="2415594"/>
            <a:ext cx="9637221" cy="338554"/>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Same as above </a:t>
            </a:r>
          </a:p>
        </p:txBody>
      </p:sp>
      <p:sp>
        <p:nvSpPr>
          <p:cNvPr id="12" name="矩形 11"/>
          <p:cNvSpPr/>
          <p:nvPr/>
        </p:nvSpPr>
        <p:spPr>
          <a:xfrm>
            <a:off x="809456" y="3287806"/>
            <a:ext cx="10801352" cy="1077218"/>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Convolutional neural network (CNN, or ConvNet) is a class of artificial neural network, most commonly applied to analyze visual imagery. They are also known as shift invariant or space invariant artificial neural networks (SIANN), based on the shared-weight architecture of the convolution kernels or filters that slide along input features and provide translation equivariant responses known as feature maps.</a:t>
            </a:r>
          </a:p>
        </p:txBody>
      </p:sp>
      <p:grpSp>
        <p:nvGrpSpPr>
          <p:cNvPr id="13" name="群組 12"/>
          <p:cNvGrpSpPr/>
          <p:nvPr/>
        </p:nvGrpSpPr>
        <p:grpSpPr>
          <a:xfrm>
            <a:off x="673151" y="4703515"/>
            <a:ext cx="2579009" cy="441388"/>
            <a:chOff x="4192673" y="1618424"/>
            <a:chExt cx="1946222" cy="441388"/>
          </a:xfrm>
        </p:grpSpPr>
        <p:sp>
          <p:nvSpPr>
            <p:cNvPr id="14" name="六邊形 13"/>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5" name="六邊形 4"/>
            <p:cNvSpPr txBox="1"/>
            <p:nvPr/>
          </p:nvSpPr>
          <p:spPr>
            <a:xfrm>
              <a:off x="4295534" y="1665029"/>
              <a:ext cx="1843361"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a:latin typeface="Microsoft JhengHei UI" panose="020B0604030504040204" pitchFamily="34" charset="-120"/>
                  <a:ea typeface="Microsoft JhengHei UI" panose="020B0604030504040204" pitchFamily="34" charset="-120"/>
                </a:rPr>
                <a:t>Spacy</a:t>
              </a:r>
              <a:r>
                <a:rPr lang="en-US" sz="1600" dirty="0">
                  <a:latin typeface="Microsoft JhengHei UI" panose="020B0604030504040204" pitchFamily="34" charset="-120"/>
                  <a:ea typeface="Microsoft JhengHei UI" panose="020B0604030504040204" pitchFamily="34" charset="-120"/>
                </a:rPr>
                <a:t>.</a:t>
              </a:r>
              <a:r>
                <a:rPr lang="en-US" sz="1600" dirty="0" err="1">
                  <a:latin typeface="Microsoft JhengHei UI" panose="020B0604030504040204" pitchFamily="34" charset="-120"/>
                  <a:ea typeface="Microsoft JhengHei UI" panose="020B0604030504040204" pitchFamily="34" charset="-120"/>
                </a:rPr>
                <a:t>TextCategorizer</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6" name="矩形 15"/>
          <p:cNvSpPr/>
          <p:nvPr/>
        </p:nvSpPr>
        <p:spPr>
          <a:xfrm>
            <a:off x="809455" y="5163095"/>
            <a:ext cx="11011243" cy="1569660"/>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The model supports classification with multiple, non-mutually exclusive labels. By default, the TextCategorizer class uses a convolutional neural network to assign position-sensitive vectors to each word in the document. The TextCategorizer uses its own CNN model, to avoid sharing weights with the other pipeline components. The document tensor is then summarized by concatenating max and mean pooling, and a multilayer perceptron is used to predict an output vector of length </a:t>
            </a:r>
            <a:r>
              <a:rPr lang="en-US" altLang="zh-TW" sz="1600" dirty="0" err="1">
                <a:latin typeface="Microsoft JhengHei UI" panose="020B0604030504040204" pitchFamily="34" charset="-120"/>
                <a:ea typeface="Microsoft JhengHei UI" panose="020B0604030504040204" pitchFamily="34" charset="-120"/>
              </a:rPr>
              <a:t>nr_class</a:t>
            </a:r>
            <a:r>
              <a:rPr lang="en-US" altLang="zh-TW" sz="1600" dirty="0">
                <a:latin typeface="Microsoft JhengHei UI" panose="020B0604030504040204" pitchFamily="34" charset="-120"/>
                <a:ea typeface="Microsoft JhengHei UI" panose="020B0604030504040204" pitchFamily="34" charset="-120"/>
              </a:rPr>
              <a:t>. The value of each output neuron is the probability that some class is present.</a:t>
            </a:r>
          </a:p>
        </p:txBody>
      </p:sp>
    </p:spTree>
    <p:extLst>
      <p:ext uri="{BB962C8B-B14F-4D97-AF65-F5344CB8AC3E}">
        <p14:creationId xmlns:p14="http://schemas.microsoft.com/office/powerpoint/2010/main" val="718231928"/>
      </p:ext>
    </p:extLst>
  </p:cSld>
  <p:clrMapOvr>
    <a:masterClrMapping/>
  </p:clrMapOvr>
</p:sld>
</file>

<file path=ppt/theme/theme1.xml><?xml version="1.0" encoding="utf-8"?>
<a:theme xmlns:a="http://schemas.openxmlformats.org/drawingml/2006/main" name="紅利">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36804227_TF45205285.potx" id="{4A03B9C0-1BA3-4C37-B0A9-E70D7BB5D2C6}" vid="{0C12F5CF-A8C7-4A90-AD49-B2CEC55D0FD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5A32ED2-6DBA-4E14-851E-DE5772C902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CAB62D-49E5-4271-85C6-1466970BAB69}">
  <ds:schemaRefs>
    <ds:schemaRef ds:uri="http://schemas.microsoft.com/sharepoint/v3/contenttype/forms"/>
  </ds:schemaRefs>
</ds:datastoreItem>
</file>

<file path=customXml/itemProps3.xml><?xml version="1.0" encoding="utf-8"?>
<ds:datastoreItem xmlns:ds="http://schemas.openxmlformats.org/officeDocument/2006/customXml" ds:itemID="{AA7F0652-397B-4F71-B75E-207A80EB2786}">
  <ds:schemaRefs>
    <ds:schemaRef ds:uri="http://www.w3.org/XML/1998/namespace"/>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16c05727-aa75-4e4a-9b5f-8a80a1165891"/>
    <ds:schemaRef ds:uri="71af3243-3dd4-4a8d-8c0d-dd76da1f02a5"/>
    <ds:schemaRef ds:uri="http://purl.org/dc/terms/"/>
  </ds:schemaRefs>
</ds:datastoreItem>
</file>

<file path=docProps/app.xml><?xml version="1.0" encoding="utf-8"?>
<Properties xmlns="http://schemas.openxmlformats.org/officeDocument/2006/extended-properties" xmlns:vt="http://schemas.openxmlformats.org/officeDocument/2006/docPropsVTypes">
  <Template>紅利設計</Template>
  <TotalTime>0</TotalTime>
  <Words>1362</Words>
  <Application>Microsoft Office PowerPoint</Application>
  <PresentationFormat>寬螢幕</PresentationFormat>
  <Paragraphs>162</Paragraphs>
  <Slides>21</Slides>
  <Notes>11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21</vt:i4>
      </vt:variant>
    </vt:vector>
  </HeadingPairs>
  <TitlesOfParts>
    <vt:vector size="28" baseType="lpstr">
      <vt:lpstr>Microsoft JhengHei UI</vt:lpstr>
      <vt:lpstr>微軟正黑體</vt:lpstr>
      <vt:lpstr>Arial</vt:lpstr>
      <vt:lpstr>Gill Sans MT</vt:lpstr>
      <vt:lpstr>Times New Roman</vt:lpstr>
      <vt:lpstr>Wingdings 2</vt:lpstr>
      <vt:lpstr>紅利</vt:lpstr>
      <vt:lpstr>Digital medicine</vt:lpstr>
      <vt:lpstr>contents</vt:lpstr>
      <vt:lpstr>01 Introdcution</vt:lpstr>
      <vt:lpstr>Target and dataset</vt:lpstr>
      <vt:lpstr>Data pipeline(要改 這部分要兩位修改)</vt:lpstr>
      <vt:lpstr>02 Image preprecessing</vt:lpstr>
      <vt:lpstr>Image clear(要改，我知道有 augmentation 圖片隨機旋轉評移之類的，可以寫上參數和附上圖片) </vt:lpstr>
      <vt:lpstr>03 method</vt:lpstr>
      <vt:lpstr>Deep learning (寫Efficinet  B2的使用方法 維度之類的)</vt:lpstr>
      <vt:lpstr>Deep learning (Efficinet  B3 )</vt:lpstr>
      <vt:lpstr>04 result</vt:lpstr>
      <vt:lpstr>Deep learning result(要改，我覺得可以附上confusion matrix)</vt:lpstr>
      <vt:lpstr>conclusion(要改 可以寫個心得)</vt:lpstr>
      <vt:lpstr>Thank you</vt:lpstr>
      <vt:lpstr>github</vt:lpstr>
      <vt:lpstr>github</vt:lpstr>
      <vt:lpstr>reference</vt:lpstr>
      <vt:lpstr>Reference(隨便貼上有參考的網頁)</vt:lpstr>
      <vt:lpstr>Reference(隨便貼上有參考的網頁)</vt:lpstr>
      <vt:lpstr>Contribution of group members</vt:lpstr>
      <vt:lpstr>contribute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2021-10-03T02:28:20Z</dcterms:created>
  <dcterms:modified xsi:type="dcterms:W3CDTF">2021-11-21T10:04:29Z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