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2" r:id="rId5"/>
    <p:sldId id="263" r:id="rId6"/>
    <p:sldId id="265" r:id="rId7"/>
    <p:sldId id="275" r:id="rId8"/>
    <p:sldId id="259" r:id="rId9"/>
    <p:sldId id="266" r:id="rId10"/>
    <p:sldId id="276" r:id="rId11"/>
    <p:sldId id="282" r:id="rId12"/>
    <p:sldId id="267" r:id="rId13"/>
    <p:sldId id="277" r:id="rId14"/>
    <p:sldId id="278" r:id="rId15"/>
    <p:sldId id="268" r:id="rId16"/>
    <p:sldId id="279" r:id="rId17"/>
    <p:sldId id="280" r:id="rId18"/>
    <p:sldId id="269" r:id="rId19"/>
    <p:sldId id="270" r:id="rId20"/>
    <p:sldId id="271" r:id="rId21"/>
    <p:sldId id="281" r:id="rId22"/>
    <p:sldId id="272" r:id="rId23"/>
    <p:sldId id="283" r:id="rId2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3C94DA-9BF4-404B-9654-958F1BD61D0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B6D878-1482-46B1-B594-315C7A27685A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7142BC-A7BD-4276-975D-6351998F7C8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9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3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07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69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73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9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86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D88A50-215E-468E-827C-42AE249A1C51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9D539-0D53-48B5-9E72-7002309E311F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8E54D84-2993-4C36-A82E-7B3A7AF31A5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E7FC9-F991-4E60-A471-A91FDB4A45A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4EEDE44-BA41-4E3A-8776-BD0C8196250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659F-CA7A-4C3A-9D10-E5E8E21E48DE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448A1-7DA6-4094-92A3-B84F1C7DDCB9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C8A5F-0A80-42DD-9603-0B61C4DB190B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D4C2-D65D-4A0F-A151-0D79808B4228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20BF0F-D78A-44A7-BCB4-3FADDF770EE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0CF5-590E-40CC-964F-83273B68E425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741ED0-6F00-40F9-AFA4-51A44224A830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yaojenkuo.io/ml-newbies/07-performance.html" TargetMode="External"/><Relationship Id="rId3" Type="http://schemas.openxmlformats.org/officeDocument/2006/relationships/hyperlink" Target="https://blog.csdn.net/weixin_38819889/article/details/105389248" TargetMode="External"/><Relationship Id="rId7" Type="http://schemas.openxmlformats.org/officeDocument/2006/relationships/hyperlink" Target="https://www.kaggle.com/jerrykuo7727/word2ve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jclian91/p/9898511.html" TargetMode="External"/><Relationship Id="rId5" Type="http://schemas.openxmlformats.org/officeDocument/2006/relationships/hyperlink" Target="https://blog.csdn.net/laobai1015/article/details/86540813" TargetMode="External"/><Relationship Id="rId4" Type="http://schemas.openxmlformats.org/officeDocument/2006/relationships/hyperlink" Target="https://clay-atlas.com/blog/2019/07/30/nlp-python-cn-nltk-ki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矩形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4"/>
          <a:stretch/>
        </p:blipFill>
        <p:spPr>
          <a:xfrm>
            <a:off x="446533" y="720342"/>
            <a:ext cx="7645281" cy="5695556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Digital medicine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40525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Case1: </a:t>
            </a:r>
          </a:p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Obesity detection</a:t>
            </a:r>
          </a:p>
          <a:p>
            <a:pPr rtl="0"/>
            <a:endParaRPr lang="en-US" altLang="zh-TW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r>
              <a:rPr lang="en-US" altLang="zh-TW" dirty="0" smtClean="0">
                <a:solidFill>
                  <a:srgbClr val="EBEBE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Group3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葉詠富 </a:t>
            </a:r>
            <a:r>
              <a:rPr lang="en-US" altLang="zh-TW" dirty="0" smtClean="0">
                <a:solidFill>
                  <a:srgbClr val="EBEBEB"/>
                </a:solidFill>
              </a:rPr>
              <a:t>310554031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游智鈞 </a:t>
            </a:r>
            <a:r>
              <a:rPr lang="zh-TW" altLang="en-US" dirty="0">
                <a:solidFill>
                  <a:srgbClr val="EBEBEB"/>
                </a:solidFill>
              </a:rPr>
              <a:t>待填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r>
              <a:rPr lang="zh-TW" altLang="en-US" dirty="0">
                <a:solidFill>
                  <a:srgbClr val="EBEBEB"/>
                </a:solidFill>
              </a:rPr>
              <a:t>高承</a:t>
            </a:r>
            <a:r>
              <a:rPr lang="zh-TW" altLang="en-US" dirty="0" smtClean="0">
                <a:solidFill>
                  <a:srgbClr val="EBEBEB"/>
                </a:solidFill>
              </a:rPr>
              <a:t>翰 待</a:t>
            </a:r>
            <a:r>
              <a:rPr lang="zh-TW" altLang="en-US" dirty="0">
                <a:solidFill>
                  <a:srgbClr val="EBEBEB"/>
                </a:solidFill>
              </a:rPr>
              <a:t>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endParaRPr lang="zh-TW" altLang="en-US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Statistic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2733971" cy="441388"/>
            <a:chOff x="4192673" y="1618424"/>
            <a:chExt cx="2365367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ost</a:t>
              </a:r>
              <a:r>
                <a:rPr lang="zh-TW" alt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similar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56709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cosine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calculate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angle and find the most similar word of “obesity” and “obese”.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66488" y="3648752"/>
            <a:ext cx="1189251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obesity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166487" y="5268262"/>
            <a:ext cx="1189251" cy="3923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89246" y="3650121"/>
            <a:ext cx="1673468" cy="39632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8489245" y="4333123"/>
            <a:ext cx="1673469" cy="3872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hyperlipidemia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89244" y="5268262"/>
            <a:ext cx="1673469" cy="39237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morbidly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0296222" y="4336123"/>
            <a:ext cx="1457976" cy="3842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htn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10296222" y="3643194"/>
            <a:ext cx="1457976" cy="39793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asthma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8419045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0238788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93503" y="3053128"/>
            <a:ext cx="2733971" cy="441388"/>
            <a:chOff x="4192673" y="1618424"/>
            <a:chExt cx="2365367" cy="441388"/>
          </a:xfrm>
        </p:grpSpPr>
        <p:sp>
          <p:nvSpPr>
            <p:cNvPr id="38" name="六邊形 37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Weight</a:t>
              </a:r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7090412" y="5843848"/>
            <a:ext cx="47448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489236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18229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43792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62337" y="5836091"/>
            <a:ext cx="79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weight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052" y="35919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obese are key words for obesity, so 50 points are given for evaluation.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Morbidly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morbid, hyperlipidemia and obesity-related words are the most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similar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Asthma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are not so close, so give a weight of 20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points.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94263" y="5288637"/>
            <a:ext cx="2733971" cy="441388"/>
            <a:chOff x="4192673" y="1618424"/>
            <a:chExt cx="2365367" cy="441388"/>
          </a:xfrm>
        </p:grpSpPr>
        <p:sp>
          <p:nvSpPr>
            <p:cNvPr id="56" name="六邊形 5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5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Criterion 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591806" y="5869474"/>
            <a:ext cx="58434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 the weight of an article, weight greater than 50 points is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obesity.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41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Machine learning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11635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Naïve Bayes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060" y="3293869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群組 20"/>
          <p:cNvGrpSpPr/>
          <p:nvPr/>
        </p:nvGrpSpPr>
        <p:grpSpPr>
          <a:xfrm>
            <a:off x="503143" y="3293869"/>
            <a:ext cx="3116356" cy="441388"/>
            <a:chOff x="4192673" y="1618424"/>
            <a:chExt cx="2644602" cy="441388"/>
          </a:xfrm>
        </p:grpSpPr>
        <p:sp>
          <p:nvSpPr>
            <p:cNvPr id="24" name="六邊形 23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Random Forest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91823" y="3843455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  待完成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60" y="4685720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群組 27"/>
          <p:cNvGrpSpPr/>
          <p:nvPr/>
        </p:nvGrpSpPr>
        <p:grpSpPr>
          <a:xfrm>
            <a:off x="503143" y="4685720"/>
            <a:ext cx="3116356" cy="441388"/>
            <a:chOff x="4192673" y="1618424"/>
            <a:chExt cx="2644602" cy="441388"/>
          </a:xfrm>
        </p:grpSpPr>
        <p:sp>
          <p:nvSpPr>
            <p:cNvPr id="29" name="六邊形 28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0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SVM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8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04</a:t>
            </a:r>
            <a:r>
              <a:rPr lang="en-US" altLang="zh-TW" sz="7200" dirty="0" smtClean="0"/>
              <a:t> result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60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Statistic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群組 3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34" name="六邊形 33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42" name="六邊形 41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85286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0.989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84908"/>
              </p:ext>
            </p:extLst>
          </p:nvPr>
        </p:nvGraphicFramePr>
        <p:xfrm>
          <a:off x="3047000" y="4566887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0.543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50" name="直線接點 49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Machine learning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16" name="六邊形 1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53878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待完成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847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/>
          <p:nvPr/>
        </p:nvCxnSpPr>
        <p:spPr>
          <a:xfrm flipH="1">
            <a:off x="5533638" y="2120804"/>
            <a:ext cx="12047" cy="33406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2959332" y="2535382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063256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Naïve Bayes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44344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65624" y="20200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8232081" y="2106504"/>
            <a:ext cx="1373" cy="33549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0820"/>
              </p:ext>
            </p:extLst>
          </p:nvPr>
        </p:nvGraphicFramePr>
        <p:xfrm>
          <a:off x="5825347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9511"/>
              </p:ext>
            </p:extLst>
          </p:nvPr>
        </p:nvGraphicFramePr>
        <p:xfrm>
          <a:off x="8462883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20677"/>
              </p:ext>
            </p:extLst>
          </p:nvPr>
        </p:nvGraphicFramePr>
        <p:xfrm>
          <a:off x="5825347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95391"/>
              </p:ext>
            </p:extLst>
          </p:nvPr>
        </p:nvGraphicFramePr>
        <p:xfrm>
          <a:off x="8462883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37" name="直線接點 36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Thank </a:t>
            </a:r>
            <a:r>
              <a:rPr lang="en-US" altLang="zh-TW" sz="7200" dirty="0" smtClean="0">
                <a:solidFill>
                  <a:schemeClr val="accent6"/>
                </a:solidFill>
              </a:rPr>
              <a:t>you</a:t>
            </a:r>
            <a:endParaRPr lang="zh-TW" alt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6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err="1" smtClean="0"/>
              <a:t>github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52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reference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99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449886" y="2094596"/>
            <a:ext cx="1129222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1]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去除所有的中文 英文标点符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号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blog.csdn.net/weixin_38819889/article/details/105389248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[2]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處理中文標點符號大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集合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https://codertw.com/%E7%A8%8B%E5%BC%8F%E8%AA%9E%E8%A8%80/356827/)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[3]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英文自然語言處理的經典工具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NLTK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https://clay-atlas.com/blog/2019/07/30/nlp-python-cn-nltk-kit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[4]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的参数解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释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https://blog.csdn.net/laobai1015/article/details/86540813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[5]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 NLP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入门（三）词形还原（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Lemmatization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）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(https://www.cnblogs.com/jclian91/p/9898511.html)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[6]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的簡易教學與參數調整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指南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7"/>
              </a:rPr>
              <a:t>https://www.kaggle.com/jerrykuo7727/word2vec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[7]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新手村逃脫！初心者的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機器學習攻略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1.0.0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documentation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8"/>
              </a:rPr>
              <a:t>https://yaojenkuo.io/ml-newbies/07-performance.html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[8]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 from scratch (Skip-gram &amp; CBOW)(https://medium.com/@pocheng0118/word2vec-from-scratch-skip-gram-cbow-98fd17385945)</a:t>
            </a: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6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Contribution of group members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986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cxnSp>
        <p:nvCxnSpPr>
          <p:cNvPr id="9" name="Google Shape;109;p2"/>
          <p:cNvCxnSpPr/>
          <p:nvPr/>
        </p:nvCxnSpPr>
        <p:spPr>
          <a:xfrm>
            <a:off x="1255200" y="2294268"/>
            <a:ext cx="30252" cy="4040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" name="Google Shape;110;p2"/>
          <p:cNvGrpSpPr/>
          <p:nvPr/>
        </p:nvGrpSpPr>
        <p:grpSpPr>
          <a:xfrm>
            <a:off x="1190852" y="2286000"/>
            <a:ext cx="7085505" cy="484500"/>
            <a:chOff x="2143295" y="639776"/>
            <a:chExt cx="7085505" cy="484500"/>
          </a:xfrm>
        </p:grpSpPr>
        <p:sp>
          <p:nvSpPr>
            <p:cNvPr id="11" name="Google Shape;111;p2"/>
            <p:cNvSpPr/>
            <p:nvPr/>
          </p:nvSpPr>
          <p:spPr>
            <a:xfrm>
              <a:off x="2143295" y="8866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12;p2"/>
            <p:cNvSpPr txBox="1"/>
            <p:nvPr/>
          </p:nvSpPr>
          <p:spPr>
            <a:xfrm>
              <a:off x="2601500" y="639776"/>
              <a:ext cx="6627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Introduction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14;p2"/>
          <p:cNvSpPr/>
          <p:nvPr/>
        </p:nvSpPr>
        <p:spPr>
          <a:xfrm>
            <a:off x="1204172" y="3609573"/>
            <a:ext cx="137160" cy="137160"/>
          </a:xfrm>
          <a:prstGeom prst="ellipse">
            <a:avLst/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oogle Shape;116;p2"/>
          <p:cNvGrpSpPr/>
          <p:nvPr/>
        </p:nvGrpSpPr>
        <p:grpSpPr>
          <a:xfrm>
            <a:off x="1216872" y="3416283"/>
            <a:ext cx="8799741" cy="1469290"/>
            <a:chOff x="2169372" y="1560919"/>
            <a:chExt cx="8799741" cy="1469290"/>
          </a:xfrm>
        </p:grpSpPr>
        <p:sp>
          <p:nvSpPr>
            <p:cNvPr id="15" name="Google Shape;117;p2"/>
            <p:cNvSpPr/>
            <p:nvPr/>
          </p:nvSpPr>
          <p:spPr>
            <a:xfrm>
              <a:off x="2169372" y="28930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18;p2"/>
            <p:cNvSpPr txBox="1"/>
            <p:nvPr/>
          </p:nvSpPr>
          <p:spPr>
            <a:xfrm>
              <a:off x="2601557" y="1560919"/>
              <a:ext cx="8367556" cy="523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Text Preprocessing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" name="Google Shape;119;p2"/>
          <p:cNvGrpSpPr/>
          <p:nvPr/>
        </p:nvGrpSpPr>
        <p:grpSpPr>
          <a:xfrm>
            <a:off x="1215517" y="4560013"/>
            <a:ext cx="6310965" cy="1391248"/>
            <a:chOff x="2168017" y="2628449"/>
            <a:chExt cx="6310965" cy="1391248"/>
          </a:xfrm>
        </p:grpSpPr>
        <p:sp>
          <p:nvSpPr>
            <p:cNvPr id="18" name="Google Shape;120;p2"/>
            <p:cNvSpPr/>
            <p:nvPr/>
          </p:nvSpPr>
          <p:spPr>
            <a:xfrm>
              <a:off x="2168017" y="3882537"/>
              <a:ext cx="137160" cy="137160"/>
            </a:xfrm>
            <a:prstGeom prst="ellipse">
              <a:avLst/>
            </a:prstGeom>
            <a:solidFill>
              <a:srgbClr val="F3F3F3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21;p2"/>
            <p:cNvSpPr txBox="1"/>
            <p:nvPr/>
          </p:nvSpPr>
          <p:spPr>
            <a:xfrm>
              <a:off x="2601557" y="2628449"/>
              <a:ext cx="5877425" cy="513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Method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124;p2"/>
          <p:cNvSpPr txBox="1"/>
          <p:nvPr/>
        </p:nvSpPr>
        <p:spPr>
          <a:xfrm>
            <a:off x="1649057" y="5625731"/>
            <a:ext cx="7623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7333"/>
              </a:buClr>
              <a:buSzPts val="32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4000" b="1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</a:t>
            </a:r>
            <a:endParaRPr sz="4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5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contribute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1356"/>
              </p:ext>
            </p:extLst>
          </p:nvPr>
        </p:nvGraphicFramePr>
        <p:xfrm>
          <a:off x="460892" y="2375916"/>
          <a:ext cx="832566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76">
                  <a:extLst>
                    <a:ext uri="{9D8B030D-6E8A-4147-A177-3AD203B41FA5}">
                      <a16:colId xmlns:a16="http://schemas.microsoft.com/office/drawing/2014/main" val="84711709"/>
                    </a:ext>
                  </a:extLst>
                </a:gridCol>
                <a:gridCol w="3716595">
                  <a:extLst>
                    <a:ext uri="{9D8B030D-6E8A-4147-A177-3AD203B41FA5}">
                      <a16:colId xmlns:a16="http://schemas.microsoft.com/office/drawing/2014/main" val="2539184705"/>
                    </a:ext>
                  </a:extLst>
                </a:gridCol>
                <a:gridCol w="2988489">
                  <a:extLst>
                    <a:ext uri="{9D8B030D-6E8A-4147-A177-3AD203B41FA5}">
                      <a16:colId xmlns:a16="http://schemas.microsoft.com/office/drawing/2014/main" val="344446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Name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Responsible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5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葉詠富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Data clear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Word to vector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Try Statistic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method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PPT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design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游智鈞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高承翰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01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Introdcution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79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Target and dataset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81192" y="5842337"/>
            <a:ext cx="5361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Validation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(50 cases) based on textual judgement</a:t>
            </a:r>
          </a:p>
          <a:p>
            <a:pPr lvl="0"/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3" y="2032728"/>
            <a:ext cx="314960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Target</a:t>
              </a:r>
              <a:endParaRPr lang="en-US" sz="20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3" y="3430458"/>
            <a:ext cx="314960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Train/Test </a:t>
              </a: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3" y="5621643"/>
            <a:ext cx="3149606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Validation 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a doctor’s diagnosis certificate to determine whether the patient is obese.</a:t>
            </a:r>
          </a:p>
        </p:txBody>
      </p:sp>
      <p:sp>
        <p:nvSpPr>
          <p:cNvPr id="16" name="矩形 15"/>
          <p:cNvSpPr/>
          <p:nvPr/>
        </p:nvSpPr>
        <p:spPr>
          <a:xfrm>
            <a:off x="563422" y="3974491"/>
            <a:ext cx="8772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 data based on textual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Textual judgement: 200 cases obesity vs. 200 cases unmentioned.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Testing data based on intuitive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Intuitive judgement: 200 cases obesity vs. 200 cases absence</a:t>
            </a:r>
          </a:p>
        </p:txBody>
      </p:sp>
    </p:spTree>
    <p:extLst>
      <p:ext uri="{BB962C8B-B14F-4D97-AF65-F5344CB8AC3E}">
        <p14:creationId xmlns:p14="http://schemas.microsoft.com/office/powerpoint/2010/main" val="27305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Data pipeline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流程圖: 多重文件 2"/>
          <p:cNvSpPr/>
          <p:nvPr/>
        </p:nvSpPr>
        <p:spPr>
          <a:xfrm>
            <a:off x="320037" y="2946064"/>
            <a:ext cx="1097280" cy="71489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36866" y="2158296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936865" y="383344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936865" y="2995872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401289" y="2935588"/>
            <a:ext cx="1717966" cy="70786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preprocessing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3790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W2V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906847" y="2433859"/>
            <a:ext cx="1921278" cy="46665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Statistic &amp; weight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0631295" y="3002140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3"/>
            <a:endCxn id="4" idx="1"/>
          </p:cNvCxnSpPr>
          <p:nvPr/>
        </p:nvCxnSpPr>
        <p:spPr>
          <a:xfrm flipV="1">
            <a:off x="1417317" y="2453398"/>
            <a:ext cx="519549" cy="8501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  <a:endCxn id="7" idx="1"/>
          </p:cNvCxnSpPr>
          <p:nvPr/>
        </p:nvCxnSpPr>
        <p:spPr>
          <a:xfrm flipV="1">
            <a:off x="1417317" y="3290974"/>
            <a:ext cx="519548" cy="125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3"/>
            <a:endCxn id="6" idx="1"/>
          </p:cNvCxnSpPr>
          <p:nvPr/>
        </p:nvCxnSpPr>
        <p:spPr>
          <a:xfrm>
            <a:off x="1417317" y="3303511"/>
            <a:ext cx="519548" cy="8250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8" idx="1"/>
          </p:cNvCxnSpPr>
          <p:nvPr/>
        </p:nvCxnSpPr>
        <p:spPr>
          <a:xfrm>
            <a:off x="3117273" y="2453398"/>
            <a:ext cx="284016" cy="8361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3"/>
            <a:endCxn id="8" idx="1"/>
          </p:cNvCxnSpPr>
          <p:nvPr/>
        </p:nvCxnSpPr>
        <p:spPr>
          <a:xfrm flipV="1">
            <a:off x="3117272" y="3289520"/>
            <a:ext cx="284017" cy="14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1"/>
          </p:cNvCxnSpPr>
          <p:nvPr/>
        </p:nvCxnSpPr>
        <p:spPr>
          <a:xfrm flipV="1">
            <a:off x="3117272" y="3289520"/>
            <a:ext cx="284017" cy="8390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9" idx="1"/>
          </p:cNvCxnSpPr>
          <p:nvPr/>
        </p:nvCxnSpPr>
        <p:spPr>
          <a:xfrm>
            <a:off x="5119255" y="3289520"/>
            <a:ext cx="25977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9" idx="3"/>
            <a:endCxn id="10" idx="1"/>
          </p:cNvCxnSpPr>
          <p:nvPr/>
        </p:nvCxnSpPr>
        <p:spPr>
          <a:xfrm flipV="1">
            <a:off x="6559436" y="2667188"/>
            <a:ext cx="347411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9" idx="3"/>
            <a:endCxn id="88" idx="1"/>
          </p:cNvCxnSpPr>
          <p:nvPr/>
        </p:nvCxnSpPr>
        <p:spPr>
          <a:xfrm>
            <a:off x="6559436" y="3289520"/>
            <a:ext cx="355027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92465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Clear</a:t>
            </a:r>
          </a:p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cxnSp>
        <p:nvCxnSpPr>
          <p:cNvPr id="76" name="肘形接點 75"/>
          <p:cNvCxnSpPr>
            <a:stCxn id="8" idx="2"/>
            <a:endCxn id="71" idx="2"/>
          </p:cNvCxnSpPr>
          <p:nvPr/>
        </p:nvCxnSpPr>
        <p:spPr>
          <a:xfrm rot="5400000" flipH="1" flipV="1">
            <a:off x="7019087" y="825806"/>
            <a:ext cx="58830" cy="5576461"/>
          </a:xfrm>
          <a:prstGeom prst="bentConnector3">
            <a:avLst>
              <a:gd name="adj1" fmla="val -4585215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圓角矩形 87"/>
          <p:cNvSpPr/>
          <p:nvPr/>
        </p:nvSpPr>
        <p:spPr>
          <a:xfrm>
            <a:off x="6914463" y="3382993"/>
            <a:ext cx="1934785" cy="90090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Naïve Bayes</a:t>
            </a:r>
          </a:p>
          <a:p>
            <a:r>
              <a:rPr lang="en-US" altLang="zh-TW" dirty="0" smtClean="0"/>
              <a:t>Random Forest</a:t>
            </a:r>
          </a:p>
          <a:p>
            <a:r>
              <a:rPr lang="en-US" altLang="zh-TW" dirty="0" smtClean="0"/>
              <a:t>SVM</a:t>
            </a:r>
          </a:p>
        </p:txBody>
      </p:sp>
      <p:cxnSp>
        <p:nvCxnSpPr>
          <p:cNvPr id="119" name="直線單箭頭接點 118"/>
          <p:cNvCxnSpPr>
            <a:stCxn id="10" idx="3"/>
            <a:endCxn id="71" idx="1"/>
          </p:cNvCxnSpPr>
          <p:nvPr/>
        </p:nvCxnSpPr>
        <p:spPr>
          <a:xfrm>
            <a:off x="8828125" y="2667188"/>
            <a:ext cx="418404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1" idx="3"/>
            <a:endCxn id="11" idx="1"/>
          </p:cNvCxnSpPr>
          <p:nvPr/>
        </p:nvCxnSpPr>
        <p:spPr>
          <a:xfrm>
            <a:off x="10426936" y="3289520"/>
            <a:ext cx="204359" cy="77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8" idx="3"/>
            <a:endCxn id="71" idx="1"/>
          </p:cNvCxnSpPr>
          <p:nvPr/>
        </p:nvCxnSpPr>
        <p:spPr>
          <a:xfrm flipV="1">
            <a:off x="8849248" y="3289520"/>
            <a:ext cx="397281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6914463" y="3168700"/>
            <a:ext cx="1954877" cy="150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02</a:t>
            </a:r>
            <a:r>
              <a:rPr lang="en-US" altLang="zh-TW" sz="7200" dirty="0" smtClean="0"/>
              <a:t> Text </a:t>
            </a:r>
            <a:r>
              <a:rPr lang="en-US" altLang="zh-TW" sz="7200" dirty="0" err="1" smtClean="0"/>
              <a:t>preprecessing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731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Text clear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63422" y="6030759"/>
            <a:ext cx="1120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to remove the affixes of the word and extract the main part of the word.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example, the word "cars"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"car", and the word "ate"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"eat".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Remove </a:t>
              </a:r>
              <a:r>
                <a:rPr lang="en-US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punctuation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2" y="3260869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 Word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tokenize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2" y="4418811"/>
            <a:ext cx="3847875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c. Remove </a:t>
              </a:r>
              <a:r>
                <a:rPr lang="en-US" altLang="zh-TW" sz="2000" dirty="0" err="1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stopword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Remove punctuation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numbers to make word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precise.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74743" y="5597025"/>
            <a:ext cx="3847874" cy="441388"/>
            <a:chOff x="4192673" y="1618424"/>
            <a:chExt cx="2644602" cy="441388"/>
          </a:xfrm>
        </p:grpSpPr>
        <p:sp>
          <p:nvSpPr>
            <p:cNvPr id="18" name="六邊形 17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d.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Lemmatize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1192" y="4899150"/>
            <a:ext cx="11823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Used to improve the quality of text features or reduce the dimensionality of text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features.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1192" y="3741208"/>
            <a:ext cx="4956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of splitting a large sample of text into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8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W2V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Advantage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Compared with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 hot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encoding, Word to vector can consider a word in the context of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article.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74742" y="3176100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Algorithm</a:t>
              </a:r>
              <a:r>
                <a:rPr lang="zh-TW" alt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 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81191" y="3654631"/>
            <a:ext cx="9637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vector contains two algorithms,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CBOW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uses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central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predict the context, and CBOW uses the context to predict the central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625264" y="4332951"/>
            <a:ext cx="7673389" cy="2432539"/>
            <a:chOff x="1625264" y="4332951"/>
            <a:chExt cx="7673389" cy="2432539"/>
          </a:xfrm>
        </p:grpSpPr>
        <p:grpSp>
          <p:nvGrpSpPr>
            <p:cNvPr id="46" name="群組 45"/>
            <p:cNvGrpSpPr/>
            <p:nvPr/>
          </p:nvGrpSpPr>
          <p:grpSpPr>
            <a:xfrm>
              <a:off x="1625264" y="4332951"/>
              <a:ext cx="3443232" cy="2432539"/>
              <a:chOff x="960246" y="4375149"/>
              <a:chExt cx="3443232" cy="2432539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1388568" y="4729943"/>
                <a:ext cx="2405150" cy="1800746"/>
                <a:chOff x="1097279" y="4371438"/>
                <a:chExt cx="1972889" cy="2317192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745970" y="6276804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745970" y="5781849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745970" y="4854633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745970" y="4371438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097279" y="5341276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763682" y="5341276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" name="直線單箭頭接點 19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1421477" y="5547189"/>
                  <a:ext cx="3422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/>
                <p:cNvCxnSpPr>
                  <a:stCxn id="19" idx="3"/>
                  <a:endCxn id="17" idx="1"/>
                </p:cNvCxnSpPr>
                <p:nvPr/>
              </p:nvCxnSpPr>
              <p:spPr>
                <a:xfrm flipV="1">
                  <a:off x="2087880" y="4577351"/>
                  <a:ext cx="658090" cy="969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/>
                <p:cNvCxnSpPr>
                  <a:stCxn id="19" idx="3"/>
                  <a:endCxn id="16" idx="1"/>
                </p:cNvCxnSpPr>
                <p:nvPr/>
              </p:nvCxnSpPr>
              <p:spPr>
                <a:xfrm flipV="1">
                  <a:off x="2087880" y="5060546"/>
                  <a:ext cx="658090" cy="4866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/>
                <p:cNvCxnSpPr>
                  <a:stCxn id="19" idx="3"/>
                  <a:endCxn id="14" idx="1"/>
                </p:cNvCxnSpPr>
                <p:nvPr/>
              </p:nvCxnSpPr>
              <p:spPr>
                <a:xfrm>
                  <a:off x="2087880" y="5547189"/>
                  <a:ext cx="658090" cy="440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19" idx="3"/>
                  <a:endCxn id="13" idx="1"/>
                </p:cNvCxnSpPr>
                <p:nvPr/>
              </p:nvCxnSpPr>
              <p:spPr>
                <a:xfrm>
                  <a:off x="2087880" y="5547189"/>
                  <a:ext cx="658090" cy="9355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2115148" y="6530689"/>
                <a:ext cx="962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FFC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Skip-gram</a:t>
                </a:r>
                <a:endParaRPr lang="zh-TW" altLang="en-US" sz="1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70516" y="4375340"/>
                <a:ext cx="5132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input</a:t>
                </a:r>
                <a:endParaRPr lang="zh-TW" altLang="en-US" sz="10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92389" y="4375149"/>
                <a:ext cx="8210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projection</a:t>
                </a:r>
                <a:endParaRPr lang="zh-TW" altLang="en-US"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1372" y="4375340"/>
                <a:ext cx="6094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output</a:t>
                </a:r>
                <a:endParaRPr lang="zh-TW" altLang="en-US" sz="10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60246" y="5526967"/>
                <a:ext cx="42832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w(t)</a:t>
                </a:r>
                <a:endParaRPr lang="zh-TW" altLang="en-US" sz="10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93718" y="4764173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w(t-2)</a:t>
                </a:r>
                <a:endParaRPr lang="zh-TW" altLang="en-US" sz="1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02031" y="5117946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w(t-1)</a:t>
                </a:r>
                <a:endParaRPr lang="zh-TW" altLang="en-US" sz="1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793718" y="5872658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w(t+1)</a:t>
                </a:r>
                <a:endParaRPr lang="zh-TW" altLang="en-US" sz="10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802031" y="6231690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w(t+2)</a:t>
                </a:r>
                <a:endParaRPr lang="zh-TW" altLang="en-US" sz="1000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250902" y="6488491"/>
              <a:ext cx="670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CBOW</a:t>
              </a:r>
              <a:endParaRPr lang="zh-TW" altLang="en-US" sz="1200" dirty="0"/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5953516" y="4332951"/>
              <a:ext cx="3345137" cy="2155540"/>
              <a:chOff x="5953516" y="4332951"/>
              <a:chExt cx="3345137" cy="215554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481003" y="6168451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81003" y="578381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481003" y="5063248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81003" y="4687745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430440" y="544143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88475" y="544143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06270" y="4333142"/>
                <a:ext cx="5132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input</a:t>
                </a:r>
                <a:endParaRPr lang="zh-TW" altLang="en-US" sz="10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128143" y="4332951"/>
                <a:ext cx="8210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projection</a:t>
                </a:r>
                <a:endParaRPr lang="zh-TW" altLang="en-US" sz="10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260869" y="4333142"/>
                <a:ext cx="6094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output</a:t>
                </a:r>
                <a:endParaRPr lang="zh-TW" altLang="en-US" sz="10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870331" y="5478339"/>
                <a:ext cx="42832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w(t)</a:t>
                </a:r>
                <a:endParaRPr lang="zh-TW" altLang="en-US" sz="10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953516" y="4721975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w(t-2)</a:t>
                </a:r>
                <a:endParaRPr lang="zh-TW" altLang="en-US" sz="10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961829" y="5075748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w(t-1)</a:t>
                </a:r>
                <a:endParaRPr lang="zh-TW" altLang="en-US" sz="10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953516" y="5830460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w(t+1)</a:t>
                </a:r>
                <a:endParaRPr lang="zh-TW" altLang="en-US" sz="10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61829" y="6189492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w(t+2)</a:t>
                </a:r>
                <a:endParaRPr lang="zh-TW" altLang="en-US" sz="1000" dirty="0"/>
              </a:p>
            </p:txBody>
          </p:sp>
          <p:cxnSp>
            <p:nvCxnSpPr>
              <p:cNvPr id="69" name="直線單箭頭接點 68"/>
              <p:cNvCxnSpPr>
                <a:stCxn id="61" idx="3"/>
                <a:endCxn id="63" idx="1"/>
              </p:cNvCxnSpPr>
              <p:nvPr/>
            </p:nvCxnSpPr>
            <p:spPr>
              <a:xfrm>
                <a:off x="6876233" y="4847765"/>
                <a:ext cx="512242" cy="753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/>
              <p:cNvCxnSpPr>
                <a:stCxn id="60" idx="3"/>
                <a:endCxn id="63" idx="1"/>
              </p:cNvCxnSpPr>
              <p:nvPr/>
            </p:nvCxnSpPr>
            <p:spPr>
              <a:xfrm>
                <a:off x="6876233" y="5223268"/>
                <a:ext cx="512242" cy="378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/>
              <p:cNvCxnSpPr>
                <a:stCxn id="59" idx="3"/>
                <a:endCxn id="63" idx="1"/>
              </p:cNvCxnSpPr>
              <p:nvPr/>
            </p:nvCxnSpPr>
            <p:spPr>
              <a:xfrm flipV="1">
                <a:off x="6876233" y="5601450"/>
                <a:ext cx="512242" cy="342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/>
              <p:cNvCxnSpPr>
                <a:stCxn id="58" idx="3"/>
                <a:endCxn id="63" idx="1"/>
              </p:cNvCxnSpPr>
              <p:nvPr/>
            </p:nvCxnSpPr>
            <p:spPr>
              <a:xfrm flipV="1">
                <a:off x="6876233" y="5601450"/>
                <a:ext cx="512242" cy="727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stCxn id="63" idx="3"/>
                <a:endCxn id="62" idx="1"/>
              </p:cNvCxnSpPr>
              <p:nvPr/>
            </p:nvCxnSpPr>
            <p:spPr>
              <a:xfrm>
                <a:off x="7783705" y="5601450"/>
                <a:ext cx="6467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82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03</a:t>
            </a:r>
            <a:r>
              <a:rPr lang="en-US" altLang="zh-TW" sz="7200" dirty="0" smtClean="0"/>
              <a:t> method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51316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27_TF45205285.potx" id="{4A03B9C0-1BA3-4C37-B0A9-E70D7BB5D2C6}" vid="{0C12F5CF-A8C7-4A90-AD49-B2CEC55D0F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0</TotalTime>
  <Words>654</Words>
  <Application>Microsoft Office PowerPoint</Application>
  <PresentationFormat>寬螢幕</PresentationFormat>
  <Paragraphs>175</Paragraphs>
  <Slides>20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JhengHei UI</vt:lpstr>
      <vt:lpstr>微軟正黑體</vt:lpstr>
      <vt:lpstr>Arial</vt:lpstr>
      <vt:lpstr>Gill Sans MT</vt:lpstr>
      <vt:lpstr>Times New Roman</vt:lpstr>
      <vt:lpstr>Wingdings 2</vt:lpstr>
      <vt:lpstr>紅利</vt:lpstr>
      <vt:lpstr>Digital medicine</vt:lpstr>
      <vt:lpstr>contents</vt:lpstr>
      <vt:lpstr>01 Introdcution</vt:lpstr>
      <vt:lpstr>Target and dataset</vt:lpstr>
      <vt:lpstr>Data pipeline</vt:lpstr>
      <vt:lpstr>02 Text preprecessing</vt:lpstr>
      <vt:lpstr>Text clear</vt:lpstr>
      <vt:lpstr>W2V</vt:lpstr>
      <vt:lpstr>03 method</vt:lpstr>
      <vt:lpstr>Statistic</vt:lpstr>
      <vt:lpstr>Machine learning</vt:lpstr>
      <vt:lpstr>04 result</vt:lpstr>
      <vt:lpstr>Statistic result</vt:lpstr>
      <vt:lpstr>Machine learning result</vt:lpstr>
      <vt:lpstr>Thank you</vt:lpstr>
      <vt:lpstr>github</vt:lpstr>
      <vt:lpstr>reference</vt:lpstr>
      <vt:lpstr>reference</vt:lpstr>
      <vt:lpstr>Contribution of group members</vt:lpstr>
      <vt:lpstr>contribute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2021-10-03T02:28:20Z</dcterms:created>
  <dcterms:modified xsi:type="dcterms:W3CDTF">2021-10-14T08:38:28Z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