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2"/>
  </p:notesMasterIdLst>
  <p:handoutMasterIdLst>
    <p:handoutMasterId r:id="rId33"/>
  </p:handoutMasterIdLst>
  <p:sldIdLst>
    <p:sldId id="262" r:id="rId5"/>
    <p:sldId id="263" r:id="rId6"/>
    <p:sldId id="265" r:id="rId7"/>
    <p:sldId id="275" r:id="rId8"/>
    <p:sldId id="289" r:id="rId9"/>
    <p:sldId id="266" r:id="rId10"/>
    <p:sldId id="276" r:id="rId11"/>
    <p:sldId id="282" r:id="rId12"/>
    <p:sldId id="267" r:id="rId13"/>
    <p:sldId id="277" r:id="rId14"/>
    <p:sldId id="286" r:id="rId15"/>
    <p:sldId id="278" r:id="rId16"/>
    <p:sldId id="290" r:id="rId17"/>
    <p:sldId id="268" r:id="rId18"/>
    <p:sldId id="279" r:id="rId19"/>
    <p:sldId id="280" r:id="rId20"/>
    <p:sldId id="287" r:id="rId21"/>
    <p:sldId id="291" r:id="rId22"/>
    <p:sldId id="288" r:id="rId23"/>
    <p:sldId id="269" r:id="rId24"/>
    <p:sldId id="270" r:id="rId25"/>
    <p:sldId id="284" r:id="rId26"/>
    <p:sldId id="271" r:id="rId27"/>
    <p:sldId id="281" r:id="rId28"/>
    <p:sldId id="285" r:id="rId29"/>
    <p:sldId id="272" r:id="rId30"/>
    <p:sldId id="283" r:id="rId31"/>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 autoAdjust="0"/>
    <p:restoredTop sz="80488" autoAdjust="0"/>
  </p:normalViewPr>
  <p:slideViewPr>
    <p:cSldViewPr snapToGrid="0">
      <p:cViewPr varScale="1">
        <p:scale>
          <a:sx n="115" d="100"/>
          <a:sy n="115" d="100"/>
        </p:scale>
        <p:origin x="104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2021/10/20</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2021/10/20</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8031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結論</a:t>
            </a:r>
            <a:endParaRPr lang="en-US" altLang="zh-TW" dirty="0" smtClean="0"/>
          </a:p>
          <a:p>
            <a:r>
              <a:rPr lang="en-US" altLang="zh-TW" dirty="0" err="1" smtClean="0"/>
              <a:t>Overfiting</a:t>
            </a:r>
            <a:endParaRPr lang="en-US" altLang="zh-TW" dirty="0" smtClean="0"/>
          </a:p>
          <a:p>
            <a:r>
              <a:rPr lang="zh-TW" altLang="en-US" dirty="0" smtClean="0"/>
              <a:t>原因</a:t>
            </a:r>
            <a:r>
              <a:rPr lang="en-US" altLang="zh-TW" dirty="0" smtClean="0"/>
              <a:t>:</a:t>
            </a:r>
          </a:p>
          <a:p>
            <a:r>
              <a:rPr lang="zh-TW" altLang="en-US" dirty="0" smtClean="0"/>
              <a:t>改進</a:t>
            </a:r>
            <a:r>
              <a:rPr lang="en-US" altLang="zh-TW" dirty="0" smtClean="0"/>
              <a:t>:</a:t>
            </a:r>
          </a:p>
          <a:p>
            <a:endParaRPr lang="en-US" altLang="zh-TW" dirty="0" smtClean="0"/>
          </a:p>
          <a:p>
            <a:r>
              <a:rPr lang="zh-TW" altLang="en-US" dirty="0" smtClean="0"/>
              <a:t>額外嘗試</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19</a:t>
            </a:fld>
            <a:endParaRPr lang="zh-TW" altLang="en-US" noProof="0" dirty="0"/>
          </a:p>
        </p:txBody>
      </p:sp>
    </p:spTree>
    <p:extLst>
      <p:ext uri="{BB962C8B-B14F-4D97-AF65-F5344CB8AC3E}">
        <p14:creationId xmlns:p14="http://schemas.microsoft.com/office/powerpoint/2010/main" val="206960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資料介紹</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資料前處理</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W2v</a:t>
            </a:r>
          </a:p>
          <a:p>
            <a:pPr rtl="0"/>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統計、</a:t>
            </a:r>
            <a:r>
              <a:rPr lang="en-US" altLang="zh-TW" dirty="0" smtClean="0">
                <a:latin typeface="Microsoft JhengHei UI" panose="020B0604030504040204" pitchFamily="34" charset="-120"/>
                <a:ea typeface="Microsoft JhengHei UI" panose="020B0604030504040204" pitchFamily="34" charset="-120"/>
              </a:rPr>
              <a:t>ML</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DL</a:t>
            </a:r>
          </a:p>
          <a:p>
            <a:pPr rtl="0"/>
            <a:r>
              <a:rPr lang="zh-TW" altLang="en-US" dirty="0" smtClean="0">
                <a:latin typeface="Microsoft JhengHei UI" panose="020B0604030504040204" pitchFamily="34" charset="-120"/>
                <a:ea typeface="Microsoft JhengHei UI" panose="020B0604030504040204" pitchFamily="34" charset="-120"/>
              </a:rPr>
              <a:t>測試集</a:t>
            </a:r>
            <a:r>
              <a:rPr lang="en-US" altLang="zh-TW" dirty="0" smtClean="0">
                <a:latin typeface="Microsoft JhengHei UI" panose="020B0604030504040204" pitchFamily="34" charset="-120"/>
                <a:ea typeface="Microsoft JhengHei UI" panose="020B0604030504040204" pitchFamily="34" charset="-120"/>
              </a:rPr>
              <a:t>&amp;</a:t>
            </a:r>
            <a:r>
              <a:rPr lang="en-US" altLang="zh-TW" dirty="0" err="1" smtClean="0">
                <a:latin typeface="Microsoft JhengHei UI" panose="020B0604030504040204" pitchFamily="34" charset="-120"/>
                <a:ea typeface="Microsoft JhengHei UI" panose="020B0604030504040204" pitchFamily="34" charset="-120"/>
              </a:rPr>
              <a:t>kaggle</a:t>
            </a:r>
            <a:r>
              <a:rPr lang="zh-TW" altLang="en-US" dirty="0" smtClean="0">
                <a:latin typeface="Microsoft JhengHei UI" panose="020B0604030504040204" pitchFamily="34" charset="-120"/>
                <a:ea typeface="Microsoft JhengHei UI" panose="020B0604030504040204" pitchFamily="34" charset="-120"/>
              </a:rPr>
              <a:t>結果</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992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移除標點符號</a:t>
            </a:r>
            <a:r>
              <a:rPr lang="zh-TW" altLang="en-US" dirty="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數字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斷字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移除停用字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詞性回復</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en-US" altLang="zh-TW" dirty="0" smtClean="0">
                <a:latin typeface="Microsoft JhengHei UI" panose="020B0604030504040204" pitchFamily="34" charset="-120"/>
                <a:ea typeface="Microsoft JhengHei UI" panose="020B0604030504040204" pitchFamily="34" charset="-120"/>
              </a:rPr>
              <a:t>W2</a:t>
            </a:r>
            <a:r>
              <a:rPr lang="zh-TW" altLang="en-US" dirty="0" smtClean="0">
                <a:latin typeface="Microsoft JhengHei UI" panose="020B0604030504040204" pitchFamily="34" charset="-120"/>
                <a:ea typeface="Microsoft JhengHei UI" panose="020B0604030504040204" pitchFamily="34" charset="-120"/>
              </a:rPr>
              <a:t>由</a:t>
            </a:r>
            <a:r>
              <a:rPr lang="en-US" altLang="zh-TW" dirty="0" smtClean="0">
                <a:latin typeface="Microsoft JhengHei UI" panose="020B0604030504040204" pitchFamily="34" charset="-120"/>
                <a:ea typeface="Microsoft JhengHei UI" panose="020B0604030504040204" pitchFamily="34" charset="-120"/>
              </a:rPr>
              <a:t>skip-gram &amp;</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組成</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Skip-gram</a:t>
            </a:r>
            <a:r>
              <a:rPr lang="zh-TW" altLang="en-US" dirty="0" smtClean="0">
                <a:latin typeface="Microsoft JhengHei UI" panose="020B0604030504040204" pitchFamily="34" charset="-120"/>
                <a:ea typeface="Microsoft JhengHei UI" panose="020B0604030504040204" pitchFamily="34" charset="-120"/>
              </a:rPr>
              <a:t>考慮一個字詞上下文字出現機率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考慮上下文後，中間字出現機率</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利用以上演算法得到</a:t>
            </a:r>
            <a:r>
              <a:rPr lang="en-US" altLang="zh-TW" dirty="0" smtClean="0">
                <a:latin typeface="Microsoft JhengHei UI" panose="020B0604030504040204" pitchFamily="34" charset="-120"/>
                <a:ea typeface="Microsoft JhengHei UI" panose="020B0604030504040204" pitchFamily="34" charset="-120"/>
              </a:rPr>
              <a:t>vector</a:t>
            </a:r>
            <a:r>
              <a:rPr lang="zh-TW" altLang="en-US" dirty="0" smtClean="0">
                <a:latin typeface="Microsoft JhengHei UI" panose="020B0604030504040204" pitchFamily="34" charset="-120"/>
                <a:ea typeface="Microsoft JhengHei UI" panose="020B0604030504040204" pitchFamily="34" charset="-120"/>
              </a:rPr>
              <a:t>算</a:t>
            </a:r>
            <a:r>
              <a:rPr lang="en-US" altLang="zh-TW" dirty="0" err="1" smtClean="0">
                <a:latin typeface="Microsoft JhengHei UI" panose="020B0604030504040204" pitchFamily="34" charset="-120"/>
                <a:ea typeface="Microsoft JhengHei UI" panose="020B0604030504040204" pitchFamily="34" charset="-120"/>
              </a:rPr>
              <a:t>cosin</a:t>
            </a:r>
            <a:r>
              <a:rPr lang="zh-TW" altLang="en-US" dirty="0" smtClean="0">
                <a:latin typeface="Microsoft JhengHei UI" panose="020B0604030504040204" pitchFamily="34" charset="-120"/>
                <a:ea typeface="Microsoft JhengHei UI" panose="020B0604030504040204" pitchFamily="34" charset="-120"/>
              </a:rPr>
              <a:t>角度，即可得知字詞相近程度</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找到</a:t>
            </a:r>
            <a:r>
              <a:rPr lang="en-US" altLang="zh-TW" sz="1200" dirty="0" smtClean="0">
                <a:latin typeface="Microsoft JhengHei UI" panose="020B0604030504040204" pitchFamily="34" charset="-120"/>
                <a:ea typeface="Microsoft JhengHei UI" panose="020B0604030504040204" pitchFamily="34" charset="-120"/>
              </a:rPr>
              <a:t>“obesity” and “obese”.</a:t>
            </a:r>
            <a:r>
              <a:rPr lang="zh-TW" altLang="en-US" sz="1200" dirty="0" smtClean="0">
                <a:latin typeface="Microsoft JhengHei UI" panose="020B0604030504040204" pitchFamily="34" charset="-120"/>
                <a:ea typeface="Microsoft JhengHei UI" panose="020B0604030504040204" pitchFamily="34" charset="-120"/>
              </a:rPr>
              <a:t>相近字 並給權重</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傳統統計方法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文章權重計算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&gt;50</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分類</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每篇文章維度計算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A</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把每個字維度加起來，取平均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B</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把每個字*權重的維度加起來，取平均</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 假設每個事件獨立，利用條件機率計算，某事件發生機率</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由很多決策樹組成，最後進行投票</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zh-TW" altLang="en-US" sz="1200" b="0" i="0" kern="1200" dirty="0" smtClean="0">
                <a:solidFill>
                  <a:schemeClr val="tx1"/>
                </a:solidFill>
                <a:effectLst/>
                <a:latin typeface="Microsoft JhengHei UI" panose="020B0604030504040204" pitchFamily="34" charset="-120"/>
                <a:ea typeface="Microsoft JhengHei UI" panose="020B0604030504040204" pitchFamily="34" charset="-120"/>
                <a:cs typeface="+mn-cs"/>
              </a:rPr>
              <a:t>每一次保留原來的模型不變，並且加入一個新的函數至模型中，修正上一棵樹的錯誤，以提升整體的模型</a:t>
            </a:r>
            <a:endParaRPr lang="en-US" altLang="zh-TW" dirty="0" smtClean="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深度學習</a:t>
            </a:r>
            <a:r>
              <a:rPr lang="en-US" altLang="zh-TW" dirty="0" smtClean="0"/>
              <a:t>:</a:t>
            </a:r>
          </a:p>
          <a:p>
            <a:r>
              <a:rPr lang="zh-TW" altLang="zh-TW" dirty="0" smtClean="0"/>
              <a:t>TextCategorizer 使用卷積神經網絡為文檔中的每個</a:t>
            </a:r>
            <a:r>
              <a:rPr lang="zh-TW" altLang="en-US" dirty="0" smtClean="0"/>
              <a:t>敏感</a:t>
            </a:r>
            <a:r>
              <a:rPr lang="en-US" altLang="zh-TW" dirty="0" smtClean="0"/>
              <a:t>(</a:t>
            </a:r>
            <a:r>
              <a:rPr lang="zh-TW" altLang="en-US" dirty="0" smtClean="0"/>
              <a:t>重要</a:t>
            </a:r>
            <a:r>
              <a:rPr lang="en-US" altLang="zh-TW" dirty="0" smtClean="0"/>
              <a:t>)</a:t>
            </a:r>
            <a:r>
              <a:rPr lang="zh-TW" altLang="zh-TW" dirty="0" smtClean="0"/>
              <a:t>單詞</a:t>
            </a:r>
            <a:r>
              <a:rPr lang="zh-TW" altLang="en-US" dirty="0" smtClean="0"/>
              <a:t> 當作 該文章</a:t>
            </a:r>
            <a:r>
              <a:rPr lang="zh-TW" altLang="zh-TW" dirty="0" smtClean="0"/>
              <a:t>向量。 </a:t>
            </a:r>
            <a:endParaRPr lang="en-US" altLang="zh-TW" dirty="0" smtClean="0"/>
          </a:p>
          <a:p>
            <a:r>
              <a:rPr lang="zh-TW" altLang="zh-TW" dirty="0" smtClean="0"/>
              <a:t>並使用多層</a:t>
            </a:r>
            <a:r>
              <a:rPr lang="zh-TW" altLang="en-US" dirty="0" smtClean="0"/>
              <a:t>神經網絡 </a:t>
            </a:r>
            <a:r>
              <a:rPr lang="zh-TW" altLang="zh-TW" dirty="0" smtClean="0"/>
              <a:t>來預測長度為 nr_class 的輸出向量。每個輸出神經元的值是某個類存在的</a:t>
            </a:r>
            <a:r>
              <a:rPr lang="zh-TW" altLang="en-US" dirty="0" smtClean="0"/>
              <a:t>機率</a:t>
            </a:r>
            <a:r>
              <a:rPr lang="zh-TW"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13</a:t>
            </a:fld>
            <a:endParaRPr lang="zh-TW" altLang="en-US" noProof="0" dirty="0"/>
          </a:p>
        </p:txBody>
      </p:sp>
    </p:spTree>
    <p:extLst>
      <p:ext uri="{BB962C8B-B14F-4D97-AF65-F5344CB8AC3E}">
        <p14:creationId xmlns:p14="http://schemas.microsoft.com/office/powerpoint/2010/main" val="121769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2021/10/20</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2021/10/20</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2021/10/20</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2021/10/20</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Group2</a:t>
            </a:r>
            <a:endParaRPr lang="en-US" altLang="zh-TW" dirty="0" smtClean="0">
              <a:solidFill>
                <a:srgbClr val="EBEBEB"/>
              </a:solidFill>
              <a:latin typeface="Microsoft JhengHei UI" panose="020B0604030504040204" pitchFamily="34" charset="-120"/>
              <a:ea typeface="Microsoft JhengHei UI" panose="020B0604030504040204" pitchFamily="34" charset="-120"/>
            </a:endParaRP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en-US" altLang="zh-TW" dirty="0" smtClean="0">
                <a:solidFill>
                  <a:srgbClr val="EBEBEB"/>
                </a:solidFill>
              </a:rPr>
              <a:t>310551059</a:t>
            </a:r>
          </a:p>
          <a:p>
            <a:r>
              <a:rPr lang="zh-TW" altLang="en-US" dirty="0">
                <a:solidFill>
                  <a:srgbClr val="EBEBEB"/>
                </a:solidFill>
              </a:rPr>
              <a:t>高承</a:t>
            </a:r>
            <a:r>
              <a:rPr lang="zh-TW" altLang="en-US" dirty="0" smtClean="0">
                <a:solidFill>
                  <a:srgbClr val="EBEBEB"/>
                </a:solidFill>
              </a:rPr>
              <a:t>翰 </a:t>
            </a:r>
            <a:r>
              <a:rPr lang="en-US" altLang="zh-TW" dirty="0" smtClean="0">
                <a:solidFill>
                  <a:srgbClr val="EBEBEB"/>
                </a:solidFill>
              </a:rPr>
              <a:t>310551106</a:t>
            </a: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t>
            </a:r>
            <a:r>
              <a:rPr lang="en-US" altLang="zh-TW" sz="1600" dirty="0">
                <a:solidFill>
                  <a:srgbClr val="FFC000"/>
                </a:solidFill>
                <a:latin typeface="Microsoft JhengHei UI" panose="020B0604030504040204" pitchFamily="34" charset="-120"/>
                <a:ea typeface="Microsoft JhengHei UI" panose="020B0604030504040204" pitchFamily="34" charset="-120"/>
              </a:rPr>
              <a:t>average</a:t>
            </a:r>
            <a:r>
              <a:rPr lang="en-US" altLang="zh-TW" sz="1600" dirty="0">
                <a:latin typeface="Microsoft JhengHei UI" panose="020B0604030504040204" pitchFamily="34" charset="-120"/>
                <a:ea typeface="Microsoft JhengHei UI" panose="020B0604030504040204" pitchFamily="34" charset="-120"/>
              </a:rPr>
              <a:t>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t>
            </a:r>
            <a:r>
              <a:rPr lang="en-US" altLang="zh-TW" sz="1600" dirty="0">
                <a:solidFill>
                  <a:srgbClr val="FFC000"/>
                </a:solidFill>
                <a:latin typeface="Microsoft JhengHei UI" panose="020B0604030504040204" pitchFamily="34" charset="-120"/>
                <a:ea typeface="Microsoft JhengHei UI" panose="020B0604030504040204" pitchFamily="34" charset="-120"/>
              </a:rPr>
              <a:t>weight vector </a:t>
            </a:r>
            <a:r>
              <a:rPr lang="en-US" altLang="zh-TW" sz="1600" dirty="0">
                <a:latin typeface="Microsoft JhengHei UI" panose="020B0604030504040204" pitchFamily="34" charset="-120"/>
                <a:ea typeface="Microsoft JhengHei UI" panose="020B0604030504040204" pitchFamily="34" charset="-120"/>
              </a:rPr>
              <a:t>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smtClean="0">
                <a:latin typeface="Microsoft JhengHei UI" panose="020B0604030504040204" pitchFamily="34" charset="-120"/>
                <a:ea typeface="Microsoft JhengHei UI" panose="020B0604030504040204" pitchFamily="34" charset="-120"/>
              </a:rPr>
              <a:t>XGboost </a:t>
            </a:r>
            <a:r>
              <a:rPr lang="en-US" altLang="zh-TW" sz="1600" dirty="0">
                <a:latin typeface="Microsoft JhengHei UI" panose="020B0604030504040204" pitchFamily="34" charset="-120"/>
                <a:ea typeface="Microsoft JhengHei UI" panose="020B0604030504040204" pitchFamily="34" charset="-120"/>
              </a:rPr>
              <a:t>(Extreme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B</a:t>
            </a:r>
            <a:r>
              <a:rPr lang="en-US" altLang="zh-TW" sz="1600" dirty="0" smtClean="0">
                <a:latin typeface="Microsoft JhengHei UI" panose="020B0604030504040204" pitchFamily="34" charset="-120"/>
                <a:ea typeface="Microsoft JhengHei UI" panose="020B0604030504040204" pitchFamily="34" charset="-120"/>
              </a:rPr>
              <a:t>ayes </a:t>
            </a:r>
            <a:r>
              <a:rPr lang="en-US" altLang="zh-TW" sz="1600" dirty="0">
                <a:latin typeface="Microsoft JhengHei UI" panose="020B0604030504040204" pitchFamily="34" charset="-120"/>
                <a:ea typeface="Microsoft JhengHei UI" panose="020B0604030504040204" pitchFamily="34" charset="-120"/>
              </a:rPr>
              <a:t>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C000"/>
                </a:solidFill>
              </a:rPr>
              <a:t>Deep </a:t>
            </a:r>
            <a:r>
              <a:rPr lang="en-US" altLang="zh-TW" dirty="0">
                <a:solidFill>
                  <a:srgbClr val="FFC000"/>
                </a:solidFill>
              </a:rPr>
              <a:t>learning</a:t>
            </a:r>
            <a:r>
              <a:rPr lang="en-US" altLang="zh-TW" dirty="0" smtClean="0"/>
              <a:t> </a:t>
            </a:r>
            <a:r>
              <a:rPr lang="en-US" altLang="zh-TW" dirty="0" err="1" smtClean="0"/>
              <a:t>Spacy.TextCategorizer</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smtClean="0">
                  <a:latin typeface="Microsoft JhengHei UI" panose="020B0604030504040204" pitchFamily="34" charset="-120"/>
                  <a:ea typeface="Microsoft JhengHei UI" panose="020B0604030504040204" pitchFamily="34" charset="-120"/>
                </a:rPr>
                <a:t>W2V</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Same as above </a:t>
            </a:r>
            <a:endParaRPr lang="en-US" altLang="zh-TW" sz="1600" dirty="0">
              <a:latin typeface="Microsoft JhengHei UI" panose="020B0604030504040204" pitchFamily="34" charset="-120"/>
              <a:ea typeface="Microsoft JhengHei UI" panose="020B0604030504040204" pitchFamily="34" charset="-120"/>
            </a:endParaRP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Convolutional </a:t>
            </a:r>
            <a:r>
              <a:rPr lang="en-US" altLang="zh-TW" sz="1600" dirty="0">
                <a:latin typeface="Microsoft JhengHei UI" panose="020B0604030504040204" pitchFamily="34" charset="-120"/>
                <a:ea typeface="Microsoft JhengHei UI" panose="020B0604030504040204" pitchFamily="34" charset="-120"/>
              </a:rPr>
              <a:t>neural network (CNN, or ConvNet) is a class of artificial neural network, most commonly applied to analyze visual imagery</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Spacy</a:t>
              </a:r>
              <a:r>
                <a:rPr lang="en-US" sz="1600" dirty="0" smtClean="0">
                  <a:latin typeface="Microsoft JhengHei UI" panose="020B0604030504040204" pitchFamily="34" charset="-120"/>
                  <a:ea typeface="Microsoft JhengHei UI" panose="020B0604030504040204" pitchFamily="34" charset="-120"/>
                </a:rPr>
                <a:t>.</a:t>
              </a:r>
              <a:r>
                <a:rPr lang="en-US" sz="1600" dirty="0" err="1" smtClean="0">
                  <a:latin typeface="Microsoft JhengHei UI" panose="020B0604030504040204" pitchFamily="34" charset="-120"/>
                  <a:ea typeface="Microsoft JhengHei UI" panose="020B0604030504040204" pitchFamily="34" charset="-120"/>
                </a:rPr>
                <a:t>TextCategorizer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a:t>
            </a:r>
            <a:r>
              <a:rPr lang="en-US" altLang="zh-TW" sz="1600" dirty="0" smtClean="0">
                <a:latin typeface="Microsoft JhengHei UI" panose="020B0604030504040204" pitchFamily="34" charset="-120"/>
                <a:ea typeface="Microsoft JhengHei UI" panose="020B0604030504040204" pitchFamily="34" charset="-120"/>
              </a:rPr>
              <a:t>By </a:t>
            </a:r>
            <a:r>
              <a:rPr lang="en-US" altLang="zh-TW" sz="1600" dirty="0">
                <a:latin typeface="Microsoft JhengHei UI" panose="020B0604030504040204" pitchFamily="34" charset="-120"/>
                <a:ea typeface="Microsoft JhengHei UI" panose="020B0604030504040204" pitchFamily="34" charset="-120"/>
              </a:rPr>
              <a:t>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smtClean="0">
                <a:latin typeface="Microsoft JhengHei UI" panose="020B0604030504040204" pitchFamily="34" charset="-120"/>
                <a:ea typeface="Microsoft JhengHei UI" panose="020B0604030504040204" pitchFamily="34" charset="-120"/>
              </a:rPr>
              <a:t>nr_class</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 value of each output neuron is the probability that some class is present.</a:t>
            </a:r>
          </a:p>
        </p:txBody>
      </p:sp>
    </p:spTree>
    <p:extLst>
      <p:ext uri="{BB962C8B-B14F-4D97-AF65-F5344CB8AC3E}">
        <p14:creationId xmlns:p14="http://schemas.microsoft.com/office/powerpoint/2010/main" val="71823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45235302"/>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Deep learning</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0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grpSp>
        <p:nvGrpSpPr>
          <p:cNvPr id="9" name="群組 8"/>
          <p:cNvGrpSpPr/>
          <p:nvPr/>
        </p:nvGrpSpPr>
        <p:grpSpPr>
          <a:xfrm>
            <a:off x="474742" y="4579193"/>
            <a:ext cx="2733971" cy="441388"/>
            <a:chOff x="4192673" y="1618424"/>
            <a:chExt cx="2365367" cy="441388"/>
          </a:xfrm>
        </p:grpSpPr>
        <p:sp>
          <p:nvSpPr>
            <p:cNvPr id="10" name="六邊形 9"/>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b. More try</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3" name="矩形 12"/>
          <p:cNvSpPr/>
          <p:nvPr/>
        </p:nvSpPr>
        <p:spPr>
          <a:xfrm>
            <a:off x="581192" y="5132472"/>
            <a:ext cx="11332778" cy="830997"/>
          </a:xfrm>
          <a:prstGeom prst="rect">
            <a:avLst/>
          </a:prstGeom>
        </p:spPr>
        <p:txBody>
          <a:bodyPr wrap="square">
            <a:spAutoFit/>
          </a:bodyPr>
          <a:lstStyle/>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and reduce word vector.</a:t>
            </a: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the weight.</a:t>
            </a:r>
            <a:endParaRPr lang="en-US" altLang="zh-TW" sz="1600" dirty="0">
              <a:latin typeface="Microsoft JhengHei UI" panose="020B0604030504040204" pitchFamily="34" charset="-120"/>
              <a:ea typeface="Microsoft JhengHei UI" panose="020B0604030504040204" pitchFamily="34" charset="-120"/>
            </a:endParaRP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Word Clustering by K-Means</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smtClean="0">
                <a:latin typeface="Microsoft JhengHei UI" panose="020B0604030504040204" pitchFamily="34" charset="-120"/>
                <a:ea typeface="Microsoft JhengHei UI" panose="020B0604030504040204" pitchFamily="34" charset="-120"/>
              </a:rPr>
              <a:t>DBCAN.</a:t>
            </a:r>
          </a:p>
        </p:txBody>
      </p:sp>
    </p:spTree>
    <p:extLst>
      <p:ext uri="{BB962C8B-B14F-4D97-AF65-F5344CB8AC3E}">
        <p14:creationId xmlns:p14="http://schemas.microsoft.com/office/powerpoint/2010/main" val="296525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255163" cy="441388"/>
            <a:chOff x="4192673" y="1618424"/>
            <a:chExt cx="2316261"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22802"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3" name="圖片 2"/>
          <p:cNvPicPr>
            <a:picLocks noChangeAspect="1"/>
          </p:cNvPicPr>
          <p:nvPr/>
        </p:nvPicPr>
        <p:blipFill>
          <a:blip r:embed="rId3"/>
          <a:stretch>
            <a:fillRect/>
          </a:stretch>
        </p:blipFill>
        <p:spPr>
          <a:xfrm>
            <a:off x="6387736" y="1945734"/>
            <a:ext cx="3918857" cy="4651010"/>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481027703"/>
              </p:ext>
            </p:extLst>
          </p:nvPr>
        </p:nvGraphicFramePr>
        <p:xfrm>
          <a:off x="460892" y="2375916"/>
          <a:ext cx="11149916" cy="405892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&amp; </a:t>
                      </a:r>
                      <a:r>
                        <a:rPr lang="en-US" altLang="zh-TW" sz="1600" b="0" baseline="0" dirty="0" err="1" smtClean="0">
                          <a:latin typeface="Microsoft JhengHei UI" panose="020B0604030504040204" pitchFamily="34" charset="-120"/>
                          <a:ea typeface="Microsoft JhengHei UI" panose="020B0604030504040204" pitchFamily="34" charset="-120"/>
                        </a:rPr>
                        <a:t>github</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a:t>
                      </a:r>
                      <a:r>
                        <a:rPr lang="en-US" altLang="zh-TW" sz="1600" b="0" baseline="0" dirty="0" smtClean="0">
                          <a:latin typeface="Microsoft JhengHei UI" panose="020B0604030504040204" pitchFamily="34" charset="-120"/>
                          <a:ea typeface="Microsoft JhengHei UI" panose="020B0604030504040204" pitchFamily="34" charset="-120"/>
                        </a:rPr>
                        <a:t>Deep learning method </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thomas91714@gmail.com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climnehcc234@gmail.com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smtClean="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smtClean="0">
                <a:solidFill>
                  <a:srgbClr val="FFC000"/>
                </a:solidFill>
                <a:latin typeface="Microsoft JhengHei UI" panose="020B0604030504040204" pitchFamily="34" charset="-120"/>
                <a:ea typeface="Microsoft JhengHei UI" panose="020B0604030504040204" pitchFamily="34" charset="-120"/>
              </a:rPr>
              <a:t>Testing data </a:t>
            </a:r>
            <a:r>
              <a:rPr lang="en-US" altLang="zh-TW" sz="1600" dirty="0" smtClean="0">
                <a:latin typeface="Microsoft JhengHei UI" panose="020B0604030504040204" pitchFamily="34" charset="-120"/>
                <a:ea typeface="Microsoft JhengHei UI" panose="020B0604030504040204" pitchFamily="34" charset="-120"/>
              </a:rPr>
              <a:t>based on intuitive judgement</a:t>
            </a:r>
          </a:p>
          <a:p>
            <a:pPr marL="742950" lvl="1" indent="-285750">
              <a:buFont typeface="Arial" panose="020B0604020202020204" pitchFamily="34" charset="0"/>
              <a:buChar char="•"/>
            </a:pPr>
            <a:r>
              <a:rPr lang="en-US" altLang="zh-TW" sz="1600" dirty="0" smtClean="0">
                <a:latin typeface="Microsoft JhengHei UI" panose="020B0604030504040204" pitchFamily="34" charset="-120"/>
                <a:ea typeface="Microsoft JhengHei UI" panose="020B0604030504040204" pitchFamily="34" charset="-120"/>
              </a:rPr>
              <a:t>Intuitive </a:t>
            </a:r>
            <a:r>
              <a:rPr lang="en-US" altLang="zh-TW" sz="1600" dirty="0">
                <a:latin typeface="Microsoft JhengHei UI" panose="020B0604030504040204" pitchFamily="34" charset="-120"/>
                <a:ea typeface="Microsoft JhengHei UI" panose="020B0604030504040204" pitchFamily="34" charset="-120"/>
              </a:rPr>
              <a:t>judgement: 200 cases obesity vs. 200 cases absence</a:t>
            </a:r>
          </a:p>
        </p:txBody>
      </p:sp>
    </p:spTree>
    <p:extLst>
      <p:ext uri="{BB962C8B-B14F-4D97-AF65-F5344CB8AC3E}">
        <p14:creationId xmlns:p14="http://schemas.microsoft.com/office/powerpoint/2010/main" val="273054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9" idx="2"/>
            <a:endCxn id="71" idx="2"/>
          </p:cNvCxnSpPr>
          <p:nvPr/>
        </p:nvCxnSpPr>
        <p:spPr>
          <a:xfrm rot="16200000" flipH="1">
            <a:off x="6781177" y="2247145"/>
            <a:ext cx="641613" cy="4264759"/>
          </a:xfrm>
          <a:prstGeom prst="bentConnector3">
            <a:avLst>
              <a:gd name="adj1" fmla="val 21889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679673" y="4166132"/>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5621845" y="4149415"/>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5629222" y="4660934"/>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24" name="肘形接點 123"/>
          <p:cNvCxnSpPr>
            <a:stCxn id="9" idx="0"/>
            <a:endCxn id="32" idx="0"/>
          </p:cNvCxnSpPr>
          <p:nvPr/>
        </p:nvCxnSpPr>
        <p:spPr>
          <a:xfrm rot="5400000" flipH="1" flipV="1">
            <a:off x="6832483" y="1097498"/>
            <a:ext cx="508139" cy="4233896"/>
          </a:xfrm>
          <a:prstGeom prst="bentConnector3">
            <a:avLst>
              <a:gd name="adj1" fmla="val 23799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8" idx="2"/>
            <a:endCxn id="41" idx="1"/>
          </p:cNvCxnSpPr>
          <p:nvPr/>
        </p:nvCxnSpPr>
        <p:spPr>
          <a:xfrm>
            <a:off x="3732752" y="4111329"/>
            <a:ext cx="890292" cy="21600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4623044" y="5820944"/>
            <a:ext cx="3455412"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err="1" smtClean="0"/>
              <a:t>Spacy.TextCategorizer</a:t>
            </a:r>
            <a:endParaRPr lang="en-US" altLang="zh-TW" sz="1400" dirty="0" smtClean="0"/>
          </a:p>
          <a:p>
            <a:pPr algn="ctr"/>
            <a:endParaRPr lang="en-US" altLang="zh-TW" sz="1400" dirty="0"/>
          </a:p>
          <a:p>
            <a:pPr algn="ctr"/>
            <a:endParaRPr lang="en-US" altLang="zh-TW" sz="1400" dirty="0" smtClean="0"/>
          </a:p>
          <a:p>
            <a:pPr algn="ctr"/>
            <a:endParaRPr lang="en-US" altLang="zh-TW" sz="1400" dirty="0" smtClean="0"/>
          </a:p>
        </p:txBody>
      </p:sp>
      <p:sp>
        <p:nvSpPr>
          <p:cNvPr id="44" name="圓角矩形 43"/>
          <p:cNvSpPr/>
          <p:nvPr/>
        </p:nvSpPr>
        <p:spPr>
          <a:xfrm>
            <a:off x="5268872"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47" name="圓角矩形 46"/>
          <p:cNvSpPr/>
          <p:nvPr/>
        </p:nvSpPr>
        <p:spPr>
          <a:xfrm>
            <a:off x="7145041"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CNN</a:t>
            </a:r>
            <a:endParaRPr lang="zh-TW" altLang="en-US" sz="1400" dirty="0"/>
          </a:p>
        </p:txBody>
      </p:sp>
      <p:cxnSp>
        <p:nvCxnSpPr>
          <p:cNvPr id="49" name="直線單箭頭接點 48"/>
          <p:cNvCxnSpPr>
            <a:stCxn id="44" idx="3"/>
            <a:endCxn id="47" idx="1"/>
          </p:cNvCxnSpPr>
          <p:nvPr/>
        </p:nvCxnSpPr>
        <p:spPr>
          <a:xfrm>
            <a:off x="5961991" y="6392718"/>
            <a:ext cx="1183050"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1" idx="3"/>
            <a:endCxn id="71" idx="2"/>
          </p:cNvCxnSpPr>
          <p:nvPr/>
        </p:nvCxnSpPr>
        <p:spPr>
          <a:xfrm flipV="1">
            <a:off x="8078456" y="4700332"/>
            <a:ext cx="1155907" cy="157106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9" idx="3"/>
            <a:endCxn id="60" idx="1"/>
          </p:cNvCxnSpPr>
          <p:nvPr/>
        </p:nvCxnSpPr>
        <p:spPr>
          <a:xfrm>
            <a:off x="5316163" y="3763617"/>
            <a:ext cx="305682" cy="58662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9" idx="3"/>
            <a:endCxn id="103" idx="1"/>
          </p:cNvCxnSpPr>
          <p:nvPr/>
        </p:nvCxnSpPr>
        <p:spPr>
          <a:xfrm>
            <a:off x="5316163" y="3763617"/>
            <a:ext cx="313059" cy="109814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60" idx="3"/>
            <a:endCxn id="88" idx="1"/>
          </p:cNvCxnSpPr>
          <p:nvPr/>
        </p:nvCxnSpPr>
        <p:spPr>
          <a:xfrm>
            <a:off x="6489653" y="4350246"/>
            <a:ext cx="190020" cy="26634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103" idx="3"/>
            <a:endCxn id="88" idx="1"/>
          </p:cNvCxnSpPr>
          <p:nvPr/>
        </p:nvCxnSpPr>
        <p:spPr>
          <a:xfrm flipV="1">
            <a:off x="6497031" y="4616587"/>
            <a:ext cx="182642" cy="2451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88" idx="3"/>
            <a:endCxn id="32" idx="1"/>
          </p:cNvCxnSpPr>
          <p:nvPr/>
        </p:nvCxnSpPr>
        <p:spPr>
          <a:xfrm flipV="1">
            <a:off x="8078456" y="3255478"/>
            <a:ext cx="534840" cy="13611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88" idx="3"/>
            <a:endCxn id="71" idx="1"/>
          </p:cNvCxnSpPr>
          <p:nvPr/>
        </p:nvCxnSpPr>
        <p:spPr>
          <a:xfrm flipV="1">
            <a:off x="8078456" y="4405230"/>
            <a:ext cx="565703" cy="21135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V="1">
            <a:off x="3838353" y="5659510"/>
            <a:ext cx="5396009" cy="121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矩形 15"/>
          <p:cNvSpPr/>
          <p:nvPr/>
        </p:nvSpPr>
        <p:spPr>
          <a:xfrm>
            <a:off x="4742995" y="2979242"/>
            <a:ext cx="570990" cy="369332"/>
          </a:xfrm>
          <a:prstGeom prst="rect">
            <a:avLst/>
          </a:prstGeom>
        </p:spPr>
        <p:txBody>
          <a:bodyPr wrap="none">
            <a:spAutoFit/>
          </a:bodyPr>
          <a:lstStyle/>
          <a:p>
            <a:pPr algn="ctr"/>
            <a:r>
              <a:rPr lang="en-US" altLang="zh-TW" dirty="0" smtClean="0">
                <a:solidFill>
                  <a:schemeClr val="bg1">
                    <a:lumMod val="65000"/>
                  </a:schemeClr>
                </a:solidFill>
              </a:rPr>
              <a:t>10%</a:t>
            </a:r>
            <a:endParaRPr lang="en-US" altLang="zh-TW" dirty="0">
              <a:solidFill>
                <a:schemeClr val="bg1">
                  <a:lumMod val="65000"/>
                </a:schemeClr>
              </a:solidFill>
            </a:endParaRPr>
          </a:p>
        </p:txBody>
      </p:sp>
    </p:spTree>
    <p:extLst>
      <p:ext uri="{BB962C8B-B14F-4D97-AF65-F5344CB8AC3E}">
        <p14:creationId xmlns:p14="http://schemas.microsoft.com/office/powerpoint/2010/main" val="846542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7F0652-397B-4F71-B75E-207A80EB2786}">
  <ds:schemaRefs>
    <ds:schemaRef ds:uri="http://www.w3.org/XML/1998/namespace"/>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1637</Words>
  <Application>Microsoft Office PowerPoint</Application>
  <PresentationFormat>寬螢幕</PresentationFormat>
  <Paragraphs>355</Paragraphs>
  <Slides>27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Deep learning Spacy.TextCategorizer</vt:lpstr>
      <vt:lpstr>04 result</vt:lpstr>
      <vt:lpstr>Statistic result</vt:lpstr>
      <vt:lpstr>Machine learning result (a)</vt:lpstr>
      <vt:lpstr>Machine learning result (B)</vt:lpstr>
      <vt:lpstr>Deep learning result</vt:lpstr>
      <vt:lpstr>concLusion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2021-10-20T06:31:21Z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