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1B8B66-A6E6-4F7C-8DBA-A5ED8069882F}">
  <a:tblStyle styleId="{E11B8B66-A6E6-4F7C-8DBA-A5ED806988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bc753653e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bc753653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c753653e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c75365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e0d9e75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e0d9e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be0d9e754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be0d9e7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e0d9e754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e0d9e7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be0d9e754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be0d9e7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be0d9e754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be0d9e7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e0d9e754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be0d9e7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be0d9e754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be0d9e75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be0d9e754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be0d9e7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c6779d3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c6779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bc753653e_0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bc753653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be0d9e754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be0d9e7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bc7aceb3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bc7ace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bc6d4b28f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bc6d4b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c753653e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c75365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c753653e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c7536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c753653e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c75365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bc753653e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bc753653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bc753653e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bc753653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bc753653e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bc753653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NP TA </a:t>
            </a:r>
            <a:r>
              <a:rPr lang="zh-TW"/>
              <a:t>源灝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Handshake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GET / HTTP/1.1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Host: 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Origin: http://example.com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Sec-WebSocket-Key: </a:t>
            </a:r>
            <a:r>
              <a:rPr lang="zh-TW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sN9cRrP/n9NdMgdcy2VJFQ==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Sec-WebSocket-Version: 13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HTTP/1.1 101 Switching Protocols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Sec-WebSocket-Accept: </a:t>
            </a:r>
            <a:r>
              <a:rPr lang="zh-TW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fFBooB7FAkLlXgRSz0BT3v4hq5s=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Sec-WebSocket-Location: ws://example.com/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11700" y="5664000"/>
            <a:ext cx="6942300" cy="10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fFBooB7FAkLlXgRSz0BT3v4hq5s=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base64(sha1(</a:t>
            </a:r>
            <a:r>
              <a:rPr lang="zh-TW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sN9cRrP/n9NdMgdcy2VJFQ== </a:t>
            </a: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zh-TW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zh-TW" sz="18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MAGIC</a:t>
            </a: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Handshake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GET / HTTP/1.1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Host: 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Origin: http://example.com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Sec-WebSocket-Key: </a:t>
            </a:r>
            <a:r>
              <a:rPr lang="zh-TW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sN9cRrP/n9NdMgdcy2VJFQ==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Sec-WebSocket-Version: 13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HTTP/1.1 101 Switching Protocols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Sec-WebSocket-Accept: </a:t>
            </a:r>
            <a:r>
              <a:rPr lang="zh-TW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fFBooB7FAkLlXgRSz0BT3v4hq5s=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Sec-WebSocket-Location: ws://example.com/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311700" y="5664000"/>
            <a:ext cx="6942300" cy="102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fFBooB7FAkLlXgRSz0BT3v4hq5s=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base64(sha1(</a:t>
            </a:r>
            <a:r>
              <a:rPr lang="zh-TW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sN9cRrP/n9NdMgdcy2VJFQ== </a:t>
            </a: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zh-TW" sz="18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zh-TW" sz="18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MAGIC</a:t>
            </a:r>
            <a:r>
              <a:rPr lang="zh-TW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 flipH="1">
            <a:off x="2800375" y="4787400"/>
            <a:ext cx="5044500" cy="592500"/>
          </a:xfrm>
          <a:prstGeom prst="wedgeRoundRectCallout">
            <a:avLst>
              <a:gd fmla="val -19033" name="adj1"/>
              <a:gd fmla="val 1833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90000"/>
                </a:solidFill>
              </a:rPr>
              <a:t>258EAFA5-E914-47DA-95CA-C5AB0DC85B11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Program (Javascript) Execution Flow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</a:t>
            </a:r>
            <a:r>
              <a:rPr lang="zh-TW" sz="2400">
                <a:solidFill>
                  <a:schemeClr val="lt2"/>
                </a:solidFill>
              </a:rPr>
              <a:t>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176" name="Google Shape;176;p24"/>
          <p:cNvCxnSpPr>
            <a:stCxn id="174" idx="1"/>
            <a:endCxn id="175" idx="3"/>
          </p:cNvCxnSpPr>
          <p:nvPr/>
        </p:nvCxnSpPr>
        <p:spPr>
          <a:xfrm rot="10800000">
            <a:off x="1865475" y="3429000"/>
            <a:ext cx="5413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4"/>
          <p:cNvSpPr/>
          <p:nvPr/>
        </p:nvSpPr>
        <p:spPr>
          <a:xfrm>
            <a:off x="3995850" y="27237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Program (Javascript) Execution Flow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39625" y="1541075"/>
            <a:ext cx="5253300" cy="421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197" name="Google Shape;197;p26"/>
          <p:cNvCxnSpPr>
            <a:stCxn id="196" idx="3"/>
          </p:cNvCxnSpPr>
          <p:nvPr/>
        </p:nvCxnSpPr>
        <p:spPr>
          <a:xfrm flipH="1" rot="10800000">
            <a:off x="2295225" y="2836350"/>
            <a:ext cx="1710000" cy="110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6"/>
          <p:cNvCxnSpPr>
            <a:stCxn id="196" idx="3"/>
          </p:cNvCxnSpPr>
          <p:nvPr/>
        </p:nvCxnSpPr>
        <p:spPr>
          <a:xfrm flipH="1" rot="10800000">
            <a:off x="2295225" y="3343950"/>
            <a:ext cx="1902000" cy="59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6"/>
          <p:cNvCxnSpPr>
            <a:stCxn id="196" idx="3"/>
          </p:cNvCxnSpPr>
          <p:nvPr/>
        </p:nvCxnSpPr>
        <p:spPr>
          <a:xfrm flipH="1" rot="10800000">
            <a:off x="2295225" y="3906450"/>
            <a:ext cx="1970400" cy="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6"/>
          <p:cNvCxnSpPr>
            <a:stCxn id="196" idx="3"/>
          </p:cNvCxnSpPr>
          <p:nvPr/>
        </p:nvCxnSpPr>
        <p:spPr>
          <a:xfrm>
            <a:off x="2295225" y="3940950"/>
            <a:ext cx="1874400" cy="541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6"/>
          <p:cNvCxnSpPr>
            <a:stCxn id="196" idx="3"/>
          </p:cNvCxnSpPr>
          <p:nvPr/>
        </p:nvCxnSpPr>
        <p:spPr>
          <a:xfrm>
            <a:off x="2295225" y="3940950"/>
            <a:ext cx="1710000" cy="10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6"/>
          <p:cNvSpPr txBox="1"/>
          <p:nvPr/>
        </p:nvSpPr>
        <p:spPr>
          <a:xfrm>
            <a:off x="2090125" y="1765100"/>
            <a:ext cx="1152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</a:rPr>
              <a:t>Intranet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203" name="Google Shape;203;p26"/>
          <p:cNvCxnSpPr>
            <a:stCxn id="196" idx="3"/>
            <a:endCxn id="194" idx="1"/>
          </p:cNvCxnSpPr>
          <p:nvPr/>
        </p:nvCxnSpPr>
        <p:spPr>
          <a:xfrm flipH="1" rot="10800000">
            <a:off x="2295225" y="3429150"/>
            <a:ext cx="4983600" cy="51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6"/>
          <p:cNvSpPr txBox="1"/>
          <p:nvPr/>
        </p:nvSpPr>
        <p:spPr>
          <a:xfrm rot="-322137">
            <a:off x="4898912" y="3206281"/>
            <a:ext cx="2362967" cy="445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</a:rPr>
              <a:t>report scan result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 - Traditional Policy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Only allows the connection to the original server</a:t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214" name="Google Shape;214;p27"/>
          <p:cNvCxnSpPr>
            <a:stCxn id="213" idx="3"/>
            <a:endCxn id="211" idx="1"/>
          </p:cNvCxnSpPr>
          <p:nvPr/>
        </p:nvCxnSpPr>
        <p:spPr>
          <a:xfrm flipH="1" rot="10800000">
            <a:off x="2295225" y="3429150"/>
            <a:ext cx="4983600" cy="51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7"/>
          <p:cNvSpPr/>
          <p:nvPr/>
        </p:nvSpPr>
        <p:spPr>
          <a:xfrm>
            <a:off x="7278675" y="4682675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Another Server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216" name="Google Shape;216;p27"/>
          <p:cNvCxnSpPr>
            <a:stCxn id="213" idx="3"/>
            <a:endCxn id="215" idx="1"/>
          </p:cNvCxnSpPr>
          <p:nvPr/>
        </p:nvCxnSpPr>
        <p:spPr>
          <a:xfrm>
            <a:off x="2295225" y="3940950"/>
            <a:ext cx="4983600" cy="125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7"/>
          <p:cNvSpPr txBox="1"/>
          <p:nvPr/>
        </p:nvSpPr>
        <p:spPr>
          <a:xfrm>
            <a:off x="4070600" y="4241250"/>
            <a:ext cx="12618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CC0000"/>
                </a:solidFill>
              </a:rPr>
              <a:t>X</a:t>
            </a:r>
            <a:endParaRPr sz="6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 - </a:t>
            </a:r>
            <a:r>
              <a:rPr lang="zh-TW">
                <a:solidFill>
                  <a:srgbClr val="3C78D8"/>
                </a:solidFill>
              </a:rPr>
              <a:t>C</a:t>
            </a:r>
            <a:r>
              <a:rPr lang="zh-TW"/>
              <a:t>ross-</a:t>
            </a:r>
            <a:r>
              <a:rPr lang="zh-TW">
                <a:solidFill>
                  <a:srgbClr val="3C78D8"/>
                </a:solidFill>
              </a:rPr>
              <a:t>O</a:t>
            </a:r>
            <a:r>
              <a:rPr lang="zh-TW"/>
              <a:t>rigin </a:t>
            </a:r>
            <a:r>
              <a:rPr lang="zh-TW">
                <a:solidFill>
                  <a:srgbClr val="3C78D8"/>
                </a:solidFill>
              </a:rPr>
              <a:t>R</a:t>
            </a:r>
            <a:r>
              <a:rPr lang="zh-TW"/>
              <a:t>esource </a:t>
            </a:r>
            <a:r>
              <a:rPr lang="zh-TW">
                <a:solidFill>
                  <a:srgbClr val="3C78D8"/>
                </a:solidFill>
              </a:rPr>
              <a:t>S</a:t>
            </a:r>
            <a:r>
              <a:rPr lang="zh-TW"/>
              <a:t>haring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Send request with 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 </a:t>
            </a:r>
            <a:r>
              <a:rPr lang="zh-TW"/>
              <a:t>header</a:t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7278675" y="4682675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Another Server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228" name="Google Shape;228;p28"/>
          <p:cNvCxnSpPr>
            <a:stCxn id="225" idx="3"/>
            <a:endCxn id="227" idx="1"/>
          </p:cNvCxnSpPr>
          <p:nvPr/>
        </p:nvCxnSpPr>
        <p:spPr>
          <a:xfrm>
            <a:off x="1865400" y="3429000"/>
            <a:ext cx="5413200" cy="177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 - </a:t>
            </a:r>
            <a:r>
              <a:rPr lang="zh-TW">
                <a:solidFill>
                  <a:srgbClr val="3C78D8"/>
                </a:solidFill>
              </a:rPr>
              <a:t>C</a:t>
            </a:r>
            <a:r>
              <a:rPr lang="zh-TW"/>
              <a:t>ross-</a:t>
            </a:r>
            <a:r>
              <a:rPr lang="zh-TW">
                <a:solidFill>
                  <a:srgbClr val="3C78D8"/>
                </a:solidFill>
              </a:rPr>
              <a:t>O</a:t>
            </a:r>
            <a:r>
              <a:rPr lang="zh-TW"/>
              <a:t>rigin </a:t>
            </a:r>
            <a:r>
              <a:rPr lang="zh-TW">
                <a:solidFill>
                  <a:srgbClr val="3C78D8"/>
                </a:solidFill>
              </a:rPr>
              <a:t>R</a:t>
            </a:r>
            <a:r>
              <a:rPr lang="zh-TW"/>
              <a:t>esource </a:t>
            </a:r>
            <a:r>
              <a:rPr lang="zh-TW">
                <a:solidFill>
                  <a:srgbClr val="3C78D8"/>
                </a:solidFill>
              </a:rPr>
              <a:t>S</a:t>
            </a:r>
            <a:r>
              <a:rPr lang="zh-TW"/>
              <a:t>haring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Send request with 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 </a:t>
            </a:r>
            <a:r>
              <a:rPr lang="zh-TW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Check </a:t>
            </a: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Access-Control-Allow-Origin</a:t>
            </a:r>
            <a:r>
              <a:rPr lang="zh-TW"/>
              <a:t> header in response</a:t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7278675" y="4682675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Another Server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239" name="Google Shape;239;p29"/>
          <p:cNvCxnSpPr>
            <a:stCxn id="238" idx="1"/>
            <a:endCxn id="236" idx="3"/>
          </p:cNvCxnSpPr>
          <p:nvPr/>
        </p:nvCxnSpPr>
        <p:spPr>
          <a:xfrm rot="10800000">
            <a:off x="1865475" y="3428975"/>
            <a:ext cx="5413200" cy="177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Security - </a:t>
            </a:r>
            <a:r>
              <a:rPr lang="zh-TW">
                <a:solidFill>
                  <a:srgbClr val="3C78D8"/>
                </a:solidFill>
              </a:rPr>
              <a:t>C</a:t>
            </a:r>
            <a:r>
              <a:rPr lang="zh-TW"/>
              <a:t>ross-</a:t>
            </a:r>
            <a:r>
              <a:rPr lang="zh-TW">
                <a:solidFill>
                  <a:srgbClr val="3C78D8"/>
                </a:solidFill>
              </a:rPr>
              <a:t>O</a:t>
            </a:r>
            <a:r>
              <a:rPr lang="zh-TW"/>
              <a:t>rigin </a:t>
            </a:r>
            <a:r>
              <a:rPr lang="zh-TW">
                <a:solidFill>
                  <a:srgbClr val="3C78D8"/>
                </a:solidFill>
              </a:rPr>
              <a:t>R</a:t>
            </a:r>
            <a:r>
              <a:rPr lang="zh-TW"/>
              <a:t>esource </a:t>
            </a:r>
            <a:r>
              <a:rPr lang="zh-TW">
                <a:solidFill>
                  <a:srgbClr val="3C78D8"/>
                </a:solidFill>
              </a:rPr>
              <a:t>S</a:t>
            </a:r>
            <a:r>
              <a:rPr lang="zh-TW"/>
              <a:t>haring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Send the request with 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 </a:t>
            </a:r>
            <a:r>
              <a:rPr lang="zh-TW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Check </a:t>
            </a: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Access-Control-Allow-Origin</a:t>
            </a:r>
            <a:r>
              <a:rPr lang="zh-TW"/>
              <a:t> header in the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If the response contains valid headers, return the result to the program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278675" y="4682675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Another Server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250" name="Google Shape;250;p30"/>
          <p:cNvCxnSpPr>
            <a:stCxn id="247" idx="3"/>
          </p:cNvCxnSpPr>
          <p:nvPr/>
        </p:nvCxnSpPr>
        <p:spPr>
          <a:xfrm>
            <a:off x="1865400" y="3429000"/>
            <a:ext cx="87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0"/>
          <p:cNvCxnSpPr/>
          <p:nvPr/>
        </p:nvCxnSpPr>
        <p:spPr>
          <a:xfrm rot="10800000">
            <a:off x="2295225" y="3940950"/>
            <a:ext cx="44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2743200" y="3426250"/>
            <a:ext cx="0" cy="5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Web Security - </a:t>
            </a:r>
            <a:r>
              <a:rPr lang="zh-TW">
                <a:solidFill>
                  <a:srgbClr val="000000"/>
                </a:solidFill>
              </a:rPr>
              <a:t>WebSocket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Send the request with 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 &amp; 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Sec-WebSocket-Key</a:t>
            </a: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zh-TW"/>
              <a:t>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Check </a:t>
            </a: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Sec-WebSocket-Accept </a:t>
            </a:r>
            <a:r>
              <a:rPr lang="zh-TW"/>
              <a:t>header in the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If the response contains valid headers, establish the connection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78675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Web 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311700" y="2911800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Browser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142925" y="3656400"/>
            <a:ext cx="1152300" cy="569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2"/>
                </a:solidFill>
              </a:rPr>
              <a:t>Program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7278675" y="4682675"/>
            <a:ext cx="1553700" cy="10344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Another Server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263" name="Google Shape;263;p31"/>
          <p:cNvCxnSpPr>
            <a:stCxn id="261" idx="3"/>
            <a:endCxn id="262" idx="1"/>
          </p:cNvCxnSpPr>
          <p:nvPr/>
        </p:nvCxnSpPr>
        <p:spPr>
          <a:xfrm>
            <a:off x="2295225" y="3940950"/>
            <a:ext cx="4983600" cy="125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Senario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82300" y="1813600"/>
            <a:ext cx="1379400" cy="10344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997325" y="4772450"/>
            <a:ext cx="13794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26325" y="4772450"/>
            <a:ext cx="13794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855325" y="4772450"/>
            <a:ext cx="13794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84325" y="4772450"/>
            <a:ext cx="1379400" cy="1034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67" name="Google Shape;67;p14"/>
          <p:cNvCxnSpPr>
            <a:stCxn id="62" idx="2"/>
            <a:endCxn id="63" idx="0"/>
          </p:cNvCxnSpPr>
          <p:nvPr/>
        </p:nvCxnSpPr>
        <p:spPr>
          <a:xfrm flipH="1">
            <a:off x="1686900" y="2848000"/>
            <a:ext cx="2885100" cy="19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2"/>
            <a:endCxn id="64" idx="0"/>
          </p:cNvCxnSpPr>
          <p:nvPr/>
        </p:nvCxnSpPr>
        <p:spPr>
          <a:xfrm flipH="1">
            <a:off x="3615900" y="2848000"/>
            <a:ext cx="956100" cy="19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2" idx="2"/>
            <a:endCxn id="65" idx="0"/>
          </p:cNvCxnSpPr>
          <p:nvPr/>
        </p:nvCxnSpPr>
        <p:spPr>
          <a:xfrm>
            <a:off x="4572000" y="2848000"/>
            <a:ext cx="972900" cy="19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2" idx="2"/>
            <a:endCxn id="66" idx="0"/>
          </p:cNvCxnSpPr>
          <p:nvPr/>
        </p:nvCxnSpPr>
        <p:spPr>
          <a:xfrm>
            <a:off x="4572000" y="2848000"/>
            <a:ext cx="2901900" cy="192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5803700" y="593375"/>
            <a:ext cx="31062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Use Cases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Stock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Chat Room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Flight Information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Frame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35350" y="1536625"/>
            <a:ext cx="89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0                   1                   2                   3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0 1 2 3 4 5 6 7 8 9 0 1 2 3 4 5 6 7 8 9 0 1 2 3 4 5 6 7 8 9 0 1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+-+-+-+-+-------+-+-------------+-------------------------------+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|R|R|R| opcode|M| 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Payload len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|    Extended payload length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|S|S|S|  (4)  |A|     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(7)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|             (16/64)  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|V|V|V|       |S|             |   (if payload len==126/127)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|1|2|3|       |K|             |                      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+-+-+-+-+-------+-+-------------+ - - - - - - - - - - - - - - - 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    Extended payload length continued, if payload len == 127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 - - - - - - - - - - - - - - - 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                              |Masking-key, if MASK set to 1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+-------------------------------+-------------------------------+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Masking-key (continued)       |          </a:t>
            </a:r>
            <a:r>
              <a:rPr b="1" lang="zh-TW" sz="175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Payload Data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+-------------------------------- - - - - - - - - - - - - - - - 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:                     </a:t>
            </a:r>
            <a:r>
              <a:rPr b="1" lang="zh-TW" sz="175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Payload Data continued ...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           :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endParaRPr sz="17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Frame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35350" y="1536625"/>
            <a:ext cx="8932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0                   1                   2                   3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0 1 2 3 4 5 6 7 8 9 0 1 2 3 4 5 6 7 8 9 0 1 2 3 4 5 6 7 8 9 0 1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+-+-+-+-+-------+-+-------------+-------------------------------+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|R|R|R| opcode|M| 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Payload len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|    Extended payload length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|S|S|S|  (4)  |A|     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(7)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|             (16/64)  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b="1" lang="zh-TW" sz="175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|V|V|V|       |S|             |   (if payload len==126/127)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|1|2|3|       |K|             |                      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+-+-+-+-+-------+-+-------------+ - - - - - - - - - - - - - - - 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    Extended payload length continued, if payload len == 127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 - - - - - - - - - - - - - - - 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                              |Masking-key, if MASK set to 1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+-------------------------------+-------------------------------+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| Masking-key (continued)       |          </a:t>
            </a:r>
            <a:r>
              <a:rPr b="1" lang="zh-TW" sz="175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Payload Data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    |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+-------------------------------- - - - - - - - - - - - - - - - +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:                     </a:t>
            </a:r>
            <a:r>
              <a:rPr b="1" lang="zh-TW" sz="175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Payload Data continued ...</a:t>
            </a:r>
            <a:r>
              <a:rPr lang="zh-TW" sz="1750">
                <a:latin typeface="Roboto Mono"/>
                <a:ea typeface="Roboto Mono"/>
                <a:cs typeface="Roboto Mono"/>
                <a:sym typeface="Roboto Mono"/>
              </a:rPr>
              <a:t>                :</a:t>
            </a:r>
            <a:br>
              <a:rPr lang="zh-TW" sz="1750">
                <a:latin typeface="Roboto Mono"/>
                <a:ea typeface="Roboto Mono"/>
                <a:cs typeface="Roboto Mono"/>
                <a:sym typeface="Roboto Mono"/>
              </a:rPr>
            </a:br>
            <a:endParaRPr sz="17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3"/>
          <p:cNvSpPr/>
          <p:nvPr/>
        </p:nvSpPr>
        <p:spPr>
          <a:xfrm>
            <a:off x="135350" y="1469450"/>
            <a:ext cx="3540600" cy="713100"/>
          </a:xfrm>
          <a:prstGeom prst="wedgeRoundRectCallout">
            <a:avLst>
              <a:gd fmla="val -41427" name="adj1"/>
              <a:gd fmla="val 1013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Last fragment of the message?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Fragmentation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3" name="Google Shape;283;p34"/>
          <p:cNvGraphicFramePr/>
          <p:nvPr/>
        </p:nvGraphicFramePr>
        <p:xfrm>
          <a:off x="311700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{E11B8B66-A6E6-4F7C-8DBA-A5ED8069882F}</a:tableStyleId>
              </a:tblPr>
              <a:tblGrid>
                <a:gridCol w="4260300"/>
                <a:gridCol w="4260300"/>
              </a:tblGrid>
              <a:tr h="447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WebSocket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TCP socket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3C78D8"/>
                    </a:solidFill>
                  </a:tcPr>
                </a:tc>
              </a:tr>
              <a:tr h="158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send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“Hello 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send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“World!”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Client will receive: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“Hello 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“World!”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“Hello “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“World!”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Client will receive: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“Hello 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or  </a:t>
                      </a: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“Hello World!”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“World!”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6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send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“loooooooooooooooooong string”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Client will receive: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“loooooooooooooooooong string”</a:t>
                      </a:r>
                      <a:endParaRPr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3C78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zh-TW">
                          <a:solidFill>
                            <a:srgbClr val="CC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“loooooooooooooooooong string”</a:t>
                      </a: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);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Client will receive: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“loooooooooooooooooong string”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“looooooooooooooo”</a:t>
                      </a:r>
                      <a:endParaRPr>
                        <a:solidFill>
                          <a:srgbClr val="6AA84F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6AA84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“ooong string”</a:t>
                      </a:r>
                      <a:endParaRPr>
                        <a:solidFill>
                          <a:srgbClr val="3C78D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HTTP, the request is always initiated by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→ Uni-directional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→ Server cannot push data to client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6"/>
          <p:cNvCxnSpPr/>
          <p:nvPr/>
        </p:nvCxnSpPr>
        <p:spPr>
          <a:xfrm>
            <a:off x="1588500" y="20872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3553650" y="17503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4" name="Google Shape;84;p16"/>
          <p:cNvCxnSpPr/>
          <p:nvPr/>
        </p:nvCxnSpPr>
        <p:spPr>
          <a:xfrm rot="10800000">
            <a:off x="1588500" y="25444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3553650" y="22075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- Polling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5555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3117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1588500" y="30016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553650" y="26647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1588500" y="34588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3553650" y="31219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1588500" y="39160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3553650" y="35791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1588500" y="43732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3553650" y="40363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>
            <a:off x="1588500" y="48304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3553650" y="44935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rot="10800000">
            <a:off x="1588500" y="5287625"/>
            <a:ext cx="59670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3553650" y="49507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1588500" y="57448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553650" y="54079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rot="10800000">
            <a:off x="1588500" y="62020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3553650" y="58651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cons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Initiate TCP connection frequently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Send HTTP header everytime, even there is no update → large traffic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GET /new_message HTTP/1.1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Host: 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Accept-Language: en-us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Accept-Encoding: gzip, deflate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Keep-Alive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HTTP/1.1 200 OK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Content-Length: 88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text/plain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Closed</a:t>
            </a:r>
            <a:endParaRPr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 new message</a:t>
            </a:r>
            <a:endParaRPr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- Polling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>
            <a:off x="1588500" y="20872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3553650" y="17503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- Long Polling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5555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117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 rot="10800000">
            <a:off x="1588500" y="5287625"/>
            <a:ext cx="59670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/>
        </p:nvSpPr>
        <p:spPr>
          <a:xfrm>
            <a:off x="3553650" y="49507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1588500" y="57448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553650" y="54079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new message?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cons</a:t>
            </a:r>
            <a:endParaRPr b="1" sz="20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Send HTTP header everytime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If the data update too frequently → fall back into polling</a:t>
            </a:r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- Long Polling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20"/>
          <p:cNvCxnSpPr/>
          <p:nvPr/>
        </p:nvCxnSpPr>
        <p:spPr>
          <a:xfrm>
            <a:off x="1588500" y="20872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2901750" y="1750325"/>
            <a:ext cx="3340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 Mono"/>
                <a:ea typeface="Roboto Mono"/>
                <a:cs typeface="Roboto Mono"/>
                <a:sym typeface="Roboto Mono"/>
              </a:rPr>
              <a:t>WebSocket handshake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- WebSocket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5555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Server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311700" y="1356875"/>
            <a:ext cx="1276800" cy="5270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2"/>
                </a:solidFill>
              </a:rPr>
              <a:t>Client</a:t>
            </a:r>
            <a:endParaRPr sz="2400">
              <a:solidFill>
                <a:schemeClr val="lt2"/>
              </a:solidFill>
            </a:endParaRPr>
          </a:p>
        </p:txBody>
      </p:sp>
      <p:cxnSp>
        <p:nvCxnSpPr>
          <p:cNvPr id="142" name="Google Shape;142;p20"/>
          <p:cNvCxnSpPr/>
          <p:nvPr/>
        </p:nvCxnSpPr>
        <p:spPr>
          <a:xfrm rot="10800000">
            <a:off x="1588500" y="6202025"/>
            <a:ext cx="59670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3553650" y="58651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new message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 rot="10800000">
            <a:off x="1588500" y="2239625"/>
            <a:ext cx="59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rot="10800000">
            <a:off x="1588500" y="3916025"/>
            <a:ext cx="59670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3553650" y="3579125"/>
            <a:ext cx="2036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new message</a:t>
            </a:r>
            <a:endParaRPr sz="18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WebSocket - Handshake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GET / HTTP/1.1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Host: 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Origin: http://example.com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Sec-WebSocket-Key: </a:t>
            </a:r>
            <a:r>
              <a:rPr lang="zh-TW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sN9cRrP/n9NdMgdcy2VJFQ==</a:t>
            </a:r>
            <a:b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Sec-WebSocket-Version: 13</a:t>
            </a:r>
            <a:endParaRPr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HTTP/1.1 101 Switching Protocols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Upgrade: websocket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Connection: Upgrade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Sec-WebSocket-Accept: </a:t>
            </a:r>
            <a:r>
              <a:rPr lang="zh-TW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fFBooB7FAkLlXgRSz0BT3v4hq5s=</a:t>
            </a:r>
            <a:b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zh-TW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Sec-WebSocket-Location: ws://example.com/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