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Raleway"/>
      <p:regular r:id="rId23"/>
      <p:bold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2132900"/>
            <a:ext cx="17103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2132900"/>
            <a:ext cx="17103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132900"/>
            <a:ext cx="17103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2132900"/>
            <a:ext cx="17103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600200"/>
            <a:ext cx="31368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600200"/>
            <a:ext cx="23712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6199950"/>
            <a:ext cx="6462600" cy="4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Simulated_anneal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Metaheuristic" TargetMode="External"/><Relationship Id="rId4" Type="http://schemas.openxmlformats.org/officeDocument/2006/relationships/hyperlink" Target="https://en.wikipedia.org/wiki/Global_optimization" TargetMode="External"/><Relationship Id="rId5" Type="http://schemas.openxmlformats.org/officeDocument/2006/relationships/hyperlink" Target="https://en.wikipedia.org/wiki/Mathematical_optimization#Optimization_problem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721425" y="3785250"/>
            <a:ext cx="56459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Fixed-outline Chip Floorplanning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電機三 莊佾霖 鄭佳維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1710425" y="2882400"/>
            <a:ext cx="57236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0" lang="en" sz="2400"/>
              <a:t> </a:t>
            </a:r>
            <a:r>
              <a:rPr lang="en"/>
              <a:t>a fixed-outline chip floorplanner that can place all hard macros within a rectangular chip without any overlaps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Operations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1245100" y="2920600"/>
            <a:ext cx="1902300" cy="62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Rotate Left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2" name="Shape 152"/>
          <p:cNvSpPr/>
          <p:nvPr/>
        </p:nvSpPr>
        <p:spPr>
          <a:xfrm>
            <a:off x="1579900" y="1759637"/>
            <a:ext cx="1232699" cy="12326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1815466" y="2094277"/>
            <a:ext cx="761563" cy="563433"/>
            <a:chOff x="5255200" y="3006475"/>
            <a:chExt cx="511700" cy="378575"/>
          </a:xfrm>
        </p:grpSpPr>
        <p:sp>
          <p:nvSpPr>
            <p:cNvPr id="154" name="Shape 154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>
            <p:ph idx="1" type="body"/>
          </p:nvPr>
        </p:nvSpPr>
        <p:spPr>
          <a:xfrm>
            <a:off x="3620837" y="2920600"/>
            <a:ext cx="1902300" cy="62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Swap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7" name="Shape 157"/>
          <p:cNvSpPr/>
          <p:nvPr/>
        </p:nvSpPr>
        <p:spPr>
          <a:xfrm>
            <a:off x="3955637" y="1759637"/>
            <a:ext cx="1232699" cy="12326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290286" y="2094299"/>
            <a:ext cx="563403" cy="563409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772750" y="4012337"/>
            <a:ext cx="1232699" cy="12326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107384" y="4347009"/>
            <a:ext cx="563422" cy="563389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437950" y="5173300"/>
            <a:ext cx="1902300" cy="62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Rotate Macro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884850" y="2920600"/>
            <a:ext cx="2125799" cy="62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Rotate Right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3" name="Shape 163"/>
          <p:cNvSpPr/>
          <p:nvPr/>
        </p:nvSpPr>
        <p:spPr>
          <a:xfrm>
            <a:off x="6331400" y="1759637"/>
            <a:ext cx="1232699" cy="12326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4" name="Shape 164"/>
          <p:cNvGrpSpPr/>
          <p:nvPr/>
        </p:nvGrpSpPr>
        <p:grpSpPr>
          <a:xfrm flipH="1">
            <a:off x="6566966" y="2094277"/>
            <a:ext cx="761563" cy="563433"/>
            <a:chOff x="5255200" y="3006475"/>
            <a:chExt cx="511700" cy="378575"/>
          </a:xfrm>
        </p:grpSpPr>
        <p:sp>
          <p:nvSpPr>
            <p:cNvPr id="165" name="Shape 165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Shape 167"/>
          <p:cNvSpPr txBox="1"/>
          <p:nvPr>
            <p:ph idx="1" type="body"/>
          </p:nvPr>
        </p:nvSpPr>
        <p:spPr>
          <a:xfrm>
            <a:off x="4826462" y="5173300"/>
            <a:ext cx="1902300" cy="62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/>
              <a:t>Delete &amp; Insert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68" name="Shape 168"/>
          <p:cNvSpPr/>
          <p:nvPr/>
        </p:nvSpPr>
        <p:spPr>
          <a:xfrm>
            <a:off x="5161262" y="4012337"/>
            <a:ext cx="1232699" cy="12326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9" name="Shape 169"/>
          <p:cNvGrpSpPr/>
          <p:nvPr/>
        </p:nvGrpSpPr>
        <p:grpSpPr>
          <a:xfrm>
            <a:off x="5461246" y="4325176"/>
            <a:ext cx="632778" cy="607039"/>
            <a:chOff x="5241175" y="4959100"/>
            <a:chExt cx="539775" cy="517775"/>
          </a:xfrm>
        </p:grpSpPr>
        <p:sp>
          <p:nvSpPr>
            <p:cNvPr id="170" name="Shape 17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Tuning</a:t>
            </a:r>
          </a:p>
        </p:txBody>
      </p:sp>
      <p:sp>
        <p:nvSpPr>
          <p:cNvPr id="181" name="Shape 181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893700" y="8080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Cost Functions</a:t>
            </a:r>
          </a:p>
        </p:txBody>
      </p:sp>
      <p:sp>
        <p:nvSpPr>
          <p:cNvPr id="187" name="Shape 187"/>
          <p:cNvSpPr/>
          <p:nvPr/>
        </p:nvSpPr>
        <p:spPr>
          <a:xfrm>
            <a:off x="3190800" y="2362200"/>
            <a:ext cx="2724300" cy="2724300"/>
          </a:xfrm>
          <a:prstGeom prst="ellipse">
            <a:avLst/>
          </a:prstGeom>
          <a:solidFill>
            <a:srgbClr val="7ECEFD">
              <a:alpha val="851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area</a:t>
            </a:r>
          </a:p>
        </p:txBody>
      </p:sp>
      <p:sp>
        <p:nvSpPr>
          <p:cNvPr id="188" name="Shape 188"/>
          <p:cNvSpPr/>
          <p:nvPr/>
        </p:nvSpPr>
        <p:spPr>
          <a:xfrm>
            <a:off x="733350" y="2362200"/>
            <a:ext cx="2724300" cy="2724300"/>
          </a:xfrm>
          <a:prstGeom prst="ellipse">
            <a:avLst/>
          </a:prstGeom>
          <a:solidFill>
            <a:srgbClr val="FF9715">
              <a:alpha val="85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width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height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diff</a:t>
            </a:r>
          </a:p>
        </p:txBody>
      </p:sp>
      <p:sp>
        <p:nvSpPr>
          <p:cNvPr id="189" name="Shape 189"/>
          <p:cNvSpPr/>
          <p:nvPr/>
        </p:nvSpPr>
        <p:spPr>
          <a:xfrm>
            <a:off x="5686350" y="2362200"/>
            <a:ext cx="2724300" cy="2724300"/>
          </a:xfrm>
          <a:prstGeom prst="ellipse">
            <a:avLst/>
          </a:prstGeom>
          <a:solidFill>
            <a:srgbClr val="F20253">
              <a:alpha val="8510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ratio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(R*/R)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778875" y="1872575"/>
            <a:ext cx="7337100" cy="291567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1497950" y="1928987"/>
            <a:ext cx="57647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KEY: NORMALIZATION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Reflection</a:t>
            </a: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ctrTitle"/>
          </p:nvPr>
        </p:nvSpPr>
        <p:spPr>
          <a:xfrm>
            <a:off x="940500" y="711600"/>
            <a:ext cx="8414699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7200">
                <a:solidFill>
                  <a:srgbClr val="7ECEFD"/>
                </a:solidFill>
                <a:latin typeface="Lato"/>
                <a:ea typeface="Lato"/>
                <a:cs typeface="Lato"/>
                <a:sym typeface="Lato"/>
              </a:rPr>
              <a:t>few hundreds lines</a:t>
            </a:r>
          </a:p>
        </p:txBody>
      </p:sp>
      <p:sp>
        <p:nvSpPr>
          <p:cNvPr id="208" name="Shape 208"/>
          <p:cNvSpPr txBox="1"/>
          <p:nvPr>
            <p:ph idx="4294967295" type="ctrTitle"/>
          </p:nvPr>
        </p:nvSpPr>
        <p:spPr>
          <a:xfrm>
            <a:off x="940500" y="4521600"/>
            <a:ext cx="8111399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7200">
                <a:solidFill>
                  <a:srgbClr val="F20253"/>
                </a:solidFill>
                <a:latin typeface="Lato"/>
                <a:ea typeface="Lato"/>
                <a:cs typeface="Lato"/>
                <a:sym typeface="Lato"/>
              </a:rPr>
              <a:t>solve NPC!!!</a:t>
            </a:r>
          </a:p>
        </p:txBody>
      </p:sp>
      <p:sp>
        <p:nvSpPr>
          <p:cNvPr id="209" name="Shape 209"/>
          <p:cNvSpPr txBox="1"/>
          <p:nvPr>
            <p:ph idx="4294967295" type="subTitle"/>
          </p:nvPr>
        </p:nvSpPr>
        <p:spPr>
          <a:xfrm>
            <a:off x="940500" y="5539349"/>
            <a:ext cx="7517699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210" name="Shape 210"/>
          <p:cNvSpPr txBox="1"/>
          <p:nvPr>
            <p:ph idx="4294967295" type="ctrTitle"/>
          </p:nvPr>
        </p:nvSpPr>
        <p:spPr>
          <a:xfrm>
            <a:off x="940500" y="2616601"/>
            <a:ext cx="7517699" cy="1193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7200">
                <a:solidFill>
                  <a:srgbClr val="FF9715"/>
                </a:solidFill>
                <a:latin typeface="Lato"/>
                <a:ea typeface="Lato"/>
                <a:cs typeface="Lato"/>
                <a:sym typeface="Lato"/>
              </a:rPr>
              <a:t>some parameters</a:t>
            </a:r>
          </a:p>
        </p:txBody>
      </p:sp>
      <p:sp>
        <p:nvSpPr>
          <p:cNvPr id="211" name="Shape 211"/>
          <p:cNvSpPr/>
          <p:nvPr/>
        </p:nvSpPr>
        <p:spPr>
          <a:xfrm>
            <a:off x="0" y="862500"/>
            <a:ext cx="940499" cy="891599"/>
          </a:xfrm>
          <a:prstGeom prst="rightArrow">
            <a:avLst>
              <a:gd fmla="val 61815" name="adj1"/>
              <a:gd fmla="val 50000" name="adj2"/>
            </a:avLst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0" y="2767500"/>
            <a:ext cx="940499" cy="891599"/>
          </a:xfrm>
          <a:prstGeom prst="rightArrow">
            <a:avLst>
              <a:gd fmla="val 61815" name="adj1"/>
              <a:gd fmla="val 50000" name="adj2"/>
            </a:avLst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0" y="4672500"/>
            <a:ext cx="940499" cy="891599"/>
          </a:xfrm>
          <a:prstGeom prst="rightArrow">
            <a:avLst>
              <a:gd fmla="val 61815" name="adj1"/>
              <a:gd fmla="val 50000" name="adj2"/>
            </a:avLst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ct val="100000"/>
            </a:pPr>
            <a:r>
              <a:rPr lang="en" sz="2400">
                <a:solidFill>
                  <a:srgbClr val="4A86E8"/>
                </a:solidFill>
              </a:rPr>
              <a:t>Slides of physical design in class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</a:rPr>
              <a:t>Yao-Wen Chang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ct val="100000"/>
            </a:pPr>
            <a:r>
              <a:rPr i="1" lang="en"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Electronic Design Automation: Synthesis, Verification, and Test~Ch10 Floorplannin</a:t>
            </a:r>
            <a:r>
              <a:rPr lang="en"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Yao-Wen Chang, Tung-Chieh Chen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4A86E8"/>
              </a:buClr>
              <a:buSzPct val="100000"/>
            </a:pPr>
            <a:r>
              <a:rPr lang="en" sz="2400">
                <a:solidFill>
                  <a:srgbClr val="4A86E8"/>
                </a:solidFill>
              </a:rPr>
              <a:t>Simulated annealing - </a:t>
            </a:r>
            <a:r>
              <a:rPr lang="en" sz="2400">
                <a:solidFill>
                  <a:srgbClr val="4A86E8"/>
                </a:solidFill>
                <a:hlinkClick r:id="rId3"/>
              </a:rPr>
              <a:t>Wikipedia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4294967295" type="ctrTitle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7ECEFD"/>
                </a:solidFill>
              </a:rPr>
              <a:t>Thanks!</a:t>
            </a:r>
          </a:p>
        </p:txBody>
      </p:sp>
      <p:sp>
        <p:nvSpPr>
          <p:cNvPr id="225" name="Shape 225"/>
          <p:cNvSpPr txBox="1"/>
          <p:nvPr>
            <p:ph idx="4294967295" type="subTitle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26" name="Shape 226"/>
          <p:cNvSpPr txBox="1"/>
          <p:nvPr>
            <p:ph idx="4294967295" type="body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4294967295" type="title"/>
          </p:nvPr>
        </p:nvSpPr>
        <p:spPr>
          <a:xfrm>
            <a:off x="756450" y="521225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215300" y="2931125"/>
            <a:ext cx="6713399" cy="36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Tuning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7ECEFD"/>
                </a:solidFill>
              </a:rPr>
              <a:t>Data Structure</a:t>
            </a: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62" y="1137000"/>
            <a:ext cx="8485430" cy="47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Node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Member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Node* _left, _right, _parent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 _x1, _x2, _y1, _y2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double _mid_x, _mid_y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string name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 _width, _height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 _nidx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Nope!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Btree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893700" y="1708250"/>
            <a:ext cx="6462600" cy="473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Member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vector&lt;int&gt; _skyline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vector&lt;Node*&gt; _node_list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double _cost, _wire_len, _r_star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 _t_width, _t_height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 _root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countCost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rotateLeft, rotateRight, rotateMacro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swap, deleteninsert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893700" y="3550"/>
            <a:ext cx="3232499" cy="31254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4294967295" type="ctrTitle"/>
          </p:nvPr>
        </p:nvSpPr>
        <p:spPr>
          <a:xfrm>
            <a:off x="778225" y="3177925"/>
            <a:ext cx="75780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</a:rPr>
              <a:t>Simulated Annealing</a:t>
            </a:r>
          </a:p>
        </p:txBody>
      </p:sp>
      <p:sp>
        <p:nvSpPr>
          <p:cNvPr id="119" name="Shape 119"/>
          <p:cNvSpPr txBox="1"/>
          <p:nvPr>
            <p:ph idx="4294967295" type="subTitle"/>
          </p:nvPr>
        </p:nvSpPr>
        <p:spPr>
          <a:xfrm>
            <a:off x="778225" y="4929750"/>
            <a:ext cx="66231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a </a:t>
            </a:r>
            <a:r>
              <a:rPr lang="en" sz="2400">
                <a:solidFill>
                  <a:schemeClr val="lt1"/>
                </a:solidFill>
                <a:hlinkClick r:id="rId3"/>
              </a:rPr>
              <a:t>metaheuristic</a:t>
            </a:r>
            <a:r>
              <a:rPr lang="en" sz="2400">
                <a:solidFill>
                  <a:schemeClr val="lt1"/>
                </a:solidFill>
              </a:rPr>
              <a:t> to approximate </a:t>
            </a:r>
            <a:r>
              <a:rPr lang="en" sz="2400">
                <a:solidFill>
                  <a:schemeClr val="lt1"/>
                </a:solidFill>
                <a:hlinkClick r:id="rId4"/>
              </a:rPr>
              <a:t>global optimization</a:t>
            </a:r>
            <a:r>
              <a:rPr lang="en" sz="2400">
                <a:solidFill>
                  <a:schemeClr val="lt1"/>
                </a:solidFill>
              </a:rPr>
              <a:t> in a large </a:t>
            </a:r>
            <a:r>
              <a:rPr lang="en" sz="2400">
                <a:solidFill>
                  <a:schemeClr val="lt1"/>
                </a:solidFill>
                <a:hlinkClick r:id="rId5"/>
              </a:rPr>
              <a:t>search space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1392060" y="448354"/>
            <a:ext cx="2235783" cy="2235776"/>
            <a:chOff x="570875" y="4322250"/>
            <a:chExt cx="443300" cy="443325"/>
          </a:xfrm>
        </p:grpSpPr>
        <p:sp>
          <p:nvSpPr>
            <p:cNvPr id="121" name="Shape 12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-762000" y="3429000"/>
            <a:ext cx="1451100" cy="0"/>
          </a:xfrm>
          <a:prstGeom prst="straightConnector1">
            <a:avLst/>
          </a:prstGeom>
          <a:noFill/>
          <a:ln cap="flat" cmpd="sng" w="38100">
            <a:solidFill>
              <a:srgbClr val="7ECEFD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31" name="Shape 131"/>
          <p:cNvCxnSpPr/>
          <p:nvPr/>
        </p:nvCxnSpPr>
        <p:spPr>
          <a:xfrm>
            <a:off x="1981200" y="3429000"/>
            <a:ext cx="1451100" cy="0"/>
          </a:xfrm>
          <a:prstGeom prst="straightConnector1">
            <a:avLst/>
          </a:prstGeom>
          <a:noFill/>
          <a:ln cap="flat" cmpd="sng" w="38100">
            <a:solidFill>
              <a:srgbClr val="2185C5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>
            <a:off x="5105400" y="3429000"/>
            <a:ext cx="1451100" cy="0"/>
          </a:xfrm>
          <a:prstGeom prst="straightConnector1">
            <a:avLst/>
          </a:prstGeom>
          <a:noFill/>
          <a:ln cap="flat" cmpd="sng" w="38100">
            <a:solidFill>
              <a:srgbClr val="FF9715"/>
            </a:solidFill>
            <a:prstDash val="solid"/>
            <a:round/>
            <a:headEnd len="lg" w="lg" type="oval"/>
            <a:tailEnd len="lg" w="lg" type="triangle"/>
          </a:ln>
        </p:spPr>
      </p:cxnSp>
      <p:cxnSp>
        <p:nvCxnSpPr>
          <p:cNvPr id="133" name="Shape 133"/>
          <p:cNvCxnSpPr/>
          <p:nvPr/>
        </p:nvCxnSpPr>
        <p:spPr>
          <a:xfrm>
            <a:off x="8458200" y="3429000"/>
            <a:ext cx="1451100" cy="0"/>
          </a:xfrm>
          <a:prstGeom prst="straightConnector1">
            <a:avLst/>
          </a:prstGeom>
          <a:noFill/>
          <a:ln cap="flat" cmpd="sng" w="38100">
            <a:solidFill>
              <a:srgbClr val="F20253"/>
            </a:solidFill>
            <a:prstDash val="solid"/>
            <a:round/>
            <a:headEnd len="lg" w="lg" type="oval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606350" y="3104750"/>
            <a:ext cx="14511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Random Pick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428600" y="3104750"/>
            <a:ext cx="17481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Operation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(new state)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505350" y="3104750"/>
            <a:ext cx="2006399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Temperature decay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7508550" y="3897200"/>
            <a:ext cx="0" cy="1280400"/>
          </a:xfrm>
          <a:prstGeom prst="straightConnector1">
            <a:avLst/>
          </a:prstGeom>
          <a:noFill/>
          <a:ln cap="flat" cmpd="sng" w="38100">
            <a:solidFill>
              <a:srgbClr val="6FBD5C"/>
            </a:solidFill>
            <a:prstDash val="solid"/>
            <a:round/>
            <a:headEnd len="lg" w="lg" type="oval"/>
            <a:tailEnd len="lg" w="lg" type="none"/>
          </a:ln>
        </p:spPr>
      </p:cxnSp>
      <p:cxnSp>
        <p:nvCxnSpPr>
          <p:cNvPr id="138" name="Shape 138"/>
          <p:cNvCxnSpPr/>
          <p:nvPr/>
        </p:nvCxnSpPr>
        <p:spPr>
          <a:xfrm>
            <a:off x="1310950" y="5177600"/>
            <a:ext cx="6216000" cy="0"/>
          </a:xfrm>
          <a:prstGeom prst="straightConnector1">
            <a:avLst/>
          </a:prstGeom>
          <a:noFill/>
          <a:ln cap="flat" cmpd="sng" w="38100">
            <a:solidFill>
              <a:srgbClr val="6FBD5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9" name="Shape 139"/>
          <p:cNvCxnSpPr/>
          <p:nvPr/>
        </p:nvCxnSpPr>
        <p:spPr>
          <a:xfrm>
            <a:off x="1331900" y="3897200"/>
            <a:ext cx="0" cy="1280400"/>
          </a:xfrm>
          <a:prstGeom prst="straightConnector1">
            <a:avLst/>
          </a:prstGeom>
          <a:noFill/>
          <a:ln cap="flat" cmpd="sng" w="38100">
            <a:solidFill>
              <a:srgbClr val="6FBD5C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Algorithm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893700" y="1831450"/>
            <a:ext cx="6713399" cy="365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Let s ← s0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While T &gt; 0:</a:t>
            </a:r>
          </a:p>
          <a:p>
            <a:pPr indent="457200"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 ← decay(T)</a:t>
            </a:r>
          </a:p>
          <a:p>
            <a:pPr indent="457200"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s_new ← neighbor(s)</a:t>
            </a:r>
          </a:p>
          <a:p>
            <a:pPr indent="457200"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If value(s_new) &lt;= value(s) or Probability &gt; p: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 ← s_new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Output: the final state s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