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5"/>
  </p:notesMasterIdLst>
  <p:sldIdLst>
    <p:sldId id="324" r:id="rId2"/>
    <p:sldId id="529" r:id="rId3"/>
    <p:sldId id="763" r:id="rId4"/>
    <p:sldId id="766" r:id="rId5"/>
    <p:sldId id="765" r:id="rId6"/>
    <p:sldId id="764" r:id="rId7"/>
    <p:sldId id="767" r:id="rId8"/>
    <p:sldId id="768" r:id="rId9"/>
    <p:sldId id="769" r:id="rId10"/>
    <p:sldId id="772" r:id="rId11"/>
    <p:sldId id="770" r:id="rId12"/>
    <p:sldId id="771" r:id="rId13"/>
    <p:sldId id="773" r:id="rId14"/>
    <p:sldId id="774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471" r:id="rId23"/>
    <p:sldId id="762" r:id="rId24"/>
  </p:sldIdLst>
  <p:sldSz cx="9144000" cy="6858000" type="screen4x3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00"/>
    <a:srgbClr val="008000"/>
    <a:srgbClr val="CC00CC"/>
    <a:srgbClr val="3333FF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82332" autoAdjust="0"/>
  </p:normalViewPr>
  <p:slideViewPr>
    <p:cSldViewPr>
      <p:cViewPr varScale="1">
        <p:scale>
          <a:sx n="60" d="100"/>
          <a:sy n="6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03" y="1"/>
            <a:ext cx="307920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75" y="4862265"/>
            <a:ext cx="5683914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920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03" y="9721238"/>
            <a:ext cx="3079202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75064E2-50A2-4E1C-A42B-19B8375D87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9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64E2-50A2-4E1C-A42B-19B8375D876E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18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64E2-50A2-4E1C-A42B-19B8375D876E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84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24625"/>
            <a:ext cx="9144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9375"/>
            <a:ext cx="10795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795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447800" y="3716338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-2514600" y="1787525"/>
            <a:ext cx="3657600" cy="3657600"/>
          </a:xfrm>
          <a:custGeom>
            <a:avLst/>
            <a:gdLst>
              <a:gd name="T0" fmla="*/ 143980452 w 64000"/>
              <a:gd name="T1" fmla="*/ -96781753 h 64000"/>
              <a:gd name="T2" fmla="*/ 209031840 w 64000"/>
              <a:gd name="T3" fmla="*/ 0 h 64000"/>
              <a:gd name="T4" fmla="*/ 143980452 w 64000"/>
              <a:gd name="T5" fmla="*/ 96778496 h 64000"/>
              <a:gd name="T6" fmla="*/ 143980452 w 64000"/>
              <a:gd name="T7" fmla="*/ 96778496 h 64000"/>
              <a:gd name="T8" fmla="*/ 143977195 w 64000"/>
              <a:gd name="T9" fmla="*/ 96778496 h 64000"/>
              <a:gd name="T10" fmla="*/ 143980452 w 64000"/>
              <a:gd name="T11" fmla="*/ 96781753 h 64000"/>
              <a:gd name="T12" fmla="*/ 143980452 w 64000"/>
              <a:gd name="T13" fmla="*/ -96781753 h 64000"/>
              <a:gd name="T14" fmla="*/ 143977195 w 64000"/>
              <a:gd name="T15" fmla="*/ -96781753 h 64000"/>
              <a:gd name="T16" fmla="*/ 143980452 w 64000"/>
              <a:gd name="T17" fmla="*/ -96781753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44083 w 64000"/>
              <a:gd name="T28" fmla="*/ -29631 h 64000"/>
              <a:gd name="T29" fmla="*/ 44083 w 64000"/>
              <a:gd name="T30" fmla="*/ 29631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3222625" y="720725"/>
            <a:ext cx="4038600" cy="4038600"/>
          </a:xfrm>
          <a:custGeom>
            <a:avLst/>
            <a:gdLst>
              <a:gd name="T0" fmla="*/ 203058347 w 64000"/>
              <a:gd name="T1" fmla="*/ -102552548 h 64000"/>
              <a:gd name="T2" fmla="*/ 254848281 w 64000"/>
              <a:gd name="T3" fmla="*/ 0 h 64000"/>
              <a:gd name="T4" fmla="*/ 203058347 w 64000"/>
              <a:gd name="T5" fmla="*/ 102548573 h 64000"/>
              <a:gd name="T6" fmla="*/ 203058347 w 64000"/>
              <a:gd name="T7" fmla="*/ 102548573 h 64000"/>
              <a:gd name="T8" fmla="*/ 203054371 w 64000"/>
              <a:gd name="T9" fmla="*/ 102548573 h 64000"/>
              <a:gd name="T10" fmla="*/ 203058347 w 64000"/>
              <a:gd name="T11" fmla="*/ 102552548 h 64000"/>
              <a:gd name="T12" fmla="*/ 203058347 w 64000"/>
              <a:gd name="T13" fmla="*/ -102552548 h 64000"/>
              <a:gd name="T14" fmla="*/ 203054371 w 64000"/>
              <a:gd name="T15" fmla="*/ -102552548 h 64000"/>
              <a:gd name="T16" fmla="*/ 203058347 w 64000"/>
              <a:gd name="T17" fmla="*/ -102552548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50994 w 64000"/>
              <a:gd name="T28" fmla="*/ -25753 h 64000"/>
              <a:gd name="T29" fmla="*/ 50994 w 64000"/>
              <a:gd name="T30" fmla="*/ 25753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03648" y="985838"/>
            <a:ext cx="7278390" cy="2659062"/>
          </a:xfrm>
        </p:spPr>
        <p:txBody>
          <a:bodyPr anchor="b"/>
          <a:lstStyle>
            <a:lvl1pPr algn="just">
              <a:defRPr sz="3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 smtClean="0"/>
              <a:t>按一下以編輯母片標題樣式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860800"/>
            <a:ext cx="7239000" cy="18004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 smtClean="0"/>
              <a:t>按一下以編輯母片副標題樣式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7313" y="6381750"/>
            <a:ext cx="381635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僅供學術研究使用</a:t>
            </a:r>
            <a:endParaRPr lang="zh-TW" alt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5300F2A-D69D-42EE-9AAF-5D3365E621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3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BD6A-2B14-4B51-8B32-16878F71B8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63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9356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9356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C7052-D958-47CE-82B9-5D1170C4F5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6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僅供學術研究使用</a:t>
            </a:r>
            <a:endParaRPr lang="zh-TW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C358D-6684-4FE2-B7F7-F6FCD06386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6446C-2A58-4F40-BA27-7B79F5A5C3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016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41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3210-2AFD-4370-B3F1-069F832F64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363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F97DE-F181-44E6-8CDF-650C51165F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1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B7DCD-7098-4FC9-937D-52B2576C45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16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3DA28-4946-4F64-93A0-678ECAF537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33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12191-35C7-44A9-83EF-A22E03159A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8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dirty="0" smtClean="0"/>
              <a:t>僅供學術研究使用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0EB19-FCED-4CC8-90CC-20E78D7D05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0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24625"/>
            <a:ext cx="9144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>
            <a:off x="539750" y="1101898"/>
            <a:ext cx="814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"/>
            <a:ext cx="8143875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21013"/>
            <a:ext cx="8143875" cy="501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334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356350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3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2425" y="6356350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僅供學術研究使用</a:t>
            </a:r>
            <a:endParaRPr lang="zh-TW" altLang="en-US" dirty="0"/>
          </a:p>
        </p:txBody>
      </p:sp>
      <p:sp>
        <p:nvSpPr>
          <p:cNvPr id="233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6F233429-25D0-45A2-AECF-912D1CEBABC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Verdan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kumimoji="1"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kumimoji="1" sz="15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kumimoji="1" sz="15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kumimoji="1" sz="15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B%9F%E8%AE%A1%E6%A8%A1%E5%9E%8B" TargetMode="External"/><Relationship Id="rId2" Type="http://schemas.openxmlformats.org/officeDocument/2006/relationships/hyperlink" Target="https://zh.wikipedia.org/wiki/%E7%BB%9F%E8%AE%A1%E5%AD%A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zh.wikipedia.org/wiki/%E7%9B%B8%E5%85%B3%E7%B3%BB%E6%95%B0" TargetMode="External"/><Relationship Id="rId4" Type="http://schemas.openxmlformats.org/officeDocument/2006/relationships/hyperlink" Target="https://zh.wikipedia.org/wiki/%E7%B7%9A%E6%80%A7%E5%9B%9E%E6%AD%B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stance-based_learning" TargetMode="External"/><Relationship Id="rId3" Type="http://schemas.openxmlformats.org/officeDocument/2006/relationships/hyperlink" Target="https://en.wikipedia.org/wiki/Statistical_classification" TargetMode="External"/><Relationship Id="rId7" Type="http://schemas.openxmlformats.org/officeDocument/2006/relationships/hyperlink" Target="https://en.wikipedia.org/wiki/Feature_space" TargetMode="External"/><Relationship Id="rId2" Type="http://schemas.openxmlformats.org/officeDocument/2006/relationships/hyperlink" Target="https://en.wikipedia.org/wiki/Pattern_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-nearest_neighbors_algorithm#cite_note-1" TargetMode="External"/><Relationship Id="rId5" Type="http://schemas.openxmlformats.org/officeDocument/2006/relationships/hyperlink" Target="https://en.wikipedia.org/wiki/Non-parametric_statistic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en.wikipedia.org/wiki/Regression_analysis" TargetMode="External"/><Relationship Id="rId9" Type="http://schemas.openxmlformats.org/officeDocument/2006/relationships/hyperlink" Target="https://en.wikipedia.org/wiki/Lazy_lear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4545" y="985838"/>
            <a:ext cx="5729455" cy="2659062"/>
          </a:xfrm>
        </p:spPr>
        <p:txBody>
          <a:bodyPr/>
          <a:lstStyle/>
          <a:p>
            <a:pPr algn="l" eaLnBrk="1" hangingPunct="1"/>
            <a:r>
              <a:rPr lang="en-US" altLang="zh-TW" sz="4400" dirty="0" smtClean="0"/>
              <a:t>Machine Learning – Python</a:t>
            </a:r>
            <a:br>
              <a:rPr lang="en-US" altLang="zh-TW" sz="4400" dirty="0" smtClean="0"/>
            </a:br>
            <a:r>
              <a:rPr lang="zh-TW" altLang="en-US" sz="4400" dirty="0" smtClean="0"/>
              <a:t>迴歸和最佳擬合線</a:t>
            </a:r>
            <a:endParaRPr lang="en-US" altLang="zh-TW" sz="40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860800"/>
            <a:ext cx="7239000" cy="2520528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US" altLang="zh-TW" sz="3200" dirty="0" smtClean="0"/>
              <a:t>LIN KUN-YUEN</a:t>
            </a:r>
          </a:p>
          <a:p>
            <a:pPr eaLnBrk="1" hangingPunct="1">
              <a:lnSpc>
                <a:spcPct val="80000"/>
              </a:lnSpc>
            </a:pPr>
            <a:endParaRPr lang="en-US" altLang="zh-TW" sz="1400" dirty="0" smtClean="0"/>
          </a:p>
          <a:p>
            <a:r>
              <a:rPr lang="en-US" altLang="zh-TW" dirty="0" smtClean="0"/>
              <a:t>​</a:t>
            </a:r>
            <a:r>
              <a:rPr lang="zh-TW" altLang="en-US" dirty="0" smtClean="0">
                <a:solidFill>
                  <a:srgbClr val="FF0000"/>
                </a:solidFill>
              </a:rPr>
              <a:t>期中報告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班級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 </a:t>
            </a:r>
            <a:r>
              <a:rPr lang="en-US" altLang="zh-TW" dirty="0" smtClean="0"/>
              <a:t>110</a:t>
            </a:r>
            <a:r>
              <a:rPr lang="zh-TW" altLang="en-US" dirty="0" smtClean="0"/>
              <a:t>年班資工系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:1100533011</a:t>
            </a:r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林琨硯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蔡宗憲 老師</a:t>
            </a:r>
            <a:endParaRPr lang="en-US" altLang="zh-TW" dirty="0" smtClean="0"/>
          </a:p>
        </p:txBody>
      </p:sp>
      <p:pic>
        <p:nvPicPr>
          <p:cNvPr id="5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1259632" y="1083990"/>
            <a:ext cx="2154913" cy="2462758"/>
          </a:xfrm>
          <a:prstGeom prst="rect">
            <a:avLst/>
          </a:prstGeom>
          <a:noFill/>
        </p:spPr>
      </p:pic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622425" y="6356350"/>
            <a:ext cx="5976938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program the Best Fit Slope</a:t>
            </a:r>
            <a:br>
              <a:rPr lang="en-US" altLang="zh-TW" dirty="0"/>
            </a:br>
            <a:r>
              <a:rPr lang="zh-TW" altLang="en-US" dirty="0" smtClean="0"/>
              <a:t>最佳擬合線的斜率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ml3.py </a:t>
            </a:r>
          </a:p>
          <a:p>
            <a:r>
              <a:rPr lang="zh-TW" altLang="en-US" u="sng" dirty="0" smtClean="0">
                <a:solidFill>
                  <a:srgbClr val="FF0000"/>
                </a:solidFill>
              </a:rPr>
              <a:t>斜率</a:t>
            </a:r>
            <a:r>
              <a:rPr lang="en-US" altLang="zh-TW" u="sng" dirty="0" smtClean="0">
                <a:solidFill>
                  <a:srgbClr val="FF0000"/>
                </a:solidFill>
              </a:rPr>
              <a:t>:</a:t>
            </a:r>
            <a:r>
              <a:rPr lang="zh-TW" altLang="en-US" u="sng" dirty="0" smtClean="0">
                <a:solidFill>
                  <a:srgbClr val="FF0000"/>
                </a:solidFill>
              </a:rPr>
              <a:t> 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706" t="26375" r="73798" b="59844"/>
          <a:stretch/>
        </p:blipFill>
        <p:spPr>
          <a:xfrm>
            <a:off x="2267744" y="1556792"/>
            <a:ext cx="3312368" cy="1440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4580" t="33266" r="51107" b="41141"/>
          <a:stretch/>
        </p:blipFill>
        <p:spPr>
          <a:xfrm>
            <a:off x="5757161" y="1754365"/>
            <a:ext cx="2913543" cy="12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program the Best Fit Line</a:t>
            </a:r>
            <a:br>
              <a:rPr lang="en-US" altLang="zh-TW" dirty="0"/>
            </a:br>
            <a:r>
              <a:rPr lang="zh-TW" altLang="en-US" dirty="0" smtClean="0"/>
              <a:t>最佳擬合線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定義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u="sng" dirty="0"/>
              <a:t>是直的</a:t>
            </a:r>
            <a:r>
              <a:rPr lang="zh-TW" altLang="en-US" b="1" u="sng" dirty="0"/>
              <a:t>線</a:t>
            </a:r>
            <a:r>
              <a:rPr lang="zh-TW" altLang="en-US" u="sng" dirty="0"/>
              <a:t>即</a:t>
            </a:r>
            <a:r>
              <a:rPr lang="zh-TW" altLang="en-US" b="1" u="sng" dirty="0"/>
              <a:t>最好</a:t>
            </a:r>
            <a:r>
              <a:rPr lang="zh-TW" altLang="en-US" u="sng" dirty="0"/>
              <a:t>表示在散點圖上的數據。這</a:t>
            </a:r>
            <a:r>
              <a:rPr lang="zh-TW" altLang="en-US" b="1" u="sng" dirty="0"/>
              <a:t>條線</a:t>
            </a:r>
            <a:r>
              <a:rPr lang="zh-TW" altLang="en-US" u="sng" dirty="0"/>
              <a:t>可能會穿過某些點，沒有點或全部點</a:t>
            </a:r>
            <a:r>
              <a:rPr lang="zh-TW" altLang="en-US" u="sng" dirty="0" smtClean="0"/>
              <a:t>。</a:t>
            </a:r>
            <a:endParaRPr lang="en-US" altLang="zh-TW" u="sng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公式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u="sng" dirty="0" smtClean="0"/>
              <a:t>y = mx + b  ,  m=</a:t>
            </a:r>
            <a:r>
              <a:rPr lang="zh-TW" altLang="en-US" u="sng" dirty="0" smtClean="0"/>
              <a:t>斜率</a:t>
            </a:r>
            <a:r>
              <a:rPr lang="en-US" altLang="zh-TW" u="sng" dirty="0" smtClean="0"/>
              <a:t>,b=</a:t>
            </a:r>
            <a:r>
              <a:rPr lang="zh-TW" altLang="en-US" u="sng" dirty="0" smtClean="0"/>
              <a:t>常數項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pt-BR" altLang="zh-TW" dirty="0"/>
              <a:t/>
            </a:r>
            <a:br>
              <a:rPr lang="pt-BR" altLang="zh-TW" dirty="0"/>
            </a:br>
            <a:endParaRPr lang="pt-BR" altLang="zh-TW" dirty="0" smtClean="0"/>
          </a:p>
          <a:p>
            <a:endParaRPr lang="pt-BR" altLang="zh-TW" u="sng" dirty="0"/>
          </a:p>
          <a:p>
            <a:endParaRPr lang="pt-BR" altLang="zh-TW" u="sng" dirty="0" smtClean="0"/>
          </a:p>
          <a:p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寫 </a:t>
            </a:r>
            <a:r>
              <a:rPr lang="en-US" altLang="zh-TW" dirty="0" smtClean="0"/>
              <a:t>ml3.py</a:t>
            </a:r>
          </a:p>
          <a:p>
            <a:r>
              <a:rPr lang="en-US" altLang="zh-TW" u="sng" dirty="0" smtClean="0"/>
              <a:t>                           </a:t>
            </a:r>
            <a:endParaRPr lang="en-US" altLang="zh-TW" u="sng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11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706" t="26375" r="73798" b="59844"/>
          <a:stretch/>
        </p:blipFill>
        <p:spPr>
          <a:xfrm>
            <a:off x="1115616" y="2492896"/>
            <a:ext cx="3312368" cy="1440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1260" t="50984" r="78225" b="44094"/>
          <a:stretch/>
        </p:blipFill>
        <p:spPr>
          <a:xfrm>
            <a:off x="4919732" y="5055045"/>
            <a:ext cx="2599489" cy="6840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0706" t="45078" r="79885" b="36219"/>
          <a:stretch/>
        </p:blipFill>
        <p:spPr>
          <a:xfrm>
            <a:off x="4755604" y="2514504"/>
            <a:ext cx="1800200" cy="201622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72200" y="2910627"/>
            <a:ext cx="19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的平均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72200" y="3763907"/>
            <a:ext cx="19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r>
              <a:rPr lang="zh-TW" altLang="en-US" dirty="0" smtClean="0"/>
              <a:t>的平均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8" y="4855938"/>
            <a:ext cx="2038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program the Best Fit Line</a:t>
            </a:r>
            <a:br>
              <a:rPr lang="en-US" altLang="zh-TW" dirty="0"/>
            </a:br>
            <a:r>
              <a:rPr lang="zh-TW" altLang="en-US" dirty="0"/>
              <a:t>最佳擬合線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ml3.py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91" y="1700808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Squared Theory</a:t>
            </a:r>
            <a:br>
              <a:rPr lang="en-US" altLang="zh-TW" dirty="0"/>
            </a:br>
            <a:r>
              <a:rPr lang="zh-TW" altLang="en-US" dirty="0" smtClean="0"/>
              <a:t>最小平方法迴歸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u="sng" dirty="0" smtClean="0">
                <a:solidFill>
                  <a:srgbClr val="FF0000"/>
                </a:solidFill>
              </a:rPr>
              <a:t>定義</a:t>
            </a:r>
            <a:r>
              <a:rPr lang="en-US" altLang="zh-TW" u="sng" dirty="0" smtClean="0">
                <a:solidFill>
                  <a:srgbClr val="FF0000"/>
                </a:solidFill>
              </a:rPr>
              <a:t>:</a:t>
            </a:r>
            <a:r>
              <a:rPr lang="zh-TW" altLang="en-US" u="sng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/>
              <a:t>決定</a:t>
            </a:r>
            <a:r>
              <a:rPr lang="zh-TW" altLang="en-US" b="1" dirty="0"/>
              <a:t>係數</a:t>
            </a:r>
            <a:r>
              <a:rPr lang="zh-TW" altLang="en-US" dirty="0"/>
              <a:t>（英語：</a:t>
            </a:r>
            <a:r>
              <a:rPr lang="en-US" altLang="zh-TW" dirty="0"/>
              <a:t>coefficient of determination</a:t>
            </a:r>
            <a:r>
              <a:rPr lang="zh-TW" altLang="en-US" dirty="0"/>
              <a:t>，記為</a:t>
            </a:r>
            <a:r>
              <a:rPr lang="en-US" altLang="zh-TW" i="1" dirty="0"/>
              <a:t>R</a:t>
            </a:r>
            <a:r>
              <a:rPr lang="en-US" altLang="zh-TW" baseline="30000" dirty="0"/>
              <a:t>2</a:t>
            </a:r>
            <a:r>
              <a:rPr lang="zh-TW" altLang="en-US" dirty="0"/>
              <a:t>或</a:t>
            </a:r>
            <a:r>
              <a:rPr lang="en-US" altLang="zh-TW" i="1" dirty="0"/>
              <a:t>r</a:t>
            </a:r>
            <a:r>
              <a:rPr lang="en-US" altLang="zh-TW" baseline="30000" dirty="0"/>
              <a:t>2</a:t>
            </a:r>
            <a:r>
              <a:rPr lang="zh-TW" altLang="en-US" dirty="0"/>
              <a:t>）在</a:t>
            </a:r>
            <a:r>
              <a:rPr lang="zh-TW" altLang="en-US" dirty="0">
                <a:hlinkClick r:id="rId2" tooltip="統計學"/>
              </a:rPr>
              <a:t>統計學</a:t>
            </a:r>
            <a:r>
              <a:rPr lang="zh-TW" altLang="en-US" dirty="0"/>
              <a:t>中用於度量因變量的變異中可由自變量解釋部分所占的比例，以此來判斷</a:t>
            </a:r>
            <a:r>
              <a:rPr lang="zh-TW" altLang="en-US" dirty="0">
                <a:hlinkClick r:id="rId3" tooltip="統計模型"/>
              </a:rPr>
              <a:t>統計模型</a:t>
            </a:r>
            <a:r>
              <a:rPr lang="zh-TW" altLang="en-US" dirty="0"/>
              <a:t>的解釋力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對於</a:t>
            </a:r>
            <a:r>
              <a:rPr lang="zh-TW" altLang="en-US" dirty="0"/>
              <a:t>簡單</a:t>
            </a:r>
            <a:r>
              <a:rPr lang="zh-TW" altLang="en-US" dirty="0">
                <a:hlinkClick r:id="rId4" tooltip="線性回歸"/>
              </a:rPr>
              <a:t>線性回歸</a:t>
            </a:r>
            <a:r>
              <a:rPr lang="zh-TW" altLang="en-US" dirty="0"/>
              <a:t>而言，決定係數為樣本</a:t>
            </a:r>
            <a:r>
              <a:rPr lang="zh-TW" altLang="en-US" dirty="0">
                <a:hlinkClick r:id="rId5" tooltip="相關係數"/>
              </a:rPr>
              <a:t>相關係數</a:t>
            </a:r>
            <a:r>
              <a:rPr lang="zh-TW" altLang="en-US" dirty="0"/>
              <a:t>的平方</a:t>
            </a:r>
            <a:r>
              <a:rPr lang="zh-TW" altLang="en-US" dirty="0" smtClean="0"/>
              <a:t>。當</a:t>
            </a:r>
            <a:r>
              <a:rPr lang="zh-TW" altLang="en-US" dirty="0"/>
              <a:t>加入其他回歸自變量後，決定係數相應地變為多重相關係數的平方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u="sng" dirty="0" smtClean="0">
                <a:solidFill>
                  <a:srgbClr val="FF0000"/>
                </a:solidFill>
              </a:rPr>
              <a:t>公式</a:t>
            </a:r>
            <a:r>
              <a:rPr lang="en-US" altLang="zh-TW" u="sng" dirty="0" smtClean="0">
                <a:solidFill>
                  <a:srgbClr val="FF0000"/>
                </a:solidFill>
              </a:rPr>
              <a:t>:</a:t>
            </a:r>
            <a:r>
              <a:rPr lang="zh-TW" altLang="en-US" u="sng" dirty="0" smtClean="0">
                <a:solidFill>
                  <a:srgbClr val="FF0000"/>
                </a:solidFill>
              </a:rPr>
              <a:t> </a:t>
            </a:r>
            <a:endParaRPr lang="zh-TW" altLang="en-US" u="sng" dirty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/>
          <a:srcRect l="17286" t="53156" r="50744" b="22235"/>
          <a:stretch/>
        </p:blipFill>
        <p:spPr>
          <a:xfrm>
            <a:off x="2339752" y="3561514"/>
            <a:ext cx="415953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Squared Theory</a:t>
            </a:r>
            <a:br>
              <a:rPr lang="en-US" altLang="zh-TW" dirty="0"/>
            </a:br>
            <a:r>
              <a:rPr lang="zh-TW" altLang="en-US" dirty="0"/>
              <a:t>最小平方法迴歸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那麼，確定係數就是上面的方程式，您認為好壞是什麼？我們看到這是</a:t>
            </a:r>
            <a:r>
              <a:rPr lang="en-US" altLang="zh-TW" dirty="0"/>
              <a:t>1</a:t>
            </a:r>
            <a:r>
              <a:rPr lang="zh-TW" altLang="en-US" dirty="0"/>
              <a:t>減去某物。通常，在數學中，當您看到此內容時，目標是返回一個百分比，介於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</a:t>
            </a:r>
            <a:r>
              <a:rPr lang="zh-TW" altLang="en-US" dirty="0"/>
              <a:t>之間的一個數字。您認為什麼是一個好的</a:t>
            </a:r>
            <a:r>
              <a:rPr lang="en-US" altLang="zh-TW" dirty="0"/>
              <a:t>r</a:t>
            </a:r>
            <a:r>
              <a:rPr lang="zh-TW" altLang="en-US" dirty="0"/>
              <a:t>平方</a:t>
            </a:r>
            <a:r>
              <a:rPr lang="en-US" altLang="zh-TW" dirty="0"/>
              <a:t>/</a:t>
            </a:r>
            <a:r>
              <a:rPr lang="zh-TW" altLang="en-US" dirty="0"/>
              <a:t>確定係數？假設這裡</a:t>
            </a:r>
            <a:r>
              <a:rPr lang="en-US" altLang="zh-TW" dirty="0"/>
              <a:t>r</a:t>
            </a:r>
            <a:r>
              <a:rPr lang="zh-TW" altLang="en-US" dirty="0"/>
              <a:t>平方的答案是</a:t>
            </a:r>
            <a:r>
              <a:rPr lang="en-US" altLang="zh-TW" dirty="0"/>
              <a:t>0.8</a:t>
            </a:r>
            <a:r>
              <a:rPr lang="zh-TW" altLang="en-US" dirty="0"/>
              <a:t>。是好還是壞？是優於還是劣於</a:t>
            </a:r>
            <a:r>
              <a:rPr lang="en-US" altLang="zh-TW" dirty="0"/>
              <a:t>0.3</a:t>
            </a:r>
            <a:r>
              <a:rPr lang="zh-TW" altLang="en-US" dirty="0"/>
              <a:t>？如果</a:t>
            </a:r>
            <a:r>
              <a:rPr lang="en-US" altLang="zh-TW" dirty="0"/>
              <a:t>r</a:t>
            </a:r>
            <a:r>
              <a:rPr lang="zh-TW" altLang="en-US" dirty="0"/>
              <a:t>平方為</a:t>
            </a:r>
            <a:r>
              <a:rPr lang="en-US" altLang="zh-TW" dirty="0"/>
              <a:t>0.8</a:t>
            </a:r>
            <a:r>
              <a:rPr lang="zh-TW" altLang="en-US" dirty="0"/>
              <a:t>，則意味著回歸線的平方誤差與</a:t>
            </a:r>
            <a:r>
              <a:rPr lang="en-US" altLang="zh-TW" dirty="0" err="1"/>
              <a:t>ys</a:t>
            </a:r>
            <a:r>
              <a:rPr lang="zh-TW" altLang="en-US" dirty="0"/>
              <a:t>均值的平方誤差之和為</a:t>
            </a:r>
            <a:r>
              <a:rPr lang="en-US" altLang="zh-TW" dirty="0"/>
              <a:t>0.2</a:t>
            </a:r>
            <a:r>
              <a:rPr lang="zh-TW" altLang="en-US" dirty="0"/>
              <a:t>。大概是</a:t>
            </a:r>
            <a:r>
              <a:rPr lang="en-US" altLang="zh-TW" dirty="0"/>
              <a:t>2/10</a:t>
            </a:r>
            <a:r>
              <a:rPr lang="zh-TW" altLang="en-US" dirty="0"/>
              <a:t>。這意味著回歸線的誤差遠小於</a:t>
            </a:r>
            <a:r>
              <a:rPr lang="en-US" altLang="zh-TW" dirty="0" err="1"/>
              <a:t>ys</a:t>
            </a:r>
            <a:r>
              <a:rPr lang="zh-TW" altLang="en-US" dirty="0"/>
              <a:t>均值的誤差。對我來說聽起來不錯。因此，</a:t>
            </a:r>
            <a:r>
              <a:rPr lang="en-US" altLang="zh-TW" dirty="0"/>
              <a:t>0.8</a:t>
            </a:r>
            <a:r>
              <a:rPr lang="zh-TW" altLang="en-US" dirty="0"/>
              <a:t>非常好。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7286" t="53156" r="50744" b="22235"/>
          <a:stretch/>
        </p:blipFill>
        <p:spPr>
          <a:xfrm>
            <a:off x="3131840" y="1221013"/>
            <a:ext cx="2736304" cy="11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R Squared</a:t>
            </a:r>
            <a:br>
              <a:rPr lang="en-US" altLang="zh-TW" dirty="0"/>
            </a:br>
            <a:r>
              <a:rPr lang="zh-TW" altLang="en-US" dirty="0"/>
              <a:t>最小平方法迴歸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ml3.py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5610" t="76578" r="54428" b="18500"/>
          <a:stretch/>
        </p:blipFill>
        <p:spPr>
          <a:xfrm>
            <a:off x="827583" y="1916832"/>
            <a:ext cx="544380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Assumptions</a:t>
            </a:r>
            <a:br>
              <a:rPr lang="en-US" altLang="zh-TW" dirty="0"/>
            </a:br>
            <a:r>
              <a:rPr lang="zh-TW" altLang="en-US" dirty="0" smtClean="0"/>
              <a:t>數據測試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ml3.py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TW" dirty="0" err="1"/>
              <a:t>AssumptionsClassification</a:t>
            </a:r>
            <a:r>
              <a:rPr lang="en-US" altLang="zh-TW" dirty="0"/>
              <a:t> w/ </a:t>
            </a:r>
            <a:r>
              <a:rPr lang="en-US" altLang="zh-TW" dirty="0" smtClean="0"/>
              <a:t>K Nearest </a:t>
            </a:r>
            <a:r>
              <a:rPr lang="en-US" altLang="zh-TW" dirty="0"/>
              <a:t>Neighbors </a:t>
            </a:r>
            <a:r>
              <a:rPr lang="en-US" altLang="zh-TW" dirty="0" smtClean="0"/>
              <a:t>Intro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k</a:t>
            </a:r>
            <a:r>
              <a:rPr lang="zh-TW" altLang="en-US" dirty="0"/>
              <a:t>近鄰算</a:t>
            </a:r>
            <a:r>
              <a:rPr lang="zh-TW" altLang="en-US" dirty="0" smtClean="0"/>
              <a:t>法 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/>
              <a:t>在</a:t>
            </a:r>
            <a:r>
              <a:rPr lang="zh-TW" altLang="en-US" dirty="0">
                <a:hlinkClick r:id="rId2" tooltip="模式識別"/>
              </a:rPr>
              <a:t>模式識別中</a:t>
            </a:r>
            <a:r>
              <a:rPr lang="zh-TW" altLang="en-US" dirty="0"/>
              <a:t>，</a:t>
            </a:r>
            <a:r>
              <a:rPr lang="en-US" altLang="zh-TW" b="1" i="1" dirty="0"/>
              <a:t>k</a:t>
            </a:r>
            <a:r>
              <a:rPr lang="zh-TW" altLang="en-US" b="1" dirty="0"/>
              <a:t>最近鄰算法</a:t>
            </a:r>
            <a:r>
              <a:rPr lang="zh-TW" altLang="en-US" dirty="0"/>
              <a:t>（</a:t>
            </a:r>
            <a:r>
              <a:rPr lang="en-US" altLang="zh-TW" b="1" i="1" dirty="0"/>
              <a:t>k-</a:t>
            </a:r>
            <a:r>
              <a:rPr lang="zh-TW" altLang="en-US" b="1" dirty="0"/>
              <a:t> </a:t>
            </a:r>
            <a:r>
              <a:rPr lang="en-US" altLang="zh-TW" b="1" dirty="0"/>
              <a:t>NN</a:t>
            </a:r>
            <a:r>
              <a:rPr lang="zh-TW" altLang="en-US" dirty="0"/>
              <a:t>）是用於</a:t>
            </a:r>
            <a:r>
              <a:rPr lang="zh-TW" altLang="en-US" dirty="0">
                <a:hlinkClick r:id="rId3" tooltip="Statistical classification"/>
              </a:rPr>
              <a:t>分類</a:t>
            </a:r>
            <a:r>
              <a:rPr lang="zh-TW" altLang="en-US" dirty="0"/>
              <a:t>和</a:t>
            </a:r>
            <a:r>
              <a:rPr lang="zh-TW" altLang="en-US" dirty="0">
                <a:hlinkClick r:id="rId4" tooltip="Regression analysis"/>
              </a:rPr>
              <a:t>回歸</a:t>
            </a:r>
            <a:r>
              <a:rPr lang="zh-TW" altLang="en-US" dirty="0"/>
              <a:t>的</a:t>
            </a:r>
            <a:r>
              <a:rPr lang="zh-TW" altLang="en-US" dirty="0">
                <a:hlinkClick r:id="rId5" tooltip="非參數統計"/>
              </a:rPr>
              <a:t>非參數</a:t>
            </a:r>
            <a:r>
              <a:rPr lang="zh-TW" altLang="en-US" dirty="0"/>
              <a:t>方法。</a:t>
            </a:r>
            <a:r>
              <a:rPr lang="en-US" altLang="zh-TW" baseline="30000" dirty="0">
                <a:hlinkClick r:id="rId6"/>
              </a:rPr>
              <a:t>[1]</a:t>
            </a:r>
            <a:r>
              <a:rPr lang="zh-TW" altLang="en-US" dirty="0"/>
              <a:t>在兩種情況下，輸入都包含</a:t>
            </a:r>
            <a:r>
              <a:rPr lang="zh-TW" altLang="en-US" dirty="0">
                <a:hlinkClick r:id="rId7" tooltip="Feature space"/>
              </a:rPr>
              <a:t>特徵空間中</a:t>
            </a:r>
            <a:r>
              <a:rPr lang="en-US" altLang="zh-TW" i="1" dirty="0"/>
              <a:t>k</a:t>
            </a:r>
            <a:r>
              <a:rPr lang="zh-TW" altLang="en-US" i="1" dirty="0"/>
              <a:t>個</a:t>
            </a:r>
            <a:r>
              <a:rPr lang="zh-TW" altLang="en-US" dirty="0"/>
              <a:t>最接近的訓練示例。輸出取決於將</a:t>
            </a:r>
            <a:r>
              <a:rPr lang="en-US" altLang="zh-TW" i="1" dirty="0"/>
              <a:t>k</a:t>
            </a:r>
            <a:r>
              <a:rPr lang="zh-TW" altLang="en-US" dirty="0"/>
              <a:t> </a:t>
            </a:r>
            <a:r>
              <a:rPr lang="en-US" altLang="zh-TW" dirty="0"/>
              <a:t>-NN</a:t>
            </a:r>
            <a:r>
              <a:rPr lang="zh-TW" altLang="en-US" dirty="0"/>
              <a:t>用於分類還是回歸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i="1" dirty="0"/>
              <a:t>k</a:t>
            </a:r>
            <a:r>
              <a:rPr lang="zh-TW" altLang="en-US" dirty="0"/>
              <a:t> </a:t>
            </a:r>
            <a:r>
              <a:rPr lang="en-US" altLang="zh-TW" dirty="0"/>
              <a:t>-NN</a:t>
            </a:r>
            <a:r>
              <a:rPr lang="zh-TW" altLang="en-US" dirty="0"/>
              <a:t>是</a:t>
            </a:r>
            <a:r>
              <a:rPr lang="zh-TW" altLang="en-US" dirty="0">
                <a:hlinkClick r:id="rId8" tooltip="基於實例的學習"/>
              </a:rPr>
              <a:t>基於實例的學習</a:t>
            </a:r>
            <a:r>
              <a:rPr lang="zh-TW" altLang="en-US" dirty="0"/>
              <a:t>或</a:t>
            </a:r>
            <a:r>
              <a:rPr lang="zh-TW" altLang="en-US" dirty="0">
                <a:hlinkClick r:id="rId9" tooltip="懶惰學習"/>
              </a:rPr>
              <a:t>懶惰學習的一種</a:t>
            </a:r>
            <a:r>
              <a:rPr lang="zh-TW" altLang="en-US" dirty="0"/>
              <a:t>，其中該函數僅在本地進行近似，並且所有計算都將推遲至分類。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0"/>
          <a:srcRect l="16794" t="47046" r="22882" b="42125"/>
          <a:stretch/>
        </p:blipFill>
        <p:spPr>
          <a:xfrm>
            <a:off x="176640" y="3140968"/>
            <a:ext cx="897570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 Nearest Neighbors Application</a:t>
            </a:r>
            <a:br>
              <a:rPr lang="en-US" altLang="zh-TW" dirty="0"/>
            </a:br>
            <a:r>
              <a:rPr lang="en-US" altLang="zh-TW" i="1" dirty="0"/>
              <a:t>k</a:t>
            </a:r>
            <a:r>
              <a:rPr lang="zh-TW" altLang="en-US" dirty="0"/>
              <a:t>近鄰算法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簡易版應用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ml4.py</a:t>
            </a:r>
          </a:p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18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82484" r="59408" b="7673"/>
          <a:stretch/>
        </p:blipFill>
        <p:spPr>
          <a:xfrm>
            <a:off x="755576" y="2132856"/>
            <a:ext cx="6337727" cy="10081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92" t="79532" r="88740" b="6685"/>
          <a:stretch/>
        </p:blipFill>
        <p:spPr>
          <a:xfrm>
            <a:off x="770094" y="3548754"/>
            <a:ext cx="4593994" cy="21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thoughts on K Nearest Neighbors</a:t>
            </a:r>
            <a:br>
              <a:rPr lang="en-US" altLang="zh-TW" dirty="0"/>
            </a:br>
            <a:r>
              <a:rPr lang="en-US" altLang="zh-TW" i="1" dirty="0"/>
              <a:t>k</a:t>
            </a:r>
            <a:r>
              <a:rPr lang="zh-TW" altLang="en-US" dirty="0"/>
              <a:t>近鄰算法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最終版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ml5.py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zh-TW" altLang="en-US" sz="1846" dirty="0"/>
              <a:t>機器學習 </a:t>
            </a:r>
            <a:r>
              <a:rPr lang="en-US" altLang="zh-TW" sz="1846" dirty="0"/>
              <a:t>-- </a:t>
            </a:r>
            <a:r>
              <a:rPr lang="zh-TW" altLang="en-US" sz="1846" dirty="0"/>
              <a:t>線性迴歸</a:t>
            </a:r>
            <a:r>
              <a:rPr lang="zh-TW" altLang="en-US" sz="1846" dirty="0" smtClean="0"/>
              <a:t>介紹</a:t>
            </a:r>
            <a:endParaRPr lang="en-US" altLang="zh-TW" sz="1846" dirty="0" smtClean="0"/>
          </a:p>
          <a:p>
            <a:r>
              <a:rPr lang="zh-TW" altLang="en-US" sz="1846" dirty="0" smtClean="0"/>
              <a:t>迴歸</a:t>
            </a:r>
            <a:r>
              <a:rPr lang="zh-TW" altLang="en-US" sz="1846" dirty="0"/>
              <a:t>功</a:t>
            </a:r>
            <a:r>
              <a:rPr lang="zh-TW" altLang="en-US" sz="1846" dirty="0" smtClean="0"/>
              <a:t>能與標籤</a:t>
            </a:r>
            <a:endParaRPr lang="en-US" altLang="zh-TW" sz="1846" dirty="0" smtClean="0"/>
          </a:p>
          <a:p>
            <a:r>
              <a:rPr lang="zh-TW" altLang="en-US" sz="1846" dirty="0" smtClean="0"/>
              <a:t>迴歸訓練與測試</a:t>
            </a:r>
            <a:endParaRPr lang="en-US" altLang="zh-TW" sz="1846" dirty="0" smtClean="0"/>
          </a:p>
          <a:p>
            <a:r>
              <a:rPr lang="en-US" altLang="zh-TW" sz="1846" dirty="0"/>
              <a:t>Regression forecasting and predicting</a:t>
            </a:r>
          </a:p>
          <a:p>
            <a:r>
              <a:rPr lang="en-US" altLang="zh-TW" sz="1846" dirty="0"/>
              <a:t>Pickling and </a:t>
            </a:r>
            <a:r>
              <a:rPr lang="en-US" altLang="zh-TW" sz="1846" dirty="0" smtClean="0"/>
              <a:t>Scaling</a:t>
            </a:r>
          </a:p>
          <a:p>
            <a:r>
              <a:rPr lang="en-US" altLang="zh-TW" sz="1846" dirty="0"/>
              <a:t>Regression How it </a:t>
            </a:r>
            <a:r>
              <a:rPr lang="en-US" altLang="zh-TW" sz="1846" dirty="0" smtClean="0"/>
              <a:t>Works</a:t>
            </a:r>
          </a:p>
          <a:p>
            <a:r>
              <a:rPr lang="en-US" altLang="zh-TW" sz="1846" dirty="0"/>
              <a:t>How to program the Best Fit </a:t>
            </a:r>
            <a:r>
              <a:rPr lang="en-US" altLang="zh-TW" sz="1846" dirty="0" smtClean="0"/>
              <a:t>Slope</a:t>
            </a:r>
          </a:p>
          <a:p>
            <a:r>
              <a:rPr lang="en-US" altLang="zh-TW" sz="1846" dirty="0"/>
              <a:t>How to program the Best Fit Line</a:t>
            </a:r>
          </a:p>
          <a:p>
            <a:r>
              <a:rPr lang="en-US" altLang="zh-TW" sz="1846" dirty="0"/>
              <a:t>R Squared </a:t>
            </a:r>
            <a:r>
              <a:rPr lang="en-US" altLang="zh-TW" sz="1846" dirty="0" smtClean="0"/>
              <a:t>Theory</a:t>
            </a:r>
          </a:p>
          <a:p>
            <a:r>
              <a:rPr lang="en-US" altLang="zh-TW" sz="1846" dirty="0"/>
              <a:t>Programming R </a:t>
            </a:r>
            <a:r>
              <a:rPr lang="en-US" altLang="zh-TW" sz="1846" dirty="0" smtClean="0"/>
              <a:t>Squared</a:t>
            </a:r>
          </a:p>
          <a:p>
            <a:r>
              <a:rPr lang="en-US" altLang="zh-TW" sz="1846" dirty="0"/>
              <a:t>Testing </a:t>
            </a:r>
            <a:r>
              <a:rPr lang="en-US" altLang="zh-TW" sz="1846" dirty="0" err="1"/>
              <a:t>AssumptionsClassification</a:t>
            </a:r>
            <a:r>
              <a:rPr lang="en-US" altLang="zh-TW" sz="1846" dirty="0"/>
              <a:t> w/ K Nearest Neighbors </a:t>
            </a:r>
            <a:r>
              <a:rPr lang="en-US" altLang="zh-TW" sz="1846" dirty="0" smtClean="0"/>
              <a:t>Intro</a:t>
            </a:r>
          </a:p>
          <a:p>
            <a:r>
              <a:rPr lang="en-US" altLang="zh-TW" sz="1846" dirty="0"/>
              <a:t>K Nearest Neighbors </a:t>
            </a:r>
            <a:r>
              <a:rPr lang="en-US" altLang="zh-TW" sz="1846" dirty="0" smtClean="0"/>
              <a:t>Application</a:t>
            </a:r>
          </a:p>
          <a:p>
            <a:r>
              <a:rPr lang="en-US" altLang="zh-TW" sz="1846" dirty="0"/>
              <a:t>Final thoughts on K Nearest </a:t>
            </a:r>
            <a:r>
              <a:rPr lang="en-US" altLang="zh-TW" sz="1846" dirty="0" smtClean="0"/>
              <a:t>Neighbors</a:t>
            </a:r>
          </a:p>
          <a:p>
            <a:r>
              <a:rPr lang="en-US" altLang="zh-TW" sz="1846" dirty="0"/>
              <a:t>Support Vector Machine Intro and Application </a:t>
            </a:r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en-US" altLang="zh-TW" sz="1846" dirty="0"/>
          </a:p>
          <a:p>
            <a:endParaRPr lang="zh-TW" altLang="en-US" sz="1846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D14-A37D-4A81-B89A-567239A4994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622425" y="6356350"/>
            <a:ext cx="5976938" cy="4572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</p:spTree>
    <p:extLst>
      <p:ext uri="{BB962C8B-B14F-4D97-AF65-F5344CB8AC3E}">
        <p14:creationId xmlns:p14="http://schemas.microsoft.com/office/powerpoint/2010/main" val="11247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thoughts on K Nearest Neighbors</a:t>
            </a:r>
            <a:br>
              <a:rPr lang="en-US" altLang="zh-TW" dirty="0"/>
            </a:br>
            <a:r>
              <a:rPr lang="en-US" altLang="zh-TW" i="1" dirty="0"/>
              <a:t>k</a:t>
            </a:r>
            <a:r>
              <a:rPr lang="zh-TW" altLang="en-US" dirty="0"/>
              <a:t>近鄰算法  </a:t>
            </a:r>
            <a:r>
              <a:rPr lang="en-US" altLang="zh-TW" dirty="0"/>
              <a:t>(</a:t>
            </a:r>
            <a:r>
              <a:rPr lang="zh-TW" altLang="en-US" dirty="0"/>
              <a:t>最終版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ml5.py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4563" r="81546" b="7672"/>
          <a:stretch/>
        </p:blipFill>
        <p:spPr>
          <a:xfrm>
            <a:off x="4067944" y="1209162"/>
            <a:ext cx="4615681" cy="517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Intro and Application 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ml6.py</a:t>
            </a:r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DCD-7098-4FC9-937D-52B2576C456A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75529" r="86272" b="7673"/>
          <a:stretch/>
        </p:blipFill>
        <p:spPr>
          <a:xfrm>
            <a:off x="2483768" y="2348880"/>
            <a:ext cx="4896544" cy="33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attention!!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DCD-7098-4FC9-937D-52B2576C456A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5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827584" y="1875743"/>
            <a:ext cx="3200400" cy="36576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187825" y="2636912"/>
            <a:ext cx="4495800" cy="162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Verdana" pitchFamily="34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Verdana" pitchFamily="34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Verdana" pitchFamily="34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Verdana" pitchFamily="34" charset="0"/>
                <a:ea typeface="標楷體" pitchFamily="65" charset="-120"/>
              </a:defRPr>
            </a:lvl9pPr>
          </a:lstStyle>
          <a:p>
            <a:pPr algn="l"/>
            <a:r>
              <a:rPr lang="en-US" sz="60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Question?</a:t>
            </a:r>
            <a:endParaRPr lang="en-US" sz="6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謝謝大家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sz="10000" dirty="0">
                <a:solidFill>
                  <a:srgbClr val="FF0000"/>
                </a:solidFill>
              </a:rPr>
              <a:t>結束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DCD-7098-4FC9-937D-52B2576C456A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03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 </a:t>
            </a:r>
            <a:r>
              <a:rPr lang="en-US" altLang="zh-TW" dirty="0"/>
              <a:t>-- </a:t>
            </a:r>
            <a:r>
              <a:rPr lang="zh-TW" altLang="en-US" dirty="0"/>
              <a:t>線性迴歸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ml2.py</a:t>
            </a:r>
          </a:p>
          <a:p>
            <a:r>
              <a:rPr lang="zh-TW" altLang="en-US" dirty="0"/>
              <a:t>需下載 </a:t>
            </a:r>
            <a:r>
              <a:rPr lang="en-US" altLang="zh-TW" dirty="0" err="1"/>
              <a:t>sklearn</a:t>
            </a:r>
            <a:r>
              <a:rPr lang="en-US" altLang="zh-TW" dirty="0"/>
              <a:t> , pandas , </a:t>
            </a:r>
            <a:r>
              <a:rPr lang="en-US" altLang="zh-TW" dirty="0" err="1" smtClean="0"/>
              <a:t>quandl</a:t>
            </a:r>
            <a:endParaRPr lang="en-US" altLang="zh-TW" dirty="0" smtClean="0"/>
          </a:p>
          <a:p>
            <a:r>
              <a:rPr lang="zh-TW" altLang="en-US" dirty="0"/>
              <a:t>去</a:t>
            </a:r>
            <a:r>
              <a:rPr lang="en-US" altLang="zh-TW" dirty="0" smtClean="0"/>
              <a:t>Quandl.com </a:t>
            </a:r>
            <a:r>
              <a:rPr lang="zh-TW" altLang="en-US" dirty="0"/>
              <a:t>官網 </a:t>
            </a:r>
            <a:r>
              <a:rPr lang="en-US" altLang="zh-TW" dirty="0" smtClean="0"/>
              <a:t>Search   </a:t>
            </a:r>
            <a:r>
              <a:rPr lang="en-US" altLang="zh-TW" dirty="0"/>
              <a:t>google stock </a:t>
            </a:r>
            <a:r>
              <a:rPr lang="zh-TW" altLang="en-US" dirty="0"/>
              <a:t>找 </a:t>
            </a:r>
            <a:r>
              <a:rPr lang="en-US" altLang="zh-TW" dirty="0"/>
              <a:t>free </a:t>
            </a:r>
            <a:r>
              <a:rPr lang="zh-TW" altLang="en-US" dirty="0"/>
              <a:t>的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8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迴歸功能與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ml2.py</a:t>
            </a:r>
          </a:p>
          <a:p>
            <a:r>
              <a:rPr lang="zh-TW" altLang="en-US" dirty="0" smtClean="0"/>
              <a:t>新增一個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[‘label’]</a:t>
            </a:r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Computer Graphics and Computer Vision(CGCV)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迴歸訓練與測試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ml2.py</a:t>
            </a:r>
          </a:p>
          <a:p>
            <a:r>
              <a:rPr lang="en-US" altLang="zh-TW" dirty="0"/>
              <a:t>accuracy = </a:t>
            </a:r>
            <a:r>
              <a:rPr lang="en-US" altLang="zh-TW" dirty="0" smtClean="0"/>
              <a:t>0.017747074916312666 (</a:t>
            </a:r>
            <a:r>
              <a:rPr lang="zh-TW" altLang="en-US" dirty="0" smtClean="0"/>
              <a:t>線性迴歸的方式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accuracy = -0.12443945119263544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svm.SVR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</a:t>
            </a:r>
            <a:r>
              <a:rPr lang="zh-TW" altLang="en-US" dirty="0"/>
              <a:t>方式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誤差小</a:t>
            </a:r>
            <a:endParaRPr lang="en-US" altLang="zh-TW" dirty="0" smtClean="0"/>
          </a:p>
          <a:p>
            <a:r>
              <a:rPr lang="zh-TW" altLang="en-US" dirty="0" smtClean="0"/>
              <a:t>解決了 </a:t>
            </a:r>
            <a:r>
              <a:rPr lang="en-US" altLang="zh-TW" dirty="0">
                <a:solidFill>
                  <a:srgbClr val="FF0000"/>
                </a:solidFill>
              </a:rPr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</a:t>
            </a:r>
            <a:r>
              <a:rPr lang="en-US" altLang="zh-TW" dirty="0">
                <a:solidFill>
                  <a:srgbClr val="FF0000"/>
                </a:solidFill>
              </a:rPr>
              <a:t> import preprocessing, </a:t>
            </a:r>
            <a:r>
              <a:rPr lang="en-US" altLang="zh-TW" dirty="0" err="1" smtClean="0">
                <a:solidFill>
                  <a:srgbClr val="FF0000"/>
                </a:solidFill>
              </a:rPr>
              <a:t>cross_validation</a:t>
            </a:r>
            <a:r>
              <a:rPr lang="en-US" altLang="zh-TW" dirty="0" smtClean="0">
                <a:solidFill>
                  <a:srgbClr val="FF0000"/>
                </a:solidFill>
              </a:rPr>
              <a:t> ,</a:t>
            </a:r>
            <a:r>
              <a:rPr lang="en-US" altLang="zh-TW" dirty="0" err="1" smtClean="0">
                <a:solidFill>
                  <a:srgbClr val="FF0000"/>
                </a:solidFill>
              </a:rPr>
              <a:t>svm</a:t>
            </a:r>
            <a:r>
              <a:rPr lang="en-US" altLang="zh-TW" dirty="0" smtClean="0"/>
              <a:t>  </a:t>
            </a:r>
            <a:r>
              <a:rPr lang="zh-TW" altLang="en-US" dirty="0" smtClean="0"/>
              <a:t>使用 </a:t>
            </a:r>
            <a:r>
              <a:rPr lang="en-US" altLang="zh-TW" dirty="0">
                <a:solidFill>
                  <a:srgbClr val="FF0000"/>
                </a:solidFill>
              </a:rPr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</a:t>
            </a:r>
            <a:r>
              <a:rPr lang="en-US" altLang="zh-TW" dirty="0">
                <a:solidFill>
                  <a:srgbClr val="FF0000"/>
                </a:solidFill>
              </a:rPr>
              <a:t> 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model_selection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zh-TW" altLang="en-US" dirty="0" smtClean="0"/>
              <a:t>替代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82686" r="16540" b="7470"/>
          <a:stretch/>
        </p:blipFill>
        <p:spPr>
          <a:xfrm>
            <a:off x="70494" y="5631896"/>
            <a:ext cx="9080800" cy="7920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87406" r="84313" b="5704"/>
          <a:stretch/>
        </p:blipFill>
        <p:spPr>
          <a:xfrm>
            <a:off x="6578823" y="5862683"/>
            <a:ext cx="204107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forecasting and predicting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/>
              <a:t>迴</a:t>
            </a:r>
            <a:r>
              <a:rPr lang="zh-TW" altLang="en-US" dirty="0" smtClean="0"/>
              <a:t>歸預測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ml2.py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8546" r="58855" b="7672"/>
          <a:stretch/>
        </p:blipFill>
        <p:spPr>
          <a:xfrm>
            <a:off x="527337" y="2348880"/>
            <a:ext cx="804932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forecasting and predicting</a:t>
            </a:r>
            <a:br>
              <a:rPr lang="en-US" altLang="zh-TW" dirty="0"/>
            </a:br>
            <a:r>
              <a:rPr lang="en-US" altLang="zh-TW" dirty="0" smtClean="0"/>
              <a:t>(</a:t>
            </a:r>
            <a:r>
              <a:rPr lang="zh-TW" altLang="en-US" dirty="0"/>
              <a:t>迴</a:t>
            </a:r>
            <a:r>
              <a:rPr lang="zh-TW" altLang="en-US" dirty="0" smtClean="0"/>
              <a:t>歸預測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ml2.py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56792"/>
            <a:ext cx="5518374" cy="4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Pickling and Scaling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寫入一個檔案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linearregression.pickle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並儲存在資料夾裡面</a:t>
            </a:r>
            <a:endParaRPr lang="en-US" altLang="zh-TW" dirty="0"/>
          </a:p>
          <a:p>
            <a:r>
              <a:rPr lang="en-US" altLang="zh-TW" dirty="0" smtClean="0"/>
              <a:t>‘’’ </a:t>
            </a:r>
            <a:r>
              <a:rPr lang="en-US" altLang="zh-TW" dirty="0"/>
              <a:t>Pickling and </a:t>
            </a:r>
            <a:r>
              <a:rPr lang="en-US" altLang="zh-TW" dirty="0" smtClean="0"/>
              <a:t>Scaling ‘’’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How it Works</a:t>
            </a:r>
            <a:br>
              <a:rPr lang="en-US" altLang="zh-TW" dirty="0"/>
            </a:br>
            <a:r>
              <a:rPr lang="zh-TW" altLang="en-US" dirty="0"/>
              <a:t>迴</a:t>
            </a:r>
            <a:r>
              <a:rPr lang="zh-TW" altLang="en-US" dirty="0" smtClean="0"/>
              <a:t>歸</a:t>
            </a:r>
            <a:r>
              <a:rPr lang="zh-TW" altLang="en-US" dirty="0"/>
              <a:t>如何運作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ml2.py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Computer Graphics and Computer Vision(CGCV)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358D-6684-4FE2-B7F7-F6FCD06386DD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906121" cy="40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clipse">
  <a:themeElements>
    <a:clrScheme name="3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3_Eclipse">
      <a:majorFont>
        <a:latin typeface="Verdana"/>
        <a:ea typeface="標楷體"/>
        <a:cs typeface=""/>
      </a:majorFont>
      <a:minorFont>
        <a:latin typeface="Verdan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30461</TotalTime>
  <Words>773</Words>
  <Application>Microsoft Office PowerPoint</Application>
  <PresentationFormat>如螢幕大小 (4:3)</PresentationFormat>
  <Paragraphs>151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Times New Roman</vt:lpstr>
      <vt:lpstr>Verdana</vt:lpstr>
      <vt:lpstr>Wingdings</vt:lpstr>
      <vt:lpstr>3_Eclipse</vt:lpstr>
      <vt:lpstr>Machine Learning – Python 迴歸和最佳擬合線</vt:lpstr>
      <vt:lpstr>Outline</vt:lpstr>
      <vt:lpstr>機器學習 -- 線性迴歸介紹</vt:lpstr>
      <vt:lpstr>迴歸功能與標籤</vt:lpstr>
      <vt:lpstr>迴歸訓練與測試</vt:lpstr>
      <vt:lpstr>Regression forecasting and predicting (迴歸預測)</vt:lpstr>
      <vt:lpstr>Regression forecasting and predicting (迴歸預測)</vt:lpstr>
      <vt:lpstr>Pickling and Scaling </vt:lpstr>
      <vt:lpstr>Regression How it Works 迴歸如何運作</vt:lpstr>
      <vt:lpstr>How to program the Best Fit Slope 最佳擬合線的斜率</vt:lpstr>
      <vt:lpstr>How to program the Best Fit Line 最佳擬合線</vt:lpstr>
      <vt:lpstr>How to program the Best Fit Line 最佳擬合線</vt:lpstr>
      <vt:lpstr>R Squared Theory 最小平方法迴歸</vt:lpstr>
      <vt:lpstr>R Squared Theory 最小平方法迴歸</vt:lpstr>
      <vt:lpstr>Programming R Squared 最小平方法迴歸</vt:lpstr>
      <vt:lpstr>Testing Assumptions 數據測試</vt:lpstr>
      <vt:lpstr>Testing AssumptionsClassification w/ K Nearest Neighbors Intro </vt:lpstr>
      <vt:lpstr>K Nearest Neighbors Application k近鄰算法  (簡易版應用)</vt:lpstr>
      <vt:lpstr>Final thoughts on K Nearest Neighbors k近鄰算法  (最終版)</vt:lpstr>
      <vt:lpstr>Final thoughts on K Nearest Neighbors k近鄰算法  (最終版)</vt:lpstr>
      <vt:lpstr>Support Vector Machine Intro and Application  </vt:lpstr>
      <vt:lpstr>Thanks for your attention!!</vt:lpstr>
      <vt:lpstr>謝謝大家!!</vt:lpstr>
    </vt:vector>
  </TitlesOfParts>
  <Company>Net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D2D</dc:title>
  <dc:creator>Ang-Hsun</dc:creator>
  <cp:lastModifiedBy>SSID</cp:lastModifiedBy>
  <cp:revision>483</cp:revision>
  <cp:lastPrinted>2017-09-11T14:37:48Z</cp:lastPrinted>
  <dcterms:created xsi:type="dcterms:W3CDTF">2012-03-27T03:49:48Z</dcterms:created>
  <dcterms:modified xsi:type="dcterms:W3CDTF">2019-11-02T16:13:07Z</dcterms:modified>
</cp:coreProperties>
</file>