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5" r:id="rId8"/>
    <p:sldId id="266" r:id="rId9"/>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p:restoredTop sz="94649"/>
  </p:normalViewPr>
  <p:slideViewPr>
    <p:cSldViewPr snapToGrid="0" snapToObjects="1">
      <p:cViewPr varScale="1">
        <p:scale>
          <a:sx n="77" d="100"/>
          <a:sy n="77"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67415-8865-4692-BC65-FC9E4AABCB29}" type="doc">
      <dgm:prSet loTypeId="urn:microsoft.com/office/officeart/2005/8/layout/chevron1" loCatId="process" qsTypeId="urn:microsoft.com/office/officeart/2005/8/quickstyle/simple1" qsCatId="simple" csTypeId="urn:microsoft.com/office/officeart/2005/8/colors/accent1_2" csCatId="accent1" phldr="1"/>
      <dgm:spPr/>
    </dgm:pt>
    <dgm:pt modelId="{88E471F6-D656-4529-B761-A89F68BB41EE}">
      <dgm:prSet phldrT="[Text]"/>
      <dgm:spPr/>
      <dgm:t>
        <a:bodyPr/>
        <a:lstStyle/>
        <a:p>
          <a:r>
            <a:rPr lang="en-US" b="1"/>
            <a:t>Step 1: </a:t>
          </a:r>
          <a:r>
            <a:rPr lang="en-US"/>
            <a:t>Understanding the dataset</a:t>
          </a:r>
        </a:p>
      </dgm:t>
    </dgm:pt>
    <dgm:pt modelId="{755A385C-324F-4085-8AE1-47FDE58415A2}" type="parTrans" cxnId="{6682740F-4FF3-4BF6-BE3C-E9145007493C}">
      <dgm:prSet/>
      <dgm:spPr/>
      <dgm:t>
        <a:bodyPr/>
        <a:lstStyle/>
        <a:p>
          <a:endParaRPr lang="en-US"/>
        </a:p>
      </dgm:t>
    </dgm:pt>
    <dgm:pt modelId="{437A6BAA-F2DB-4CA9-B381-2F98E8058DFF}" type="sibTrans" cxnId="{6682740F-4FF3-4BF6-BE3C-E9145007493C}">
      <dgm:prSet/>
      <dgm:spPr/>
      <dgm:t>
        <a:bodyPr/>
        <a:lstStyle/>
        <a:p>
          <a:endParaRPr lang="en-US"/>
        </a:p>
      </dgm:t>
    </dgm:pt>
    <dgm:pt modelId="{E9B10FB2-2CD7-427D-A971-70B74C35F581}">
      <dgm:prSet phldrT="[Text]"/>
      <dgm:spPr/>
      <dgm:t>
        <a:bodyPr/>
        <a:lstStyle/>
        <a:p>
          <a:r>
            <a:rPr lang="en-US" b="1"/>
            <a:t>Step 2: </a:t>
          </a:r>
          <a:r>
            <a:rPr lang="en-US"/>
            <a:t>Cleaning the dataset</a:t>
          </a:r>
        </a:p>
      </dgm:t>
    </dgm:pt>
    <dgm:pt modelId="{9A43F568-B655-4216-9C72-B59FD463DA0B}" type="parTrans" cxnId="{2E65B085-E2BF-4DA9-BA80-A4D8511D8340}">
      <dgm:prSet/>
      <dgm:spPr/>
      <dgm:t>
        <a:bodyPr/>
        <a:lstStyle/>
        <a:p>
          <a:endParaRPr lang="en-US"/>
        </a:p>
      </dgm:t>
    </dgm:pt>
    <dgm:pt modelId="{4228A227-BE8B-4F9C-8876-D7C7752AC444}" type="sibTrans" cxnId="{2E65B085-E2BF-4DA9-BA80-A4D8511D8340}">
      <dgm:prSet/>
      <dgm:spPr/>
      <dgm:t>
        <a:bodyPr/>
        <a:lstStyle/>
        <a:p>
          <a:endParaRPr lang="en-US"/>
        </a:p>
      </dgm:t>
    </dgm:pt>
    <dgm:pt modelId="{8F7A89BD-32F7-47B4-8570-CBD304B4A7E5}">
      <dgm:prSet phldrT="[Text]"/>
      <dgm:spPr/>
      <dgm:t>
        <a:bodyPr/>
        <a:lstStyle/>
        <a:p>
          <a:r>
            <a:rPr lang="en-US" b="1"/>
            <a:t>Step 3:</a:t>
          </a:r>
        </a:p>
        <a:p>
          <a:r>
            <a:rPr lang="en-US" b="0"/>
            <a:t>Analysis of relationship </a:t>
          </a:r>
        </a:p>
      </dgm:t>
    </dgm:pt>
    <dgm:pt modelId="{FB619746-F67B-42E9-B1F8-7AC87200F82F}" type="parTrans" cxnId="{E44A6951-9DF1-4D59-B6A0-53B82EFB1B78}">
      <dgm:prSet/>
      <dgm:spPr/>
      <dgm:t>
        <a:bodyPr/>
        <a:lstStyle/>
        <a:p>
          <a:endParaRPr lang="en-US"/>
        </a:p>
      </dgm:t>
    </dgm:pt>
    <dgm:pt modelId="{A29F6D9B-9017-4C22-B7A7-D30602162FB8}" type="sibTrans" cxnId="{E44A6951-9DF1-4D59-B6A0-53B82EFB1B78}">
      <dgm:prSet/>
      <dgm:spPr/>
      <dgm:t>
        <a:bodyPr/>
        <a:lstStyle/>
        <a:p>
          <a:endParaRPr lang="en-US"/>
        </a:p>
      </dgm:t>
    </dgm:pt>
    <dgm:pt modelId="{CD917632-4AFB-4853-AC11-8A65111435BB}" type="pres">
      <dgm:prSet presAssocID="{D1F67415-8865-4692-BC65-FC9E4AABCB29}" presName="Name0" presStyleCnt="0">
        <dgm:presLayoutVars>
          <dgm:dir/>
          <dgm:animLvl val="lvl"/>
          <dgm:resizeHandles val="exact"/>
        </dgm:presLayoutVars>
      </dgm:prSet>
      <dgm:spPr/>
    </dgm:pt>
    <dgm:pt modelId="{6C8B6D5F-314B-4DD4-9019-9DBB41E824DB}" type="pres">
      <dgm:prSet presAssocID="{88E471F6-D656-4529-B761-A89F68BB41EE}" presName="parTxOnly" presStyleLbl="node1" presStyleIdx="0" presStyleCnt="3">
        <dgm:presLayoutVars>
          <dgm:chMax val="0"/>
          <dgm:chPref val="0"/>
          <dgm:bulletEnabled val="1"/>
        </dgm:presLayoutVars>
      </dgm:prSet>
      <dgm:spPr/>
    </dgm:pt>
    <dgm:pt modelId="{DFD76AF7-531A-4A81-86C1-1C269FC132E3}" type="pres">
      <dgm:prSet presAssocID="{437A6BAA-F2DB-4CA9-B381-2F98E8058DFF}" presName="parTxOnlySpace" presStyleCnt="0"/>
      <dgm:spPr/>
    </dgm:pt>
    <dgm:pt modelId="{3CF99ADA-C788-4B33-ADB7-A196388B26DA}" type="pres">
      <dgm:prSet presAssocID="{E9B10FB2-2CD7-427D-A971-70B74C35F581}" presName="parTxOnly" presStyleLbl="node1" presStyleIdx="1" presStyleCnt="3">
        <dgm:presLayoutVars>
          <dgm:chMax val="0"/>
          <dgm:chPref val="0"/>
          <dgm:bulletEnabled val="1"/>
        </dgm:presLayoutVars>
      </dgm:prSet>
      <dgm:spPr/>
    </dgm:pt>
    <dgm:pt modelId="{7384990C-416C-4E4B-AC27-7318B2EAA0BF}" type="pres">
      <dgm:prSet presAssocID="{4228A227-BE8B-4F9C-8876-D7C7752AC444}" presName="parTxOnlySpace" presStyleCnt="0"/>
      <dgm:spPr/>
    </dgm:pt>
    <dgm:pt modelId="{9DB26EB4-DDC6-4940-AE4F-E6DB161A0109}" type="pres">
      <dgm:prSet presAssocID="{8F7A89BD-32F7-47B4-8570-CBD304B4A7E5}" presName="parTxOnly" presStyleLbl="node1" presStyleIdx="2" presStyleCnt="3">
        <dgm:presLayoutVars>
          <dgm:chMax val="0"/>
          <dgm:chPref val="0"/>
          <dgm:bulletEnabled val="1"/>
        </dgm:presLayoutVars>
      </dgm:prSet>
      <dgm:spPr/>
    </dgm:pt>
  </dgm:ptLst>
  <dgm:cxnLst>
    <dgm:cxn modelId="{6682740F-4FF3-4BF6-BE3C-E9145007493C}" srcId="{D1F67415-8865-4692-BC65-FC9E4AABCB29}" destId="{88E471F6-D656-4529-B761-A89F68BB41EE}" srcOrd="0" destOrd="0" parTransId="{755A385C-324F-4085-8AE1-47FDE58415A2}" sibTransId="{437A6BAA-F2DB-4CA9-B381-2F98E8058DFF}"/>
    <dgm:cxn modelId="{CA7DEF40-63A0-4CC8-B3C2-DCA1E932F712}" type="presOf" srcId="{D1F67415-8865-4692-BC65-FC9E4AABCB29}" destId="{CD917632-4AFB-4853-AC11-8A65111435BB}" srcOrd="0" destOrd="0" presId="urn:microsoft.com/office/officeart/2005/8/layout/chevron1"/>
    <dgm:cxn modelId="{AD8D3960-FFA2-4EB9-983F-352098481902}" type="presOf" srcId="{88E471F6-D656-4529-B761-A89F68BB41EE}" destId="{6C8B6D5F-314B-4DD4-9019-9DBB41E824DB}" srcOrd="0" destOrd="0" presId="urn:microsoft.com/office/officeart/2005/8/layout/chevron1"/>
    <dgm:cxn modelId="{E44A6951-9DF1-4D59-B6A0-53B82EFB1B78}" srcId="{D1F67415-8865-4692-BC65-FC9E4AABCB29}" destId="{8F7A89BD-32F7-47B4-8570-CBD304B4A7E5}" srcOrd="2" destOrd="0" parTransId="{FB619746-F67B-42E9-B1F8-7AC87200F82F}" sibTransId="{A29F6D9B-9017-4C22-B7A7-D30602162FB8}"/>
    <dgm:cxn modelId="{2E65B085-E2BF-4DA9-BA80-A4D8511D8340}" srcId="{D1F67415-8865-4692-BC65-FC9E4AABCB29}" destId="{E9B10FB2-2CD7-427D-A971-70B74C35F581}" srcOrd="1" destOrd="0" parTransId="{9A43F568-B655-4216-9C72-B59FD463DA0B}" sibTransId="{4228A227-BE8B-4F9C-8876-D7C7752AC444}"/>
    <dgm:cxn modelId="{20517DE7-9EFF-4140-A271-752220D2F42F}" type="presOf" srcId="{E9B10FB2-2CD7-427D-A971-70B74C35F581}" destId="{3CF99ADA-C788-4B33-ADB7-A196388B26DA}" srcOrd="0" destOrd="0" presId="urn:microsoft.com/office/officeart/2005/8/layout/chevron1"/>
    <dgm:cxn modelId="{1B0728E9-9560-4DEB-A1C1-FAFB64E55D70}" type="presOf" srcId="{8F7A89BD-32F7-47B4-8570-CBD304B4A7E5}" destId="{9DB26EB4-DDC6-4940-AE4F-E6DB161A0109}" srcOrd="0" destOrd="0" presId="urn:microsoft.com/office/officeart/2005/8/layout/chevron1"/>
    <dgm:cxn modelId="{60C5F007-CF16-4E7D-BE0C-9825ACD251F4}" type="presParOf" srcId="{CD917632-4AFB-4853-AC11-8A65111435BB}" destId="{6C8B6D5F-314B-4DD4-9019-9DBB41E824DB}" srcOrd="0" destOrd="0" presId="urn:microsoft.com/office/officeart/2005/8/layout/chevron1"/>
    <dgm:cxn modelId="{4B9DE9F7-2308-4CE3-BAB1-541CB1EE1956}" type="presParOf" srcId="{CD917632-4AFB-4853-AC11-8A65111435BB}" destId="{DFD76AF7-531A-4A81-86C1-1C269FC132E3}" srcOrd="1" destOrd="0" presId="urn:microsoft.com/office/officeart/2005/8/layout/chevron1"/>
    <dgm:cxn modelId="{8039A960-5132-4194-8837-955A9E75FF5F}" type="presParOf" srcId="{CD917632-4AFB-4853-AC11-8A65111435BB}" destId="{3CF99ADA-C788-4B33-ADB7-A196388B26DA}" srcOrd="2" destOrd="0" presId="urn:microsoft.com/office/officeart/2005/8/layout/chevron1"/>
    <dgm:cxn modelId="{910310F0-6DDB-4E0A-B4A4-143389E9B42B}" type="presParOf" srcId="{CD917632-4AFB-4853-AC11-8A65111435BB}" destId="{7384990C-416C-4E4B-AC27-7318B2EAA0BF}" srcOrd="3" destOrd="0" presId="urn:microsoft.com/office/officeart/2005/8/layout/chevron1"/>
    <dgm:cxn modelId="{51393D75-F6CE-4CC5-9412-6BC960F71F8B}" type="presParOf" srcId="{CD917632-4AFB-4853-AC11-8A65111435BB}" destId="{9DB26EB4-DDC6-4940-AE4F-E6DB161A0109}"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B6D5F-314B-4DD4-9019-9DBB41E824DB}">
      <dsp:nvSpPr>
        <dsp:cNvPr id="0" name=""/>
        <dsp:cNvSpPr/>
      </dsp:nvSpPr>
      <dsp:spPr>
        <a:xfrm>
          <a:off x="2310" y="1068746"/>
          <a:ext cx="2815028" cy="112601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t>Step 1: </a:t>
          </a:r>
          <a:r>
            <a:rPr lang="en-US" sz="2000" kern="1200"/>
            <a:t>Understanding the dataset</a:t>
          </a:r>
        </a:p>
      </dsp:txBody>
      <dsp:txXfrm>
        <a:off x="565316" y="1068746"/>
        <a:ext cx="1689017" cy="1126011"/>
      </dsp:txXfrm>
    </dsp:sp>
    <dsp:sp modelId="{3CF99ADA-C788-4B33-ADB7-A196388B26DA}">
      <dsp:nvSpPr>
        <dsp:cNvPr id="0" name=""/>
        <dsp:cNvSpPr/>
      </dsp:nvSpPr>
      <dsp:spPr>
        <a:xfrm>
          <a:off x="2535835" y="1068746"/>
          <a:ext cx="2815028" cy="112601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t>Step 2: </a:t>
          </a:r>
          <a:r>
            <a:rPr lang="en-US" sz="2000" kern="1200"/>
            <a:t>Cleaning the dataset</a:t>
          </a:r>
        </a:p>
      </dsp:txBody>
      <dsp:txXfrm>
        <a:off x="3098841" y="1068746"/>
        <a:ext cx="1689017" cy="1126011"/>
      </dsp:txXfrm>
    </dsp:sp>
    <dsp:sp modelId="{9DB26EB4-DDC6-4940-AE4F-E6DB161A0109}">
      <dsp:nvSpPr>
        <dsp:cNvPr id="0" name=""/>
        <dsp:cNvSpPr/>
      </dsp:nvSpPr>
      <dsp:spPr>
        <a:xfrm>
          <a:off x="5069361" y="1068746"/>
          <a:ext cx="2815028" cy="112601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a:t>Step 3:</a:t>
          </a:r>
        </a:p>
        <a:p>
          <a:pPr marL="0" lvl="0" indent="0" algn="ctr" defTabSz="889000">
            <a:lnSpc>
              <a:spcPct val="90000"/>
            </a:lnSpc>
            <a:spcBef>
              <a:spcPct val="0"/>
            </a:spcBef>
            <a:spcAft>
              <a:spcPct val="35000"/>
            </a:spcAft>
            <a:buNone/>
          </a:pPr>
          <a:r>
            <a:rPr lang="en-US" sz="2000" b="0" kern="1200"/>
            <a:t>Analysis of relationship </a:t>
          </a:r>
        </a:p>
      </dsp:txBody>
      <dsp:txXfrm>
        <a:off x="5632367" y="1068746"/>
        <a:ext cx="1689017" cy="11260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FBE8-60C1-294C-8664-E9309802569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H"/>
          </a:p>
        </p:txBody>
      </p:sp>
      <p:sp>
        <p:nvSpPr>
          <p:cNvPr id="3" name="Subtitle 2">
            <a:extLst>
              <a:ext uri="{FF2B5EF4-FFF2-40B4-BE49-F238E27FC236}">
                <a16:creationId xmlns:a16="http://schemas.microsoft.com/office/drawing/2014/main" id="{2BA83662-B541-8547-8DD4-49A3CF11C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H"/>
          </a:p>
        </p:txBody>
      </p:sp>
      <p:sp>
        <p:nvSpPr>
          <p:cNvPr id="4" name="Date Placeholder 3">
            <a:extLst>
              <a:ext uri="{FF2B5EF4-FFF2-40B4-BE49-F238E27FC236}">
                <a16:creationId xmlns:a16="http://schemas.microsoft.com/office/drawing/2014/main" id="{5A2F2382-9F27-CC4B-BA3B-FAE7C885F2FA}"/>
              </a:ext>
            </a:extLst>
          </p:cNvPr>
          <p:cNvSpPr>
            <a:spLocks noGrp="1"/>
          </p:cNvSpPr>
          <p:nvPr>
            <p:ph type="dt" sz="half" idx="10"/>
          </p:nvPr>
        </p:nvSpPr>
        <p:spPr/>
        <p:txBody>
          <a:bodyPr/>
          <a:lstStyle/>
          <a:p>
            <a:fld id="{DB133C82-7CB5-E24B-B9F4-4643C99F7127}" type="datetimeFigureOut">
              <a:rPr lang="en-GH" smtClean="0"/>
              <a:t>06/04/2021</a:t>
            </a:fld>
            <a:endParaRPr lang="en-GH"/>
          </a:p>
        </p:txBody>
      </p:sp>
      <p:sp>
        <p:nvSpPr>
          <p:cNvPr id="5" name="Footer Placeholder 4">
            <a:extLst>
              <a:ext uri="{FF2B5EF4-FFF2-40B4-BE49-F238E27FC236}">
                <a16:creationId xmlns:a16="http://schemas.microsoft.com/office/drawing/2014/main" id="{DE8E05D3-555F-AE4F-8FC0-EA6BF47C3A6C}"/>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9640372C-AE0F-5D42-9225-63B5C6428CF6}"/>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301217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BD81-488C-C04D-A792-FE236BF2F101}"/>
              </a:ext>
            </a:extLst>
          </p:cNvPr>
          <p:cNvSpPr>
            <a:spLocks noGrp="1"/>
          </p:cNvSpPr>
          <p:nvPr>
            <p:ph type="title"/>
          </p:nvPr>
        </p:nvSpPr>
        <p:spPr/>
        <p:txBody>
          <a:bodyPr/>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DCE1A772-099D-9E4B-820D-37D5D5FADA7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46C8701A-F3F2-DB4D-9C3A-FA7EAA88A842}"/>
              </a:ext>
            </a:extLst>
          </p:cNvPr>
          <p:cNvSpPr>
            <a:spLocks noGrp="1"/>
          </p:cNvSpPr>
          <p:nvPr>
            <p:ph type="dt" sz="half" idx="10"/>
          </p:nvPr>
        </p:nvSpPr>
        <p:spPr/>
        <p:txBody>
          <a:bodyPr/>
          <a:lstStyle/>
          <a:p>
            <a:fld id="{DB133C82-7CB5-E24B-B9F4-4643C99F7127}" type="datetimeFigureOut">
              <a:rPr lang="en-GH" smtClean="0"/>
              <a:t>06/04/2021</a:t>
            </a:fld>
            <a:endParaRPr lang="en-GH"/>
          </a:p>
        </p:txBody>
      </p:sp>
      <p:sp>
        <p:nvSpPr>
          <p:cNvPr id="5" name="Footer Placeholder 4">
            <a:extLst>
              <a:ext uri="{FF2B5EF4-FFF2-40B4-BE49-F238E27FC236}">
                <a16:creationId xmlns:a16="http://schemas.microsoft.com/office/drawing/2014/main" id="{D4BBA404-F189-7B43-92FE-67D8D29546F3}"/>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5EF21330-A898-1A44-97B7-E7B9B27E8F14}"/>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3456105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D6DA5F-9CA6-4341-A25E-9922C51310C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1B39EEF8-ADAC-B942-99EE-4D86184E57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1005651F-890F-F147-8B75-BF3EFBA343E1}"/>
              </a:ext>
            </a:extLst>
          </p:cNvPr>
          <p:cNvSpPr>
            <a:spLocks noGrp="1"/>
          </p:cNvSpPr>
          <p:nvPr>
            <p:ph type="dt" sz="half" idx="10"/>
          </p:nvPr>
        </p:nvSpPr>
        <p:spPr/>
        <p:txBody>
          <a:bodyPr/>
          <a:lstStyle/>
          <a:p>
            <a:fld id="{DB133C82-7CB5-E24B-B9F4-4643C99F7127}" type="datetimeFigureOut">
              <a:rPr lang="en-GH" smtClean="0"/>
              <a:t>06/04/2021</a:t>
            </a:fld>
            <a:endParaRPr lang="en-GH"/>
          </a:p>
        </p:txBody>
      </p:sp>
      <p:sp>
        <p:nvSpPr>
          <p:cNvPr id="5" name="Footer Placeholder 4">
            <a:extLst>
              <a:ext uri="{FF2B5EF4-FFF2-40B4-BE49-F238E27FC236}">
                <a16:creationId xmlns:a16="http://schemas.microsoft.com/office/drawing/2014/main" id="{A8F116B1-631C-9645-8DFE-416EF9C0BE47}"/>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78A86506-043A-F744-91FB-25BF74DB085A}"/>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250237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8351-A16A-784F-9C73-A317DE067B2F}"/>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1FF561A8-F2D6-1B4F-B808-731CC073B55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15905013-89D7-5448-B054-52ED89CE9052}"/>
              </a:ext>
            </a:extLst>
          </p:cNvPr>
          <p:cNvSpPr>
            <a:spLocks noGrp="1"/>
          </p:cNvSpPr>
          <p:nvPr>
            <p:ph type="dt" sz="half" idx="10"/>
          </p:nvPr>
        </p:nvSpPr>
        <p:spPr/>
        <p:txBody>
          <a:bodyPr/>
          <a:lstStyle/>
          <a:p>
            <a:fld id="{DB133C82-7CB5-E24B-B9F4-4643C99F7127}" type="datetimeFigureOut">
              <a:rPr lang="en-GH" smtClean="0"/>
              <a:t>06/04/2021</a:t>
            </a:fld>
            <a:endParaRPr lang="en-GH"/>
          </a:p>
        </p:txBody>
      </p:sp>
      <p:sp>
        <p:nvSpPr>
          <p:cNvPr id="5" name="Footer Placeholder 4">
            <a:extLst>
              <a:ext uri="{FF2B5EF4-FFF2-40B4-BE49-F238E27FC236}">
                <a16:creationId xmlns:a16="http://schemas.microsoft.com/office/drawing/2014/main" id="{0C01677A-7C5D-324C-A04D-BF544579A86C}"/>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8693C052-3A9A-7641-8E7F-FD27CF4840A4}"/>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424508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251F-0BE4-944E-A891-26008D8A362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H"/>
          </a:p>
        </p:txBody>
      </p:sp>
      <p:sp>
        <p:nvSpPr>
          <p:cNvPr id="3" name="Text Placeholder 2">
            <a:extLst>
              <a:ext uri="{FF2B5EF4-FFF2-40B4-BE49-F238E27FC236}">
                <a16:creationId xmlns:a16="http://schemas.microsoft.com/office/drawing/2014/main" id="{14090FF5-6A14-3645-AA15-A137691E4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89B2AA3-EE26-C942-8533-87D31C751CBA}"/>
              </a:ext>
            </a:extLst>
          </p:cNvPr>
          <p:cNvSpPr>
            <a:spLocks noGrp="1"/>
          </p:cNvSpPr>
          <p:nvPr>
            <p:ph type="dt" sz="half" idx="10"/>
          </p:nvPr>
        </p:nvSpPr>
        <p:spPr/>
        <p:txBody>
          <a:bodyPr/>
          <a:lstStyle/>
          <a:p>
            <a:fld id="{DB133C82-7CB5-E24B-B9F4-4643C99F7127}" type="datetimeFigureOut">
              <a:rPr lang="en-GH" smtClean="0"/>
              <a:t>06/04/2021</a:t>
            </a:fld>
            <a:endParaRPr lang="en-GH"/>
          </a:p>
        </p:txBody>
      </p:sp>
      <p:sp>
        <p:nvSpPr>
          <p:cNvPr id="5" name="Footer Placeholder 4">
            <a:extLst>
              <a:ext uri="{FF2B5EF4-FFF2-40B4-BE49-F238E27FC236}">
                <a16:creationId xmlns:a16="http://schemas.microsoft.com/office/drawing/2014/main" id="{618A146C-E366-C24A-8FF3-616BF5CCDCF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F2EC22ED-0FFA-2648-A230-B22A440CC611}"/>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1208042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4EEE-1DF9-2D4E-8ACA-F5A24C647064}"/>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D67A5D09-FF54-2B4A-ABBD-C715A42F8FA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Content Placeholder 3">
            <a:extLst>
              <a:ext uri="{FF2B5EF4-FFF2-40B4-BE49-F238E27FC236}">
                <a16:creationId xmlns:a16="http://schemas.microsoft.com/office/drawing/2014/main" id="{673CF464-5C74-6F49-9D41-EE8A3C75902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Date Placeholder 4">
            <a:extLst>
              <a:ext uri="{FF2B5EF4-FFF2-40B4-BE49-F238E27FC236}">
                <a16:creationId xmlns:a16="http://schemas.microsoft.com/office/drawing/2014/main" id="{32F70252-0D7C-2641-8AB5-95CB347EE19B}"/>
              </a:ext>
            </a:extLst>
          </p:cNvPr>
          <p:cNvSpPr>
            <a:spLocks noGrp="1"/>
          </p:cNvSpPr>
          <p:nvPr>
            <p:ph type="dt" sz="half" idx="10"/>
          </p:nvPr>
        </p:nvSpPr>
        <p:spPr/>
        <p:txBody>
          <a:bodyPr/>
          <a:lstStyle/>
          <a:p>
            <a:fld id="{DB133C82-7CB5-E24B-B9F4-4643C99F7127}" type="datetimeFigureOut">
              <a:rPr lang="en-GH" smtClean="0"/>
              <a:t>06/04/2021</a:t>
            </a:fld>
            <a:endParaRPr lang="en-GH"/>
          </a:p>
        </p:txBody>
      </p:sp>
      <p:sp>
        <p:nvSpPr>
          <p:cNvPr id="6" name="Footer Placeholder 5">
            <a:extLst>
              <a:ext uri="{FF2B5EF4-FFF2-40B4-BE49-F238E27FC236}">
                <a16:creationId xmlns:a16="http://schemas.microsoft.com/office/drawing/2014/main" id="{13AE700A-95B5-3E47-ACC7-37D81E3A891D}"/>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D07D804B-B7E6-8B44-82AB-A695F805D5F3}"/>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393465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3189C-4A58-164A-85EF-CCED375C6B53}"/>
              </a:ext>
            </a:extLst>
          </p:cNvPr>
          <p:cNvSpPr>
            <a:spLocks noGrp="1"/>
          </p:cNvSpPr>
          <p:nvPr>
            <p:ph type="title"/>
          </p:nvPr>
        </p:nvSpPr>
        <p:spPr>
          <a:xfrm>
            <a:off x="839788" y="365125"/>
            <a:ext cx="10515600" cy="1325563"/>
          </a:xfrm>
        </p:spPr>
        <p:txBody>
          <a:bodyPr/>
          <a:lstStyle/>
          <a:p>
            <a:r>
              <a:rPr lang="en-GB"/>
              <a:t>Click to edit Master title style</a:t>
            </a:r>
            <a:endParaRPr lang="en-GH"/>
          </a:p>
        </p:txBody>
      </p:sp>
      <p:sp>
        <p:nvSpPr>
          <p:cNvPr id="3" name="Text Placeholder 2">
            <a:extLst>
              <a:ext uri="{FF2B5EF4-FFF2-40B4-BE49-F238E27FC236}">
                <a16:creationId xmlns:a16="http://schemas.microsoft.com/office/drawing/2014/main" id="{BDFC56BF-ABEA-3E48-BE7C-FD70D3446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0A2627E-3352-A34E-B224-149B7750934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Text Placeholder 4">
            <a:extLst>
              <a:ext uri="{FF2B5EF4-FFF2-40B4-BE49-F238E27FC236}">
                <a16:creationId xmlns:a16="http://schemas.microsoft.com/office/drawing/2014/main" id="{8463040D-70B5-0A42-BBA1-ADB16FFF9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25AA197-1350-044C-908F-0AD0387060D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7" name="Date Placeholder 6">
            <a:extLst>
              <a:ext uri="{FF2B5EF4-FFF2-40B4-BE49-F238E27FC236}">
                <a16:creationId xmlns:a16="http://schemas.microsoft.com/office/drawing/2014/main" id="{DB6CD988-A5BD-6A49-A5A5-04F466E0662F}"/>
              </a:ext>
            </a:extLst>
          </p:cNvPr>
          <p:cNvSpPr>
            <a:spLocks noGrp="1"/>
          </p:cNvSpPr>
          <p:nvPr>
            <p:ph type="dt" sz="half" idx="10"/>
          </p:nvPr>
        </p:nvSpPr>
        <p:spPr/>
        <p:txBody>
          <a:bodyPr/>
          <a:lstStyle/>
          <a:p>
            <a:fld id="{DB133C82-7CB5-E24B-B9F4-4643C99F7127}" type="datetimeFigureOut">
              <a:rPr lang="en-GH" smtClean="0"/>
              <a:t>06/04/2021</a:t>
            </a:fld>
            <a:endParaRPr lang="en-GH"/>
          </a:p>
        </p:txBody>
      </p:sp>
      <p:sp>
        <p:nvSpPr>
          <p:cNvPr id="8" name="Footer Placeholder 7">
            <a:extLst>
              <a:ext uri="{FF2B5EF4-FFF2-40B4-BE49-F238E27FC236}">
                <a16:creationId xmlns:a16="http://schemas.microsoft.com/office/drawing/2014/main" id="{E0993CBC-AD79-C545-B31E-5A136E542072}"/>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F58E3B81-BEF9-4E46-81BB-8C93C35EE2BF}"/>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200973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CF31-367A-B441-8868-7CB8B0BAED6B}"/>
              </a:ext>
            </a:extLst>
          </p:cNvPr>
          <p:cNvSpPr>
            <a:spLocks noGrp="1"/>
          </p:cNvSpPr>
          <p:nvPr>
            <p:ph type="title"/>
          </p:nvPr>
        </p:nvSpPr>
        <p:spPr/>
        <p:txBody>
          <a:bodyPr/>
          <a:lstStyle/>
          <a:p>
            <a:r>
              <a:rPr lang="en-GB"/>
              <a:t>Click to edit Master title style</a:t>
            </a:r>
            <a:endParaRPr lang="en-GH"/>
          </a:p>
        </p:txBody>
      </p:sp>
      <p:sp>
        <p:nvSpPr>
          <p:cNvPr id="3" name="Date Placeholder 2">
            <a:extLst>
              <a:ext uri="{FF2B5EF4-FFF2-40B4-BE49-F238E27FC236}">
                <a16:creationId xmlns:a16="http://schemas.microsoft.com/office/drawing/2014/main" id="{BA1C372D-0542-7F40-BA38-0E3CB1A50BE4}"/>
              </a:ext>
            </a:extLst>
          </p:cNvPr>
          <p:cNvSpPr>
            <a:spLocks noGrp="1"/>
          </p:cNvSpPr>
          <p:nvPr>
            <p:ph type="dt" sz="half" idx="10"/>
          </p:nvPr>
        </p:nvSpPr>
        <p:spPr/>
        <p:txBody>
          <a:bodyPr/>
          <a:lstStyle/>
          <a:p>
            <a:fld id="{DB133C82-7CB5-E24B-B9F4-4643C99F7127}" type="datetimeFigureOut">
              <a:rPr lang="en-GH" smtClean="0"/>
              <a:t>06/04/2021</a:t>
            </a:fld>
            <a:endParaRPr lang="en-GH"/>
          </a:p>
        </p:txBody>
      </p:sp>
      <p:sp>
        <p:nvSpPr>
          <p:cNvPr id="4" name="Footer Placeholder 3">
            <a:extLst>
              <a:ext uri="{FF2B5EF4-FFF2-40B4-BE49-F238E27FC236}">
                <a16:creationId xmlns:a16="http://schemas.microsoft.com/office/drawing/2014/main" id="{FDB2C40E-C279-D045-BB2B-B60D463D1C15}"/>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84069B92-5112-8241-8A97-784D52229E53}"/>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150084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57E4D5-EC0C-8244-B6C0-7E8311B5C72E}"/>
              </a:ext>
            </a:extLst>
          </p:cNvPr>
          <p:cNvSpPr>
            <a:spLocks noGrp="1"/>
          </p:cNvSpPr>
          <p:nvPr>
            <p:ph type="dt" sz="half" idx="10"/>
          </p:nvPr>
        </p:nvSpPr>
        <p:spPr/>
        <p:txBody>
          <a:bodyPr/>
          <a:lstStyle/>
          <a:p>
            <a:fld id="{DB133C82-7CB5-E24B-B9F4-4643C99F7127}" type="datetimeFigureOut">
              <a:rPr lang="en-GH" smtClean="0"/>
              <a:t>06/04/2021</a:t>
            </a:fld>
            <a:endParaRPr lang="en-GH"/>
          </a:p>
        </p:txBody>
      </p:sp>
      <p:sp>
        <p:nvSpPr>
          <p:cNvPr id="3" name="Footer Placeholder 2">
            <a:extLst>
              <a:ext uri="{FF2B5EF4-FFF2-40B4-BE49-F238E27FC236}">
                <a16:creationId xmlns:a16="http://schemas.microsoft.com/office/drawing/2014/main" id="{BD3D7C0E-1174-9744-863F-42341C2F795B}"/>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57E4EB85-159D-C84E-8E69-56DC0AAAC769}"/>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106243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3642-AE3F-0243-8E06-11C14D6D11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Content Placeholder 2">
            <a:extLst>
              <a:ext uri="{FF2B5EF4-FFF2-40B4-BE49-F238E27FC236}">
                <a16:creationId xmlns:a16="http://schemas.microsoft.com/office/drawing/2014/main" id="{A2CF2EC0-A3F5-994B-9535-65D1D017B3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Text Placeholder 3">
            <a:extLst>
              <a:ext uri="{FF2B5EF4-FFF2-40B4-BE49-F238E27FC236}">
                <a16:creationId xmlns:a16="http://schemas.microsoft.com/office/drawing/2014/main" id="{0BA0F191-9FFD-A644-A684-3E4D18AA7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F4C46B-2813-FB4C-BF74-BE0D3AB09A72}"/>
              </a:ext>
            </a:extLst>
          </p:cNvPr>
          <p:cNvSpPr>
            <a:spLocks noGrp="1"/>
          </p:cNvSpPr>
          <p:nvPr>
            <p:ph type="dt" sz="half" idx="10"/>
          </p:nvPr>
        </p:nvSpPr>
        <p:spPr/>
        <p:txBody>
          <a:bodyPr/>
          <a:lstStyle/>
          <a:p>
            <a:fld id="{DB133C82-7CB5-E24B-B9F4-4643C99F7127}" type="datetimeFigureOut">
              <a:rPr lang="en-GH" smtClean="0"/>
              <a:t>06/04/2021</a:t>
            </a:fld>
            <a:endParaRPr lang="en-GH"/>
          </a:p>
        </p:txBody>
      </p:sp>
      <p:sp>
        <p:nvSpPr>
          <p:cNvPr id="6" name="Footer Placeholder 5">
            <a:extLst>
              <a:ext uri="{FF2B5EF4-FFF2-40B4-BE49-F238E27FC236}">
                <a16:creationId xmlns:a16="http://schemas.microsoft.com/office/drawing/2014/main" id="{AAFA7C26-3FEB-324D-BCF1-1949DF429E65}"/>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729C2162-FF0F-8242-924A-A17980DA3783}"/>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336927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4CEF-3779-DC4A-AC1D-3DAEB6ABD7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Picture Placeholder 2">
            <a:extLst>
              <a:ext uri="{FF2B5EF4-FFF2-40B4-BE49-F238E27FC236}">
                <a16:creationId xmlns:a16="http://schemas.microsoft.com/office/drawing/2014/main" id="{0F20D2D5-6756-AC45-B6F9-95E7D0788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D0559CA3-D6EC-944C-8172-9BC9842FB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356F76-24A7-FD49-98BF-CA8C6C7AA7FE}"/>
              </a:ext>
            </a:extLst>
          </p:cNvPr>
          <p:cNvSpPr>
            <a:spLocks noGrp="1"/>
          </p:cNvSpPr>
          <p:nvPr>
            <p:ph type="dt" sz="half" idx="10"/>
          </p:nvPr>
        </p:nvSpPr>
        <p:spPr/>
        <p:txBody>
          <a:bodyPr/>
          <a:lstStyle/>
          <a:p>
            <a:fld id="{DB133C82-7CB5-E24B-B9F4-4643C99F7127}" type="datetimeFigureOut">
              <a:rPr lang="en-GH" smtClean="0"/>
              <a:t>06/04/2021</a:t>
            </a:fld>
            <a:endParaRPr lang="en-GH"/>
          </a:p>
        </p:txBody>
      </p:sp>
      <p:sp>
        <p:nvSpPr>
          <p:cNvPr id="6" name="Footer Placeholder 5">
            <a:extLst>
              <a:ext uri="{FF2B5EF4-FFF2-40B4-BE49-F238E27FC236}">
                <a16:creationId xmlns:a16="http://schemas.microsoft.com/office/drawing/2014/main" id="{7E4D9978-607A-C248-BF66-AB48BB309D7B}"/>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51FFB1D1-1D12-434C-8424-D223E075AFA1}"/>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1951295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008A9-DC96-D540-A26C-96120B704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H"/>
          </a:p>
        </p:txBody>
      </p:sp>
      <p:sp>
        <p:nvSpPr>
          <p:cNvPr id="3" name="Text Placeholder 2">
            <a:extLst>
              <a:ext uri="{FF2B5EF4-FFF2-40B4-BE49-F238E27FC236}">
                <a16:creationId xmlns:a16="http://schemas.microsoft.com/office/drawing/2014/main" id="{0B242366-AC9C-C542-B1E2-191651593A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A6614DEA-71D7-EF46-9123-36D4320A6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33C82-7CB5-E24B-B9F4-4643C99F7127}" type="datetimeFigureOut">
              <a:rPr lang="en-GH" smtClean="0"/>
              <a:t>06/04/2021</a:t>
            </a:fld>
            <a:endParaRPr lang="en-GH"/>
          </a:p>
        </p:txBody>
      </p:sp>
      <p:sp>
        <p:nvSpPr>
          <p:cNvPr id="5" name="Footer Placeholder 4">
            <a:extLst>
              <a:ext uri="{FF2B5EF4-FFF2-40B4-BE49-F238E27FC236}">
                <a16:creationId xmlns:a16="http://schemas.microsoft.com/office/drawing/2014/main" id="{8860C65F-9510-4D49-8748-CB77970BC4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02BBB356-13CB-8E41-A346-061B992436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C4113-9F95-A845-A634-8A906A6C5F1F}" type="slidenum">
              <a:rPr lang="en-GH" smtClean="0"/>
              <a:t>‹#›</a:t>
            </a:fld>
            <a:endParaRPr lang="en-GH"/>
          </a:p>
        </p:txBody>
      </p:sp>
    </p:spTree>
    <p:extLst>
      <p:ext uri="{BB962C8B-B14F-4D97-AF65-F5344CB8AC3E}">
        <p14:creationId xmlns:p14="http://schemas.microsoft.com/office/powerpoint/2010/main" val="3485951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05FE-D6BA-452B-BAB5-2E0EE2685F04}"/>
              </a:ext>
            </a:extLst>
          </p:cNvPr>
          <p:cNvSpPr>
            <a:spLocks noGrp="1"/>
          </p:cNvSpPr>
          <p:nvPr>
            <p:ph type="ctrTitle"/>
          </p:nvPr>
        </p:nvSpPr>
        <p:spPr>
          <a:xfrm>
            <a:off x="2581275" y="1349793"/>
            <a:ext cx="6858000" cy="975770"/>
          </a:xfrm>
        </p:spPr>
        <p:txBody>
          <a:bodyPr>
            <a:noAutofit/>
          </a:bodyPr>
          <a:lstStyle/>
          <a:p>
            <a:pPr>
              <a:spcBef>
                <a:spcPts val="0"/>
              </a:spcBef>
            </a:pPr>
            <a:r>
              <a:rPr lang="en-US" sz="4000" b="1" dirty="0">
                <a:latin typeface="Lucida Sans Unicode" panose="020B0602030504020204" pitchFamily="34" charset="0"/>
                <a:ea typeface="Lucida Sans Unicode" panose="020B0602030504020204" pitchFamily="34" charset="0"/>
              </a:rPr>
              <a:t>Exploratory Data Analysis Project Report on Chocolate Bar Ratings</a:t>
            </a:r>
          </a:p>
        </p:txBody>
      </p:sp>
      <p:sp>
        <p:nvSpPr>
          <p:cNvPr id="3" name="Subtitle 2">
            <a:extLst>
              <a:ext uri="{FF2B5EF4-FFF2-40B4-BE49-F238E27FC236}">
                <a16:creationId xmlns:a16="http://schemas.microsoft.com/office/drawing/2014/main" id="{1176CF2F-6D67-4319-BC21-9881F14BF649}"/>
              </a:ext>
            </a:extLst>
          </p:cNvPr>
          <p:cNvSpPr>
            <a:spLocks noGrp="1"/>
          </p:cNvSpPr>
          <p:nvPr>
            <p:ph type="subTitle" idx="1"/>
          </p:nvPr>
        </p:nvSpPr>
        <p:spPr>
          <a:xfrm>
            <a:off x="2581275" y="3290617"/>
            <a:ext cx="6858000" cy="1241822"/>
          </a:xfrm>
        </p:spPr>
        <p:txBody>
          <a:bodyPr>
            <a:noAutofit/>
          </a:bodyPr>
          <a:lstStyle/>
          <a:p>
            <a:pPr>
              <a:spcBef>
                <a:spcPts val="0"/>
              </a:spcBef>
            </a:pPr>
            <a:r>
              <a:rPr lang="en-US" sz="3200" dirty="0">
                <a:latin typeface="Lucida Sans Unicode" panose="020B0602030504020204" pitchFamily="34" charset="0"/>
                <a:ea typeface="Lucida Sans Unicode" panose="020B0602030504020204" pitchFamily="34" charset="0"/>
              </a:rPr>
              <a:t>Group Members</a:t>
            </a:r>
          </a:p>
          <a:p>
            <a:pPr>
              <a:spcBef>
                <a:spcPts val="0"/>
              </a:spcBef>
            </a:pPr>
            <a:r>
              <a:rPr lang="en-US" sz="3200" dirty="0">
                <a:latin typeface="Lucida Sans Unicode" panose="020B0602030504020204" pitchFamily="34" charset="0"/>
                <a:ea typeface="Lucida Sans Unicode" panose="020B0602030504020204" pitchFamily="34" charset="0"/>
              </a:rPr>
              <a:t> </a:t>
            </a:r>
          </a:p>
          <a:p>
            <a:pPr>
              <a:spcBef>
                <a:spcPts val="0"/>
              </a:spcBef>
            </a:pPr>
            <a:r>
              <a:rPr lang="en-US" sz="3200" dirty="0">
                <a:latin typeface="Lucida Sans Unicode" panose="020B0602030504020204" pitchFamily="34" charset="0"/>
                <a:ea typeface="Lucida Sans Unicode" panose="020B0602030504020204" pitchFamily="34" charset="0"/>
              </a:rPr>
              <a:t>Elliot Kojo Attipoe</a:t>
            </a:r>
          </a:p>
          <a:p>
            <a:pPr>
              <a:spcBef>
                <a:spcPts val="0"/>
              </a:spcBef>
            </a:pPr>
            <a:r>
              <a:rPr lang="en-US" sz="3200" dirty="0">
                <a:latin typeface="Lucida Sans Unicode" panose="020B0602030504020204" pitchFamily="34" charset="0"/>
                <a:ea typeface="Lucida Sans Unicode" panose="020B0602030504020204" pitchFamily="34" charset="0"/>
              </a:rPr>
              <a:t>Isaac Armah-Mensah</a:t>
            </a:r>
          </a:p>
          <a:p>
            <a:pPr>
              <a:spcBef>
                <a:spcPts val="0"/>
              </a:spcBef>
            </a:pPr>
            <a:r>
              <a:rPr lang="en-US" sz="3200" dirty="0">
                <a:latin typeface="Lucida Sans Unicode" panose="020B0602030504020204" pitchFamily="34" charset="0"/>
                <a:ea typeface="Lucida Sans Unicode" panose="020B0602030504020204" pitchFamily="34" charset="0"/>
              </a:rPr>
              <a:t>Franklin </a:t>
            </a:r>
            <a:r>
              <a:rPr lang="en-US" sz="3200" dirty="0" err="1">
                <a:latin typeface="Lucida Sans Unicode" panose="020B0602030504020204" pitchFamily="34" charset="0"/>
                <a:ea typeface="Lucida Sans Unicode" panose="020B0602030504020204" pitchFamily="34" charset="0"/>
              </a:rPr>
              <a:t>Kome</a:t>
            </a:r>
            <a:r>
              <a:rPr lang="en-US" sz="3200" dirty="0">
                <a:latin typeface="Lucida Sans Unicode" panose="020B0602030504020204" pitchFamily="34" charset="0"/>
                <a:ea typeface="Lucida Sans Unicode" panose="020B0602030504020204" pitchFamily="34" charset="0"/>
              </a:rPr>
              <a:t> </a:t>
            </a:r>
            <a:r>
              <a:rPr lang="en-US" sz="3200" dirty="0" err="1">
                <a:latin typeface="Lucida Sans Unicode" panose="020B0602030504020204" pitchFamily="34" charset="0"/>
                <a:ea typeface="Lucida Sans Unicode" panose="020B0602030504020204" pitchFamily="34" charset="0"/>
              </a:rPr>
              <a:t>Amoo</a:t>
            </a:r>
            <a:endParaRPr lang="en-US" sz="3200" dirty="0">
              <a:latin typeface="Lucida Sans Unicode" panose="020B0602030504020204" pitchFamily="34" charset="0"/>
              <a:ea typeface="Lucida Sans Unicode" panose="020B0602030504020204" pitchFamily="34" charset="0"/>
            </a:endParaRPr>
          </a:p>
          <a:p>
            <a:endParaRPr lang="en-US" sz="3200" dirty="0"/>
          </a:p>
        </p:txBody>
      </p:sp>
      <p:sp>
        <p:nvSpPr>
          <p:cNvPr id="4" name="Slide Number Placeholder 3">
            <a:extLst>
              <a:ext uri="{FF2B5EF4-FFF2-40B4-BE49-F238E27FC236}">
                <a16:creationId xmlns:a16="http://schemas.microsoft.com/office/drawing/2014/main" id="{8F087C69-1015-40F4-93E3-DAFD2710DFE3}"/>
              </a:ext>
            </a:extLst>
          </p:cNvPr>
          <p:cNvSpPr>
            <a:spLocks noGrp="1"/>
          </p:cNvSpPr>
          <p:nvPr>
            <p:ph type="sldNum" sz="quarter" idx="12"/>
          </p:nvPr>
        </p:nvSpPr>
        <p:spPr/>
        <p:txBody>
          <a:bodyPr/>
          <a:lstStyle/>
          <a:p>
            <a:fld id="{7FA81DE9-9325-4540-92B4-5A7DD3142AA3}" type="slidenum">
              <a:rPr lang="en-US" smtClean="0"/>
              <a:t>1</a:t>
            </a:fld>
            <a:endParaRPr lang="en-US"/>
          </a:p>
        </p:txBody>
      </p:sp>
    </p:spTree>
    <p:extLst>
      <p:ext uri="{BB962C8B-B14F-4D97-AF65-F5344CB8AC3E}">
        <p14:creationId xmlns:p14="http://schemas.microsoft.com/office/powerpoint/2010/main" val="378477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DF06-38B4-49A4-86D9-D5B080B761FC}"/>
              </a:ext>
            </a:extLst>
          </p:cNvPr>
          <p:cNvSpPr>
            <a:spLocks noGrp="1"/>
          </p:cNvSpPr>
          <p:nvPr>
            <p:ph type="title"/>
          </p:nvPr>
        </p:nvSpPr>
        <p:spPr/>
        <p:txBody>
          <a:bodyPr/>
          <a:lstStyle/>
          <a:p>
            <a:r>
              <a:rPr lang="en-US" b="1" dirty="0"/>
              <a:t>Introduction </a:t>
            </a:r>
          </a:p>
        </p:txBody>
      </p:sp>
      <p:sp>
        <p:nvSpPr>
          <p:cNvPr id="3" name="Content Placeholder 2">
            <a:extLst>
              <a:ext uri="{FF2B5EF4-FFF2-40B4-BE49-F238E27FC236}">
                <a16:creationId xmlns:a16="http://schemas.microsoft.com/office/drawing/2014/main" id="{DDE555CF-96CC-424B-96D4-696C9FCCBBB8}"/>
              </a:ext>
            </a:extLst>
          </p:cNvPr>
          <p:cNvSpPr>
            <a:spLocks noGrp="1"/>
          </p:cNvSpPr>
          <p:nvPr>
            <p:ph idx="1"/>
          </p:nvPr>
        </p:nvSpPr>
        <p:spPr/>
        <p:txBody>
          <a:bodyPr/>
          <a:lstStyle/>
          <a:p>
            <a:r>
              <a:rPr lang="en-US" sz="1350" dirty="0">
                <a:latin typeface="Lucida Sans Unicode" panose="020B0602030504020204" pitchFamily="34" charset="0"/>
                <a:ea typeface="Lucida Sans Unicode" panose="020B0602030504020204" pitchFamily="34" charset="0"/>
              </a:rPr>
              <a:t>Exploratory Data Analysis is part of the data science lifecycle</a:t>
            </a:r>
            <a:r>
              <a:rPr lang="en-US" dirty="0"/>
              <a:t> </a:t>
            </a:r>
          </a:p>
        </p:txBody>
      </p:sp>
      <p:pic>
        <p:nvPicPr>
          <p:cNvPr id="4" name="Picture 3">
            <a:extLst>
              <a:ext uri="{FF2B5EF4-FFF2-40B4-BE49-F238E27FC236}">
                <a16:creationId xmlns:a16="http://schemas.microsoft.com/office/drawing/2014/main" id="{D48F73B5-8A26-4CC2-A3DF-7FC20D30331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81414" y="2644617"/>
            <a:ext cx="4383087" cy="3848257"/>
          </a:xfrm>
          <a:prstGeom prst="rect">
            <a:avLst/>
          </a:prstGeom>
          <a:noFill/>
          <a:ln>
            <a:noFill/>
          </a:ln>
        </p:spPr>
      </p:pic>
      <p:sp>
        <p:nvSpPr>
          <p:cNvPr id="5" name="Slide Number Placeholder 4">
            <a:extLst>
              <a:ext uri="{FF2B5EF4-FFF2-40B4-BE49-F238E27FC236}">
                <a16:creationId xmlns:a16="http://schemas.microsoft.com/office/drawing/2014/main" id="{38BB9C73-5A94-4061-BBBF-6BFBBD39D74E}"/>
              </a:ext>
            </a:extLst>
          </p:cNvPr>
          <p:cNvSpPr>
            <a:spLocks noGrp="1"/>
          </p:cNvSpPr>
          <p:nvPr>
            <p:ph type="sldNum" sz="quarter" idx="12"/>
          </p:nvPr>
        </p:nvSpPr>
        <p:spPr/>
        <p:txBody>
          <a:bodyPr/>
          <a:lstStyle/>
          <a:p>
            <a:fld id="{7FA81DE9-9325-4540-92B4-5A7DD3142AA3}" type="slidenum">
              <a:rPr lang="en-US" smtClean="0"/>
              <a:t>2</a:t>
            </a:fld>
            <a:endParaRPr lang="en-US"/>
          </a:p>
        </p:txBody>
      </p:sp>
    </p:spTree>
    <p:extLst>
      <p:ext uri="{BB962C8B-B14F-4D97-AF65-F5344CB8AC3E}">
        <p14:creationId xmlns:p14="http://schemas.microsoft.com/office/powerpoint/2010/main" val="70379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43C0-4B55-48B5-A027-09520AC88E80}"/>
              </a:ext>
            </a:extLst>
          </p:cNvPr>
          <p:cNvSpPr>
            <a:spLocks noGrp="1"/>
          </p:cNvSpPr>
          <p:nvPr>
            <p:ph type="title"/>
          </p:nvPr>
        </p:nvSpPr>
        <p:spPr/>
        <p:txBody>
          <a:bodyPr/>
          <a:lstStyle/>
          <a:p>
            <a:r>
              <a:rPr lang="en-US" b="1" dirty="0"/>
              <a:t>Definition of EDA</a:t>
            </a:r>
          </a:p>
        </p:txBody>
      </p:sp>
      <p:sp>
        <p:nvSpPr>
          <p:cNvPr id="3" name="Content Placeholder 2">
            <a:extLst>
              <a:ext uri="{FF2B5EF4-FFF2-40B4-BE49-F238E27FC236}">
                <a16:creationId xmlns:a16="http://schemas.microsoft.com/office/drawing/2014/main" id="{0E002F0C-305E-4402-8C58-4FD86712393A}"/>
              </a:ext>
            </a:extLst>
          </p:cNvPr>
          <p:cNvSpPr>
            <a:spLocks noGrp="1"/>
          </p:cNvSpPr>
          <p:nvPr>
            <p:ph idx="1"/>
          </p:nvPr>
        </p:nvSpPr>
        <p:spPr/>
        <p:txBody>
          <a:bodyPr>
            <a:normAutofit/>
          </a:bodyPr>
          <a:lstStyle/>
          <a:p>
            <a:r>
              <a:rPr lang="en-US" sz="2400" dirty="0">
                <a:latin typeface="Lucida Sans Unicode" panose="020B0602030504020204" pitchFamily="34" charset="0"/>
                <a:ea typeface="Lucida Sans Unicode" panose="020B0602030504020204" pitchFamily="34" charset="0"/>
              </a:rPr>
              <a:t>Exploratory Data Analysis (EDA) generally refers to the process of performing initial investigations on data with the aim of discovering patterns, anomalies, testing hypothesis or checking assumptions with the aid of descriptive statistics and graphical representations. </a:t>
            </a:r>
            <a:endParaRPr lang="en-US" sz="2400" dirty="0"/>
          </a:p>
        </p:txBody>
      </p:sp>
      <p:sp>
        <p:nvSpPr>
          <p:cNvPr id="4" name="Slide Number Placeholder 3">
            <a:extLst>
              <a:ext uri="{FF2B5EF4-FFF2-40B4-BE49-F238E27FC236}">
                <a16:creationId xmlns:a16="http://schemas.microsoft.com/office/drawing/2014/main" id="{BCB46923-A629-434E-BC05-6E7BE1B6E7F2}"/>
              </a:ext>
            </a:extLst>
          </p:cNvPr>
          <p:cNvSpPr>
            <a:spLocks noGrp="1"/>
          </p:cNvSpPr>
          <p:nvPr>
            <p:ph type="sldNum" sz="quarter" idx="12"/>
          </p:nvPr>
        </p:nvSpPr>
        <p:spPr/>
        <p:txBody>
          <a:bodyPr/>
          <a:lstStyle/>
          <a:p>
            <a:fld id="{7FA81DE9-9325-4540-92B4-5A7DD3142AA3}" type="slidenum">
              <a:rPr lang="en-US" smtClean="0"/>
              <a:t>3</a:t>
            </a:fld>
            <a:endParaRPr lang="en-US"/>
          </a:p>
        </p:txBody>
      </p:sp>
    </p:spTree>
    <p:extLst>
      <p:ext uri="{BB962C8B-B14F-4D97-AF65-F5344CB8AC3E}">
        <p14:creationId xmlns:p14="http://schemas.microsoft.com/office/powerpoint/2010/main" val="72926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D162-E02C-4250-8517-1DE8F8943EEE}"/>
              </a:ext>
            </a:extLst>
          </p:cNvPr>
          <p:cNvSpPr>
            <a:spLocks noGrp="1"/>
          </p:cNvSpPr>
          <p:nvPr>
            <p:ph type="title"/>
          </p:nvPr>
        </p:nvSpPr>
        <p:spPr/>
        <p:txBody>
          <a:bodyPr>
            <a:normAutofit/>
          </a:bodyPr>
          <a:lstStyle/>
          <a:p>
            <a:r>
              <a:rPr lang="en-US" b="1" dirty="0">
                <a:latin typeface="Lucida Sans Unicode" panose="020B0602030504020204" pitchFamily="34" charset="0"/>
                <a:ea typeface="Lucida Sans Unicode" panose="020B0602030504020204" pitchFamily="34" charset="0"/>
              </a:rPr>
              <a:t>Steps involved in EDA </a:t>
            </a:r>
            <a:endParaRPr lang="en-US" dirty="0"/>
          </a:p>
        </p:txBody>
      </p:sp>
      <p:graphicFrame>
        <p:nvGraphicFramePr>
          <p:cNvPr id="4" name="Content Placeholder 3">
            <a:extLst>
              <a:ext uri="{FF2B5EF4-FFF2-40B4-BE49-F238E27FC236}">
                <a16:creationId xmlns:a16="http://schemas.microsoft.com/office/drawing/2014/main" id="{B59E2DA4-C1D1-431F-B21F-BD878F486B61}"/>
              </a:ext>
            </a:extLst>
          </p:cNvPr>
          <p:cNvGraphicFramePr>
            <a:graphicFrameLocks noGrp="1"/>
          </p:cNvGraphicFramePr>
          <p:nvPr>
            <p:ph idx="1"/>
          </p:nvPr>
        </p:nvGraphicFramePr>
        <p:xfrm>
          <a:off x="2152650" y="222646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EEE14136-F11D-42C5-A8DC-0E457E083F60}"/>
              </a:ext>
            </a:extLst>
          </p:cNvPr>
          <p:cNvSpPr>
            <a:spLocks noGrp="1"/>
          </p:cNvSpPr>
          <p:nvPr>
            <p:ph type="sldNum" sz="quarter" idx="12"/>
          </p:nvPr>
        </p:nvSpPr>
        <p:spPr/>
        <p:txBody>
          <a:bodyPr/>
          <a:lstStyle/>
          <a:p>
            <a:fld id="{7FA81DE9-9325-4540-92B4-5A7DD3142AA3}" type="slidenum">
              <a:rPr lang="en-US" smtClean="0"/>
              <a:t>4</a:t>
            </a:fld>
            <a:endParaRPr lang="en-US"/>
          </a:p>
        </p:txBody>
      </p:sp>
    </p:spTree>
    <p:extLst>
      <p:ext uri="{BB962C8B-B14F-4D97-AF65-F5344CB8AC3E}">
        <p14:creationId xmlns:p14="http://schemas.microsoft.com/office/powerpoint/2010/main" val="250318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CAAD-DAA8-4CFC-814E-B264ADC03E2A}"/>
              </a:ext>
            </a:extLst>
          </p:cNvPr>
          <p:cNvSpPr>
            <a:spLocks noGrp="1"/>
          </p:cNvSpPr>
          <p:nvPr>
            <p:ph type="title"/>
          </p:nvPr>
        </p:nvSpPr>
        <p:spPr/>
        <p:txBody>
          <a:bodyPr>
            <a:normAutofit/>
          </a:bodyPr>
          <a:lstStyle/>
          <a:p>
            <a:r>
              <a:rPr lang="en-US" b="1" dirty="0">
                <a:latin typeface="Lucida Sans Unicode" panose="020B0602030504020204" pitchFamily="34" charset="0"/>
                <a:ea typeface="Lucida Sans Unicode" panose="020B0602030504020204" pitchFamily="34" charset="0"/>
              </a:rPr>
              <a:t>Source of dataset </a:t>
            </a:r>
            <a:endParaRPr lang="en-US" dirty="0"/>
          </a:p>
        </p:txBody>
      </p:sp>
      <p:sp>
        <p:nvSpPr>
          <p:cNvPr id="3" name="Content Placeholder 2">
            <a:extLst>
              <a:ext uri="{FF2B5EF4-FFF2-40B4-BE49-F238E27FC236}">
                <a16:creationId xmlns:a16="http://schemas.microsoft.com/office/drawing/2014/main" id="{2E45B087-C710-42E4-AC98-7B211DF2DBE8}"/>
              </a:ext>
            </a:extLst>
          </p:cNvPr>
          <p:cNvSpPr>
            <a:spLocks noGrp="1"/>
          </p:cNvSpPr>
          <p:nvPr>
            <p:ph idx="1"/>
          </p:nvPr>
        </p:nvSpPr>
        <p:spPr/>
        <p:txBody>
          <a:bodyPr/>
          <a:lstStyle/>
          <a:p>
            <a:r>
              <a:rPr lang="en-US" sz="2000" dirty="0">
                <a:latin typeface="Lucida Sans Unicode" panose="020B0602030504020204" pitchFamily="34" charset="0"/>
                <a:ea typeface="Lucida Sans Unicode" panose="020B0602030504020204" pitchFamily="34" charset="0"/>
              </a:rPr>
              <a:t>The dataset used for this project is the Chocolate Bar Ratings which is compiled by Brady </a:t>
            </a:r>
            <a:r>
              <a:rPr lang="en-US" sz="2000" dirty="0" err="1">
                <a:latin typeface="Lucida Sans Unicode" panose="020B0602030504020204" pitchFamily="34" charset="0"/>
                <a:ea typeface="Lucida Sans Unicode" panose="020B0602030504020204" pitchFamily="34" charset="0"/>
              </a:rPr>
              <a:t>Brelinski</a:t>
            </a:r>
            <a:r>
              <a:rPr lang="en-US" sz="2000" dirty="0">
                <a:latin typeface="Lucida Sans Unicode" panose="020B0602030504020204" pitchFamily="34" charset="0"/>
                <a:ea typeface="Lucida Sans Unicode" panose="020B0602030504020204" pitchFamily="34" charset="0"/>
              </a:rPr>
              <a:t>, Founding Member of the Manhattan Chocolate Society.</a:t>
            </a:r>
          </a:p>
          <a:p>
            <a:endParaRPr lang="en-US" dirty="0"/>
          </a:p>
        </p:txBody>
      </p:sp>
      <p:graphicFrame>
        <p:nvGraphicFramePr>
          <p:cNvPr id="6" name="Table 5">
            <a:extLst>
              <a:ext uri="{FF2B5EF4-FFF2-40B4-BE49-F238E27FC236}">
                <a16:creationId xmlns:a16="http://schemas.microsoft.com/office/drawing/2014/main" id="{491CD7AF-50E4-4B0B-A9DF-0CA1A5D8732C}"/>
              </a:ext>
            </a:extLst>
          </p:cNvPr>
          <p:cNvGraphicFramePr>
            <a:graphicFrameLocks noGrp="1"/>
          </p:cNvGraphicFramePr>
          <p:nvPr/>
        </p:nvGraphicFramePr>
        <p:xfrm>
          <a:off x="2300288" y="2822695"/>
          <a:ext cx="7591425" cy="3703373"/>
        </p:xfrm>
        <a:graphic>
          <a:graphicData uri="http://schemas.openxmlformats.org/drawingml/2006/table">
            <a:tbl>
              <a:tblPr firstRow="1" firstCol="1" bandRow="1">
                <a:tableStyleId>{5C22544A-7EE6-4342-B048-85BDC9FD1C3A}</a:tableStyleId>
              </a:tblPr>
              <a:tblGrid>
                <a:gridCol w="2909888">
                  <a:extLst>
                    <a:ext uri="{9D8B030D-6E8A-4147-A177-3AD203B41FA5}">
                      <a16:colId xmlns:a16="http://schemas.microsoft.com/office/drawing/2014/main" val="3629929019"/>
                    </a:ext>
                  </a:extLst>
                </a:gridCol>
                <a:gridCol w="4681537">
                  <a:extLst>
                    <a:ext uri="{9D8B030D-6E8A-4147-A177-3AD203B41FA5}">
                      <a16:colId xmlns:a16="http://schemas.microsoft.com/office/drawing/2014/main" val="3875929911"/>
                    </a:ext>
                  </a:extLst>
                </a:gridCol>
              </a:tblGrid>
              <a:tr h="315259">
                <a:tc>
                  <a:txBody>
                    <a:bodyPr/>
                    <a:lstStyle/>
                    <a:p>
                      <a:pPr marL="171450" marR="609600">
                        <a:spcBef>
                          <a:spcPts val="0"/>
                        </a:spcBef>
                        <a:spcAft>
                          <a:spcPts val="0"/>
                        </a:spcAft>
                      </a:pPr>
                      <a:r>
                        <a:rPr lang="en-US" sz="1400">
                          <a:effectLst/>
                        </a:rPr>
                        <a:t>Column</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a:effectLst/>
                        </a:rPr>
                        <a:t>Description</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3940134062"/>
                  </a:ext>
                </a:extLst>
              </a:tr>
              <a:tr h="315259">
                <a:tc>
                  <a:txBody>
                    <a:bodyPr/>
                    <a:lstStyle/>
                    <a:p>
                      <a:pPr marL="171450" marR="609600">
                        <a:spcBef>
                          <a:spcPts val="0"/>
                        </a:spcBef>
                        <a:spcAft>
                          <a:spcPts val="0"/>
                        </a:spcAft>
                      </a:pPr>
                      <a:r>
                        <a:rPr lang="en-US" sz="1400">
                          <a:effectLst/>
                        </a:rPr>
                        <a:t>Company (Maker-if known)</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dirty="0">
                          <a:effectLst/>
                        </a:rPr>
                        <a:t>Name of the company manufacturing the bar.</a:t>
                      </a:r>
                      <a:endParaRPr lang="en-US" sz="1400" dirty="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2535127174"/>
                  </a:ext>
                </a:extLst>
              </a:tr>
              <a:tr h="393071">
                <a:tc>
                  <a:txBody>
                    <a:bodyPr/>
                    <a:lstStyle/>
                    <a:p>
                      <a:pPr marL="171450" marR="609600">
                        <a:spcBef>
                          <a:spcPts val="0"/>
                        </a:spcBef>
                        <a:spcAft>
                          <a:spcPts val="0"/>
                        </a:spcAft>
                      </a:pPr>
                      <a:r>
                        <a:rPr lang="en-US" sz="1400">
                          <a:effectLst/>
                        </a:rPr>
                        <a:t>Specific Bean Originor Bar Name</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a:effectLst/>
                        </a:rPr>
                        <a:t>The specific geo-region of origin for the bar.</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94432246"/>
                  </a:ext>
                </a:extLst>
              </a:tr>
              <a:tr h="528820">
                <a:tc>
                  <a:txBody>
                    <a:bodyPr/>
                    <a:lstStyle/>
                    <a:p>
                      <a:pPr marL="171450" marR="609600">
                        <a:spcBef>
                          <a:spcPts val="0"/>
                        </a:spcBef>
                        <a:spcAft>
                          <a:spcPts val="0"/>
                        </a:spcAft>
                      </a:pPr>
                      <a:r>
                        <a:rPr lang="en-US" sz="1400">
                          <a:effectLst/>
                        </a:rPr>
                        <a:t>REF</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a:effectLst/>
                        </a:rPr>
                        <a:t>A value linked to when the review was entered in the database. Higher = more recent.</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4258641101"/>
                  </a:ext>
                </a:extLst>
              </a:tr>
              <a:tr h="315259">
                <a:tc>
                  <a:txBody>
                    <a:bodyPr/>
                    <a:lstStyle/>
                    <a:p>
                      <a:pPr marL="171450" marR="609600">
                        <a:spcBef>
                          <a:spcPts val="0"/>
                        </a:spcBef>
                        <a:spcAft>
                          <a:spcPts val="0"/>
                        </a:spcAft>
                      </a:pPr>
                      <a:r>
                        <a:rPr lang="en-US" sz="1400">
                          <a:effectLst/>
                        </a:rPr>
                        <a:t>ReviewDate</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dirty="0">
                          <a:effectLst/>
                        </a:rPr>
                        <a:t>Date of publication of the review.</a:t>
                      </a:r>
                      <a:endParaRPr lang="en-US" sz="1400" dirty="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2608315959"/>
                  </a:ext>
                </a:extLst>
              </a:tr>
              <a:tr h="315259">
                <a:tc>
                  <a:txBody>
                    <a:bodyPr/>
                    <a:lstStyle/>
                    <a:p>
                      <a:pPr marL="171450" marR="609600">
                        <a:spcBef>
                          <a:spcPts val="0"/>
                        </a:spcBef>
                        <a:spcAft>
                          <a:spcPts val="0"/>
                        </a:spcAft>
                      </a:pPr>
                      <a:r>
                        <a:rPr lang="en-US" sz="1400">
                          <a:effectLst/>
                        </a:rPr>
                        <a:t>CocoaPercent</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a:effectLst/>
                        </a:rPr>
                        <a:t>Cocoa percentage (darkness) of the chocolate bar being reviewed.</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428341647"/>
                  </a:ext>
                </a:extLst>
              </a:tr>
              <a:tr h="315259">
                <a:tc>
                  <a:txBody>
                    <a:bodyPr/>
                    <a:lstStyle/>
                    <a:p>
                      <a:pPr marL="171450" marR="609600">
                        <a:spcBef>
                          <a:spcPts val="0"/>
                        </a:spcBef>
                        <a:spcAft>
                          <a:spcPts val="0"/>
                        </a:spcAft>
                      </a:pPr>
                      <a:r>
                        <a:rPr lang="en-US" sz="1400">
                          <a:effectLst/>
                        </a:rPr>
                        <a:t>CompanyLocation</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a:effectLst/>
                        </a:rPr>
                        <a:t>Manufacturer base country.</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982046649"/>
                  </a:ext>
                </a:extLst>
              </a:tr>
              <a:tr h="315259">
                <a:tc>
                  <a:txBody>
                    <a:bodyPr/>
                    <a:lstStyle/>
                    <a:p>
                      <a:pPr marL="171450" marR="609600">
                        <a:spcBef>
                          <a:spcPts val="0"/>
                        </a:spcBef>
                        <a:spcAft>
                          <a:spcPts val="0"/>
                        </a:spcAft>
                      </a:pPr>
                      <a:r>
                        <a:rPr lang="en-US" sz="1400">
                          <a:effectLst/>
                        </a:rPr>
                        <a:t>Rating</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a:effectLst/>
                        </a:rPr>
                        <a:t>Expert rating for the bar.</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3540641328"/>
                  </a:ext>
                </a:extLst>
              </a:tr>
              <a:tr h="315259">
                <a:tc>
                  <a:txBody>
                    <a:bodyPr/>
                    <a:lstStyle/>
                    <a:p>
                      <a:pPr marL="171450" marR="609600">
                        <a:spcBef>
                          <a:spcPts val="0"/>
                        </a:spcBef>
                        <a:spcAft>
                          <a:spcPts val="0"/>
                        </a:spcAft>
                      </a:pPr>
                      <a:r>
                        <a:rPr lang="en-US" sz="1400">
                          <a:effectLst/>
                        </a:rPr>
                        <a:t>BeanType</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a:effectLst/>
                        </a:rPr>
                        <a:t>The variety (breed) of bean used, if provided.</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2607457826"/>
                  </a:ext>
                </a:extLst>
              </a:tr>
              <a:tr h="315259">
                <a:tc>
                  <a:txBody>
                    <a:bodyPr/>
                    <a:lstStyle/>
                    <a:p>
                      <a:pPr marL="171450" marR="609600">
                        <a:spcBef>
                          <a:spcPts val="0"/>
                        </a:spcBef>
                        <a:spcAft>
                          <a:spcPts val="0"/>
                        </a:spcAft>
                      </a:pPr>
                      <a:r>
                        <a:rPr lang="en-US" sz="1400">
                          <a:effectLst/>
                        </a:rPr>
                        <a:t>Broad BeanOrigin</a:t>
                      </a:r>
                      <a:endParaRPr lang="en-US" sz="14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tc>
                  <a:txBody>
                    <a:bodyPr/>
                    <a:lstStyle/>
                    <a:p>
                      <a:pPr marL="162560" marR="609600">
                        <a:spcBef>
                          <a:spcPts val="0"/>
                        </a:spcBef>
                        <a:spcAft>
                          <a:spcPts val="0"/>
                        </a:spcAft>
                      </a:pPr>
                      <a:r>
                        <a:rPr lang="en-US" sz="1400" dirty="0">
                          <a:effectLst/>
                        </a:rPr>
                        <a:t>The broad geo-region of origin for the bean.</a:t>
                      </a:r>
                      <a:endParaRPr lang="en-US" sz="1400" dirty="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571248317"/>
                  </a:ext>
                </a:extLst>
              </a:tr>
            </a:tbl>
          </a:graphicData>
        </a:graphic>
      </p:graphicFrame>
      <p:sp>
        <p:nvSpPr>
          <p:cNvPr id="7" name="Slide Number Placeholder 6">
            <a:extLst>
              <a:ext uri="{FF2B5EF4-FFF2-40B4-BE49-F238E27FC236}">
                <a16:creationId xmlns:a16="http://schemas.microsoft.com/office/drawing/2014/main" id="{2534CF27-D5B4-4615-A3FD-4779BC12BC9A}"/>
              </a:ext>
            </a:extLst>
          </p:cNvPr>
          <p:cNvSpPr>
            <a:spLocks noGrp="1"/>
          </p:cNvSpPr>
          <p:nvPr>
            <p:ph type="sldNum" sz="quarter" idx="12"/>
          </p:nvPr>
        </p:nvSpPr>
        <p:spPr/>
        <p:txBody>
          <a:bodyPr/>
          <a:lstStyle/>
          <a:p>
            <a:fld id="{7FA81DE9-9325-4540-92B4-5A7DD3142AA3}" type="slidenum">
              <a:rPr lang="en-US" smtClean="0"/>
              <a:t>5</a:t>
            </a:fld>
            <a:endParaRPr lang="en-US"/>
          </a:p>
        </p:txBody>
      </p:sp>
    </p:spTree>
    <p:extLst>
      <p:ext uri="{BB962C8B-B14F-4D97-AF65-F5344CB8AC3E}">
        <p14:creationId xmlns:p14="http://schemas.microsoft.com/office/powerpoint/2010/main" val="1515935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5F64-7B83-4541-B0F5-6AEF97EF1943}"/>
              </a:ext>
            </a:extLst>
          </p:cNvPr>
          <p:cNvSpPr>
            <a:spLocks noGrp="1"/>
          </p:cNvSpPr>
          <p:nvPr>
            <p:ph type="title"/>
          </p:nvPr>
        </p:nvSpPr>
        <p:spPr/>
        <p:txBody>
          <a:bodyPr>
            <a:normAutofit/>
          </a:bodyPr>
          <a:lstStyle/>
          <a:p>
            <a:r>
              <a:rPr lang="en-US" b="1" dirty="0">
                <a:latin typeface="Lucida Sans Unicode" panose="020B0602030504020204" pitchFamily="34" charset="0"/>
                <a:ea typeface="Lucida Sans Unicode" panose="020B0602030504020204" pitchFamily="34" charset="0"/>
              </a:rPr>
              <a:t>Hypothesis</a:t>
            </a:r>
            <a:endParaRPr lang="en-US" dirty="0"/>
          </a:p>
        </p:txBody>
      </p:sp>
      <p:sp>
        <p:nvSpPr>
          <p:cNvPr id="3" name="Content Placeholder 2">
            <a:extLst>
              <a:ext uri="{FF2B5EF4-FFF2-40B4-BE49-F238E27FC236}">
                <a16:creationId xmlns:a16="http://schemas.microsoft.com/office/drawing/2014/main" id="{DBF20942-7611-4551-9165-4576863561EB}"/>
              </a:ext>
            </a:extLst>
          </p:cNvPr>
          <p:cNvSpPr>
            <a:spLocks noGrp="1"/>
          </p:cNvSpPr>
          <p:nvPr>
            <p:ph idx="1"/>
          </p:nvPr>
        </p:nvSpPr>
        <p:spPr/>
        <p:txBody>
          <a:bodyPr>
            <a:normAutofit/>
          </a:bodyPr>
          <a:lstStyle/>
          <a:p>
            <a:r>
              <a:rPr lang="en-US" dirty="0">
                <a:latin typeface="Lucida Sans Unicode" panose="020B0602030504020204" pitchFamily="34" charset="0"/>
                <a:ea typeface="Lucida Sans Unicode" panose="020B0602030504020204" pitchFamily="34" charset="0"/>
                <a:cs typeface="Georgia" panose="02040502050405020303" pitchFamily="18" charset="0"/>
              </a:rPr>
              <a:t>Over time, there has been a correlation between cocoa ratings and the proportion of cocoa in a chocolate bar, as the quality of cocoa beans and chocolate bars has improved.</a:t>
            </a:r>
            <a:endParaRPr lang="en-US" dirty="0">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A64C9F99-EAEC-4343-A8E9-6D6FEBBF4B95}"/>
              </a:ext>
            </a:extLst>
          </p:cNvPr>
          <p:cNvSpPr>
            <a:spLocks noGrp="1"/>
          </p:cNvSpPr>
          <p:nvPr>
            <p:ph type="sldNum" sz="quarter" idx="12"/>
          </p:nvPr>
        </p:nvSpPr>
        <p:spPr/>
        <p:txBody>
          <a:bodyPr/>
          <a:lstStyle/>
          <a:p>
            <a:fld id="{7FA81DE9-9325-4540-92B4-5A7DD3142AA3}" type="slidenum">
              <a:rPr lang="en-US" smtClean="0"/>
              <a:t>6</a:t>
            </a:fld>
            <a:endParaRPr lang="en-US"/>
          </a:p>
        </p:txBody>
      </p:sp>
    </p:spTree>
    <p:extLst>
      <p:ext uri="{BB962C8B-B14F-4D97-AF65-F5344CB8AC3E}">
        <p14:creationId xmlns:p14="http://schemas.microsoft.com/office/powerpoint/2010/main" val="125774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D2F4-6B36-44C0-BB95-B498C311A31E}"/>
              </a:ext>
            </a:extLst>
          </p:cNvPr>
          <p:cNvSpPr>
            <a:spLocks noGrp="1"/>
          </p:cNvSpPr>
          <p:nvPr>
            <p:ph type="title"/>
          </p:nvPr>
        </p:nvSpPr>
        <p:spPr/>
        <p:txBody>
          <a:bodyPr/>
          <a:lstStyle/>
          <a:p>
            <a:r>
              <a:rPr lang="en-US" b="1" dirty="0">
                <a:latin typeface="Lucida Sans Unicode" panose="020B0602030504020204" pitchFamily="34" charset="0"/>
                <a:ea typeface="Lucida Sans Unicode" panose="020B0602030504020204" pitchFamily="34" charset="0"/>
              </a:rPr>
              <a:t>Hypothetical Questions.</a:t>
            </a:r>
            <a:endParaRPr lang="en-US" dirty="0"/>
          </a:p>
        </p:txBody>
      </p:sp>
      <p:sp>
        <p:nvSpPr>
          <p:cNvPr id="3" name="Content Placeholder 2">
            <a:extLst>
              <a:ext uri="{FF2B5EF4-FFF2-40B4-BE49-F238E27FC236}">
                <a16:creationId xmlns:a16="http://schemas.microsoft.com/office/drawing/2014/main" id="{E2C411BD-1CDC-4A63-BD25-1C27FFFC5426}"/>
              </a:ext>
            </a:extLst>
          </p:cNvPr>
          <p:cNvSpPr>
            <a:spLocks noGrp="1"/>
          </p:cNvSpPr>
          <p:nvPr>
            <p:ph idx="1"/>
          </p:nvPr>
        </p:nvSpPr>
        <p:spPr/>
        <p:txBody>
          <a:bodyPr/>
          <a:lstStyle/>
          <a:p>
            <a:pPr marL="342900" indent="-342900">
              <a:lnSpc>
                <a:spcPct val="115000"/>
              </a:lnSpc>
              <a:spcBef>
                <a:spcPts val="0"/>
              </a:spcBef>
              <a:spcAft>
                <a:spcPts val="10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Which countries produces the best cocoa beans?</a:t>
            </a:r>
          </a:p>
          <a:p>
            <a:pPr marL="342900" indent="-342900">
              <a:lnSpc>
                <a:spcPct val="115000"/>
              </a:lnSpc>
              <a:spcBef>
                <a:spcPts val="0"/>
              </a:spcBef>
              <a:spcAft>
                <a:spcPts val="10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Which countries have the highest-rated chocolate bars?</a:t>
            </a:r>
          </a:p>
          <a:p>
            <a:pPr marL="342900" indent="-342900">
              <a:lnSpc>
                <a:spcPct val="115000"/>
              </a:lnSpc>
              <a:spcBef>
                <a:spcPts val="0"/>
              </a:spcBef>
              <a:spcAft>
                <a:spcPts val="10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Is there relationship between the proportion of cocoa in chocolate bar and the rating?</a:t>
            </a:r>
          </a:p>
          <a:p>
            <a:pPr marL="342900" indent="-342900">
              <a:lnSpc>
                <a:spcPct val="115000"/>
              </a:lnSpc>
              <a:spcBef>
                <a:spcPts val="0"/>
              </a:spcBef>
              <a:spcAft>
                <a:spcPts val="10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What are the top ten companies with the highest rating?</a:t>
            </a:r>
          </a:p>
          <a:p>
            <a:pPr marL="342900" indent="-342900">
              <a:lnSpc>
                <a:spcPct val="115000"/>
              </a:lnSpc>
              <a:spcBef>
                <a:spcPts val="0"/>
              </a:spcBef>
              <a:spcAft>
                <a:spcPts val="10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What is the pattern over the years with respect to rating?</a:t>
            </a:r>
          </a:p>
          <a:p>
            <a:pPr marL="342900" indent="-342900">
              <a:lnSpc>
                <a:spcPct val="115000"/>
              </a:lnSpc>
              <a:spcBef>
                <a:spcPts val="0"/>
              </a:spcBef>
              <a:spcAft>
                <a:spcPts val="10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Is there a correlation between a bean’s origin and the average rating of bars?</a:t>
            </a:r>
          </a:p>
          <a:p>
            <a:pPr marL="342900" indent="-342900">
              <a:lnSpc>
                <a:spcPct val="115000"/>
              </a:lnSpc>
              <a:spcBef>
                <a:spcPts val="0"/>
              </a:spcBef>
              <a:spcAft>
                <a:spcPts val="1000"/>
              </a:spcAft>
              <a:buFont typeface="+mj-lt"/>
              <a:buAutoNum type="arabicPeriod"/>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Which chocolate beans have the highest ratings?</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4C856B44-31C0-4ADF-9970-E6A549B50017}"/>
              </a:ext>
            </a:extLst>
          </p:cNvPr>
          <p:cNvSpPr>
            <a:spLocks noGrp="1"/>
          </p:cNvSpPr>
          <p:nvPr>
            <p:ph type="sldNum" sz="quarter" idx="12"/>
          </p:nvPr>
        </p:nvSpPr>
        <p:spPr/>
        <p:txBody>
          <a:bodyPr/>
          <a:lstStyle/>
          <a:p>
            <a:fld id="{7FA81DE9-9325-4540-92B4-5A7DD3142AA3}" type="slidenum">
              <a:rPr lang="en-US" smtClean="0"/>
              <a:t>7</a:t>
            </a:fld>
            <a:endParaRPr lang="en-US"/>
          </a:p>
        </p:txBody>
      </p:sp>
    </p:spTree>
    <p:extLst>
      <p:ext uri="{BB962C8B-B14F-4D97-AF65-F5344CB8AC3E}">
        <p14:creationId xmlns:p14="http://schemas.microsoft.com/office/powerpoint/2010/main" val="3902494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B636-EBD2-4646-85FF-EEDB1A3269BB}"/>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DB037DC6-C4AB-4441-9E39-B42F3B25A95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19859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353</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Georgia</vt:lpstr>
      <vt:lpstr>Lucida Sans Unicode</vt:lpstr>
      <vt:lpstr>Office Theme</vt:lpstr>
      <vt:lpstr>Exploratory Data Analysis Project Report on Chocolate Bar Ratings</vt:lpstr>
      <vt:lpstr>Introduction </vt:lpstr>
      <vt:lpstr>Definition of EDA</vt:lpstr>
      <vt:lpstr>Steps involved in EDA </vt:lpstr>
      <vt:lpstr>Source of dataset </vt:lpstr>
      <vt:lpstr>Hypothesis</vt:lpstr>
      <vt:lpstr>Hypothetical Questions.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 Armah-Mensah</dc:creator>
  <cp:lastModifiedBy>Franklin Kome Amoo</cp:lastModifiedBy>
  <cp:revision>2</cp:revision>
  <dcterms:created xsi:type="dcterms:W3CDTF">2021-06-01T22:20:12Z</dcterms:created>
  <dcterms:modified xsi:type="dcterms:W3CDTF">2021-06-04T08:44:28Z</dcterms:modified>
</cp:coreProperties>
</file>