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7010400" cy="9296400"/>
  <p:embeddedFontLst>
    <p:embeddedFont>
      <p:font typeface="Overlock"/>
      <p:regular r:id="rId21"/>
      <p:bold r:id="rId22"/>
      <p:italic r:id="rId23"/>
      <p:boldItalic r:id="rId24"/>
    </p:embeddedFont>
    <p:embeddedFont>
      <p:font typeface="Candara"/>
      <p:regular r:id="rId25"/>
      <p:bold r:id="rId26"/>
      <p:italic r:id="rId27"/>
      <p:boldItalic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28">
          <p15:clr>
            <a:srgbClr val="000000"/>
          </p15:clr>
        </p15:guide>
        <p15:guide id="2" pos="2208">
          <p15:clr>
            <a:srgbClr val="000000"/>
          </p15:clr>
        </p15:guide>
      </p15:notesGuideLst>
    </p:ext>
    <p:ext uri="GoogleSlidesCustomDataVersion2">
      <go:slidesCustomData xmlns:go="http://customooxmlschemas.google.com/" r:id="rId33" roundtripDataSignature="AMtx7miQtufixjzts8XXDHKXXdJAxl5X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Overlock-bold.fntdata"/><Relationship Id="rId21" Type="http://schemas.openxmlformats.org/officeDocument/2006/relationships/font" Target="fonts/Overlock-regular.fntdata"/><Relationship Id="rId24" Type="http://schemas.openxmlformats.org/officeDocument/2006/relationships/font" Target="fonts/Overlock-boldItalic.fntdata"/><Relationship Id="rId23" Type="http://schemas.openxmlformats.org/officeDocument/2006/relationships/font" Target="fonts/Overlock-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andara-bold.fntdata"/><Relationship Id="rId25" Type="http://schemas.openxmlformats.org/officeDocument/2006/relationships/font" Target="fonts/Candara-regular.fntdata"/><Relationship Id="rId28" Type="http://schemas.openxmlformats.org/officeDocument/2006/relationships/font" Target="fonts/Candara-boldItalic.fntdata"/><Relationship Id="rId27" Type="http://schemas.openxmlformats.org/officeDocument/2006/relationships/font" Target="fonts/Candar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Gothic-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CenturyGothic-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338" y="0"/>
            <a:ext cx="3038475" cy="465138"/>
          </a:xfrm>
          <a:prstGeom prst="rect">
            <a:avLst/>
          </a:prstGeom>
          <a:noFill/>
          <a:ln>
            <a:noFill/>
          </a:ln>
        </p:spPr>
        <p:txBody>
          <a:bodyPr anchorCtr="0" anchor="t" bIns="46575" lIns="93175" spcFirstLastPara="1" rIns="93175" wrap="square" tIns="465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5138"/>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338" y="8829675"/>
            <a:ext cx="3038475" cy="465138"/>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52" name="Google Shape;152;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5: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219" name="Google Shape;219;p3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6: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226" name="Google Shape;226;p3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7: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235" name="Google Shape;235;p3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242" name="Google Shape;242;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248" name="Google Shape;248;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59" name="Google Shape;159;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69" name="Google Shape;169;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76" name="Google Shape;176;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83" name="Google Shape;183;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4: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90" name="Google Shape;190;p3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97" name="Google Shape;197;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205" name="Google Shape;205;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212" name="Google Shape;212;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apositiva de título" showMasterSp="0">
  <p:cSld name="2_Diapositiva de título">
    <p:bg>
      <p:bgPr>
        <a:solidFill>
          <a:schemeClr val="dk1"/>
        </a:solidFill>
      </p:bgPr>
    </p:bg>
    <p:spTree>
      <p:nvGrpSpPr>
        <p:cNvPr id="19" name="Shape 19"/>
        <p:cNvGrpSpPr/>
        <p:nvPr/>
      </p:nvGrpSpPr>
      <p:grpSpPr>
        <a:xfrm>
          <a:off x="0" y="0"/>
          <a:ext cx="0" cy="0"/>
          <a:chOff x="0" y="0"/>
          <a:chExt cx="0" cy="0"/>
        </a:xfrm>
      </p:grpSpPr>
      <p:pic>
        <p:nvPicPr>
          <p:cNvPr descr="Imagen relacionada" id="20" name="Google Shape;20;p20"/>
          <p:cNvPicPr preferRelativeResize="0"/>
          <p:nvPr/>
        </p:nvPicPr>
        <p:blipFill rotWithShape="1">
          <a:blip r:embed="rId2">
            <a:alphaModFix/>
          </a:blip>
          <a:srcRect b="0" l="0" r="0" t="0"/>
          <a:stretch/>
        </p:blipFill>
        <p:spPr>
          <a:xfrm>
            <a:off x="2915816" y="332656"/>
            <a:ext cx="3099651" cy="1008112"/>
          </a:xfrm>
          <a:prstGeom prst="rect">
            <a:avLst/>
          </a:prstGeom>
          <a:noFill/>
          <a:ln>
            <a:noFill/>
          </a:ln>
        </p:spPr>
      </p:pic>
    </p:spTree>
  </p:cSld>
  <p:clrMapOvr>
    <a:masterClrMapping/>
  </p:clrMapOvr>
  <p:transition spd="med">
    <p:wheel spokes="2"/>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12" name="Shape 112"/>
        <p:cNvGrpSpPr/>
        <p:nvPr/>
      </p:nvGrpSpPr>
      <p:grpSpPr>
        <a:xfrm>
          <a:off x="0" y="0"/>
          <a:ext cx="0" cy="0"/>
          <a:chOff x="0" y="0"/>
          <a:chExt cx="0" cy="0"/>
        </a:xfrm>
      </p:grpSpPr>
      <p:sp>
        <p:nvSpPr>
          <p:cNvPr id="113" name="Google Shape;113;p29"/>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ndar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9"/>
          <p:cNvSpPr/>
          <p:nvPr>
            <p:ph idx="2" type="pic"/>
          </p:nvPr>
        </p:nvSpPr>
        <p:spPr>
          <a:xfrm>
            <a:off x="1792288" y="891597"/>
            <a:ext cx="5486400" cy="3835977"/>
          </a:xfrm>
          <a:prstGeom prst="rect">
            <a:avLst/>
          </a:prstGeom>
          <a:noFill/>
          <a:ln>
            <a:noFill/>
          </a:ln>
        </p:spPr>
      </p:sp>
      <p:sp>
        <p:nvSpPr>
          <p:cNvPr id="116" name="Google Shape;116;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grpSp>
        <p:nvGrpSpPr>
          <p:cNvPr id="117" name="Google Shape;117;p29"/>
          <p:cNvGrpSpPr/>
          <p:nvPr/>
        </p:nvGrpSpPr>
        <p:grpSpPr>
          <a:xfrm>
            <a:off x="0" y="6330491"/>
            <a:ext cx="9144000" cy="499194"/>
            <a:chOff x="0" y="4869160"/>
            <a:chExt cx="9144000" cy="499194"/>
          </a:xfrm>
        </p:grpSpPr>
        <p:sp>
          <p:nvSpPr>
            <p:cNvPr id="118" name="Google Shape;118;p29"/>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29"/>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120" name="Google Shape;120;p29"/>
          <p:cNvGrpSpPr/>
          <p:nvPr/>
        </p:nvGrpSpPr>
        <p:grpSpPr>
          <a:xfrm>
            <a:off x="0" y="-13096"/>
            <a:ext cx="9144000" cy="859234"/>
            <a:chOff x="0" y="-13096"/>
            <a:chExt cx="9144000" cy="859234"/>
          </a:xfrm>
        </p:grpSpPr>
        <p:sp>
          <p:nvSpPr>
            <p:cNvPr id="121" name="Google Shape;121;p29"/>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122" name="Google Shape;122;p29"/>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3" name="Shape 123"/>
        <p:cNvGrpSpPr/>
        <p:nvPr/>
      </p:nvGrpSpPr>
      <p:grpSpPr>
        <a:xfrm>
          <a:off x="0" y="0"/>
          <a:ext cx="0" cy="0"/>
          <a:chOff x="0" y="0"/>
          <a:chExt cx="0" cy="0"/>
        </a:xfrm>
      </p:grpSpPr>
      <p:sp>
        <p:nvSpPr>
          <p:cNvPr id="124" name="Google Shape;124;p30"/>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30"/>
          <p:cNvSpPr txBox="1"/>
          <p:nvPr>
            <p:ph type="title"/>
          </p:nvPr>
        </p:nvSpPr>
        <p:spPr>
          <a:xfrm>
            <a:off x="457200" y="963650"/>
            <a:ext cx="8229600" cy="45398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127" name="Google Shape;127;p30"/>
          <p:cNvGrpSpPr/>
          <p:nvPr/>
        </p:nvGrpSpPr>
        <p:grpSpPr>
          <a:xfrm>
            <a:off x="0" y="6313405"/>
            <a:ext cx="9144000" cy="499194"/>
            <a:chOff x="0" y="4869160"/>
            <a:chExt cx="9144000" cy="499194"/>
          </a:xfrm>
        </p:grpSpPr>
        <p:sp>
          <p:nvSpPr>
            <p:cNvPr id="128" name="Google Shape;128;p30"/>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0"/>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130" name="Google Shape;130;p30"/>
          <p:cNvGrpSpPr/>
          <p:nvPr/>
        </p:nvGrpSpPr>
        <p:grpSpPr>
          <a:xfrm>
            <a:off x="0" y="-13096"/>
            <a:ext cx="9144000" cy="859234"/>
            <a:chOff x="0" y="-13096"/>
            <a:chExt cx="9144000" cy="859234"/>
          </a:xfrm>
        </p:grpSpPr>
        <p:sp>
          <p:nvSpPr>
            <p:cNvPr id="131" name="Google Shape;131;p30"/>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132" name="Google Shape;132;p30"/>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3" name="Shape 133"/>
        <p:cNvGrpSpPr/>
        <p:nvPr/>
      </p:nvGrpSpPr>
      <p:grpSpPr>
        <a:xfrm>
          <a:off x="0" y="0"/>
          <a:ext cx="0" cy="0"/>
          <a:chOff x="0" y="0"/>
          <a:chExt cx="0" cy="0"/>
        </a:xfrm>
      </p:grpSpPr>
      <p:sp>
        <p:nvSpPr>
          <p:cNvPr id="134" name="Google Shape;134;p31"/>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31"/>
          <p:cNvSpPr txBox="1"/>
          <p:nvPr>
            <p:ph type="title"/>
          </p:nvPr>
        </p:nvSpPr>
        <p:spPr>
          <a:xfrm rot="5400000">
            <a:off x="5065036" y="2504400"/>
            <a:ext cx="5186127"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1"/>
          <p:cNvSpPr txBox="1"/>
          <p:nvPr>
            <p:ph idx="1" type="body"/>
          </p:nvPr>
        </p:nvSpPr>
        <p:spPr>
          <a:xfrm rot="5400000">
            <a:off x="874037" y="523201"/>
            <a:ext cx="5186127"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137" name="Google Shape;137;p31"/>
          <p:cNvGrpSpPr/>
          <p:nvPr/>
        </p:nvGrpSpPr>
        <p:grpSpPr>
          <a:xfrm>
            <a:off x="0" y="6330492"/>
            <a:ext cx="9144000" cy="499194"/>
            <a:chOff x="0" y="4869160"/>
            <a:chExt cx="9144000" cy="499194"/>
          </a:xfrm>
        </p:grpSpPr>
        <p:sp>
          <p:nvSpPr>
            <p:cNvPr id="138" name="Google Shape;138;p31"/>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31"/>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140" name="Google Shape;140;p31"/>
          <p:cNvGrpSpPr/>
          <p:nvPr/>
        </p:nvGrpSpPr>
        <p:grpSpPr>
          <a:xfrm>
            <a:off x="0" y="-13096"/>
            <a:ext cx="9144000" cy="859234"/>
            <a:chOff x="0" y="-13096"/>
            <a:chExt cx="9144000" cy="859234"/>
          </a:xfrm>
        </p:grpSpPr>
        <p:sp>
          <p:nvSpPr>
            <p:cNvPr id="141" name="Google Shape;141;p31"/>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142" name="Google Shape;142;p31"/>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type="title">
  <p:cSld name="TITLE">
    <p:spTree>
      <p:nvGrpSpPr>
        <p:cNvPr id="143" name="Shape 143"/>
        <p:cNvGrpSpPr/>
        <p:nvPr/>
      </p:nvGrpSpPr>
      <p:grpSpPr>
        <a:xfrm>
          <a:off x="0" y="0"/>
          <a:ext cx="0" cy="0"/>
          <a:chOff x="0" y="0"/>
          <a:chExt cx="0" cy="0"/>
        </a:xfrm>
      </p:grpSpPr>
      <p:sp>
        <p:nvSpPr>
          <p:cNvPr id="144" name="Google Shape;144;p3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BF7405"/>
              </a:buClr>
              <a:buSzPts val="3200"/>
              <a:buNone/>
              <a:defRPr>
                <a:solidFill>
                  <a:srgbClr val="BF7405"/>
                </a:solidFill>
              </a:defRPr>
            </a:lvl1pPr>
            <a:lvl2pPr lvl="1" algn="ctr">
              <a:lnSpc>
                <a:spcPct val="100000"/>
              </a:lnSpc>
              <a:spcBef>
                <a:spcPts val="560"/>
              </a:spcBef>
              <a:spcAft>
                <a:spcPts val="0"/>
              </a:spcAft>
              <a:buClr>
                <a:schemeClr val="dk1"/>
              </a:buClr>
              <a:buSzPts val="2800"/>
              <a:buNone/>
              <a:defRPr/>
            </a:lvl2pPr>
            <a:lvl3pPr lvl="2" algn="ctr">
              <a:lnSpc>
                <a:spcPct val="100000"/>
              </a:lnSpc>
              <a:spcBef>
                <a:spcPts val="480"/>
              </a:spcBef>
              <a:spcAft>
                <a:spcPts val="0"/>
              </a:spcAft>
              <a:buClr>
                <a:schemeClr val="dk1"/>
              </a:buClr>
              <a:buSzPts val="2400"/>
              <a:buNone/>
              <a:defRPr/>
            </a:lvl3pPr>
            <a:lvl4pPr lvl="3" algn="ctr">
              <a:lnSpc>
                <a:spcPct val="100000"/>
              </a:lnSpc>
              <a:spcBef>
                <a:spcPts val="400"/>
              </a:spcBef>
              <a:spcAft>
                <a:spcPts val="0"/>
              </a:spcAft>
              <a:buClr>
                <a:schemeClr val="dk1"/>
              </a:buClr>
              <a:buSzPts val="2000"/>
              <a:buNone/>
              <a:defRPr/>
            </a:lvl4pPr>
            <a:lvl5pPr lvl="4" algn="ctr">
              <a:lnSpc>
                <a:spcPct val="100000"/>
              </a:lnSpc>
              <a:spcBef>
                <a:spcPts val="400"/>
              </a:spcBef>
              <a:spcAft>
                <a:spcPts val="0"/>
              </a:spcAft>
              <a:buClr>
                <a:schemeClr val="dk1"/>
              </a:buClr>
              <a:buSzPts val="2000"/>
              <a:buNone/>
              <a:defRPr/>
            </a:lvl5pPr>
            <a:lvl6pPr lvl="5" algn="ctr">
              <a:lnSpc>
                <a:spcPct val="100000"/>
              </a:lnSpc>
              <a:spcBef>
                <a:spcPts val="400"/>
              </a:spcBef>
              <a:spcAft>
                <a:spcPts val="0"/>
              </a:spcAft>
              <a:buClr>
                <a:schemeClr val="dk1"/>
              </a:buClr>
              <a:buSzPts val="2000"/>
              <a:buNone/>
              <a:defRPr/>
            </a:lvl6pPr>
            <a:lvl7pPr lvl="6" algn="ctr">
              <a:lnSpc>
                <a:spcPct val="100000"/>
              </a:lnSpc>
              <a:spcBef>
                <a:spcPts val="400"/>
              </a:spcBef>
              <a:spcAft>
                <a:spcPts val="0"/>
              </a:spcAft>
              <a:buClr>
                <a:schemeClr val="dk1"/>
              </a:buClr>
              <a:buSzPts val="2000"/>
              <a:buNone/>
              <a:defRPr/>
            </a:lvl7pPr>
            <a:lvl8pPr lvl="7" algn="ctr">
              <a:lnSpc>
                <a:spcPct val="100000"/>
              </a:lnSpc>
              <a:spcBef>
                <a:spcPts val="400"/>
              </a:spcBef>
              <a:spcAft>
                <a:spcPts val="0"/>
              </a:spcAft>
              <a:buClr>
                <a:schemeClr val="dk1"/>
              </a:buClr>
              <a:buSzPts val="2000"/>
              <a:buNone/>
              <a:defRPr/>
            </a:lvl8pPr>
            <a:lvl9pPr lvl="8" algn="ctr">
              <a:lnSpc>
                <a:spcPct val="100000"/>
              </a:lnSpc>
              <a:spcBef>
                <a:spcPts val="400"/>
              </a:spcBef>
              <a:spcAft>
                <a:spcPts val="0"/>
              </a:spcAft>
              <a:buClr>
                <a:schemeClr val="dk1"/>
              </a:buClr>
              <a:buSzPts val="2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apositiva de título" showMasterSp="0">
  <p:cSld name="2_Diapositiva de título">
    <p:bg>
      <p:bgPr>
        <a:solidFill>
          <a:schemeClr val="dk1"/>
        </a:solidFill>
      </p:bgPr>
    </p:bg>
    <p:spTree>
      <p:nvGrpSpPr>
        <p:cNvPr id="146" name="Shape 146"/>
        <p:cNvGrpSpPr/>
        <p:nvPr/>
      </p:nvGrpSpPr>
      <p:grpSpPr>
        <a:xfrm>
          <a:off x="0" y="0"/>
          <a:ext cx="0" cy="0"/>
          <a:chOff x="0" y="0"/>
          <a:chExt cx="0" cy="0"/>
        </a:xfrm>
      </p:grpSpPr>
      <p:pic>
        <p:nvPicPr>
          <p:cNvPr descr="Imagen relacionada" id="147" name="Google Shape;147;p19"/>
          <p:cNvPicPr preferRelativeResize="0"/>
          <p:nvPr/>
        </p:nvPicPr>
        <p:blipFill rotWithShape="1">
          <a:blip r:embed="rId2">
            <a:alphaModFix/>
          </a:blip>
          <a:srcRect b="0" l="0" r="0" t="0"/>
          <a:stretch/>
        </p:blipFill>
        <p:spPr>
          <a:xfrm>
            <a:off x="2915816" y="332656"/>
            <a:ext cx="3099651" cy="1008112"/>
          </a:xfrm>
          <a:prstGeom prst="rect">
            <a:avLst/>
          </a:prstGeom>
          <a:noFill/>
          <a:ln>
            <a:noFill/>
          </a:ln>
        </p:spPr>
      </p:pic>
    </p:spTree>
  </p:cSld>
  <p:clrMapOvr>
    <a:masterClrMapping/>
  </p:clrMapOvr>
  <p:transition spd="med">
    <p:wheel spokes="2"/>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148" name="Shape 148"/>
        <p:cNvGrpSpPr/>
        <p:nvPr/>
      </p:nvGrpSpPr>
      <p:grpSpPr>
        <a:xfrm>
          <a:off x="0" y="0"/>
          <a:ext cx="0" cy="0"/>
          <a:chOff x="0" y="0"/>
          <a:chExt cx="0" cy="0"/>
        </a:xfrm>
      </p:grpSpPr>
      <p:sp>
        <p:nvSpPr>
          <p:cNvPr id="149" name="Google Shape;149;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31" name="Shape 31"/>
        <p:cNvGrpSpPr/>
        <p:nvPr/>
      </p:nvGrpSpPr>
      <p:grpSpPr>
        <a:xfrm>
          <a:off x="0" y="0"/>
          <a:ext cx="0" cy="0"/>
          <a:chOff x="0" y="0"/>
          <a:chExt cx="0" cy="0"/>
        </a:xfrm>
      </p:grpSpPr>
      <p:sp>
        <p:nvSpPr>
          <p:cNvPr id="32" name="Google Shape;32;p21"/>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 name="Google Shape;33;p21"/>
          <p:cNvSpPr txBox="1"/>
          <p:nvPr>
            <p:ph type="title"/>
          </p:nvPr>
        </p:nvSpPr>
        <p:spPr>
          <a:xfrm>
            <a:off x="457200" y="8715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A5A5A5"/>
              </a:buClr>
              <a:buSzPts val="4000"/>
              <a:buFont typeface="Candara"/>
              <a:buNone/>
              <a:defRPr b="1" sz="4000">
                <a:solidFill>
                  <a:srgbClr val="A5A5A5"/>
                </a:solidFill>
                <a:latin typeface="Candara"/>
                <a:ea typeface="Candara"/>
                <a:cs typeface="Candara"/>
                <a:sym typeface="Canda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 type="body"/>
          </p:nvPr>
        </p:nvSpPr>
        <p:spPr>
          <a:xfrm>
            <a:off x="457200" y="2146300"/>
            <a:ext cx="8229600" cy="39798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35" name="Google Shape;35;p21"/>
          <p:cNvGrpSpPr/>
          <p:nvPr/>
        </p:nvGrpSpPr>
        <p:grpSpPr>
          <a:xfrm>
            <a:off x="0" y="6313346"/>
            <a:ext cx="9144000" cy="499194"/>
            <a:chOff x="0" y="4869160"/>
            <a:chExt cx="9144000" cy="499194"/>
          </a:xfrm>
        </p:grpSpPr>
        <p:sp>
          <p:nvSpPr>
            <p:cNvPr id="36" name="Google Shape;36;p21"/>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21"/>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38" name="Google Shape;38;p21"/>
          <p:cNvGrpSpPr/>
          <p:nvPr/>
        </p:nvGrpSpPr>
        <p:grpSpPr>
          <a:xfrm>
            <a:off x="0" y="-13096"/>
            <a:ext cx="9144000" cy="859234"/>
            <a:chOff x="0" y="-13096"/>
            <a:chExt cx="9144000" cy="859234"/>
          </a:xfrm>
        </p:grpSpPr>
        <p:sp>
          <p:nvSpPr>
            <p:cNvPr id="39" name="Google Shape;39;p21"/>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40" name="Google Shape;40;p21"/>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41" name="Shape 41"/>
        <p:cNvGrpSpPr/>
        <p:nvPr/>
      </p:nvGrpSpPr>
      <p:grpSpPr>
        <a:xfrm>
          <a:off x="0" y="0"/>
          <a:ext cx="0" cy="0"/>
          <a:chOff x="0" y="0"/>
          <a:chExt cx="0" cy="0"/>
        </a:xfrm>
      </p:grpSpPr>
      <p:sp>
        <p:nvSpPr>
          <p:cNvPr id="42" name="Google Shape;42;p22"/>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grpSp>
        <p:nvGrpSpPr>
          <p:cNvPr id="44" name="Google Shape;44;p22"/>
          <p:cNvGrpSpPr/>
          <p:nvPr/>
        </p:nvGrpSpPr>
        <p:grpSpPr>
          <a:xfrm>
            <a:off x="0" y="6321947"/>
            <a:ext cx="9144000" cy="499194"/>
            <a:chOff x="0" y="4869160"/>
            <a:chExt cx="9144000" cy="499194"/>
          </a:xfrm>
        </p:grpSpPr>
        <p:sp>
          <p:nvSpPr>
            <p:cNvPr id="45" name="Google Shape;45;p22"/>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22"/>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47" name="Google Shape;47;p22"/>
          <p:cNvGrpSpPr/>
          <p:nvPr/>
        </p:nvGrpSpPr>
        <p:grpSpPr>
          <a:xfrm>
            <a:off x="0" y="-13096"/>
            <a:ext cx="9144000" cy="859234"/>
            <a:chOff x="0" y="-13096"/>
            <a:chExt cx="9144000" cy="859234"/>
          </a:xfrm>
        </p:grpSpPr>
        <p:sp>
          <p:nvSpPr>
            <p:cNvPr id="48" name="Google Shape;48;p22"/>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49" name="Google Shape;49;p22"/>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0" name="Shape 50"/>
        <p:cNvGrpSpPr/>
        <p:nvPr/>
      </p:nvGrpSpPr>
      <p:grpSpPr>
        <a:xfrm>
          <a:off x="0" y="0"/>
          <a:ext cx="0" cy="0"/>
          <a:chOff x="0" y="0"/>
          <a:chExt cx="0" cy="0"/>
        </a:xfrm>
      </p:grpSpPr>
      <p:sp>
        <p:nvSpPr>
          <p:cNvPr id="51" name="Google Shape;51;p23"/>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ndar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grpSp>
        <p:nvGrpSpPr>
          <p:cNvPr id="54" name="Google Shape;54;p23"/>
          <p:cNvGrpSpPr/>
          <p:nvPr/>
        </p:nvGrpSpPr>
        <p:grpSpPr>
          <a:xfrm>
            <a:off x="0" y="6330499"/>
            <a:ext cx="9144000" cy="499194"/>
            <a:chOff x="0" y="4869160"/>
            <a:chExt cx="9144000" cy="499194"/>
          </a:xfrm>
        </p:grpSpPr>
        <p:sp>
          <p:nvSpPr>
            <p:cNvPr id="55" name="Google Shape;55;p23"/>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 name="Google Shape;56;p23"/>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57" name="Google Shape;57;p23"/>
          <p:cNvGrpSpPr/>
          <p:nvPr/>
        </p:nvGrpSpPr>
        <p:grpSpPr>
          <a:xfrm>
            <a:off x="0" y="-13096"/>
            <a:ext cx="9144000" cy="859234"/>
            <a:chOff x="0" y="-13096"/>
            <a:chExt cx="9144000" cy="859234"/>
          </a:xfrm>
        </p:grpSpPr>
        <p:sp>
          <p:nvSpPr>
            <p:cNvPr id="58" name="Google Shape;58;p23"/>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59" name="Google Shape;59;p23"/>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0" name="Shape 60"/>
        <p:cNvGrpSpPr/>
        <p:nvPr/>
      </p:nvGrpSpPr>
      <p:grpSpPr>
        <a:xfrm>
          <a:off x="0" y="0"/>
          <a:ext cx="0" cy="0"/>
          <a:chOff x="0" y="0"/>
          <a:chExt cx="0" cy="0"/>
        </a:xfrm>
      </p:grpSpPr>
      <p:sp>
        <p:nvSpPr>
          <p:cNvPr id="61" name="Google Shape;61;p24"/>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 name="Google Shape;62;p24"/>
          <p:cNvSpPr txBox="1"/>
          <p:nvPr>
            <p:ph type="title"/>
          </p:nvPr>
        </p:nvSpPr>
        <p:spPr>
          <a:xfrm>
            <a:off x="457200" y="891598"/>
            <a:ext cx="8229600" cy="52604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4" name="Google Shape;64;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grpSp>
        <p:nvGrpSpPr>
          <p:cNvPr id="65" name="Google Shape;65;p24"/>
          <p:cNvGrpSpPr/>
          <p:nvPr/>
        </p:nvGrpSpPr>
        <p:grpSpPr>
          <a:xfrm>
            <a:off x="0" y="6321941"/>
            <a:ext cx="9144000" cy="499194"/>
            <a:chOff x="0" y="4869160"/>
            <a:chExt cx="9144000" cy="499194"/>
          </a:xfrm>
        </p:grpSpPr>
        <p:sp>
          <p:nvSpPr>
            <p:cNvPr id="66" name="Google Shape;66;p24"/>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 name="Google Shape;67;p24"/>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68" name="Google Shape;68;p24"/>
          <p:cNvGrpSpPr/>
          <p:nvPr/>
        </p:nvGrpSpPr>
        <p:grpSpPr>
          <a:xfrm>
            <a:off x="0" y="-13096"/>
            <a:ext cx="9144000" cy="859234"/>
            <a:chOff x="0" y="-13096"/>
            <a:chExt cx="9144000" cy="859234"/>
          </a:xfrm>
        </p:grpSpPr>
        <p:sp>
          <p:nvSpPr>
            <p:cNvPr id="69" name="Google Shape;69;p24"/>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70" name="Google Shape;70;p24"/>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1" name="Shape 71"/>
        <p:cNvGrpSpPr/>
        <p:nvPr/>
      </p:nvGrpSpPr>
      <p:grpSpPr>
        <a:xfrm>
          <a:off x="0" y="0"/>
          <a:ext cx="0" cy="0"/>
          <a:chOff x="0" y="0"/>
          <a:chExt cx="0" cy="0"/>
        </a:xfrm>
      </p:grpSpPr>
      <p:sp>
        <p:nvSpPr>
          <p:cNvPr id="72" name="Google Shape;72;p25"/>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25"/>
          <p:cNvSpPr txBox="1"/>
          <p:nvPr>
            <p:ph type="title"/>
          </p:nvPr>
        </p:nvSpPr>
        <p:spPr>
          <a:xfrm>
            <a:off x="457200" y="918444"/>
            <a:ext cx="8229600" cy="499194"/>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ndar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75" name="Google Shape;75;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76" name="Google Shape;76;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77" name="Google Shape;77;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grpSp>
        <p:nvGrpSpPr>
          <p:cNvPr id="78" name="Google Shape;78;p25"/>
          <p:cNvGrpSpPr/>
          <p:nvPr/>
        </p:nvGrpSpPr>
        <p:grpSpPr>
          <a:xfrm>
            <a:off x="0" y="6339037"/>
            <a:ext cx="9144000" cy="499194"/>
            <a:chOff x="0" y="4869160"/>
            <a:chExt cx="9144000" cy="499194"/>
          </a:xfrm>
        </p:grpSpPr>
        <p:sp>
          <p:nvSpPr>
            <p:cNvPr id="79" name="Google Shape;79;p25"/>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25"/>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81" name="Google Shape;81;p25"/>
          <p:cNvGrpSpPr/>
          <p:nvPr/>
        </p:nvGrpSpPr>
        <p:grpSpPr>
          <a:xfrm>
            <a:off x="0" y="-13096"/>
            <a:ext cx="9144000" cy="859234"/>
            <a:chOff x="0" y="-13096"/>
            <a:chExt cx="9144000" cy="859234"/>
          </a:xfrm>
        </p:grpSpPr>
        <p:sp>
          <p:nvSpPr>
            <p:cNvPr id="82" name="Google Shape;82;p25"/>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83" name="Google Shape;83;p25"/>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84" name="Shape 84"/>
        <p:cNvGrpSpPr/>
        <p:nvPr/>
      </p:nvGrpSpPr>
      <p:grpSpPr>
        <a:xfrm>
          <a:off x="0" y="0"/>
          <a:ext cx="0" cy="0"/>
          <a:chOff x="0" y="0"/>
          <a:chExt cx="0" cy="0"/>
        </a:xfrm>
      </p:grpSpPr>
      <p:sp>
        <p:nvSpPr>
          <p:cNvPr id="85" name="Google Shape;85;p26"/>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 name="Google Shape;86;p26"/>
          <p:cNvSpPr txBox="1"/>
          <p:nvPr>
            <p:ph type="title"/>
          </p:nvPr>
        </p:nvSpPr>
        <p:spPr>
          <a:xfrm>
            <a:off x="457200" y="891598"/>
            <a:ext cx="8229600" cy="52604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7" name="Google Shape;87;p26"/>
          <p:cNvGrpSpPr/>
          <p:nvPr/>
        </p:nvGrpSpPr>
        <p:grpSpPr>
          <a:xfrm>
            <a:off x="0" y="6296317"/>
            <a:ext cx="9144000" cy="499194"/>
            <a:chOff x="0" y="4869160"/>
            <a:chExt cx="9144000" cy="499194"/>
          </a:xfrm>
        </p:grpSpPr>
        <p:sp>
          <p:nvSpPr>
            <p:cNvPr id="88" name="Google Shape;88;p26"/>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26"/>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90" name="Google Shape;90;p26"/>
          <p:cNvGrpSpPr/>
          <p:nvPr/>
        </p:nvGrpSpPr>
        <p:grpSpPr>
          <a:xfrm>
            <a:off x="0" y="-13096"/>
            <a:ext cx="9144000" cy="859234"/>
            <a:chOff x="0" y="-13096"/>
            <a:chExt cx="9144000" cy="859234"/>
          </a:xfrm>
        </p:grpSpPr>
        <p:sp>
          <p:nvSpPr>
            <p:cNvPr id="91" name="Google Shape;91;p26"/>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92" name="Google Shape;92;p26"/>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93" name="Shape 93"/>
        <p:cNvGrpSpPr/>
        <p:nvPr/>
      </p:nvGrpSpPr>
      <p:grpSpPr>
        <a:xfrm>
          <a:off x="0" y="0"/>
          <a:ext cx="0" cy="0"/>
          <a:chOff x="0" y="0"/>
          <a:chExt cx="0" cy="0"/>
        </a:xfrm>
      </p:grpSpPr>
      <p:sp>
        <p:nvSpPr>
          <p:cNvPr id="94" name="Google Shape;94;p27"/>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95" name="Google Shape;95;p27"/>
          <p:cNvGrpSpPr/>
          <p:nvPr/>
        </p:nvGrpSpPr>
        <p:grpSpPr>
          <a:xfrm>
            <a:off x="0" y="6330491"/>
            <a:ext cx="9144000" cy="499194"/>
            <a:chOff x="0" y="4869160"/>
            <a:chExt cx="9144000" cy="499194"/>
          </a:xfrm>
        </p:grpSpPr>
        <p:sp>
          <p:nvSpPr>
            <p:cNvPr id="96" name="Google Shape;96;p27"/>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27"/>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98" name="Google Shape;98;p27"/>
          <p:cNvGrpSpPr/>
          <p:nvPr/>
        </p:nvGrpSpPr>
        <p:grpSpPr>
          <a:xfrm>
            <a:off x="0" y="-13096"/>
            <a:ext cx="9144000" cy="859234"/>
            <a:chOff x="0" y="-13096"/>
            <a:chExt cx="9144000" cy="859234"/>
          </a:xfrm>
        </p:grpSpPr>
        <p:sp>
          <p:nvSpPr>
            <p:cNvPr id="99" name="Google Shape;99;p27"/>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100" name="Google Shape;100;p27"/>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01" name="Shape 101"/>
        <p:cNvGrpSpPr/>
        <p:nvPr/>
      </p:nvGrpSpPr>
      <p:grpSpPr>
        <a:xfrm>
          <a:off x="0" y="0"/>
          <a:ext cx="0" cy="0"/>
          <a:chOff x="0" y="0"/>
          <a:chExt cx="0" cy="0"/>
        </a:xfrm>
      </p:grpSpPr>
      <p:sp>
        <p:nvSpPr>
          <p:cNvPr id="102" name="Google Shape;102;p28"/>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8"/>
          <p:cNvSpPr txBox="1"/>
          <p:nvPr>
            <p:ph type="title"/>
          </p:nvPr>
        </p:nvSpPr>
        <p:spPr>
          <a:xfrm>
            <a:off x="457200" y="855874"/>
            <a:ext cx="3008313" cy="57922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ndar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 type="body"/>
          </p:nvPr>
        </p:nvSpPr>
        <p:spPr>
          <a:xfrm>
            <a:off x="3575050" y="855874"/>
            <a:ext cx="5111750" cy="5270289"/>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05" name="Google Shape;10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grpSp>
        <p:nvGrpSpPr>
          <p:cNvPr id="106" name="Google Shape;106;p28"/>
          <p:cNvGrpSpPr/>
          <p:nvPr/>
        </p:nvGrpSpPr>
        <p:grpSpPr>
          <a:xfrm>
            <a:off x="0" y="6279221"/>
            <a:ext cx="9144000" cy="499194"/>
            <a:chOff x="0" y="4869160"/>
            <a:chExt cx="9144000" cy="499194"/>
          </a:xfrm>
        </p:grpSpPr>
        <p:sp>
          <p:nvSpPr>
            <p:cNvPr id="107" name="Google Shape;107;p28"/>
            <p:cNvSpPr/>
            <p:nvPr/>
          </p:nvSpPr>
          <p:spPr>
            <a:xfrm>
              <a:off x="0" y="4869160"/>
              <a:ext cx="9144000" cy="49919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28"/>
            <p:cNvSpPr txBox="1"/>
            <p:nvPr/>
          </p:nvSpPr>
          <p:spPr>
            <a:xfrm>
              <a:off x="107504" y="4986672"/>
              <a:ext cx="9036496" cy="284947"/>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grpSp>
        <p:nvGrpSpPr>
          <p:cNvPr id="109" name="Google Shape;109;p28"/>
          <p:cNvGrpSpPr/>
          <p:nvPr/>
        </p:nvGrpSpPr>
        <p:grpSpPr>
          <a:xfrm>
            <a:off x="0" y="-13096"/>
            <a:ext cx="9144000" cy="859234"/>
            <a:chOff x="0" y="-13096"/>
            <a:chExt cx="9144000" cy="859234"/>
          </a:xfrm>
        </p:grpSpPr>
        <p:sp>
          <p:nvSpPr>
            <p:cNvPr id="110" name="Google Shape;110;p28"/>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111" name="Google Shape;111;p28"/>
            <p:cNvPicPr preferRelativeResize="0"/>
            <p:nvPr/>
          </p:nvPicPr>
          <p:blipFill rotWithShape="1">
            <a:blip r:embed="rId2">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8"/>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Google Shape;11;p18"/>
          <p:cNvSpPr txBox="1"/>
          <p:nvPr>
            <p:ph type="title"/>
          </p:nvPr>
        </p:nvSpPr>
        <p:spPr>
          <a:xfrm>
            <a:off x="457200" y="891598"/>
            <a:ext cx="8229600" cy="52604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lt1"/>
              </a:buClr>
              <a:buSzPts val="4400"/>
              <a:buFont typeface="Candara"/>
              <a:buNone/>
              <a:defRPr b="0" i="0" sz="4400" u="none" cap="none" strike="noStrike">
                <a:solidFill>
                  <a:schemeClr val="lt1"/>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lt1"/>
              </a:buClr>
              <a:buSzPts val="3200"/>
              <a:buFont typeface="Arial"/>
              <a:buChar char="•"/>
              <a:defRPr b="0" i="0" sz="3200" u="none" cap="none" strike="noStrike">
                <a:solidFill>
                  <a:schemeClr val="lt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ndara"/>
                <a:ea typeface="Candara"/>
                <a:cs typeface="Candara"/>
                <a:sym typeface="Candara"/>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ndara"/>
                <a:ea typeface="Candara"/>
                <a:cs typeface="Candara"/>
                <a:sym typeface="Candara"/>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ndara"/>
                <a:ea typeface="Candara"/>
                <a:cs typeface="Candara"/>
                <a:sym typeface="Candara"/>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ndara"/>
                <a:ea typeface="Candara"/>
                <a:cs typeface="Candara"/>
                <a:sym typeface="Candara"/>
              </a:defRPr>
            </a:lvl9pPr>
          </a:lstStyle>
          <a:p/>
        </p:txBody>
      </p:sp>
      <p:grpSp>
        <p:nvGrpSpPr>
          <p:cNvPr id="13" name="Google Shape;13;p18"/>
          <p:cNvGrpSpPr/>
          <p:nvPr/>
        </p:nvGrpSpPr>
        <p:grpSpPr>
          <a:xfrm>
            <a:off x="0" y="-13096"/>
            <a:ext cx="9144000" cy="859234"/>
            <a:chOff x="0" y="-13096"/>
            <a:chExt cx="9144000" cy="859234"/>
          </a:xfrm>
        </p:grpSpPr>
        <p:sp>
          <p:nvSpPr>
            <p:cNvPr id="14" name="Google Shape;14;p18"/>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15" name="Google Shape;15;p18"/>
            <p:cNvPicPr preferRelativeResize="0"/>
            <p:nvPr/>
          </p:nvPicPr>
          <p:blipFill rotWithShape="1">
            <a:blip r:embed="rId1">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grpSp>
        <p:nvGrpSpPr>
          <p:cNvPr id="16" name="Google Shape;16;p18"/>
          <p:cNvGrpSpPr/>
          <p:nvPr/>
        </p:nvGrpSpPr>
        <p:grpSpPr>
          <a:xfrm>
            <a:off x="0" y="6308725"/>
            <a:ext cx="9144000" cy="499194"/>
            <a:chOff x="0" y="4869160"/>
            <a:chExt cx="9144000" cy="499194"/>
          </a:xfrm>
        </p:grpSpPr>
        <p:sp>
          <p:nvSpPr>
            <p:cNvPr id="17" name="Google Shape;17;p18"/>
            <p:cNvSpPr/>
            <p:nvPr/>
          </p:nvSpPr>
          <p:spPr>
            <a:xfrm>
              <a:off x="0" y="4869160"/>
              <a:ext cx="9144000" cy="49919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p18"/>
            <p:cNvSpPr txBox="1"/>
            <p:nvPr/>
          </p:nvSpPr>
          <p:spPr>
            <a:xfrm>
              <a:off x="107504" y="4986672"/>
              <a:ext cx="9036496" cy="284947"/>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chemeClr val="dk1"/>
                  </a:solidFill>
                  <a:latin typeface="Century Gothic"/>
                  <a:ea typeface="Century Gothic"/>
                  <a:cs typeface="Century Gothic"/>
                  <a:sym typeface="Century Gothic"/>
                </a:rPr>
                <a:t>Av. San Carlos 1980 Huancayo – Perú | Central: (064) 481430                                                       </a:t>
              </a:r>
              <a:r>
                <a:rPr b="1" i="0" lang="es-PE" sz="1200" u="none" cap="none" strike="noStrike">
                  <a:solidFill>
                    <a:schemeClr val="dk1"/>
                  </a:solidFill>
                  <a:latin typeface="Century Gothic"/>
                  <a:ea typeface="Century Gothic"/>
                  <a:cs typeface="Century Gothic"/>
                  <a:sym typeface="Century Gothic"/>
                </a:rPr>
                <a:t>www.continental.edu.pe</a:t>
              </a:r>
              <a:endParaRPr b="1" i="0" sz="1200" u="none" cap="none" strike="noStrike">
                <a:solidFill>
                  <a:schemeClr val="dk1"/>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17"/>
          <p:cNvSpPr/>
          <p:nvPr/>
        </p:nvSpPr>
        <p:spPr>
          <a:xfrm>
            <a:off x="0" y="0"/>
            <a:ext cx="9144000" cy="6858000"/>
          </a:xfrm>
          <a:prstGeom prst="rect">
            <a:avLst/>
          </a:prstGeom>
          <a:solidFill>
            <a:schemeClr val="lt2"/>
          </a:solidFill>
          <a:ln cap="flat" cmpd="sng" w="9525">
            <a:solidFill>
              <a:schemeClr val="dk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 name="Google Shape;23;p17"/>
          <p:cNvSpPr txBox="1"/>
          <p:nvPr>
            <p:ph type="title"/>
          </p:nvPr>
        </p:nvSpPr>
        <p:spPr>
          <a:xfrm>
            <a:off x="457200" y="891598"/>
            <a:ext cx="8229600" cy="52604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ndara"/>
              <a:buNone/>
              <a:defRPr b="0" i="0" sz="4400" u="none" cap="none" strike="noStrike">
                <a:solidFill>
                  <a:schemeClr val="dk1"/>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9pPr>
          </a:lstStyle>
          <a:p/>
        </p:txBody>
      </p:sp>
      <p:grpSp>
        <p:nvGrpSpPr>
          <p:cNvPr id="25" name="Google Shape;25;p17"/>
          <p:cNvGrpSpPr/>
          <p:nvPr/>
        </p:nvGrpSpPr>
        <p:grpSpPr>
          <a:xfrm>
            <a:off x="0" y="-13096"/>
            <a:ext cx="9144000" cy="859234"/>
            <a:chOff x="0" y="-13096"/>
            <a:chExt cx="9144000" cy="859234"/>
          </a:xfrm>
        </p:grpSpPr>
        <p:sp>
          <p:nvSpPr>
            <p:cNvPr id="26" name="Google Shape;26;p17"/>
            <p:cNvSpPr/>
            <p:nvPr/>
          </p:nvSpPr>
          <p:spPr>
            <a:xfrm>
              <a:off x="0" y="-13096"/>
              <a:ext cx="9144000" cy="85923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n relacionada" id="27" name="Google Shape;27;p17"/>
            <p:cNvPicPr preferRelativeResize="0"/>
            <p:nvPr/>
          </p:nvPicPr>
          <p:blipFill rotWithShape="1">
            <a:blip r:embed="rId1">
              <a:alphaModFix/>
            </a:blip>
            <a:srcRect b="0" l="0" r="0" t="0"/>
            <a:stretch/>
          </p:blipFill>
          <p:spPr>
            <a:xfrm>
              <a:off x="347993" y="45460"/>
              <a:ext cx="2352013" cy="76495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pic>
      </p:grpSp>
      <p:grpSp>
        <p:nvGrpSpPr>
          <p:cNvPr id="28" name="Google Shape;28;p17"/>
          <p:cNvGrpSpPr/>
          <p:nvPr/>
        </p:nvGrpSpPr>
        <p:grpSpPr>
          <a:xfrm>
            <a:off x="0" y="6308725"/>
            <a:ext cx="9144000" cy="499194"/>
            <a:chOff x="0" y="4869160"/>
            <a:chExt cx="9144000" cy="499194"/>
          </a:xfrm>
        </p:grpSpPr>
        <p:sp>
          <p:nvSpPr>
            <p:cNvPr id="29" name="Google Shape;29;p17"/>
            <p:cNvSpPr/>
            <p:nvPr/>
          </p:nvSpPr>
          <p:spPr>
            <a:xfrm>
              <a:off x="0" y="4869160"/>
              <a:ext cx="9144000" cy="49919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17"/>
            <p:cNvSpPr txBox="1"/>
            <p:nvPr/>
          </p:nvSpPr>
          <p:spPr>
            <a:xfrm>
              <a:off x="107504" y="4986672"/>
              <a:ext cx="9036496" cy="284947"/>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8D8D8"/>
                  </a:solidFill>
                  <a:latin typeface="Century Gothic"/>
                  <a:ea typeface="Century Gothic"/>
                  <a:cs typeface="Century Gothic"/>
                  <a:sym typeface="Century Gothic"/>
                </a:rPr>
                <a:t>Av. San Carlos 1980 Huancayo – Perú | Central: (064) 481430                                                       </a:t>
              </a:r>
              <a:r>
                <a:rPr b="1" i="0" lang="es-PE" sz="1200" u="none" cap="none" strike="noStrike">
                  <a:solidFill>
                    <a:srgbClr val="D8D8D8"/>
                  </a:solidFill>
                  <a:latin typeface="Century Gothic"/>
                  <a:ea typeface="Century Gothic"/>
                  <a:cs typeface="Century Gothic"/>
                  <a:sym typeface="Century Gothic"/>
                </a:rPr>
                <a:t>www.continental.edu.pe</a:t>
              </a:r>
              <a:endParaRPr b="1" i="0" sz="1200" u="none" cap="none" strike="noStrike">
                <a:solidFill>
                  <a:srgbClr val="D8D8D8"/>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
          <p:cNvSpPr txBox="1"/>
          <p:nvPr/>
        </p:nvSpPr>
        <p:spPr>
          <a:xfrm>
            <a:off x="4247075" y="4279588"/>
            <a:ext cx="47097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PE" sz="1800" u="none" cap="none" strike="noStrike">
                <a:solidFill>
                  <a:schemeClr val="lt1"/>
                </a:solidFill>
                <a:latin typeface="Arial"/>
                <a:ea typeface="Arial"/>
                <a:cs typeface="Arial"/>
                <a:sym typeface="Arial"/>
              </a:rPr>
              <a:t>Autores:</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lt1"/>
              </a:solidFill>
            </a:endParaRPr>
          </a:p>
          <a:p>
            <a:pPr indent="0" lvl="0" marL="0" marR="0" rtl="0" algn="l">
              <a:lnSpc>
                <a:spcPct val="100000"/>
              </a:lnSpc>
              <a:spcBef>
                <a:spcPts val="0"/>
              </a:spcBef>
              <a:spcAft>
                <a:spcPts val="0"/>
              </a:spcAft>
              <a:buClr>
                <a:srgbClr val="000000"/>
              </a:buClr>
              <a:buSzPts val="1800"/>
              <a:buFont typeface="Arial"/>
              <a:buNone/>
            </a:pPr>
            <a:r>
              <a:rPr lang="es-PE" sz="1800">
                <a:solidFill>
                  <a:schemeClr val="lt1"/>
                </a:solidFill>
              </a:rPr>
              <a:t>Angel Nerbayeis Cullanco Acevedo</a:t>
            </a:r>
            <a:endParaRPr sz="1800">
              <a:solidFill>
                <a:schemeClr val="lt1"/>
              </a:solidFill>
            </a:endParaRPr>
          </a:p>
          <a:p>
            <a:pPr indent="0" lvl="0" marL="0" marR="0" rtl="0" algn="l">
              <a:lnSpc>
                <a:spcPct val="100000"/>
              </a:lnSpc>
              <a:spcBef>
                <a:spcPts val="0"/>
              </a:spcBef>
              <a:spcAft>
                <a:spcPts val="0"/>
              </a:spcAft>
              <a:buClr>
                <a:srgbClr val="000000"/>
              </a:buClr>
              <a:buSzPts val="1800"/>
              <a:buFont typeface="Arial"/>
              <a:buNone/>
            </a:pPr>
            <a:r>
              <a:rPr lang="es-PE" sz="1800">
                <a:solidFill>
                  <a:schemeClr val="lt1"/>
                </a:solidFill>
              </a:rPr>
              <a:t>Frank Yoel Trillo Gabriel</a:t>
            </a:r>
            <a:endParaRPr sz="1800">
              <a:solidFill>
                <a:schemeClr val="lt1"/>
              </a:solidFill>
            </a:endParaRPr>
          </a:p>
          <a:p>
            <a:pPr indent="0" lvl="0" marL="0" marR="0" rtl="0" algn="l">
              <a:lnSpc>
                <a:spcPct val="100000"/>
              </a:lnSpc>
              <a:spcBef>
                <a:spcPts val="0"/>
              </a:spcBef>
              <a:spcAft>
                <a:spcPts val="0"/>
              </a:spcAft>
              <a:buClr>
                <a:srgbClr val="000000"/>
              </a:buClr>
              <a:buSzPts val="1800"/>
              <a:buFont typeface="Arial"/>
              <a:buNone/>
            </a:pPr>
            <a:r>
              <a:rPr lang="es-PE" sz="1800">
                <a:solidFill>
                  <a:schemeClr val="lt1"/>
                </a:solidFill>
              </a:rPr>
              <a:t>John Hilario Machuca</a:t>
            </a:r>
            <a:endParaRPr sz="1800">
              <a:solidFill>
                <a:schemeClr val="lt1"/>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endParaRPr>
          </a:p>
        </p:txBody>
      </p:sp>
      <p:sp>
        <p:nvSpPr>
          <p:cNvPr id="155" name="Google Shape;155;p1"/>
          <p:cNvSpPr txBox="1"/>
          <p:nvPr/>
        </p:nvSpPr>
        <p:spPr>
          <a:xfrm>
            <a:off x="3453861" y="6170041"/>
            <a:ext cx="2236277"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PE" sz="2000" u="none" cap="none" strike="noStrike">
                <a:solidFill>
                  <a:schemeClr val="lt1"/>
                </a:solidFill>
                <a:latin typeface="Arial"/>
                <a:ea typeface="Arial"/>
                <a:cs typeface="Arial"/>
                <a:sym typeface="Arial"/>
              </a:rPr>
              <a:t>Huancayo -202</a:t>
            </a:r>
            <a:r>
              <a:rPr lang="es-PE" sz="2000">
                <a:solidFill>
                  <a:schemeClr val="lt1"/>
                </a:solidFill>
              </a:rPr>
              <a:t>4</a:t>
            </a:r>
            <a:endParaRPr b="0" i="0" sz="2000" u="none" cap="none" strike="noStrike">
              <a:solidFill>
                <a:schemeClr val="lt1"/>
              </a:solidFill>
              <a:latin typeface="Arial"/>
              <a:ea typeface="Arial"/>
              <a:cs typeface="Arial"/>
              <a:sym typeface="Arial"/>
            </a:endParaRPr>
          </a:p>
        </p:txBody>
      </p:sp>
      <p:sp>
        <p:nvSpPr>
          <p:cNvPr id="156" name="Google Shape;156;p1"/>
          <p:cNvSpPr txBox="1"/>
          <p:nvPr/>
        </p:nvSpPr>
        <p:spPr>
          <a:xfrm>
            <a:off x="326250" y="1769800"/>
            <a:ext cx="8491500" cy="1908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s-PE" sz="2000" cap="small">
                <a:solidFill>
                  <a:schemeClr val="lt1"/>
                </a:solidFill>
              </a:rPr>
              <a:t>"IMPLEMENTACIÓN DE LA APLICACIÓN WEB EVA Y SU INFLUENCIA PARA DETECTAR SUPUESTOS CASOS DE PLAGIO Y SUPLANTACIÓN DE IDENTIDAD DE PRUEBAS OBJETIVAS EN LOS ESTUDIANTES DE LA MODALIDAD SEMIPRESENCIAL DE LA UNIVERSIDAD CONTINENTAL 2024”</a:t>
            </a:r>
            <a:endParaRPr sz="2000">
              <a:solidFill>
                <a:schemeClr val="lt1"/>
              </a:solidFill>
            </a:endParaRPr>
          </a:p>
        </p:txBody>
      </p:sp>
    </p:spTree>
  </p:cSld>
  <p:clrMapOvr>
    <a:masterClrMapping/>
  </p:clrMapOvr>
  <p:transition spd="med">
    <p:wheel spokes="2"/>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Marco teórico</a:t>
            </a:r>
            <a:endParaRPr b="1" i="0" sz="3200" u="none" cap="none" strike="noStrike">
              <a:solidFill>
                <a:schemeClr val="lt1"/>
              </a:solidFill>
              <a:latin typeface="Overlock"/>
              <a:ea typeface="Overlock"/>
              <a:cs typeface="Overlock"/>
              <a:sym typeface="Overlock"/>
            </a:endParaRPr>
          </a:p>
        </p:txBody>
      </p:sp>
      <p:sp>
        <p:nvSpPr>
          <p:cNvPr id="222" name="Google Shape;222;p35"/>
          <p:cNvSpPr txBox="1"/>
          <p:nvPr/>
        </p:nvSpPr>
        <p:spPr>
          <a:xfrm>
            <a:off x="-4982" y="1052736"/>
            <a:ext cx="6056158" cy="461624"/>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Bases teóricas</a:t>
            </a:r>
            <a:endParaRPr b="1" i="0" sz="2400" u="none" cap="none" strike="noStrike">
              <a:solidFill>
                <a:srgbClr val="7030A0"/>
              </a:solidFill>
              <a:latin typeface="Overlock"/>
              <a:ea typeface="Overlock"/>
              <a:cs typeface="Overlock"/>
              <a:sym typeface="Overlock"/>
            </a:endParaRPr>
          </a:p>
        </p:txBody>
      </p:sp>
      <p:sp>
        <p:nvSpPr>
          <p:cNvPr id="223" name="Google Shape;223;p35"/>
          <p:cNvSpPr txBox="1"/>
          <p:nvPr/>
        </p:nvSpPr>
        <p:spPr>
          <a:xfrm>
            <a:off x="342200" y="1753700"/>
            <a:ext cx="6461700" cy="5141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PE"/>
              <a:t>Educación semipresencial</a:t>
            </a:r>
            <a:endParaRPr/>
          </a:p>
          <a:p>
            <a:pPr indent="0" lvl="0" marL="45720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s-PE">
                <a:solidFill>
                  <a:schemeClr val="dk1"/>
                </a:solidFill>
              </a:rPr>
              <a:t>Medidas de Seguridad de Evaluaciones U.C.</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PE">
                <a:solidFill>
                  <a:schemeClr val="dk1"/>
                </a:solidFill>
              </a:rPr>
              <a:t>Suplantación de Identidad</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PE">
                <a:solidFill>
                  <a:schemeClr val="dk1"/>
                </a:solidFill>
              </a:rPr>
              <a:t>Medición de Tiempos de Respuesta en Aplicaciones Web</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PE">
                <a:solidFill>
                  <a:schemeClr val="dk1"/>
                </a:solidFill>
              </a:rPr>
              <a:t>Deep Learning o aprendizaje profundo</a:t>
            </a:r>
            <a:endParaRPr>
              <a:solidFill>
                <a:schemeClr val="dk1"/>
              </a:solidFill>
            </a:endParaRPr>
          </a:p>
          <a:p>
            <a:pPr indent="-317500" lvl="1" marL="914400" rtl="0" algn="l">
              <a:spcBef>
                <a:spcPts val="0"/>
              </a:spcBef>
              <a:spcAft>
                <a:spcPts val="0"/>
              </a:spcAft>
              <a:buClr>
                <a:schemeClr val="dk1"/>
              </a:buClr>
              <a:buSzPts val="1400"/>
              <a:buChar char="○"/>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PE">
                <a:solidFill>
                  <a:schemeClr val="dk1"/>
                </a:solidFill>
              </a:rPr>
              <a:t>OpenCV (Open Source Computer Vision Library)</a:t>
            </a:r>
            <a:endParaRPr>
              <a:solidFill>
                <a:schemeClr val="dk1"/>
              </a:solidFill>
            </a:endParaRPr>
          </a:p>
          <a:p>
            <a:pPr indent="-317500" lvl="1" marL="914400" rtl="0" algn="l">
              <a:spcBef>
                <a:spcPts val="0"/>
              </a:spcBef>
              <a:spcAft>
                <a:spcPts val="0"/>
              </a:spcAft>
              <a:buClr>
                <a:schemeClr val="dk1"/>
              </a:buClr>
              <a:buSzPts val="1400"/>
              <a:buChar char="○"/>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PE">
                <a:solidFill>
                  <a:schemeClr val="dk1"/>
                </a:solidFill>
              </a:rPr>
              <a:t>Detección de vida</a:t>
            </a:r>
            <a:endParaRPr>
              <a:solidFill>
                <a:schemeClr val="dk1"/>
              </a:solidFill>
            </a:endParaRPr>
          </a:p>
          <a:p>
            <a:pPr indent="-317500" lvl="1" marL="914400" rtl="0" algn="l">
              <a:spcBef>
                <a:spcPts val="0"/>
              </a:spcBef>
              <a:spcAft>
                <a:spcPts val="0"/>
              </a:spcAft>
              <a:buClr>
                <a:schemeClr val="dk1"/>
              </a:buClr>
              <a:buSzPts val="1400"/>
              <a:buChar char="○"/>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transition spd="med">
    <p:wheel spokes="2"/>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Metodología</a:t>
            </a:r>
            <a:endParaRPr b="1" i="0" sz="3200" u="none" cap="none" strike="noStrike">
              <a:solidFill>
                <a:schemeClr val="lt1"/>
              </a:solidFill>
              <a:latin typeface="Overlock"/>
              <a:ea typeface="Overlock"/>
              <a:cs typeface="Overlock"/>
              <a:sym typeface="Overlock"/>
            </a:endParaRPr>
          </a:p>
        </p:txBody>
      </p:sp>
      <p:sp>
        <p:nvSpPr>
          <p:cNvPr id="229" name="Google Shape;229;p36"/>
          <p:cNvSpPr txBox="1"/>
          <p:nvPr/>
        </p:nvSpPr>
        <p:spPr>
          <a:xfrm>
            <a:off x="-4982" y="1052736"/>
            <a:ext cx="6056158" cy="461624"/>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Método, tipo o alcance de la investigación</a:t>
            </a:r>
            <a:endParaRPr b="1" i="0" sz="2400" u="none" cap="none" strike="noStrike">
              <a:solidFill>
                <a:srgbClr val="7030A0"/>
              </a:solidFill>
              <a:latin typeface="Overlock"/>
              <a:ea typeface="Overlock"/>
              <a:cs typeface="Overlock"/>
              <a:sym typeface="Overlock"/>
            </a:endParaRPr>
          </a:p>
        </p:txBody>
      </p:sp>
      <p:sp>
        <p:nvSpPr>
          <p:cNvPr id="230" name="Google Shape;230;p36"/>
          <p:cNvSpPr txBox="1"/>
          <p:nvPr/>
        </p:nvSpPr>
        <p:spPr>
          <a:xfrm>
            <a:off x="154125" y="1618625"/>
            <a:ext cx="88671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PE"/>
              <a:t>Tipo de investigación: </a:t>
            </a:r>
            <a:r>
              <a:rPr lang="es-PE"/>
              <a:t>A</a:t>
            </a:r>
            <a:r>
              <a:rPr lang="es-PE"/>
              <a:t>plicada, dado que se centra en abordar un problema específico.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PE"/>
              <a:t>Diseño de investigación:</a:t>
            </a:r>
            <a:r>
              <a:rPr lang="es-PE"/>
              <a:t> Pre-experimental, ya que se realizarán las intervenciones solo en el grupo experimental.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PE"/>
              <a:t>Población: </a:t>
            </a:r>
            <a:r>
              <a:rPr lang="es-PE"/>
              <a:t>Los estudiantes de la modalidad semipresencial de la Universidad Continental (12000).</a:t>
            </a:r>
            <a:endParaRPr/>
          </a:p>
          <a:p>
            <a:pPr indent="0" lvl="0" marL="0" rtl="0" algn="l">
              <a:lnSpc>
                <a:spcPct val="150000"/>
              </a:lnSpc>
              <a:spcBef>
                <a:spcPts val="1200"/>
              </a:spcBef>
              <a:spcAft>
                <a:spcPts val="0"/>
              </a:spcAft>
              <a:buClr>
                <a:schemeClr val="dk1"/>
              </a:buClr>
              <a:buSzPts val="1100"/>
              <a:buFont typeface="Arial"/>
              <a:buNone/>
            </a:pPr>
            <a:r>
              <a:rPr b="1" lang="es-PE">
                <a:solidFill>
                  <a:schemeClr val="dk1"/>
                </a:solidFill>
              </a:rPr>
              <a:t>Muestra: </a:t>
            </a:r>
            <a:r>
              <a:rPr lang="es-PE"/>
              <a:t>373 estudiantes, se calculó utilizando la fórmula para poblaciones finitas.</a:t>
            </a:r>
            <a:endParaRPr/>
          </a:p>
          <a:p>
            <a:pPr indent="0" lvl="0" marL="0" rtl="0" algn="l">
              <a:spcBef>
                <a:spcPts val="600"/>
              </a:spcBef>
              <a:spcAft>
                <a:spcPts val="0"/>
              </a:spcAft>
              <a:buNone/>
            </a:pPr>
            <a:r>
              <a:t/>
            </a:r>
            <a:endParaRPr/>
          </a:p>
        </p:txBody>
      </p:sp>
      <p:pic>
        <p:nvPicPr>
          <p:cNvPr id="231" name="Google Shape;231;p36"/>
          <p:cNvPicPr preferRelativeResize="0"/>
          <p:nvPr/>
        </p:nvPicPr>
        <p:blipFill>
          <a:blip r:embed="rId3">
            <a:alphaModFix/>
          </a:blip>
          <a:stretch>
            <a:fillRect/>
          </a:stretch>
        </p:blipFill>
        <p:spPr>
          <a:xfrm>
            <a:off x="305275" y="3429000"/>
            <a:ext cx="6056150" cy="2732098"/>
          </a:xfrm>
          <a:prstGeom prst="rect">
            <a:avLst/>
          </a:prstGeom>
          <a:noFill/>
          <a:ln>
            <a:noFill/>
          </a:ln>
        </p:spPr>
      </p:pic>
      <p:sp>
        <p:nvSpPr>
          <p:cNvPr id="232" name="Google Shape;232;p36"/>
          <p:cNvSpPr txBox="1"/>
          <p:nvPr/>
        </p:nvSpPr>
        <p:spPr>
          <a:xfrm>
            <a:off x="5930575" y="4510350"/>
            <a:ext cx="3000000" cy="569400"/>
          </a:xfrm>
          <a:prstGeom prst="rect">
            <a:avLst/>
          </a:prstGeom>
          <a:noFill/>
          <a:ln>
            <a:noFill/>
          </a:ln>
        </p:spPr>
        <p:txBody>
          <a:bodyPr anchorCtr="0" anchor="t" bIns="91425" lIns="91425" spcFirstLastPara="1" rIns="91425" wrap="square" tIns="91425">
            <a:spAutoFit/>
          </a:bodyPr>
          <a:lstStyle/>
          <a:p>
            <a:pPr indent="0" lvl="0" marL="471600" rtl="0" algn="ctr">
              <a:lnSpc>
                <a:spcPct val="150000"/>
              </a:lnSpc>
              <a:spcBef>
                <a:spcPts val="1200"/>
              </a:spcBef>
              <a:spcAft>
                <a:spcPts val="600"/>
              </a:spcAft>
              <a:buNone/>
            </a:pPr>
            <a:r>
              <a:rPr lang="es-PE" sz="1000">
                <a:solidFill>
                  <a:schemeClr val="dk1"/>
                </a:solidFill>
                <a:latin typeface="Times New Roman"/>
                <a:ea typeface="Times New Roman"/>
                <a:cs typeface="Times New Roman"/>
                <a:sym typeface="Times New Roman"/>
              </a:rPr>
              <a:t>Fórmula de poblaciones finitas, figura tomada de QuestionPro</a:t>
            </a:r>
            <a:endParaRPr/>
          </a:p>
        </p:txBody>
      </p:sp>
    </p:spTree>
  </p:cSld>
  <p:clrMapOvr>
    <a:masterClrMapping/>
  </p:clrMapOvr>
  <p:transition spd="med">
    <p:wheel spokes="2"/>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Metodología</a:t>
            </a:r>
            <a:endParaRPr b="1" i="0" sz="3200" u="none" cap="none" strike="noStrike">
              <a:solidFill>
                <a:schemeClr val="lt1"/>
              </a:solidFill>
              <a:latin typeface="Overlock"/>
              <a:ea typeface="Overlock"/>
              <a:cs typeface="Overlock"/>
              <a:sym typeface="Overlock"/>
            </a:endParaRPr>
          </a:p>
        </p:txBody>
      </p:sp>
      <p:sp>
        <p:nvSpPr>
          <p:cNvPr id="238" name="Google Shape;238;p37"/>
          <p:cNvSpPr txBox="1"/>
          <p:nvPr/>
        </p:nvSpPr>
        <p:spPr>
          <a:xfrm>
            <a:off x="-4982" y="1052736"/>
            <a:ext cx="6056158" cy="461624"/>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Materiales y métodos</a:t>
            </a:r>
            <a:endParaRPr b="1" i="0" sz="2400" u="none" cap="none" strike="noStrike">
              <a:solidFill>
                <a:srgbClr val="7030A0"/>
              </a:solidFill>
              <a:latin typeface="Overlock"/>
              <a:ea typeface="Overlock"/>
              <a:cs typeface="Overlock"/>
              <a:sym typeface="Overlock"/>
            </a:endParaRPr>
          </a:p>
        </p:txBody>
      </p:sp>
      <p:sp>
        <p:nvSpPr>
          <p:cNvPr id="239" name="Google Shape;239;p37"/>
          <p:cNvSpPr txBox="1"/>
          <p:nvPr/>
        </p:nvSpPr>
        <p:spPr>
          <a:xfrm>
            <a:off x="67150" y="1514350"/>
            <a:ext cx="88284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PE"/>
              <a:t>Metodología: </a:t>
            </a:r>
            <a:r>
              <a:rPr lang="es-PE"/>
              <a:t>Scrum, es un metodología ágil y brinda aspectos estructurados en beneficio de la organización del proyecto. Según Paredes D., la metodología Scrum se fundamenta en la formación de equipos pequeños, interdisciplinarios y autogestionados, los cuales subdividen el trabajo en tareas específicas y concretas, asignándoles prioridades y estimando sus esfuerzos respectivos.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PE"/>
              <a:t>T</a:t>
            </a:r>
            <a:r>
              <a:rPr b="1" lang="es-PE"/>
              <a:t>écnicas e Instrumentos:</a:t>
            </a:r>
            <a:r>
              <a:rPr lang="es-PE"/>
              <a:t> La elección de emplear tanto encuestas escritas como entrevistas no estructuradas en este proyecto se basa en la necesidad de abordar de manera integral el problema del plagio y suplantación de exámenes entre los estudiantes.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s-PE"/>
              <a:t>En este proyecto, se utilizaron instrumentos específicos para recopilar datos. Para las encuestas, se implementó un cuestionario estructurado que incluía una serie de preguntas cuidadosamente elaboradas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ransition spd="med">
    <p:wheel spokes="2"/>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Referencias</a:t>
            </a:r>
            <a:endParaRPr b="1" i="0" sz="3200" u="none" cap="none" strike="noStrike">
              <a:solidFill>
                <a:schemeClr val="lt1"/>
              </a:solidFill>
              <a:latin typeface="Overlock"/>
              <a:ea typeface="Overlock"/>
              <a:cs typeface="Overlock"/>
              <a:sym typeface="Overlock"/>
            </a:endParaRPr>
          </a:p>
        </p:txBody>
      </p:sp>
      <p:sp>
        <p:nvSpPr>
          <p:cNvPr id="245" name="Google Shape;245;p15"/>
          <p:cNvSpPr txBox="1"/>
          <p:nvPr/>
        </p:nvSpPr>
        <p:spPr>
          <a:xfrm>
            <a:off x="-33150" y="877525"/>
            <a:ext cx="9210300" cy="5571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s-PE"/>
              <a:t>PERÚ: Ciberdelitos en el Perú: se elevan denuncias de fraude informático y suplantación de identidad. [en línea]. Diario Oficial El Peruano, Lima 02 julio de 2021. (En sección: Ciencia y Tecnología) [fecha de consulta: 26 de abril del 2024] https://elperuano.pe/noticia/121876-ciberdelitos-.</a:t>
            </a:r>
            <a:endParaRPr/>
          </a:p>
          <a:p>
            <a:pPr indent="-317500" lvl="0" marL="457200" rtl="0" algn="l">
              <a:spcBef>
                <a:spcPts val="0"/>
              </a:spcBef>
              <a:spcAft>
                <a:spcPts val="0"/>
              </a:spcAft>
              <a:buSzPts val="1400"/>
              <a:buAutoNum type="arabicPeriod"/>
            </a:pPr>
            <a:r>
              <a:rPr lang="es-PE"/>
              <a:t>INFOBAE. La vergonzosa anulación del examen de admisión de la histórica Universidad San Marcos que dejaría sin estudios a miles de estudiantes. [en línea]. 19 de marzo de 2022. (En sección: Últimas Noticias) [fecha de consulta: 26 de abril del 2024] Disponible en: https://www.infobae.com/america/peru/2022/03/19/san-marcos-examen-de-admision-2022-anulado-ultimas-noticias-unmsm-en-vivo-prueba-de-admision-2022-ii-fraude-copia-plagio/.</a:t>
            </a:r>
            <a:endParaRPr/>
          </a:p>
          <a:p>
            <a:pPr indent="-317500" lvl="0" marL="457200" rtl="0" algn="l">
              <a:spcBef>
                <a:spcPts val="0"/>
              </a:spcBef>
              <a:spcAft>
                <a:spcPts val="0"/>
              </a:spcAft>
              <a:buSzPts val="1400"/>
              <a:buAutoNum type="arabicPeriod"/>
            </a:pPr>
            <a:r>
              <a:rPr lang="es-PE"/>
              <a:t>SMITH, J. &amp; JOHNSON, A. Implementing Facial Recognition Technology in Semipresential Education: 2021 A Case Study. Journal of Educational Technology.</a:t>
            </a:r>
            <a:endParaRPr/>
          </a:p>
          <a:p>
            <a:pPr indent="-317500" lvl="0" marL="457200" rtl="0" algn="l">
              <a:spcBef>
                <a:spcPts val="0"/>
              </a:spcBef>
              <a:spcAft>
                <a:spcPts val="0"/>
              </a:spcAft>
              <a:buSzPts val="1400"/>
              <a:buAutoNum type="arabicPeriod"/>
            </a:pPr>
            <a:r>
              <a:rPr lang="es-PE"/>
              <a:t>GARCIA, M. &amp; PÉREZ, L. Facial Recognition Systems for Academic Integrity: A Systematic Review. 2020. Educational Research Review, 25, 100345.</a:t>
            </a:r>
            <a:endParaRPr/>
          </a:p>
          <a:p>
            <a:pPr indent="-317500" lvl="0" marL="457200" rtl="0" algn="l">
              <a:spcBef>
                <a:spcPts val="0"/>
              </a:spcBef>
              <a:spcAft>
                <a:spcPts val="0"/>
              </a:spcAft>
              <a:buSzPts val="1400"/>
              <a:buAutoNum type="arabicPeriod"/>
            </a:pPr>
            <a:r>
              <a:rPr lang="es-PE"/>
              <a:t>JOHNSON, R. "Enhancing Academic Integrity Through Facial Recognition: Lessons from a Canadian University" 2022. (Tesis de maestría). University of Toronto, Canadá.</a:t>
            </a:r>
            <a:endParaRPr/>
          </a:p>
          <a:p>
            <a:pPr indent="-317500" lvl="0" marL="457200" rtl="0" algn="l">
              <a:spcBef>
                <a:spcPts val="0"/>
              </a:spcBef>
              <a:spcAft>
                <a:spcPts val="0"/>
              </a:spcAft>
              <a:buSzPts val="1400"/>
              <a:buAutoNum type="arabicPeriod"/>
            </a:pPr>
            <a:r>
              <a:rPr lang="es-PE"/>
              <a:t>PEREZ, L. "Implementación de Tecnología de Reconocimiento Facial en Entornos Educativos: 2021 Caso de Estudio en una Universidad Nacional". (Tesis de maestría). Universidad Nacional Mayor de San Marcos, Perú.</a:t>
            </a:r>
            <a:endParaRPr/>
          </a:p>
          <a:p>
            <a:pPr indent="-317500" lvl="0" marL="457200" rtl="0" algn="l">
              <a:spcBef>
                <a:spcPts val="0"/>
              </a:spcBef>
              <a:spcAft>
                <a:spcPts val="0"/>
              </a:spcAft>
              <a:buSzPts val="1400"/>
              <a:buAutoNum type="arabicPeriod"/>
            </a:pPr>
            <a:r>
              <a:rPr lang="es-PE"/>
              <a:t>GALINDO, SAMANIEGO y HUARINGA. “Reconocimiento facial para la identificación de los alumnos en exámenes finales en la modalidad presencial de la Universidad Continental” Perú, 2021.</a:t>
            </a:r>
            <a:endParaRPr/>
          </a:p>
          <a:p>
            <a:pPr indent="-317500" lvl="0" marL="457200" rtl="0" algn="l">
              <a:spcBef>
                <a:spcPts val="0"/>
              </a:spcBef>
              <a:spcAft>
                <a:spcPts val="0"/>
              </a:spcAft>
              <a:buSzPts val="1400"/>
              <a:buAutoNum type="arabicPeriod"/>
            </a:pPr>
            <a:r>
              <a:rPr lang="es-PE"/>
              <a:t>Ministerio de Justicia del Perú. 1991. Código Penal Peruano. Artículo 438.</a:t>
            </a:r>
            <a:endParaRPr/>
          </a:p>
          <a:p>
            <a:pPr indent="-317500" lvl="0" marL="457200" rtl="0" algn="l">
              <a:spcBef>
                <a:spcPts val="0"/>
              </a:spcBef>
              <a:spcAft>
                <a:spcPts val="0"/>
              </a:spcAft>
              <a:buSzPts val="1400"/>
              <a:buAutoNum type="arabicPeriod"/>
            </a:pPr>
            <a:r>
              <a:rPr lang="es-PE"/>
              <a:t>CALVO, D. Red Neuronal Convolucional CNN. 2017. Disponible en: https://www.diegocalvo.es/red-neuronal-convolucional/.</a:t>
            </a:r>
            <a:endParaRPr/>
          </a:p>
          <a:p>
            <a:pPr indent="-317500" lvl="0" marL="457200" rtl="0" algn="l">
              <a:spcBef>
                <a:spcPts val="0"/>
              </a:spcBef>
              <a:spcAft>
                <a:spcPts val="0"/>
              </a:spcAft>
              <a:buSzPts val="1400"/>
              <a:buAutoNum type="arabicPeriod"/>
            </a:pPr>
            <a:r>
              <a:rPr lang="es-PE"/>
              <a:t>CASTRO, J.; GÓMEZ, L. y CAMARGO, E. La investigación aplicada y el desarrollo experimental en el fortalecimiento de las competencias de la sociedad del siglo XXI. Tecnura [online], 2023, 27(75). ISSN: 2248-7638. Disponible en: https://doi.org/10.14483/22487638.19171.</a:t>
            </a:r>
            <a:endParaRPr/>
          </a:p>
        </p:txBody>
      </p:sp>
    </p:spTree>
  </p:cSld>
  <p:clrMapOvr>
    <a:masterClrMapping/>
  </p:clrMapOvr>
  <p:transition spd="med">
    <p:wheel spokes="2"/>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6"/>
          <p:cNvSpPr txBox="1"/>
          <p:nvPr/>
        </p:nvSpPr>
        <p:spPr>
          <a:xfrm>
            <a:off x="3516614" y="5949280"/>
            <a:ext cx="2110771"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PE" sz="2000" u="none" cap="none" strike="noStrike">
                <a:solidFill>
                  <a:schemeClr val="lt1"/>
                </a:solidFill>
                <a:latin typeface="Arial"/>
                <a:ea typeface="Arial"/>
                <a:cs typeface="Arial"/>
                <a:sym typeface="Arial"/>
              </a:rPr>
              <a:t>Huancayo -2023</a:t>
            </a:r>
            <a:endParaRPr b="0" i="0" sz="2000" u="none" cap="none" strike="noStrike">
              <a:solidFill>
                <a:schemeClr val="lt1"/>
              </a:solidFill>
              <a:latin typeface="Arial"/>
              <a:ea typeface="Arial"/>
              <a:cs typeface="Arial"/>
              <a:sym typeface="Arial"/>
            </a:endParaRPr>
          </a:p>
        </p:txBody>
      </p:sp>
      <p:sp>
        <p:nvSpPr>
          <p:cNvPr id="251" name="Google Shape;251;p16"/>
          <p:cNvSpPr txBox="1"/>
          <p:nvPr/>
        </p:nvSpPr>
        <p:spPr>
          <a:xfrm>
            <a:off x="2483768" y="2636912"/>
            <a:ext cx="460851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PE" sz="3600" u="none" cap="none" strike="noStrike">
                <a:solidFill>
                  <a:schemeClr val="lt1"/>
                </a:solidFill>
                <a:latin typeface="Arial"/>
                <a:ea typeface="Arial"/>
                <a:cs typeface="Arial"/>
                <a:sym typeface="Arial"/>
              </a:rPr>
              <a:t>GRACIAS</a:t>
            </a:r>
            <a:endParaRPr b="1" i="0" sz="3600" u="none" cap="none" strike="noStrike">
              <a:solidFill>
                <a:schemeClr val="lt1"/>
              </a:solidFill>
              <a:latin typeface="Arial"/>
              <a:ea typeface="Arial"/>
              <a:cs typeface="Arial"/>
              <a:sym typeface="Arial"/>
            </a:endParaRPr>
          </a:p>
        </p:txBody>
      </p:sp>
    </p:spTree>
  </p:cSld>
  <p:clrMapOvr>
    <a:masterClrMapping/>
  </p:clrMapOvr>
  <p:transition spd="med">
    <p:wheel spokes="2"/>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nvSpPr>
        <p:spPr>
          <a:xfrm>
            <a:off x="-4982" y="1052736"/>
            <a:ext cx="4648990" cy="461665"/>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Planteamiento del problema</a:t>
            </a:r>
            <a:endParaRPr b="1" i="0" sz="2400" u="none" cap="none" strike="noStrike">
              <a:solidFill>
                <a:srgbClr val="7030A0"/>
              </a:solidFill>
              <a:latin typeface="Overlock"/>
              <a:ea typeface="Overlock"/>
              <a:cs typeface="Overlock"/>
              <a:sym typeface="Overlock"/>
            </a:endParaRPr>
          </a:p>
        </p:txBody>
      </p:sp>
      <p:sp>
        <p:nvSpPr>
          <p:cNvPr id="162" name="Google Shape;162;p3"/>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Planteamiento del estudio</a:t>
            </a:r>
            <a:endParaRPr b="1" i="0" sz="3200" u="none" cap="none" strike="noStrike">
              <a:solidFill>
                <a:schemeClr val="lt1"/>
              </a:solidFill>
              <a:latin typeface="Overlock"/>
              <a:ea typeface="Overlock"/>
              <a:cs typeface="Overlock"/>
              <a:sym typeface="Overlock"/>
            </a:endParaRPr>
          </a:p>
        </p:txBody>
      </p:sp>
      <p:sp>
        <p:nvSpPr>
          <p:cNvPr id="163" name="Google Shape;163;p3"/>
          <p:cNvSpPr txBox="1"/>
          <p:nvPr/>
        </p:nvSpPr>
        <p:spPr>
          <a:xfrm>
            <a:off x="663900" y="1865725"/>
            <a:ext cx="78162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a:t>Después de la pandemia provocada por la COVID-19, el mundo experimentó un giro radical hacia la virtualización de diversos aspectos de la vida cotidiana, incluyendo la educación. Instituciones educativas de todos los niveles, desde primaria hasta educación superior, se vieron obligadas a adaptar sus métodos de enseñanza a modalidades en línea.</a:t>
            </a:r>
            <a:endParaRPr/>
          </a:p>
        </p:txBody>
      </p:sp>
      <p:pic>
        <p:nvPicPr>
          <p:cNvPr id="164" name="Google Shape;164;p3"/>
          <p:cNvPicPr preferRelativeResize="0"/>
          <p:nvPr/>
        </p:nvPicPr>
        <p:blipFill>
          <a:blip r:embed="rId3">
            <a:alphaModFix/>
          </a:blip>
          <a:stretch>
            <a:fillRect/>
          </a:stretch>
        </p:blipFill>
        <p:spPr>
          <a:xfrm>
            <a:off x="4154499" y="2863625"/>
            <a:ext cx="3668275" cy="2977150"/>
          </a:xfrm>
          <a:prstGeom prst="rect">
            <a:avLst/>
          </a:prstGeom>
          <a:noFill/>
          <a:ln>
            <a:noFill/>
          </a:ln>
        </p:spPr>
      </p:pic>
      <p:sp>
        <p:nvSpPr>
          <p:cNvPr id="165" name="Google Shape;165;p3"/>
          <p:cNvSpPr txBox="1"/>
          <p:nvPr/>
        </p:nvSpPr>
        <p:spPr>
          <a:xfrm>
            <a:off x="663888" y="3324400"/>
            <a:ext cx="2857800" cy="1877700"/>
          </a:xfrm>
          <a:prstGeom prst="rect">
            <a:avLst/>
          </a:prstGeom>
          <a:noFill/>
          <a:ln>
            <a:noFill/>
          </a:ln>
        </p:spPr>
        <p:txBody>
          <a:bodyPr anchorCtr="0" anchor="t" bIns="91425" lIns="91425" spcFirstLastPara="1" rIns="91425" wrap="square" tIns="91425">
            <a:spAutoFit/>
          </a:bodyPr>
          <a:lstStyle/>
          <a:p>
            <a:pPr indent="0" lvl="0" marL="471600" rtl="0" algn="just">
              <a:lnSpc>
                <a:spcPct val="150000"/>
              </a:lnSpc>
              <a:spcBef>
                <a:spcPts val="0"/>
              </a:spcBef>
              <a:spcAft>
                <a:spcPts val="0"/>
              </a:spcAft>
              <a:buNone/>
            </a:pPr>
            <a:r>
              <a:rPr lang="es-PE" sz="1100">
                <a:solidFill>
                  <a:schemeClr val="dk1"/>
                </a:solidFill>
              </a:rPr>
              <a:t>Las cifras publicadas por la División de Investigación de Delitos de Alta Tecnología en Perú, que documentan 572 casos de suplantación de identidad y 600 incidentes de fraude informático en 2021</a:t>
            </a:r>
            <a:endParaRPr/>
          </a:p>
        </p:txBody>
      </p:sp>
      <p:sp>
        <p:nvSpPr>
          <p:cNvPr id="166" name="Google Shape;166;p3"/>
          <p:cNvSpPr txBox="1"/>
          <p:nvPr/>
        </p:nvSpPr>
        <p:spPr>
          <a:xfrm>
            <a:off x="152800" y="5954125"/>
            <a:ext cx="925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PE" sz="900"/>
              <a:t>Denuncias recibidas en la DIVINDAT de enero a abril 2021, figura tomada de: </a:t>
            </a:r>
            <a:r>
              <a:rPr lang="es-PE" sz="900">
                <a:solidFill>
                  <a:schemeClr val="dk1"/>
                </a:solidFill>
              </a:rPr>
              <a:t>https://elperuano.pe/noticia/121876-ciberdelitos-.</a:t>
            </a:r>
            <a:endParaRPr sz="400"/>
          </a:p>
        </p:txBody>
      </p:sp>
    </p:spTree>
  </p:cSld>
  <p:clrMapOvr>
    <a:masterClrMapping/>
  </p:clrMapOvr>
  <p:transition spd="med">
    <p:wheel spokes="2"/>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nvSpPr>
        <p:spPr>
          <a:xfrm>
            <a:off x="-4982" y="1052736"/>
            <a:ext cx="4648990" cy="461665"/>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Formulación del problema</a:t>
            </a:r>
            <a:endParaRPr b="1" i="0" sz="2400" u="none" cap="none" strike="noStrike">
              <a:solidFill>
                <a:srgbClr val="7030A0"/>
              </a:solidFill>
              <a:latin typeface="Overlock"/>
              <a:ea typeface="Overlock"/>
              <a:cs typeface="Overlock"/>
              <a:sym typeface="Overlock"/>
            </a:endParaRPr>
          </a:p>
        </p:txBody>
      </p:sp>
      <p:sp>
        <p:nvSpPr>
          <p:cNvPr id="172" name="Google Shape;172;p4"/>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Planteamiento del estudio</a:t>
            </a:r>
            <a:endParaRPr b="1" i="0" sz="3200" u="none" cap="none" strike="noStrike">
              <a:solidFill>
                <a:schemeClr val="lt1"/>
              </a:solidFill>
              <a:latin typeface="Overlock"/>
              <a:ea typeface="Overlock"/>
              <a:cs typeface="Overlock"/>
              <a:sym typeface="Overlock"/>
            </a:endParaRPr>
          </a:p>
        </p:txBody>
      </p:sp>
      <p:sp>
        <p:nvSpPr>
          <p:cNvPr id="173" name="Google Shape;173;p4"/>
          <p:cNvSpPr txBox="1"/>
          <p:nvPr/>
        </p:nvSpPr>
        <p:spPr>
          <a:xfrm>
            <a:off x="243300" y="1612650"/>
            <a:ext cx="8657400" cy="4710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PE"/>
              <a:t>P</a:t>
            </a:r>
            <a:r>
              <a:rPr b="1" lang="es-PE"/>
              <a:t>roblema general</a:t>
            </a:r>
            <a:endParaRPr b="1"/>
          </a:p>
          <a:p>
            <a:pPr indent="0" lvl="0" marL="0" rtl="0" algn="just">
              <a:spcBef>
                <a:spcPts val="0"/>
              </a:spcBef>
              <a:spcAft>
                <a:spcPts val="0"/>
              </a:spcAft>
              <a:buNone/>
            </a:pPr>
            <a:r>
              <a:rPr lang="es-PE"/>
              <a:t>¿Cómo influye la implementación de la aplicación web EVA en la detección de supuestos casos de plagio y suplantación de identidad de pruebas objetivas en los estudiantes de la modalidad semipresencial de la Universidad Continental, 2024?</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s-PE"/>
              <a:t>Problemas específicos</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lang="es-PE"/>
              <a:t>¿Qué influencia tiene la implementación de la aplicación web EVA en la detección de los tiempos de respuesta anómalos de pruebas objetivas en los estudiantes de la modalidad semipresencial de la Universidad Continental, 2024?</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PE"/>
              <a:t>¿De qué manera influye la implementación de la aplicación web EVA en la detección de los accesos simultáneos desde diferentes dispositivos a las pruebas objetivas de los estudiantes de la modalidad semipresencial de la Universidad Continental, 2024,?</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PE"/>
              <a:t>¿De qué manera el reconocimiento facial de la aplicación web EVA influye en la identificación de los estudiantes de la modalidad semipresencial de la Universidad Continental, 2024?</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PE"/>
              <a:t>¿De qué forma influye la implementación de la aplicación web EVA en la detección del comportamiento corporal anormal de los estudiantes durante las pruebas objetivas de la modalidad semipresencial de la Universidad Continental, 2024?</a:t>
            </a:r>
            <a:endParaRPr/>
          </a:p>
        </p:txBody>
      </p:sp>
    </p:spTree>
  </p:cSld>
  <p:clrMapOvr>
    <a:masterClrMapping/>
  </p:clrMapOvr>
  <p:transition spd="med">
    <p:wheel spokes="2"/>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nvSpPr>
        <p:spPr>
          <a:xfrm>
            <a:off x="-4982" y="1052736"/>
            <a:ext cx="4648990" cy="461665"/>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Objetivos de la Investigación</a:t>
            </a:r>
            <a:endParaRPr b="1" i="0" sz="2400" u="none" cap="none" strike="noStrike">
              <a:solidFill>
                <a:srgbClr val="7030A0"/>
              </a:solidFill>
              <a:latin typeface="Overlock"/>
              <a:ea typeface="Overlock"/>
              <a:cs typeface="Overlock"/>
              <a:sym typeface="Overlock"/>
            </a:endParaRPr>
          </a:p>
        </p:txBody>
      </p:sp>
      <p:sp>
        <p:nvSpPr>
          <p:cNvPr id="179" name="Google Shape;179;p5"/>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Planteamiento del estudio</a:t>
            </a:r>
            <a:endParaRPr b="1" i="0" sz="3200" u="none" cap="none" strike="noStrike">
              <a:solidFill>
                <a:schemeClr val="lt1"/>
              </a:solidFill>
              <a:latin typeface="Overlock"/>
              <a:ea typeface="Overlock"/>
              <a:cs typeface="Overlock"/>
              <a:sym typeface="Overlock"/>
            </a:endParaRPr>
          </a:p>
        </p:txBody>
      </p:sp>
      <p:sp>
        <p:nvSpPr>
          <p:cNvPr id="180" name="Google Shape;180;p5"/>
          <p:cNvSpPr txBox="1"/>
          <p:nvPr/>
        </p:nvSpPr>
        <p:spPr>
          <a:xfrm>
            <a:off x="-4975" y="1514400"/>
            <a:ext cx="90138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PE"/>
              <a:t>Objetivo general</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PE"/>
              <a:t>Determinar la influencia de la implementación de la aplicación web EVA en la detección de supuestos casos de plagio y suplantación de identidad de las pruebas objetivas en los estudiantes de la modalidad semipresencial de la Universidad Continental, 2024.</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PE"/>
              <a:t>Objetivos específicos</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s-PE"/>
              <a:t>OE1</a:t>
            </a:r>
            <a:r>
              <a:rPr lang="es-PE"/>
              <a:t>: Determinar la influencia que tiene la implementación de la aplicación web EVA en la detección de los tiempos de respuesta anómalos de pruebas objetivas en los estudiantes de la modalidad semipresencial de la Universidad Continental, 2024.</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PE"/>
              <a:t>OE2:</a:t>
            </a:r>
            <a:r>
              <a:rPr lang="es-PE"/>
              <a:t> Conocer la influencia de la implementación de la aplicación web EVA en la detección de accesos simultáneos desde diferentes dispositivos a las pruebas objetivas de los estudiantes de la modalidad semipresencial de la Universidad Continental, 2024.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PE"/>
              <a:t>OE3</a:t>
            </a:r>
            <a:r>
              <a:rPr lang="es-PE"/>
              <a:t>: Identificar la influencia de la implementación de la aplicación web EVA en la detección del reconocimiento facial de los estudiantes de la modalidad semipresencial de la Universidad Continental, 2024.</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PE"/>
              <a:t>OE4:</a:t>
            </a:r>
            <a:r>
              <a:rPr lang="es-PE"/>
              <a:t> Identificar la influencia de la implementación de la aplicación web EVA en la detección del comportamiento corporal anormal de los estudiantes de la modalidad semipresencial de la Universidad Continental, 2024.</a:t>
            </a:r>
            <a:endParaRPr/>
          </a:p>
        </p:txBody>
      </p:sp>
    </p:spTree>
  </p:cSld>
  <p:clrMapOvr>
    <a:masterClrMapping/>
  </p:clrMapOvr>
  <p:transition spd="med">
    <p:wheel spokes="2"/>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nvSpPr>
        <p:spPr>
          <a:xfrm>
            <a:off x="-4982" y="1052736"/>
            <a:ext cx="4648990" cy="461665"/>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Justificación e importancia</a:t>
            </a:r>
            <a:endParaRPr b="1" i="0" sz="2400" u="none" cap="none" strike="noStrike">
              <a:solidFill>
                <a:srgbClr val="7030A0"/>
              </a:solidFill>
              <a:latin typeface="Overlock"/>
              <a:ea typeface="Overlock"/>
              <a:cs typeface="Overlock"/>
              <a:sym typeface="Overlock"/>
            </a:endParaRPr>
          </a:p>
        </p:txBody>
      </p:sp>
      <p:sp>
        <p:nvSpPr>
          <p:cNvPr id="186" name="Google Shape;186;p6"/>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Planteamiento del estudio</a:t>
            </a:r>
            <a:endParaRPr b="1" i="0" sz="3200" u="none" cap="none" strike="noStrike">
              <a:solidFill>
                <a:schemeClr val="lt1"/>
              </a:solidFill>
              <a:latin typeface="Overlock"/>
              <a:ea typeface="Overlock"/>
              <a:cs typeface="Overlock"/>
              <a:sym typeface="Overlock"/>
            </a:endParaRPr>
          </a:p>
        </p:txBody>
      </p:sp>
      <p:sp>
        <p:nvSpPr>
          <p:cNvPr id="187" name="Google Shape;187;p6"/>
          <p:cNvSpPr txBox="1"/>
          <p:nvPr/>
        </p:nvSpPr>
        <p:spPr>
          <a:xfrm>
            <a:off x="171125" y="1865725"/>
            <a:ext cx="8685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just">
              <a:spcBef>
                <a:spcPts val="0"/>
              </a:spcBef>
              <a:spcAft>
                <a:spcPts val="0"/>
              </a:spcAft>
              <a:buNone/>
            </a:pPr>
            <a:r>
              <a:rPr lang="es-PE"/>
              <a:t>La investigación se centra en mejorar la equidad y la integridad en la educación en línea, especialmente en respuesta al aumento del fraude académico durante la pandemia de COVID-19. Propone la implementación de una herramienta llamada EVA (Evaluación Virtual Asistida) en la Universidad Continental para detectar y prevenir el fraude. El estudio busca evaluar la efectividad de EVA y proporcionar información para mejorar las prácticas de evaluación en línea, así como informar políticas y prácticas para fortalecer la integridad académica a nivel nacional e internacional. En última instancia, aspira a mejorar la calidad de la educación en un entorno digitalizado.</a:t>
            </a:r>
            <a:endParaRPr/>
          </a:p>
        </p:txBody>
      </p:sp>
    </p:spTree>
  </p:cSld>
  <p:clrMapOvr>
    <a:masterClrMapping/>
  </p:clrMapOvr>
  <p:transition spd="med">
    <p:wheel spokes="2"/>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nvSpPr>
        <p:spPr>
          <a:xfrm>
            <a:off x="-4982" y="1052736"/>
            <a:ext cx="4648990" cy="461665"/>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Delimitación del problema</a:t>
            </a:r>
            <a:endParaRPr b="1" i="0" sz="2400" u="none" cap="none" strike="noStrike">
              <a:solidFill>
                <a:srgbClr val="7030A0"/>
              </a:solidFill>
              <a:latin typeface="Overlock"/>
              <a:ea typeface="Overlock"/>
              <a:cs typeface="Overlock"/>
              <a:sym typeface="Overlock"/>
            </a:endParaRPr>
          </a:p>
        </p:txBody>
      </p:sp>
      <p:sp>
        <p:nvSpPr>
          <p:cNvPr id="193" name="Google Shape;193;p34"/>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Planteamiento del estudio</a:t>
            </a:r>
            <a:endParaRPr b="1" i="0" sz="3200" u="none" cap="none" strike="noStrike">
              <a:solidFill>
                <a:schemeClr val="lt1"/>
              </a:solidFill>
              <a:latin typeface="Overlock"/>
              <a:ea typeface="Overlock"/>
              <a:cs typeface="Overlock"/>
              <a:sym typeface="Overlock"/>
            </a:endParaRPr>
          </a:p>
        </p:txBody>
      </p:sp>
      <p:sp>
        <p:nvSpPr>
          <p:cNvPr id="194" name="Google Shape;194;p34"/>
          <p:cNvSpPr txBox="1"/>
          <p:nvPr/>
        </p:nvSpPr>
        <p:spPr>
          <a:xfrm>
            <a:off x="116900" y="1723150"/>
            <a:ext cx="86688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a:t>La investigación se centra en la modalidad semipresencial de la Universidad Continental durante 2024, específicamente en las pruebas objetivas de los estudiantes en este entorno que combina actividades presenciales y virtuales. Se enfoca en detectar el posible plagio y suplantación de identidad en exámenes virtuales, excluyendo otras formas de evaluación. Utiliza la aplicación web EVA para detectar posibles fraudes académicos, analizando variables como tiempos de respuesta anómalos, accesos simultáneos desde diferentes dispositivos, reconocimiento facial y comportamiento corporal anormal durante los exámenes. La investigación se limita al año 2024 y considera las limitaciones tecnológicas en la implementación efectiva de EVA.</a:t>
            </a:r>
            <a:endParaRPr/>
          </a:p>
        </p:txBody>
      </p:sp>
    </p:spTree>
  </p:cSld>
  <p:clrMapOvr>
    <a:masterClrMapping/>
  </p:clrMapOvr>
  <p:transition spd="med">
    <p:wheel spokes="2"/>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nvSpPr>
        <p:spPr>
          <a:xfrm>
            <a:off x="-4982" y="1052736"/>
            <a:ext cx="4648990" cy="461624"/>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Hipótesis</a:t>
            </a:r>
            <a:r>
              <a:rPr b="0" i="0" lang="es-PE" sz="1400" u="none" cap="none" strike="noStrike">
                <a:solidFill>
                  <a:srgbClr val="000000"/>
                </a:solidFill>
                <a:latin typeface="Arial"/>
                <a:ea typeface="Arial"/>
                <a:cs typeface="Arial"/>
                <a:sym typeface="Arial"/>
              </a:rPr>
              <a:t> </a:t>
            </a:r>
            <a:r>
              <a:rPr b="1" i="0" lang="es-PE" sz="2400" u="none" cap="none" strike="noStrike">
                <a:solidFill>
                  <a:srgbClr val="7030A0"/>
                </a:solidFill>
                <a:latin typeface="Overlock"/>
                <a:ea typeface="Overlock"/>
                <a:cs typeface="Overlock"/>
                <a:sym typeface="Overlock"/>
              </a:rPr>
              <a:t>y variables </a:t>
            </a:r>
            <a:r>
              <a:rPr b="1" i="0" lang="es-PE" sz="1800" u="none" cap="none" strike="noStrike">
                <a:solidFill>
                  <a:srgbClr val="7030A0"/>
                </a:solidFill>
                <a:latin typeface="Overlock"/>
                <a:ea typeface="Overlock"/>
                <a:cs typeface="Overlock"/>
                <a:sym typeface="Overlock"/>
              </a:rPr>
              <a:t>(si las hubiera)</a:t>
            </a:r>
            <a:endParaRPr b="1" i="0" sz="1800" u="none" cap="none" strike="noStrike">
              <a:solidFill>
                <a:srgbClr val="7030A0"/>
              </a:solidFill>
              <a:latin typeface="Overlock"/>
              <a:ea typeface="Overlock"/>
              <a:cs typeface="Overlock"/>
              <a:sym typeface="Overlock"/>
            </a:endParaRPr>
          </a:p>
        </p:txBody>
      </p:sp>
      <p:sp>
        <p:nvSpPr>
          <p:cNvPr id="200" name="Google Shape;200;p7"/>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Hipótesis y variables</a:t>
            </a:r>
            <a:endParaRPr b="1" i="0" sz="3200" u="none" cap="none" strike="noStrike">
              <a:solidFill>
                <a:schemeClr val="lt1"/>
              </a:solidFill>
              <a:latin typeface="Overlock"/>
              <a:ea typeface="Overlock"/>
              <a:cs typeface="Overlock"/>
              <a:sym typeface="Overlock"/>
            </a:endParaRPr>
          </a:p>
        </p:txBody>
      </p:sp>
      <p:sp>
        <p:nvSpPr>
          <p:cNvPr id="201" name="Google Shape;201;p7"/>
          <p:cNvSpPr txBox="1"/>
          <p:nvPr/>
        </p:nvSpPr>
        <p:spPr>
          <a:xfrm>
            <a:off x="313675" y="1682425"/>
            <a:ext cx="8400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PE"/>
              <a:t>Hipótesis general</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s-PE"/>
              <a:t>La implementación de la aplicación web EVA influye positivamente en la detección de supuestos casos de plagio y suplantación de identidad de pruebas objetivas en los estudiantes de la modalidad semipresencial de la Universidad Continental, 2024</a:t>
            </a:r>
            <a:endParaRPr/>
          </a:p>
        </p:txBody>
      </p:sp>
      <p:sp>
        <p:nvSpPr>
          <p:cNvPr id="202" name="Google Shape;202;p7"/>
          <p:cNvSpPr txBox="1"/>
          <p:nvPr/>
        </p:nvSpPr>
        <p:spPr>
          <a:xfrm>
            <a:off x="313675" y="3036900"/>
            <a:ext cx="8101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PE">
                <a:solidFill>
                  <a:schemeClr val="dk1"/>
                </a:solidFill>
              </a:rPr>
              <a:t>Variable Independiente:</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s-PE"/>
              <a:t>Implementación de la Aplicación Web EVA.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s-PE">
                <a:solidFill>
                  <a:schemeClr val="dk1"/>
                </a:solidFill>
              </a:rPr>
              <a:t>Variable Dependiente:</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PE"/>
              <a:t>Detección de supuestos casos de plagio y suplantación de identidad.</a:t>
            </a:r>
            <a:endParaRPr/>
          </a:p>
        </p:txBody>
      </p:sp>
    </p:spTree>
  </p:cSld>
  <p:clrMapOvr>
    <a:masterClrMapping/>
  </p:clrMapOvr>
  <p:transition spd="med">
    <p:wheel spokes="2"/>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p:cNvSpPr txBox="1"/>
          <p:nvPr/>
        </p:nvSpPr>
        <p:spPr>
          <a:xfrm>
            <a:off x="-4982" y="1052736"/>
            <a:ext cx="4937022" cy="461665"/>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Operacionalización de las variables</a:t>
            </a:r>
            <a:endParaRPr b="1" i="0" sz="2400" u="none" cap="none" strike="noStrike">
              <a:solidFill>
                <a:srgbClr val="7030A0"/>
              </a:solidFill>
              <a:latin typeface="Overlock"/>
              <a:ea typeface="Overlock"/>
              <a:cs typeface="Overlock"/>
              <a:sym typeface="Overlock"/>
            </a:endParaRPr>
          </a:p>
        </p:txBody>
      </p:sp>
      <p:sp>
        <p:nvSpPr>
          <p:cNvPr id="208" name="Google Shape;208;p8"/>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Hipótesis y variables</a:t>
            </a:r>
            <a:endParaRPr b="1" i="0" sz="3200" u="none" cap="none" strike="noStrike">
              <a:solidFill>
                <a:schemeClr val="lt1"/>
              </a:solidFill>
              <a:latin typeface="Overlock"/>
              <a:ea typeface="Overlock"/>
              <a:cs typeface="Overlock"/>
              <a:sym typeface="Overlock"/>
            </a:endParaRPr>
          </a:p>
        </p:txBody>
      </p:sp>
      <p:sp>
        <p:nvSpPr>
          <p:cNvPr id="209" name="Google Shape;209;p8"/>
          <p:cNvSpPr txBox="1"/>
          <p:nvPr/>
        </p:nvSpPr>
        <p:spPr>
          <a:xfrm>
            <a:off x="210450" y="1514400"/>
            <a:ext cx="8723100" cy="578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PE">
                <a:solidFill>
                  <a:schemeClr val="dk1"/>
                </a:solidFill>
              </a:rPr>
              <a:t>Variable Independiente: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s-PE">
                <a:solidFill>
                  <a:schemeClr val="dk1"/>
                </a:solidFill>
              </a:rPr>
              <a:t>Implementación de la Aplicación Web EVA.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s-PE">
                <a:solidFill>
                  <a:schemeClr val="dk1"/>
                </a:solidFill>
              </a:rPr>
              <a:t>Indicadores</a:t>
            </a:r>
            <a:endParaRPr>
              <a:solidFill>
                <a:schemeClr val="dk1"/>
              </a:solidFill>
            </a:endParaRPr>
          </a:p>
          <a:p>
            <a:pPr indent="-317500" lvl="0" marL="914400" rtl="0" algn="l">
              <a:spcBef>
                <a:spcPts val="0"/>
              </a:spcBef>
              <a:spcAft>
                <a:spcPts val="0"/>
              </a:spcAft>
              <a:buClr>
                <a:schemeClr val="dk1"/>
              </a:buClr>
              <a:buSzPts val="1400"/>
              <a:buChar char="●"/>
            </a:pPr>
            <a:r>
              <a:rPr lang="es-PE">
                <a:solidFill>
                  <a:schemeClr val="dk1"/>
                </a:solidFill>
              </a:rPr>
              <a:t>tiempo de respuesta del sistema para realizar una función.</a:t>
            </a:r>
            <a:endParaRPr>
              <a:solidFill>
                <a:schemeClr val="dk1"/>
              </a:solidFill>
            </a:endParaRPr>
          </a:p>
          <a:p>
            <a:pPr indent="-317500" lvl="0" marL="914400" rtl="0" algn="l">
              <a:spcBef>
                <a:spcPts val="0"/>
              </a:spcBef>
              <a:spcAft>
                <a:spcPts val="0"/>
              </a:spcAft>
              <a:buClr>
                <a:schemeClr val="dk1"/>
              </a:buClr>
              <a:buSzPts val="1400"/>
              <a:buChar char="●"/>
            </a:pPr>
            <a:r>
              <a:rPr lang="es-PE">
                <a:solidFill>
                  <a:schemeClr val="dk1"/>
                </a:solidFill>
              </a:rPr>
              <a:t>porcentaje de funciones que funcionan correctamente sin errores.</a:t>
            </a:r>
            <a:endParaRPr>
              <a:solidFill>
                <a:schemeClr val="dk1"/>
              </a:solidFill>
            </a:endParaRPr>
          </a:p>
          <a:p>
            <a:pPr indent="-317500" lvl="0" marL="914400" rtl="0" algn="l">
              <a:spcBef>
                <a:spcPts val="0"/>
              </a:spcBef>
              <a:spcAft>
                <a:spcPts val="0"/>
              </a:spcAft>
              <a:buClr>
                <a:schemeClr val="dk1"/>
              </a:buClr>
              <a:buSzPts val="1400"/>
              <a:buChar char="●"/>
            </a:pPr>
            <a:r>
              <a:rPr lang="es-PE">
                <a:solidFill>
                  <a:schemeClr val="dk1"/>
                </a:solidFill>
              </a:rPr>
              <a:t>número de intentos de intrusión o ataques al sistema.</a:t>
            </a:r>
            <a:endParaRPr>
              <a:solidFill>
                <a:schemeClr val="dk1"/>
              </a:solidFill>
            </a:endParaRPr>
          </a:p>
          <a:p>
            <a:pPr indent="-317500" lvl="0" marL="914400" rtl="0" algn="l">
              <a:spcBef>
                <a:spcPts val="0"/>
              </a:spcBef>
              <a:spcAft>
                <a:spcPts val="0"/>
              </a:spcAft>
              <a:buClr>
                <a:schemeClr val="dk1"/>
              </a:buClr>
              <a:buSzPts val="1400"/>
              <a:buChar char="●"/>
            </a:pPr>
            <a:r>
              <a:rPr lang="es-PE">
                <a:solidFill>
                  <a:schemeClr val="dk1"/>
                </a:solidFill>
              </a:rPr>
              <a:t>número de vulnerabilidades detectadas en el sistema.</a:t>
            </a:r>
            <a:endParaRPr>
              <a:solidFill>
                <a:schemeClr val="dk1"/>
              </a:solidFill>
            </a:endParaRPr>
          </a:p>
          <a:p>
            <a:pPr indent="-317500" lvl="0" marL="914400" rtl="0" algn="l">
              <a:spcBef>
                <a:spcPts val="0"/>
              </a:spcBef>
              <a:spcAft>
                <a:spcPts val="0"/>
              </a:spcAft>
              <a:buClr>
                <a:schemeClr val="dk1"/>
              </a:buClr>
              <a:buSzPts val="1400"/>
              <a:buChar char="●"/>
            </a:pPr>
            <a:r>
              <a:rPr lang="es-PE">
                <a:solidFill>
                  <a:schemeClr val="dk1"/>
                </a:solidFill>
              </a:rPr>
              <a:t>nivel de satisfacción de los usuarios con la interfaz y la facilidad de uso del sistema.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s-PE">
                <a:solidFill>
                  <a:schemeClr val="dk1"/>
                </a:solidFill>
              </a:rPr>
              <a:t>Variable Dependiente: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s-PE">
                <a:solidFill>
                  <a:schemeClr val="dk1"/>
                </a:solidFill>
              </a:rPr>
              <a:t>Detección de supuestos casos de plagio y suplantación de identidad.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s-PE">
                <a:solidFill>
                  <a:schemeClr val="dk1"/>
                </a:solidFill>
              </a:rPr>
              <a:t>Indicadores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914400" rtl="0" algn="l">
              <a:spcBef>
                <a:spcPts val="0"/>
              </a:spcBef>
              <a:spcAft>
                <a:spcPts val="0"/>
              </a:spcAft>
              <a:buClr>
                <a:schemeClr val="dk1"/>
              </a:buClr>
              <a:buSzPts val="1400"/>
              <a:buChar char="●"/>
            </a:pPr>
            <a:r>
              <a:rPr lang="es-PE">
                <a:solidFill>
                  <a:schemeClr val="dk1"/>
                </a:solidFill>
              </a:rPr>
              <a:t>tiempos de respuesta anómalos </a:t>
            </a:r>
            <a:endParaRPr>
              <a:solidFill>
                <a:schemeClr val="dk1"/>
              </a:solidFill>
            </a:endParaRPr>
          </a:p>
          <a:p>
            <a:pPr indent="-317500" lvl="0" marL="914400" rtl="0" algn="l">
              <a:spcBef>
                <a:spcPts val="0"/>
              </a:spcBef>
              <a:spcAft>
                <a:spcPts val="0"/>
              </a:spcAft>
              <a:buClr>
                <a:schemeClr val="dk1"/>
              </a:buClr>
              <a:buSzPts val="1400"/>
              <a:buChar char="●"/>
            </a:pPr>
            <a:r>
              <a:rPr lang="es-PE">
                <a:solidFill>
                  <a:schemeClr val="dk1"/>
                </a:solidFill>
              </a:rPr>
              <a:t>accesos simultáneos desde diferentes dispositivos</a:t>
            </a:r>
            <a:endParaRPr>
              <a:solidFill>
                <a:schemeClr val="dk1"/>
              </a:solidFill>
            </a:endParaRPr>
          </a:p>
          <a:p>
            <a:pPr indent="-317500" lvl="0" marL="914400" rtl="0" algn="l">
              <a:spcBef>
                <a:spcPts val="0"/>
              </a:spcBef>
              <a:spcAft>
                <a:spcPts val="0"/>
              </a:spcAft>
              <a:buClr>
                <a:schemeClr val="dk1"/>
              </a:buClr>
              <a:buSzPts val="1400"/>
              <a:buChar char="●"/>
            </a:pPr>
            <a:r>
              <a:rPr lang="es-PE">
                <a:solidFill>
                  <a:schemeClr val="dk1"/>
                </a:solidFill>
              </a:rPr>
              <a:t>reconocimiento facial</a:t>
            </a:r>
            <a:endParaRPr>
              <a:solidFill>
                <a:schemeClr val="dk1"/>
              </a:solidFill>
            </a:endParaRPr>
          </a:p>
          <a:p>
            <a:pPr indent="-317500" lvl="0" marL="914400" rtl="0" algn="l">
              <a:spcBef>
                <a:spcPts val="0"/>
              </a:spcBef>
              <a:spcAft>
                <a:spcPts val="0"/>
              </a:spcAft>
              <a:buClr>
                <a:schemeClr val="dk1"/>
              </a:buClr>
              <a:buSzPts val="1400"/>
              <a:buChar char="●"/>
            </a:pPr>
            <a:r>
              <a:rPr lang="es-PE">
                <a:solidFill>
                  <a:schemeClr val="dk1"/>
                </a:solidFill>
              </a:rPr>
              <a:t>detección de rostros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transition spd="med">
    <p:wheel spokes="2"/>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nvSpPr>
        <p:spPr>
          <a:xfrm>
            <a:off x="3131840" y="116632"/>
            <a:ext cx="619268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PE" sz="3200" u="none" cap="none" strike="noStrike">
                <a:solidFill>
                  <a:schemeClr val="lt1"/>
                </a:solidFill>
                <a:latin typeface="Overlock"/>
                <a:ea typeface="Overlock"/>
                <a:cs typeface="Overlock"/>
                <a:sym typeface="Overlock"/>
              </a:rPr>
              <a:t>Marco teórico</a:t>
            </a:r>
            <a:endParaRPr b="1" i="0" sz="3200" u="none" cap="none" strike="noStrike">
              <a:solidFill>
                <a:schemeClr val="lt1"/>
              </a:solidFill>
              <a:latin typeface="Overlock"/>
              <a:ea typeface="Overlock"/>
              <a:cs typeface="Overlock"/>
              <a:sym typeface="Overlock"/>
            </a:endParaRPr>
          </a:p>
        </p:txBody>
      </p:sp>
      <p:sp>
        <p:nvSpPr>
          <p:cNvPr id="215" name="Google Shape;215;p9"/>
          <p:cNvSpPr txBox="1"/>
          <p:nvPr/>
        </p:nvSpPr>
        <p:spPr>
          <a:xfrm>
            <a:off x="-4982" y="1052736"/>
            <a:ext cx="6056158" cy="461624"/>
          </a:xfrm>
          <a:prstGeom prst="rect">
            <a:avLst/>
          </a:prstGeom>
          <a:solidFill>
            <a:schemeClr val="lt1"/>
          </a:solidFill>
          <a:ln cap="flat" cmpd="sng" w="12700">
            <a:solidFill>
              <a:srgbClr val="A5A5A5"/>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rgbClr val="7030A0"/>
                </a:solidFill>
                <a:latin typeface="Overlock"/>
                <a:ea typeface="Overlock"/>
                <a:cs typeface="Overlock"/>
                <a:sym typeface="Overlock"/>
              </a:rPr>
              <a:t>Antecedentes de la investigación</a:t>
            </a:r>
            <a:endParaRPr b="1" i="0" sz="2400" u="none" cap="none" strike="noStrike">
              <a:solidFill>
                <a:srgbClr val="7030A0"/>
              </a:solidFill>
              <a:latin typeface="Overlock"/>
              <a:ea typeface="Overlock"/>
              <a:cs typeface="Overlock"/>
              <a:sym typeface="Overlock"/>
            </a:endParaRPr>
          </a:p>
        </p:txBody>
      </p:sp>
      <p:sp>
        <p:nvSpPr>
          <p:cNvPr id="216" name="Google Shape;216;p9"/>
          <p:cNvSpPr txBox="1"/>
          <p:nvPr/>
        </p:nvSpPr>
        <p:spPr>
          <a:xfrm>
            <a:off x="441975" y="1639650"/>
            <a:ext cx="85290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PE"/>
              <a:t>La educación semipresencial ha enfrentado desafíos en la autenticidad de las evaluaciones, especialmente la suplantación de identidad durante los exámenes.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PE"/>
              <a:t>Varios estudios, incluidos los de Smith, Johnson, García, Pérez y Johnson, han investigado el uso de tecnología de reconocimiento facial para abordar este problema.</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PE"/>
              <a:t> Sus investigaciones destacan la capacidad de esta tecnología para mejorar la integridad académica, ofreciendo soluciones prácticas y consideraciones éticas tanto a nivel nacional como internacional.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transition spd="med">
    <p:wheel spokes="2"/>
  </p:transition>
</p:sld>
</file>

<file path=ppt/theme/theme1.xml><?xml version="1.0" encoding="utf-8"?>
<a:theme xmlns:a="http://schemas.openxmlformats.org/drawingml/2006/main" xmlns:r="http://schemas.openxmlformats.org/officeDocument/2006/relationships" name="1_Tema de Office">
  <a:themeElements>
    <a:clrScheme name="Escala de grises">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Escala de grises">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2005-10-06T18:04:04Z</dcterms:created>
  <dc:creator>Wilfredo Bulege G.</dc:creator>
</cp:coreProperties>
</file>