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23"/>
  </p:notesMasterIdLst>
  <p:sldIdLst>
    <p:sldId id="285" r:id="rId2"/>
    <p:sldId id="262" r:id="rId3"/>
    <p:sldId id="264" r:id="rId4"/>
    <p:sldId id="265" r:id="rId5"/>
    <p:sldId id="266" r:id="rId6"/>
    <p:sldId id="267" r:id="rId7"/>
    <p:sldId id="268" r:id="rId8"/>
    <p:sldId id="269" r:id="rId9"/>
    <p:sldId id="270" r:id="rId10"/>
    <p:sldId id="271" r:id="rId11"/>
    <p:sldId id="272" r:id="rId12"/>
    <p:sldId id="273" r:id="rId13"/>
    <p:sldId id="274" r:id="rId14"/>
    <p:sldId id="276" r:id="rId15"/>
    <p:sldId id="277" r:id="rId16"/>
    <p:sldId id="278" r:id="rId17"/>
    <p:sldId id="279" r:id="rId18"/>
    <p:sldId id="280" r:id="rId19"/>
    <p:sldId id="281" r:id="rId20"/>
    <p:sldId id="282" r:id="rId21"/>
    <p:sldId id="283" r:id="rId2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8"/>
    <p:restoredTop sz="91410"/>
  </p:normalViewPr>
  <p:slideViewPr>
    <p:cSldViewPr snapToGrid="0" snapToObjects="1">
      <p:cViewPr varScale="1">
        <p:scale>
          <a:sx n="79" d="100"/>
          <a:sy n="79" d="100"/>
        </p:scale>
        <p:origin x="16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xfrm>
            <a:off x="1143000" y="685800"/>
            <a:ext cx="4572000" cy="3429000"/>
          </a:xfrm>
          <a:prstGeom prst="rect">
            <a:avLst/>
          </a:prstGeom>
        </p:spPr>
        <p:txBody>
          <a:bodyPr/>
          <a:lstStyle/>
          <a:p>
            <a:endParaRPr/>
          </a:p>
        </p:txBody>
      </p:sp>
      <p:sp>
        <p:nvSpPr>
          <p:cNvPr id="241" name="Shape 2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lowchart: Process 7"/>
          <p:cNvSpPr/>
          <p:nvPr/>
        </p:nvSpPr>
        <p:spPr>
          <a:xfrm>
            <a:off x="427038" y="3736975"/>
            <a:ext cx="6335712" cy="3492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latin typeface="Arial" charset="0"/>
              <a:ea typeface="Arial" charset="0"/>
              <a:cs typeface="Arial" charset="0"/>
            </a:endParaRPr>
          </a:p>
        </p:txBody>
      </p:sp>
      <p:sp>
        <p:nvSpPr>
          <p:cNvPr id="5" name="Title 1"/>
          <p:cNvSpPr txBox="1">
            <a:spLocks/>
          </p:cNvSpPr>
          <p:nvPr/>
        </p:nvSpPr>
        <p:spPr>
          <a:xfrm>
            <a:off x="427038" y="3962400"/>
            <a:ext cx="3535362" cy="454025"/>
          </a:xfrm>
          <a:prstGeom prst="rect">
            <a:avLst/>
          </a:prstGeom>
        </p:spPr>
        <p:txBody>
          <a:bodyPr lIns="68580" tIns="34290" rIns="68580" bIns="3429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Flowchart: Process 16"/>
          <p:cNvSpPr/>
          <p:nvPr/>
        </p:nvSpPr>
        <p:spPr>
          <a:xfrm>
            <a:off x="427038" y="3736975"/>
            <a:ext cx="6335712" cy="3492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5" name="Title 1"/>
          <p:cNvSpPr txBox="1">
            <a:spLocks/>
          </p:cNvSpPr>
          <p:nvPr/>
        </p:nvSpPr>
        <p:spPr>
          <a:xfrm>
            <a:off x="1425575" y="3851275"/>
            <a:ext cx="6457950" cy="549275"/>
          </a:xfrm>
          <a:prstGeom prst="rect">
            <a:avLst/>
          </a:prstGeom>
        </p:spPr>
        <p:txBody>
          <a:bodyPr lIns="68580" tIns="34290" rIns="68580" bIns="3429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Flowchart: Process 5"/>
          <p:cNvSpPr/>
          <p:nvPr/>
        </p:nvSpPr>
        <p:spPr>
          <a:xfrm>
            <a:off x="0" y="6418263"/>
            <a:ext cx="9155113" cy="458787"/>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latin typeface="Arial" charset="0"/>
              <a:ea typeface="Arial" charset="0"/>
              <a:cs typeface="Arial" charset="0"/>
            </a:endParaRPr>
          </a:p>
        </p:txBody>
      </p:sp>
      <p:cxnSp>
        <p:nvCxnSpPr>
          <p:cNvPr id="4" name="Straight Connector 3"/>
          <p:cNvCxnSpPr/>
          <p:nvPr/>
        </p:nvCxnSpPr>
        <p:spPr>
          <a:xfrm>
            <a:off x="0" y="654050"/>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18" name="Title 13"/>
          <p:cNvSpPr>
            <a:spLocks noGrp="1"/>
          </p:cNvSpPr>
          <p:nvPr>
            <p:ph type="title"/>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a:t>Click to edit Master title style</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45784237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charset="0"/>
        </a:defRPr>
      </a:lvl2pPr>
      <a:lvl3pPr algn="l" rtl="0" fontAlgn="base">
        <a:lnSpc>
          <a:spcPct val="90000"/>
        </a:lnSpc>
        <a:spcBef>
          <a:spcPct val="0"/>
        </a:spcBef>
        <a:spcAft>
          <a:spcPct val="0"/>
        </a:spcAft>
        <a:defRPr sz="4400">
          <a:solidFill>
            <a:schemeClr val="tx1"/>
          </a:solidFill>
          <a:latin typeface="Calibri Light" charset="0"/>
        </a:defRPr>
      </a:lvl3pPr>
      <a:lvl4pPr algn="l" rtl="0" fontAlgn="base">
        <a:lnSpc>
          <a:spcPct val="90000"/>
        </a:lnSpc>
        <a:spcBef>
          <a:spcPct val="0"/>
        </a:spcBef>
        <a:spcAft>
          <a:spcPct val="0"/>
        </a:spcAft>
        <a:defRPr sz="4400">
          <a:solidFill>
            <a:schemeClr val="tx1"/>
          </a:solidFill>
          <a:latin typeface="Calibri Light" charset="0"/>
        </a:defRPr>
      </a:lvl4pPr>
      <a:lvl5pPr algn="l" rtl="0" fontAlgn="base">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 Thy Node</a:t>
            </a:r>
          </a:p>
        </p:txBody>
      </p:sp>
    </p:spTree>
    <p:extLst>
      <p:ext uri="{BB962C8B-B14F-4D97-AF65-F5344CB8AC3E}">
        <p14:creationId xmlns:p14="http://schemas.microsoft.com/office/powerpoint/2010/main" val="114814116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p:cNvSpPr>
          <p:nvPr>
            <p:ph type="title"/>
          </p:nvPr>
        </p:nvSpPr>
        <p:spPr>
          <a:prstGeom prst="rect">
            <a:avLst/>
          </a:prstGeom>
        </p:spPr>
        <p:txBody>
          <a:bodyPr/>
          <a:lstStyle/>
          <a:p>
            <a:r>
              <a:t>Server Definition</a:t>
            </a:r>
          </a:p>
        </p:txBody>
      </p:sp>
      <p:pic>
        <p:nvPicPr>
          <p:cNvPr id="298" name="image12.png"/>
          <p:cNvPicPr>
            <a:picLocks noChangeAspect="1"/>
          </p:cNvPicPr>
          <p:nvPr/>
        </p:nvPicPr>
        <p:blipFill>
          <a:blip r:embed="rId2">
            <a:extLst/>
          </a:blip>
          <a:srcRect t="47530" r="15754"/>
          <a:stretch>
            <a:fillRect/>
          </a:stretch>
        </p:blipFill>
        <p:spPr>
          <a:xfrm>
            <a:off x="304800" y="914400"/>
            <a:ext cx="8620595" cy="5181600"/>
          </a:xfrm>
          <a:prstGeom prst="rect">
            <a:avLst/>
          </a:prstGeom>
          <a:ln>
            <a:solidFill>
              <a:srgbClr val="5B9BD5"/>
            </a:solidFill>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0" y="1066800"/>
            <a:ext cx="9144000" cy="2819400"/>
          </a:xfrm>
          <a:prstGeom prst="rect">
            <a:avLst/>
          </a:prstGeom>
          <a:solidFill>
            <a:srgbClr val="DEEBF7"/>
          </a:solidFill>
          <a:ln w="12700">
            <a:miter lim="400000"/>
          </a:ln>
        </p:spPr>
        <p:txBody>
          <a:bodyPr lIns="45719" rIns="45719" anchor="ctr"/>
          <a:lstStyle/>
          <a:p>
            <a:pPr algn="ctr">
              <a:defRPr>
                <a:solidFill>
                  <a:srgbClr val="FFFFFF"/>
                </a:solidFill>
              </a:defRPr>
            </a:pPr>
            <a:endParaRPr/>
          </a:p>
        </p:txBody>
      </p:sp>
      <p:sp>
        <p:nvSpPr>
          <p:cNvPr id="301" name="Shape 301"/>
          <p:cNvSpPr>
            <a:spLocks noGrp="1"/>
          </p:cNvSpPr>
          <p:nvPr>
            <p:ph type="title"/>
          </p:nvPr>
        </p:nvSpPr>
        <p:spPr>
          <a:prstGeom prst="rect">
            <a:avLst/>
          </a:prstGeom>
        </p:spPr>
        <p:txBody>
          <a:bodyPr/>
          <a:lstStyle/>
          <a:p>
            <a:r>
              <a:t>Definition of “Web Client”</a:t>
            </a:r>
          </a:p>
        </p:txBody>
      </p:sp>
      <p:sp>
        <p:nvSpPr>
          <p:cNvPr id="302" name="Shape 302"/>
          <p:cNvSpPr/>
          <p:nvPr/>
        </p:nvSpPr>
        <p:spPr>
          <a:xfrm>
            <a:off x="457200" y="1143000"/>
            <a:ext cx="8229600" cy="247527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spcBef>
                <a:spcPts val="1000"/>
              </a:spcBef>
              <a:defRPr sz="2000" b="1" u="sng">
                <a:latin typeface="Arial"/>
                <a:ea typeface="Arial"/>
                <a:cs typeface="Arial"/>
                <a:sym typeface="Arial"/>
              </a:defRPr>
            </a:pPr>
            <a:r>
              <a:t>Web client lets the user request something on the server and then shows the result (response) of the server.</a:t>
            </a:r>
            <a:endParaRPr sz="2800"/>
          </a:p>
          <a:p>
            <a:pPr>
              <a:lnSpc>
                <a:spcPct val="90000"/>
              </a:lnSpc>
              <a:spcBef>
                <a:spcPts val="1000"/>
              </a:spcBef>
              <a:defRPr sz="2000">
                <a:latin typeface="Arial"/>
                <a:ea typeface="Arial"/>
                <a:cs typeface="Arial"/>
                <a:sym typeface="Arial"/>
              </a:defRPr>
            </a:pPr>
            <a:endParaRPr sz="2800"/>
          </a:p>
          <a:p>
            <a:pPr>
              <a:lnSpc>
                <a:spcPct val="90000"/>
              </a:lnSpc>
              <a:spcBef>
                <a:spcPts val="1000"/>
              </a:spcBef>
              <a:defRPr sz="2000">
                <a:latin typeface="Arial"/>
                <a:ea typeface="Arial"/>
                <a:cs typeface="Arial"/>
                <a:sym typeface="Arial"/>
              </a:defRPr>
            </a:pPr>
            <a:r>
              <a:t>When we talk about client, though, we usually mean both (or either) the human user and the browser application. The browser is the piece of the software that knows how to communicate with the server. The browser's other big job is interpreting the HTML code [sent by the server] and rendering the web page to the user. </a:t>
            </a:r>
          </a:p>
        </p:txBody>
      </p:sp>
      <p:sp>
        <p:nvSpPr>
          <p:cNvPr id="303" name="Shape 303"/>
          <p:cNvSpPr/>
          <p:nvPr/>
        </p:nvSpPr>
        <p:spPr>
          <a:xfrm>
            <a:off x="457200" y="4114479"/>
            <a:ext cx="8458200" cy="350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i="1">
                <a:latin typeface="Arial"/>
                <a:ea typeface="Arial"/>
                <a:cs typeface="Arial"/>
                <a:sym typeface="Arial"/>
              </a:defRPr>
            </a:lvl1pPr>
          </a:lstStyle>
          <a:p>
            <a:r>
              <a:t>Kathy Sierra, Author of Head First Servlets and JSP</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p:nvPr>
        </p:nvSpPr>
        <p:spPr>
          <a:prstGeom prst="rect">
            <a:avLst/>
          </a:prstGeom>
        </p:spPr>
        <p:txBody>
          <a:bodyPr/>
          <a:lstStyle/>
          <a:p>
            <a:r>
              <a:t>Web Client Definition</a:t>
            </a:r>
          </a:p>
        </p:txBody>
      </p:sp>
      <p:pic>
        <p:nvPicPr>
          <p:cNvPr id="306" name="image13.png"/>
          <p:cNvPicPr>
            <a:picLocks noChangeAspect="1"/>
          </p:cNvPicPr>
          <p:nvPr/>
        </p:nvPicPr>
        <p:blipFill>
          <a:blip r:embed="rId2">
            <a:extLst/>
          </a:blip>
          <a:srcRect t="43375" r="12803"/>
          <a:stretch>
            <a:fillRect/>
          </a:stretch>
        </p:blipFill>
        <p:spPr>
          <a:xfrm>
            <a:off x="304799" y="914399"/>
            <a:ext cx="8626718" cy="5105402"/>
          </a:xfrm>
          <a:prstGeom prst="rect">
            <a:avLst/>
          </a:prstGeom>
          <a:ln>
            <a:solidFill>
              <a:srgbClr val="5B9BD5"/>
            </a:solidFill>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prstGeom prst="rect">
            <a:avLst/>
          </a:prstGeom>
        </p:spPr>
        <p:txBody>
          <a:bodyPr/>
          <a:lstStyle/>
          <a:p>
            <a:r>
              <a:t>&gt; YOUR TURN!!</a:t>
            </a:r>
          </a:p>
        </p:txBody>
      </p:sp>
      <p:sp>
        <p:nvSpPr>
          <p:cNvPr id="309" name="Shape 309"/>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310" name="Shape 310"/>
          <p:cNvSpPr/>
          <p:nvPr/>
        </p:nvSpPr>
        <p:spPr>
          <a:xfrm>
            <a:off x="304800" y="914400"/>
            <a:ext cx="8686800" cy="470426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400" b="1">
                <a:latin typeface="Arial"/>
                <a:ea typeface="Arial"/>
                <a:cs typeface="Arial"/>
                <a:sym typeface="Arial"/>
              </a:defRPr>
            </a:pPr>
            <a:r>
              <a:t>Assignment</a:t>
            </a:r>
          </a:p>
          <a:p>
            <a:pPr>
              <a:defRPr sz="2400">
                <a:latin typeface="Arial"/>
                <a:ea typeface="Arial"/>
                <a:cs typeface="Arial"/>
                <a:sym typeface="Arial"/>
              </a:defRPr>
            </a:pPr>
            <a:endParaRPr/>
          </a:p>
          <a:p>
            <a:pPr>
              <a:defRPr sz="2400">
                <a:latin typeface="Arial"/>
                <a:ea typeface="Arial"/>
                <a:cs typeface="Arial"/>
                <a:sym typeface="Arial"/>
              </a:defRPr>
            </a:pPr>
            <a:r>
              <a:t>Talk to the person next to you and re-explain to one another the following terms:</a:t>
            </a:r>
          </a:p>
          <a:p>
            <a:pP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Server</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Web Client</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Request</a:t>
            </a:r>
          </a:p>
          <a:p>
            <a:pPr marL="342900" indent="-342900">
              <a:buSzPct val="100000"/>
              <a:buFont typeface="Arial"/>
              <a:buChar char="•"/>
              <a:defRPr sz="2400">
                <a:latin typeface="Arial"/>
                <a:ea typeface="Arial"/>
                <a:cs typeface="Arial"/>
                <a:sym typeface="Arial"/>
              </a:defRPr>
            </a:pPr>
            <a:endParaRPr/>
          </a:p>
          <a:p>
            <a:pPr marL="342900" indent="-342900">
              <a:buSzPct val="100000"/>
              <a:buFont typeface="Arial"/>
              <a:buChar char="•"/>
              <a:defRPr sz="2400">
                <a:latin typeface="Arial"/>
                <a:ea typeface="Arial"/>
                <a:cs typeface="Arial"/>
                <a:sym typeface="Arial"/>
              </a:defRPr>
            </a:pPr>
            <a:r>
              <a:t>Response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p:cNvSpPr>
          <p:nvPr>
            <p:ph type="title"/>
          </p:nvPr>
        </p:nvSpPr>
        <p:spPr>
          <a:prstGeom prst="rect">
            <a:avLst/>
          </a:prstGeom>
        </p:spPr>
        <p:txBody>
          <a:bodyPr/>
          <a:lstStyle/>
          <a:p>
            <a:r>
              <a:t>Node.JS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prstGeom prst="rect">
            <a:avLst/>
          </a:prstGeom>
        </p:spPr>
        <p:txBody>
          <a:bodyPr/>
          <a:lstStyle/>
          <a:p>
            <a:r>
              <a:t>Key Question</a:t>
            </a:r>
          </a:p>
        </p:txBody>
      </p:sp>
      <p:sp>
        <p:nvSpPr>
          <p:cNvPr id="320" name="Shape 320"/>
          <p:cNvSpPr/>
          <p:nvPr/>
        </p:nvSpPr>
        <p:spPr>
          <a:xfrm>
            <a:off x="533400" y="2820881"/>
            <a:ext cx="8229600" cy="94281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lnSpcReduction="10000"/>
          </a:bodyPr>
          <a:lstStyle>
            <a:lvl1pPr algn="ctr" defTabSz="685800">
              <a:defRPr sz="6000" b="1" i="1">
                <a:latin typeface="Arial"/>
                <a:ea typeface="Arial"/>
                <a:cs typeface="Arial"/>
                <a:sym typeface="Arial"/>
              </a:defRPr>
            </a:lvl1pPr>
          </a:lstStyle>
          <a:p>
            <a:r>
              <a:t>So what is NodeJS?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p:nvPr/>
        </p:nvSpPr>
        <p:spPr>
          <a:xfrm>
            <a:off x="0" y="1066800"/>
            <a:ext cx="9144000" cy="2819400"/>
          </a:xfrm>
          <a:prstGeom prst="rect">
            <a:avLst/>
          </a:prstGeom>
          <a:solidFill>
            <a:srgbClr val="DEEBF7"/>
          </a:solidFill>
          <a:ln w="12700">
            <a:miter lim="400000"/>
          </a:ln>
        </p:spPr>
        <p:txBody>
          <a:bodyPr lIns="45719" rIns="45719" anchor="ctr"/>
          <a:lstStyle/>
          <a:p>
            <a:pPr algn="ctr">
              <a:defRPr>
                <a:solidFill>
                  <a:srgbClr val="FFFFFF"/>
                </a:solidFill>
              </a:defRPr>
            </a:pPr>
            <a:endParaRPr/>
          </a:p>
        </p:txBody>
      </p:sp>
      <p:sp>
        <p:nvSpPr>
          <p:cNvPr id="323" name="Shape 323"/>
          <p:cNvSpPr>
            <a:spLocks noGrp="1"/>
          </p:cNvSpPr>
          <p:nvPr>
            <p:ph type="title"/>
          </p:nvPr>
        </p:nvSpPr>
        <p:spPr>
          <a:prstGeom prst="rect">
            <a:avLst/>
          </a:prstGeom>
        </p:spPr>
        <p:txBody>
          <a:bodyPr/>
          <a:lstStyle/>
          <a:p>
            <a:r>
              <a:t>Definition of “NodeJS”</a:t>
            </a:r>
          </a:p>
        </p:txBody>
      </p:sp>
      <p:sp>
        <p:nvSpPr>
          <p:cNvPr id="324" name="Shape 324"/>
          <p:cNvSpPr/>
          <p:nvPr/>
        </p:nvSpPr>
        <p:spPr>
          <a:xfrm>
            <a:off x="457200" y="1143000"/>
            <a:ext cx="8229600" cy="261729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spcBef>
                <a:spcPts val="1000"/>
              </a:spcBef>
              <a:defRPr sz="2400">
                <a:latin typeface="Arial"/>
                <a:ea typeface="Arial"/>
                <a:cs typeface="Arial"/>
                <a:sym typeface="Arial"/>
              </a:defRPr>
            </a:pPr>
            <a:r>
              <a:t>Node.js is an open-source, cross-platform JavaScript runtime environment designed to be run outside of browsers. </a:t>
            </a:r>
            <a:endParaRPr sz="2800"/>
          </a:p>
          <a:p>
            <a:pPr>
              <a:lnSpc>
                <a:spcPct val="90000"/>
              </a:lnSpc>
              <a:spcBef>
                <a:spcPts val="1000"/>
              </a:spcBef>
              <a:defRPr sz="2400">
                <a:latin typeface="Arial"/>
                <a:ea typeface="Arial"/>
                <a:cs typeface="Arial"/>
                <a:sym typeface="Arial"/>
              </a:defRPr>
            </a:pPr>
            <a:endParaRPr sz="2800"/>
          </a:p>
          <a:p>
            <a:pPr>
              <a:lnSpc>
                <a:spcPct val="90000"/>
              </a:lnSpc>
              <a:spcBef>
                <a:spcPts val="1000"/>
              </a:spcBef>
              <a:defRPr sz="2400">
                <a:latin typeface="Arial"/>
                <a:ea typeface="Arial"/>
                <a:cs typeface="Arial"/>
                <a:sym typeface="Arial"/>
              </a:defRPr>
            </a:pPr>
            <a:r>
              <a:t>It is a general utility that can be used for a variety of purposes including asset compilation, scripting, monitoring, and </a:t>
            </a:r>
            <a:r>
              <a:rPr b="1" u="sng"/>
              <a:t>most notably as the basis for web servers</a:t>
            </a:r>
          </a:p>
        </p:txBody>
      </p:sp>
      <p:pic>
        <p:nvPicPr>
          <p:cNvPr id="325" name="image15.jpg" descr="https://s3.amazonaws.com/codementor_content/nodejs_logo_green.jpg"/>
          <p:cNvPicPr>
            <a:picLocks noChangeAspect="1"/>
          </p:cNvPicPr>
          <p:nvPr/>
        </p:nvPicPr>
        <p:blipFill>
          <a:blip r:embed="rId2">
            <a:extLst/>
          </a:blip>
          <a:stretch>
            <a:fillRect/>
          </a:stretch>
        </p:blipFill>
        <p:spPr>
          <a:xfrm>
            <a:off x="6096000" y="4800600"/>
            <a:ext cx="2797380" cy="1198678"/>
          </a:xfrm>
          <a:prstGeom prst="rect">
            <a:avLst/>
          </a:prstGeom>
          <a:ln w="12700">
            <a:miter lim="400000"/>
          </a:ln>
        </p:spPr>
      </p:pic>
      <p:sp>
        <p:nvSpPr>
          <p:cNvPr id="326" name="Shape 326"/>
          <p:cNvSpPr/>
          <p:nvPr/>
        </p:nvSpPr>
        <p:spPr>
          <a:xfrm>
            <a:off x="471465" y="4050267"/>
            <a:ext cx="8458201" cy="3506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i="1">
                <a:latin typeface="Arial"/>
                <a:ea typeface="Arial"/>
                <a:cs typeface="Arial"/>
                <a:sym typeface="Arial"/>
              </a:defRPr>
            </a:lvl1pPr>
          </a:lstStyle>
          <a:p>
            <a:r>
              <a:t>Our made-up definition of Node. Yay for sounding intelligent!</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329" name="Shape 329"/>
          <p:cNvSpPr/>
          <p:nvPr/>
        </p:nvSpPr>
        <p:spPr>
          <a:xfrm>
            <a:off x="304800" y="914400"/>
            <a:ext cx="8686800" cy="185946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2400" b="1">
                <a:latin typeface="Arial"/>
                <a:ea typeface="Arial"/>
                <a:cs typeface="Arial"/>
                <a:sym typeface="Arial"/>
              </a:defRPr>
            </a:pPr>
            <a:r>
              <a:t>Assignment</a:t>
            </a:r>
          </a:p>
          <a:p>
            <a:pPr>
              <a:defRPr sz="2400">
                <a:latin typeface="Arial"/>
                <a:ea typeface="Arial"/>
                <a:cs typeface="Arial"/>
                <a:sym typeface="Arial"/>
              </a:defRPr>
            </a:pPr>
            <a:endParaRPr/>
          </a:p>
          <a:p>
            <a:pPr>
              <a:defRPr sz="2400">
                <a:latin typeface="Arial"/>
                <a:ea typeface="Arial"/>
                <a:cs typeface="Arial"/>
                <a:sym typeface="Arial"/>
              </a:defRPr>
            </a:pPr>
            <a:r>
              <a:t>Take a few moments to research 5 companies that actively use NodeJS in production.</a:t>
            </a:r>
          </a:p>
        </p:txBody>
      </p:sp>
      <p:sp>
        <p:nvSpPr>
          <p:cNvPr id="330" name="Shape 330"/>
          <p:cNvSpPr/>
          <p:nvPr/>
        </p:nvSpPr>
        <p:spPr>
          <a:xfrm>
            <a:off x="304800" y="98052"/>
            <a:ext cx="5257800" cy="43706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2400" b="1">
                <a:latin typeface="Arial"/>
                <a:ea typeface="Arial"/>
                <a:cs typeface="Arial"/>
                <a:sym typeface="Arial"/>
              </a:defRPr>
            </a:lvl1pPr>
          </a:lstStyle>
          <a:p>
            <a:r>
              <a:t>&gt; YOUR TURN!!</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p:cNvSpPr>
          <p:nvPr>
            <p:ph type="title"/>
          </p:nvPr>
        </p:nvSpPr>
        <p:spPr>
          <a:prstGeom prst="rect">
            <a:avLst/>
          </a:prstGeom>
        </p:spPr>
        <p:txBody>
          <a:bodyPr/>
          <a:lstStyle/>
          <a:p>
            <a:r>
              <a:t>Why Use NodeJS as a Server?</a:t>
            </a:r>
          </a:p>
        </p:txBody>
      </p:sp>
      <p:sp>
        <p:nvSpPr>
          <p:cNvPr id="333" name="Shape 333"/>
          <p:cNvSpPr/>
          <p:nvPr/>
        </p:nvSpPr>
        <p:spPr>
          <a:xfrm>
            <a:off x="457200" y="1143001"/>
            <a:ext cx="8229600" cy="517851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28600" indent="-228600">
              <a:lnSpc>
                <a:spcPct val="90000"/>
              </a:lnSpc>
              <a:spcBef>
                <a:spcPts val="1000"/>
              </a:spcBef>
              <a:buSzPct val="100000"/>
              <a:buFont typeface="Arial"/>
              <a:buChar char="•"/>
              <a:defRPr sz="2400" b="1">
                <a:latin typeface="Arial"/>
                <a:ea typeface="Arial"/>
                <a:cs typeface="Arial"/>
                <a:sym typeface="Arial"/>
              </a:defRPr>
            </a:pPr>
            <a:r>
              <a:rPr dirty="0"/>
              <a:t>It re-uses Javascript </a:t>
            </a:r>
            <a:r>
              <a:rPr b="0" dirty="0"/>
              <a:t>– meaning a front-end Javascript developer can also build an entire server themselves</a:t>
            </a:r>
            <a:endParaRPr sz="2800" dirty="0"/>
          </a:p>
          <a:p>
            <a:pPr marL="228600" indent="-228600">
              <a:lnSpc>
                <a:spcPct val="90000"/>
              </a:lnSpc>
              <a:spcBef>
                <a:spcPts val="1000"/>
              </a:spcBef>
              <a:buSzPct val="100000"/>
              <a:buFont typeface="Arial"/>
              <a:buChar char="•"/>
              <a:defRPr sz="2400">
                <a:latin typeface="Arial"/>
                <a:ea typeface="Arial"/>
                <a:cs typeface="Arial"/>
                <a:sym typeface="Arial"/>
              </a:defRPr>
            </a:pPr>
            <a:endParaRPr sz="2800" dirty="0"/>
          </a:p>
          <a:p>
            <a:pPr marL="228600" indent="-228600">
              <a:lnSpc>
                <a:spcPct val="90000"/>
              </a:lnSpc>
              <a:spcBef>
                <a:spcPts val="1000"/>
              </a:spcBef>
              <a:buSzPct val="100000"/>
              <a:buFont typeface="Arial"/>
              <a:buChar char="•"/>
              <a:defRPr sz="2400" b="1">
                <a:latin typeface="Arial"/>
                <a:ea typeface="Arial"/>
                <a:cs typeface="Arial"/>
                <a:sym typeface="Arial"/>
              </a:defRPr>
            </a:pPr>
            <a:r>
              <a:rPr dirty="0"/>
              <a:t>It’s easily extendable. </a:t>
            </a:r>
            <a:r>
              <a:rPr b="0" dirty="0"/>
              <a:t>Numerous plugins exist to expand the capabilities of Node</a:t>
            </a:r>
            <a:endParaRPr sz="2800" dirty="0"/>
          </a:p>
          <a:p>
            <a:pPr marL="228600" indent="-228600">
              <a:lnSpc>
                <a:spcPct val="90000"/>
              </a:lnSpc>
              <a:spcBef>
                <a:spcPts val="1000"/>
              </a:spcBef>
              <a:buSzPct val="100000"/>
              <a:buFont typeface="Arial"/>
              <a:buChar char="•"/>
              <a:defRPr sz="2400">
                <a:latin typeface="Arial"/>
                <a:ea typeface="Arial"/>
                <a:cs typeface="Arial"/>
                <a:sym typeface="Arial"/>
              </a:defRPr>
            </a:pPr>
            <a:endParaRPr sz="2800" dirty="0"/>
          </a:p>
          <a:p>
            <a:pPr marL="228600" indent="-228600">
              <a:lnSpc>
                <a:spcPct val="90000"/>
              </a:lnSpc>
              <a:spcBef>
                <a:spcPts val="1000"/>
              </a:spcBef>
              <a:buSzPct val="100000"/>
              <a:buFont typeface="Arial"/>
              <a:buChar char="•"/>
              <a:defRPr sz="2400" b="1">
                <a:latin typeface="Arial"/>
                <a:ea typeface="Arial"/>
                <a:cs typeface="Arial"/>
                <a:sym typeface="Arial"/>
              </a:defRPr>
            </a:pPr>
            <a:r>
              <a:rPr dirty="0"/>
              <a:t> Fast-implementation, </a:t>
            </a:r>
            <a:r>
              <a:rPr b="0" dirty="0"/>
              <a:t>which allows for the creation of an entire working server with only a few lines of code.</a:t>
            </a:r>
            <a:endParaRPr sz="2800" dirty="0"/>
          </a:p>
          <a:p>
            <a:pPr marL="228600" indent="-228600">
              <a:lnSpc>
                <a:spcPct val="90000"/>
              </a:lnSpc>
              <a:spcBef>
                <a:spcPts val="1000"/>
              </a:spcBef>
              <a:buSzPct val="100000"/>
              <a:buFont typeface="Arial"/>
              <a:buChar char="•"/>
              <a:defRPr sz="2400" b="1">
                <a:latin typeface="Arial"/>
                <a:ea typeface="Arial"/>
                <a:cs typeface="Arial"/>
                <a:sym typeface="Arial"/>
              </a:defRPr>
            </a:pPr>
            <a:endParaRPr sz="2800" dirty="0"/>
          </a:p>
          <a:p>
            <a:pPr marL="228600" indent="-228600">
              <a:lnSpc>
                <a:spcPct val="90000"/>
              </a:lnSpc>
              <a:spcBef>
                <a:spcPts val="1000"/>
              </a:spcBef>
              <a:buSzPct val="100000"/>
              <a:buFont typeface="Arial"/>
              <a:buChar char="•"/>
              <a:defRPr sz="2400" b="1">
                <a:latin typeface="Arial"/>
                <a:ea typeface="Arial"/>
                <a:cs typeface="Arial"/>
                <a:sym typeface="Arial"/>
              </a:defRPr>
            </a:pPr>
            <a:r>
              <a:rPr dirty="0"/>
              <a:t>Single-Threaded </a:t>
            </a:r>
            <a:r>
              <a:rPr lang="en-US" dirty="0"/>
              <a:t>Asynchronous</a:t>
            </a:r>
            <a:r>
              <a:rPr dirty="0"/>
              <a:t> Model </a:t>
            </a:r>
            <a:r>
              <a:rPr b="0" dirty="0"/>
              <a:t>– meaning it can handle multiple requests simultaneously and not get bottlenecked.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title"/>
          </p:nvPr>
        </p:nvSpPr>
        <p:spPr>
          <a:prstGeom prst="rect">
            <a:avLst/>
          </a:prstGeom>
        </p:spPr>
        <p:txBody>
          <a:bodyPr/>
          <a:lstStyle/>
          <a:p>
            <a:r>
              <a:t>Syncrononous Threading</a:t>
            </a:r>
          </a:p>
        </p:txBody>
      </p:sp>
      <p:pic>
        <p:nvPicPr>
          <p:cNvPr id="336" name="image16.png"/>
          <p:cNvPicPr>
            <a:picLocks noChangeAspect="1"/>
          </p:cNvPicPr>
          <p:nvPr/>
        </p:nvPicPr>
        <p:blipFill>
          <a:blip r:embed="rId2">
            <a:extLst/>
          </a:blip>
          <a:stretch>
            <a:fillRect/>
          </a:stretch>
        </p:blipFill>
        <p:spPr>
          <a:xfrm>
            <a:off x="115349" y="758726"/>
            <a:ext cx="9055225" cy="4572001"/>
          </a:xfrm>
          <a:prstGeom prst="rect">
            <a:avLst/>
          </a:prstGeom>
          <a:ln w="12700">
            <a:miter lim="400000"/>
          </a:ln>
        </p:spPr>
      </p:pic>
      <p:sp>
        <p:nvSpPr>
          <p:cNvPr id="337" name="Shape 337"/>
          <p:cNvSpPr/>
          <p:nvPr/>
        </p:nvSpPr>
        <p:spPr>
          <a:xfrm>
            <a:off x="115350" y="5401269"/>
            <a:ext cx="8990550" cy="88406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b="1" i="1">
                <a:latin typeface="Arial"/>
                <a:ea typeface="Arial"/>
                <a:cs typeface="Arial"/>
                <a:sym typeface="Arial"/>
              </a:defRPr>
            </a:pPr>
            <a:r>
              <a:t>In traditional synchronous threading, </a:t>
            </a:r>
            <a:r>
              <a:rPr u="sng"/>
              <a:t>each request requires its own thread</a:t>
            </a:r>
            <a:r>
              <a:t>. No other request can pass through that thread until complete. Since there is a limited pool of threads, </a:t>
            </a:r>
            <a:r>
              <a:rPr u="sng"/>
              <a:t>this can create bottlenecks.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The Mystery of “Backend”</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p:cNvSpPr>
          <p:nvPr>
            <p:ph type="title"/>
          </p:nvPr>
        </p:nvSpPr>
        <p:spPr>
          <a:prstGeom prst="rect">
            <a:avLst/>
          </a:prstGeom>
        </p:spPr>
        <p:txBody>
          <a:bodyPr/>
          <a:lstStyle>
            <a:lvl1pPr>
              <a:defRPr sz="2100"/>
            </a:lvl1pPr>
          </a:lstStyle>
          <a:p>
            <a:r>
              <a:t>Asynchronous Threading (Node Way)</a:t>
            </a:r>
          </a:p>
        </p:txBody>
      </p:sp>
      <p:pic>
        <p:nvPicPr>
          <p:cNvPr id="340" name="image17.png"/>
          <p:cNvPicPr>
            <a:picLocks noChangeAspect="1"/>
          </p:cNvPicPr>
          <p:nvPr/>
        </p:nvPicPr>
        <p:blipFill>
          <a:blip r:embed="rId2">
            <a:extLst/>
          </a:blip>
          <a:stretch>
            <a:fillRect/>
          </a:stretch>
        </p:blipFill>
        <p:spPr>
          <a:xfrm>
            <a:off x="293509" y="679253"/>
            <a:ext cx="8697095" cy="4419601"/>
          </a:xfrm>
          <a:prstGeom prst="rect">
            <a:avLst/>
          </a:prstGeom>
          <a:ln w="12700">
            <a:miter lim="400000"/>
          </a:ln>
        </p:spPr>
      </p:pic>
      <p:sp>
        <p:nvSpPr>
          <p:cNvPr id="341" name="Shape 341"/>
          <p:cNvSpPr/>
          <p:nvPr/>
        </p:nvSpPr>
        <p:spPr>
          <a:xfrm>
            <a:off x="115350" y="5098853"/>
            <a:ext cx="8990550" cy="120032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b="1" i="1">
                <a:latin typeface="Arial"/>
                <a:ea typeface="Arial"/>
                <a:cs typeface="Arial"/>
                <a:sym typeface="Arial"/>
              </a:defRPr>
            </a:pPr>
            <a:r>
              <a:rPr dirty="0"/>
              <a:t>In Node-based asynchronous threading, a single thread is used throughout. Each </a:t>
            </a:r>
            <a:r>
              <a:rPr lang="en-US" dirty="0"/>
              <a:t>request</a:t>
            </a:r>
            <a:r>
              <a:rPr dirty="0"/>
              <a:t> is “put to the side” using callbacks and responded to when ready. Because of this, there is </a:t>
            </a:r>
            <a:r>
              <a:rPr u="sng" dirty="0"/>
              <a:t>no limit on the number of requests </a:t>
            </a:r>
            <a:r>
              <a:rPr dirty="0"/>
              <a:t>that can be responded to and there is </a:t>
            </a:r>
            <a:r>
              <a:rPr u="sng" dirty="0"/>
              <a:t>no bottleneck</a:t>
            </a:r>
            <a:r>
              <a:rPr dirty="0"/>
              <a: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p:cNvSpPr>
          <p:nvPr>
            <p:ph type="title"/>
          </p:nvPr>
        </p:nvSpPr>
        <p:spPr>
          <a:prstGeom prst="rect">
            <a:avLst/>
          </a:prstGeom>
        </p:spPr>
        <p:txBody>
          <a:bodyPr/>
          <a:lstStyle/>
          <a:p>
            <a:r>
              <a:t>Coding Time!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prstGeom prst="rect">
            <a:avLst/>
          </a:prstGeom>
        </p:spPr>
        <p:txBody>
          <a:bodyPr/>
          <a:lstStyle/>
          <a:p>
            <a:r>
              <a:t>Full-Stack Development?</a:t>
            </a:r>
          </a:p>
        </p:txBody>
      </p:sp>
      <p:pic>
        <p:nvPicPr>
          <p:cNvPr id="3" name="Picture 2">
            <a:extLst>
              <a:ext uri="{FF2B5EF4-FFF2-40B4-BE49-F238E27FC236}">
                <a16:creationId xmlns:a16="http://schemas.microsoft.com/office/drawing/2014/main" id="{4A4E25A4-5189-4F69-B362-AFB9FC5C4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423" y="765698"/>
            <a:ext cx="5583777" cy="55837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lstStyle/>
          <a:p>
            <a:r>
              <a:t>Full-Stack Development</a:t>
            </a:r>
          </a:p>
        </p:txBody>
      </p:sp>
      <p:pic>
        <p:nvPicPr>
          <p:cNvPr id="276" name="image10.png" descr="C:\Users\ahaque89\Downloads\MEAN Deployment Strategy - Page 1 (2).png"/>
          <p:cNvPicPr>
            <a:picLocks noChangeAspect="1"/>
          </p:cNvPicPr>
          <p:nvPr/>
        </p:nvPicPr>
        <p:blipFill>
          <a:blip r:embed="rId2">
            <a:extLst/>
          </a:blip>
          <a:srcRect l="2424" t="13635" r="3150" b="5247"/>
          <a:stretch>
            <a:fillRect/>
          </a:stretch>
        </p:blipFill>
        <p:spPr>
          <a:xfrm>
            <a:off x="57398" y="740473"/>
            <a:ext cx="8948716" cy="4212062"/>
          </a:xfrm>
          <a:prstGeom prst="rect">
            <a:avLst/>
          </a:prstGeom>
          <a:ln w="12700">
            <a:miter lim="400000"/>
          </a:ln>
        </p:spPr>
      </p:pic>
      <p:sp>
        <p:nvSpPr>
          <p:cNvPr id="277" name="Shape 277"/>
          <p:cNvSpPr/>
          <p:nvPr/>
        </p:nvSpPr>
        <p:spPr>
          <a:xfrm>
            <a:off x="-2" y="4908484"/>
            <a:ext cx="9155743" cy="1492316"/>
          </a:xfrm>
          <a:prstGeom prst="rect">
            <a:avLst/>
          </a:prstGeom>
          <a:solidFill>
            <a:srgbClr val="2E75B6"/>
          </a:solidFill>
          <a:ln w="12700">
            <a:miter lim="400000"/>
          </a:ln>
        </p:spPr>
        <p:txBody>
          <a:bodyPr lIns="45719" rIns="45719" anchor="ctr"/>
          <a:lstStyle/>
          <a:p>
            <a:pPr algn="ctr">
              <a:defRPr>
                <a:solidFill>
                  <a:srgbClr val="FFFFFF"/>
                </a:solidFill>
                <a:latin typeface="Arial"/>
                <a:ea typeface="Arial"/>
                <a:cs typeface="Arial"/>
                <a:sym typeface="Arial"/>
              </a:defRPr>
            </a:pPr>
            <a:endParaRPr/>
          </a:p>
        </p:txBody>
      </p:sp>
      <p:sp>
        <p:nvSpPr>
          <p:cNvPr id="278" name="Shape 278"/>
          <p:cNvSpPr/>
          <p:nvPr/>
        </p:nvSpPr>
        <p:spPr>
          <a:xfrm>
            <a:off x="173841" y="5092005"/>
            <a:ext cx="8796317" cy="9594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indent="-342900">
              <a:buSzPct val="100000"/>
              <a:buFont typeface="Arial"/>
              <a:buChar char="•"/>
              <a:defRPr sz="2000">
                <a:solidFill>
                  <a:srgbClr val="FFFFFF"/>
                </a:solidFill>
                <a:latin typeface="Arial"/>
                <a:ea typeface="Arial"/>
                <a:cs typeface="Arial"/>
                <a:sym typeface="Arial"/>
              </a:defRPr>
            </a:pPr>
            <a:r>
              <a:t>In modern </a:t>
            </a:r>
            <a:r>
              <a:rPr b="1"/>
              <a:t>web applications </a:t>
            </a:r>
            <a:r>
              <a:t>there is a constant back-and-forth communication between the visuals displayed on the user’s browser (</a:t>
            </a:r>
            <a:r>
              <a:rPr b="1"/>
              <a:t>frontend) </a:t>
            </a:r>
            <a:r>
              <a:t>and the data and logic stored on the server (</a:t>
            </a:r>
            <a:r>
              <a:rPr b="1"/>
              <a:t>backend).</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r>
              <a:t>The “Magic” of YouTube</a:t>
            </a:r>
          </a:p>
        </p:txBody>
      </p:sp>
      <p:pic>
        <p:nvPicPr>
          <p:cNvPr id="281" name="image11.png"/>
          <p:cNvPicPr>
            <a:picLocks noChangeAspect="1"/>
          </p:cNvPicPr>
          <p:nvPr/>
        </p:nvPicPr>
        <p:blipFill>
          <a:blip r:embed="rId2">
            <a:extLst/>
          </a:blip>
          <a:stretch>
            <a:fillRect/>
          </a:stretch>
        </p:blipFill>
        <p:spPr>
          <a:xfrm>
            <a:off x="1143000" y="802186"/>
            <a:ext cx="7206085" cy="557366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prstGeom prst="rect">
            <a:avLst/>
          </a:prstGeom>
        </p:spPr>
        <p:txBody>
          <a:bodyPr/>
          <a:lstStyle/>
          <a:p>
            <a:r>
              <a:t>Key Question</a:t>
            </a:r>
          </a:p>
        </p:txBody>
      </p:sp>
      <p:sp>
        <p:nvSpPr>
          <p:cNvPr id="284" name="Shape 284"/>
          <p:cNvSpPr/>
          <p:nvPr/>
        </p:nvSpPr>
        <p:spPr>
          <a:xfrm>
            <a:off x="533400" y="2987553"/>
            <a:ext cx="8229600" cy="609468"/>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algn="ctr" defTabSz="685800">
              <a:lnSpc>
                <a:spcPct val="80000"/>
              </a:lnSpc>
              <a:defRPr sz="3700" b="1" i="1">
                <a:latin typeface="Arial"/>
                <a:ea typeface="Arial"/>
                <a:cs typeface="Arial"/>
                <a:sym typeface="Arial"/>
              </a:defRPr>
            </a:lvl1pPr>
          </a:lstStyle>
          <a:p>
            <a:r>
              <a:t>Examples of “Server-Side” Code?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xfrm>
            <a:off x="304800" y="-1"/>
            <a:ext cx="6553200" cy="653856"/>
          </a:xfrm>
          <a:prstGeom prst="rect">
            <a:avLst/>
          </a:prstGeom>
        </p:spPr>
        <p:txBody>
          <a:bodyPr/>
          <a:lstStyle/>
          <a:p>
            <a:r>
              <a:t>Server-Side Code in Action!</a:t>
            </a:r>
          </a:p>
        </p:txBody>
      </p:sp>
      <p:sp>
        <p:nvSpPr>
          <p:cNvPr id="287" name="Shape 287"/>
          <p:cNvSpPr/>
          <p:nvPr/>
        </p:nvSpPr>
        <p:spPr>
          <a:xfrm>
            <a:off x="304800" y="914400"/>
            <a:ext cx="8610600" cy="415498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indent="-342900">
              <a:buSzPct val="100000"/>
              <a:buFont typeface="Arial"/>
              <a:buChar char="•"/>
              <a:defRPr sz="2400">
                <a:latin typeface="Arial"/>
                <a:ea typeface="Arial"/>
                <a:cs typeface="Arial"/>
                <a:sym typeface="Arial"/>
              </a:defRPr>
            </a:pPr>
            <a:r>
              <a:rPr dirty="0"/>
              <a:t>API that parse</a:t>
            </a:r>
            <a:r>
              <a:rPr lang="en-US" dirty="0"/>
              <a:t>s</a:t>
            </a:r>
            <a:r>
              <a:rPr dirty="0"/>
              <a:t> URL parameters to provide selective JSON</a:t>
            </a:r>
          </a:p>
          <a:p>
            <a:pPr marL="342900" indent="-342900">
              <a:buSzPct val="100000"/>
              <a:buFont typeface="Arial"/>
              <a:buChar char="•"/>
              <a:defRPr sz="2400">
                <a:latin typeface="Arial"/>
                <a:ea typeface="Arial"/>
                <a:cs typeface="Arial"/>
                <a:sym typeface="Arial"/>
              </a:defRPr>
            </a:pPr>
            <a:endParaRPr dirty="0"/>
          </a:p>
          <a:p>
            <a:pPr marL="342900" indent="-342900">
              <a:buSzPct val="100000"/>
              <a:buFont typeface="Arial"/>
              <a:buChar char="•"/>
              <a:defRPr sz="2400">
                <a:latin typeface="Arial"/>
                <a:ea typeface="Arial"/>
                <a:cs typeface="Arial"/>
                <a:sym typeface="Arial"/>
              </a:defRPr>
            </a:pPr>
            <a:r>
              <a:rPr lang="en-US" dirty="0"/>
              <a:t>Relay real-time data to other connected users</a:t>
            </a:r>
            <a:endParaRPr dirty="0"/>
          </a:p>
          <a:p>
            <a:pPr marL="342900" indent="-342900">
              <a:buSzPct val="100000"/>
              <a:buFont typeface="Arial"/>
              <a:buChar char="•"/>
              <a:defRPr sz="2400">
                <a:latin typeface="Arial"/>
                <a:ea typeface="Arial"/>
                <a:cs typeface="Arial"/>
                <a:sym typeface="Arial"/>
              </a:defRPr>
            </a:pPr>
            <a:endParaRPr dirty="0"/>
          </a:p>
          <a:p>
            <a:pPr marL="342900" indent="-342900">
              <a:buSzPct val="100000"/>
              <a:buFont typeface="Arial"/>
              <a:buChar char="•"/>
              <a:defRPr sz="2400">
                <a:latin typeface="Arial"/>
                <a:ea typeface="Arial"/>
                <a:cs typeface="Arial"/>
                <a:sym typeface="Arial"/>
              </a:defRPr>
            </a:pPr>
            <a:r>
              <a:rPr dirty="0"/>
              <a:t>Clicking an invoice that provides a PDF report</a:t>
            </a:r>
          </a:p>
          <a:p>
            <a:pPr marL="342900" indent="-342900">
              <a:buSzPct val="100000"/>
              <a:buFont typeface="Arial"/>
              <a:buChar char="•"/>
              <a:defRPr sz="2400">
                <a:latin typeface="Arial"/>
                <a:ea typeface="Arial"/>
                <a:cs typeface="Arial"/>
                <a:sym typeface="Arial"/>
              </a:defRPr>
            </a:pPr>
            <a:endParaRPr dirty="0"/>
          </a:p>
          <a:p>
            <a:pPr marL="342900" indent="-342900">
              <a:buSzPct val="100000"/>
              <a:buFont typeface="Arial"/>
              <a:buChar char="•"/>
              <a:defRPr sz="2400">
                <a:latin typeface="Arial"/>
                <a:ea typeface="Arial"/>
                <a:cs typeface="Arial"/>
                <a:sym typeface="Arial"/>
              </a:defRPr>
            </a:pPr>
            <a:r>
              <a:rPr dirty="0"/>
              <a:t>Image processing software that takes an image</a:t>
            </a:r>
            <a:r>
              <a:rPr lang="en-US" dirty="0"/>
              <a:t>,</a:t>
            </a:r>
            <a:r>
              <a:rPr dirty="0"/>
              <a:t> applies a filter, then saves the new version</a:t>
            </a:r>
          </a:p>
          <a:p>
            <a:pPr marL="342900" indent="-342900">
              <a:buSzPct val="100000"/>
              <a:buFont typeface="Arial"/>
              <a:buChar char="•"/>
              <a:defRPr sz="2400">
                <a:latin typeface="Arial"/>
                <a:ea typeface="Arial"/>
                <a:cs typeface="Arial"/>
                <a:sym typeface="Arial"/>
              </a:defRPr>
            </a:pPr>
            <a:endParaRPr dirty="0"/>
          </a:p>
          <a:p>
            <a:pPr marL="342900" indent="-342900">
              <a:buSzPct val="100000"/>
              <a:buFont typeface="Arial"/>
              <a:buChar char="•"/>
              <a:defRPr sz="2400">
                <a:latin typeface="Arial"/>
                <a:ea typeface="Arial"/>
                <a:cs typeface="Arial"/>
                <a:sym typeface="Arial"/>
              </a:defRPr>
            </a:pPr>
            <a:r>
              <a:rPr dirty="0"/>
              <a:t>Google providing “results” relevant to your searches on other sites.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prstGeom prst="rect">
            <a:avLst/>
          </a:prstGeom>
        </p:spPr>
        <p:txBody>
          <a:bodyPr/>
          <a:lstStyle/>
          <a:p>
            <a:r>
              <a:t>Critical Question</a:t>
            </a:r>
          </a:p>
        </p:txBody>
      </p:sp>
      <p:sp>
        <p:nvSpPr>
          <p:cNvPr id="290" name="Shape 290"/>
          <p:cNvSpPr/>
          <p:nvPr/>
        </p:nvSpPr>
        <p:spPr>
          <a:xfrm>
            <a:off x="1438275" y="2958711"/>
            <a:ext cx="6457951" cy="81955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lvl1pPr algn="ctr" defTabSz="685800">
              <a:lnSpc>
                <a:spcPct val="90000"/>
              </a:lnSpc>
              <a:defRPr sz="5100" b="1" i="1">
                <a:latin typeface="Arial"/>
                <a:ea typeface="Arial"/>
                <a:cs typeface="Arial"/>
                <a:sym typeface="Arial"/>
              </a:defRPr>
            </a:lvl1pPr>
          </a:lstStyle>
          <a:p>
            <a:r>
              <a:t>What is a “server”?</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p:nvPr/>
        </p:nvSpPr>
        <p:spPr>
          <a:xfrm>
            <a:off x="0" y="990600"/>
            <a:ext cx="9144000" cy="4114800"/>
          </a:xfrm>
          <a:prstGeom prst="rect">
            <a:avLst/>
          </a:prstGeom>
          <a:solidFill>
            <a:srgbClr val="DEEBF7"/>
          </a:solidFill>
          <a:ln w="12700">
            <a:miter lim="400000"/>
          </a:ln>
        </p:spPr>
        <p:txBody>
          <a:bodyPr lIns="45719" rIns="45719" anchor="ctr"/>
          <a:lstStyle/>
          <a:p>
            <a:pPr algn="ctr">
              <a:defRPr>
                <a:solidFill>
                  <a:srgbClr val="FFFFFF"/>
                </a:solidFill>
              </a:defRPr>
            </a:pPr>
            <a:endParaRPr/>
          </a:p>
        </p:txBody>
      </p:sp>
      <p:sp>
        <p:nvSpPr>
          <p:cNvPr id="293" name="Shape 293"/>
          <p:cNvSpPr>
            <a:spLocks noGrp="1"/>
          </p:cNvSpPr>
          <p:nvPr>
            <p:ph type="title"/>
          </p:nvPr>
        </p:nvSpPr>
        <p:spPr>
          <a:prstGeom prst="rect">
            <a:avLst/>
          </a:prstGeom>
        </p:spPr>
        <p:txBody>
          <a:bodyPr/>
          <a:lstStyle/>
          <a:p>
            <a:r>
              <a:t>Definition of “Server”</a:t>
            </a:r>
          </a:p>
        </p:txBody>
      </p:sp>
      <p:sp>
        <p:nvSpPr>
          <p:cNvPr id="294" name="Shape 294"/>
          <p:cNvSpPr/>
          <p:nvPr/>
        </p:nvSpPr>
        <p:spPr>
          <a:xfrm>
            <a:off x="457200" y="1066800"/>
            <a:ext cx="8229600" cy="3520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90000"/>
              </a:lnSpc>
              <a:spcBef>
                <a:spcPts val="1000"/>
              </a:spcBef>
              <a:defRPr sz="2000" b="1" u="sng">
                <a:latin typeface="Arial"/>
                <a:ea typeface="Arial"/>
                <a:cs typeface="Arial"/>
                <a:sym typeface="Arial"/>
              </a:defRPr>
            </a:pPr>
            <a:r>
              <a:t>A web server takes a client request and gives something back</a:t>
            </a:r>
            <a:endParaRPr sz="2800"/>
          </a:p>
          <a:p>
            <a:pPr>
              <a:lnSpc>
                <a:spcPct val="90000"/>
              </a:lnSpc>
              <a:spcBef>
                <a:spcPts val="1000"/>
              </a:spcBef>
              <a:defRPr sz="2000">
                <a:latin typeface="Arial"/>
                <a:ea typeface="Arial"/>
                <a:cs typeface="Arial"/>
                <a:sym typeface="Arial"/>
              </a:defRPr>
            </a:pPr>
            <a:endParaRPr sz="2800"/>
          </a:p>
          <a:p>
            <a:pPr>
              <a:lnSpc>
                <a:spcPct val="90000"/>
              </a:lnSpc>
              <a:spcBef>
                <a:spcPts val="1000"/>
              </a:spcBef>
              <a:defRPr sz="2000">
                <a:latin typeface="Arial"/>
                <a:ea typeface="Arial"/>
                <a:cs typeface="Arial"/>
                <a:sym typeface="Arial"/>
              </a:defRPr>
            </a:pPr>
            <a:r>
              <a:t>“A web browser lets a user request a resource. The web server gets the request, finds the resource, and returns something to the user. Sometimes the resource is an </a:t>
            </a:r>
            <a:r>
              <a:rPr i="1"/>
              <a:t>HTML</a:t>
            </a:r>
            <a:r>
              <a:t> page. Sometimes it's a picture. Or a sound file. Or even a PDF document. Doesn't matter--the client asks for the thing (resource) [or action] and the server sends it back.”</a:t>
            </a:r>
            <a:endParaRPr sz="2800"/>
          </a:p>
          <a:p>
            <a:pPr>
              <a:lnSpc>
                <a:spcPct val="90000"/>
              </a:lnSpc>
              <a:spcBef>
                <a:spcPts val="1000"/>
              </a:spcBef>
              <a:defRPr sz="2000">
                <a:latin typeface="Arial"/>
                <a:ea typeface="Arial"/>
                <a:cs typeface="Arial"/>
                <a:sym typeface="Arial"/>
              </a:defRPr>
            </a:pPr>
            <a:endParaRPr sz="2800"/>
          </a:p>
          <a:p>
            <a:pPr>
              <a:lnSpc>
                <a:spcPct val="90000"/>
              </a:lnSpc>
              <a:spcBef>
                <a:spcPts val="1000"/>
              </a:spcBef>
              <a:defRPr sz="2000">
                <a:latin typeface="Arial"/>
                <a:ea typeface="Arial"/>
                <a:cs typeface="Arial"/>
                <a:sym typeface="Arial"/>
              </a:defRPr>
            </a:pPr>
            <a:r>
              <a:t>“... When we say "server", we mean either the physical (hardware) or the web server application (software) [that actually runs the server commands]”</a:t>
            </a:r>
          </a:p>
        </p:txBody>
      </p:sp>
      <p:sp>
        <p:nvSpPr>
          <p:cNvPr id="295" name="Shape 295"/>
          <p:cNvSpPr/>
          <p:nvPr/>
        </p:nvSpPr>
        <p:spPr>
          <a:xfrm>
            <a:off x="457200" y="5334000"/>
            <a:ext cx="8458200" cy="35066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i="1">
                <a:latin typeface="Arial"/>
                <a:ea typeface="Arial"/>
                <a:cs typeface="Arial"/>
                <a:sym typeface="Arial"/>
              </a:defRPr>
            </a:lvl1pPr>
          </a:lstStyle>
          <a:p>
            <a:r>
              <a:t>Kathy Sierra, Author of Head First Servlets and JSP</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en_of_Coding" id="{87602CDD-0462-F346-8F62-CCB9F24D482F}" vid="{D140266A-C4E2-8544-B29C-B3C9A1ADCCE6}"/>
    </a:ext>
  </a:extLst>
</a:theme>
</file>

<file path=ppt/theme/theme2.xml><?xml version="1.0" encoding="utf-8"?>
<a:theme xmlns:a="http://schemas.openxmlformats.org/drawingml/2006/main"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UCF - Theme">
      <a:majorFont>
        <a:latin typeface="Calibri"/>
        <a:ea typeface="Calibri"/>
        <a:cs typeface="Calibri"/>
      </a:majorFont>
      <a:minorFont>
        <a:latin typeface="Helvetica"/>
        <a:ea typeface="Helvetica"/>
        <a:cs typeface="Helvetica"/>
      </a:minorFont>
    </a:fontScheme>
    <a:fmtScheme name="UCF -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668</Words>
  <Application>Microsoft Office PowerPoint</Application>
  <PresentationFormat>On-screen Show (4:3)</PresentationFormat>
  <Paragraphs>71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Roboto</vt:lpstr>
      <vt:lpstr>1_Unbranded</vt:lpstr>
      <vt:lpstr>Know Thy Node</vt:lpstr>
      <vt:lpstr>The Mystery of “Backend”</vt:lpstr>
      <vt:lpstr>Full-Stack Development?</vt:lpstr>
      <vt:lpstr>Full-Stack Development</vt:lpstr>
      <vt:lpstr>The “Magic” of YouTube</vt:lpstr>
      <vt:lpstr>Key Question</vt:lpstr>
      <vt:lpstr>Server-Side Code in Action!</vt:lpstr>
      <vt:lpstr>Critical Question</vt:lpstr>
      <vt:lpstr>Definition of “Server”</vt:lpstr>
      <vt:lpstr>Server Definition</vt:lpstr>
      <vt:lpstr>Definition of “Web Client”</vt:lpstr>
      <vt:lpstr>Web Client Definition</vt:lpstr>
      <vt:lpstr>&gt; YOUR TURN!!</vt:lpstr>
      <vt:lpstr>Node.JS</vt:lpstr>
      <vt:lpstr>Key Question</vt:lpstr>
      <vt:lpstr>Definition of “NodeJS”</vt:lpstr>
      <vt:lpstr>PowerPoint Presentation</vt:lpstr>
      <vt:lpstr>Why Use NodeJS as a Server?</vt:lpstr>
      <vt:lpstr>Syncrononous Threading</vt:lpstr>
      <vt:lpstr>Asynchronous Threading (Node Way)</vt:lpstr>
      <vt:lpstr>Coding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Thy Node</dc:title>
  <cp:lastModifiedBy>CLARK</cp:lastModifiedBy>
  <cp:revision>7</cp:revision>
  <dcterms:modified xsi:type="dcterms:W3CDTF">2018-03-06T22:35:59Z</dcterms:modified>
</cp:coreProperties>
</file>