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7.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0.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notesSlide2.xml" ContentType="application/vnd.openxmlformats-officedocument.presentationml.notesSlide+xml"/>
  <Override PartName="/ppt/notesSlides/notesSlide47.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17.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image7.jpeg" ContentType="image/jpeg"/>
  <Override PartName="/ppt/media/image2.png" ContentType="image/png"/>
  <Override PartName="/ppt/media/image1.jpeg" ContentType="image/jpeg"/>
  <Override PartName="/ppt/media/image6.png" ContentType="image/png"/>
  <Override PartName="/ppt/media/image3.jpeg" ContentType="image/jpe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p>
            <a:pPr algn="r"/>
            <a:fld id="{D2FE95B2-B601-48BC-85B7-6D334780E03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6040" cy="3085920"/>
          </a:xfrm>
          <a:prstGeom prst="rect">
            <a:avLst/>
          </a:prstGeom>
        </p:spPr>
      </p:sp>
      <p:sp>
        <p:nvSpPr>
          <p:cNvPr id="33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Refer to Table 1-1 in the textbook (p.5)</a:t>
            </a:r>
            <a:endParaRPr b="0" lang="en-US" sz="2000" spc="-1" strike="noStrike">
              <a:latin typeface="Arial"/>
            </a:endParaRPr>
          </a:p>
          <a:p>
            <a:pPr marL="216000" indent="-216000">
              <a:lnSpc>
                <a:spcPct val="100000"/>
              </a:lnSpc>
            </a:pPr>
            <a:r>
              <a:rPr b="0" lang="en-US" sz="2000" spc="-1" strike="noStrike">
                <a:latin typeface="Arial"/>
              </a:rPr>
              <a:t>Threat Probability can be a Scale of 1-5, or 1-10.  </a:t>
            </a:r>
            <a:endParaRPr b="0" lang="en-US" sz="2000" spc="-1" strike="noStrike">
              <a:latin typeface="Arial"/>
            </a:endParaRPr>
          </a:p>
          <a:p>
            <a:pPr marL="216000" indent="-216000">
              <a:lnSpc>
                <a:spcPct val="100000"/>
              </a:lnSpc>
            </a:pPr>
            <a:r>
              <a:rPr b="0" lang="en-US" sz="2000" spc="-1" strike="noStrike">
                <a:latin typeface="Arial"/>
              </a:rPr>
              <a:t>Countermeasures = Mitigation, Transfer of Risk through insurance or use of 3</a:t>
            </a:r>
            <a:r>
              <a:rPr b="0" lang="en-US" sz="2000" spc="-1" strike="noStrike" baseline="30000">
                <a:latin typeface="Arial"/>
              </a:rPr>
              <a:t>rd</a:t>
            </a:r>
            <a:r>
              <a:rPr b="0" lang="en-US" sz="2000" spc="-1" strike="noStrike">
                <a:latin typeface="Arial"/>
              </a:rPr>
              <a:t> party services.</a:t>
            </a:r>
            <a:endParaRPr b="0" lang="en-US" sz="2000" spc="-1" strike="noStrike">
              <a:latin typeface="Arial"/>
            </a:endParaRPr>
          </a:p>
        </p:txBody>
      </p:sp>
      <p:sp>
        <p:nvSpPr>
          <p:cNvPr id="339" name="TextShape 3"/>
          <p:cNvSpPr txBox="1"/>
          <p:nvPr/>
        </p:nvSpPr>
        <p:spPr>
          <a:xfrm>
            <a:off x="3884760" y="8685360"/>
            <a:ext cx="2971440" cy="458280"/>
          </a:xfrm>
          <a:prstGeom prst="rect">
            <a:avLst/>
          </a:prstGeom>
          <a:noFill/>
          <a:ln>
            <a:noFill/>
          </a:ln>
        </p:spPr>
        <p:txBody>
          <a:bodyPr anchor="b"/>
          <a:p>
            <a:pPr algn="r">
              <a:lnSpc>
                <a:spcPct val="100000"/>
              </a:lnSpc>
            </a:pPr>
            <a:fld id="{67708198-45A6-4995-9298-C1313F028895}" type="slidenum">
              <a:rPr b="0" lang="en-US" sz="1200" spc="-1" strike="noStrike">
                <a:solidFill>
                  <a:srgbClr val="000000"/>
                </a:solidFill>
                <a:latin typeface="Times New Roman"/>
                <a:ea typeface="ＭＳ Ｐゴシック"/>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p:spPr>
      </p:sp>
      <p:sp>
        <p:nvSpPr>
          <p:cNvPr id="34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Bringing in hard numbers helps management understand the need for IT Budget support/increases.</a:t>
            </a:r>
            <a:endParaRPr b="0" lang="en-US" sz="2000" spc="-1" strike="noStrike">
              <a:latin typeface="Arial"/>
            </a:endParaRPr>
          </a:p>
        </p:txBody>
      </p:sp>
      <p:sp>
        <p:nvSpPr>
          <p:cNvPr id="342" name="TextShape 3"/>
          <p:cNvSpPr txBox="1"/>
          <p:nvPr/>
        </p:nvSpPr>
        <p:spPr>
          <a:xfrm>
            <a:off x="3884760" y="8685360"/>
            <a:ext cx="2971440" cy="458280"/>
          </a:xfrm>
          <a:prstGeom prst="rect">
            <a:avLst/>
          </a:prstGeom>
          <a:noFill/>
          <a:ln>
            <a:noFill/>
          </a:ln>
        </p:spPr>
        <p:txBody>
          <a:bodyPr anchor="b"/>
          <a:p>
            <a:pPr algn="r">
              <a:lnSpc>
                <a:spcPct val="100000"/>
              </a:lnSpc>
            </a:pPr>
            <a:fld id="{6B9170CB-5FC0-4613-894B-B0542F28D15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p:spPr>
      </p:sp>
      <p:sp>
        <p:nvSpPr>
          <p:cNvPr id="34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Asset Value, Exposure Factor, Single Loss Expectancy, Annualized Rate of Occurrence, Annual Loss Expectancy</a:t>
            </a:r>
            <a:endParaRPr b="0" lang="en-US" sz="2000" spc="-1" strike="noStrike">
              <a:latin typeface="Arial"/>
            </a:endParaRPr>
          </a:p>
          <a:p>
            <a:pPr marL="216000" indent="-216000">
              <a:lnSpc>
                <a:spcPct val="100000"/>
              </a:lnSpc>
            </a:pPr>
            <a:r>
              <a:rPr b="0" lang="en-US" sz="2000" spc="-1" strike="noStrike">
                <a:latin typeface="Arial"/>
              </a:rPr>
              <a:t>SLE = asset value x exposure factor</a:t>
            </a:r>
            <a:endParaRPr b="0" lang="en-US" sz="2000" spc="-1" strike="noStrike">
              <a:latin typeface="Arial"/>
            </a:endParaRPr>
          </a:p>
          <a:p>
            <a:pPr marL="216000" indent="-216000">
              <a:lnSpc>
                <a:spcPct val="100000"/>
              </a:lnSpc>
            </a:pPr>
            <a:r>
              <a:rPr b="0" lang="en-US" sz="2000" spc="-1" strike="noStrike">
                <a:latin typeface="Arial"/>
              </a:rPr>
              <a:t>ALE  = ARE x SLE</a:t>
            </a:r>
            <a:endParaRPr b="0" lang="en-US" sz="2000" spc="-1" strike="noStrike">
              <a:latin typeface="Arial"/>
            </a:endParaRPr>
          </a:p>
        </p:txBody>
      </p:sp>
      <p:sp>
        <p:nvSpPr>
          <p:cNvPr id="345" name="TextShape 3"/>
          <p:cNvSpPr txBox="1"/>
          <p:nvPr/>
        </p:nvSpPr>
        <p:spPr>
          <a:xfrm>
            <a:off x="3884760" y="8685360"/>
            <a:ext cx="2971440" cy="458280"/>
          </a:xfrm>
          <a:prstGeom prst="rect">
            <a:avLst/>
          </a:prstGeom>
          <a:noFill/>
          <a:ln>
            <a:noFill/>
          </a:ln>
        </p:spPr>
        <p:txBody>
          <a:bodyPr anchor="b"/>
          <a:p>
            <a:pPr algn="r">
              <a:lnSpc>
                <a:spcPct val="100000"/>
              </a:lnSpc>
            </a:pPr>
            <a:fld id="{994E27A0-9415-437B-977C-BB8FDF83443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p:spPr>
      </p:sp>
      <p:sp>
        <p:nvSpPr>
          <p:cNvPr id="34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You can see how countermeasures can pay-back some of their costs by reducing the ALE through its effects on EF and SLE.</a:t>
            </a:r>
            <a:endParaRPr b="0" lang="en-US" sz="2000" spc="-1" strike="noStrike">
              <a:latin typeface="Arial"/>
            </a:endParaRPr>
          </a:p>
        </p:txBody>
      </p:sp>
      <p:sp>
        <p:nvSpPr>
          <p:cNvPr id="348" name="TextShape 3"/>
          <p:cNvSpPr txBox="1"/>
          <p:nvPr/>
        </p:nvSpPr>
        <p:spPr>
          <a:xfrm>
            <a:off x="3884760" y="8685360"/>
            <a:ext cx="2971440" cy="458280"/>
          </a:xfrm>
          <a:prstGeom prst="rect">
            <a:avLst/>
          </a:prstGeom>
          <a:noFill/>
          <a:ln>
            <a:noFill/>
          </a:ln>
        </p:spPr>
        <p:txBody>
          <a:bodyPr anchor="b"/>
          <a:p>
            <a:pPr algn="r">
              <a:lnSpc>
                <a:spcPct val="100000"/>
              </a:lnSpc>
            </a:pPr>
            <a:fld id="{9B6DB720-BB37-4634-9129-6B3BC5121E4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6040" cy="3085920"/>
          </a:xfrm>
          <a:prstGeom prst="rect">
            <a:avLst/>
          </a:prstGeom>
        </p:spPr>
      </p:sp>
      <p:sp>
        <p:nvSpPr>
          <p:cNvPr id="35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This may cause a company to want to move assets to a less disaster prone geography.</a:t>
            </a:r>
            <a:endParaRPr b="0" lang="en-US" sz="2000" spc="-1" strike="noStrike">
              <a:latin typeface="Arial"/>
            </a:endParaRPr>
          </a:p>
        </p:txBody>
      </p:sp>
      <p:sp>
        <p:nvSpPr>
          <p:cNvPr id="351" name="TextShape 3"/>
          <p:cNvSpPr txBox="1"/>
          <p:nvPr/>
        </p:nvSpPr>
        <p:spPr>
          <a:xfrm>
            <a:off x="3884760" y="8685360"/>
            <a:ext cx="2971440" cy="458280"/>
          </a:xfrm>
          <a:prstGeom prst="rect">
            <a:avLst/>
          </a:prstGeom>
          <a:noFill/>
          <a:ln>
            <a:noFill/>
          </a:ln>
        </p:spPr>
        <p:txBody>
          <a:bodyPr anchor="b"/>
          <a:p>
            <a:pPr algn="r">
              <a:lnSpc>
                <a:spcPct val="100000"/>
              </a:lnSpc>
            </a:pPr>
            <a:fld id="{856FB183-EC4D-4001-834E-0E095E17294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6040" cy="3085920"/>
          </a:xfrm>
          <a:prstGeom prst="rect">
            <a:avLst/>
          </a:prstGeom>
        </p:spPr>
      </p:sp>
      <p:sp>
        <p:nvSpPr>
          <p:cNvPr id="35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Octave was developed at Carnegie Mellon University’ Software Eng. Institute.</a:t>
            </a:r>
            <a:endParaRPr b="0" lang="en-US" sz="2000" spc="-1" strike="noStrike">
              <a:latin typeface="Arial"/>
            </a:endParaRPr>
          </a:p>
          <a:p>
            <a:pPr marL="216000" indent="-216000">
              <a:lnSpc>
                <a:spcPct val="100000"/>
              </a:lnSpc>
            </a:pPr>
            <a:r>
              <a:rPr b="0" lang="en-US" sz="2000" spc="-1" strike="noStrike">
                <a:latin typeface="Arial"/>
              </a:rPr>
              <a:t>FRAP – prescreen to see if full-blown assessment is needed.</a:t>
            </a:r>
            <a:endParaRPr b="0" lang="en-US" sz="2000" spc="-1" strike="noStrike">
              <a:latin typeface="Arial"/>
            </a:endParaRPr>
          </a:p>
          <a:p>
            <a:pPr marL="216000" indent="-216000">
              <a:lnSpc>
                <a:spcPct val="100000"/>
              </a:lnSpc>
            </a:pPr>
            <a:r>
              <a:rPr b="0" lang="en-US" sz="2000" spc="-1" strike="noStrike">
                <a:latin typeface="Arial"/>
              </a:rPr>
              <a:t>NIST – formal approach to risk assessment that includes threat and vulnerability identification, control analysis, impact analysis, and a matrix depiction of risk determination and control recommendations.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54" name="TextShape 3"/>
          <p:cNvSpPr txBox="1"/>
          <p:nvPr/>
        </p:nvSpPr>
        <p:spPr>
          <a:xfrm>
            <a:off x="3884760" y="8685360"/>
            <a:ext cx="2971440" cy="458280"/>
          </a:xfrm>
          <a:prstGeom prst="rect">
            <a:avLst/>
          </a:prstGeom>
          <a:noFill/>
          <a:ln>
            <a:noFill/>
          </a:ln>
        </p:spPr>
        <p:txBody>
          <a:bodyPr anchor="b"/>
          <a:p>
            <a:pPr algn="r">
              <a:lnSpc>
                <a:spcPct val="100000"/>
              </a:lnSpc>
            </a:pPr>
            <a:fld id="{61FFA5A2-6DCF-4AB2-B9DD-53E8A179DDA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84760" y="8685360"/>
            <a:ext cx="2971440" cy="458280"/>
          </a:xfrm>
          <a:prstGeom prst="rect">
            <a:avLst/>
          </a:prstGeom>
          <a:noFill/>
          <a:ln>
            <a:noFill/>
          </a:ln>
        </p:spPr>
        <p:txBody>
          <a:bodyPr anchor="b"/>
          <a:p>
            <a:pPr algn="r">
              <a:lnSpc>
                <a:spcPct val="100000"/>
              </a:lnSpc>
            </a:pPr>
            <a:fld id="{EC7B70F0-44F2-4434-B8E4-0540D0A17B18}" type="slidenum">
              <a:rPr b="0" lang="en-US" sz="1200" spc="-1" strike="noStrike">
                <a:solidFill>
                  <a:srgbClr val="000000"/>
                </a:solidFill>
                <a:latin typeface="Times New Roman"/>
                <a:ea typeface="ＭＳ Ｐゴシック"/>
              </a:rPr>
              <a:t>1</a:t>
            </a:fld>
            <a:endParaRPr b="0" lang="en-US" sz="1200" spc="-1" strike="noStrike">
              <a:latin typeface="Times New Roman"/>
            </a:endParaRPr>
          </a:p>
        </p:txBody>
      </p:sp>
      <p:sp>
        <p:nvSpPr>
          <p:cNvPr id="335" name="PlaceHolder 2"/>
          <p:cNvSpPr>
            <a:spLocks noGrp="1"/>
          </p:cNvSpPr>
          <p:nvPr>
            <p:ph type="sldImg"/>
          </p:nvPr>
        </p:nvSpPr>
        <p:spPr>
          <a:xfrm>
            <a:off x="685800" y="1143000"/>
            <a:ext cx="5486040" cy="3085920"/>
          </a:xfrm>
          <a:prstGeom prst="rect">
            <a:avLst/>
          </a:prstGeom>
        </p:spPr>
      </p:sp>
      <p:sp>
        <p:nvSpPr>
          <p:cNvPr id="336" name="PlaceHolder 3"/>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6040" cy="3085920"/>
          </a:xfrm>
          <a:prstGeom prst="rect">
            <a:avLst/>
          </a:prstGeom>
        </p:spPr>
      </p:sp>
      <p:sp>
        <p:nvSpPr>
          <p:cNvPr id="35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Security controls are the measures that are taken to reduce risks through the origination and enforcement of security policies. </a:t>
            </a:r>
            <a:endParaRPr b="0" lang="en-US" sz="2000" spc="-1" strike="noStrike">
              <a:latin typeface="Arial"/>
            </a:endParaRPr>
          </a:p>
        </p:txBody>
      </p:sp>
      <p:sp>
        <p:nvSpPr>
          <p:cNvPr id="357" name="TextShape 3"/>
          <p:cNvSpPr txBox="1"/>
          <p:nvPr/>
        </p:nvSpPr>
        <p:spPr>
          <a:xfrm>
            <a:off x="3884760" y="8685360"/>
            <a:ext cx="2971440" cy="458280"/>
          </a:xfrm>
          <a:prstGeom prst="rect">
            <a:avLst/>
          </a:prstGeom>
          <a:noFill/>
          <a:ln>
            <a:noFill/>
          </a:ln>
        </p:spPr>
        <p:txBody>
          <a:bodyPr anchor="b"/>
          <a:p>
            <a:pPr algn="r">
              <a:lnSpc>
                <a:spcPct val="100000"/>
              </a:lnSpc>
            </a:pPr>
            <a:fld id="{E56874AC-0879-415C-8B10-4308F16B89B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6040" cy="3085920"/>
          </a:xfrm>
          <a:prstGeom prst="rect">
            <a:avLst/>
          </a:prstGeom>
        </p:spPr>
      </p:sp>
      <p:sp>
        <p:nvSpPr>
          <p:cNvPr id="35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Heterogeneity - The quality or state of being diverse in character or content.</a:t>
            </a:r>
            <a:endParaRPr b="0" lang="en-US" sz="2000" spc="-1" strike="noStrike">
              <a:latin typeface="Arial"/>
            </a:endParaRPr>
          </a:p>
          <a:p>
            <a:pPr marL="216000" indent="-216000">
              <a:lnSpc>
                <a:spcPct val="100000"/>
              </a:lnSpc>
            </a:pPr>
            <a:r>
              <a:rPr b="0" lang="en-US" sz="2000" spc="-1" strike="noStrike">
                <a:latin typeface="Arial"/>
              </a:rPr>
              <a:t>Entire Protection:  listed in book as: </a:t>
            </a:r>
            <a:endParaRPr b="0" lang="en-US" sz="2000" spc="-1" strike="noStrike">
              <a:latin typeface="Arial"/>
            </a:endParaRPr>
          </a:p>
          <a:p>
            <a:pPr marL="216000" indent="-216000">
              <a:lnSpc>
                <a:spcPct val="100000"/>
              </a:lnSpc>
            </a:pPr>
            <a:r>
              <a:rPr b="0" lang="en-US" sz="2000" spc="-1" strike="noStrike">
                <a:latin typeface="Arial"/>
              </a:rPr>
              <a:t>Holistic or comprehensive protection. Each layer of the defense fully protects an asset against the type of threat that the defense is designed to block. For example, anti-virus on an e-mail server and also on end-user workstation.</a:t>
            </a:r>
            <a:endParaRPr b="0" lang="en-US" sz="2000" spc="-1" strike="noStrike">
              <a:latin typeface="Arial"/>
            </a:endParaRPr>
          </a:p>
          <a:p>
            <a:pPr marL="216000" indent="-216000">
              <a:lnSpc>
                <a:spcPct val="100000"/>
              </a:lnSpc>
            </a:pPr>
            <a:r>
              <a:rPr b="0" lang="en-US" sz="2000" spc="-1" strike="noStrike">
                <a:latin typeface="Arial"/>
              </a:rPr>
              <a:t>vulnerability.</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Single vulnerability. If one of the components of a defense in depth had an exploitable vulnerability, chances are that another layer in the defense will not have the same vulnerability.</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Single malfunction. If one of the components of a defense in depth malfunctions, chances are that another layer in the defense will not malfunction.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Fail open. If one of the components in a defense in depth fails open, the other component(s) will continue to operate and protect the asset.</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60" name="TextShape 3"/>
          <p:cNvSpPr txBox="1"/>
          <p:nvPr/>
        </p:nvSpPr>
        <p:spPr>
          <a:xfrm>
            <a:off x="3884760" y="8685360"/>
            <a:ext cx="2971440" cy="458280"/>
          </a:xfrm>
          <a:prstGeom prst="rect">
            <a:avLst/>
          </a:prstGeom>
          <a:noFill/>
          <a:ln>
            <a:noFill/>
          </a:ln>
        </p:spPr>
        <p:txBody>
          <a:bodyPr anchor="b"/>
          <a:p>
            <a:pPr algn="r">
              <a:lnSpc>
                <a:spcPct val="100000"/>
              </a:lnSpc>
            </a:pPr>
            <a:fld id="{B252E9B5-2DB3-4DDA-A000-2A949B598A5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p:spPr>
      </p:sp>
      <p:sp>
        <p:nvSpPr>
          <p:cNvPr id="36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Another term for fail closed is fail safe.</a:t>
            </a:r>
            <a:endParaRPr b="0" lang="en-US" sz="2000" spc="-1" strike="noStrike">
              <a:latin typeface="Arial"/>
            </a:endParaRPr>
          </a:p>
          <a:p>
            <a:pPr marL="216000" indent="-216000">
              <a:lnSpc>
                <a:spcPct val="100000"/>
              </a:lnSpc>
            </a:pPr>
            <a:r>
              <a:rPr b="0" lang="en-US" sz="2000" spc="-1" strike="noStrike">
                <a:latin typeface="Arial"/>
              </a:rPr>
              <a:t>Fail soft is the process of shutting down nonessential components on a system, thereby freeing up resources so that critical components can continue operating.</a:t>
            </a:r>
            <a:endParaRPr b="0" lang="en-US" sz="2000" spc="-1" strike="noStrike">
              <a:latin typeface="Arial"/>
            </a:endParaRPr>
          </a:p>
          <a:p>
            <a:pPr marL="216000" indent="-216000">
              <a:lnSpc>
                <a:spcPct val="100000"/>
              </a:lnSpc>
            </a:pPr>
            <a:r>
              <a:rPr b="0" lang="en-US" sz="2000" spc="-1" strike="noStrike">
                <a:latin typeface="Arial"/>
              </a:rPr>
              <a:t>An example of undesirable fail open is a doorway controlled by a key card access system that can be bypassed if the key card system fails. </a:t>
            </a:r>
            <a:endParaRPr b="0" lang="en-US" sz="2000" spc="-1" strike="noStrike">
              <a:latin typeface="Arial"/>
            </a:endParaRPr>
          </a:p>
          <a:p>
            <a:pPr marL="216000" indent="-216000">
              <a:lnSpc>
                <a:spcPct val="100000"/>
              </a:lnSpc>
            </a:pPr>
            <a:r>
              <a:rPr b="0" lang="en-US" sz="2000" spc="-1" strike="noStrike">
                <a:latin typeface="Arial"/>
              </a:rPr>
              <a:t>A desirable fail open would be the automatic opening of security doors to facilitate personnel exiting in case of fire.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363" name="TextShape 3"/>
          <p:cNvSpPr txBox="1"/>
          <p:nvPr/>
        </p:nvSpPr>
        <p:spPr>
          <a:xfrm>
            <a:off x="3884760" y="8685360"/>
            <a:ext cx="2971440" cy="458280"/>
          </a:xfrm>
          <a:prstGeom prst="rect">
            <a:avLst/>
          </a:prstGeom>
          <a:noFill/>
          <a:ln>
            <a:noFill/>
          </a:ln>
        </p:spPr>
        <p:txBody>
          <a:bodyPr anchor="b"/>
          <a:p>
            <a:pPr algn="r">
              <a:lnSpc>
                <a:spcPct val="100000"/>
              </a:lnSpc>
            </a:pPr>
            <a:fld id="{0165699E-A934-40AC-8A24-84EA158260C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6040" cy="3085920"/>
          </a:xfrm>
          <a:prstGeom prst="rect">
            <a:avLst/>
          </a:prstGeom>
        </p:spPr>
      </p:sp>
      <p:sp>
        <p:nvSpPr>
          <p:cNvPr id="36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t>
            </a:r>
            <a:r>
              <a:rPr b="0" lang="en-US" sz="2000" spc="-1" strike="noStrike">
                <a:latin typeface="Arial"/>
              </a:rPr>
              <a:t>freedom from unauthorized intrusion.” </a:t>
            </a:r>
            <a:endParaRPr b="0" lang="en-US" sz="2000" spc="-1" strike="noStrike">
              <a:latin typeface="Arial"/>
            </a:endParaRPr>
          </a:p>
          <a:p>
            <a:pPr marL="216000" indent="-216000">
              <a:lnSpc>
                <a:spcPct val="100000"/>
              </a:lnSpc>
            </a:pPr>
            <a:r>
              <a:rPr b="0" lang="en-US" sz="2000" spc="-1" strike="noStrike">
                <a:latin typeface="Arial"/>
              </a:rPr>
              <a:t>Personally identifiable information (PII) refers to the items that comprise a person’s identity, usually including:</a:t>
            </a:r>
            <a:endParaRPr b="0" lang="en-US" sz="2000" spc="-1" strike="noStrike">
              <a:latin typeface="Arial"/>
            </a:endParaRPr>
          </a:p>
          <a:p>
            <a:pPr marL="216000" indent="-216000">
              <a:lnSpc>
                <a:spcPct val="100000"/>
              </a:lnSpc>
            </a:pPr>
            <a:r>
              <a:rPr b="0" lang="en-US" sz="2000" spc="-1" strike="noStrike">
                <a:latin typeface="Arial"/>
              </a:rPr>
              <a:t>Full name National identification number (in the United States, social security number) Telephone number Driver’s license number Passport number Residential address Bank account numbers Credit card numbers ( CARD Act),  HIPAA-Health Insurance Portability and Accountability Act</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66" name="TextShape 3"/>
          <p:cNvSpPr txBox="1"/>
          <p:nvPr/>
        </p:nvSpPr>
        <p:spPr>
          <a:xfrm>
            <a:off x="3884760" y="8685360"/>
            <a:ext cx="2971440" cy="458280"/>
          </a:xfrm>
          <a:prstGeom prst="rect">
            <a:avLst/>
          </a:prstGeom>
          <a:noFill/>
          <a:ln>
            <a:noFill/>
          </a:ln>
        </p:spPr>
        <p:txBody>
          <a:bodyPr anchor="b"/>
          <a:p>
            <a:pPr algn="r">
              <a:lnSpc>
                <a:spcPct val="100000"/>
              </a:lnSpc>
            </a:pPr>
            <a:fld id="{A1FAC9E0-BD24-42AB-9984-038995AB294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685800" y="1143000"/>
            <a:ext cx="5486040" cy="3085920"/>
          </a:xfrm>
          <a:prstGeom prst="rect">
            <a:avLst/>
          </a:prstGeom>
        </p:spPr>
      </p:sp>
      <p:sp>
        <p:nvSpPr>
          <p:cNvPr id="36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Security management is primarily concerned with strategic-level activities that influence the operation of systems and the behavior of employees. </a:t>
            </a:r>
            <a:endParaRPr b="0" lang="en-US" sz="2000" spc="-1" strike="noStrike">
              <a:latin typeface="Arial"/>
            </a:endParaRPr>
          </a:p>
          <a:p>
            <a:pPr marL="216000" indent="-216000">
              <a:lnSpc>
                <a:spcPct val="100000"/>
              </a:lnSpc>
            </a:pPr>
            <a:r>
              <a:rPr b="0" lang="en-US" sz="2000" spc="-1" strike="noStrike">
                <a:latin typeface="Arial"/>
              </a:rPr>
              <a:t>A </a:t>
            </a:r>
            <a:r>
              <a:rPr b="1" lang="en-US" sz="2000" spc="-1" strike="noStrike">
                <a:latin typeface="Arial"/>
              </a:rPr>
              <a:t>service level agreement</a:t>
            </a:r>
            <a:r>
              <a:rPr b="0" lang="en-US" sz="2000" spc="-1" strike="noStrike">
                <a:latin typeface="Arial"/>
              </a:rPr>
              <a:t> (SLA) is a contract between a </a:t>
            </a:r>
            <a:r>
              <a:rPr b="1" lang="en-US" sz="2000" spc="-1" strike="noStrike">
                <a:latin typeface="Arial"/>
              </a:rPr>
              <a:t>service</a:t>
            </a:r>
            <a:r>
              <a:rPr b="0" lang="en-US" sz="2000" spc="-1" strike="noStrike">
                <a:latin typeface="Arial"/>
              </a:rPr>
              <a:t> provider (either internal or external) and the end user that defines the </a:t>
            </a:r>
            <a:r>
              <a:rPr b="1" lang="en-US" sz="2000" spc="-1" strike="noStrike">
                <a:latin typeface="Arial"/>
              </a:rPr>
              <a:t>level</a:t>
            </a:r>
            <a:r>
              <a:rPr b="0" lang="en-US" sz="2000" spc="-1" strike="noStrike">
                <a:latin typeface="Arial"/>
              </a:rPr>
              <a:t> of </a:t>
            </a:r>
            <a:r>
              <a:rPr b="1" lang="en-US" sz="2000" spc="-1" strike="noStrike">
                <a:latin typeface="Arial"/>
              </a:rPr>
              <a:t>service</a:t>
            </a:r>
            <a:r>
              <a:rPr b="0" lang="en-US" sz="2000" spc="-1" strike="noStrike">
                <a:latin typeface="Arial"/>
              </a:rPr>
              <a:t> expected from the </a:t>
            </a:r>
            <a:r>
              <a:rPr b="1" lang="en-US" sz="2000" spc="-1" strike="noStrike">
                <a:latin typeface="Arial"/>
              </a:rPr>
              <a:t>service</a:t>
            </a:r>
            <a:r>
              <a:rPr b="0" lang="en-US" sz="2000" spc="-1" strike="noStrike">
                <a:latin typeface="Arial"/>
              </a:rPr>
              <a:t> provider. SLAs are output-based in that their purpose is specifically to define what the customer will receive.</a:t>
            </a:r>
            <a:endParaRPr b="0" lang="en-US" sz="2000" spc="-1" strike="noStrike">
              <a:latin typeface="Arial"/>
            </a:endParaRPr>
          </a:p>
        </p:txBody>
      </p:sp>
      <p:sp>
        <p:nvSpPr>
          <p:cNvPr id="369" name="TextShape 3"/>
          <p:cNvSpPr txBox="1"/>
          <p:nvPr/>
        </p:nvSpPr>
        <p:spPr>
          <a:xfrm>
            <a:off x="3884760" y="8685360"/>
            <a:ext cx="2971440" cy="458280"/>
          </a:xfrm>
          <a:prstGeom prst="rect">
            <a:avLst/>
          </a:prstGeom>
          <a:noFill/>
          <a:ln>
            <a:noFill/>
          </a:ln>
        </p:spPr>
        <p:txBody>
          <a:bodyPr anchor="b"/>
          <a:p>
            <a:pPr algn="r">
              <a:lnSpc>
                <a:spcPct val="100000"/>
              </a:lnSpc>
            </a:pPr>
            <a:fld id="{7855DB61-62EA-4321-8290-83864FECA03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6040" cy="3085920"/>
          </a:xfrm>
          <a:prstGeom prst="rect">
            <a:avLst/>
          </a:prstGeom>
        </p:spPr>
      </p:sp>
      <p:sp>
        <p:nvSpPr>
          <p:cNvPr id="37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Resources – Sufficient Budgeting and Staffing Resources to support Security</a:t>
            </a:r>
            <a:endParaRPr b="0" lang="en-US" sz="2000" spc="-1" strike="noStrike">
              <a:latin typeface="Arial"/>
            </a:endParaRPr>
          </a:p>
          <a:p>
            <a:pPr marL="216000" indent="-216000">
              <a:lnSpc>
                <a:spcPct val="100000"/>
              </a:lnSpc>
            </a:pPr>
            <a:r>
              <a:rPr b="0" lang="en-US" sz="2000" spc="-1" strike="noStrike">
                <a:latin typeface="Arial"/>
              </a:rPr>
              <a:t>Prioritization – accept the need to perform risk assessments and accept the outcomes.</a:t>
            </a:r>
            <a:endParaRPr b="0" lang="en-US" sz="2000" spc="-1" strike="noStrike">
              <a:latin typeface="Arial"/>
            </a:endParaRPr>
          </a:p>
          <a:p>
            <a:pPr marL="216000" indent="-216000">
              <a:lnSpc>
                <a:spcPct val="100000"/>
              </a:lnSpc>
            </a:pPr>
            <a:r>
              <a:rPr b="0" lang="en-US" sz="2000" spc="-1" strike="noStrike">
                <a:latin typeface="Arial"/>
              </a:rPr>
              <a:t>Risk Treatment – accept, transfer, mitigate, or avoid.</a:t>
            </a:r>
            <a:endParaRPr b="0" lang="en-US" sz="2000" spc="-1" strike="noStrike">
              <a:latin typeface="Arial"/>
            </a:endParaRPr>
          </a:p>
        </p:txBody>
      </p:sp>
      <p:sp>
        <p:nvSpPr>
          <p:cNvPr id="372" name="TextShape 3"/>
          <p:cNvSpPr txBox="1"/>
          <p:nvPr/>
        </p:nvSpPr>
        <p:spPr>
          <a:xfrm>
            <a:off x="3884760" y="8685360"/>
            <a:ext cx="2971440" cy="458280"/>
          </a:xfrm>
          <a:prstGeom prst="rect">
            <a:avLst/>
          </a:prstGeom>
          <a:noFill/>
          <a:ln>
            <a:noFill/>
          </a:ln>
        </p:spPr>
        <p:txBody>
          <a:bodyPr anchor="b"/>
          <a:p>
            <a:pPr algn="r">
              <a:lnSpc>
                <a:spcPct val="100000"/>
              </a:lnSpc>
            </a:pPr>
            <a:fld id="{9AEA0249-712F-4FEE-B737-CB578976FC5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6040" cy="3085920"/>
          </a:xfrm>
          <a:prstGeom prst="rect">
            <a:avLst/>
          </a:prstGeom>
        </p:spPr>
      </p:sp>
      <p:sp>
        <p:nvSpPr>
          <p:cNvPr id="37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Reference for this definition: http://www.isaca.org/Journal/Past-Issues/2006/Volume-4/Pages/Information-Security-Governance-Motivations-Benefits-and-Outcomes1.aspx </a:t>
            </a:r>
            <a:endParaRPr b="0" lang="en-US" sz="2000" spc="-1" strike="noStrike">
              <a:latin typeface="Arial"/>
            </a:endParaRPr>
          </a:p>
        </p:txBody>
      </p:sp>
      <p:sp>
        <p:nvSpPr>
          <p:cNvPr id="375" name="TextShape 3"/>
          <p:cNvSpPr txBox="1"/>
          <p:nvPr/>
        </p:nvSpPr>
        <p:spPr>
          <a:xfrm>
            <a:off x="3884760" y="8685360"/>
            <a:ext cx="2971440" cy="458280"/>
          </a:xfrm>
          <a:prstGeom prst="rect">
            <a:avLst/>
          </a:prstGeom>
          <a:noFill/>
          <a:ln>
            <a:noFill/>
          </a:ln>
        </p:spPr>
        <p:txBody>
          <a:bodyPr anchor="b"/>
          <a:p>
            <a:pPr algn="r">
              <a:lnSpc>
                <a:spcPct val="100000"/>
              </a:lnSpc>
            </a:pPr>
            <a:fld id="{2D15C1BE-2860-43C4-8715-495C9564A27D}" type="slidenum">
              <a:rPr b="0" lang="en-US" sz="1200" spc="-1" strike="noStrike">
                <a:solidFill>
                  <a:srgbClr val="000000"/>
                </a:solidFill>
                <a:latin typeface="Times New Roman"/>
                <a:ea typeface="ＭＳ Ｐゴシック"/>
              </a:rPr>
              <a:t>1</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6040" cy="3085920"/>
          </a:xfrm>
          <a:prstGeom prst="rect">
            <a:avLst/>
          </a:prstGeom>
        </p:spPr>
      </p:sp>
      <p:sp>
        <p:nvSpPr>
          <p:cNvPr id="37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endParaRPr b="0" lang="en-US" sz="2000" spc="-1" strike="noStrike">
              <a:latin typeface="Arial"/>
            </a:endParaRPr>
          </a:p>
          <a:p>
            <a:pPr marL="216000" indent="-216000">
              <a:lnSpc>
                <a:spcPct val="100000"/>
              </a:lnSpc>
            </a:pPr>
            <a:r>
              <a:rPr b="1" lang="en-US" sz="2000" spc="-1" strike="noStrike">
                <a:latin typeface="Arial"/>
              </a:rPr>
              <a:t>Steering committee oversight</a:t>
            </a:r>
            <a:r>
              <a:rPr b="0" lang="en-US" sz="2000" spc="-1" strike="noStrike">
                <a:latin typeface="Arial"/>
              </a:rPr>
              <a:t>. A group of executives are regularly briefed on activities related to security and risk management. Discussions about incidents and events take place, changes to policies are made, and decisions and opinions are solicited.</a:t>
            </a:r>
            <a:endParaRPr b="0" lang="en-US" sz="2000" spc="-1" strike="noStrike">
              <a:latin typeface="Arial"/>
            </a:endParaRPr>
          </a:p>
          <a:p>
            <a:pPr marL="216000" indent="-216000">
              <a:lnSpc>
                <a:spcPct val="100000"/>
              </a:lnSpc>
            </a:pPr>
            <a:r>
              <a:rPr b="1" lang="en-US" sz="2000" spc="-1" strike="noStrike">
                <a:latin typeface="Arial"/>
              </a:rPr>
              <a:t>Resource allocation and prioritization. </a:t>
            </a:r>
            <a:r>
              <a:rPr b="0" lang="en-US" sz="2000" spc="-1" strike="noStrike">
                <a:latin typeface="Arial"/>
              </a:rPr>
              <a:t>Executives allocate resources to security-related activities in order that required activities may be carried out.</a:t>
            </a:r>
            <a:endParaRPr b="0" lang="en-US" sz="2000" spc="-1" strike="noStrike">
              <a:latin typeface="Arial"/>
            </a:endParaRPr>
          </a:p>
          <a:p>
            <a:pPr marL="216000" indent="-216000">
              <a:lnSpc>
                <a:spcPct val="100000"/>
              </a:lnSpc>
            </a:pPr>
            <a:r>
              <a:rPr b="1" lang="en-US" sz="2000" spc="-1" strike="noStrike">
                <a:latin typeface="Arial"/>
              </a:rPr>
              <a:t>Status reporting</a:t>
            </a:r>
            <a:r>
              <a:rPr b="0" lang="en-US" sz="2000" spc="-1" strike="noStrike">
                <a:latin typeface="Arial"/>
              </a:rPr>
              <a:t>. Information about events, trends, issues, and other security-related matters are collected and sent to upper management through status reports that provide feedback on decisions, strategic direction, and overall effectiveness of the security program.</a:t>
            </a:r>
            <a:endParaRPr b="0" lang="en-US" sz="2000" spc="-1" strike="noStrike">
              <a:latin typeface="Arial"/>
            </a:endParaRPr>
          </a:p>
          <a:p>
            <a:pPr marL="216000" indent="-216000">
              <a:lnSpc>
                <a:spcPct val="100000"/>
              </a:lnSpc>
            </a:pPr>
            <a:r>
              <a:rPr b="1" lang="en-US" sz="2000" spc="-1" strike="noStrike">
                <a:latin typeface="Arial"/>
              </a:rPr>
              <a:t>Decisions. </a:t>
            </a:r>
            <a:r>
              <a:rPr b="0" lang="en-US" sz="2000" spc="-1" strike="noStrike">
                <a:latin typeface="Arial"/>
              </a:rPr>
              <a:t>Decisions made at the steering committee level (and at lower levels) are sent downwards to appropriate levels to be carried out by managers and staff members.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78" name="TextShape 3"/>
          <p:cNvSpPr txBox="1"/>
          <p:nvPr/>
        </p:nvSpPr>
        <p:spPr>
          <a:xfrm>
            <a:off x="3884760" y="8685360"/>
            <a:ext cx="2971440" cy="458280"/>
          </a:xfrm>
          <a:prstGeom prst="rect">
            <a:avLst/>
          </a:prstGeom>
          <a:noFill/>
          <a:ln>
            <a:noFill/>
          </a:ln>
        </p:spPr>
        <p:txBody>
          <a:bodyPr anchor="b"/>
          <a:p>
            <a:pPr algn="r">
              <a:lnSpc>
                <a:spcPct val="100000"/>
              </a:lnSpc>
            </a:pPr>
            <a:fld id="{CA5484FD-C940-4CB8-928E-32653CDE087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6040" cy="308592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1" lang="en-US" sz="2000" spc="-1" strike="noStrike">
                <a:latin typeface="Arial"/>
              </a:rPr>
              <a:t>Policies</a:t>
            </a:r>
            <a:r>
              <a:rPr b="0" lang="en-US" sz="2000" spc="-1" strike="noStrike">
                <a:latin typeface="Arial"/>
              </a:rPr>
              <a:t> are general statements of what should be done.                 p14</a:t>
            </a:r>
            <a:endParaRPr b="0" lang="en-US" sz="2000" spc="-1" strike="noStrike">
              <a:latin typeface="Arial"/>
            </a:endParaRPr>
          </a:p>
          <a:p>
            <a:pPr marL="216000" indent="-216000">
              <a:lnSpc>
                <a:spcPct val="100000"/>
              </a:lnSpc>
            </a:pPr>
            <a:r>
              <a:rPr b="1" lang="en-US" sz="2000" spc="-1" strike="noStrike">
                <a:latin typeface="Arial"/>
              </a:rPr>
              <a:t>An example policy </a:t>
            </a:r>
            <a:r>
              <a:rPr b="0" lang="en-US" sz="2000" spc="-1" strike="noStrike">
                <a:latin typeface="Arial"/>
              </a:rPr>
              <a:t>is, Information systems should be configured to require compliant security practices in the selection and use of passwords.</a:t>
            </a:r>
            <a:endParaRPr b="0" lang="en-US" sz="2000" spc="-1" strike="noStrike">
              <a:latin typeface="Arial"/>
            </a:endParaRPr>
          </a:p>
          <a:p>
            <a:pPr marL="216000" indent="-216000">
              <a:lnSpc>
                <a:spcPct val="100000"/>
              </a:lnSpc>
            </a:pPr>
            <a:r>
              <a:rPr b="1" lang="en-US" sz="2000" spc="-1" strike="noStrike">
                <a:latin typeface="Arial"/>
              </a:rPr>
              <a:t>Requirements: </a:t>
            </a:r>
            <a:endParaRPr b="0" lang="en-US" sz="2000" spc="-1" strike="noStrike">
              <a:latin typeface="Arial"/>
            </a:endParaRPr>
          </a:p>
          <a:p>
            <a:pPr marL="216000" indent="-216000">
              <a:lnSpc>
                <a:spcPct val="100000"/>
              </a:lnSpc>
            </a:pPr>
            <a:r>
              <a:rPr b="0" lang="en-US" sz="2000" spc="-1" strike="noStrike">
                <a:latin typeface="Arial"/>
              </a:rPr>
              <a:t>Requirements should reflect security policy; if security policy says, “a system shall be config- ured to prevent unauthorized access,” then a corresponding requirement would specify how this is accomplished. In this instance the requirement might state that users must lock out their systems when they leave the work area and also specify that system configurations automatically lock out after two minutes of inactivity. </a:t>
            </a:r>
            <a:endParaRPr b="0" lang="en-US" sz="2000" spc="-1" strike="noStrike">
              <a:latin typeface="Arial"/>
            </a:endParaRPr>
          </a:p>
          <a:p>
            <a:pPr marL="216000" indent="-216000">
              <a:lnSpc>
                <a:spcPct val="100000"/>
              </a:lnSpc>
            </a:pPr>
            <a:r>
              <a:rPr b="1" lang="en-US" sz="2000" spc="-1" strike="noStrike">
                <a:latin typeface="Arial"/>
              </a:rPr>
              <a:t>Guidelines:  </a:t>
            </a:r>
            <a:r>
              <a:rPr b="0" lang="en-US" sz="2000" spc="-1" strike="noStrike">
                <a:latin typeface="Arial"/>
              </a:rPr>
              <a:t>provide information on how policy can be implemented. Generally, guidelines are suggestions or ideas on how specific policies may be implemented. </a:t>
            </a:r>
            <a:endParaRPr b="0" lang="en-US" sz="2000" spc="-1" strike="noStrike">
              <a:latin typeface="Arial"/>
            </a:endParaRPr>
          </a:p>
          <a:p>
            <a:pPr marL="216000" indent="-216000">
              <a:lnSpc>
                <a:spcPct val="100000"/>
              </a:lnSpc>
            </a:pPr>
            <a:r>
              <a:rPr b="0" lang="en-US" sz="2000" spc="-1" strike="noStrike">
                <a:latin typeface="Arial"/>
              </a:rPr>
              <a:t>For example, if a security policy states that personnel access to business facilities shall be controlled, guidelines can suggest that key card systems with PIN pads be used at building entrances and within sensitive areas inside buildings.</a:t>
            </a:r>
            <a:endParaRPr b="0" lang="en-US" sz="2000" spc="-1" strike="noStrike">
              <a:latin typeface="Arial"/>
            </a:endParaRPr>
          </a:p>
          <a:p>
            <a:pPr marL="216000" indent="-216000">
              <a:lnSpc>
                <a:spcPct val="100000"/>
              </a:lnSpc>
            </a:pPr>
            <a:r>
              <a:rPr b="1" lang="en-US" sz="2000" spc="-1" strike="noStrike">
                <a:latin typeface="Arial"/>
              </a:rPr>
              <a:t>Standards: </a:t>
            </a:r>
            <a:r>
              <a:rPr b="0" lang="en-US" sz="2000" spc="-1" strike="noStrike">
                <a:latin typeface="Arial"/>
              </a:rPr>
              <a:t> Typically, standards will comprise the following:</a:t>
            </a:r>
            <a:endParaRPr b="0" lang="en-US" sz="2000" spc="-1" strike="noStrike">
              <a:latin typeface="Arial"/>
            </a:endParaRPr>
          </a:p>
          <a:p>
            <a:pPr marL="216000" indent="-216000">
              <a:lnSpc>
                <a:spcPct val="100000"/>
              </a:lnSpc>
            </a:pPr>
            <a:r>
              <a:rPr b="1" lang="en-US" sz="2000" spc="-1" strike="noStrike">
                <a:latin typeface="Arial"/>
              </a:rPr>
              <a:t>Product standards. </a:t>
            </a:r>
            <a:r>
              <a:rPr b="0" lang="en-US" sz="2000" spc="-1" strike="noStrike">
                <a:latin typeface="Arial"/>
              </a:rPr>
              <a:t>These are specific names of products that shall be used to support a policy.</a:t>
            </a:r>
            <a:endParaRPr b="0" lang="en-US" sz="2000" spc="-1" strike="noStrike">
              <a:latin typeface="Arial"/>
            </a:endParaRPr>
          </a:p>
          <a:p>
            <a:pPr marL="216000" indent="-216000">
              <a:lnSpc>
                <a:spcPct val="100000"/>
              </a:lnSpc>
            </a:pPr>
            <a:r>
              <a:rPr b="1" lang="en-US" sz="2000" spc="-1" strike="noStrike">
                <a:latin typeface="Arial"/>
              </a:rPr>
              <a:t>Process standards. </a:t>
            </a:r>
            <a:r>
              <a:rPr b="0" lang="en-US" sz="2000" spc="-1" strike="noStrike">
                <a:latin typeface="Arial"/>
              </a:rPr>
              <a:t>These may cite process templates, names, or methodologies. Technology standards. This includes the use of technology standards such as TCP/IP</a:t>
            </a:r>
            <a:endParaRPr b="0" lang="en-US" sz="2000" spc="-1" strike="noStrike">
              <a:latin typeface="Arial"/>
            </a:endParaRPr>
          </a:p>
          <a:p>
            <a:pPr marL="216000" indent="-216000">
              <a:lnSpc>
                <a:spcPct val="100000"/>
              </a:lnSpc>
            </a:pPr>
            <a:r>
              <a:rPr b="0" lang="en-US" sz="2000" spc="-1" strike="noStrike">
                <a:latin typeface="Arial"/>
              </a:rPr>
              <a:t>or OSPF, computer languages, and so on.</a:t>
            </a:r>
            <a:endParaRPr b="0" lang="en-US" sz="2000" spc="-1" strike="noStrike">
              <a:latin typeface="Arial"/>
            </a:endParaRPr>
          </a:p>
          <a:p>
            <a:pPr marL="216000" indent="-216000">
              <a:lnSpc>
                <a:spcPct val="100000"/>
              </a:lnSpc>
            </a:pPr>
            <a:r>
              <a:rPr b="1" lang="en-US" sz="2000" spc="-1" strike="noStrike">
                <a:latin typeface="Arial"/>
              </a:rPr>
              <a:t>Reference configurations. </a:t>
            </a:r>
            <a:r>
              <a:rPr b="0" lang="en-US" sz="2000" spc="-1" strike="noStrike">
                <a:latin typeface="Arial"/>
              </a:rPr>
              <a:t>These include server build specs, router configurations, software configurations, hardening specifications, and so on.</a:t>
            </a:r>
            <a:endParaRPr b="0" lang="en-US" sz="2000" spc="-1" strike="noStrike">
              <a:latin typeface="Arial"/>
            </a:endParaRPr>
          </a:p>
          <a:p>
            <a:pPr marL="216000" indent="-216000">
              <a:lnSpc>
                <a:spcPct val="100000"/>
              </a:lnSpc>
            </a:pPr>
            <a:r>
              <a:rPr b="1" lang="en-US" sz="2000" spc="-1" strike="noStrike">
                <a:latin typeface="Arial"/>
              </a:rPr>
              <a:t>Reference architectures. </a:t>
            </a:r>
            <a:r>
              <a:rPr b="0" lang="en-US" sz="2000" spc="-1" strike="noStrike">
                <a:latin typeface="Arial"/>
              </a:rPr>
              <a:t>These include schematics for building networks, specifications for integrating applications, and so on.</a:t>
            </a:r>
            <a:endParaRPr b="0" lang="en-US" sz="2000" spc="-1" strike="noStrike">
              <a:latin typeface="Arial"/>
            </a:endParaRPr>
          </a:p>
          <a:p>
            <a:pPr marL="216000" indent="-216000">
              <a:lnSpc>
                <a:spcPct val="100000"/>
              </a:lnSpc>
            </a:pPr>
            <a:r>
              <a:rPr b="0" lang="en-US" sz="2000" spc="-1" strike="noStrike">
                <a:latin typeface="Arial"/>
              </a:rPr>
              <a:t>It is expected that standards will change far more frequently than policies and guidelines.</a:t>
            </a:r>
            <a:endParaRPr b="0" lang="en-US" sz="2000" spc="-1" strike="noStrike">
              <a:latin typeface="Arial"/>
            </a:endParaRPr>
          </a:p>
          <a:p>
            <a:pPr marL="216000" indent="-216000">
              <a:lnSpc>
                <a:spcPct val="100000"/>
              </a:lnSpc>
            </a:pPr>
            <a:r>
              <a:rPr b="1" lang="en-US" sz="2000" spc="-1" strike="noStrike">
                <a:latin typeface="Arial"/>
              </a:rPr>
              <a:t>An example standard is: </a:t>
            </a:r>
            <a:r>
              <a:rPr b="0" lang="en-US" sz="2000" spc="-1" strike="noStrike">
                <a:latin typeface="Arial"/>
              </a:rPr>
              <a:t>Minimum password length is 8 characters. Passwords must consist of lower case, upper case, and numeric characters. Passwords shall expire after no more than 90 days. Accounts must automatically lock if a user has entered an incorrect password more than three times in ten minutes; accounts must be unlocked by an access administra- tor, or may be automatically unlocked one hour after the last logon attempt. Users may not use any of the previous 10 passwords used.</a:t>
            </a:r>
            <a:endParaRPr b="0" lang="en-US" sz="2000" spc="-1" strike="noStrike">
              <a:latin typeface="Arial"/>
            </a:endParaRPr>
          </a:p>
          <a:p>
            <a:pPr marL="216000" indent="-216000">
              <a:lnSpc>
                <a:spcPct val="100000"/>
              </a:lnSpc>
            </a:pPr>
            <a:r>
              <a:rPr b="1" lang="en-US" sz="2000" spc="-1" strike="noStrike">
                <a:latin typeface="Arial"/>
              </a:rPr>
              <a:t>Procedures: </a:t>
            </a:r>
            <a:r>
              <a:rPr b="0" lang="en-US" sz="2000" spc="-1" strike="noStrike">
                <a:latin typeface="Arial"/>
              </a:rPr>
              <a:t>The purpose of a procedure is to ensure the consistent and methodical completion of repeti- tive tasks. Consistency builds quality and reduces incidents, which allows the organization to operate more efficiently and at greater levels of service.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381" name="TextShape 3"/>
          <p:cNvSpPr txBox="1"/>
          <p:nvPr/>
        </p:nvSpPr>
        <p:spPr>
          <a:xfrm>
            <a:off x="3884760" y="8685360"/>
            <a:ext cx="2971440" cy="458280"/>
          </a:xfrm>
          <a:prstGeom prst="rect">
            <a:avLst/>
          </a:prstGeom>
          <a:noFill/>
          <a:ln>
            <a:noFill/>
          </a:ln>
        </p:spPr>
        <p:txBody>
          <a:bodyPr anchor="b"/>
          <a:p>
            <a:pPr algn="r">
              <a:lnSpc>
                <a:spcPct val="100000"/>
              </a:lnSpc>
            </a:pPr>
            <a:fld id="{661E89AD-A005-4CFB-BBA1-4F127D1F9D1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6040" cy="3085920"/>
          </a:xfrm>
          <a:prstGeom prst="rect">
            <a:avLst/>
          </a:prstGeom>
        </p:spPr>
      </p:sp>
      <p:sp>
        <p:nvSpPr>
          <p:cNvPr id="38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Not just for security employees, but all employees.</a:t>
            </a:r>
            <a:endParaRPr b="0" lang="en-US" sz="2000" spc="-1" strike="noStrike">
              <a:latin typeface="Arial"/>
            </a:endParaRPr>
          </a:p>
          <a:p>
            <a:pPr marL="216000" indent="-216000">
              <a:lnSpc>
                <a:spcPct val="100000"/>
              </a:lnSpc>
            </a:pPr>
            <a:r>
              <a:rPr b="0" lang="en-US" sz="2000" spc="-1" strike="noStrike">
                <a:latin typeface="Arial"/>
              </a:rPr>
              <a:t>Job descriptions should define specific security-related roles and responsibilities.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84" name="TextShape 3"/>
          <p:cNvSpPr txBox="1"/>
          <p:nvPr/>
        </p:nvSpPr>
        <p:spPr>
          <a:xfrm>
            <a:off x="3884760" y="8685360"/>
            <a:ext cx="2971440" cy="458280"/>
          </a:xfrm>
          <a:prstGeom prst="rect">
            <a:avLst/>
          </a:prstGeom>
          <a:noFill/>
          <a:ln>
            <a:noFill/>
          </a:ln>
        </p:spPr>
        <p:txBody>
          <a:bodyPr anchor="b"/>
          <a:p>
            <a:pPr algn="r">
              <a:lnSpc>
                <a:spcPct val="100000"/>
              </a:lnSpc>
            </a:pPr>
            <a:fld id="{74F6A76B-1480-476E-B671-53B68044B5C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685800" y="1143000"/>
            <a:ext cx="5486040" cy="3085920"/>
          </a:xfrm>
          <a:prstGeom prst="rect">
            <a:avLst/>
          </a:prstGeom>
        </p:spPr>
      </p:sp>
      <p:sp>
        <p:nvSpPr>
          <p:cNvPr id="38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Outsourcing is the subcontracting of a business process to a 3</a:t>
            </a:r>
            <a:r>
              <a:rPr b="0" lang="en-US" sz="2000" spc="-1" strike="noStrike" baseline="30000">
                <a:latin typeface="Arial"/>
              </a:rPr>
              <a:t>rd</a:t>
            </a:r>
            <a:r>
              <a:rPr b="0" lang="en-US" sz="2000" spc="-1" strike="noStrike">
                <a:latin typeface="Arial"/>
              </a:rPr>
              <a:t> party company.</a:t>
            </a:r>
            <a:endParaRPr b="0" lang="en-US" sz="2000" spc="-1" strike="noStrike">
              <a:latin typeface="Arial"/>
            </a:endParaRPr>
          </a:p>
          <a:p>
            <a:pPr marL="216000" indent="-216000">
              <a:lnSpc>
                <a:spcPct val="100000"/>
              </a:lnSpc>
            </a:pPr>
            <a:r>
              <a:rPr b="0" lang="en-US" sz="2000" spc="-1" strike="noStrike">
                <a:latin typeface="Arial"/>
              </a:rPr>
              <a:t>Accountability will also be covered in the SL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Additional terms related to the practice of outsourcing include: </a:t>
            </a:r>
            <a:r>
              <a:rPr b="1" lang="en-US" sz="2000" spc="-1" strike="noStrike">
                <a:latin typeface="Arial"/>
              </a:rPr>
              <a:t>Insourcing</a:t>
            </a:r>
            <a:r>
              <a:rPr b="0" lang="en-US" sz="2000" spc="-1" strike="noStrike">
                <a:latin typeface="Arial"/>
              </a:rPr>
              <a:t>. The use of internal staff to perform a business function. </a:t>
            </a:r>
            <a:r>
              <a:rPr b="1" lang="en-US" sz="2000" spc="-1" strike="noStrike">
                <a:latin typeface="Arial"/>
              </a:rPr>
              <a:t>Offshoring</a:t>
            </a:r>
            <a:r>
              <a:rPr b="0" lang="en-US" sz="2000" spc="-1" strike="noStrike">
                <a:latin typeface="Arial"/>
              </a:rPr>
              <a:t>. The use of internal or external staff in another country. </a:t>
            </a:r>
            <a:r>
              <a:rPr b="1" lang="en-US" sz="2000" spc="-1" strike="noStrike">
                <a:latin typeface="Arial"/>
              </a:rPr>
              <a:t>Onshoring</a:t>
            </a:r>
            <a:r>
              <a:rPr b="0" lang="en-US" sz="2000" spc="-1" strike="noStrike">
                <a:latin typeface="Arial"/>
              </a:rPr>
              <a:t>. The use of internal or external staff within a country.</a:t>
            </a:r>
            <a:endParaRPr b="0" lang="en-US" sz="2000" spc="-1" strike="noStrike">
              <a:latin typeface="Arial"/>
            </a:endParaRPr>
          </a:p>
          <a:p>
            <a:pPr marL="216000" indent="-216000">
              <a:lnSpc>
                <a:spcPct val="100000"/>
              </a:lnSpc>
            </a:pPr>
            <a:r>
              <a:rPr b="0" lang="en-US" sz="2000" spc="-1" strike="noStrike">
                <a:latin typeface="Arial"/>
              </a:rPr>
              <a:t>Note that outsourcing and insourcing are related to whether an organization uses its own staff to perform business functions, while the terms offshoring and onshoring are related to the location of insourced or outsourced personnel.</a:t>
            </a:r>
            <a:endParaRPr b="0" lang="en-US" sz="2000" spc="-1" strike="noStrike">
              <a:latin typeface="Arial"/>
            </a:endParaRPr>
          </a:p>
          <a:p>
            <a:pPr marL="216000" indent="-216000">
              <a:lnSpc>
                <a:spcPct val="100000"/>
              </a:lnSpc>
            </a:pPr>
            <a:r>
              <a:rPr b="0" lang="en-US" sz="2000" spc="-1" strike="noStrike">
                <a:latin typeface="Arial"/>
              </a:rPr>
              <a:t>A with the 3</a:t>
            </a:r>
            <a:r>
              <a:rPr b="0" lang="en-US" sz="2000" spc="-1" strike="noStrike" baseline="30000">
                <a:latin typeface="Arial"/>
              </a:rPr>
              <a:t>rd</a:t>
            </a:r>
            <a:r>
              <a:rPr b="0" lang="en-US" sz="2000" spc="-1" strike="noStrike">
                <a:latin typeface="Arial"/>
              </a:rPr>
              <a:t> party, but the buck stops with the organization.</a:t>
            </a:r>
            <a:endParaRPr b="0" lang="en-US" sz="2000" spc="-1" strike="noStrike">
              <a:latin typeface="Arial"/>
            </a:endParaRPr>
          </a:p>
        </p:txBody>
      </p:sp>
      <p:sp>
        <p:nvSpPr>
          <p:cNvPr id="387" name="TextShape 3"/>
          <p:cNvSpPr txBox="1"/>
          <p:nvPr/>
        </p:nvSpPr>
        <p:spPr>
          <a:xfrm>
            <a:off x="3884760" y="8685360"/>
            <a:ext cx="2971440" cy="458280"/>
          </a:xfrm>
          <a:prstGeom prst="rect">
            <a:avLst/>
          </a:prstGeom>
          <a:noFill/>
          <a:ln>
            <a:noFill/>
          </a:ln>
        </p:spPr>
        <p:txBody>
          <a:bodyPr anchor="b"/>
          <a:p>
            <a:pPr algn="r">
              <a:lnSpc>
                <a:spcPct val="100000"/>
              </a:lnSpc>
            </a:pPr>
            <a:fld id="{7856B6C1-F6A3-4F7D-B174-500737A84D4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6040" cy="308592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Most organizations use 3-4 sensitivity levels. More levels than that and it gets too complicated to manage.</a:t>
            </a:r>
            <a:endParaRPr b="0" lang="en-US" sz="2000" spc="-1" strike="noStrike">
              <a:latin typeface="Arial"/>
            </a:endParaRPr>
          </a:p>
          <a:p>
            <a:pPr marL="216000" indent="-216000">
              <a:lnSpc>
                <a:spcPct val="100000"/>
              </a:lnSpc>
            </a:pPr>
            <a:r>
              <a:rPr b="0" lang="en-US" sz="2000" spc="-1" strike="noStrike">
                <a:latin typeface="Arial"/>
              </a:rPr>
              <a:t>Marking is done through affixing a word, symbol, or phrase on the set of data/document.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Wiping Standards:</a:t>
            </a:r>
            <a:endParaRPr b="0" lang="en-US" sz="2000" spc="-1" strike="noStrike">
              <a:latin typeface="Arial"/>
            </a:endParaRPr>
          </a:p>
          <a:p>
            <a:pPr marL="216000" indent="-216000">
              <a:lnSpc>
                <a:spcPct val="100000"/>
              </a:lnSpc>
            </a:pPr>
            <a:r>
              <a:rPr b="0" lang="en-US" sz="2000" spc="-1" strike="noStrike">
                <a:latin typeface="Arial"/>
              </a:rPr>
              <a:t>https://www.blancco.com/blog-comprehensive-list-data-wiping-erasure-standards/</a:t>
            </a:r>
            <a:endParaRPr b="0" lang="en-US" sz="2000" spc="-1" strike="noStrike">
              <a:latin typeface="Arial"/>
            </a:endParaRPr>
          </a:p>
        </p:txBody>
      </p:sp>
      <p:sp>
        <p:nvSpPr>
          <p:cNvPr id="390" name="TextShape 3"/>
          <p:cNvSpPr txBox="1"/>
          <p:nvPr/>
        </p:nvSpPr>
        <p:spPr>
          <a:xfrm>
            <a:off x="3884760" y="8685360"/>
            <a:ext cx="2971440" cy="458280"/>
          </a:xfrm>
          <a:prstGeom prst="rect">
            <a:avLst/>
          </a:prstGeom>
          <a:noFill/>
          <a:ln>
            <a:noFill/>
          </a:ln>
        </p:spPr>
        <p:txBody>
          <a:bodyPr anchor="b"/>
          <a:p>
            <a:pPr algn="r">
              <a:lnSpc>
                <a:spcPct val="100000"/>
              </a:lnSpc>
            </a:pPr>
            <a:fld id="{BE9A9944-DCE2-4BF1-AD94-B22B71382580}" type="slidenum">
              <a:rPr b="0" lang="en-US" sz="1200" spc="-1" strike="noStrike">
                <a:solidFill>
                  <a:srgbClr val="000000"/>
                </a:solidFill>
                <a:latin typeface="Times New Roman"/>
                <a:ea typeface="ＭＳ Ｐゴシック"/>
              </a:rPr>
              <a:t>&lt;number&gt;</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685800" y="1143000"/>
            <a:ext cx="5486040" cy="3085920"/>
          </a:xfrm>
          <a:prstGeom prst="rect">
            <a:avLst/>
          </a:prstGeom>
        </p:spPr>
      </p:sp>
      <p:sp>
        <p:nvSpPr>
          <p:cNvPr id="39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Two of the most widely recognized meth- odologies are:</a:t>
            </a:r>
            <a:endParaRPr b="0" lang="en-US" sz="2000" spc="-1" strike="noStrike">
              <a:latin typeface="Arial"/>
            </a:endParaRPr>
          </a:p>
          <a:p>
            <a:pPr marL="216000" indent="-216000">
              <a:lnSpc>
                <a:spcPct val="100000"/>
              </a:lnSpc>
            </a:pPr>
            <a:r>
              <a:rPr b="0" lang="en-US" sz="2000" spc="-1" strike="noStrike">
                <a:latin typeface="Arial"/>
              </a:rPr>
              <a:t>Standards and practices of internal auditing from The Institute of Internal Auditors, available at www.theiia.org</a:t>
            </a:r>
            <a:endParaRPr b="0" lang="en-US" sz="2000" spc="-1" strike="noStrike">
              <a:latin typeface="Arial"/>
            </a:endParaRPr>
          </a:p>
          <a:p>
            <a:pPr marL="216000" indent="-216000">
              <a:lnSpc>
                <a:spcPct val="100000"/>
              </a:lnSpc>
            </a:pPr>
            <a:r>
              <a:rPr b="0" lang="en-US" sz="2000" spc="-1" strike="noStrike">
                <a:latin typeface="Arial"/>
              </a:rPr>
              <a:t>IT Audit and Assurance Standards, Tools, and Techniques from the Information Systems Audit and Control Association (ISACA), available at www.isaca.org /standards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93" name="TextShape 3"/>
          <p:cNvSpPr txBox="1"/>
          <p:nvPr/>
        </p:nvSpPr>
        <p:spPr>
          <a:xfrm>
            <a:off x="3884760" y="8685360"/>
            <a:ext cx="2971440" cy="458280"/>
          </a:xfrm>
          <a:prstGeom prst="rect">
            <a:avLst/>
          </a:prstGeom>
          <a:noFill/>
          <a:ln>
            <a:noFill/>
          </a:ln>
        </p:spPr>
        <p:txBody>
          <a:bodyPr anchor="b"/>
          <a:p>
            <a:pPr algn="r">
              <a:lnSpc>
                <a:spcPct val="100000"/>
              </a:lnSpc>
            </a:pPr>
            <a:fld id="{B2D817E8-FAE9-49C0-933F-C8E2AF20348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6040" cy="3085920"/>
          </a:xfrm>
          <a:prstGeom prst="rect">
            <a:avLst/>
          </a:prstGeom>
        </p:spPr>
      </p:sp>
      <p:sp>
        <p:nvSpPr>
          <p:cNvPr id="39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The development and changes to the security strategy will be based upon several factors, including the organization’s mission, objectives, and goals; the organization’s risk tolerance; applicable security and privacy regulations; security requirements from customers, partners, and suppli- ers; and the results of past events,</a:t>
            </a:r>
            <a:endParaRPr b="0" lang="en-US" sz="2000" spc="-1" strike="noStrike">
              <a:latin typeface="Arial"/>
            </a:endParaRPr>
          </a:p>
        </p:txBody>
      </p:sp>
      <p:sp>
        <p:nvSpPr>
          <p:cNvPr id="396" name="TextShape 3"/>
          <p:cNvSpPr txBox="1"/>
          <p:nvPr/>
        </p:nvSpPr>
        <p:spPr>
          <a:xfrm>
            <a:off x="3884760" y="8685360"/>
            <a:ext cx="2971440" cy="458280"/>
          </a:xfrm>
          <a:prstGeom prst="rect">
            <a:avLst/>
          </a:prstGeom>
          <a:noFill/>
          <a:ln>
            <a:noFill/>
          </a:ln>
        </p:spPr>
        <p:txBody>
          <a:bodyPr anchor="b"/>
          <a:p>
            <a:pPr algn="r">
              <a:lnSpc>
                <a:spcPct val="100000"/>
              </a:lnSpc>
            </a:pPr>
            <a:fld id="{58FE3E06-199A-45E2-AA27-20697952B7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685800" y="1143000"/>
            <a:ext cx="5486040" cy="3085920"/>
          </a:xfrm>
          <a:prstGeom prst="rect">
            <a:avLst/>
          </a:prstGeom>
        </p:spPr>
      </p:sp>
      <p:sp>
        <p:nvSpPr>
          <p:cNvPr id="39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personnel have access to vast stores of organizational data. The risk of security incidents caused by employees’ innocent mistakes as well as deliberate malicious acts cannot be eliminated:</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99" name="TextShape 3"/>
          <p:cNvSpPr txBox="1"/>
          <p:nvPr/>
        </p:nvSpPr>
        <p:spPr>
          <a:xfrm>
            <a:off x="3884760" y="8685360"/>
            <a:ext cx="2971440" cy="458280"/>
          </a:xfrm>
          <a:prstGeom prst="rect">
            <a:avLst/>
          </a:prstGeom>
          <a:noFill/>
          <a:ln>
            <a:noFill/>
          </a:ln>
        </p:spPr>
        <p:txBody>
          <a:bodyPr anchor="b"/>
          <a:p>
            <a:pPr algn="r">
              <a:lnSpc>
                <a:spcPct val="100000"/>
              </a:lnSpc>
            </a:pPr>
            <a:fld id="{EB046556-5311-4AFA-97C3-2C42955E40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685800" y="1143000"/>
            <a:ext cx="5486040" cy="3085920"/>
          </a:xfrm>
          <a:prstGeom prst="rect">
            <a:avLst/>
          </a:prstGeom>
        </p:spPr>
      </p:sp>
      <p:sp>
        <p:nvSpPr>
          <p:cNvPr id="40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Training</a:t>
            </a:r>
            <a:endParaRPr b="0" lang="en-US" sz="2000" spc="-1" strike="noStrike">
              <a:latin typeface="Arial"/>
            </a:endParaRPr>
          </a:p>
        </p:txBody>
      </p:sp>
      <p:sp>
        <p:nvSpPr>
          <p:cNvPr id="402" name="TextShape 3"/>
          <p:cNvSpPr txBox="1"/>
          <p:nvPr/>
        </p:nvSpPr>
        <p:spPr>
          <a:xfrm>
            <a:off x="3884760" y="8685360"/>
            <a:ext cx="2971440" cy="458280"/>
          </a:xfrm>
          <a:prstGeom prst="rect">
            <a:avLst/>
          </a:prstGeom>
          <a:noFill/>
          <a:ln>
            <a:noFill/>
          </a:ln>
        </p:spPr>
        <p:txBody>
          <a:bodyPr anchor="b"/>
          <a:p>
            <a:pPr algn="r">
              <a:lnSpc>
                <a:spcPct val="100000"/>
              </a:lnSpc>
            </a:pPr>
            <a:fld id="{6EC2AE65-2E62-4F82-9428-B7B519067FB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685800" y="1143000"/>
            <a:ext cx="5486040" cy="3085920"/>
          </a:xfrm>
          <a:prstGeom prst="rect">
            <a:avLst/>
          </a:prstGeom>
        </p:spPr>
      </p:sp>
      <p:sp>
        <p:nvSpPr>
          <p:cNvPr id="40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Separation of Duties:  Examples of tasks that should employ separation of duties include: Payment requests, or </a:t>
            </a:r>
            <a:endParaRPr b="0" lang="en-US" sz="2000" spc="-1" strike="noStrike">
              <a:latin typeface="Arial"/>
            </a:endParaRPr>
          </a:p>
          <a:p>
            <a:pPr marL="216000" indent="-216000">
              <a:lnSpc>
                <a:spcPct val="100000"/>
              </a:lnSpc>
            </a:pPr>
            <a:r>
              <a:rPr b="0" lang="en-US" sz="2000" spc="-1" strike="noStrike">
                <a:latin typeface="Arial"/>
              </a:rPr>
              <a:t>Requests for privileged access</a:t>
            </a:r>
            <a:endParaRPr b="0" lang="en-US" sz="2000" spc="-1" strike="noStrike">
              <a:latin typeface="Arial"/>
            </a:endParaRPr>
          </a:p>
          <a:p>
            <a:pPr marL="216000" indent="-216000">
              <a:lnSpc>
                <a:spcPct val="100000"/>
              </a:lnSpc>
            </a:pPr>
            <a:r>
              <a:rPr b="0" lang="en-US" sz="2000" spc="-1" strike="noStrike">
                <a:latin typeface="Arial"/>
              </a:rPr>
              <a:t>Mandatory Vacations are like short-term job rotations.</a:t>
            </a:r>
            <a:endParaRPr b="0" lang="en-US" sz="2000" spc="-1" strike="noStrike">
              <a:latin typeface="Arial"/>
            </a:endParaRPr>
          </a:p>
        </p:txBody>
      </p:sp>
      <p:sp>
        <p:nvSpPr>
          <p:cNvPr id="405" name="TextShape 3"/>
          <p:cNvSpPr txBox="1"/>
          <p:nvPr/>
        </p:nvSpPr>
        <p:spPr>
          <a:xfrm>
            <a:off x="3884760" y="8685360"/>
            <a:ext cx="2971440" cy="458280"/>
          </a:xfrm>
          <a:prstGeom prst="rect">
            <a:avLst/>
          </a:prstGeom>
          <a:noFill/>
          <a:ln>
            <a:noFill/>
          </a:ln>
        </p:spPr>
        <p:txBody>
          <a:bodyPr anchor="b"/>
          <a:p>
            <a:pPr algn="r">
              <a:lnSpc>
                <a:spcPct val="100000"/>
              </a:lnSpc>
            </a:pPr>
            <a:fld id="{D096BE19-6D3E-4F10-A2DF-F26E8BDD67A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711360" y="167652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25" name="PlaceHolder 3"/>
          <p:cNvSpPr>
            <a:spLocks noGrp="1"/>
          </p:cNvSpPr>
          <p:nvPr>
            <p:ph type="body"/>
          </p:nvPr>
        </p:nvSpPr>
        <p:spPr>
          <a:xfrm>
            <a:off x="711360" y="406476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28"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29" name="PlaceHolder 4"/>
          <p:cNvSpPr>
            <a:spLocks noGrp="1"/>
          </p:cNvSpPr>
          <p:nvPr>
            <p:ph type="body"/>
          </p:nvPr>
        </p:nvSpPr>
        <p:spPr>
          <a:xfrm>
            <a:off x="71136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0" name="PlaceHolder 5"/>
          <p:cNvSpPr>
            <a:spLocks noGrp="1"/>
          </p:cNvSpPr>
          <p:nvPr>
            <p:ph type="body"/>
          </p:nvPr>
        </p:nvSpPr>
        <p:spPr>
          <a:xfrm>
            <a:off x="622980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71136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3" name="PlaceHolder 3"/>
          <p:cNvSpPr>
            <a:spLocks noGrp="1"/>
          </p:cNvSpPr>
          <p:nvPr>
            <p:ph type="body"/>
          </p:nvPr>
        </p:nvSpPr>
        <p:spPr>
          <a:xfrm>
            <a:off x="435276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4" name="PlaceHolder 4"/>
          <p:cNvSpPr>
            <a:spLocks noGrp="1"/>
          </p:cNvSpPr>
          <p:nvPr>
            <p:ph type="body"/>
          </p:nvPr>
        </p:nvSpPr>
        <p:spPr>
          <a:xfrm>
            <a:off x="799380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5" name="PlaceHolder 5"/>
          <p:cNvSpPr>
            <a:spLocks noGrp="1"/>
          </p:cNvSpPr>
          <p:nvPr>
            <p:ph type="body"/>
          </p:nvPr>
        </p:nvSpPr>
        <p:spPr>
          <a:xfrm>
            <a:off x="71136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6" name="PlaceHolder 6"/>
          <p:cNvSpPr>
            <a:spLocks noGrp="1"/>
          </p:cNvSpPr>
          <p:nvPr>
            <p:ph type="body"/>
          </p:nvPr>
        </p:nvSpPr>
        <p:spPr>
          <a:xfrm>
            <a:off x="435276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37" name="PlaceHolder 7"/>
          <p:cNvSpPr>
            <a:spLocks noGrp="1"/>
          </p:cNvSpPr>
          <p:nvPr>
            <p:ph type="body"/>
          </p:nvPr>
        </p:nvSpPr>
        <p:spPr>
          <a:xfrm>
            <a:off x="799380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711360" y="1676520"/>
            <a:ext cx="1076940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711360" y="1676520"/>
            <a:ext cx="10769400" cy="457164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71136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48" name="PlaceHolder 3"/>
          <p:cNvSpPr>
            <a:spLocks noGrp="1"/>
          </p:cNvSpPr>
          <p:nvPr>
            <p:ph type="body"/>
          </p:nvPr>
        </p:nvSpPr>
        <p:spPr>
          <a:xfrm>
            <a:off x="622980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11360" y="380880"/>
            <a:ext cx="1076940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53" name="PlaceHolder 3"/>
          <p:cNvSpPr>
            <a:spLocks noGrp="1"/>
          </p:cNvSpPr>
          <p:nvPr>
            <p:ph type="body"/>
          </p:nvPr>
        </p:nvSpPr>
        <p:spPr>
          <a:xfrm>
            <a:off x="622980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54" name="PlaceHolder 4"/>
          <p:cNvSpPr>
            <a:spLocks noGrp="1"/>
          </p:cNvSpPr>
          <p:nvPr>
            <p:ph type="body"/>
          </p:nvPr>
        </p:nvSpPr>
        <p:spPr>
          <a:xfrm>
            <a:off x="71136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711360" y="1676520"/>
            <a:ext cx="1076940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71136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57"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58" name="PlaceHolder 4"/>
          <p:cNvSpPr>
            <a:spLocks noGrp="1"/>
          </p:cNvSpPr>
          <p:nvPr>
            <p:ph type="body"/>
          </p:nvPr>
        </p:nvSpPr>
        <p:spPr>
          <a:xfrm>
            <a:off x="622980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61"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62" name="PlaceHolder 4"/>
          <p:cNvSpPr>
            <a:spLocks noGrp="1"/>
          </p:cNvSpPr>
          <p:nvPr>
            <p:ph type="body"/>
          </p:nvPr>
        </p:nvSpPr>
        <p:spPr>
          <a:xfrm>
            <a:off x="711360" y="406476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711360" y="167652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65" name="PlaceHolder 3"/>
          <p:cNvSpPr>
            <a:spLocks noGrp="1"/>
          </p:cNvSpPr>
          <p:nvPr>
            <p:ph type="body"/>
          </p:nvPr>
        </p:nvSpPr>
        <p:spPr>
          <a:xfrm>
            <a:off x="711360" y="406476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68"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69" name="PlaceHolder 4"/>
          <p:cNvSpPr>
            <a:spLocks noGrp="1"/>
          </p:cNvSpPr>
          <p:nvPr>
            <p:ph type="body"/>
          </p:nvPr>
        </p:nvSpPr>
        <p:spPr>
          <a:xfrm>
            <a:off x="71136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0" name="PlaceHolder 5"/>
          <p:cNvSpPr>
            <a:spLocks noGrp="1"/>
          </p:cNvSpPr>
          <p:nvPr>
            <p:ph type="body"/>
          </p:nvPr>
        </p:nvSpPr>
        <p:spPr>
          <a:xfrm>
            <a:off x="622980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71136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3" name="PlaceHolder 3"/>
          <p:cNvSpPr>
            <a:spLocks noGrp="1"/>
          </p:cNvSpPr>
          <p:nvPr>
            <p:ph type="body"/>
          </p:nvPr>
        </p:nvSpPr>
        <p:spPr>
          <a:xfrm>
            <a:off x="435276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4" name="PlaceHolder 4"/>
          <p:cNvSpPr>
            <a:spLocks noGrp="1"/>
          </p:cNvSpPr>
          <p:nvPr>
            <p:ph type="body"/>
          </p:nvPr>
        </p:nvSpPr>
        <p:spPr>
          <a:xfrm>
            <a:off x="7993800" y="167652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5" name="PlaceHolder 5"/>
          <p:cNvSpPr>
            <a:spLocks noGrp="1"/>
          </p:cNvSpPr>
          <p:nvPr>
            <p:ph type="body"/>
          </p:nvPr>
        </p:nvSpPr>
        <p:spPr>
          <a:xfrm>
            <a:off x="71136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6" name="PlaceHolder 6"/>
          <p:cNvSpPr>
            <a:spLocks noGrp="1"/>
          </p:cNvSpPr>
          <p:nvPr>
            <p:ph type="body"/>
          </p:nvPr>
        </p:nvSpPr>
        <p:spPr>
          <a:xfrm>
            <a:off x="435276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77" name="PlaceHolder 7"/>
          <p:cNvSpPr>
            <a:spLocks noGrp="1"/>
          </p:cNvSpPr>
          <p:nvPr>
            <p:ph type="body"/>
          </p:nvPr>
        </p:nvSpPr>
        <p:spPr>
          <a:xfrm>
            <a:off x="7993800" y="4064760"/>
            <a:ext cx="346752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711360" y="1676520"/>
            <a:ext cx="10769400" cy="457164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71136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8" name="PlaceHolder 3"/>
          <p:cNvSpPr>
            <a:spLocks noGrp="1"/>
          </p:cNvSpPr>
          <p:nvPr>
            <p:ph type="body"/>
          </p:nvPr>
        </p:nvSpPr>
        <p:spPr>
          <a:xfrm>
            <a:off x="622980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11360" y="380880"/>
            <a:ext cx="1076940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13" name="PlaceHolder 3"/>
          <p:cNvSpPr>
            <a:spLocks noGrp="1"/>
          </p:cNvSpPr>
          <p:nvPr>
            <p:ph type="body"/>
          </p:nvPr>
        </p:nvSpPr>
        <p:spPr>
          <a:xfrm>
            <a:off x="622980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14" name="PlaceHolder 4"/>
          <p:cNvSpPr>
            <a:spLocks noGrp="1"/>
          </p:cNvSpPr>
          <p:nvPr>
            <p:ph type="body"/>
          </p:nvPr>
        </p:nvSpPr>
        <p:spPr>
          <a:xfrm>
            <a:off x="71136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711360" y="1676520"/>
            <a:ext cx="5255280" cy="4571640"/>
          </a:xfrm>
          <a:prstGeom prst="rect">
            <a:avLst/>
          </a:prstGeom>
        </p:spPr>
        <p:txBody>
          <a:bodyPr lIns="0" rIns="0" tIns="0" bIns="0">
            <a:normAutofit/>
          </a:bodyPr>
          <a:p>
            <a:endParaRPr b="0" lang="en-US" sz="2600" spc="-1" strike="noStrike">
              <a:solidFill>
                <a:srgbClr val="222222"/>
              </a:solidFill>
              <a:latin typeface="Arial"/>
            </a:endParaRPr>
          </a:p>
        </p:txBody>
      </p:sp>
      <p:sp>
        <p:nvSpPr>
          <p:cNvPr id="17"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18" name="PlaceHolder 4"/>
          <p:cNvSpPr>
            <a:spLocks noGrp="1"/>
          </p:cNvSpPr>
          <p:nvPr>
            <p:ph type="body"/>
          </p:nvPr>
        </p:nvSpPr>
        <p:spPr>
          <a:xfrm>
            <a:off x="6229800" y="406476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11360" y="380880"/>
            <a:ext cx="10769400" cy="114264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71136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21" name="PlaceHolder 3"/>
          <p:cNvSpPr>
            <a:spLocks noGrp="1"/>
          </p:cNvSpPr>
          <p:nvPr>
            <p:ph type="body"/>
          </p:nvPr>
        </p:nvSpPr>
        <p:spPr>
          <a:xfrm>
            <a:off x="6229800" y="1676520"/>
            <a:ext cx="5255280" cy="2180520"/>
          </a:xfrm>
          <a:prstGeom prst="rect">
            <a:avLst/>
          </a:prstGeom>
        </p:spPr>
        <p:txBody>
          <a:bodyPr lIns="0" rIns="0" tIns="0" bIns="0">
            <a:normAutofit/>
          </a:bodyPr>
          <a:p>
            <a:endParaRPr b="0" lang="en-US" sz="2600" spc="-1" strike="noStrike">
              <a:solidFill>
                <a:srgbClr val="222222"/>
              </a:solidFill>
              <a:latin typeface="Arial"/>
            </a:endParaRPr>
          </a:p>
        </p:txBody>
      </p:sp>
      <p:sp>
        <p:nvSpPr>
          <p:cNvPr id="22" name="PlaceHolder 4"/>
          <p:cNvSpPr>
            <a:spLocks noGrp="1"/>
          </p:cNvSpPr>
          <p:nvPr>
            <p:ph type="body"/>
          </p:nvPr>
        </p:nvSpPr>
        <p:spPr>
          <a:xfrm>
            <a:off x="711360" y="4064760"/>
            <a:ext cx="10769400" cy="2180520"/>
          </a:xfrm>
          <a:prstGeom prst="rect">
            <a:avLst/>
          </a:prstGeom>
        </p:spPr>
        <p:txBody>
          <a:bodyPr lIns="0" rIns="0" tIns="0" bIns="0">
            <a:normAutofit/>
          </a:bodyPr>
          <a:p>
            <a:endParaRPr b="0" lang="en-US" sz="2600" spc="-1" strike="noStrike">
              <a:solidFill>
                <a:srgbClr val="222222"/>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3124080"/>
            <a:ext cx="10362960" cy="837720"/>
          </a:xfrm>
          <a:prstGeom prst="rect">
            <a:avLst/>
          </a:prstGeom>
        </p:spPr>
        <p:txBody>
          <a:bodyPr anchor="ctr"/>
          <a:p>
            <a:pPr algn="ctr">
              <a:lnSpc>
                <a:spcPct val="100000"/>
              </a:lnSpc>
            </a:pPr>
            <a:r>
              <a:rPr b="0" lang="en-US" sz="4400" spc="-1" strike="noStrike">
                <a:solidFill>
                  <a:srgbClr val="222222"/>
                </a:solidFill>
                <a:latin typeface="Arial"/>
              </a:rPr>
              <a:t>Click to edit Master title style</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222222"/>
                </a:solidFill>
                <a:latin typeface="Arial"/>
              </a:rPr>
              <a:t>Click to edit the outline text format</a:t>
            </a:r>
            <a:endParaRPr b="0" lang="en-US" sz="2600" spc="-1" strike="noStrike">
              <a:solidFill>
                <a:srgbClr val="222222"/>
              </a:solidFill>
              <a:latin typeface="Arial"/>
            </a:endParaRPr>
          </a:p>
          <a:p>
            <a:pPr lvl="1" marL="864000" indent="-324000">
              <a:spcBef>
                <a:spcPts val="1134"/>
              </a:spcBef>
              <a:buClr>
                <a:srgbClr val="000000"/>
              </a:buClr>
              <a:buSzPct val="75000"/>
              <a:buFont typeface="Symbol" charset="2"/>
              <a:buChar char=""/>
            </a:pPr>
            <a:r>
              <a:rPr b="0" lang="en-US" sz="2200" spc="-1" strike="noStrike">
                <a:solidFill>
                  <a:srgbClr val="222222"/>
                </a:solidFill>
                <a:latin typeface="Arial"/>
              </a:rPr>
              <a:t>Second Outline Level</a:t>
            </a:r>
            <a:endParaRPr b="0" lang="en-US" sz="2200" spc="-1" strike="noStrike">
              <a:solidFill>
                <a:srgbClr val="222222"/>
              </a:solidFill>
              <a:latin typeface="Arial"/>
            </a:endParaRPr>
          </a:p>
          <a:p>
            <a:pPr lvl="2" marL="1296000" indent="-288000">
              <a:spcBef>
                <a:spcPts val="850"/>
              </a:spcBef>
              <a:buClr>
                <a:srgbClr val="000000"/>
              </a:buClr>
              <a:buSzPct val="45000"/>
              <a:buFont typeface="Wingdings" charset="2"/>
              <a:buChar char=""/>
            </a:pPr>
            <a:r>
              <a:rPr b="0" lang="en-US" sz="2200" spc="-1" strike="noStrike">
                <a:solidFill>
                  <a:srgbClr val="222222"/>
                </a:solidFill>
                <a:latin typeface="Arial"/>
              </a:rPr>
              <a:t>Third Outline Level</a:t>
            </a:r>
            <a:endParaRPr b="0" lang="en-US" sz="2200" spc="-1" strike="noStrike">
              <a:solidFill>
                <a:srgbClr val="222222"/>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imes New Roman"/>
              </a:rPr>
              <a:t>Fourth Outline Level</a:t>
            </a:r>
            <a:endParaRPr b="0" lang="en-US" sz="20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11360" y="380880"/>
            <a:ext cx="10769400" cy="1142640"/>
          </a:xfrm>
          <a:prstGeom prst="rect">
            <a:avLst/>
          </a:prstGeom>
        </p:spPr>
        <p:txBody>
          <a:bodyPr anchor="ctr"/>
          <a:p>
            <a:pPr algn="ctr">
              <a:lnSpc>
                <a:spcPct val="100000"/>
              </a:lnSpc>
            </a:pPr>
            <a:r>
              <a:rPr b="0" lang="en-US" sz="3600" spc="-1" strike="noStrike">
                <a:solidFill>
                  <a:srgbClr val="222222"/>
                </a:solidFill>
                <a:latin typeface="Arial"/>
              </a:rPr>
              <a:t>Click to edit Master title style</a:t>
            </a:r>
            <a:endParaRPr b="0" lang="en-US" sz="3600" spc="-1" strike="noStrike">
              <a:solidFill>
                <a:srgbClr val="000000"/>
              </a:solidFill>
              <a:latin typeface="Arial"/>
            </a:endParaRPr>
          </a:p>
        </p:txBody>
      </p:sp>
      <p:sp>
        <p:nvSpPr>
          <p:cNvPr id="39" name="PlaceHolder 2"/>
          <p:cNvSpPr>
            <a:spLocks noGrp="1"/>
          </p:cNvSpPr>
          <p:nvPr>
            <p:ph type="body"/>
          </p:nvPr>
        </p:nvSpPr>
        <p:spPr>
          <a:xfrm>
            <a:off x="711360" y="1676520"/>
            <a:ext cx="10769400" cy="4571640"/>
          </a:xfrm>
          <a:prstGeom prst="rect">
            <a:avLst/>
          </a:prstGeom>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Click to edit Master text styles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Second level</a:t>
            </a:r>
            <a:endParaRPr b="0" lang="en-US" sz="2400" spc="-1" strike="noStrike">
              <a:solidFill>
                <a:srgbClr val="222222"/>
              </a:solidFill>
              <a:latin typeface="Arial"/>
            </a:endParaRPr>
          </a:p>
          <a:p>
            <a:pPr lvl="2" marL="1143000" indent="-228240">
              <a:lnSpc>
                <a:spcPct val="100000"/>
              </a:lnSpc>
              <a:spcBef>
                <a:spcPts val="439"/>
              </a:spcBef>
              <a:buClr>
                <a:srgbClr val="222222"/>
              </a:buClr>
              <a:buFont typeface="Symbol" charset="2"/>
              <a:buChar char=""/>
            </a:pPr>
            <a:r>
              <a:rPr b="0" lang="en-US" sz="2200" spc="-1" strike="noStrike">
                <a:solidFill>
                  <a:srgbClr val="222222"/>
                </a:solidFill>
                <a:latin typeface="Arial"/>
              </a:rPr>
              <a:t>Third level</a:t>
            </a:r>
            <a:endParaRPr b="0" lang="en-US" sz="2200" spc="-1" strike="noStrike">
              <a:solidFill>
                <a:srgbClr val="222222"/>
              </a:solidFill>
              <a:latin typeface="Arial"/>
            </a:endParaRPr>
          </a:p>
          <a:p>
            <a:pPr lvl="3" marL="1600200" indent="-228240">
              <a:lnSpc>
                <a:spcPct val="100000"/>
              </a:lnSpc>
              <a:spcBef>
                <a:spcPts val="439"/>
              </a:spcBef>
              <a:buClr>
                <a:srgbClr val="222222"/>
              </a:buClr>
              <a:buFont typeface="Symbol" charset="2"/>
              <a:buChar char=""/>
            </a:pPr>
            <a:r>
              <a:rPr b="0" lang="en-US" sz="2200" spc="-1" strike="noStrike">
                <a:solidFill>
                  <a:srgbClr val="222222"/>
                </a:solidFill>
                <a:latin typeface="Arial"/>
              </a:rPr>
              <a:t>Fourth level</a:t>
            </a:r>
            <a:endParaRPr b="0" lang="en-US" sz="2200" spc="-1" strike="noStrike">
              <a:solidFill>
                <a:srgbClr val="000000"/>
              </a:solidFill>
              <a:latin typeface="Times New Roman"/>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Times New Roman"/>
              </a:rPr>
              <a:t>Fifth level</a:t>
            </a:r>
            <a:endParaRPr b="0" lang="en-US" sz="2000" spc="-1" strike="noStrike">
              <a:solidFill>
                <a:srgbClr val="000000"/>
              </a:solidFill>
              <a:latin typeface="Times New Roman"/>
            </a:endParaRPr>
          </a:p>
        </p:txBody>
      </p:sp>
      <p:sp>
        <p:nvSpPr>
          <p:cNvPr id="40" name="PlaceHolder 3"/>
          <p:cNvSpPr>
            <a:spLocks noGrp="1"/>
          </p:cNvSpPr>
          <p:nvPr>
            <p:ph type="ftr"/>
          </p:nvPr>
        </p:nvSpPr>
        <p:spPr>
          <a:xfrm>
            <a:off x="711360" y="6324480"/>
            <a:ext cx="6908400" cy="380520"/>
          </a:xfrm>
          <a:prstGeom prst="rect">
            <a:avLst/>
          </a:prstGeom>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41" name="PlaceHolder 4"/>
          <p:cNvSpPr>
            <a:spLocks noGrp="1"/>
          </p:cNvSpPr>
          <p:nvPr>
            <p:ph type="sldNum"/>
          </p:nvPr>
        </p:nvSpPr>
        <p:spPr>
          <a:xfrm>
            <a:off x="10769760" y="6324480"/>
            <a:ext cx="711000" cy="380520"/>
          </a:xfrm>
          <a:prstGeom prst="rect">
            <a:avLst/>
          </a:prstGeom>
        </p:spPr>
        <p:txBody>
          <a:bodyPr/>
          <a:p>
            <a:pPr algn="r">
              <a:lnSpc>
                <a:spcPct val="100000"/>
              </a:lnSpc>
            </a:pPr>
            <a:fld id="{A27D760E-CE1C-4C12-B0FC-28DB49A1E771}" type="slidenum">
              <a:rPr b="0" lang="en-US" sz="1400" spc="-1" strike="noStrike">
                <a:solidFill>
                  <a:srgbClr val="222222"/>
                </a:solidFill>
                <a:latin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042280" y="2011680"/>
            <a:ext cx="7772040" cy="1142640"/>
          </a:xfrm>
          <a:prstGeom prst="rect">
            <a:avLst/>
          </a:prstGeom>
          <a:noFill/>
          <a:ln>
            <a:noFill/>
          </a:ln>
        </p:spPr>
        <p:txBody>
          <a:bodyPr anchor="ctr"/>
          <a:p>
            <a:pPr algn="ctr">
              <a:lnSpc>
                <a:spcPct val="100000"/>
              </a:lnSpc>
            </a:pPr>
            <a:r>
              <a:rPr b="1" lang="en-US" sz="4400" spc="-1" strike="noStrike">
                <a:solidFill>
                  <a:srgbClr val="222222"/>
                </a:solidFill>
                <a:latin typeface="Arial"/>
              </a:rPr>
              <a:t>CISSP Guide to Security Essentials, </a:t>
            </a:r>
            <a:br/>
            <a:r>
              <a:rPr b="1" lang="en-US" sz="4400" spc="-1" strike="noStrike">
                <a:solidFill>
                  <a:srgbClr val="222222"/>
                </a:solidFill>
                <a:latin typeface="Arial"/>
              </a:rPr>
              <a:t>Second Edition</a:t>
            </a:r>
            <a:endParaRPr b="0" lang="en-US" sz="4400" spc="-1" strike="noStrike">
              <a:solidFill>
                <a:srgbClr val="000000"/>
              </a:solidFill>
              <a:latin typeface="Arial"/>
            </a:endParaRPr>
          </a:p>
        </p:txBody>
      </p:sp>
      <p:sp>
        <p:nvSpPr>
          <p:cNvPr id="85" name="TextShape 2"/>
          <p:cNvSpPr txBox="1"/>
          <p:nvPr/>
        </p:nvSpPr>
        <p:spPr>
          <a:xfrm>
            <a:off x="2895480" y="3916800"/>
            <a:ext cx="6400440" cy="1752120"/>
          </a:xfrm>
          <a:prstGeom prst="rect">
            <a:avLst/>
          </a:prstGeom>
          <a:noFill/>
          <a:ln>
            <a:noFill/>
          </a:ln>
        </p:spPr>
        <p:txBody>
          <a:bodyPr/>
          <a:p>
            <a:pPr algn="ctr">
              <a:lnSpc>
                <a:spcPct val="100000"/>
              </a:lnSpc>
              <a:spcBef>
                <a:spcPts val="859"/>
              </a:spcBef>
            </a:pPr>
            <a:r>
              <a:rPr b="0" i="1" lang="en-US" sz="4300" spc="-1" strike="noStrike">
                <a:solidFill>
                  <a:srgbClr val="000000"/>
                </a:solidFill>
                <a:latin typeface="Arial"/>
              </a:rPr>
              <a:t>Chapter 1</a:t>
            </a:r>
            <a:endParaRPr b="0" lang="en-US" sz="4300" spc="-1" strike="noStrike">
              <a:latin typeface="Arial"/>
            </a:endParaRPr>
          </a:p>
          <a:p>
            <a:pPr algn="ctr">
              <a:lnSpc>
                <a:spcPct val="100000"/>
              </a:lnSpc>
              <a:spcBef>
                <a:spcPts val="859"/>
              </a:spcBef>
            </a:pPr>
            <a:r>
              <a:rPr b="0" i="1" lang="en-US" sz="4300" spc="-1" strike="noStrike">
                <a:solidFill>
                  <a:srgbClr val="000000"/>
                </a:solidFill>
                <a:latin typeface="Arial"/>
              </a:rPr>
              <a:t>Information Security and Risk Management</a:t>
            </a:r>
            <a:endParaRPr b="0" lang="en-US" sz="4300" spc="-1" strike="noStrike">
              <a:latin typeface="Arial"/>
            </a:endParaRPr>
          </a:p>
          <a:p>
            <a:pPr algn="ctr">
              <a:lnSpc>
                <a:spcPct val="100000"/>
              </a:lnSpc>
              <a:spcBef>
                <a:spcPts val="859"/>
              </a:spcBef>
            </a:pPr>
            <a:r>
              <a:rPr b="1" lang="en-US" sz="4300" spc="-1" strike="noStrike">
                <a:solidFill>
                  <a:srgbClr val="0000cc"/>
                </a:solidFill>
                <a:latin typeface="Arial"/>
              </a:rPr>
              <a:t> </a:t>
            </a:r>
            <a:endParaRPr b="0" lang="en-US" sz="4300" spc="-1" strike="noStrike">
              <a:latin typeface="Arial"/>
            </a:endParaRPr>
          </a:p>
        </p:txBody>
      </p:sp>
      <p:sp>
        <p:nvSpPr>
          <p:cNvPr id="86" name="CustomShape 3"/>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28" name="TextShape 2"/>
          <p:cNvSpPr txBox="1"/>
          <p:nvPr/>
        </p:nvSpPr>
        <p:spPr>
          <a:xfrm>
            <a:off x="10769760" y="6324480"/>
            <a:ext cx="711000" cy="380520"/>
          </a:xfrm>
          <a:prstGeom prst="rect">
            <a:avLst/>
          </a:prstGeom>
          <a:noFill/>
          <a:ln w="9360">
            <a:noFill/>
          </a:ln>
        </p:spPr>
        <p:txBody>
          <a:bodyPr/>
          <a:p>
            <a:pPr algn="r">
              <a:lnSpc>
                <a:spcPct val="100000"/>
              </a:lnSpc>
            </a:pPr>
            <a:fld id="{BAE98261-8A77-4888-B91B-032B549068E8}"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2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Support of Mission, Objectives, and Goals</a:t>
            </a:r>
            <a:endParaRPr b="0" lang="en-US" sz="3600" spc="-1" strike="noStrike">
              <a:solidFill>
                <a:srgbClr val="000000"/>
              </a:solidFill>
              <a:latin typeface="Arial"/>
            </a:endParaRPr>
          </a:p>
        </p:txBody>
      </p:sp>
      <p:sp>
        <p:nvSpPr>
          <p:cNvPr id="13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Influence development of mission, objectives, goals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Become involved in key activities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Risk management provides feedback</a:t>
            </a:r>
            <a:endParaRPr b="0" lang="en-US" sz="2400" spc="-1" strike="noStrike">
              <a:solidFill>
                <a:srgbClr val="222222"/>
              </a:solidFill>
              <a:latin typeface="Arial"/>
            </a:endParaRPr>
          </a:p>
        </p:txBody>
      </p:sp>
      <p:sp>
        <p:nvSpPr>
          <p:cNvPr id="13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33" name="TextShape 2"/>
          <p:cNvSpPr txBox="1"/>
          <p:nvPr/>
        </p:nvSpPr>
        <p:spPr>
          <a:xfrm>
            <a:off x="10769760" y="6324480"/>
            <a:ext cx="711000" cy="380520"/>
          </a:xfrm>
          <a:prstGeom prst="rect">
            <a:avLst/>
          </a:prstGeom>
          <a:noFill/>
          <a:ln w="9360">
            <a:noFill/>
          </a:ln>
        </p:spPr>
        <p:txBody>
          <a:bodyPr/>
          <a:p>
            <a:pPr algn="r">
              <a:lnSpc>
                <a:spcPct val="100000"/>
              </a:lnSpc>
            </a:pPr>
            <a:fld id="{687669C6-CE6E-4D98-8525-4C5D8FB4A602}"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34"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Risk Management</a:t>
            </a:r>
            <a:endParaRPr b="0" lang="en-US" sz="3600" spc="-1" strike="noStrike">
              <a:solidFill>
                <a:srgbClr val="000000"/>
              </a:solidFill>
              <a:latin typeface="Arial"/>
            </a:endParaRPr>
          </a:p>
        </p:txBody>
      </p:sp>
      <p:sp>
        <p:nvSpPr>
          <p:cNvPr id="135"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The process of determining the maximum acceptable level of           overall risk to and from a proposed activity, then using risk assessment techniques to determine the initial level of risk and, if          this is excessive, developing a strategy to ameliorate appropriate individual risks until the overall level of risk is reduced to an acceptable level</a:t>
            </a:r>
            <a:r>
              <a:rPr b="0" lang="en-US" sz="2600" spc="-1" strike="noStrike">
                <a:solidFill>
                  <a:srgbClr val="222222"/>
                </a:solidFill>
                <a:latin typeface="Arial"/>
              </a:rPr>
              <a:t>.” – Wiktionary</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Risk assessments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Risk treatment</a:t>
            </a:r>
            <a:endParaRPr b="0" lang="en-US" sz="2400" spc="-1" strike="noStrike">
              <a:solidFill>
                <a:srgbClr val="222222"/>
              </a:solidFill>
              <a:latin typeface="Arial"/>
            </a:endParaRPr>
          </a:p>
        </p:txBody>
      </p:sp>
      <p:sp>
        <p:nvSpPr>
          <p:cNvPr id="136"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38" name="TextShape 2"/>
          <p:cNvSpPr txBox="1"/>
          <p:nvPr/>
        </p:nvSpPr>
        <p:spPr>
          <a:xfrm>
            <a:off x="10769760" y="6324480"/>
            <a:ext cx="711000" cy="380520"/>
          </a:xfrm>
          <a:prstGeom prst="rect">
            <a:avLst/>
          </a:prstGeom>
          <a:noFill/>
          <a:ln w="9360">
            <a:noFill/>
          </a:ln>
        </p:spPr>
        <p:txBody>
          <a:bodyPr/>
          <a:p>
            <a:pPr algn="r">
              <a:lnSpc>
                <a:spcPct val="100000"/>
              </a:lnSpc>
            </a:pPr>
            <a:fld id="{68939C2E-92A2-4E76-AC5F-A03726D8C961}"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3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Qualitative Risk Assessment </a:t>
            </a:r>
            <a:endParaRPr b="0" lang="en-US" sz="3600" spc="-1" strike="noStrike">
              <a:solidFill>
                <a:srgbClr val="000000"/>
              </a:solidFill>
              <a:latin typeface="Arial"/>
            </a:endParaRPr>
          </a:p>
        </p:txBody>
      </p:sp>
      <p:sp>
        <p:nvSpPr>
          <p:cNvPr id="14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Occurs with a predefined scope of assets or activities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Assets: software, business equipment, etc…</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Activities: tasks carried out by an individual, group, or department. </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For a given scope of assets, identify:</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Vulnerabilities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Threats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Threat probability (Low / medium / high)</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Impact (Low / medium / high)</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Countermeasures</a:t>
            </a:r>
            <a:endParaRPr b="0" lang="en-US" sz="2400" spc="-1" strike="noStrike">
              <a:solidFill>
                <a:srgbClr val="222222"/>
              </a:solidFill>
              <a:latin typeface="Arial"/>
            </a:endParaRPr>
          </a:p>
        </p:txBody>
      </p:sp>
      <p:sp>
        <p:nvSpPr>
          <p:cNvPr id="14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Qualitative Risk Assessment</a:t>
            </a:r>
            <a:endParaRPr b="0" lang="en-US" sz="3600" spc="-1" strike="noStrike">
              <a:solidFill>
                <a:srgbClr val="000000"/>
              </a:solidFill>
              <a:latin typeface="Arial"/>
            </a:endParaRPr>
          </a:p>
        </p:txBody>
      </p:sp>
      <p:pic>
        <p:nvPicPr>
          <p:cNvPr id="143" name="Content Placeholder 5" descr=""/>
          <p:cNvPicPr/>
          <p:nvPr/>
        </p:nvPicPr>
        <p:blipFill>
          <a:blip r:embed="rId1"/>
          <a:stretch/>
        </p:blipFill>
        <p:spPr>
          <a:xfrm>
            <a:off x="1295280" y="2471760"/>
            <a:ext cx="9600840" cy="2980800"/>
          </a:xfrm>
          <a:prstGeom prst="rect">
            <a:avLst/>
          </a:prstGeom>
          <a:ln>
            <a:noFill/>
          </a:ln>
        </p:spPr>
      </p:pic>
      <p:sp>
        <p:nvSpPr>
          <p:cNvPr id="144" name="TextShape 2"/>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45" name="TextShape 3"/>
          <p:cNvSpPr txBox="1"/>
          <p:nvPr/>
        </p:nvSpPr>
        <p:spPr>
          <a:xfrm>
            <a:off x="10769760" y="6324480"/>
            <a:ext cx="711000" cy="380520"/>
          </a:xfrm>
          <a:prstGeom prst="rect">
            <a:avLst/>
          </a:prstGeom>
          <a:noFill/>
          <a:ln w="9360">
            <a:noFill/>
          </a:ln>
        </p:spPr>
        <p:txBody>
          <a:bodyPr/>
          <a:p>
            <a:pPr algn="r">
              <a:lnSpc>
                <a:spcPct val="100000"/>
              </a:lnSpc>
            </a:pPr>
            <a:fld id="{946AC266-C9C3-4500-806A-BD077D5466C0}" type="slidenum">
              <a:rPr b="0" lang="en-US" sz="1400" spc="-1" strike="noStrike">
                <a:solidFill>
                  <a:srgbClr val="222222"/>
                </a:solidFill>
                <a:latin typeface="Arial"/>
              </a:rPr>
              <a:t>1</a:t>
            </a:fld>
            <a:endParaRPr b="0" lang="en-US" sz="14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47" name="TextShape 2"/>
          <p:cNvSpPr txBox="1"/>
          <p:nvPr/>
        </p:nvSpPr>
        <p:spPr>
          <a:xfrm>
            <a:off x="10769760" y="6324480"/>
            <a:ext cx="711000" cy="380520"/>
          </a:xfrm>
          <a:prstGeom prst="rect">
            <a:avLst/>
          </a:prstGeom>
          <a:noFill/>
          <a:ln w="9360">
            <a:noFill/>
          </a:ln>
        </p:spPr>
        <p:txBody>
          <a:bodyPr/>
          <a:p>
            <a:pPr algn="r">
              <a:lnSpc>
                <a:spcPct val="100000"/>
              </a:lnSpc>
            </a:pPr>
            <a:fld id="{51266F72-E7AA-430B-AA5B-A36F69076FC7}"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48"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Quantitative Risk Assessment</a:t>
            </a:r>
            <a:endParaRPr b="0" lang="en-US" sz="3600" spc="-1" strike="noStrike">
              <a:solidFill>
                <a:srgbClr val="000000"/>
              </a:solidFill>
              <a:latin typeface="Arial"/>
            </a:endParaRPr>
          </a:p>
        </p:txBody>
      </p:sp>
      <p:sp>
        <p:nvSpPr>
          <p:cNvPr id="149"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Often produce stronger arguments for security policies.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Extension of a qualitative risk assessment.  Metrics for each risk are:</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Asset value: represents the replacement cost of an asset</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Exposure Factor (EF): portion of asset damaged</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Single Loss Expectancy: Cost of a single loss through an event.</a:t>
            </a:r>
            <a:endParaRPr b="0" lang="en-US" sz="2400" spc="-1" strike="noStrike">
              <a:solidFill>
                <a:srgbClr val="222222"/>
              </a:solidFill>
              <a:latin typeface="Arial"/>
            </a:endParaRPr>
          </a:p>
          <a:p>
            <a:pPr lvl="2" marL="1143000" indent="-228240">
              <a:lnSpc>
                <a:spcPct val="100000"/>
              </a:lnSpc>
              <a:spcBef>
                <a:spcPts val="439"/>
              </a:spcBef>
              <a:buClr>
                <a:srgbClr val="222222"/>
              </a:buClr>
              <a:buFont typeface="Symbol" charset="2"/>
              <a:buChar char=""/>
            </a:pPr>
            <a:r>
              <a:rPr b="0" lang="en-US" sz="2200" spc="-1" strike="noStrike">
                <a:solidFill>
                  <a:srgbClr val="222222"/>
                </a:solidFill>
                <a:latin typeface="Arial"/>
              </a:rPr>
              <a:t>(SLE) = Asset ($) x EF (%)</a:t>
            </a:r>
            <a:endParaRPr b="0" lang="en-US" sz="22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Annualized Rate of Occurrence (ARO)</a:t>
            </a:r>
            <a:endParaRPr b="0" lang="en-US" sz="2400" spc="-1" strike="noStrike">
              <a:solidFill>
                <a:srgbClr val="222222"/>
              </a:solidFill>
              <a:latin typeface="Arial"/>
            </a:endParaRPr>
          </a:p>
          <a:p>
            <a:pPr lvl="2" marL="1143000" indent="-228240">
              <a:lnSpc>
                <a:spcPct val="100000"/>
              </a:lnSpc>
              <a:spcBef>
                <a:spcPts val="439"/>
              </a:spcBef>
              <a:buClr>
                <a:srgbClr val="222222"/>
              </a:buClr>
              <a:buFont typeface="Symbol" charset="2"/>
              <a:buChar char=""/>
            </a:pPr>
            <a:r>
              <a:rPr b="0" lang="en-US" sz="2200" spc="-1" strike="noStrike">
                <a:solidFill>
                  <a:srgbClr val="222222"/>
                </a:solidFill>
                <a:latin typeface="Arial"/>
              </a:rPr>
              <a:t>Probability of loss in a year, %</a:t>
            </a:r>
            <a:endParaRPr b="0" lang="en-US" sz="22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Annual Loss Expectancy (ALE) = SLE x ARO</a:t>
            </a:r>
            <a:endParaRPr b="0" lang="en-US" sz="2400" spc="-1" strike="noStrike">
              <a:solidFill>
                <a:srgbClr val="222222"/>
              </a:solidFill>
              <a:latin typeface="Arial"/>
            </a:endParaRPr>
          </a:p>
        </p:txBody>
      </p:sp>
      <p:sp>
        <p:nvSpPr>
          <p:cNvPr id="150"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52" name="TextShape 2"/>
          <p:cNvSpPr txBox="1"/>
          <p:nvPr/>
        </p:nvSpPr>
        <p:spPr>
          <a:xfrm>
            <a:off x="10769760" y="6324480"/>
            <a:ext cx="711000" cy="380520"/>
          </a:xfrm>
          <a:prstGeom prst="rect">
            <a:avLst/>
          </a:prstGeom>
          <a:noFill/>
          <a:ln w="9360">
            <a:noFill/>
          </a:ln>
        </p:spPr>
        <p:txBody>
          <a:bodyPr/>
          <a:p>
            <a:pPr algn="r">
              <a:lnSpc>
                <a:spcPct val="100000"/>
              </a:lnSpc>
            </a:pPr>
            <a:fld id="{38272A69-BB0A-4B93-AE3F-727B30A9F282}"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53"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Quantitative Risk Assessment</a:t>
            </a:r>
            <a:endParaRPr b="0" lang="en-US" sz="3600" spc="-1" strike="noStrike">
              <a:solidFill>
                <a:srgbClr val="000000"/>
              </a:solidFill>
              <a:latin typeface="Arial"/>
            </a:endParaRPr>
          </a:p>
        </p:txBody>
      </p:sp>
      <p:sp>
        <p:nvSpPr>
          <p:cNvPr id="154" name="TextShape 4"/>
          <p:cNvSpPr txBox="1"/>
          <p:nvPr/>
        </p:nvSpPr>
        <p:spPr>
          <a:xfrm>
            <a:off x="711360" y="1676520"/>
            <a:ext cx="10769400" cy="4571640"/>
          </a:xfrm>
          <a:prstGeom prst="rect">
            <a:avLst/>
          </a:prstGeom>
          <a:noFill/>
          <a:ln>
            <a:noFill/>
          </a:ln>
        </p:spPr>
        <p:txBody>
          <a:bodyPr/>
          <a:p>
            <a:pPr>
              <a:lnSpc>
                <a:spcPct val="100000"/>
              </a:lnSpc>
              <a:spcBef>
                <a:spcPts val="519"/>
              </a:spcBef>
            </a:pPr>
            <a:r>
              <a:rPr b="0" lang="en-US" sz="2600" spc="-1" strike="noStrike">
                <a:solidFill>
                  <a:srgbClr val="222222"/>
                </a:solidFill>
                <a:latin typeface="Arial"/>
              </a:rPr>
              <a:t>	</a:t>
            </a:r>
            <a:r>
              <a:rPr b="0" lang="en-US" sz="2600" spc="-1" strike="noStrike">
                <a:solidFill>
                  <a:srgbClr val="222222"/>
                </a:solidFill>
                <a:latin typeface="Arial"/>
              </a:rPr>
              <a:t>Hardware:</a:t>
            </a:r>
            <a:r>
              <a:rPr b="0" lang="en-US" sz="2600" spc="-1" strike="noStrike">
                <a:solidFill>
                  <a:srgbClr val="222222"/>
                </a:solidFill>
                <a:latin typeface="Arial"/>
              </a:rPr>
              <a:t>	</a:t>
            </a:r>
            <a:r>
              <a:rPr b="0" lang="en-US" sz="2600" spc="-1" strike="noStrike">
                <a:solidFill>
                  <a:srgbClr val="222222"/>
                </a:solidFill>
                <a:latin typeface="Arial"/>
              </a:rPr>
              <a:t>$200,000</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 </a:t>
            </a:r>
            <a:r>
              <a:rPr b="0" lang="en-US" sz="2600" spc="-1" strike="noStrike">
                <a:solidFill>
                  <a:srgbClr val="222222"/>
                </a:solidFill>
                <a:latin typeface="Arial"/>
              </a:rPr>
              <a:t>	</a:t>
            </a:r>
            <a:r>
              <a:rPr b="0" lang="en-US" sz="2600" spc="-1" strike="noStrike">
                <a:solidFill>
                  <a:srgbClr val="222222"/>
                </a:solidFill>
                <a:latin typeface="Arial"/>
              </a:rPr>
              <a:t>Software: </a:t>
            </a:r>
            <a:r>
              <a:rPr b="0" lang="en-US" sz="2600" spc="-1" strike="noStrike">
                <a:solidFill>
                  <a:srgbClr val="222222"/>
                </a:solidFill>
                <a:latin typeface="Arial"/>
              </a:rPr>
              <a:t>	</a:t>
            </a:r>
            <a:r>
              <a:rPr b="0" lang="en-US" sz="2600" spc="-1" strike="noStrike">
                <a:solidFill>
                  <a:srgbClr val="222222"/>
                </a:solidFill>
                <a:latin typeface="Arial"/>
              </a:rPr>
              <a:t>$26,000</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	</a:t>
            </a:r>
            <a:r>
              <a:rPr b="0" lang="en-US" sz="2600" spc="-1" strike="noStrike">
                <a:solidFill>
                  <a:srgbClr val="222222"/>
                </a:solidFill>
                <a:latin typeface="Arial"/>
              </a:rPr>
              <a:t>Man-hours: </a:t>
            </a:r>
            <a:r>
              <a:rPr b="0" lang="en-US" sz="2600" spc="-1" strike="noStrike">
                <a:solidFill>
                  <a:srgbClr val="222222"/>
                </a:solidFill>
                <a:latin typeface="Arial"/>
              </a:rPr>
              <a:t>	</a:t>
            </a:r>
            <a:r>
              <a:rPr b="0" lang="en-US" sz="2600" spc="-1" strike="noStrike">
                <a:solidFill>
                  <a:srgbClr val="222222"/>
                </a:solidFill>
                <a:latin typeface="Arial"/>
              </a:rPr>
              <a:t>$5,000</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Asset Value: </a:t>
            </a:r>
            <a:r>
              <a:rPr b="0" lang="en-US" sz="2600" spc="-1" strike="noStrike">
                <a:solidFill>
                  <a:srgbClr val="222222"/>
                </a:solidFill>
                <a:latin typeface="Arial"/>
              </a:rPr>
              <a:t>	</a:t>
            </a:r>
            <a:r>
              <a:rPr b="0" lang="en-US" sz="2600" spc="-1" strike="noStrike">
                <a:solidFill>
                  <a:srgbClr val="222222"/>
                </a:solidFill>
                <a:latin typeface="Arial"/>
              </a:rPr>
              <a:t>$231,000</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Exposure Factor:</a:t>
            </a:r>
            <a:r>
              <a:rPr b="0" lang="en-US" sz="2600" spc="-1" strike="noStrike">
                <a:solidFill>
                  <a:srgbClr val="222222"/>
                </a:solidFill>
                <a:latin typeface="Arial"/>
              </a:rPr>
              <a:t>	</a:t>
            </a:r>
            <a:r>
              <a:rPr b="0" lang="en-US" sz="2600" spc="-1" strike="noStrike">
                <a:solidFill>
                  <a:srgbClr val="222222"/>
                </a:solidFill>
                <a:latin typeface="Arial"/>
              </a:rPr>
              <a:t>40%</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ARO (Annualized Rate of Occurrence)</a:t>
            </a:r>
            <a:r>
              <a:rPr b="0" lang="en-US" sz="2600" spc="-1" strike="noStrike">
                <a:solidFill>
                  <a:srgbClr val="222222"/>
                </a:solidFill>
                <a:latin typeface="Arial"/>
              </a:rPr>
              <a:t>	</a:t>
            </a:r>
            <a:r>
              <a:rPr b="0" lang="en-US" sz="2600" spc="-1" strike="noStrike">
                <a:solidFill>
                  <a:srgbClr val="222222"/>
                </a:solidFill>
                <a:latin typeface="Arial"/>
              </a:rPr>
              <a:t>:10%</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a:p>
            <a:pPr>
              <a:lnSpc>
                <a:spcPct val="100000"/>
              </a:lnSpc>
              <a:spcBef>
                <a:spcPts val="519"/>
              </a:spcBef>
            </a:pPr>
            <a:r>
              <a:rPr b="1" lang="en-US" sz="2600" spc="-1" strike="noStrike">
                <a:solidFill>
                  <a:srgbClr val="222222"/>
                </a:solidFill>
                <a:latin typeface="Arial"/>
              </a:rPr>
              <a:t>What is the Annual Loss Expectancy?     </a:t>
            </a:r>
            <a:endParaRPr b="0" lang="en-US" sz="2600" spc="-1" strike="noStrike">
              <a:solidFill>
                <a:srgbClr val="222222"/>
              </a:solidFill>
              <a:latin typeface="Arial"/>
            </a:endParaRPr>
          </a:p>
          <a:p>
            <a:pPr>
              <a:lnSpc>
                <a:spcPct val="100000"/>
              </a:lnSpc>
              <a:spcBef>
                <a:spcPts val="519"/>
              </a:spcBef>
            </a:pPr>
            <a:r>
              <a:rPr b="0" lang="en-US" sz="2600" spc="-1" strike="noStrike">
                <a:solidFill>
                  <a:srgbClr val="222222"/>
                </a:solidFill>
                <a:latin typeface="Arial"/>
              </a:rPr>
              <a:t>SLE = Asset Val. x Exposure Factor;     ALE = SLE x ARO</a:t>
            </a:r>
            <a:endParaRPr b="0" lang="en-US" sz="2600" spc="-1" strike="noStrike">
              <a:solidFill>
                <a:srgbClr val="222222"/>
              </a:solidFill>
              <a:latin typeface="Arial"/>
            </a:endParaRPr>
          </a:p>
        </p:txBody>
      </p:sp>
      <p:sp>
        <p:nvSpPr>
          <p:cNvPr id="155"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Calculating the SLE &amp; ALE</a:t>
            </a:r>
            <a:endParaRPr b="0" lang="en-US" sz="3600" spc="-1" strike="noStrike">
              <a:solidFill>
                <a:srgbClr val="000000"/>
              </a:solidFill>
              <a:latin typeface="Arial"/>
            </a:endParaRPr>
          </a:p>
        </p:txBody>
      </p:sp>
      <p:sp>
        <p:nvSpPr>
          <p:cNvPr id="157" name="TextShape 2"/>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SLE Calculations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Asset Val.     X      EF</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$231,000     x    40%   = $92,400</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ALE Calculations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SLE    x    ARO</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$92,400 x  .10  =  $9,240</a:t>
            </a:r>
            <a:endParaRPr b="0" lang="en-US" sz="2600" spc="-1" strike="noStrike">
              <a:solidFill>
                <a:srgbClr val="222222"/>
              </a:solidFill>
              <a:latin typeface="Arial"/>
            </a:endParaRPr>
          </a:p>
        </p:txBody>
      </p:sp>
      <p:sp>
        <p:nvSpPr>
          <p:cNvPr id="158" name="TextShape 3"/>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59" name="TextShape 4"/>
          <p:cNvSpPr txBox="1"/>
          <p:nvPr/>
        </p:nvSpPr>
        <p:spPr>
          <a:xfrm>
            <a:off x="10769760" y="6324480"/>
            <a:ext cx="711000" cy="380520"/>
          </a:xfrm>
          <a:prstGeom prst="rect">
            <a:avLst/>
          </a:prstGeom>
          <a:noFill/>
          <a:ln w="9360">
            <a:noFill/>
          </a:ln>
        </p:spPr>
        <p:txBody>
          <a:bodyPr/>
          <a:p>
            <a:pPr algn="r">
              <a:lnSpc>
                <a:spcPct val="100000"/>
              </a:lnSpc>
            </a:pPr>
            <a:fld id="{93B26EAB-2184-4985-A317-3D30D1D21197}" type="slidenum">
              <a:rPr b="0" lang="en-US" sz="1400" spc="-1" strike="noStrike">
                <a:solidFill>
                  <a:srgbClr val="222222"/>
                </a:solidFill>
                <a:latin typeface="Arial"/>
              </a:rPr>
              <a:t>1</a:t>
            </a:fld>
            <a:endParaRPr b="0" lang="en-US" sz="14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61" name="TextShape 2"/>
          <p:cNvSpPr txBox="1"/>
          <p:nvPr/>
        </p:nvSpPr>
        <p:spPr>
          <a:xfrm>
            <a:off x="10769760" y="6324480"/>
            <a:ext cx="711000" cy="380520"/>
          </a:xfrm>
          <a:prstGeom prst="rect">
            <a:avLst/>
          </a:prstGeom>
          <a:noFill/>
          <a:ln w="9360">
            <a:noFill/>
          </a:ln>
        </p:spPr>
        <p:txBody>
          <a:bodyPr/>
          <a:p>
            <a:pPr algn="r">
              <a:lnSpc>
                <a:spcPct val="100000"/>
              </a:lnSpc>
            </a:pPr>
            <a:fld id="{E4ACF3FA-5F70-41C6-9B4A-01D5031A76E0}"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6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Quantifying Countermeasures</a:t>
            </a:r>
            <a:endParaRPr b="0" lang="en-US" sz="3600" spc="-1" strike="noStrike">
              <a:solidFill>
                <a:srgbClr val="000000"/>
              </a:solidFill>
              <a:latin typeface="Arial"/>
            </a:endParaRPr>
          </a:p>
        </p:txBody>
      </p:sp>
      <p:sp>
        <p:nvSpPr>
          <p:cNvPr id="16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Goal: reduction of ALE (or the qualitative losses)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Impact of countermeasures: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Cost of countermeasure</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Changes in Exposure Factor (EF)</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Changes in Single Loss Expectancy (SLE)</a:t>
            </a:r>
            <a:endParaRPr b="0" lang="en-US" sz="2400" spc="-1" strike="noStrike">
              <a:solidFill>
                <a:srgbClr val="222222"/>
              </a:solidFill>
              <a:latin typeface="Arial"/>
            </a:endParaRPr>
          </a:p>
        </p:txBody>
      </p:sp>
      <p:sp>
        <p:nvSpPr>
          <p:cNvPr id="16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66" name="TextShape 2"/>
          <p:cNvSpPr txBox="1"/>
          <p:nvPr/>
        </p:nvSpPr>
        <p:spPr>
          <a:xfrm>
            <a:off x="10769760" y="6324480"/>
            <a:ext cx="711000" cy="380520"/>
          </a:xfrm>
          <a:prstGeom prst="rect">
            <a:avLst/>
          </a:prstGeom>
          <a:noFill/>
          <a:ln w="9360">
            <a:noFill/>
          </a:ln>
        </p:spPr>
        <p:txBody>
          <a:bodyPr/>
          <a:p>
            <a:pPr algn="r">
              <a:lnSpc>
                <a:spcPct val="100000"/>
              </a:lnSpc>
            </a:pPr>
            <a:fld id="{6998BD19-6915-41E8-BCB0-496BA7659113}"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6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Geographic Considerations</a:t>
            </a:r>
            <a:endParaRPr b="0" lang="en-US" sz="3600" spc="-1" strike="noStrike">
              <a:solidFill>
                <a:srgbClr val="000000"/>
              </a:solidFill>
              <a:latin typeface="Arial"/>
            </a:endParaRPr>
          </a:p>
        </p:txBody>
      </p:sp>
      <p:sp>
        <p:nvSpPr>
          <p:cNvPr id="168"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Replacement and repair costs of assets may vary by location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Exposure Factor may vary by location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Impact may vary by location</a:t>
            </a:r>
            <a:endParaRPr b="0" lang="en-US" sz="2600" spc="-1" strike="noStrike">
              <a:solidFill>
                <a:srgbClr val="222222"/>
              </a:solidFill>
              <a:latin typeface="Arial"/>
            </a:endParaRPr>
          </a:p>
        </p:txBody>
      </p:sp>
      <p:sp>
        <p:nvSpPr>
          <p:cNvPr id="16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71" name="TextShape 2"/>
          <p:cNvSpPr txBox="1"/>
          <p:nvPr/>
        </p:nvSpPr>
        <p:spPr>
          <a:xfrm>
            <a:off x="10769760" y="6324480"/>
            <a:ext cx="711000" cy="380520"/>
          </a:xfrm>
          <a:prstGeom prst="rect">
            <a:avLst/>
          </a:prstGeom>
          <a:noFill/>
          <a:ln w="9360">
            <a:noFill/>
          </a:ln>
        </p:spPr>
        <p:txBody>
          <a:bodyPr/>
          <a:p>
            <a:pPr algn="r">
              <a:lnSpc>
                <a:spcPct val="100000"/>
              </a:lnSpc>
            </a:pPr>
            <a:fld id="{F2868731-51D3-4980-8D09-1781E6D0CE10}"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7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Risk Assessment Methodologies</a:t>
            </a:r>
            <a:endParaRPr b="0" lang="en-US" sz="3600" spc="-1" strike="noStrike">
              <a:solidFill>
                <a:srgbClr val="000000"/>
              </a:solidFill>
              <a:latin typeface="Arial"/>
            </a:endParaRPr>
          </a:p>
        </p:txBody>
      </p:sp>
      <p:sp>
        <p:nvSpPr>
          <p:cNvPr id="17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NIST 800-30, Risk Management Guide for Information Technology Systems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OCTAVE (Operationally Critical Threat, Asset, and Vulnerability Evaluation)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FRAP (Facilitated Risk Analysis Process) – qualitative pre-screening</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Spanning Tree Analysis – visual, similar to mind map</a:t>
            </a:r>
            <a:endParaRPr b="0" lang="en-US" sz="2600" spc="-1" strike="noStrike">
              <a:solidFill>
                <a:srgbClr val="222222"/>
              </a:solidFill>
              <a:latin typeface="Arial"/>
            </a:endParaRPr>
          </a:p>
        </p:txBody>
      </p:sp>
      <p:sp>
        <p:nvSpPr>
          <p:cNvPr id="17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88" name="TextShape 2"/>
          <p:cNvSpPr txBox="1"/>
          <p:nvPr/>
        </p:nvSpPr>
        <p:spPr>
          <a:xfrm>
            <a:off x="10769760" y="6324480"/>
            <a:ext cx="711000" cy="380520"/>
          </a:xfrm>
          <a:prstGeom prst="rect">
            <a:avLst/>
          </a:prstGeom>
          <a:noFill/>
          <a:ln w="9360">
            <a:noFill/>
          </a:ln>
        </p:spPr>
        <p:txBody>
          <a:bodyPr/>
          <a:p>
            <a:pPr algn="r">
              <a:lnSpc>
                <a:spcPct val="100000"/>
              </a:lnSpc>
            </a:pPr>
            <a:fld id="{6C07E457-1748-4FA8-910E-12F1C7FEBE59}"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8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Objectives</a:t>
            </a:r>
            <a:endParaRPr b="0" lang="en-US" sz="3600" spc="-1" strike="noStrike">
              <a:solidFill>
                <a:srgbClr val="000000"/>
              </a:solidFill>
              <a:latin typeface="Arial"/>
            </a:endParaRPr>
          </a:p>
        </p:txBody>
      </p:sp>
      <p:sp>
        <p:nvSpPr>
          <p:cNvPr id="9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How security supports organizational mission, goals and objectives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Risk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Security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Personnel security</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p:txBody>
      </p:sp>
      <p:sp>
        <p:nvSpPr>
          <p:cNvPr id="9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76" name="TextShape 2"/>
          <p:cNvSpPr txBox="1"/>
          <p:nvPr/>
        </p:nvSpPr>
        <p:spPr>
          <a:xfrm>
            <a:off x="10769760" y="6324480"/>
            <a:ext cx="711000" cy="380520"/>
          </a:xfrm>
          <a:prstGeom prst="rect">
            <a:avLst/>
          </a:prstGeom>
          <a:noFill/>
          <a:ln w="9360">
            <a:noFill/>
          </a:ln>
        </p:spPr>
        <p:txBody>
          <a:bodyPr/>
          <a:p>
            <a:pPr algn="r">
              <a:lnSpc>
                <a:spcPct val="100000"/>
              </a:lnSpc>
            </a:pPr>
            <a:fld id="{4495FE92-76A4-44F3-82B9-BD11448705A8}"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7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Risk Treatment</a:t>
            </a:r>
            <a:endParaRPr b="0" lang="en-US" sz="3600" spc="-1" strike="noStrike">
              <a:solidFill>
                <a:srgbClr val="000000"/>
              </a:solidFill>
              <a:latin typeface="Arial"/>
            </a:endParaRPr>
          </a:p>
        </p:txBody>
      </p:sp>
      <p:sp>
        <p:nvSpPr>
          <p:cNvPr id="178" name="TextShape 4"/>
          <p:cNvSpPr txBox="1"/>
          <p:nvPr/>
        </p:nvSpPr>
        <p:spPr>
          <a:xfrm>
            <a:off x="711360" y="1676520"/>
            <a:ext cx="10769400" cy="4571640"/>
          </a:xfrm>
          <a:prstGeom prst="rect">
            <a:avLst/>
          </a:prstGeom>
          <a:noFill/>
          <a:ln>
            <a:noFill/>
          </a:ln>
        </p:spPr>
        <p:txBody>
          <a:bodyPr/>
          <a:p>
            <a:pPr marL="343080" indent="-342720">
              <a:lnSpc>
                <a:spcPct val="80000"/>
              </a:lnSpc>
              <a:spcBef>
                <a:spcPts val="519"/>
              </a:spcBef>
              <a:buClr>
                <a:srgbClr val="222222"/>
              </a:buClr>
              <a:buFont typeface="Symbol" charset="2"/>
              <a:buChar char=""/>
            </a:pPr>
            <a:r>
              <a:rPr b="0" lang="en-US" sz="2600" spc="-1" strike="noStrike">
                <a:solidFill>
                  <a:srgbClr val="222222"/>
                </a:solidFill>
                <a:latin typeface="Arial"/>
              </a:rPr>
              <a:t>One or more outcomes from a risk assessment</a:t>
            </a:r>
            <a:endParaRPr b="0" lang="en-US" sz="2600" spc="-1" strike="noStrike">
              <a:solidFill>
                <a:srgbClr val="222222"/>
              </a:solidFill>
              <a:latin typeface="Arial"/>
            </a:endParaRPr>
          </a:p>
          <a:p>
            <a:pPr lvl="1" marL="743040" indent="-285480">
              <a:lnSpc>
                <a:spcPct val="80000"/>
              </a:lnSpc>
              <a:spcBef>
                <a:spcPts val="479"/>
              </a:spcBef>
              <a:buClr>
                <a:srgbClr val="222222"/>
              </a:buClr>
              <a:buFont typeface="Symbol" charset="2"/>
              <a:buChar char=""/>
            </a:pPr>
            <a:r>
              <a:rPr b="0" lang="en-US" sz="2400" spc="-1" strike="noStrike">
                <a:solidFill>
                  <a:srgbClr val="222222"/>
                </a:solidFill>
                <a:latin typeface="Arial"/>
              </a:rPr>
              <a:t>Risk acceptance</a:t>
            </a:r>
            <a:endParaRPr b="0" lang="en-US" sz="2400" spc="-1" strike="noStrike">
              <a:solidFill>
                <a:srgbClr val="222222"/>
              </a:solidFill>
              <a:latin typeface="Arial"/>
            </a:endParaRPr>
          </a:p>
          <a:p>
            <a:pPr lvl="2" marL="1143000" indent="-228240">
              <a:lnSpc>
                <a:spcPct val="80000"/>
              </a:lnSpc>
              <a:spcBef>
                <a:spcPts val="439"/>
              </a:spcBef>
              <a:buClr>
                <a:srgbClr val="222222"/>
              </a:buClr>
              <a:buFont typeface="Symbol" charset="2"/>
              <a:buChar char=""/>
            </a:pPr>
            <a:r>
              <a:rPr b="0" lang="en-US" sz="2200" spc="-1" strike="noStrike">
                <a:solidFill>
                  <a:srgbClr val="222222"/>
                </a:solidFill>
                <a:latin typeface="Arial"/>
              </a:rPr>
              <a:t>“</a:t>
            </a:r>
            <a:r>
              <a:rPr b="0" lang="en-US" sz="2200" spc="-1" strike="noStrike">
                <a:solidFill>
                  <a:srgbClr val="222222"/>
                </a:solidFill>
                <a:latin typeface="Arial"/>
              </a:rPr>
              <a:t>yeah, we can live with that”</a:t>
            </a:r>
            <a:endParaRPr b="0" lang="en-US" sz="2200" spc="-1" strike="noStrike">
              <a:solidFill>
                <a:srgbClr val="222222"/>
              </a:solidFill>
              <a:latin typeface="Arial"/>
            </a:endParaRPr>
          </a:p>
          <a:p>
            <a:pPr lvl="1" marL="743040" indent="-285480">
              <a:lnSpc>
                <a:spcPct val="80000"/>
              </a:lnSpc>
              <a:spcBef>
                <a:spcPts val="479"/>
              </a:spcBef>
              <a:buClr>
                <a:srgbClr val="222222"/>
              </a:buClr>
              <a:buFont typeface="Symbol" charset="2"/>
              <a:buChar char=""/>
            </a:pPr>
            <a:r>
              <a:rPr b="0" lang="en-US" sz="2400" spc="-1" strike="noStrike">
                <a:solidFill>
                  <a:srgbClr val="222222"/>
                </a:solidFill>
                <a:latin typeface="Arial"/>
              </a:rPr>
              <a:t>Risk avoidance</a:t>
            </a:r>
            <a:endParaRPr b="0" lang="en-US" sz="2400" spc="-1" strike="noStrike">
              <a:solidFill>
                <a:srgbClr val="222222"/>
              </a:solidFill>
              <a:latin typeface="Arial"/>
            </a:endParaRPr>
          </a:p>
          <a:p>
            <a:pPr lvl="2" marL="1143000" indent="-228240">
              <a:lnSpc>
                <a:spcPct val="80000"/>
              </a:lnSpc>
              <a:spcBef>
                <a:spcPts val="439"/>
              </a:spcBef>
              <a:buClr>
                <a:srgbClr val="222222"/>
              </a:buClr>
              <a:buFont typeface="Symbol" charset="2"/>
              <a:buChar char=""/>
            </a:pPr>
            <a:r>
              <a:rPr b="0" lang="en-US" sz="2200" spc="-1" strike="noStrike">
                <a:solidFill>
                  <a:srgbClr val="222222"/>
                </a:solidFill>
                <a:latin typeface="Arial"/>
              </a:rPr>
              <a:t>Discontinue the risk-related activity</a:t>
            </a:r>
            <a:endParaRPr b="0" lang="en-US" sz="2200" spc="-1" strike="noStrike">
              <a:solidFill>
                <a:srgbClr val="222222"/>
              </a:solidFill>
              <a:latin typeface="Arial"/>
            </a:endParaRPr>
          </a:p>
          <a:p>
            <a:pPr lvl="1" marL="743040" indent="-285480">
              <a:lnSpc>
                <a:spcPct val="80000"/>
              </a:lnSpc>
              <a:spcBef>
                <a:spcPts val="479"/>
              </a:spcBef>
              <a:buClr>
                <a:srgbClr val="222222"/>
              </a:buClr>
              <a:buFont typeface="Symbol" charset="2"/>
              <a:buChar char=""/>
            </a:pPr>
            <a:r>
              <a:rPr b="0" lang="en-US" sz="2400" spc="-1" strike="noStrike">
                <a:solidFill>
                  <a:srgbClr val="222222"/>
                </a:solidFill>
                <a:latin typeface="Arial"/>
              </a:rPr>
              <a:t>Risk reduction</a:t>
            </a:r>
            <a:endParaRPr b="0" lang="en-US" sz="2400" spc="-1" strike="noStrike">
              <a:solidFill>
                <a:srgbClr val="222222"/>
              </a:solidFill>
              <a:latin typeface="Arial"/>
            </a:endParaRPr>
          </a:p>
          <a:p>
            <a:pPr lvl="2" marL="1143000" indent="-228240">
              <a:lnSpc>
                <a:spcPct val="80000"/>
              </a:lnSpc>
              <a:spcBef>
                <a:spcPts val="439"/>
              </a:spcBef>
              <a:buClr>
                <a:srgbClr val="222222"/>
              </a:buClr>
              <a:buFont typeface="Symbol" charset="2"/>
              <a:buChar char=""/>
            </a:pPr>
            <a:r>
              <a:rPr b="0" lang="en-US" sz="2200" spc="-1" strike="noStrike">
                <a:solidFill>
                  <a:srgbClr val="222222"/>
                </a:solidFill>
                <a:latin typeface="Arial"/>
              </a:rPr>
              <a:t>Mitigate</a:t>
            </a:r>
            <a:endParaRPr b="0" lang="en-US" sz="2200" spc="-1" strike="noStrike">
              <a:solidFill>
                <a:srgbClr val="222222"/>
              </a:solidFill>
              <a:latin typeface="Arial"/>
            </a:endParaRPr>
          </a:p>
          <a:p>
            <a:pPr lvl="1" marL="743040" indent="-285480">
              <a:lnSpc>
                <a:spcPct val="80000"/>
              </a:lnSpc>
              <a:spcBef>
                <a:spcPts val="479"/>
              </a:spcBef>
              <a:buClr>
                <a:srgbClr val="222222"/>
              </a:buClr>
              <a:buFont typeface="Symbol" charset="2"/>
              <a:buChar char=""/>
            </a:pPr>
            <a:r>
              <a:rPr b="0" lang="en-US" sz="2400" spc="-1" strike="noStrike">
                <a:solidFill>
                  <a:srgbClr val="222222"/>
                </a:solidFill>
                <a:latin typeface="Arial"/>
              </a:rPr>
              <a:t>Risk transfer</a:t>
            </a:r>
            <a:endParaRPr b="0" lang="en-US" sz="2400" spc="-1" strike="noStrike">
              <a:solidFill>
                <a:srgbClr val="222222"/>
              </a:solidFill>
              <a:latin typeface="Arial"/>
            </a:endParaRPr>
          </a:p>
          <a:p>
            <a:pPr lvl="2" marL="1143000" indent="-228240">
              <a:lnSpc>
                <a:spcPct val="80000"/>
              </a:lnSpc>
              <a:spcBef>
                <a:spcPts val="439"/>
              </a:spcBef>
              <a:buClr>
                <a:srgbClr val="222222"/>
              </a:buClr>
              <a:buFont typeface="Symbol" charset="2"/>
              <a:buChar char=""/>
            </a:pPr>
            <a:r>
              <a:rPr b="0" lang="en-US" sz="2200" spc="-1" strike="noStrike">
                <a:solidFill>
                  <a:srgbClr val="222222"/>
                </a:solidFill>
                <a:latin typeface="Arial"/>
              </a:rPr>
              <a:t>Buy insurance, or move the risk responsibility to a 3</a:t>
            </a:r>
            <a:r>
              <a:rPr b="0" lang="en-US" sz="2200" spc="-1" strike="noStrike" baseline="30000">
                <a:solidFill>
                  <a:srgbClr val="222222"/>
                </a:solidFill>
                <a:latin typeface="Arial"/>
              </a:rPr>
              <a:t>rd</a:t>
            </a:r>
            <a:r>
              <a:rPr b="0" lang="en-US" sz="2200" spc="-1" strike="noStrike">
                <a:solidFill>
                  <a:srgbClr val="222222"/>
                </a:solidFill>
                <a:latin typeface="Arial"/>
              </a:rPr>
              <a:t> party service.</a:t>
            </a:r>
            <a:endParaRPr b="0" lang="en-US" sz="2200" spc="-1" strike="noStrike">
              <a:solidFill>
                <a:srgbClr val="222222"/>
              </a:solidFill>
              <a:latin typeface="Arial"/>
            </a:endParaRPr>
          </a:p>
          <a:p>
            <a:pPr marL="343080" indent="-342720">
              <a:lnSpc>
                <a:spcPct val="80000"/>
              </a:lnSpc>
              <a:spcBef>
                <a:spcPts val="519"/>
              </a:spcBef>
              <a:buClr>
                <a:srgbClr val="222222"/>
              </a:buClr>
              <a:buFont typeface="Symbol" charset="2"/>
              <a:buChar char=""/>
            </a:pPr>
            <a:r>
              <a:rPr b="0" lang="en-US" sz="2600" spc="-1" strike="noStrike">
                <a:solidFill>
                  <a:srgbClr val="222222"/>
                </a:solidFill>
                <a:latin typeface="Arial"/>
              </a:rPr>
              <a:t>Risk treatment is often a blended approach</a:t>
            </a:r>
            <a:endParaRPr b="0" lang="en-US" sz="2600" spc="-1" strike="noStrike">
              <a:solidFill>
                <a:srgbClr val="222222"/>
              </a:solidFill>
              <a:latin typeface="Arial"/>
            </a:endParaRPr>
          </a:p>
          <a:p>
            <a:pPr marL="343080" indent="-342720">
              <a:lnSpc>
                <a:spcPct val="80000"/>
              </a:lnSpc>
              <a:spcBef>
                <a:spcPts val="519"/>
              </a:spcBef>
              <a:buClr>
                <a:srgbClr val="222222"/>
              </a:buClr>
              <a:buFont typeface="Symbol" charset="2"/>
              <a:buChar char=""/>
            </a:pPr>
            <a:r>
              <a:rPr b="0" lang="en-US" sz="2600" spc="-1" strike="noStrike">
                <a:solidFill>
                  <a:srgbClr val="222222"/>
                </a:solidFill>
                <a:latin typeface="Arial"/>
              </a:rPr>
              <a:t>After risk treatment, any leftover risk is known as “residual risk”</a:t>
            </a:r>
            <a:endParaRPr b="0" lang="en-US" sz="2600" spc="-1" strike="noStrike">
              <a:solidFill>
                <a:srgbClr val="222222"/>
              </a:solidFill>
              <a:latin typeface="Arial"/>
            </a:endParaRPr>
          </a:p>
        </p:txBody>
      </p:sp>
      <p:sp>
        <p:nvSpPr>
          <p:cNvPr id="17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81" name="TextShape 2"/>
          <p:cNvSpPr txBox="1"/>
          <p:nvPr/>
        </p:nvSpPr>
        <p:spPr>
          <a:xfrm>
            <a:off x="10769760" y="6324480"/>
            <a:ext cx="711000" cy="380520"/>
          </a:xfrm>
          <a:prstGeom prst="rect">
            <a:avLst/>
          </a:prstGeom>
          <a:noFill/>
          <a:ln w="9360">
            <a:noFill/>
          </a:ln>
        </p:spPr>
        <p:txBody>
          <a:bodyPr/>
          <a:p>
            <a:pPr algn="r">
              <a:lnSpc>
                <a:spcPct val="100000"/>
              </a:lnSpc>
            </a:pPr>
            <a:fld id="{05528415-9EA2-4298-A1E7-43E51D14F407}"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8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Management Concepts </a:t>
            </a:r>
            <a:endParaRPr b="0" lang="en-US" sz="3600" spc="-1" strike="noStrike">
              <a:solidFill>
                <a:srgbClr val="000000"/>
              </a:solidFill>
              <a:latin typeface="Arial"/>
            </a:endParaRPr>
          </a:p>
        </p:txBody>
      </p:sp>
      <p:sp>
        <p:nvSpPr>
          <p:cNvPr id="18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Security controls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CIA Triad</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Defense in depth</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Single points of failure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Fail open, fail closed</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Privacy</a:t>
            </a:r>
            <a:endParaRPr b="0" lang="en-US" sz="2600" spc="-1" strike="noStrike">
              <a:solidFill>
                <a:srgbClr val="222222"/>
              </a:solidFill>
              <a:latin typeface="Arial"/>
            </a:endParaRPr>
          </a:p>
        </p:txBody>
      </p:sp>
      <p:sp>
        <p:nvSpPr>
          <p:cNvPr id="18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86" name="TextShape 2"/>
          <p:cNvSpPr txBox="1"/>
          <p:nvPr/>
        </p:nvSpPr>
        <p:spPr>
          <a:xfrm>
            <a:off x="10769760" y="6324480"/>
            <a:ext cx="711000" cy="380520"/>
          </a:xfrm>
          <a:prstGeom prst="rect">
            <a:avLst/>
          </a:prstGeom>
          <a:noFill/>
          <a:ln w="9360">
            <a:noFill/>
          </a:ln>
        </p:spPr>
        <p:txBody>
          <a:bodyPr/>
          <a:p>
            <a:pPr algn="r">
              <a:lnSpc>
                <a:spcPct val="100000"/>
              </a:lnSpc>
            </a:pPr>
            <a:fld id="{63A35FB7-E8AB-4AD0-A876-635F33D2F6A8}"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8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Controls</a:t>
            </a:r>
            <a:endParaRPr b="0" lang="en-US" sz="3600" spc="-1" strike="noStrike">
              <a:solidFill>
                <a:srgbClr val="000000"/>
              </a:solidFill>
              <a:latin typeface="Arial"/>
            </a:endParaRPr>
          </a:p>
        </p:txBody>
      </p:sp>
      <p:sp>
        <p:nvSpPr>
          <p:cNvPr id="188"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Detective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Preventive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Deterrent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Administrative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Compensating</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a:p>
            <a:pPr marL="343080" indent="-342720" algn="ctr">
              <a:lnSpc>
                <a:spcPct val="100000"/>
              </a:lnSpc>
              <a:spcBef>
                <a:spcPts val="519"/>
              </a:spcBef>
            </a:pPr>
            <a:r>
              <a:rPr b="0" i="1" lang="en-US" sz="2600" spc="-1" strike="noStrike">
                <a:solidFill>
                  <a:srgbClr val="222222"/>
                </a:solidFill>
                <a:latin typeface="Arial"/>
              </a:rPr>
              <a:t>(covered in depth in Chapter 2)</a:t>
            </a:r>
            <a:endParaRPr b="0" lang="en-US" sz="2600" spc="-1" strike="noStrike">
              <a:solidFill>
                <a:srgbClr val="222222"/>
              </a:solidFill>
              <a:latin typeface="Arial"/>
            </a:endParaRPr>
          </a:p>
        </p:txBody>
      </p:sp>
      <p:sp>
        <p:nvSpPr>
          <p:cNvPr id="18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91" name="TextShape 2"/>
          <p:cNvSpPr txBox="1"/>
          <p:nvPr/>
        </p:nvSpPr>
        <p:spPr>
          <a:xfrm>
            <a:off x="10769760" y="6324480"/>
            <a:ext cx="711000" cy="380520"/>
          </a:xfrm>
          <a:prstGeom prst="rect">
            <a:avLst/>
          </a:prstGeom>
          <a:noFill/>
          <a:ln w="9360">
            <a:noFill/>
          </a:ln>
        </p:spPr>
        <p:txBody>
          <a:bodyPr/>
          <a:p>
            <a:pPr algn="r">
              <a:lnSpc>
                <a:spcPct val="100000"/>
              </a:lnSpc>
            </a:pPr>
            <a:fld id="{07E50581-B4A9-47CD-83F7-11A507E50706}"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9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CIA: Confidentiality, Integrity, Availability</a:t>
            </a:r>
            <a:endParaRPr b="0" lang="en-US" sz="3600" spc="-1" strike="noStrike">
              <a:solidFill>
                <a:srgbClr val="000000"/>
              </a:solidFill>
              <a:latin typeface="Arial"/>
            </a:endParaRPr>
          </a:p>
        </p:txBody>
      </p:sp>
      <p:sp>
        <p:nvSpPr>
          <p:cNvPr id="19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The three pillars of security: the CIA Triad</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Confidentiality: </a:t>
            </a:r>
            <a:r>
              <a:rPr b="0" i="1" lang="en-US" sz="2400" spc="-1" strike="noStrike">
                <a:solidFill>
                  <a:srgbClr val="222222"/>
                </a:solidFill>
                <a:latin typeface="Arial"/>
              </a:rPr>
              <a:t>information and functions can be accessed only by properly authorized parties</a:t>
            </a:r>
            <a:r>
              <a:rPr b="0" lang="en-US" sz="2400" spc="-1" strike="noStrike">
                <a:solidFill>
                  <a:srgbClr val="222222"/>
                </a:solidFill>
                <a:latin typeface="Arial"/>
              </a:rPr>
              <a:t> </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Integrity: </a:t>
            </a:r>
            <a:r>
              <a:rPr b="0" i="1" lang="en-US" sz="2400" spc="-1" strike="noStrike">
                <a:solidFill>
                  <a:srgbClr val="222222"/>
                </a:solidFill>
                <a:latin typeface="Arial"/>
              </a:rPr>
              <a:t>information and functions can be added, altered, or removed only by authorized persons and means</a:t>
            </a:r>
            <a:r>
              <a:rPr b="0" lang="en-US" sz="2400" spc="-1" strike="noStrike">
                <a:solidFill>
                  <a:srgbClr val="222222"/>
                </a:solidFill>
                <a:latin typeface="Arial"/>
              </a:rPr>
              <a:t> </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Availability: </a:t>
            </a:r>
            <a:r>
              <a:rPr b="0" i="1" lang="en-US" sz="2400" spc="-1" strike="noStrike">
                <a:solidFill>
                  <a:srgbClr val="222222"/>
                </a:solidFill>
                <a:latin typeface="Arial"/>
              </a:rPr>
              <a:t>systems, functions, and data must be available on-demand according to any agreed-upon parameters regarding levels of service</a:t>
            </a:r>
            <a:r>
              <a:rPr b="0" lang="en-US" sz="2400" spc="-1" strike="noStrike">
                <a:solidFill>
                  <a:srgbClr val="222222"/>
                </a:solidFill>
                <a:latin typeface="Arial"/>
              </a:rPr>
              <a:t> </a:t>
            </a:r>
            <a:endParaRPr b="0" lang="en-US" sz="2400" spc="-1" strike="noStrike">
              <a:solidFill>
                <a:srgbClr val="222222"/>
              </a:solidFill>
              <a:latin typeface="Arial"/>
            </a:endParaRPr>
          </a:p>
        </p:txBody>
      </p:sp>
      <p:sp>
        <p:nvSpPr>
          <p:cNvPr id="19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CIA: Confidentiality, Integrity, Availability</a:t>
            </a:r>
            <a:endParaRPr b="0" lang="en-US" sz="3600" spc="-1" strike="noStrike">
              <a:solidFill>
                <a:srgbClr val="000000"/>
              </a:solidFill>
              <a:latin typeface="Arial"/>
            </a:endParaRPr>
          </a:p>
        </p:txBody>
      </p:sp>
      <p:pic>
        <p:nvPicPr>
          <p:cNvPr id="196" name="Content Placeholder 6" descr=""/>
          <p:cNvPicPr/>
          <p:nvPr/>
        </p:nvPicPr>
        <p:blipFill>
          <a:blip r:embed="rId1"/>
          <a:stretch/>
        </p:blipFill>
        <p:spPr>
          <a:xfrm>
            <a:off x="3217320" y="1314720"/>
            <a:ext cx="5606640" cy="4857120"/>
          </a:xfrm>
          <a:prstGeom prst="rect">
            <a:avLst/>
          </a:prstGeom>
          <a:ln>
            <a:noFill/>
          </a:ln>
        </p:spPr>
      </p:pic>
      <p:sp>
        <p:nvSpPr>
          <p:cNvPr id="197" name="TextShape 2"/>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98" name="TextShape 3"/>
          <p:cNvSpPr txBox="1"/>
          <p:nvPr/>
        </p:nvSpPr>
        <p:spPr>
          <a:xfrm>
            <a:off x="10769760" y="6324480"/>
            <a:ext cx="711000" cy="380520"/>
          </a:xfrm>
          <a:prstGeom prst="rect">
            <a:avLst/>
          </a:prstGeom>
          <a:noFill/>
          <a:ln w="9360">
            <a:noFill/>
          </a:ln>
        </p:spPr>
        <p:txBody>
          <a:bodyPr/>
          <a:p>
            <a:pPr algn="r">
              <a:lnSpc>
                <a:spcPct val="100000"/>
              </a:lnSpc>
            </a:pPr>
            <a:fld id="{A2C27B2C-7F28-4A2E-9B62-212348288F96}"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99" name="CustomShape 4"/>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01" name="TextShape 2"/>
          <p:cNvSpPr txBox="1"/>
          <p:nvPr/>
        </p:nvSpPr>
        <p:spPr>
          <a:xfrm>
            <a:off x="10769760" y="6324480"/>
            <a:ext cx="711000" cy="380520"/>
          </a:xfrm>
          <a:prstGeom prst="rect">
            <a:avLst/>
          </a:prstGeom>
          <a:noFill/>
          <a:ln w="9360">
            <a:noFill/>
          </a:ln>
        </p:spPr>
        <p:txBody>
          <a:bodyPr/>
          <a:p>
            <a:pPr algn="r">
              <a:lnSpc>
                <a:spcPct val="100000"/>
              </a:lnSpc>
            </a:pPr>
            <a:fld id="{D30F4EF7-CB3D-402E-A38B-1088FC575F51}"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0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Defense in Depth</a:t>
            </a:r>
            <a:endParaRPr b="0" lang="en-US" sz="3600" spc="-1" strike="noStrike">
              <a:solidFill>
                <a:srgbClr val="000000"/>
              </a:solidFill>
              <a:latin typeface="Arial"/>
            </a:endParaRPr>
          </a:p>
        </p:txBody>
      </p:sp>
      <p:sp>
        <p:nvSpPr>
          <p:cNvPr id="20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 layered defense in which two or more layers or controls are used to protect an asset</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Heterogeneity: the different controls should be different types, so as to better resist attack</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Entire protection: each control completely protects the asset from most or all threats</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Defense in depth reduces or eliminates the risks associated by single points of failure, fail open, malfunctions, and successful attacks on individual components</a:t>
            </a:r>
            <a:endParaRPr b="0" lang="en-US" sz="2600" spc="-1" strike="noStrike">
              <a:solidFill>
                <a:srgbClr val="222222"/>
              </a:solidFill>
              <a:latin typeface="Arial"/>
            </a:endParaRPr>
          </a:p>
        </p:txBody>
      </p:sp>
      <p:sp>
        <p:nvSpPr>
          <p:cNvPr id="20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Defense in Depth</a:t>
            </a:r>
            <a:endParaRPr b="0" lang="en-US" sz="3600" spc="-1" strike="noStrike">
              <a:solidFill>
                <a:srgbClr val="000000"/>
              </a:solidFill>
              <a:latin typeface="Arial"/>
            </a:endParaRPr>
          </a:p>
        </p:txBody>
      </p:sp>
      <p:pic>
        <p:nvPicPr>
          <p:cNvPr id="206" name="Content Placeholder 5" descr=""/>
          <p:cNvPicPr/>
          <p:nvPr/>
        </p:nvPicPr>
        <p:blipFill>
          <a:blip r:embed="rId1"/>
          <a:stretch/>
        </p:blipFill>
        <p:spPr>
          <a:xfrm>
            <a:off x="128520" y="1389960"/>
            <a:ext cx="5857560" cy="3990600"/>
          </a:xfrm>
          <a:prstGeom prst="rect">
            <a:avLst/>
          </a:prstGeom>
          <a:ln>
            <a:noFill/>
          </a:ln>
        </p:spPr>
      </p:pic>
      <p:sp>
        <p:nvSpPr>
          <p:cNvPr id="207" name="TextShape 2"/>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08" name="TextShape 3"/>
          <p:cNvSpPr txBox="1"/>
          <p:nvPr/>
        </p:nvSpPr>
        <p:spPr>
          <a:xfrm>
            <a:off x="10769760" y="6324480"/>
            <a:ext cx="711000" cy="380520"/>
          </a:xfrm>
          <a:prstGeom prst="rect">
            <a:avLst/>
          </a:prstGeom>
          <a:noFill/>
          <a:ln w="9360">
            <a:noFill/>
          </a:ln>
        </p:spPr>
        <p:txBody>
          <a:bodyPr/>
          <a:p>
            <a:pPr algn="r">
              <a:lnSpc>
                <a:spcPct val="100000"/>
              </a:lnSpc>
            </a:pPr>
            <a:fld id="{73E64B36-974F-43D8-981E-1773DFEFD335}" type="slidenum">
              <a:rPr b="0" lang="en-US" sz="1400" spc="-1" strike="noStrike">
                <a:solidFill>
                  <a:srgbClr val="222222"/>
                </a:solidFill>
                <a:latin typeface="Arial"/>
              </a:rPr>
              <a:t>1</a:t>
            </a:fld>
            <a:endParaRPr b="0" lang="en-US" sz="1400" spc="-1" strike="noStrike">
              <a:latin typeface="Times New Roman"/>
            </a:endParaRPr>
          </a:p>
        </p:txBody>
      </p:sp>
      <p:pic>
        <p:nvPicPr>
          <p:cNvPr id="209" name="Picture 6" descr=""/>
          <p:cNvPicPr/>
          <p:nvPr/>
        </p:nvPicPr>
        <p:blipFill>
          <a:blip r:embed="rId2"/>
          <a:stretch/>
        </p:blipFill>
        <p:spPr>
          <a:xfrm>
            <a:off x="6095880" y="2709000"/>
            <a:ext cx="6076440" cy="33811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Defense in Depth</a:t>
            </a:r>
            <a:endParaRPr b="0" lang="en-US" sz="3600" spc="-1" strike="noStrike">
              <a:solidFill>
                <a:srgbClr val="000000"/>
              </a:solidFill>
              <a:latin typeface="Arial"/>
            </a:endParaRPr>
          </a:p>
        </p:txBody>
      </p:sp>
      <p:pic>
        <p:nvPicPr>
          <p:cNvPr id="211" name="Content Placeholder 5" descr=""/>
          <p:cNvPicPr/>
          <p:nvPr/>
        </p:nvPicPr>
        <p:blipFill>
          <a:blip r:embed="rId1"/>
          <a:stretch/>
        </p:blipFill>
        <p:spPr>
          <a:xfrm>
            <a:off x="2104200" y="1140840"/>
            <a:ext cx="7391160" cy="5566680"/>
          </a:xfrm>
          <a:prstGeom prst="rect">
            <a:avLst/>
          </a:prstGeom>
          <a:ln>
            <a:noFill/>
          </a:ln>
        </p:spPr>
      </p:pic>
      <p:sp>
        <p:nvSpPr>
          <p:cNvPr id="212" name="TextShape 2"/>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13" name="TextShape 3"/>
          <p:cNvSpPr txBox="1"/>
          <p:nvPr/>
        </p:nvSpPr>
        <p:spPr>
          <a:xfrm>
            <a:off x="10769760" y="6324480"/>
            <a:ext cx="711000" cy="380520"/>
          </a:xfrm>
          <a:prstGeom prst="rect">
            <a:avLst/>
          </a:prstGeom>
          <a:noFill/>
          <a:ln w="9360">
            <a:noFill/>
          </a:ln>
        </p:spPr>
        <p:txBody>
          <a:bodyPr/>
          <a:p>
            <a:pPr algn="r">
              <a:lnSpc>
                <a:spcPct val="100000"/>
              </a:lnSpc>
            </a:pPr>
            <a:fld id="{9E50777B-CF69-4CD5-A3FB-08EEBDB4ADC9}" type="slidenum">
              <a:rPr b="0" lang="en-US" sz="1400" spc="-1" strike="noStrike">
                <a:solidFill>
                  <a:srgbClr val="222222"/>
                </a:solidFill>
                <a:latin typeface="Arial"/>
              </a:rPr>
              <a:t>1</a:t>
            </a:fld>
            <a:endParaRPr b="0" lang="en-US" sz="1400" spc="-1" strike="noStrike">
              <a:latin typeface="Times New Roman"/>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15" name="TextShape 2"/>
          <p:cNvSpPr txBox="1"/>
          <p:nvPr/>
        </p:nvSpPr>
        <p:spPr>
          <a:xfrm>
            <a:off x="10769760" y="6324480"/>
            <a:ext cx="711000" cy="380520"/>
          </a:xfrm>
          <a:prstGeom prst="rect">
            <a:avLst/>
          </a:prstGeom>
          <a:noFill/>
          <a:ln w="9360">
            <a:noFill/>
          </a:ln>
        </p:spPr>
        <p:txBody>
          <a:bodyPr/>
          <a:p>
            <a:pPr algn="r">
              <a:lnSpc>
                <a:spcPct val="100000"/>
              </a:lnSpc>
            </a:pPr>
            <a:fld id="{30898366-9A9E-493D-9992-44B495C478E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1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Single Points of Failure</a:t>
            </a:r>
            <a:endParaRPr b="0" lang="en-US" sz="3600" spc="-1" strike="noStrike">
              <a:solidFill>
                <a:srgbClr val="000000"/>
              </a:solidFill>
              <a:latin typeface="Arial"/>
            </a:endParaRPr>
          </a:p>
        </p:txBody>
      </p:sp>
      <p:sp>
        <p:nvSpPr>
          <p:cNvPr id="21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 single point of failure (SPOF) is a weakness in a system where the failure of a single component results in the failure of the entire system</a:t>
            </a:r>
            <a:endParaRPr b="0" lang="en-US" sz="2600" spc="-1" strike="noStrike">
              <a:solidFill>
                <a:srgbClr val="222222"/>
              </a:solidFill>
              <a:latin typeface="Arial"/>
            </a:endParaRPr>
          </a:p>
          <a:p>
            <a:pPr marL="343080" indent="-342720" algn="ctr">
              <a:lnSpc>
                <a:spcPct val="100000"/>
              </a:lnSpc>
              <a:spcBef>
                <a:spcPts val="519"/>
              </a:spcBef>
            </a:pPr>
            <a:endParaRPr b="0" lang="en-US" sz="2600" spc="-1" strike="noStrike">
              <a:solidFill>
                <a:srgbClr val="222222"/>
              </a:solidFill>
              <a:latin typeface="Arial"/>
            </a:endParaRPr>
          </a:p>
        </p:txBody>
      </p:sp>
      <p:sp>
        <p:nvSpPr>
          <p:cNvPr id="21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pic>
        <p:nvPicPr>
          <p:cNvPr id="219" name="Picture 1" descr=""/>
          <p:cNvPicPr/>
          <p:nvPr/>
        </p:nvPicPr>
        <p:blipFill>
          <a:blip r:embed="rId1"/>
          <a:stretch/>
        </p:blipFill>
        <p:spPr>
          <a:xfrm>
            <a:off x="1964520" y="3336120"/>
            <a:ext cx="8674200" cy="19468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21" name="TextShape 2"/>
          <p:cNvSpPr txBox="1"/>
          <p:nvPr/>
        </p:nvSpPr>
        <p:spPr>
          <a:xfrm>
            <a:off x="10769760" y="6324480"/>
            <a:ext cx="711000" cy="380520"/>
          </a:xfrm>
          <a:prstGeom prst="rect">
            <a:avLst/>
          </a:prstGeom>
          <a:noFill/>
          <a:ln w="9360">
            <a:noFill/>
          </a:ln>
        </p:spPr>
        <p:txBody>
          <a:bodyPr/>
          <a:p>
            <a:pPr algn="r">
              <a:lnSpc>
                <a:spcPct val="100000"/>
              </a:lnSpc>
            </a:pPr>
            <a:fld id="{9E7FB24D-C15B-4685-9525-21227E601643}"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2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Fail Open, Fail Closed </a:t>
            </a:r>
            <a:endParaRPr b="0" lang="en-US" sz="3600" spc="-1" strike="noStrike">
              <a:solidFill>
                <a:srgbClr val="000000"/>
              </a:solidFill>
              <a:latin typeface="Arial"/>
            </a:endParaRPr>
          </a:p>
        </p:txBody>
      </p:sp>
      <p:sp>
        <p:nvSpPr>
          <p:cNvPr id="22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When a security mechanism fails, there are usually two possible outcomes: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Fail open – the mechanism permits all activity</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Fail closed – the mechanism blocks all activity</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Principles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Different types of failures will have different results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Both fail open and fail closed are undesirable, but sometimes one or the other is catastrophic!</a:t>
            </a:r>
            <a:endParaRPr b="0" lang="en-US" sz="2400" spc="-1" strike="noStrike">
              <a:solidFill>
                <a:srgbClr val="222222"/>
              </a:solidFill>
              <a:latin typeface="Arial"/>
            </a:endParaRPr>
          </a:p>
        </p:txBody>
      </p:sp>
      <p:sp>
        <p:nvSpPr>
          <p:cNvPr id="22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93" name="TextShape 2"/>
          <p:cNvSpPr txBox="1"/>
          <p:nvPr/>
        </p:nvSpPr>
        <p:spPr>
          <a:xfrm>
            <a:off x="10769760" y="6324480"/>
            <a:ext cx="711000" cy="380520"/>
          </a:xfrm>
          <a:prstGeom prst="rect">
            <a:avLst/>
          </a:prstGeom>
          <a:noFill/>
          <a:ln w="9360">
            <a:noFill/>
          </a:ln>
        </p:spPr>
        <p:txBody>
          <a:bodyPr/>
          <a:p>
            <a:pPr algn="r">
              <a:lnSpc>
                <a:spcPct val="100000"/>
              </a:lnSpc>
            </a:pPr>
            <a:fld id="{7235AA06-82B8-4159-AD4E-E277E7E7BE98}"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94"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Mission</a:t>
            </a:r>
            <a:endParaRPr b="0" lang="en-US" sz="3600" spc="-1" strike="noStrike">
              <a:solidFill>
                <a:srgbClr val="000000"/>
              </a:solidFill>
              <a:latin typeface="Arial"/>
            </a:endParaRPr>
          </a:p>
        </p:txBody>
      </p:sp>
      <p:sp>
        <p:nvSpPr>
          <p:cNvPr id="95"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1" lang="en-US" sz="2600" spc="-1" strike="noStrike">
                <a:solidFill>
                  <a:srgbClr val="222222"/>
                </a:solidFill>
                <a:latin typeface="Arial"/>
              </a:rPr>
              <a:t>Statement of its ongoing purpose and reason for existence.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Usually published, so that employees, customers, suppliers, and partners are aware of the organization’s stated purpose.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Should influence how we will approach the need to protect the organization’s assets.</a:t>
            </a:r>
            <a:endParaRPr b="0" lang="en-US" sz="2600" spc="-1" strike="noStrike">
              <a:solidFill>
                <a:srgbClr val="222222"/>
              </a:solidFill>
              <a:latin typeface="Arial"/>
            </a:endParaRPr>
          </a:p>
        </p:txBody>
      </p:sp>
      <p:sp>
        <p:nvSpPr>
          <p:cNvPr id="96"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26" name="TextShape 2"/>
          <p:cNvSpPr txBox="1"/>
          <p:nvPr/>
        </p:nvSpPr>
        <p:spPr>
          <a:xfrm>
            <a:off x="10769760" y="6324480"/>
            <a:ext cx="711000" cy="380520"/>
          </a:xfrm>
          <a:prstGeom prst="rect">
            <a:avLst/>
          </a:prstGeom>
          <a:noFill/>
          <a:ln w="9360">
            <a:noFill/>
          </a:ln>
        </p:spPr>
        <p:txBody>
          <a:bodyPr/>
          <a:p>
            <a:pPr algn="r">
              <a:lnSpc>
                <a:spcPct val="100000"/>
              </a:lnSpc>
            </a:pPr>
            <a:fld id="{EF9E6E82-0D37-462F-9EEF-23227DB24D7B}"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2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Privacy</a:t>
            </a:r>
            <a:endParaRPr b="0" lang="en-US" sz="3600" spc="-1" strike="noStrike">
              <a:solidFill>
                <a:srgbClr val="000000"/>
              </a:solidFill>
              <a:latin typeface="Arial"/>
            </a:endParaRPr>
          </a:p>
        </p:txBody>
      </p:sp>
      <p:sp>
        <p:nvSpPr>
          <p:cNvPr id="228"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Defined: the protection and proper handling of sensitive personal information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Requires proper technology for protection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Requires appropriate business processes and controls for appropriate handling</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Issues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Inappropriate uses of sensitive data</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Unintended disclosures of sensitive data to others</a:t>
            </a:r>
            <a:endParaRPr b="0" lang="en-US" sz="2400" spc="-1" strike="noStrike">
              <a:solidFill>
                <a:srgbClr val="222222"/>
              </a:solidFill>
              <a:latin typeface="Arial"/>
            </a:endParaRPr>
          </a:p>
        </p:txBody>
      </p:sp>
      <p:sp>
        <p:nvSpPr>
          <p:cNvPr id="22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31" name="TextShape 2"/>
          <p:cNvSpPr txBox="1"/>
          <p:nvPr/>
        </p:nvSpPr>
        <p:spPr>
          <a:xfrm>
            <a:off x="10769760" y="6324480"/>
            <a:ext cx="711000" cy="380520"/>
          </a:xfrm>
          <a:prstGeom prst="rect">
            <a:avLst/>
          </a:prstGeom>
          <a:noFill/>
          <a:ln w="9360">
            <a:noFill/>
          </a:ln>
        </p:spPr>
        <p:txBody>
          <a:bodyPr/>
          <a:p>
            <a:pPr algn="r">
              <a:lnSpc>
                <a:spcPct val="100000"/>
              </a:lnSpc>
            </a:pPr>
            <a:fld id="{392B94CF-8F3C-46C2-9800-6652BD2C3099}"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3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Management</a:t>
            </a:r>
            <a:endParaRPr b="0" lang="en-US" sz="3600" spc="-1" strike="noStrike">
              <a:solidFill>
                <a:srgbClr val="000000"/>
              </a:solidFill>
              <a:latin typeface="Arial"/>
            </a:endParaRPr>
          </a:p>
        </p:txBody>
      </p:sp>
      <p:sp>
        <p:nvSpPr>
          <p:cNvPr id="23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Executive oversight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Governance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Policy, guidelines, standards, and procedures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Roles and responsibilities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Service level agreements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Secure outsourcing</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Data classification and protection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Certification and accreditation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Internal audit</a:t>
            </a:r>
            <a:endParaRPr b="0" lang="en-US" sz="2600" spc="-1" strike="noStrike">
              <a:solidFill>
                <a:srgbClr val="222222"/>
              </a:solidFill>
              <a:latin typeface="Arial"/>
            </a:endParaRPr>
          </a:p>
        </p:txBody>
      </p:sp>
      <p:sp>
        <p:nvSpPr>
          <p:cNvPr id="23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36" name="TextShape 2"/>
          <p:cNvSpPr txBox="1"/>
          <p:nvPr/>
        </p:nvSpPr>
        <p:spPr>
          <a:xfrm>
            <a:off x="10769760" y="6324480"/>
            <a:ext cx="711000" cy="380520"/>
          </a:xfrm>
          <a:prstGeom prst="rect">
            <a:avLst/>
          </a:prstGeom>
          <a:noFill/>
          <a:ln w="9360">
            <a:noFill/>
          </a:ln>
        </p:spPr>
        <p:txBody>
          <a:bodyPr/>
          <a:p>
            <a:pPr algn="r">
              <a:lnSpc>
                <a:spcPct val="100000"/>
              </a:lnSpc>
            </a:pPr>
            <a:fld id="{7D9CD3BD-FE85-407B-B9CA-6349BBA5025B}"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3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Executive Oversight</a:t>
            </a:r>
            <a:endParaRPr b="0" lang="en-US" sz="3600" spc="-1" strike="noStrike">
              <a:solidFill>
                <a:srgbClr val="000000"/>
              </a:solidFill>
              <a:latin typeface="Arial"/>
            </a:endParaRPr>
          </a:p>
        </p:txBody>
      </p:sp>
      <p:sp>
        <p:nvSpPr>
          <p:cNvPr id="238"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Support and enforcement of policies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Allocation of resources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Prioritization of activities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Risk treatment</a:t>
            </a:r>
            <a:endParaRPr b="0" lang="en-US" sz="2600" spc="-1" strike="noStrike">
              <a:solidFill>
                <a:srgbClr val="222222"/>
              </a:solidFill>
              <a:latin typeface="Arial"/>
            </a:endParaRPr>
          </a:p>
        </p:txBody>
      </p:sp>
      <p:sp>
        <p:nvSpPr>
          <p:cNvPr id="23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41" name="TextShape 2"/>
          <p:cNvSpPr txBox="1"/>
          <p:nvPr/>
        </p:nvSpPr>
        <p:spPr>
          <a:xfrm>
            <a:off x="10769760" y="6324480"/>
            <a:ext cx="711000" cy="380520"/>
          </a:xfrm>
          <a:prstGeom prst="rect">
            <a:avLst/>
          </a:prstGeom>
          <a:noFill/>
          <a:ln w="9360">
            <a:noFill/>
          </a:ln>
        </p:spPr>
        <p:txBody>
          <a:bodyPr/>
          <a:p>
            <a:pPr algn="r">
              <a:lnSpc>
                <a:spcPct val="100000"/>
              </a:lnSpc>
            </a:pPr>
            <a:fld id="{FED719D5-950D-4200-99B8-A91A4F29442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4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Governance</a:t>
            </a:r>
            <a:endParaRPr b="0" lang="en-US" sz="3600" spc="-1" strike="noStrike">
              <a:solidFill>
                <a:srgbClr val="000000"/>
              </a:solidFill>
              <a:latin typeface="Arial"/>
            </a:endParaRPr>
          </a:p>
        </p:txBody>
      </p:sp>
      <p:sp>
        <p:nvSpPr>
          <p:cNvPr id="24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Defined: “</a:t>
            </a:r>
            <a:r>
              <a:rPr b="0" i="1" lang="en-US" sz="2600" spc="-1" strike="noStrike">
                <a:solidFill>
                  <a:srgbClr val="222222"/>
                </a:solidFill>
                <a:latin typeface="Arial"/>
              </a:rPr>
              <a:t>Security governance is the set of responsibilities and practices exercised by the board and executive management with the goal of providing strategic direction, ensuring that objectives are achieved, ascertaining that risks are managed appropriately and verifying that the enterprise's resources are used responsibly</a:t>
            </a:r>
            <a:r>
              <a:rPr b="0" lang="en-US" sz="2600" spc="-1" strike="noStrike">
                <a:solidFill>
                  <a:srgbClr val="222222"/>
                </a:solidFill>
                <a:latin typeface="Arial"/>
              </a:rPr>
              <a:t>.”           – IT Governance Institute</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p:txBody>
      </p:sp>
      <p:sp>
        <p:nvSpPr>
          <p:cNvPr id="24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46" name="TextShape 2"/>
          <p:cNvSpPr txBox="1"/>
          <p:nvPr/>
        </p:nvSpPr>
        <p:spPr>
          <a:xfrm>
            <a:off x="10769760" y="6324480"/>
            <a:ext cx="711000" cy="380520"/>
          </a:xfrm>
          <a:prstGeom prst="rect">
            <a:avLst/>
          </a:prstGeom>
          <a:noFill/>
          <a:ln w="9360">
            <a:noFill/>
          </a:ln>
        </p:spPr>
        <p:txBody>
          <a:bodyPr/>
          <a:p>
            <a:pPr algn="r">
              <a:lnSpc>
                <a:spcPct val="100000"/>
              </a:lnSpc>
            </a:pPr>
            <a:fld id="{99C6FA3B-BD28-42B3-B036-0EF1201518D4}"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47"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Governance (cont.)</a:t>
            </a:r>
            <a:endParaRPr b="0" lang="en-US" sz="3600" spc="-1" strike="noStrike">
              <a:solidFill>
                <a:srgbClr val="000000"/>
              </a:solidFill>
              <a:latin typeface="Arial"/>
            </a:endParaRPr>
          </a:p>
        </p:txBody>
      </p:sp>
      <p:sp>
        <p:nvSpPr>
          <p:cNvPr id="248"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Steering committee oversight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Resource allocation and prioritization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Status reporting</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Strategic decisions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i="1" lang="en-US" sz="2600" spc="-1" strike="noStrike">
                <a:solidFill>
                  <a:srgbClr val="222222"/>
                </a:solidFill>
                <a:latin typeface="Arial"/>
              </a:rPr>
              <a:t>The process and action that supports executive oversight</a:t>
            </a:r>
            <a:endParaRPr b="0" lang="en-US" sz="2600" spc="-1" strike="noStrike">
              <a:solidFill>
                <a:srgbClr val="222222"/>
              </a:solidFill>
              <a:latin typeface="Arial"/>
            </a:endParaRPr>
          </a:p>
        </p:txBody>
      </p:sp>
      <p:sp>
        <p:nvSpPr>
          <p:cNvPr id="249"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51" name="TextShape 2"/>
          <p:cNvSpPr txBox="1"/>
          <p:nvPr/>
        </p:nvSpPr>
        <p:spPr>
          <a:xfrm>
            <a:off x="10769760" y="6324480"/>
            <a:ext cx="711000" cy="380520"/>
          </a:xfrm>
          <a:prstGeom prst="rect">
            <a:avLst/>
          </a:prstGeom>
          <a:noFill/>
          <a:ln w="9360">
            <a:noFill/>
          </a:ln>
        </p:spPr>
        <p:txBody>
          <a:bodyPr/>
          <a:p>
            <a:pPr algn="r">
              <a:lnSpc>
                <a:spcPct val="100000"/>
              </a:lnSpc>
            </a:pPr>
            <a:fld id="{D3F29940-9CCF-46AC-AB54-03A340310357}"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52"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Policies, Requirements, Guidelines, Standards, and Procedures</a:t>
            </a:r>
            <a:endParaRPr b="0" lang="en-US" sz="3600" spc="-1" strike="noStrike">
              <a:solidFill>
                <a:srgbClr val="000000"/>
              </a:solidFill>
              <a:latin typeface="Arial"/>
            </a:endParaRPr>
          </a:p>
        </p:txBody>
      </p:sp>
      <p:sp>
        <p:nvSpPr>
          <p:cNvPr id="253"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Policies: constraints of behavior on systems and people. Defines </a:t>
            </a:r>
            <a:r>
              <a:rPr b="0" i="1" lang="en-US" sz="2600" spc="-1" strike="noStrike">
                <a:solidFill>
                  <a:srgbClr val="222222"/>
                </a:solidFill>
                <a:latin typeface="Arial"/>
              </a:rPr>
              <a:t>what</a:t>
            </a:r>
            <a:r>
              <a:rPr b="0" lang="en-US" sz="2600" spc="-1" strike="noStrike">
                <a:solidFill>
                  <a:srgbClr val="222222"/>
                </a:solidFill>
                <a:latin typeface="Arial"/>
              </a:rPr>
              <a:t>, but not </a:t>
            </a:r>
            <a:r>
              <a:rPr b="0" i="1" lang="en-US" sz="2600" spc="-1" strike="noStrike">
                <a:solidFill>
                  <a:srgbClr val="222222"/>
                </a:solidFill>
                <a:latin typeface="Arial"/>
              </a:rPr>
              <a:t>how</a:t>
            </a:r>
            <a:r>
              <a:rPr b="0" lang="en-US" sz="2600" spc="-1" strike="noStrike">
                <a:solidFill>
                  <a:srgbClr val="222222"/>
                </a:solidFill>
                <a:latin typeface="Arial"/>
              </a:rPr>
              <a:t>.  Acceptable Use Policy. Specifies what activities are required, limited, or forbidden. </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Requirements: required characteristics of a system or process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Guidelines: defines </a:t>
            </a:r>
            <a:r>
              <a:rPr b="0" i="1" lang="en-US" sz="2600" spc="-1" strike="noStrike">
                <a:solidFill>
                  <a:srgbClr val="222222"/>
                </a:solidFill>
                <a:latin typeface="Arial"/>
              </a:rPr>
              <a:t>how</a:t>
            </a:r>
            <a:r>
              <a:rPr b="0" lang="en-US" sz="2600" spc="-1" strike="noStrike">
                <a:solidFill>
                  <a:srgbClr val="222222"/>
                </a:solidFill>
                <a:latin typeface="Arial"/>
              </a:rPr>
              <a:t> to support a policy.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Standards: what products, technical standards, and methods will be used to support policy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Procedures: step by step instructions on how tasks are done.</a:t>
            </a:r>
            <a:endParaRPr b="0" lang="en-US" sz="2600" spc="-1" strike="noStrike">
              <a:solidFill>
                <a:srgbClr val="222222"/>
              </a:solidFill>
              <a:latin typeface="Arial"/>
            </a:endParaRPr>
          </a:p>
        </p:txBody>
      </p:sp>
      <p:sp>
        <p:nvSpPr>
          <p:cNvPr id="254"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The international standard, ISO 27002:2013, Information technology— Security techniques—Code of practice for information security management,</a:t>
            </a:r>
            <a:endParaRPr b="0" lang="en-US" sz="3600" spc="-1" strike="noStrike">
              <a:solidFill>
                <a:srgbClr val="000000"/>
              </a:solidFill>
              <a:latin typeface="Arial"/>
            </a:endParaRPr>
          </a:p>
        </p:txBody>
      </p:sp>
      <p:sp>
        <p:nvSpPr>
          <p:cNvPr id="256" name="TextShape 2"/>
          <p:cNvSpPr txBox="1"/>
          <p:nvPr/>
        </p:nvSpPr>
        <p:spPr>
          <a:xfrm>
            <a:off x="711360" y="1676520"/>
            <a:ext cx="10769400" cy="4571640"/>
          </a:xfrm>
          <a:prstGeom prst="rect">
            <a:avLst/>
          </a:prstGeom>
          <a:noFill/>
          <a:ln>
            <a:noFill/>
          </a:ln>
        </p:spPr>
        <p:txBody>
          <a:bodyPr/>
          <a:p>
            <a:pPr>
              <a:lnSpc>
                <a:spcPct val="100000"/>
              </a:lnSpc>
              <a:spcBef>
                <a:spcPts val="519"/>
              </a:spcBef>
            </a:pP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The sections in the Framework standard are: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Information security policies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Organization of information security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Human resources security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Asset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Access control</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Cryptography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Physical and environmental security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Operations security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Communications security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Systems acquisition, development, and maintenance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Supplier relationships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Information security incident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Information security aspects of business continuity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Compliance; with legal requirements, such as policies, and with external requirements, such as laws</a:t>
            </a:r>
            <a:endParaRPr b="0" lang="en-US" sz="2600" spc="-1" strike="noStrike">
              <a:solidFill>
                <a:srgbClr val="222222"/>
              </a:solidFill>
              <a:latin typeface="Arial"/>
            </a:endParaRPr>
          </a:p>
          <a:p>
            <a:pPr>
              <a:lnSpc>
                <a:spcPct val="100000"/>
              </a:lnSpc>
              <a:spcBef>
                <a:spcPts val="519"/>
              </a:spcBef>
            </a:pPr>
            <a:endParaRPr b="0" lang="en-US" sz="2600" spc="-1" strike="noStrike">
              <a:solidFill>
                <a:srgbClr val="222222"/>
              </a:solidFill>
              <a:latin typeface="Arial"/>
            </a:endParaRPr>
          </a:p>
        </p:txBody>
      </p:sp>
      <p:sp>
        <p:nvSpPr>
          <p:cNvPr id="257" name="TextShape 3"/>
          <p:cNvSpPr txBox="1"/>
          <p:nvPr/>
        </p:nvSpPr>
        <p:spPr>
          <a:xfrm>
            <a:off x="10058400" y="6324480"/>
            <a:ext cx="835200" cy="380520"/>
          </a:xfrm>
          <a:prstGeom prst="rect">
            <a:avLst/>
          </a:prstGeom>
          <a:noFill/>
          <a:ln w="9360">
            <a:noFill/>
          </a:ln>
        </p:spPr>
        <p:txBody>
          <a:bodyPr/>
          <a:p>
            <a:endParaRPr b="0" lang="en-US" sz="2400" spc="-1" strike="noStrike">
              <a:latin typeface="Times New Roman"/>
            </a:endParaRPr>
          </a:p>
        </p:txBody>
      </p:sp>
      <p:sp>
        <p:nvSpPr>
          <p:cNvPr id="258" name="TextShape 4"/>
          <p:cNvSpPr txBox="1"/>
          <p:nvPr/>
        </p:nvSpPr>
        <p:spPr>
          <a:xfrm>
            <a:off x="10769760" y="6324480"/>
            <a:ext cx="711000" cy="380520"/>
          </a:xfrm>
          <a:prstGeom prst="rect">
            <a:avLst/>
          </a:prstGeom>
          <a:noFill/>
          <a:ln w="9360">
            <a:noFill/>
          </a:ln>
        </p:spPr>
        <p:txBody>
          <a:bodyPr/>
          <a:p>
            <a:pPr algn="r">
              <a:lnSpc>
                <a:spcPct val="100000"/>
              </a:lnSpc>
            </a:pPr>
            <a:fld id="{E360495B-B517-4FBB-A440-70819DF16DA7}" type="slidenum">
              <a:rPr b="0" lang="en-US" sz="1400" spc="-1" strike="noStrike">
                <a:solidFill>
                  <a:srgbClr val="222222"/>
                </a:solidFill>
                <a:latin typeface="Arial"/>
              </a:rPr>
              <a:t>1</a:t>
            </a:fld>
            <a:endParaRPr b="0" lang="en-US" sz="1400" spc="-1" strike="noStrike">
              <a:latin typeface="Times New Roman"/>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60" name="TextShape 2"/>
          <p:cNvSpPr txBox="1"/>
          <p:nvPr/>
        </p:nvSpPr>
        <p:spPr>
          <a:xfrm>
            <a:off x="10769760" y="6324480"/>
            <a:ext cx="711000" cy="380520"/>
          </a:xfrm>
          <a:prstGeom prst="rect">
            <a:avLst/>
          </a:prstGeom>
          <a:noFill/>
          <a:ln w="9360">
            <a:noFill/>
          </a:ln>
        </p:spPr>
        <p:txBody>
          <a:bodyPr/>
          <a:p>
            <a:pPr algn="r">
              <a:lnSpc>
                <a:spcPct val="100000"/>
              </a:lnSpc>
            </a:pPr>
            <a:fld id="{68E1FA3E-6785-4F04-B6B1-64B963A3661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6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Roles and Responsibilities</a:t>
            </a:r>
            <a:endParaRPr b="0" lang="en-US" sz="3600" spc="-1" strike="noStrike">
              <a:solidFill>
                <a:srgbClr val="000000"/>
              </a:solidFill>
              <a:latin typeface="Arial"/>
            </a:endParaRPr>
          </a:p>
        </p:txBody>
      </p:sp>
      <p:sp>
        <p:nvSpPr>
          <p:cNvPr id="26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Formally defined in security policy and job descriptions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These need to be defined:</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Ownership of assets – responsible for operation/protection</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Access to assets – owners decide who gets access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Use of assets – employees are responsible for their use of assets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Managers responsible for behavior of employees under thems</a:t>
            </a:r>
            <a:endParaRPr b="0" lang="en-US" sz="2400" spc="-1" strike="noStrike">
              <a:solidFill>
                <a:srgbClr val="222222"/>
              </a:solidFill>
              <a:latin typeface="Arial"/>
            </a:endParaRPr>
          </a:p>
        </p:txBody>
      </p:sp>
      <p:sp>
        <p:nvSpPr>
          <p:cNvPr id="26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65" name="TextShape 2"/>
          <p:cNvSpPr txBox="1"/>
          <p:nvPr/>
        </p:nvSpPr>
        <p:spPr>
          <a:xfrm>
            <a:off x="10769760" y="6324480"/>
            <a:ext cx="711000" cy="380520"/>
          </a:xfrm>
          <a:prstGeom prst="rect">
            <a:avLst/>
          </a:prstGeom>
          <a:noFill/>
          <a:ln w="9360">
            <a:noFill/>
          </a:ln>
        </p:spPr>
        <p:txBody>
          <a:bodyPr/>
          <a:p>
            <a:pPr algn="r">
              <a:lnSpc>
                <a:spcPct val="100000"/>
              </a:lnSpc>
            </a:pPr>
            <a:fld id="{DD052FD4-8A80-4E0F-A716-9EEF4D958F12}"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6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Service Level Agreements</a:t>
            </a:r>
            <a:endParaRPr b="0" lang="en-US" sz="3600" spc="-1" strike="noStrike">
              <a:solidFill>
                <a:srgbClr val="000000"/>
              </a:solidFill>
              <a:latin typeface="Arial"/>
            </a:endParaRPr>
          </a:p>
        </p:txBody>
      </p:sp>
      <p:sp>
        <p:nvSpPr>
          <p:cNvPr id="26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SLAs define a formal level of service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SLAs for security activities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Security incident response</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Security alert / advisory delivery</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Security investigation</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Policy and procedure review</a:t>
            </a:r>
            <a:endParaRPr b="0" lang="en-US" sz="2400" spc="-1" strike="noStrike">
              <a:solidFill>
                <a:srgbClr val="222222"/>
              </a:solidFill>
              <a:latin typeface="Arial"/>
            </a:endParaRPr>
          </a:p>
        </p:txBody>
      </p:sp>
      <p:sp>
        <p:nvSpPr>
          <p:cNvPr id="26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70" name="TextShape 2"/>
          <p:cNvSpPr txBox="1"/>
          <p:nvPr/>
        </p:nvSpPr>
        <p:spPr>
          <a:xfrm>
            <a:off x="10769760" y="6324480"/>
            <a:ext cx="711000" cy="380520"/>
          </a:xfrm>
          <a:prstGeom prst="rect">
            <a:avLst/>
          </a:prstGeom>
          <a:noFill/>
          <a:ln w="9360">
            <a:noFill/>
          </a:ln>
        </p:spPr>
        <p:txBody>
          <a:bodyPr/>
          <a:p>
            <a:pPr algn="r">
              <a:lnSpc>
                <a:spcPct val="100000"/>
              </a:lnSpc>
            </a:pPr>
            <a:fld id="{8B5934DD-7CC1-44B4-BA1F-B5DE4B6A29FB}"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7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Secure Outsourcing</a:t>
            </a:r>
            <a:endParaRPr b="0" lang="en-US" sz="3600" spc="-1" strike="noStrike">
              <a:solidFill>
                <a:srgbClr val="000000"/>
              </a:solidFill>
              <a:latin typeface="Arial"/>
            </a:endParaRPr>
          </a:p>
        </p:txBody>
      </p:sp>
      <p:sp>
        <p:nvSpPr>
          <p:cNvPr id="272" name="TextShape 4"/>
          <p:cNvSpPr txBox="1"/>
          <p:nvPr/>
        </p:nvSpPr>
        <p:spPr>
          <a:xfrm>
            <a:off x="711360" y="1676520"/>
            <a:ext cx="10769400" cy="4571640"/>
          </a:xfrm>
          <a:prstGeom prst="rect">
            <a:avLst/>
          </a:prstGeom>
          <a:noFill/>
          <a:ln>
            <a:noFill/>
          </a:ln>
        </p:spPr>
        <p:txBody>
          <a:bodyPr>
            <a:normAutofit/>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Outsourcing risks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Control of confidential information</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Loss of control of business activities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Accountability – the organization that outsources activities is still accountable for their activities and outcomes</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An organization’s security program for assessing and treating risk associated with outsourced entities will depend on a number of factors, including the level of sensitivity and volume of sensitive data accessible by each outsourced party</a:t>
            </a:r>
            <a:endParaRPr b="0" lang="en-US" sz="2600" spc="-1" strike="noStrike">
              <a:solidFill>
                <a:srgbClr val="222222"/>
              </a:solidFill>
              <a:latin typeface="Arial"/>
            </a:endParaRPr>
          </a:p>
        </p:txBody>
      </p:sp>
      <p:sp>
        <p:nvSpPr>
          <p:cNvPr id="27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98" name="TextShape 2"/>
          <p:cNvSpPr txBox="1"/>
          <p:nvPr/>
        </p:nvSpPr>
        <p:spPr>
          <a:xfrm>
            <a:off x="10769760" y="6324480"/>
            <a:ext cx="711000" cy="380520"/>
          </a:xfrm>
          <a:prstGeom prst="rect">
            <a:avLst/>
          </a:prstGeom>
          <a:noFill/>
          <a:ln w="9360">
            <a:noFill/>
          </a:ln>
        </p:spPr>
        <p:txBody>
          <a:bodyPr/>
          <a:p>
            <a:pPr algn="r">
              <a:lnSpc>
                <a:spcPct val="100000"/>
              </a:lnSpc>
            </a:pPr>
            <a:fld id="{2EAD3FA7-70AE-485A-97D8-71E092ABF81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9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Example Mission Statements</a:t>
            </a:r>
            <a:endParaRPr b="0" lang="en-US" sz="3600" spc="-1" strike="noStrike">
              <a:solidFill>
                <a:srgbClr val="000000"/>
              </a:solidFill>
              <a:latin typeface="Arial"/>
            </a:endParaRPr>
          </a:p>
        </p:txBody>
      </p:sp>
      <p:sp>
        <p:nvSpPr>
          <p:cNvPr id="10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Promote professionalism among information system security practitioners through the provisioning of professional certification and training.</a:t>
            </a:r>
            <a:r>
              <a:rPr b="0" lang="en-US" sz="2600" spc="-1" strike="noStrike">
                <a:solidFill>
                  <a:srgbClr val="222222"/>
                </a:solidFill>
                <a:latin typeface="Arial"/>
              </a:rPr>
              <a:t>” - (ISC)²</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Help civilize the electronic frontier; to make it truly useful and beneficial not just to a technical elite, but to everyone; and to do this in a way which is in keeping with our society's highest traditions of the free and open flow of information and communication.</a:t>
            </a:r>
            <a:r>
              <a:rPr b="0" lang="en-US" sz="2600" spc="-1" strike="noStrike">
                <a:solidFill>
                  <a:srgbClr val="222222"/>
                </a:solidFill>
                <a:latin typeface="Arial"/>
              </a:rPr>
              <a:t>” – Electronic Frontier Foundation</a:t>
            </a:r>
            <a:endParaRPr b="0" lang="en-US" sz="2600" spc="-1" strike="noStrike">
              <a:solidFill>
                <a:srgbClr val="222222"/>
              </a:solidFill>
              <a:latin typeface="Arial"/>
            </a:endParaRPr>
          </a:p>
        </p:txBody>
      </p:sp>
      <p:sp>
        <p:nvSpPr>
          <p:cNvPr id="10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75" name="TextShape 2"/>
          <p:cNvSpPr txBox="1"/>
          <p:nvPr/>
        </p:nvSpPr>
        <p:spPr>
          <a:xfrm>
            <a:off x="10769760" y="6324480"/>
            <a:ext cx="711000" cy="380520"/>
          </a:xfrm>
          <a:prstGeom prst="rect">
            <a:avLst/>
          </a:prstGeom>
          <a:noFill/>
          <a:ln w="9360">
            <a:noFill/>
          </a:ln>
        </p:spPr>
        <p:txBody>
          <a:bodyPr/>
          <a:p>
            <a:pPr algn="r">
              <a:lnSpc>
                <a:spcPct val="100000"/>
              </a:lnSpc>
            </a:pPr>
            <a:fld id="{3640396B-B656-4223-91C4-83CB076E4A46}"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7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Data Classification and Protection</a:t>
            </a:r>
            <a:endParaRPr b="0" lang="en-US" sz="3600" spc="-1" strike="noStrike">
              <a:solidFill>
                <a:srgbClr val="000000"/>
              </a:solidFill>
              <a:latin typeface="Arial"/>
            </a:endParaRPr>
          </a:p>
        </p:txBody>
      </p:sp>
      <p:sp>
        <p:nvSpPr>
          <p:cNvPr id="277" name="TextShape 4"/>
          <p:cNvSpPr txBox="1"/>
          <p:nvPr/>
        </p:nvSpPr>
        <p:spPr>
          <a:xfrm>
            <a:off x="711360" y="1981080"/>
            <a:ext cx="10769400" cy="4114440"/>
          </a:xfrm>
          <a:prstGeom prst="rect">
            <a:avLst/>
          </a:prstGeom>
          <a:noFill/>
          <a:ln>
            <a:noFill/>
          </a:ln>
        </p:spPr>
        <p:txBody>
          <a:bodyPr/>
          <a:p>
            <a:pPr marL="343080" indent="-342720">
              <a:lnSpc>
                <a:spcPct val="90000"/>
              </a:lnSpc>
              <a:spcBef>
                <a:spcPts val="519"/>
              </a:spcBef>
              <a:buClr>
                <a:srgbClr val="222222"/>
              </a:buClr>
              <a:buFont typeface="Symbol" charset="2"/>
              <a:buChar char=""/>
            </a:pPr>
            <a:r>
              <a:rPr b="0" lang="en-US" sz="2600" spc="-1" strike="noStrike">
                <a:solidFill>
                  <a:srgbClr val="222222"/>
                </a:solidFill>
                <a:latin typeface="Arial"/>
              </a:rPr>
              <a:t>Components of a classification and protection program</a:t>
            </a:r>
            <a:endParaRPr b="0" lang="en-US" sz="2600" spc="-1" strike="noStrike">
              <a:solidFill>
                <a:srgbClr val="222222"/>
              </a:solidFill>
              <a:latin typeface="Arial"/>
            </a:endParaRPr>
          </a:p>
          <a:p>
            <a:pPr lvl="1" marL="743040" indent="-285480">
              <a:lnSpc>
                <a:spcPct val="90000"/>
              </a:lnSpc>
              <a:spcBef>
                <a:spcPts val="479"/>
              </a:spcBef>
              <a:buClr>
                <a:srgbClr val="222222"/>
              </a:buClr>
              <a:buFont typeface="Symbol" charset="2"/>
              <a:buChar char=""/>
            </a:pPr>
            <a:r>
              <a:rPr b="0" lang="en-US" sz="2400" spc="-1" strike="noStrike">
                <a:solidFill>
                  <a:srgbClr val="222222"/>
                </a:solidFill>
                <a:latin typeface="Arial"/>
              </a:rPr>
              <a:t>Sensitivity levels</a:t>
            </a:r>
            <a:endParaRPr b="0" lang="en-US" sz="2400" spc="-1" strike="noStrike">
              <a:solidFill>
                <a:srgbClr val="222222"/>
              </a:solidFill>
              <a:latin typeface="Arial"/>
            </a:endParaRPr>
          </a:p>
          <a:p>
            <a:pPr lvl="2" marL="1143000" indent="-228240">
              <a:lnSpc>
                <a:spcPct val="90000"/>
              </a:lnSpc>
              <a:spcBef>
                <a:spcPts val="439"/>
              </a:spcBef>
              <a:buClr>
                <a:srgbClr val="222222"/>
              </a:buClr>
              <a:buFont typeface="Symbol" charset="2"/>
              <a:buChar char=""/>
            </a:pPr>
            <a:r>
              <a:rPr b="0" lang="en-US" sz="2200" spc="-1" strike="noStrike">
                <a:solidFill>
                  <a:srgbClr val="222222"/>
                </a:solidFill>
                <a:latin typeface="Arial"/>
              </a:rPr>
              <a:t>“</a:t>
            </a:r>
            <a:r>
              <a:rPr b="0" lang="en-US" sz="2200" spc="-1" strike="noStrike">
                <a:solidFill>
                  <a:srgbClr val="222222"/>
                </a:solidFill>
                <a:latin typeface="Arial"/>
              </a:rPr>
              <a:t>confidential”, “restricted”, “secret”, unclassified, public, etc.</a:t>
            </a:r>
            <a:endParaRPr b="0" lang="en-US" sz="2200" spc="-1" strike="noStrike">
              <a:solidFill>
                <a:srgbClr val="222222"/>
              </a:solidFill>
              <a:latin typeface="Arial"/>
            </a:endParaRPr>
          </a:p>
          <a:p>
            <a:pPr lvl="1" marL="743040" indent="-285480">
              <a:lnSpc>
                <a:spcPct val="90000"/>
              </a:lnSpc>
              <a:spcBef>
                <a:spcPts val="479"/>
              </a:spcBef>
              <a:buClr>
                <a:srgbClr val="222222"/>
              </a:buClr>
              <a:buFont typeface="Symbol" charset="2"/>
              <a:buChar char=""/>
            </a:pPr>
            <a:r>
              <a:rPr b="0" lang="en-US" sz="2400" spc="-1" strike="noStrike">
                <a:solidFill>
                  <a:srgbClr val="222222"/>
                </a:solidFill>
                <a:latin typeface="Arial"/>
              </a:rPr>
              <a:t>Marking procedures – aka Information Labeling</a:t>
            </a:r>
            <a:endParaRPr b="0" lang="en-US" sz="2400" spc="-1" strike="noStrike">
              <a:solidFill>
                <a:srgbClr val="222222"/>
              </a:solidFill>
              <a:latin typeface="Arial"/>
            </a:endParaRPr>
          </a:p>
          <a:p>
            <a:pPr lvl="2" marL="1143000" indent="-228240">
              <a:lnSpc>
                <a:spcPct val="90000"/>
              </a:lnSpc>
              <a:spcBef>
                <a:spcPts val="439"/>
              </a:spcBef>
              <a:buClr>
                <a:srgbClr val="222222"/>
              </a:buClr>
              <a:buFont typeface="Symbol" charset="2"/>
              <a:buChar char=""/>
            </a:pPr>
            <a:r>
              <a:rPr b="0" lang="en-US" sz="2200" spc="-1" strike="noStrike">
                <a:solidFill>
                  <a:srgbClr val="222222"/>
                </a:solidFill>
                <a:latin typeface="Arial"/>
              </a:rPr>
              <a:t>How to indicate sensitivity on various forms of information</a:t>
            </a:r>
            <a:endParaRPr b="0" lang="en-US" sz="2200" spc="-1" strike="noStrike">
              <a:solidFill>
                <a:srgbClr val="222222"/>
              </a:solidFill>
              <a:latin typeface="Arial"/>
            </a:endParaRPr>
          </a:p>
          <a:p>
            <a:pPr lvl="1" marL="743040" indent="-285480">
              <a:lnSpc>
                <a:spcPct val="90000"/>
              </a:lnSpc>
              <a:spcBef>
                <a:spcPts val="479"/>
              </a:spcBef>
              <a:buClr>
                <a:srgbClr val="222222"/>
              </a:buClr>
              <a:buFont typeface="Symbol" charset="2"/>
              <a:buChar char=""/>
            </a:pPr>
            <a:r>
              <a:rPr b="0" lang="en-US" sz="2400" spc="-1" strike="noStrike">
                <a:solidFill>
                  <a:srgbClr val="222222"/>
                </a:solidFill>
                <a:latin typeface="Arial"/>
              </a:rPr>
              <a:t>Access procedures</a:t>
            </a:r>
            <a:endParaRPr b="0" lang="en-US" sz="2400" spc="-1" strike="noStrike">
              <a:solidFill>
                <a:srgbClr val="222222"/>
              </a:solidFill>
              <a:latin typeface="Arial"/>
            </a:endParaRPr>
          </a:p>
          <a:p>
            <a:pPr lvl="1" marL="743040" indent="-285480">
              <a:lnSpc>
                <a:spcPct val="90000"/>
              </a:lnSpc>
              <a:spcBef>
                <a:spcPts val="479"/>
              </a:spcBef>
              <a:buClr>
                <a:srgbClr val="222222"/>
              </a:buClr>
              <a:buFont typeface="Symbol" charset="2"/>
              <a:buChar char=""/>
            </a:pPr>
            <a:r>
              <a:rPr b="0" lang="en-US" sz="2400" spc="-1" strike="noStrike">
                <a:solidFill>
                  <a:srgbClr val="222222"/>
                </a:solidFill>
                <a:latin typeface="Arial"/>
              </a:rPr>
              <a:t>Handling procedures</a:t>
            </a:r>
            <a:endParaRPr b="0" lang="en-US" sz="2400" spc="-1" strike="noStrike">
              <a:solidFill>
                <a:srgbClr val="222222"/>
              </a:solidFill>
              <a:latin typeface="Arial"/>
            </a:endParaRPr>
          </a:p>
          <a:p>
            <a:pPr lvl="2" marL="1143000" indent="-228240">
              <a:lnSpc>
                <a:spcPct val="90000"/>
              </a:lnSpc>
              <a:spcBef>
                <a:spcPts val="439"/>
              </a:spcBef>
              <a:buClr>
                <a:srgbClr val="222222"/>
              </a:buClr>
              <a:buFont typeface="Symbol" charset="2"/>
              <a:buChar char=""/>
            </a:pPr>
            <a:r>
              <a:rPr b="0" lang="en-US" sz="2200" spc="-1" strike="noStrike">
                <a:solidFill>
                  <a:srgbClr val="222222"/>
                </a:solidFill>
                <a:latin typeface="Arial"/>
              </a:rPr>
              <a:t>E-mailing, faxing, mailing, printing, transmitting, destruction</a:t>
            </a:r>
            <a:endParaRPr b="0" lang="en-US" sz="2200" spc="-1" strike="noStrike">
              <a:solidFill>
                <a:srgbClr val="222222"/>
              </a:solidFill>
              <a:latin typeface="Arial"/>
            </a:endParaRPr>
          </a:p>
          <a:p>
            <a:pPr marL="914400">
              <a:lnSpc>
                <a:spcPct val="90000"/>
              </a:lnSpc>
              <a:spcBef>
                <a:spcPts val="439"/>
              </a:spcBef>
            </a:pPr>
            <a:endParaRPr b="0" lang="en-US" sz="2200" spc="-1" strike="noStrike">
              <a:solidFill>
                <a:srgbClr val="222222"/>
              </a:solidFill>
              <a:latin typeface="Arial"/>
            </a:endParaRPr>
          </a:p>
        </p:txBody>
      </p:sp>
      <p:sp>
        <p:nvSpPr>
          <p:cNvPr id="27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80" name="TextShape 2"/>
          <p:cNvSpPr txBox="1"/>
          <p:nvPr/>
        </p:nvSpPr>
        <p:spPr>
          <a:xfrm>
            <a:off x="10769760" y="6324480"/>
            <a:ext cx="711000" cy="380520"/>
          </a:xfrm>
          <a:prstGeom prst="rect">
            <a:avLst/>
          </a:prstGeom>
          <a:noFill/>
          <a:ln w="9360">
            <a:noFill/>
          </a:ln>
        </p:spPr>
        <p:txBody>
          <a:bodyPr/>
          <a:p>
            <a:pPr algn="r">
              <a:lnSpc>
                <a:spcPct val="100000"/>
              </a:lnSpc>
            </a:pPr>
            <a:fld id="{BF77F2D6-5B25-488D-9C51-093EFD866680}"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8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Certification and Accreditation</a:t>
            </a:r>
            <a:endParaRPr b="0" lang="en-US" sz="3600" spc="-1" strike="noStrike">
              <a:solidFill>
                <a:srgbClr val="000000"/>
              </a:solidFill>
              <a:latin typeface="Arial"/>
            </a:endParaRPr>
          </a:p>
        </p:txBody>
      </p:sp>
      <p:sp>
        <p:nvSpPr>
          <p:cNvPr id="28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Two-step process for the formal evaluation and approval for use of a system</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i="1" lang="en-US" sz="2400" spc="-1" strike="noStrike">
                <a:solidFill>
                  <a:srgbClr val="222222"/>
                </a:solidFill>
                <a:latin typeface="Arial"/>
              </a:rPr>
              <a:t>Certification</a:t>
            </a:r>
            <a:r>
              <a:rPr b="0" lang="en-US" sz="2400" spc="-1" strike="noStrike">
                <a:solidFill>
                  <a:srgbClr val="222222"/>
                </a:solidFill>
                <a:latin typeface="Arial"/>
              </a:rPr>
              <a:t> is the process of evaluating a system against a set of formal standards, policies, or specifications.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i="1" lang="en-US" sz="2400" spc="-1" strike="noStrike">
                <a:solidFill>
                  <a:srgbClr val="222222"/>
                </a:solidFill>
                <a:latin typeface="Arial"/>
              </a:rPr>
              <a:t>Accreditation</a:t>
            </a:r>
            <a:r>
              <a:rPr b="0" lang="en-US" sz="2400" spc="-1" strike="noStrike">
                <a:solidFill>
                  <a:srgbClr val="222222"/>
                </a:solidFill>
                <a:latin typeface="Arial"/>
              </a:rPr>
              <a:t> is the formal approval for the use of a certified system, for a defined period of time (and possibly other conditions).</a:t>
            </a:r>
            <a:endParaRPr b="0" lang="en-US" sz="2400" spc="-1" strike="noStrike">
              <a:solidFill>
                <a:srgbClr val="222222"/>
              </a:solidFill>
              <a:latin typeface="Arial"/>
            </a:endParaRPr>
          </a:p>
          <a:p>
            <a:pPr>
              <a:lnSpc>
                <a:spcPct val="100000"/>
              </a:lnSpc>
              <a:spcBef>
                <a:spcPts val="519"/>
              </a:spcBef>
            </a:pPr>
            <a:endParaRPr b="0" lang="en-US" sz="2400" spc="-1" strike="noStrike">
              <a:solidFill>
                <a:srgbClr val="222222"/>
              </a:solidFill>
              <a:latin typeface="Arial"/>
            </a:endParaRPr>
          </a:p>
        </p:txBody>
      </p:sp>
      <p:sp>
        <p:nvSpPr>
          <p:cNvPr id="28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85" name="TextShape 2"/>
          <p:cNvSpPr txBox="1"/>
          <p:nvPr/>
        </p:nvSpPr>
        <p:spPr>
          <a:xfrm>
            <a:off x="10769760" y="6324480"/>
            <a:ext cx="711000" cy="380520"/>
          </a:xfrm>
          <a:prstGeom prst="rect">
            <a:avLst/>
          </a:prstGeom>
          <a:noFill/>
          <a:ln w="9360">
            <a:noFill/>
          </a:ln>
        </p:spPr>
        <p:txBody>
          <a:bodyPr/>
          <a:p>
            <a:pPr algn="r">
              <a:lnSpc>
                <a:spcPct val="100000"/>
              </a:lnSpc>
            </a:pPr>
            <a:fld id="{44BDEADC-D36B-4262-936C-AC257F401F3F}"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8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Internal Audit</a:t>
            </a:r>
            <a:endParaRPr b="0" lang="en-US" sz="3600" spc="-1" strike="noStrike">
              <a:solidFill>
                <a:srgbClr val="000000"/>
              </a:solidFill>
              <a:latin typeface="Arial"/>
            </a:endParaRPr>
          </a:p>
        </p:txBody>
      </p:sp>
      <p:sp>
        <p:nvSpPr>
          <p:cNvPr id="287" name="TextShape 4"/>
          <p:cNvSpPr txBox="1"/>
          <p:nvPr/>
        </p:nvSpPr>
        <p:spPr>
          <a:xfrm>
            <a:off x="711360" y="1676520"/>
            <a:ext cx="10769400" cy="4571640"/>
          </a:xfrm>
          <a:prstGeom prst="rect">
            <a:avLst/>
          </a:prstGeom>
          <a:noFill/>
          <a:ln>
            <a:noFill/>
          </a:ln>
        </p:spPr>
        <p:txBody>
          <a:bodyPr>
            <a:normAutofit/>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Evaluation of security controls and policies to measure their effectiveness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Performed by internal staff</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Objectivity is of vital importance</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Formal methodology</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Required by some regulations, e.g. Sarbanes Oxley</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Methodologies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Standards and practices of internal auditing from The Institute of Internal Auditors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i="1" lang="en-US" sz="2400" spc="-1" strike="noStrike">
                <a:solidFill>
                  <a:srgbClr val="222222"/>
                </a:solidFill>
                <a:latin typeface="Arial"/>
              </a:rPr>
              <a:t>IT Audit and Assurance Standards, Tools, and Techniques </a:t>
            </a:r>
            <a:r>
              <a:rPr b="0" lang="en-US" sz="2400" spc="-1" strike="noStrike">
                <a:solidFill>
                  <a:srgbClr val="222222"/>
                </a:solidFill>
                <a:latin typeface="Arial"/>
              </a:rPr>
              <a:t>from ISACA</a:t>
            </a:r>
            <a:endParaRPr b="0" lang="en-US" sz="2400" spc="-1" strike="noStrike">
              <a:solidFill>
                <a:srgbClr val="222222"/>
              </a:solidFill>
              <a:latin typeface="Arial"/>
            </a:endParaRPr>
          </a:p>
        </p:txBody>
      </p:sp>
      <p:sp>
        <p:nvSpPr>
          <p:cNvPr id="28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90" name="TextShape 2"/>
          <p:cNvSpPr txBox="1"/>
          <p:nvPr/>
        </p:nvSpPr>
        <p:spPr>
          <a:xfrm>
            <a:off x="10769760" y="6324480"/>
            <a:ext cx="711000" cy="380520"/>
          </a:xfrm>
          <a:prstGeom prst="rect">
            <a:avLst/>
          </a:prstGeom>
          <a:noFill/>
          <a:ln w="9360">
            <a:noFill/>
          </a:ln>
        </p:spPr>
        <p:txBody>
          <a:bodyPr/>
          <a:p>
            <a:pPr algn="r">
              <a:lnSpc>
                <a:spcPct val="100000"/>
              </a:lnSpc>
            </a:pPr>
            <a:fld id="{FFE2F6F3-5E96-484F-B095-795BA5EBCBC4}"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9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Strategies</a:t>
            </a:r>
            <a:endParaRPr b="0" lang="en-US" sz="3600" spc="-1" strike="noStrike">
              <a:solidFill>
                <a:srgbClr val="000000"/>
              </a:solidFill>
              <a:latin typeface="Arial"/>
            </a:endParaRPr>
          </a:p>
        </p:txBody>
      </p:sp>
      <p:sp>
        <p:nvSpPr>
          <p:cNvPr id="29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Management is responsible for developing the ongoing strategy for security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Past events can help shape the future</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Incidents</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SLA performance</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Certification and accreditation</a:t>
            </a:r>
            <a:endParaRPr b="0" lang="en-US" sz="24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Internal audit</a:t>
            </a:r>
            <a:endParaRPr b="0" lang="en-US" sz="2400" spc="-1" strike="noStrike">
              <a:solidFill>
                <a:srgbClr val="222222"/>
              </a:solidFill>
              <a:latin typeface="Arial"/>
            </a:endParaRPr>
          </a:p>
        </p:txBody>
      </p:sp>
      <p:sp>
        <p:nvSpPr>
          <p:cNvPr id="29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295" name="TextShape 2"/>
          <p:cNvSpPr txBox="1"/>
          <p:nvPr/>
        </p:nvSpPr>
        <p:spPr>
          <a:xfrm>
            <a:off x="10769760" y="6324480"/>
            <a:ext cx="711000" cy="380520"/>
          </a:xfrm>
          <a:prstGeom prst="rect">
            <a:avLst/>
          </a:prstGeom>
          <a:noFill/>
          <a:ln w="9360">
            <a:noFill/>
          </a:ln>
        </p:spPr>
        <p:txBody>
          <a:bodyPr/>
          <a:p>
            <a:pPr algn="r">
              <a:lnSpc>
                <a:spcPct val="100000"/>
              </a:lnSpc>
            </a:pPr>
            <a:fld id="{8FF38813-C96F-4A8F-B3A1-41BA9727ADB3}"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29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Personnel Security</a:t>
            </a:r>
            <a:endParaRPr b="0" lang="en-US" sz="3600" spc="-1" strike="noStrike">
              <a:solidFill>
                <a:srgbClr val="000000"/>
              </a:solidFill>
              <a:latin typeface="Arial"/>
            </a:endParaRPr>
          </a:p>
        </p:txBody>
      </p:sp>
      <p:sp>
        <p:nvSpPr>
          <p:cNvPr id="29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Hiring practices and procedures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Periodic performance evaluation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Disciplinary action policy and procedures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Termination procedures</a:t>
            </a:r>
            <a:endParaRPr b="0" lang="en-US" sz="2600" spc="-1" strike="noStrike">
              <a:solidFill>
                <a:srgbClr val="222222"/>
              </a:solidFill>
              <a:latin typeface="Arial"/>
            </a:endParaRPr>
          </a:p>
        </p:txBody>
      </p:sp>
      <p:sp>
        <p:nvSpPr>
          <p:cNvPr id="29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00" name="TextShape 2"/>
          <p:cNvSpPr txBox="1"/>
          <p:nvPr/>
        </p:nvSpPr>
        <p:spPr>
          <a:xfrm>
            <a:off x="10769760" y="6324480"/>
            <a:ext cx="711000" cy="380520"/>
          </a:xfrm>
          <a:prstGeom prst="rect">
            <a:avLst/>
          </a:prstGeom>
          <a:noFill/>
          <a:ln w="9360">
            <a:noFill/>
          </a:ln>
        </p:spPr>
        <p:txBody>
          <a:bodyPr/>
          <a:p>
            <a:pPr algn="r">
              <a:lnSpc>
                <a:spcPct val="100000"/>
              </a:lnSpc>
            </a:pPr>
            <a:fld id="{1861E080-14B0-468A-93BC-A2231DA5AD04}"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0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Hiring Practices and Procedures</a:t>
            </a:r>
            <a:endParaRPr b="0" lang="en-US" sz="3600" spc="-1" strike="noStrike">
              <a:solidFill>
                <a:srgbClr val="000000"/>
              </a:solidFill>
              <a:latin typeface="Arial"/>
            </a:endParaRPr>
          </a:p>
        </p:txBody>
      </p:sp>
      <p:sp>
        <p:nvSpPr>
          <p:cNvPr id="302" name="TextShape 4"/>
          <p:cNvSpPr txBox="1"/>
          <p:nvPr/>
        </p:nvSpPr>
        <p:spPr>
          <a:xfrm>
            <a:off x="711360" y="1981080"/>
            <a:ext cx="10769400" cy="41144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Effective assessment of qualifications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Background verification (prior employment, education, criminal history, financial history)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Non-disclosure agreement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Intellectual property agreement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Non-compete agreement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Employment agreement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Agreement to abide by all organizational policies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Formal job descriptions</a:t>
            </a:r>
            <a:endParaRPr b="0" lang="en-US" sz="2600" spc="-1" strike="noStrike">
              <a:solidFill>
                <a:srgbClr val="222222"/>
              </a:solidFill>
              <a:latin typeface="Arial"/>
            </a:endParaRPr>
          </a:p>
        </p:txBody>
      </p:sp>
      <p:sp>
        <p:nvSpPr>
          <p:cNvPr id="30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05" name="TextShape 2"/>
          <p:cNvSpPr txBox="1"/>
          <p:nvPr/>
        </p:nvSpPr>
        <p:spPr>
          <a:xfrm>
            <a:off x="10769760" y="6324480"/>
            <a:ext cx="711000" cy="380520"/>
          </a:xfrm>
          <a:prstGeom prst="rect">
            <a:avLst/>
          </a:prstGeom>
          <a:noFill/>
          <a:ln w="9360">
            <a:noFill/>
          </a:ln>
        </p:spPr>
        <p:txBody>
          <a:bodyPr/>
          <a:p>
            <a:pPr algn="r">
              <a:lnSpc>
                <a:spcPct val="100000"/>
              </a:lnSpc>
            </a:pPr>
            <a:fld id="{9AC379DD-5DC1-489C-BF31-2A5C0EAABF15}"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0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Termination</a:t>
            </a:r>
            <a:endParaRPr b="0" lang="en-US" sz="3600" spc="-1" strike="noStrike">
              <a:solidFill>
                <a:srgbClr val="000000"/>
              </a:solidFill>
              <a:latin typeface="Arial"/>
            </a:endParaRPr>
          </a:p>
        </p:txBody>
      </p:sp>
      <p:sp>
        <p:nvSpPr>
          <p:cNvPr id="30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Immediate termination of all logical and physical access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Change passwords known to the employee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Recovery of all assets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Notification of the termination to affected staff, customers, other third parties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And possibly: code reviews, review of recent activities prior to the termination</a:t>
            </a:r>
            <a:endParaRPr b="0" lang="en-US" sz="2600" spc="-1" strike="noStrike">
              <a:solidFill>
                <a:srgbClr val="222222"/>
              </a:solidFill>
              <a:latin typeface="Arial"/>
            </a:endParaRPr>
          </a:p>
        </p:txBody>
      </p:sp>
      <p:sp>
        <p:nvSpPr>
          <p:cNvPr id="30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10" name="TextShape 2"/>
          <p:cNvSpPr txBox="1"/>
          <p:nvPr/>
        </p:nvSpPr>
        <p:spPr>
          <a:xfrm>
            <a:off x="10769760" y="6324480"/>
            <a:ext cx="711000" cy="380520"/>
          </a:xfrm>
          <a:prstGeom prst="rect">
            <a:avLst/>
          </a:prstGeom>
          <a:noFill/>
          <a:ln w="9360">
            <a:noFill/>
          </a:ln>
        </p:spPr>
        <p:txBody>
          <a:bodyPr/>
          <a:p>
            <a:pPr algn="r">
              <a:lnSpc>
                <a:spcPct val="100000"/>
              </a:lnSpc>
            </a:pPr>
            <a:fld id="{1BD4A832-BBD4-44B8-8853-7C7174E7E295}"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1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Work Practices</a:t>
            </a:r>
            <a:endParaRPr b="0" lang="en-US" sz="3600" spc="-1" strike="noStrike">
              <a:solidFill>
                <a:srgbClr val="000000"/>
              </a:solidFill>
              <a:latin typeface="Arial"/>
            </a:endParaRPr>
          </a:p>
        </p:txBody>
      </p:sp>
      <p:sp>
        <p:nvSpPr>
          <p:cNvPr id="31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Separation of duties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Designing sensitive processes so that two or more persons are required to complete them</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Job rotation</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Good for cross-training, and also reduces the likelihood that employees will collude for personal gain</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Mandatory vacations</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Detect / prevent irregularities that violate policy and practices</a:t>
            </a:r>
            <a:endParaRPr b="0" lang="en-US" sz="2400" spc="-1" strike="noStrike">
              <a:solidFill>
                <a:srgbClr val="222222"/>
              </a:solidFill>
              <a:latin typeface="Arial"/>
            </a:endParaRPr>
          </a:p>
        </p:txBody>
      </p:sp>
      <p:sp>
        <p:nvSpPr>
          <p:cNvPr id="31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15" name="TextShape 2"/>
          <p:cNvSpPr txBox="1"/>
          <p:nvPr/>
        </p:nvSpPr>
        <p:spPr>
          <a:xfrm>
            <a:off x="10769760" y="6324480"/>
            <a:ext cx="711000" cy="380520"/>
          </a:xfrm>
          <a:prstGeom prst="rect">
            <a:avLst/>
          </a:prstGeom>
          <a:noFill/>
          <a:ln w="9360">
            <a:noFill/>
          </a:ln>
        </p:spPr>
        <p:txBody>
          <a:bodyPr/>
          <a:p>
            <a:pPr algn="r">
              <a:lnSpc>
                <a:spcPct val="100000"/>
              </a:lnSpc>
            </a:pPr>
            <a:fld id="{8B0C29C7-5F78-42B6-97A7-E4008DE927CB}"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1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Security Education, Training, and Awareness </a:t>
            </a:r>
            <a:endParaRPr b="0" lang="en-US" sz="3600" spc="-1" strike="noStrike">
              <a:solidFill>
                <a:srgbClr val="000000"/>
              </a:solidFill>
              <a:latin typeface="Arial"/>
            </a:endParaRPr>
          </a:p>
        </p:txBody>
      </p:sp>
      <p:sp>
        <p:nvSpPr>
          <p:cNvPr id="31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Training on security policy, guidelines, standards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Upon hire and periodically thereafter</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Various types of messaging</a:t>
            </a:r>
            <a:endParaRPr b="0" lang="en-US" sz="2600" spc="-1" strike="noStrike">
              <a:solidFill>
                <a:srgbClr val="222222"/>
              </a:solidFill>
              <a:latin typeface="Arial"/>
            </a:endParaRPr>
          </a:p>
          <a:p>
            <a:pPr lvl="1" marL="743040" indent="-285480">
              <a:lnSpc>
                <a:spcPct val="100000"/>
              </a:lnSpc>
              <a:spcBef>
                <a:spcPts val="479"/>
              </a:spcBef>
              <a:buClr>
                <a:srgbClr val="222222"/>
              </a:buClr>
              <a:buFont typeface="Symbol" charset="2"/>
              <a:buChar char=""/>
            </a:pPr>
            <a:r>
              <a:rPr b="0" lang="en-US" sz="2400" spc="-1" strike="noStrike">
                <a:solidFill>
                  <a:srgbClr val="222222"/>
                </a:solidFill>
                <a:latin typeface="Arial"/>
              </a:rPr>
              <a:t>E-mail, intranet, posters, flyers, trinkets, training classes</a:t>
            </a:r>
            <a:endParaRPr b="0" lang="en-US" sz="24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Testing – to measure employee knowledge of policy and practices</a:t>
            </a:r>
            <a:endParaRPr b="0" lang="en-US" sz="2600" spc="-1" strike="noStrike">
              <a:solidFill>
                <a:srgbClr val="222222"/>
              </a:solidFill>
              <a:latin typeface="Arial"/>
            </a:endParaRPr>
          </a:p>
        </p:txBody>
      </p:sp>
      <p:sp>
        <p:nvSpPr>
          <p:cNvPr id="31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20" name="TextShape 2"/>
          <p:cNvSpPr txBox="1"/>
          <p:nvPr/>
        </p:nvSpPr>
        <p:spPr>
          <a:xfrm>
            <a:off x="10769760" y="6324480"/>
            <a:ext cx="711000" cy="380520"/>
          </a:xfrm>
          <a:prstGeom prst="rect">
            <a:avLst/>
          </a:prstGeom>
          <a:noFill/>
          <a:ln w="9360">
            <a:noFill/>
          </a:ln>
        </p:spPr>
        <p:txBody>
          <a:bodyPr/>
          <a:p>
            <a:pPr algn="r">
              <a:lnSpc>
                <a:spcPct val="100000"/>
              </a:lnSpc>
            </a:pPr>
            <a:fld id="{79928060-9E0C-4E74-A86E-65E58F686997}"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2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Summary</a:t>
            </a:r>
            <a:endParaRPr b="0" lang="en-US" sz="3600" spc="-1" strike="noStrike">
              <a:solidFill>
                <a:srgbClr val="000000"/>
              </a:solidFill>
              <a:latin typeface="Arial"/>
            </a:endParaRPr>
          </a:p>
        </p:txBody>
      </p:sp>
      <p:sp>
        <p:nvSpPr>
          <p:cNvPr id="32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An organization’s security program should support its mission, objectives, and goals.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The core principles of information security are </a:t>
            </a:r>
            <a:r>
              <a:rPr b="0" i="1" lang="en-US" sz="2600" spc="-1" strike="noStrike">
                <a:solidFill>
                  <a:srgbClr val="222222"/>
                </a:solidFill>
                <a:latin typeface="Arial"/>
              </a:rPr>
              <a:t>confidentiality</a:t>
            </a:r>
            <a:r>
              <a:rPr b="0" lang="en-US" sz="2600" spc="-1" strike="noStrike">
                <a:solidFill>
                  <a:srgbClr val="222222"/>
                </a:solidFill>
                <a:latin typeface="Arial"/>
              </a:rPr>
              <a:t>, </a:t>
            </a:r>
            <a:r>
              <a:rPr b="0" i="1" lang="en-US" sz="2600" spc="-1" strike="noStrike">
                <a:solidFill>
                  <a:srgbClr val="222222"/>
                </a:solidFill>
                <a:latin typeface="Arial"/>
              </a:rPr>
              <a:t>integrity</a:t>
            </a:r>
            <a:r>
              <a:rPr b="0" lang="en-US" sz="2600" spc="-1" strike="noStrike">
                <a:solidFill>
                  <a:srgbClr val="222222"/>
                </a:solidFill>
                <a:latin typeface="Arial"/>
              </a:rPr>
              <a:t>, and </a:t>
            </a:r>
            <a:r>
              <a:rPr b="0" i="1" lang="en-US" sz="2600" spc="-1" strike="noStrike">
                <a:solidFill>
                  <a:srgbClr val="222222"/>
                </a:solidFill>
                <a:latin typeface="Arial"/>
              </a:rPr>
              <a:t>availability</a:t>
            </a:r>
            <a:r>
              <a:rPr b="0" lang="en-US" sz="2600" spc="-1" strike="noStrike">
                <a:solidFill>
                  <a:srgbClr val="222222"/>
                </a:solidFill>
                <a:latin typeface="Arial"/>
              </a:rPr>
              <a: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Privacy is related to the protection and proper handling of personal information.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i="1" lang="en-US" sz="2600" spc="-1" strike="noStrike">
                <a:solidFill>
                  <a:srgbClr val="222222"/>
                </a:solidFill>
                <a:latin typeface="Arial"/>
              </a:rPr>
              <a:t>Security governance</a:t>
            </a:r>
            <a:r>
              <a:rPr b="0" lang="en-US" sz="2600" spc="-1" strike="noStrike">
                <a:solidFill>
                  <a:srgbClr val="222222"/>
                </a:solidFill>
                <a:latin typeface="Arial"/>
              </a:rPr>
              <a:t> is the set of responsibilities and practices related to the development of strategic direction and risk management.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i="1" lang="en-US" sz="2600" spc="-1" strike="noStrike">
                <a:solidFill>
                  <a:srgbClr val="222222"/>
                </a:solidFill>
                <a:latin typeface="Arial"/>
              </a:rPr>
              <a:t>Security policies</a:t>
            </a:r>
            <a:r>
              <a:rPr b="0" lang="en-US" sz="2600" spc="-1" strike="noStrike">
                <a:solidFill>
                  <a:srgbClr val="222222"/>
                </a:solidFill>
                <a:latin typeface="Arial"/>
              </a:rPr>
              <a:t> specify the required characteristics of information systems and the required conduct of employees. </a:t>
            </a:r>
            <a:endParaRPr b="0" lang="en-US" sz="2600" spc="-1" strike="noStrike">
              <a:solidFill>
                <a:srgbClr val="222222"/>
              </a:solidFill>
              <a:latin typeface="Arial"/>
            </a:endParaRPr>
          </a:p>
        </p:txBody>
      </p:sp>
      <p:sp>
        <p:nvSpPr>
          <p:cNvPr id="32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03" name="TextShape 2"/>
          <p:cNvSpPr txBox="1"/>
          <p:nvPr/>
        </p:nvSpPr>
        <p:spPr>
          <a:xfrm>
            <a:off x="10769760" y="6324480"/>
            <a:ext cx="711000" cy="380520"/>
          </a:xfrm>
          <a:prstGeom prst="rect">
            <a:avLst/>
          </a:prstGeom>
          <a:noFill/>
          <a:ln w="9360">
            <a:noFill/>
          </a:ln>
        </p:spPr>
        <p:txBody>
          <a:bodyPr/>
          <a:p>
            <a:pPr algn="r">
              <a:lnSpc>
                <a:spcPct val="100000"/>
              </a:lnSpc>
            </a:pPr>
            <a:fld id="{D04CB3CA-80BA-46BC-97FC-1536153A02E4}"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04"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Example Mission Statements (cont.)</a:t>
            </a:r>
            <a:endParaRPr b="0" lang="en-US" sz="3600" spc="-1" strike="noStrike">
              <a:solidFill>
                <a:srgbClr val="000000"/>
              </a:solidFill>
              <a:latin typeface="Arial"/>
            </a:endParaRPr>
          </a:p>
        </p:txBody>
      </p:sp>
      <p:sp>
        <p:nvSpPr>
          <p:cNvPr id="105"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Empower and engage people around the world to collect and develop educational content under a free license or in the public domain, and to disseminate it effectively and globally.</a:t>
            </a:r>
            <a:r>
              <a:rPr b="0" lang="en-US" sz="2600" spc="-1" strike="noStrike">
                <a:solidFill>
                  <a:srgbClr val="222222"/>
                </a:solidFill>
                <a:latin typeface="Arial"/>
              </a:rPr>
              <a:t>” – Wikimedia Foundation</a:t>
            </a:r>
            <a:endParaRPr b="0" lang="en-US" sz="2600" spc="-1" strike="noStrike">
              <a:solidFill>
                <a:srgbClr val="222222"/>
              </a:solidFill>
              <a:latin typeface="Arial"/>
            </a:endParaRPr>
          </a:p>
        </p:txBody>
      </p:sp>
      <p:sp>
        <p:nvSpPr>
          <p:cNvPr id="106"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25" name="TextShape 2"/>
          <p:cNvSpPr txBox="1"/>
          <p:nvPr/>
        </p:nvSpPr>
        <p:spPr>
          <a:xfrm>
            <a:off x="10769760" y="6324480"/>
            <a:ext cx="711000" cy="380520"/>
          </a:xfrm>
          <a:prstGeom prst="rect">
            <a:avLst/>
          </a:prstGeom>
          <a:noFill/>
          <a:ln w="9360">
            <a:noFill/>
          </a:ln>
        </p:spPr>
        <p:txBody>
          <a:bodyPr/>
          <a:p>
            <a:pPr algn="r">
              <a:lnSpc>
                <a:spcPct val="100000"/>
              </a:lnSpc>
            </a:pPr>
            <a:fld id="{D8006497-37AD-4B77-93E8-8B89F8312AB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26"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Summary (cont.)</a:t>
            </a:r>
            <a:endParaRPr b="0" lang="en-US" sz="3600" spc="-1" strike="noStrike">
              <a:solidFill>
                <a:srgbClr val="000000"/>
              </a:solidFill>
              <a:latin typeface="Arial"/>
            </a:endParaRPr>
          </a:p>
        </p:txBody>
      </p:sp>
      <p:sp>
        <p:nvSpPr>
          <p:cNvPr id="327"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i="1" lang="en-US" sz="2600" spc="-1" strike="noStrike">
                <a:solidFill>
                  <a:srgbClr val="222222"/>
                </a:solidFill>
                <a:latin typeface="Arial"/>
              </a:rPr>
              <a:t>Security roles and responsibilities</a:t>
            </a:r>
            <a:r>
              <a:rPr b="0" lang="en-US" sz="2600" spc="-1" strike="noStrike">
                <a:solidFill>
                  <a:srgbClr val="222222"/>
                </a:solidFill>
                <a:latin typeface="Arial"/>
              </a:rPr>
              <a:t> define the ownership, access, and use of assets, and the general responsibilities of managers and employees. </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Data classification and protection defines levels of sensitivity for business information, as well as handling procedures for each level of sensitivity.</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Internal audit is the activity of evaluating security controls and policies to measure their effectiveness.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An organization’s hiring process should include the use of non-disclosure, employment, non-compete, intellectual property, and acceptable use agreements, as well as background checks. </a:t>
            </a:r>
            <a:endParaRPr b="0" lang="en-US" sz="2600" spc="-1" strike="noStrike">
              <a:solidFill>
                <a:srgbClr val="222222"/>
              </a:solidFill>
              <a:latin typeface="Arial"/>
            </a:endParaRPr>
          </a:p>
        </p:txBody>
      </p:sp>
      <p:sp>
        <p:nvSpPr>
          <p:cNvPr id="328"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330" name="TextShape 2"/>
          <p:cNvSpPr txBox="1"/>
          <p:nvPr/>
        </p:nvSpPr>
        <p:spPr>
          <a:xfrm>
            <a:off x="10769760" y="6324480"/>
            <a:ext cx="711000" cy="380520"/>
          </a:xfrm>
          <a:prstGeom prst="rect">
            <a:avLst/>
          </a:prstGeom>
          <a:noFill/>
          <a:ln w="9360">
            <a:noFill/>
          </a:ln>
        </p:spPr>
        <p:txBody>
          <a:bodyPr/>
          <a:p>
            <a:pPr algn="r">
              <a:lnSpc>
                <a:spcPct val="100000"/>
              </a:lnSpc>
            </a:pPr>
            <a:fld id="{D62E1AB4-48FA-4B7F-A4CF-5A253A7104FC}"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331"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Summary (cont.)</a:t>
            </a:r>
            <a:endParaRPr b="0" lang="en-US" sz="3600" spc="-1" strike="noStrike">
              <a:solidFill>
                <a:srgbClr val="000000"/>
              </a:solidFill>
              <a:latin typeface="Arial"/>
            </a:endParaRPr>
          </a:p>
        </p:txBody>
      </p:sp>
      <p:sp>
        <p:nvSpPr>
          <p:cNvPr id="332"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Upon termination of employment, the organization should retrieve all assets issued to the terminated employee and immediately rescind the employee’s access to all information systems.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Sound work practices include separation of duties, job rotation, and mandatory vacations.</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 security education, training, and awareness program should keep employees regularly informed of their expectations.</a:t>
            </a:r>
            <a:endParaRPr b="0" lang="en-US" sz="2600" spc="-1" strike="noStrike">
              <a:solidFill>
                <a:srgbClr val="222222"/>
              </a:solidFill>
              <a:latin typeface="Arial"/>
            </a:endParaRPr>
          </a:p>
        </p:txBody>
      </p:sp>
      <p:sp>
        <p:nvSpPr>
          <p:cNvPr id="333"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08" name="TextShape 2"/>
          <p:cNvSpPr txBox="1"/>
          <p:nvPr/>
        </p:nvSpPr>
        <p:spPr>
          <a:xfrm>
            <a:off x="10769760" y="6324480"/>
            <a:ext cx="711000" cy="380520"/>
          </a:xfrm>
          <a:prstGeom prst="rect">
            <a:avLst/>
          </a:prstGeom>
          <a:noFill/>
          <a:ln w="9360">
            <a:noFill/>
          </a:ln>
        </p:spPr>
        <p:txBody>
          <a:bodyPr/>
          <a:p>
            <a:pPr algn="r">
              <a:lnSpc>
                <a:spcPct val="100000"/>
              </a:lnSpc>
            </a:pPr>
            <a:fld id="{7F0CD047-A598-49CA-91C8-FE27BFFDB809}"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0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Objectives</a:t>
            </a:r>
            <a:endParaRPr b="0" lang="en-US" sz="3600" spc="-1" strike="noStrike">
              <a:solidFill>
                <a:srgbClr val="000000"/>
              </a:solidFill>
              <a:latin typeface="Arial"/>
            </a:endParaRPr>
          </a:p>
        </p:txBody>
      </p:sp>
      <p:sp>
        <p:nvSpPr>
          <p:cNvPr id="11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Statements of activities or end-states that the organization wishes to achieve.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Support the organization’s mission and describe how the organization will fulfill its mission.</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Observable and measurable.</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Do not necessarily specify </a:t>
            </a:r>
            <a:r>
              <a:rPr b="0" i="1" lang="en-US" sz="2600" spc="-1" strike="noStrike">
                <a:solidFill>
                  <a:srgbClr val="222222"/>
                </a:solidFill>
                <a:latin typeface="Arial"/>
              </a:rPr>
              <a:t>how</a:t>
            </a:r>
            <a:r>
              <a:rPr b="0" lang="en-US" sz="2600" spc="-1" strike="noStrike">
                <a:solidFill>
                  <a:srgbClr val="222222"/>
                </a:solidFill>
                <a:latin typeface="Arial"/>
              </a:rPr>
              <a:t> they will be completed, </a:t>
            </a:r>
            <a:r>
              <a:rPr b="0" i="1" lang="en-US" sz="2600" spc="-1" strike="noStrike">
                <a:solidFill>
                  <a:srgbClr val="222222"/>
                </a:solidFill>
                <a:latin typeface="Arial"/>
              </a:rPr>
              <a:t>when</a:t>
            </a:r>
            <a:r>
              <a:rPr b="0" lang="en-US" sz="2600" spc="-1" strike="noStrike">
                <a:solidFill>
                  <a:srgbClr val="222222"/>
                </a:solidFill>
                <a:latin typeface="Arial"/>
              </a:rPr>
              <a:t>, or by </a:t>
            </a:r>
            <a:r>
              <a:rPr b="0" i="1" lang="en-US" sz="2600" spc="-1" strike="noStrike">
                <a:solidFill>
                  <a:srgbClr val="222222"/>
                </a:solidFill>
                <a:latin typeface="Arial"/>
              </a:rPr>
              <a:t>whom</a:t>
            </a:r>
            <a:r>
              <a:rPr b="0" lang="en-US" sz="2600" spc="-1" strike="noStrike">
                <a:solidFill>
                  <a:srgbClr val="222222"/>
                </a:solidFill>
                <a:latin typeface="Arial"/>
              </a:rPr>
              <a:t>.</a:t>
            </a:r>
            <a:endParaRPr b="0" lang="en-US" sz="2600" spc="-1" strike="noStrike">
              <a:solidFill>
                <a:srgbClr val="222222"/>
              </a:solidFill>
              <a:latin typeface="Arial"/>
            </a:endParaRPr>
          </a:p>
        </p:txBody>
      </p:sp>
      <p:sp>
        <p:nvSpPr>
          <p:cNvPr id="11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13" name="TextShape 2"/>
          <p:cNvSpPr txBox="1"/>
          <p:nvPr/>
        </p:nvSpPr>
        <p:spPr>
          <a:xfrm>
            <a:off x="10769760" y="6324480"/>
            <a:ext cx="711000" cy="380520"/>
          </a:xfrm>
          <a:prstGeom prst="rect">
            <a:avLst/>
          </a:prstGeom>
          <a:noFill/>
          <a:ln w="9360">
            <a:noFill/>
          </a:ln>
        </p:spPr>
        <p:txBody>
          <a:bodyPr/>
          <a:p>
            <a:pPr algn="r">
              <a:lnSpc>
                <a:spcPct val="100000"/>
              </a:lnSpc>
            </a:pPr>
            <a:fld id="{8C71FD14-DDEE-4B02-89B6-9ED0297E1ACA}"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14"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Example Objectives</a:t>
            </a:r>
            <a:endParaRPr b="0" lang="en-US" sz="3600" spc="-1" strike="noStrike">
              <a:solidFill>
                <a:srgbClr val="000000"/>
              </a:solidFill>
              <a:latin typeface="Arial"/>
            </a:endParaRPr>
          </a:p>
        </p:txBody>
      </p:sp>
      <p:sp>
        <p:nvSpPr>
          <p:cNvPr id="115"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Improve security audit results</a:t>
            </a:r>
            <a:r>
              <a:rPr b="0" lang="en-US" sz="2600" spc="-1" strike="noStrike">
                <a:solidFill>
                  <a:srgbClr val="222222"/>
                </a:solidFill>
                <a:latin typeface="Arial"/>
              </a:rPr>
              <a: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Develop a security awareness strategy</a:t>
            </a:r>
            <a:r>
              <a:rPr b="0" lang="en-US" sz="2600" spc="-1" strike="noStrike">
                <a:solidFill>
                  <a:srgbClr val="222222"/>
                </a:solidFill>
                <a:latin typeface="Arial"/>
              </a:rPr>
              <a: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Consolidate computer account provisioning processes</a:t>
            </a:r>
            <a:r>
              <a:rPr b="0" lang="en-US" sz="2600" spc="-1" strike="noStrike">
                <a:solidFill>
                  <a:srgbClr val="222222"/>
                </a:solidFill>
                <a:latin typeface="Arial"/>
              </a:rPr>
              <a:t>.”</a:t>
            </a:r>
            <a:endParaRPr b="0" lang="en-US" sz="2600" spc="-1" strike="noStrike">
              <a:solidFill>
                <a:srgbClr val="222222"/>
              </a:solidFill>
              <a:latin typeface="Arial"/>
            </a:endParaRPr>
          </a:p>
        </p:txBody>
      </p:sp>
      <p:sp>
        <p:nvSpPr>
          <p:cNvPr id="116"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18" name="TextShape 2"/>
          <p:cNvSpPr txBox="1"/>
          <p:nvPr/>
        </p:nvSpPr>
        <p:spPr>
          <a:xfrm>
            <a:off x="10769760" y="6324480"/>
            <a:ext cx="711000" cy="380520"/>
          </a:xfrm>
          <a:prstGeom prst="rect">
            <a:avLst/>
          </a:prstGeom>
          <a:noFill/>
          <a:ln w="9360">
            <a:noFill/>
          </a:ln>
        </p:spPr>
        <p:txBody>
          <a:bodyPr/>
          <a:p>
            <a:pPr algn="r">
              <a:lnSpc>
                <a:spcPct val="100000"/>
              </a:lnSpc>
            </a:pPr>
            <a:fld id="{AD16C210-A5D9-4D62-BFDA-616C630C67ED}"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19"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Goals</a:t>
            </a:r>
            <a:endParaRPr b="0" lang="en-US" sz="3600" spc="-1" strike="noStrike">
              <a:solidFill>
                <a:srgbClr val="000000"/>
              </a:solidFill>
              <a:latin typeface="Arial"/>
            </a:endParaRPr>
          </a:p>
        </p:txBody>
      </p:sp>
      <p:sp>
        <p:nvSpPr>
          <p:cNvPr id="120"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Specify specific accomplishments that will enable the organization to meet its objectives. </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Measurable, observable, objective, support mission and objectives</a:t>
            </a:r>
            <a:endParaRPr b="0" lang="en-US" sz="2600" spc="-1" strike="noStrike">
              <a:solidFill>
                <a:srgbClr val="222222"/>
              </a:solidFill>
              <a:latin typeface="Arial"/>
            </a:endParaRPr>
          </a:p>
          <a:p>
            <a:pPr marL="343080" indent="-342720" algn="ctr">
              <a:lnSpc>
                <a:spcPct val="100000"/>
              </a:lnSpc>
              <a:spcBef>
                <a:spcPts val="519"/>
              </a:spcBef>
            </a:pPr>
            <a:endParaRPr b="0" lang="en-US" sz="2600" spc="-1" strike="noStrike">
              <a:solidFill>
                <a:srgbClr val="222222"/>
              </a:solidFill>
              <a:latin typeface="Arial"/>
            </a:endParaRPr>
          </a:p>
        </p:txBody>
      </p:sp>
      <p:sp>
        <p:nvSpPr>
          <p:cNvPr id="121"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11360" y="6324480"/>
            <a:ext cx="6908400" cy="380520"/>
          </a:xfrm>
          <a:prstGeom prst="rect">
            <a:avLst/>
          </a:prstGeom>
          <a:noFill/>
          <a:ln w="9360">
            <a:noFill/>
          </a:ln>
        </p:spPr>
        <p:txBody>
          <a:bodyPr/>
          <a:p>
            <a:pPr>
              <a:lnSpc>
                <a:spcPct val="100000"/>
              </a:lnSpc>
            </a:pPr>
            <a:r>
              <a:rPr b="0" lang="en-US" sz="1400" spc="-1" strike="noStrike">
                <a:solidFill>
                  <a:srgbClr val="222222"/>
                </a:solidFill>
                <a:latin typeface="Arial"/>
              </a:rPr>
              <a:t>CISSP Guide to Security Essentials, 2e</a:t>
            </a:r>
            <a:endParaRPr b="0" lang="en-US" sz="1400" spc="-1" strike="noStrike">
              <a:latin typeface="Times New Roman"/>
            </a:endParaRPr>
          </a:p>
        </p:txBody>
      </p:sp>
      <p:sp>
        <p:nvSpPr>
          <p:cNvPr id="123" name="TextShape 2"/>
          <p:cNvSpPr txBox="1"/>
          <p:nvPr/>
        </p:nvSpPr>
        <p:spPr>
          <a:xfrm>
            <a:off x="10769760" y="6324480"/>
            <a:ext cx="711000" cy="380520"/>
          </a:xfrm>
          <a:prstGeom prst="rect">
            <a:avLst/>
          </a:prstGeom>
          <a:noFill/>
          <a:ln w="9360">
            <a:noFill/>
          </a:ln>
        </p:spPr>
        <p:txBody>
          <a:bodyPr/>
          <a:p>
            <a:pPr algn="r">
              <a:lnSpc>
                <a:spcPct val="100000"/>
              </a:lnSpc>
            </a:pPr>
            <a:fld id="{BDD3A82C-1F5A-4CCC-AA70-BC373AC7B9CD}" type="slidenum">
              <a:rPr b="0" lang="en-US" sz="2000" spc="-1" strike="noStrike">
                <a:solidFill>
                  <a:srgbClr val="000000"/>
                </a:solidFill>
                <a:latin typeface="Arial"/>
                <a:ea typeface="ＭＳ Ｐゴシック"/>
              </a:rPr>
              <a:t>1</a:t>
            </a:fld>
            <a:endParaRPr b="0" lang="en-US" sz="2000" spc="-1" strike="noStrike">
              <a:latin typeface="Times New Roman"/>
            </a:endParaRPr>
          </a:p>
        </p:txBody>
      </p:sp>
      <p:sp>
        <p:nvSpPr>
          <p:cNvPr id="124" name="TextShape 3"/>
          <p:cNvSpPr txBox="1"/>
          <p:nvPr/>
        </p:nvSpPr>
        <p:spPr>
          <a:xfrm>
            <a:off x="711360" y="380880"/>
            <a:ext cx="10769400" cy="1142640"/>
          </a:xfrm>
          <a:prstGeom prst="rect">
            <a:avLst/>
          </a:prstGeom>
          <a:noFill/>
          <a:ln>
            <a:noFill/>
          </a:ln>
        </p:spPr>
        <p:txBody>
          <a:bodyPr anchor="ctr"/>
          <a:p>
            <a:pPr algn="ctr">
              <a:lnSpc>
                <a:spcPct val="100000"/>
              </a:lnSpc>
            </a:pPr>
            <a:r>
              <a:rPr b="0" lang="en-US" sz="3600" spc="-1" strike="noStrike">
                <a:solidFill>
                  <a:srgbClr val="222222"/>
                </a:solidFill>
                <a:latin typeface="Arial"/>
              </a:rPr>
              <a:t>Example Goals</a:t>
            </a:r>
            <a:endParaRPr b="0" lang="en-US" sz="3600" spc="-1" strike="noStrike">
              <a:solidFill>
                <a:srgbClr val="000000"/>
              </a:solidFill>
              <a:latin typeface="Arial"/>
            </a:endParaRPr>
          </a:p>
        </p:txBody>
      </p:sp>
      <p:sp>
        <p:nvSpPr>
          <p:cNvPr id="125" name="TextShape 4"/>
          <p:cNvSpPr txBox="1"/>
          <p:nvPr/>
        </p:nvSpPr>
        <p:spPr>
          <a:xfrm>
            <a:off x="711360" y="1676520"/>
            <a:ext cx="10769400" cy="4571640"/>
          </a:xfrm>
          <a:prstGeom prst="rect">
            <a:avLst/>
          </a:prstGeom>
          <a:noFill/>
          <a:ln>
            <a:noFill/>
          </a:ln>
        </p:spPr>
        <p:txBody>
          <a:bodyPr/>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Obtain ISO 27001 certification by the end of third quarter.</a:t>
            </a:r>
            <a:r>
              <a:rPr b="0" lang="en-US" sz="2600" spc="-1" strike="noStrike">
                <a:solidFill>
                  <a:srgbClr val="222222"/>
                </a:solidFill>
                <a:latin typeface="Arial"/>
              </a:rPr>
              <a: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Reduce development costs by twenty percent in the next fiscal year.</a:t>
            </a:r>
            <a:r>
              <a:rPr b="0" lang="en-US" sz="2600" spc="-1" strike="noStrike">
                <a:solidFill>
                  <a:srgbClr val="222222"/>
                </a:solidFill>
                <a:latin typeface="Arial"/>
              </a:rPr>
              <a:t>”</a:t>
            </a:r>
            <a:endParaRPr b="0" lang="en-US" sz="2600" spc="-1" strike="noStrike">
              <a:solidFill>
                <a:srgbClr val="222222"/>
              </a:solidFill>
              <a:latin typeface="Arial"/>
            </a:endParaRPr>
          </a:p>
          <a:p>
            <a:pPr marL="343080" indent="-342720">
              <a:lnSpc>
                <a:spcPct val="100000"/>
              </a:lnSpc>
              <a:spcBef>
                <a:spcPts val="519"/>
              </a:spcBef>
              <a:buClr>
                <a:srgbClr val="222222"/>
              </a:buClr>
              <a:buFont typeface="Symbol" charset="2"/>
              <a:buChar char=""/>
            </a:pPr>
            <a:r>
              <a:rPr b="0" lang="en-US" sz="2600" spc="-1" strike="noStrike">
                <a:solidFill>
                  <a:srgbClr val="222222"/>
                </a:solidFill>
                <a:latin typeface="Arial"/>
              </a:rPr>
              <a:t>“</a:t>
            </a:r>
            <a:r>
              <a:rPr b="0" i="1" lang="en-US" sz="2600" spc="-1" strike="noStrike">
                <a:solidFill>
                  <a:srgbClr val="222222"/>
                </a:solidFill>
                <a:latin typeface="Arial"/>
              </a:rPr>
              <a:t>Complete the integration of CRM and ERP systems by the end of November.</a:t>
            </a:r>
            <a:r>
              <a:rPr b="0" lang="en-US" sz="2600" spc="-1" strike="noStrike">
                <a:solidFill>
                  <a:srgbClr val="222222"/>
                </a:solidFill>
                <a:latin typeface="Arial"/>
              </a:rPr>
              <a:t>”</a:t>
            </a:r>
            <a:endParaRPr b="0" lang="en-US" sz="2600" spc="-1" strike="noStrike">
              <a:solidFill>
                <a:srgbClr val="222222"/>
              </a:solidFill>
              <a:latin typeface="Arial"/>
            </a:endParaRPr>
          </a:p>
        </p:txBody>
      </p:sp>
      <p:sp>
        <p:nvSpPr>
          <p:cNvPr id="126" name="CustomShape 5"/>
          <p:cNvSpPr/>
          <p:nvPr/>
        </p:nvSpPr>
        <p:spPr>
          <a:xfrm>
            <a:off x="4129920" y="6459480"/>
            <a:ext cx="434304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Times New Roman"/>
              </a:rPr>
              <a:t>© 2016 Cengage Learning®. May not be scanned, copied or duplicated, or posted to a publicly accessible website, in whole or in part.</a:t>
            </a:r>
            <a:endParaRPr b="0" lang="en-U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Theme1</Template>
  <TotalTime>1221</TotalTime>
  <Application>LibreOffice/6.0.7.3$Linux_X86_64 LibreOffice_project/00m0$Build-3</Application>
  <Words>5456</Words>
  <Paragraphs>540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2015-02-04T19:59:22Z</dcterms:created>
  <dc:creator>Parenteau, Crystal</dc:creator>
  <dc:description/>
  <dc:language>en-US</dc:language>
  <cp:lastModifiedBy/>
  <dcterms:modified xsi:type="dcterms:W3CDTF">2020-01-10T11:08:45Z</dcterms:modified>
  <cp:revision>55</cp:revision>
  <dc:subject/>
  <dc:title>Information Security and Risk Management,  Second Edition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51</vt:i4>
  </property>
</Properties>
</file>