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58"/>
  </p:notesMasterIdLst>
  <p:sldIdLst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20000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138" y="84"/>
      </p:cViewPr>
      <p:guideLst/>
    </p:cSldViewPr>
  </p:slideViewPr>
  <p:outlineViewPr>
    <p:cViewPr>
      <p:scale>
        <a:sx n="33" d="100"/>
        <a:sy n="33" d="100"/>
      </p:scale>
      <p:origin x="0" y="-456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312" y="-60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15F20-1BD3-4627-A706-2F3E70C51DCC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9124C-A6FA-47B5-9891-2B1F81A2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7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43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AKA Entity-based Authentication.</a:t>
            </a:r>
          </a:p>
          <a:p>
            <a:r>
              <a:rPr lang="en-US" dirty="0" smtClean="0"/>
              <a:t>Disadvantages: Cost, Changes in the user’s characteristics, Sudden changes to Chars., False-Readings: False Reject Rate, False Accept Rate, and Crossover Error Rate- the middle ground.  All of these relate back to the sensitivity of the reading device. </a:t>
            </a:r>
            <a:r>
              <a:rPr lang="en-US" dirty="0" err="1" smtClean="0"/>
              <a:t>p.43</a:t>
            </a:r>
            <a:r>
              <a:rPr lang="en-US" dirty="0" smtClean="0"/>
              <a:t>-44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25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Password quality. Each organization needs to establish standards for password quality. Passwords need to be complex </a:t>
            </a:r>
            <a:r>
              <a:rPr lang="en-US" dirty="0" smtClean="0"/>
              <a:t>but not too complex</a:t>
            </a:r>
          </a:p>
          <a:p>
            <a:endParaRPr lang="en-US" dirty="0"/>
          </a:p>
          <a:p>
            <a:r>
              <a:rPr lang="en-US" dirty="0"/>
              <a:t>Forgotten credentials. </a:t>
            </a:r>
            <a:r>
              <a:rPr lang="en-US" dirty="0" smtClean="0"/>
              <a:t>Need Standards for resetting passwords.</a:t>
            </a:r>
          </a:p>
          <a:p>
            <a:endParaRPr lang="en-US" dirty="0"/>
          </a:p>
          <a:p>
            <a:r>
              <a:rPr lang="en-US" dirty="0"/>
              <a:t>Compromised credentials. Organizations need a way to know when a user’s credentials have been compromised </a:t>
            </a:r>
            <a:r>
              <a:rPr lang="en-US" dirty="0" smtClean="0"/>
              <a:t>and </a:t>
            </a:r>
            <a:r>
              <a:rPr lang="en-US" dirty="0"/>
              <a:t>be able to quickly reset credentials or temporarily restrict compromised users’ access to systems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Staff terminations. </a:t>
            </a:r>
            <a:r>
              <a:rPr lang="en-US" dirty="0" smtClean="0"/>
              <a:t>those </a:t>
            </a:r>
            <a:r>
              <a:rPr lang="en-US" dirty="0"/>
              <a:t>users’ credentials must be quickly </a:t>
            </a:r>
            <a:r>
              <a:rPr lang="en-US" dirty="0" smtClean="0"/>
              <a:t>revoked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69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p.45</a:t>
            </a:r>
          </a:p>
          <a:p>
            <a:r>
              <a:rPr lang="en-US" dirty="0" smtClean="0"/>
              <a:t>LDAP Lightweight Directory Access Protocol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67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access control method whereby a user can authenticate once and be able to access many different information systems without having to </a:t>
            </a:r>
            <a:r>
              <a:rPr lang="en-US" dirty="0" err="1"/>
              <a:t>reauthenticate</a:t>
            </a:r>
            <a:r>
              <a:rPr lang="en-US" dirty="0"/>
              <a:t> into each one separately.</a:t>
            </a:r>
          </a:p>
          <a:p>
            <a:r>
              <a:rPr lang="en-US" dirty="0" smtClean="0"/>
              <a:t>Advantages: </a:t>
            </a:r>
            <a:r>
              <a:rPr lang="en-US" dirty="0"/>
              <a:t>of SSO is the convenience of eliminating many redundant logins for busy end </a:t>
            </a:r>
            <a:r>
              <a:rPr lang="en-US" dirty="0" smtClean="0"/>
              <a:t>users &amp; centralized </a:t>
            </a:r>
            <a:r>
              <a:rPr lang="en-US" dirty="0"/>
              <a:t>management of access for many applications and systems. A D</a:t>
            </a:r>
            <a:r>
              <a:rPr lang="en-US" dirty="0" smtClean="0"/>
              <a:t>isadvantage:  a </a:t>
            </a:r>
            <a:r>
              <a:rPr lang="en-US" dirty="0"/>
              <a:t>user’s compromised login credentials means that an intruder will have access to all of the applications and systems that the user also has access to.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76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5162550"/>
          </a:xfrm>
        </p:spPr>
        <p:txBody>
          <a:bodyPr>
            <a:normAutofit fontScale="92500" lnSpcReduction="20000"/>
          </a:bodyPr>
          <a:lstStyle/>
          <a:p>
            <a:r>
              <a:rPr lang="en-US" sz="1000" dirty="0" smtClean="0"/>
              <a:t>LDAP or Active Directory</a:t>
            </a:r>
          </a:p>
          <a:p>
            <a:r>
              <a:rPr lang="en-US" sz="1000" b="1" dirty="0"/>
              <a:t>LDAP</a:t>
            </a:r>
            <a:r>
              <a:rPr lang="en-US" sz="1000" dirty="0"/>
              <a:t> stands for Lightweight Directory Access Protocol. As the name suggests, it is a lightweight client-server protocol for accessing directory services, specifically X.500-based directory services. </a:t>
            </a:r>
            <a:r>
              <a:rPr lang="en-US" sz="1000" b="1" dirty="0"/>
              <a:t>LDAP</a:t>
            </a:r>
            <a:r>
              <a:rPr lang="en-US" sz="1000" dirty="0"/>
              <a:t> runs over TCP/IP or other connection oriented transfer </a:t>
            </a:r>
            <a:r>
              <a:rPr lang="en-US" sz="1000" dirty="0" smtClean="0"/>
              <a:t>services.  It’s used </a:t>
            </a:r>
            <a:r>
              <a:rPr lang="en-US" sz="1000" dirty="0"/>
              <a:t>for various directory </a:t>
            </a:r>
            <a:r>
              <a:rPr lang="en-US" sz="1000" dirty="0" smtClean="0"/>
              <a:t>purposes</a:t>
            </a:r>
            <a:r>
              <a:rPr lang="en-US" sz="1000" dirty="0"/>
              <a:t>, including authentication. LDAP is also a data storage model that provides specific methods for storing directory-type information. Because it is an open standard, LDAP is very popular and is the basis for a number of commercial products, including Microsoft Active Directory. Other commercial LDAP server products include</a:t>
            </a:r>
            <a:r>
              <a:rPr lang="en-US" sz="1000" dirty="0" smtClean="0"/>
              <a:t>: </a:t>
            </a:r>
            <a:endParaRPr lang="en-US" sz="1000" dirty="0"/>
          </a:p>
          <a:p>
            <a:r>
              <a:rPr lang="en-US" sz="1000" dirty="0"/>
              <a:t>Apache Directory </a:t>
            </a:r>
            <a:r>
              <a:rPr lang="en-US" sz="1000" dirty="0" smtClean="0"/>
              <a:t>Server, </a:t>
            </a:r>
            <a:r>
              <a:rPr lang="en-US" sz="1000" dirty="0"/>
              <a:t>Apple Open </a:t>
            </a:r>
            <a:r>
              <a:rPr lang="en-US" sz="1000" dirty="0" smtClean="0"/>
              <a:t>Directory, </a:t>
            </a:r>
            <a:r>
              <a:rPr lang="en-US" sz="1000" dirty="0"/>
              <a:t>Fedora Directory </a:t>
            </a:r>
            <a:r>
              <a:rPr lang="en-US" sz="1000" dirty="0" smtClean="0"/>
              <a:t>Server, </a:t>
            </a:r>
            <a:r>
              <a:rPr lang="en-US" sz="1000" dirty="0"/>
              <a:t>IBM Tivoli Directory Server Novell </a:t>
            </a:r>
            <a:r>
              <a:rPr lang="en-US" sz="1000" dirty="0" err="1" smtClean="0"/>
              <a:t>eDirectory</a:t>
            </a:r>
            <a:r>
              <a:rPr lang="en-US" sz="1000" dirty="0" smtClean="0"/>
              <a:t>, </a:t>
            </a:r>
            <a:r>
              <a:rPr lang="en-US" sz="1000" dirty="0" err="1" smtClean="0"/>
              <a:t>OpenDS</a:t>
            </a:r>
            <a:r>
              <a:rPr lang="en-US" sz="1000" dirty="0" smtClean="0"/>
              <a:t> </a:t>
            </a:r>
            <a:r>
              <a:rPr lang="en-US" sz="1000" dirty="0" err="1"/>
              <a:t>OpenLDAP</a:t>
            </a:r>
            <a:r>
              <a:rPr lang="en-US" sz="1000" dirty="0"/>
              <a:t> Oracle Directory Server Enterprise Edition Oracle Internet Directory Penrose </a:t>
            </a:r>
            <a:r>
              <a:rPr lang="en-US" sz="1000" dirty="0" err="1"/>
              <a:t>SIDVault</a:t>
            </a:r>
            <a:endParaRPr lang="en-US" sz="1000" dirty="0"/>
          </a:p>
          <a:p>
            <a:endParaRPr lang="en-US" sz="1000" dirty="0" smtClean="0"/>
          </a:p>
          <a:p>
            <a:r>
              <a:rPr lang="en-US" sz="1000" dirty="0" smtClean="0"/>
              <a:t>Active </a:t>
            </a:r>
            <a:r>
              <a:rPr lang="en-US" sz="1000" dirty="0"/>
              <a:t>Directory Microsoft Active Directory is a commercial implementation of LDAP. “AD,” as it is commonly called, is built into Microsoft server operating systems and is tightly coupled with Microsoft’s workstation and domain authentication and also Exchange e-mail</a:t>
            </a:r>
            <a:r>
              <a:rPr lang="en-US" sz="1000" dirty="0" smtClean="0"/>
              <a:t>.</a:t>
            </a:r>
          </a:p>
          <a:p>
            <a:endParaRPr lang="en-US" sz="1000" dirty="0"/>
          </a:p>
          <a:p>
            <a:r>
              <a:rPr lang="en-US" sz="1000" dirty="0"/>
              <a:t>RADIUS The Remote Authentication Dial In User Service, or RADIUS, is a UDP-based authentication protocol that traces its origins to dial-up remote access. Another popular use for RADIUS is centralized control of authentication for network devices such as routers. 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 smtClean="0"/>
              <a:t>Diameter </a:t>
            </a:r>
            <a:r>
              <a:rPr lang="en-US" sz="1000" dirty="0"/>
              <a:t>is an authentication protocol similar to RADIUS. </a:t>
            </a:r>
            <a:r>
              <a:rPr lang="en-US" sz="1000" dirty="0" smtClean="0"/>
              <a:t> provides </a:t>
            </a:r>
            <a:r>
              <a:rPr lang="en-US" sz="1000" dirty="0"/>
              <a:t>an upgrade path for RADIUS. Diameter has several advantages </a:t>
            </a:r>
            <a:r>
              <a:rPr lang="en-US" sz="1000" dirty="0" smtClean="0"/>
              <a:t>Diameter </a:t>
            </a:r>
            <a:r>
              <a:rPr lang="en-US" sz="1000" dirty="0"/>
              <a:t>uses the more reliable TCP protocol instead of UDP.</a:t>
            </a:r>
          </a:p>
          <a:p>
            <a:r>
              <a:rPr lang="en-US" sz="1000" dirty="0"/>
              <a:t>A Diameter session can be encrypted with SSL (TLS). </a:t>
            </a:r>
          </a:p>
          <a:p>
            <a:endParaRPr lang="en-US" sz="1000" dirty="0" smtClean="0"/>
          </a:p>
          <a:p>
            <a:r>
              <a:rPr lang="en-US" sz="1000" dirty="0"/>
              <a:t>TACACS Terminal Access Controller Access-Control System (TACACS, pronounced “tack-</a:t>
            </a:r>
            <a:r>
              <a:rPr lang="en-US" sz="1000" dirty="0" err="1"/>
              <a:t>acks</a:t>
            </a:r>
            <a:r>
              <a:rPr lang="en-US" sz="1000" dirty="0"/>
              <a:t>”) is a remote access authentication protocol that permits a device to </a:t>
            </a:r>
            <a:r>
              <a:rPr lang="en-US" sz="1000" dirty="0" err="1"/>
              <a:t>communi</a:t>
            </a:r>
            <a:r>
              <a:rPr lang="en-US" sz="1000" dirty="0"/>
              <a:t>- cate to a central authentication </a:t>
            </a:r>
            <a:r>
              <a:rPr lang="en-US" sz="1000" dirty="0" smtClean="0"/>
              <a:t>server.  TACACS+ is its replacement.</a:t>
            </a:r>
          </a:p>
          <a:p>
            <a:endParaRPr lang="en-US" sz="1000" dirty="0"/>
          </a:p>
          <a:p>
            <a:r>
              <a:rPr lang="en-US" sz="1000" dirty="0"/>
              <a:t>Kerberos </a:t>
            </a:r>
            <a:r>
              <a:rPr lang="en-US" sz="1000" dirty="0" err="1"/>
              <a:t>Kerberos</a:t>
            </a:r>
            <a:r>
              <a:rPr lang="en-US" sz="1000" dirty="0"/>
              <a:t> is a standard protocol that provides for mutual authentication (an end user and a Kerberos server authenticate each other) over a </a:t>
            </a:r>
            <a:r>
              <a:rPr lang="en-US" sz="1000" dirty="0" err="1"/>
              <a:t>nonsecure</a:t>
            </a:r>
            <a:r>
              <a:rPr lang="en-US" sz="1000" dirty="0"/>
              <a:t> network. There are several components in a Kerberos environment:</a:t>
            </a:r>
          </a:p>
          <a:p>
            <a:r>
              <a:rPr lang="en-US" sz="1000" dirty="0"/>
              <a:t>Client. The workstation (usually) that desires to access systems or services AS (authentication server). A centralized system to which a user initially authenticates TGS (ticket granting server). A centralized system that issues tickets SS (service server). A server that provides some useful service TGT (ticket granting ticket). A token that permits access to an SS ST (service ticket). An encrypted key</a:t>
            </a:r>
          </a:p>
          <a:p>
            <a:r>
              <a:rPr lang="en-US" sz="1000" dirty="0"/>
              <a:t>When a user wishes to log on to the network and access a service or application, the follow- </a:t>
            </a:r>
            <a:r>
              <a:rPr lang="en-US" sz="1000" dirty="0" err="1"/>
              <a:t>ing</a:t>
            </a:r>
            <a:r>
              <a:rPr lang="en-US" sz="1000" dirty="0"/>
              <a:t> steps are performed:</a:t>
            </a:r>
          </a:p>
          <a:p>
            <a:r>
              <a:rPr lang="en-US" sz="1000" dirty="0"/>
              <a:t>1.	The client authenticates to the AS. This creates a user session that will expire, typically in eight hours.</a:t>
            </a:r>
          </a:p>
          <a:p>
            <a:r>
              <a:rPr lang="en-US" sz="1000" dirty="0"/>
              <a:t>2.	The AS sends a TGT back to the client system.</a:t>
            </a:r>
          </a:p>
          <a:p>
            <a:r>
              <a:rPr lang="en-US" sz="1000" dirty="0"/>
              <a:t>3.	The client sends the TGT to the TGS to get authenticated.</a:t>
            </a:r>
          </a:p>
          <a:p>
            <a:r>
              <a:rPr lang="en-US" sz="1000" dirty="0"/>
              <a:t>4.	The TGS creates an encrypted key with an expiration time and sends it to the client.</a:t>
            </a:r>
          </a:p>
          <a:p>
            <a:r>
              <a:rPr lang="en-US" sz="1000" dirty="0"/>
              <a:t>5.	The client sends the ST to an SS that the user wishes to access.</a:t>
            </a:r>
          </a:p>
          <a:p>
            <a:r>
              <a:rPr lang="en-US" sz="1000" dirty="0"/>
              <a:t>6.	The SS confirms that the ST is still valid (by checking the expiration time). If the ST is valid, communication is established between the client and the server (</a:t>
            </a:r>
            <a:r>
              <a:rPr lang="en-US" sz="1000" dirty="0" smtClean="0"/>
              <a:t>SS)s</a:t>
            </a:r>
            <a:endParaRPr lang="en-US" sz="1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46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15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58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Principle of Least Privilege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23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09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51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5FC4F4B-12C2-4B06-A961-808FF281D66C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687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82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607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1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 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86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374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379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537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Keylogging, Shoulder-surfing, listening in on phone calls.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815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TEMPEST U.S. </a:t>
            </a:r>
            <a:r>
              <a:rPr lang="en-US" dirty="0" err="1" smtClean="0"/>
              <a:t>Govt</a:t>
            </a:r>
            <a:r>
              <a:rPr lang="en-US" dirty="0" smtClean="0"/>
              <a:t> program to capture Compromising </a:t>
            </a:r>
            <a:r>
              <a:rPr lang="en-US" dirty="0" err="1" smtClean="0"/>
              <a:t>Emenations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541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89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480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758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Spear Phishing – targets specific users or a group.</a:t>
            </a:r>
          </a:p>
          <a:p>
            <a:r>
              <a:rPr lang="en-US" dirty="0" smtClean="0"/>
              <a:t>Whaling – targets top executives.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754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751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236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Software: Crack, L0phtcrack, John the Ripper.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350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356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573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971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349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53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82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441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759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41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718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133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992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54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523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639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0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Information systems authenticate users by requesting a password, then hashing that password, and comparing that hash with a stored hash of the user’s actual password. If the hashes are the same, the user has entered the correct password.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E6A0CF5-7567-402C-8C74-FAF0558B8EDB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208358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932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248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24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9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Storing a password in plaintext is a BAD IDEA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1FDADCF-60C0-4CD7-85C6-329353BAEAFC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39827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9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of these types of devices is AKA Possession-based Authentication or Token Authentication.  Improved security over just knowledge-based authentication.</a:t>
            </a:r>
          </a:p>
          <a:p>
            <a:r>
              <a:rPr lang="en-US" dirty="0" smtClean="0"/>
              <a:t>More expensive to implement, manage and support. </a:t>
            </a:r>
          </a:p>
          <a:p>
            <a:r>
              <a:rPr lang="en-US" dirty="0" smtClean="0"/>
              <a:t>In addition, Biometrics (</a:t>
            </a:r>
            <a:r>
              <a:rPr lang="en-US" dirty="0" err="1" smtClean="0"/>
              <a:t>Entitiy</a:t>
            </a:r>
            <a:r>
              <a:rPr lang="en-US" dirty="0" smtClean="0"/>
              <a:t>-based </a:t>
            </a:r>
            <a:r>
              <a:rPr lang="en-US" dirty="0" err="1" smtClean="0"/>
              <a:t>Auth</a:t>
            </a:r>
            <a:r>
              <a:rPr lang="en-US" dirty="0" smtClean="0"/>
              <a:t>) is another form of Multi-factor </a:t>
            </a:r>
            <a:r>
              <a:rPr lang="en-US" dirty="0" err="1" smtClean="0"/>
              <a:t>Auth</a:t>
            </a:r>
            <a:r>
              <a:rPr lang="en-US" dirty="0" smtClean="0"/>
              <a:t> when combined with </a:t>
            </a:r>
            <a:r>
              <a:rPr lang="en-US" smtClean="0"/>
              <a:t>Knowledge-based Auth.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9124C-A6FA-47B5-9891-2B1F81A29C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29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124200"/>
            <a:ext cx="103632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191000"/>
            <a:ext cx="83312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fld id="{72CDA261-3529-474B-989D-401BA2D4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34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CDA261-3529-474B-989D-401BA2D4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0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88400" y="381000"/>
            <a:ext cx="2692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381000"/>
            <a:ext cx="78740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CDA261-3529-474B-989D-401BA2D4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10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F0C2AA-5875-45E9-94EA-08A21C0DAB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396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83CB87-B6FE-4402-B691-A7704E3CAB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153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681ED0-5DEE-4D8D-B674-D0E5544812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312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76400"/>
            <a:ext cx="5283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283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16EA5-D546-412C-82FF-532A13EB7B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0697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C3BD74-2505-4009-9425-AEBD7AE01B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699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FA4910-E9DC-48C9-BA89-A7E9789399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980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4B402F-F8F3-4B9B-9DEF-802AC852BD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5058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0408EE-5C86-4F7A-AA1B-EF1278D4D1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641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11200" y="6324600"/>
            <a:ext cx="6908800" cy="38100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769600" y="6324600"/>
            <a:ext cx="711200" cy="381000"/>
          </a:xfrm>
        </p:spPr>
        <p:txBody>
          <a:bodyPr/>
          <a:lstStyle>
            <a:lvl1pPr>
              <a:defRPr sz="1400"/>
            </a:lvl1pPr>
          </a:lstStyle>
          <a:p>
            <a:fld id="{72CDA261-3529-474B-989D-401BA2D4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37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BF78F1-4842-46A7-9549-CCAE39C5D2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98677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14E92C-5B53-4615-9BC8-B022881291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1490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88400" y="381000"/>
            <a:ext cx="2692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381000"/>
            <a:ext cx="78740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A1CED4-7C01-47D9-90CF-ECB6281B79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24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CDA261-3529-474B-989D-401BA2D4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1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76400"/>
            <a:ext cx="5283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283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CDA261-3529-474B-989D-401BA2D4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5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CDA261-3529-474B-989D-401BA2D4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2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CDA261-3529-474B-989D-401BA2D4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1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CDA261-3529-474B-989D-401BA2D4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1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CDA261-3529-474B-989D-401BA2D4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3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CDA261-3529-474B-989D-401BA2D4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7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381000"/>
            <a:ext cx="1076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76400"/>
            <a:ext cx="1076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1200" y="6324600"/>
            <a:ext cx="7823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222222"/>
                </a:solidFill>
                <a:latin typeface="+mn-lt"/>
              </a:defRPr>
            </a:lvl1pPr>
          </a:lstStyle>
          <a:p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24600"/>
            <a:ext cx="2743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222222"/>
                </a:solidFill>
                <a:latin typeface="Arial" panose="020B0604020202020204" pitchFamily="34" charset="0"/>
              </a:defRPr>
            </a:lvl1pPr>
          </a:lstStyle>
          <a:p>
            <a:fld id="{72CDA261-3529-474B-989D-401BA2D4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9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381000"/>
            <a:ext cx="1076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76400"/>
            <a:ext cx="1076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1200" y="6400800"/>
            <a:ext cx="3860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08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</a:defRPr>
            </a:lvl1pPr>
          </a:lstStyle>
          <a:p>
            <a:fld id="{9F1C4800-89FE-40ED-AD4B-9B4ADD5707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60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211836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CISSP Guide to Security Essentials, </a:t>
            </a:r>
            <a:br>
              <a:rPr lang="en-US" b="1" dirty="0"/>
            </a:br>
            <a:r>
              <a:rPr lang="en-US" b="1" dirty="0"/>
              <a:t>Second Edition</a:t>
            </a:r>
            <a:endParaRPr lang="en-US" b="1" dirty="0" smtClean="0">
              <a:ea typeface="+mj-ea"/>
            </a:endParaRP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901440"/>
            <a:ext cx="6400800" cy="1752600"/>
          </a:xfrm>
        </p:spPr>
        <p:txBody>
          <a:bodyPr/>
          <a:lstStyle/>
          <a:p>
            <a:pPr>
              <a:defRPr/>
            </a:pPr>
            <a:endParaRPr lang="en-US" b="0" i="1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0" i="1" dirty="0" smtClean="0">
                <a:solidFill>
                  <a:schemeClr val="tx1"/>
                </a:solidFill>
              </a:rPr>
              <a:t>Chapter 2</a:t>
            </a:r>
            <a:endParaRPr lang="en-US" b="0" i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0" i="1" dirty="0" smtClean="0">
                <a:solidFill>
                  <a:schemeClr val="tx1"/>
                </a:solidFill>
              </a:rPr>
              <a:t>Access Control</a:t>
            </a:r>
            <a:endParaRPr lang="en-US" b="0" i="1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rgbClr val="0000CC"/>
                </a:solidFill>
                <a:ea typeface="+mn-ea"/>
              </a:rPr>
              <a:t>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63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2C95792-35FE-45E8-A4F0-433FEADED23F}" type="slidenum">
              <a:rPr lang="en-US" altLang="en-US" sz="2000"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Biometric Authentication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Stronger than </a:t>
            </a:r>
            <a:r>
              <a:rPr lang="en-US" altLang="en-US" dirty="0" err="1" smtClean="0"/>
              <a:t>userid</a:t>
            </a:r>
            <a:r>
              <a:rPr lang="en-US" altLang="en-US" dirty="0" smtClean="0"/>
              <a:t> + password</a:t>
            </a:r>
          </a:p>
          <a:p>
            <a:pPr eaLnBrk="1" hangingPunct="1"/>
            <a:r>
              <a:rPr lang="en-US" altLang="en-US" dirty="0" smtClean="0"/>
              <a:t>Stronger than token-based</a:t>
            </a:r>
          </a:p>
          <a:p>
            <a:pPr eaLnBrk="1" hangingPunct="1"/>
            <a:r>
              <a:rPr lang="en-US" altLang="en-US" dirty="0" smtClean="0"/>
              <a:t>Measures a part of user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body</a:t>
            </a:r>
          </a:p>
          <a:p>
            <a:pPr lvl="1" eaLnBrk="1" hangingPunct="1"/>
            <a:r>
              <a:rPr lang="en-US" altLang="en-US" dirty="0" smtClean="0"/>
              <a:t>Fingerprint</a:t>
            </a:r>
          </a:p>
          <a:p>
            <a:pPr lvl="1" eaLnBrk="1" hangingPunct="1"/>
            <a:r>
              <a:rPr lang="en-US" altLang="en-US" dirty="0" smtClean="0"/>
              <a:t>Iris scan</a:t>
            </a:r>
          </a:p>
          <a:p>
            <a:pPr lvl="1" eaLnBrk="1" hangingPunct="1"/>
            <a:r>
              <a:rPr lang="en-US" altLang="en-US" dirty="0" smtClean="0"/>
              <a:t>Signature</a:t>
            </a:r>
          </a:p>
          <a:p>
            <a:pPr lvl="1" eaLnBrk="1" hangingPunct="1"/>
            <a:r>
              <a:rPr lang="en-US" altLang="en-US" dirty="0" smtClean="0"/>
              <a:t>Voice</a:t>
            </a:r>
          </a:p>
          <a:p>
            <a:pPr lvl="1" eaLnBrk="1" hangingPunct="1"/>
            <a:r>
              <a:rPr lang="en-US" altLang="en-US" dirty="0" smtClean="0"/>
              <a:t>Etc.</a:t>
            </a:r>
          </a:p>
        </p:txBody>
      </p:sp>
      <p:pic>
        <p:nvPicPr>
          <p:cNvPr id="16389" name="Picture 4" descr="b4400b2ee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981200"/>
            <a:ext cx="2133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5" descr="11387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9624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6" descr="iraq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3810001"/>
            <a:ext cx="2600325" cy="174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570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88FA08E-55E0-47F6-9A7D-378F66D7DD25}" type="slidenum">
              <a:rPr lang="en-US" altLang="en-US" sz="2000"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Authentication Issues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Password quality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Consistency of user credentials across multiple environments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Too many </a:t>
            </a:r>
            <a:r>
              <a:rPr lang="en-US" dirty="0" err="1" smtClean="0">
                <a:ea typeface="+mn-ea"/>
              </a:rPr>
              <a:t>userids</a:t>
            </a:r>
            <a:r>
              <a:rPr lang="en-US" dirty="0" smtClean="0">
                <a:ea typeface="+mn-ea"/>
              </a:rPr>
              <a:t> and passwords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Handling password resets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Dealing with compromised passwords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Staff terminations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534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74E359E-A0D3-47BF-B16A-293A60C9B37C}" type="slidenum">
              <a:rPr lang="en-US" altLang="en-US" sz="2000"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Access Control Technologies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Centralized management of access controls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LDAP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Active Directory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RADIUS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Diameter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TACACS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Kerberos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6172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DBA1F62-76E0-4FEF-AB7F-D394CC43378D}" type="slidenum">
              <a:rPr lang="en-US" altLang="en-US" sz="2000">
                <a:latin typeface="Arial" panose="020B0604020202020204" pitchFamily="34" charset="0"/>
              </a:rPr>
              <a:pPr eaLnBrk="1" hangingPunct="1"/>
              <a:t>13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Single Sign-On (SSO)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981200"/>
            <a:ext cx="10769600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Authenticate once, access many information systems without having to re-authenticate into each</a:t>
            </a:r>
          </a:p>
          <a:p>
            <a:pPr eaLnBrk="1" hangingPunct="1"/>
            <a:r>
              <a:rPr lang="en-US" altLang="en-US" dirty="0" smtClean="0"/>
              <a:t>Centralized session management</a:t>
            </a:r>
          </a:p>
          <a:p>
            <a:pPr eaLnBrk="1" hangingPunct="1"/>
            <a:r>
              <a:rPr lang="en-US" altLang="en-US" dirty="0" smtClean="0"/>
              <a:t>Often the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holy grail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for identity management</a:t>
            </a:r>
          </a:p>
          <a:p>
            <a:pPr lvl="1" eaLnBrk="1" hangingPunct="1"/>
            <a:r>
              <a:rPr lang="en-US" altLang="en-US" dirty="0" smtClean="0"/>
              <a:t>Harder in practice to achieve – integration issues</a:t>
            </a:r>
          </a:p>
          <a:p>
            <a:pPr eaLnBrk="1" hangingPunct="1"/>
            <a:r>
              <a:rPr lang="en-US" altLang="en-US" dirty="0" smtClean="0"/>
              <a:t>Weakness: intruder can access all participating systems if password compromised</a:t>
            </a:r>
          </a:p>
          <a:p>
            <a:pPr eaLnBrk="1" hangingPunct="1"/>
            <a:r>
              <a:rPr lang="en-US" altLang="en-US" dirty="0" smtClean="0"/>
              <a:t>Best to combine with two-factor / strong authentication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549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1EE9559-FEE7-49AD-B909-37A27B175879}" type="slidenum">
              <a:rPr lang="en-US" altLang="en-US" sz="2000">
                <a:latin typeface="Arial" panose="020B0604020202020204" pitchFamily="34" charset="0"/>
              </a:rPr>
              <a:pPr eaLnBrk="1" hangingPunct="1"/>
              <a:t>14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Reduced Sign-On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Like single sign-on (SSO), single credential for many systems</a:t>
            </a:r>
          </a:p>
          <a:p>
            <a:pPr eaLnBrk="1" hangingPunct="1"/>
            <a:r>
              <a:rPr lang="en-US" altLang="en-US" dirty="0" smtClean="0"/>
              <a:t>But… no inter-system session management</a:t>
            </a:r>
          </a:p>
          <a:p>
            <a:pPr eaLnBrk="1" hangingPunct="1"/>
            <a:r>
              <a:rPr lang="en-US" altLang="en-US" dirty="0" smtClean="0"/>
              <a:t>User must log into each system separately</a:t>
            </a:r>
          </a:p>
          <a:p>
            <a:pPr eaLnBrk="1" hangingPunct="1"/>
            <a:r>
              <a:rPr lang="en-US" altLang="en-US" dirty="0" smtClean="0"/>
              <a:t>Weakness: intruder can access all systems if password is compromised</a:t>
            </a:r>
          </a:p>
          <a:p>
            <a:pPr eaLnBrk="1" hangingPunct="1"/>
            <a:r>
              <a:rPr lang="en-US" altLang="en-US" dirty="0" smtClean="0"/>
              <a:t>Best to combine with two-factor / strong authentication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98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Access Control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Access requests and provisioning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Internal transfer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Termination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Periodic access review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Internal and external audit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4DE977B-A368-4469-ADD1-63EDCA51A8E3}" type="slidenum">
              <a:rPr lang="en-US" altLang="en-US" sz="2000">
                <a:latin typeface="Arial" panose="020B0604020202020204" pitchFamily="34" charset="0"/>
              </a:rPr>
              <a:pPr eaLnBrk="1" hangingPunct="1"/>
              <a:t>15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14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Access Requests and Provisioning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Steps in a basic formal process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Request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Review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Approve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Provision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Recordkeeping for each step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D9FB1EA-6138-4ADB-8CBA-9906DFE757A6}" type="slidenum">
              <a:rPr lang="en-US" altLang="en-US" sz="2000">
                <a:latin typeface="Arial" panose="020B0604020202020204" pitchFamily="34" charset="0"/>
              </a:rPr>
              <a:pPr eaLnBrk="1" hangingPunct="1"/>
              <a:t>16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5385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Internal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User’s access rights that are specific to the job he or she is leaving should be terminated</a:t>
            </a:r>
          </a:p>
          <a:p>
            <a:pPr eaLnBrk="1" hangingPunct="1"/>
            <a:r>
              <a:rPr lang="en-US" altLang="en-US" dirty="0" smtClean="0"/>
              <a:t>User’s accesses needed in new position should be formally requested</a:t>
            </a:r>
          </a:p>
          <a:p>
            <a:pPr eaLnBrk="1" hangingPunct="1"/>
            <a:r>
              <a:rPr lang="en-US" altLang="en-US" dirty="0" smtClean="0"/>
              <a:t>Lack of these processes results in “accumulation of privileges”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736A75E-15D6-4282-9226-A534BB0848F0}" type="slidenum">
              <a:rPr lang="en-US" altLang="en-US" sz="2000">
                <a:latin typeface="Arial" panose="020B0604020202020204" pitchFamily="34" charset="0"/>
              </a:rPr>
              <a:pPr eaLnBrk="1" hangingPunct="1"/>
              <a:t>17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7183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Former employee access rights should be revoked upon termination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Access revoked typically with in 24 hours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Access should be revoked immediately if the termination is adverse (e.g. organization is firing employee, or employee quits without giving notice)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Some organizations immediately terminate all access as soon as employee gives notice of termination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19A0C03-C3B2-4BE0-A221-D98C93AE85DF}" type="slidenum">
              <a:rPr lang="en-US" altLang="en-US" sz="2000"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0647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Periodic Access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Reviews to verify effectiveness of access control processes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Verify that terminations are performed, and within set time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Verify that all granted access rights were requested, reviewed, and approved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Look for user accounts that have not been used in an extended period of time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Look for combinations of access rights that would result in a segregation of duties conflict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Look for access rights that would violate the principle of </a:t>
            </a:r>
            <a:r>
              <a:rPr lang="en-US" i="1" dirty="0" smtClean="0">
                <a:ea typeface="+mn-ea"/>
              </a:rPr>
              <a:t>least privilege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6EF0A23-F720-455B-972B-A505FD9EE7C5}" type="slidenum">
              <a:rPr lang="en-US" altLang="en-US" sz="2000"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039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CISSP Guide to Security Essentials, 2e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12CCE4B-CDD0-4638-93BF-F47D8BEE8909}" type="slidenum">
              <a:rPr lang="en-US" altLang="en-US" sz="2000"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Objectives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Identification and Authentication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Centralized Access Control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Decentralized Access Control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Access Control Attacks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Access Provisioning Life Cycle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Testing Access Controls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90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Internal and External Audits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Organizations often undergo audits of access controls and access control processes</a:t>
            </a:r>
          </a:p>
          <a:p>
            <a:pPr lvl="1" eaLnBrk="1" hangingPunct="1"/>
            <a:r>
              <a:rPr lang="en-US" altLang="en-US" smtClean="0"/>
              <a:t>Internal – audits performed by company staff</a:t>
            </a:r>
          </a:p>
          <a:p>
            <a:pPr lvl="1" eaLnBrk="1" hangingPunct="1"/>
            <a:r>
              <a:rPr lang="en-US" altLang="en-US" smtClean="0"/>
              <a:t>External – audits performed by external audit firm or industry regulators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597B173-959F-49AB-B825-E797316E3282}" type="slidenum">
              <a:rPr lang="en-US" altLang="en-US" sz="2000">
                <a:latin typeface="Arial" panose="020B0604020202020204" pitchFamily="34" charset="0"/>
              </a:rPr>
              <a:pPr eaLnBrk="1" hangingPunct="1"/>
              <a:t>20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0256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B28FF6F-7BFA-4F0E-BED8-0D97D4AD58D1}" type="slidenum">
              <a:rPr lang="en-US" altLang="en-US" sz="2000">
                <a:latin typeface="Arial" panose="020B0604020202020204" pitchFamily="34" charset="0"/>
              </a:rPr>
              <a:pPr eaLnBrk="1" hangingPunct="1"/>
              <a:t>21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Access Control Attacks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Intruders will try to defeat, bypass, or trick access controls in order to reach their target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Attack objectives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Guess credentials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Malfunction of access controls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Bypass access controls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Replay known good logins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Trick people into giving up credentials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032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4695396-62C8-491A-A26B-312579396509}" type="slidenum">
              <a:rPr lang="en-US" altLang="en-US" sz="2000">
                <a:latin typeface="Arial" panose="020B0604020202020204" pitchFamily="34" charset="0"/>
              </a:rPr>
              <a:pPr eaLnBrk="1" hangingPunct="1"/>
              <a:t>22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Buffer Overflow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Cause malfunction in a way that permits illicit access</a:t>
            </a:r>
          </a:p>
          <a:p>
            <a:pPr eaLnBrk="1" hangingPunct="1"/>
            <a:r>
              <a:rPr lang="en-US" altLang="en-US" dirty="0" smtClean="0"/>
              <a:t>Send more data than application was designed to handle properly</a:t>
            </a:r>
          </a:p>
          <a:p>
            <a:pPr lvl="1" eaLnBrk="1" hangingPunct="1"/>
            <a:r>
              <a:rPr lang="ja-JP" altLang="en-US" dirty="0" smtClean="0"/>
              <a:t>“</a:t>
            </a:r>
            <a:r>
              <a:rPr lang="en-US" altLang="ja-JP" dirty="0" smtClean="0"/>
              <a:t>Excess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data corrupts application memory</a:t>
            </a:r>
          </a:p>
          <a:p>
            <a:pPr lvl="1" eaLnBrk="1" hangingPunct="1"/>
            <a:r>
              <a:rPr lang="en-US" altLang="en-US" dirty="0" smtClean="0"/>
              <a:t>Execution of arbitrary code</a:t>
            </a:r>
          </a:p>
          <a:p>
            <a:pPr lvl="1" eaLnBrk="1" hangingPunct="1"/>
            <a:r>
              <a:rPr lang="en-US" altLang="en-US" dirty="0" smtClean="0"/>
              <a:t>Malfunction</a:t>
            </a:r>
          </a:p>
          <a:p>
            <a:pPr eaLnBrk="1" hangingPunct="1"/>
            <a:r>
              <a:rPr lang="en-US" altLang="en-US" dirty="0" smtClean="0"/>
              <a:t>Countermeasure: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safe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coding that limits length of input data; filter input data to remove unsafe chars</a:t>
            </a:r>
            <a:endParaRPr lang="en-US" alt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874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3FA6891-FB4B-44F9-823A-8CFE3D263F21}" type="slidenum">
              <a:rPr lang="en-US" altLang="en-US" sz="2000">
                <a:latin typeface="Arial" panose="020B0604020202020204" pitchFamily="34" charset="0"/>
              </a:rPr>
              <a:pPr eaLnBrk="1" hangingPunct="1"/>
              <a:t>23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Script Injection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Insertion of scripting language characters into application input fields</a:t>
            </a:r>
          </a:p>
          <a:p>
            <a:pPr lvl="1" eaLnBrk="1" hangingPunct="1"/>
            <a:r>
              <a:rPr lang="en-US" altLang="en-US" dirty="0" smtClean="0"/>
              <a:t>Execute script on server side</a:t>
            </a:r>
          </a:p>
          <a:p>
            <a:pPr lvl="2" eaLnBrk="1" hangingPunct="1"/>
            <a:r>
              <a:rPr lang="en-US" altLang="en-US" dirty="0" smtClean="0"/>
              <a:t>SQL injection – obtain data from application database</a:t>
            </a:r>
          </a:p>
          <a:p>
            <a:pPr lvl="1" eaLnBrk="1" hangingPunct="1"/>
            <a:r>
              <a:rPr lang="en-US" altLang="en-US" dirty="0" smtClean="0"/>
              <a:t>Execute script on client side – trick user or browser</a:t>
            </a:r>
          </a:p>
          <a:p>
            <a:pPr lvl="2" eaLnBrk="1" hangingPunct="1"/>
            <a:r>
              <a:rPr lang="en-US" altLang="en-US" dirty="0" smtClean="0"/>
              <a:t>Cross site scripting</a:t>
            </a:r>
          </a:p>
          <a:p>
            <a:pPr lvl="2" eaLnBrk="1" hangingPunct="1"/>
            <a:r>
              <a:rPr lang="en-US" altLang="en-US" dirty="0" smtClean="0"/>
              <a:t>Cross site request forgery</a:t>
            </a:r>
          </a:p>
          <a:p>
            <a:pPr eaLnBrk="1" hangingPunct="1"/>
            <a:r>
              <a:rPr lang="en-US" altLang="en-US" dirty="0" smtClean="0"/>
              <a:t>Countermeasures: strip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unsafe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characters from input</a:t>
            </a:r>
            <a:endParaRPr lang="en-US" alt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8149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3C338D9-8AFA-4836-B6AB-8E43C441B2B4}" type="slidenum">
              <a:rPr lang="en-US" altLang="en-US" sz="2000">
                <a:latin typeface="Arial" panose="020B0604020202020204" pitchFamily="34" charset="0"/>
              </a:rPr>
              <a:pPr eaLnBrk="1" hangingPunct="1"/>
              <a:t>24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Data Remanence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Literally: data that remains after it has been </a:t>
            </a:r>
            <a:r>
              <a:rPr lang="ja-JP" altLang="en-US" smtClean="0"/>
              <a:t>“</a:t>
            </a:r>
            <a:r>
              <a:rPr lang="en-US" altLang="ja-JP" smtClean="0"/>
              <a:t>deleted</a:t>
            </a:r>
            <a:r>
              <a:rPr lang="ja-JP" altLang="en-US" smtClean="0"/>
              <a:t>”</a:t>
            </a:r>
            <a:endParaRPr lang="en-US" altLang="ja-JP" smtClean="0"/>
          </a:p>
          <a:p>
            <a:pPr eaLnBrk="1" hangingPunct="1"/>
            <a:r>
              <a:rPr lang="en-US" altLang="en-US" smtClean="0"/>
              <a:t>Examples</a:t>
            </a:r>
          </a:p>
          <a:p>
            <a:pPr lvl="1" eaLnBrk="1" hangingPunct="1"/>
            <a:r>
              <a:rPr lang="en-US" altLang="en-US" smtClean="0"/>
              <a:t>Deleted hard drive files</a:t>
            </a:r>
          </a:p>
          <a:p>
            <a:pPr lvl="1" eaLnBrk="1" hangingPunct="1"/>
            <a:r>
              <a:rPr lang="en-US" altLang="en-US" smtClean="0"/>
              <a:t>Data in file system </a:t>
            </a:r>
            <a:r>
              <a:rPr lang="ja-JP" altLang="en-US" smtClean="0"/>
              <a:t>“</a:t>
            </a:r>
            <a:r>
              <a:rPr lang="en-US" altLang="ja-JP" smtClean="0"/>
              <a:t>slack space</a:t>
            </a:r>
            <a:r>
              <a:rPr lang="ja-JP" altLang="en-US" smtClean="0"/>
              <a:t>”</a:t>
            </a:r>
            <a:endParaRPr lang="en-US" altLang="ja-JP" smtClean="0"/>
          </a:p>
          <a:p>
            <a:pPr lvl="1" eaLnBrk="1" hangingPunct="1"/>
            <a:r>
              <a:rPr lang="en-US" altLang="en-US" smtClean="0"/>
              <a:t>Erased files</a:t>
            </a:r>
          </a:p>
          <a:p>
            <a:pPr lvl="1" eaLnBrk="1" hangingPunct="1"/>
            <a:r>
              <a:rPr lang="en-US" altLang="en-US" smtClean="0"/>
              <a:t>Reformatted hard drive</a:t>
            </a:r>
          </a:p>
          <a:p>
            <a:pPr lvl="1" eaLnBrk="1" hangingPunct="1"/>
            <a:r>
              <a:rPr lang="en-US" altLang="en-US" smtClean="0"/>
              <a:t>Discarded / lost media: USB keys, backup tapes, CDs</a:t>
            </a:r>
          </a:p>
          <a:p>
            <a:pPr eaLnBrk="1" hangingPunct="1"/>
            <a:r>
              <a:rPr lang="en-US" altLang="en-US" smtClean="0"/>
              <a:t>Countermeasures: improve media physical controls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5738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20CDE12-1C5F-4087-B1B7-AC082EB1EEF4}" type="slidenum">
              <a:rPr lang="en-US" altLang="en-US" sz="2000">
                <a:latin typeface="Arial" panose="020B0604020202020204" pitchFamily="34" charset="0"/>
              </a:rPr>
              <a:pPr eaLnBrk="1" hangingPunct="1"/>
              <a:t>25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Denial of Service (DoS)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981200"/>
            <a:ext cx="10769600" cy="4114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Actions that cause target system to fail, thereby </a:t>
            </a:r>
            <a:r>
              <a:rPr lang="en-US" i="1" dirty="0" smtClean="0">
                <a:ea typeface="+mn-ea"/>
              </a:rPr>
              <a:t>denying service</a:t>
            </a:r>
            <a:r>
              <a:rPr lang="en-US" dirty="0" smtClean="0">
                <a:ea typeface="+mn-ea"/>
              </a:rPr>
              <a:t> to legitimate users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Specially crafted input that causes application malfunction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Large volume of input that floods application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Distributed Denial of Service (DDoS)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Large volume of input from many (hundreds, thousands) of sources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Countermeasures: input filters, patches, high capacity attack scrubbers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2554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037BA38-00B8-4EC6-8320-35528DA6E07B}" type="slidenum">
              <a:rPr lang="en-US" altLang="en-US" sz="2000">
                <a:latin typeface="Arial" panose="020B0604020202020204" pitchFamily="34" charset="0"/>
              </a:rPr>
              <a:pPr eaLnBrk="1" hangingPunct="1"/>
              <a:t>26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Dumpster Diving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n-ea"/>
              </a:rPr>
              <a:t>Literally, going through company trash in the hopes that sensitive printed documents were discarded that can be retrieved</a:t>
            </a:r>
          </a:p>
          <a:p>
            <a:pPr lvl="1" eaLnBrk="1" hangingPunct="1">
              <a:defRPr/>
            </a:pPr>
            <a:r>
              <a:rPr lang="en-US" smtClean="0">
                <a:ea typeface="+mn-ea"/>
              </a:rPr>
              <a:t>Personnel reports, financial records</a:t>
            </a:r>
          </a:p>
          <a:p>
            <a:pPr lvl="1" eaLnBrk="1" hangingPunct="1">
              <a:defRPr/>
            </a:pPr>
            <a:r>
              <a:rPr lang="en-US" smtClean="0">
                <a:ea typeface="+mn-ea"/>
              </a:rPr>
              <a:t>E-mail addresses</a:t>
            </a:r>
          </a:p>
          <a:p>
            <a:pPr lvl="1" eaLnBrk="1" hangingPunct="1">
              <a:defRPr/>
            </a:pPr>
            <a:r>
              <a:rPr lang="en-US" smtClean="0">
                <a:ea typeface="+mn-ea"/>
              </a:rPr>
              <a:t>Trade secrets</a:t>
            </a:r>
          </a:p>
          <a:p>
            <a:pPr lvl="1" eaLnBrk="1" hangingPunct="1">
              <a:defRPr/>
            </a:pPr>
            <a:r>
              <a:rPr lang="en-US" smtClean="0">
                <a:ea typeface="+mn-ea"/>
              </a:rPr>
              <a:t>Technical architecture</a:t>
            </a:r>
          </a:p>
          <a:p>
            <a:pPr eaLnBrk="1" hangingPunct="1">
              <a:defRPr/>
            </a:pPr>
            <a:r>
              <a:rPr lang="en-US" smtClean="0">
                <a:ea typeface="+mn-ea"/>
              </a:rPr>
              <a:t>Countermeasures: on-site shredding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829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E15344D-F486-4B6F-AEA6-02ADAA2FC061}" type="slidenum">
              <a:rPr lang="en-US" altLang="en-US" sz="2000">
                <a:latin typeface="Arial" panose="020B0604020202020204" pitchFamily="34" charset="0"/>
              </a:rPr>
              <a:pPr eaLnBrk="1" hangingPunct="1"/>
              <a:t>27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Eavesdropping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n-ea"/>
              </a:rPr>
              <a:t>Interception of data transmissions</a:t>
            </a:r>
          </a:p>
          <a:p>
            <a:pPr lvl="1" eaLnBrk="1" hangingPunct="1">
              <a:defRPr/>
            </a:pPr>
            <a:r>
              <a:rPr lang="en-US" smtClean="0">
                <a:ea typeface="+mn-ea"/>
              </a:rPr>
              <a:t>Login credentials</a:t>
            </a:r>
          </a:p>
          <a:p>
            <a:pPr lvl="1" eaLnBrk="1" hangingPunct="1">
              <a:defRPr/>
            </a:pPr>
            <a:r>
              <a:rPr lang="en-US" smtClean="0">
                <a:ea typeface="+mn-ea"/>
              </a:rPr>
              <a:t>Sensitive information</a:t>
            </a:r>
          </a:p>
          <a:p>
            <a:pPr eaLnBrk="1" hangingPunct="1">
              <a:defRPr/>
            </a:pPr>
            <a:r>
              <a:rPr lang="en-US" smtClean="0">
                <a:ea typeface="+mn-ea"/>
              </a:rPr>
              <a:t>Methods</a:t>
            </a:r>
          </a:p>
          <a:p>
            <a:pPr lvl="1" eaLnBrk="1" hangingPunct="1">
              <a:defRPr/>
            </a:pPr>
            <a:r>
              <a:rPr lang="en-US" smtClean="0">
                <a:ea typeface="+mn-ea"/>
              </a:rPr>
              <a:t>Network sniffing (maybe from a compromised system)</a:t>
            </a:r>
          </a:p>
          <a:p>
            <a:pPr lvl="1" eaLnBrk="1" hangingPunct="1">
              <a:defRPr/>
            </a:pPr>
            <a:r>
              <a:rPr lang="en-US" smtClean="0">
                <a:ea typeface="+mn-ea"/>
              </a:rPr>
              <a:t>Wireless network sniffing</a:t>
            </a:r>
          </a:p>
          <a:p>
            <a:pPr eaLnBrk="1" hangingPunct="1">
              <a:defRPr/>
            </a:pPr>
            <a:r>
              <a:rPr lang="en-US" smtClean="0">
                <a:ea typeface="+mn-ea"/>
              </a:rPr>
              <a:t>Countermeasures: encryption, stronger encryption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9419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015F6A6-2A3F-4E5B-8FEF-DD4E6F0B3395}" type="slidenum">
              <a:rPr lang="en-US" altLang="en-US" sz="2000">
                <a:latin typeface="Arial" panose="020B0604020202020204" pitchFamily="34" charset="0"/>
              </a:rPr>
              <a:pPr eaLnBrk="1" hangingPunct="1"/>
              <a:t>28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Emanations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n-ea"/>
              </a:rPr>
              <a:t>Electromagnetic radiation that emanates from computer equipment</a:t>
            </a:r>
          </a:p>
          <a:p>
            <a:pPr lvl="1" eaLnBrk="1" hangingPunct="1">
              <a:defRPr/>
            </a:pPr>
            <a:r>
              <a:rPr lang="en-US" smtClean="0">
                <a:ea typeface="+mn-ea"/>
              </a:rPr>
              <a:t>Network cabling</a:t>
            </a:r>
          </a:p>
          <a:p>
            <a:pPr lvl="2" eaLnBrk="1" hangingPunct="1">
              <a:defRPr/>
            </a:pPr>
            <a:r>
              <a:rPr lang="en-US" smtClean="0">
                <a:ea typeface="+mn-ea"/>
              </a:rPr>
              <a:t>More prevalent in networks with coaxial cabling</a:t>
            </a:r>
          </a:p>
          <a:p>
            <a:pPr lvl="1" eaLnBrk="1" hangingPunct="1">
              <a:defRPr/>
            </a:pPr>
            <a:r>
              <a:rPr lang="en-US" smtClean="0">
                <a:ea typeface="+mn-ea"/>
              </a:rPr>
              <a:t>CRT monitors</a:t>
            </a:r>
          </a:p>
          <a:p>
            <a:pPr lvl="1" eaLnBrk="1" hangingPunct="1">
              <a:defRPr/>
            </a:pPr>
            <a:r>
              <a:rPr lang="en-US" smtClean="0">
                <a:ea typeface="+mn-ea"/>
              </a:rPr>
              <a:t>Wi-Fi networks</a:t>
            </a:r>
          </a:p>
          <a:p>
            <a:pPr eaLnBrk="1" hangingPunct="1">
              <a:defRPr/>
            </a:pPr>
            <a:r>
              <a:rPr lang="en-US" smtClean="0">
                <a:ea typeface="+mn-ea"/>
              </a:rPr>
              <a:t>Countermeasures: shielding, twisted pair network cable, LCD monitors, lower power or eliminate Wi-Fi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375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8D13F5E-9D54-45F7-870A-4898E15DE473}" type="slidenum">
              <a:rPr lang="en-US" altLang="en-US" sz="2000">
                <a:latin typeface="Arial" panose="020B0604020202020204" pitchFamily="34" charset="0"/>
              </a:rPr>
              <a:pPr eaLnBrk="1" hangingPunct="1"/>
              <a:t>29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Spoofing and Masquerading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Specially crafted network packets that contain forged address of origin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TCP/IP protocol permits forged MAC and IP address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SMTP protocol permits forged e-mail From address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Countermeasures: router / firewall configuration to drop forged packets, judicious use of e-mail for signaling or data transfer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27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CISSP Guide to Security Essentials, 2e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F4C0A7E-3D4B-42C7-8A97-58CED78949ED}" type="slidenum">
              <a:rPr lang="en-US" altLang="en-US" sz="2000"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Identification and Authentication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Identification: unproven assertion of identity</a:t>
            </a:r>
          </a:p>
          <a:p>
            <a:pPr lvl="1" eaLnBrk="1" hangingPunct="1"/>
            <a:r>
              <a:rPr lang="ja-JP" altLang="en-US" dirty="0" smtClean="0"/>
              <a:t>“</a:t>
            </a:r>
            <a:r>
              <a:rPr lang="en-US" altLang="ja-JP" dirty="0" smtClean="0"/>
              <a:t>My name is…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1" eaLnBrk="1" hangingPunct="1"/>
            <a:r>
              <a:rPr lang="en-US" altLang="en-US" dirty="0" smtClean="0"/>
              <a:t>user id</a:t>
            </a:r>
          </a:p>
          <a:p>
            <a:pPr eaLnBrk="1" hangingPunct="1"/>
            <a:r>
              <a:rPr lang="en-US" altLang="en-US" dirty="0" smtClean="0"/>
              <a:t>Authentication: proven assertion of identity</a:t>
            </a:r>
          </a:p>
          <a:p>
            <a:pPr lvl="1" eaLnBrk="1" hangingPunct="1"/>
            <a:r>
              <a:rPr lang="en-US" altLang="en-US" dirty="0" smtClean="0"/>
              <a:t>User id and password</a:t>
            </a:r>
          </a:p>
          <a:p>
            <a:pPr lvl="1" eaLnBrk="1" hangingPunct="1"/>
            <a:r>
              <a:rPr lang="en-US" altLang="en-US" dirty="0" smtClean="0"/>
              <a:t>User id and PIN</a:t>
            </a:r>
          </a:p>
          <a:p>
            <a:pPr lvl="1" eaLnBrk="1" hangingPunct="1"/>
            <a:r>
              <a:rPr lang="en-US" altLang="en-US" dirty="0" smtClean="0"/>
              <a:t>Biometric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324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7C45A09-219D-4A4F-A371-0D81E2612891}" type="slidenum">
              <a:rPr lang="en-US" altLang="en-US" sz="2000">
                <a:latin typeface="Arial" panose="020B0604020202020204" pitchFamily="34" charset="0"/>
              </a:rPr>
              <a:pPr eaLnBrk="1" hangingPunct="1"/>
              <a:t>30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Social Engineering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Tricking people into giving out sensitive information by making them think they are </a:t>
            </a:r>
            <a:r>
              <a:rPr lang="en-US" i="1" dirty="0" smtClean="0">
                <a:ea typeface="+mn-ea"/>
              </a:rPr>
              <a:t>helping</a:t>
            </a:r>
            <a:r>
              <a:rPr lang="en-US" dirty="0" smtClean="0">
                <a:ea typeface="+mn-ea"/>
              </a:rPr>
              <a:t> someone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Methods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In person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By phone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Schemes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Log-in, remote access, building entrance help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Countermeasures: security awareness training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0979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157C8D4-5916-4182-8DD9-C1F5101A31C1}" type="slidenum">
              <a:rPr lang="en-US" altLang="en-US" sz="2000">
                <a:latin typeface="Arial" panose="020B0604020202020204" pitchFamily="34" charset="0"/>
              </a:rPr>
              <a:pPr eaLnBrk="1" hangingPunct="1"/>
              <a:t>31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Phishing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Incoming, fraudulent e-mail messages designed to give the appearance of origin from a legitimate institution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mtClean="0"/>
              <a:t>“</a:t>
            </a:r>
            <a:r>
              <a:rPr lang="en-US" altLang="ja-JP" smtClean="0"/>
              <a:t>Bank security breach</a:t>
            </a:r>
            <a:r>
              <a:rPr lang="ja-JP" altLang="en-US" smtClean="0"/>
              <a:t>”</a:t>
            </a:r>
            <a:endParaRPr lang="en-US" altLang="ja-JP" smtClean="0"/>
          </a:p>
          <a:p>
            <a:pPr lvl="1" eaLnBrk="1" hangingPunct="1">
              <a:lnSpc>
                <a:spcPct val="90000"/>
              </a:lnSpc>
            </a:pPr>
            <a:r>
              <a:rPr lang="ja-JP" altLang="en-US" smtClean="0"/>
              <a:t>“</a:t>
            </a:r>
            <a:r>
              <a:rPr lang="en-US" altLang="ja-JP" smtClean="0"/>
              <a:t>Tax refund</a:t>
            </a:r>
            <a:r>
              <a:rPr lang="ja-JP" altLang="en-US" smtClean="0"/>
              <a:t>”</a:t>
            </a:r>
            <a:endParaRPr lang="en-US" altLang="ja-JP" smtClean="0"/>
          </a:p>
          <a:p>
            <a:pPr lvl="1" eaLnBrk="1" hangingPunct="1">
              <a:lnSpc>
                <a:spcPct val="90000"/>
              </a:lnSpc>
            </a:pPr>
            <a:r>
              <a:rPr lang="ja-JP" altLang="en-US" smtClean="0"/>
              <a:t>“</a:t>
            </a:r>
            <a:r>
              <a:rPr lang="en-US" altLang="ja-JP" smtClean="0"/>
              <a:t>Irish sweepstakes</a:t>
            </a:r>
            <a:r>
              <a:rPr lang="ja-JP" altLang="en-US" smtClean="0"/>
              <a:t>”</a:t>
            </a:r>
            <a:endParaRPr lang="en-US" altLang="ja-JP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Tricks user into providing sensitive data via a forged web site (common) or return e-mail (less common)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Countermeasures: security awareness training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602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F04C0B1-4CF9-4F92-AA1B-02ADDD2AB4DE}" type="slidenum">
              <a:rPr lang="en-US" altLang="en-US" sz="2000">
                <a:latin typeface="Arial" panose="020B0604020202020204" pitchFamily="34" charset="0"/>
              </a:rPr>
              <a:pPr eaLnBrk="1" hangingPunct="1"/>
              <a:t>32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Pharming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Redirection of traffic to a forged website</a:t>
            </a:r>
          </a:p>
          <a:p>
            <a:pPr lvl="1" eaLnBrk="1" hangingPunct="1"/>
            <a:r>
              <a:rPr lang="en-US" altLang="en-US" dirty="0" smtClean="0"/>
              <a:t>Attack of DNS server (poison cache, other attacks)</a:t>
            </a:r>
          </a:p>
          <a:p>
            <a:pPr lvl="1" eaLnBrk="1" hangingPunct="1"/>
            <a:r>
              <a:rPr lang="en-US" altLang="en-US" dirty="0" smtClean="0"/>
              <a:t>Attack of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hosts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file on client system</a:t>
            </a:r>
          </a:p>
          <a:p>
            <a:pPr lvl="1" eaLnBrk="1" hangingPunct="1"/>
            <a:r>
              <a:rPr lang="en-US" altLang="en-US" dirty="0" smtClean="0"/>
              <a:t>Often, a phishing e-mail to lure user to forged website</a:t>
            </a:r>
          </a:p>
          <a:p>
            <a:pPr lvl="1" eaLnBrk="1" hangingPunct="1"/>
            <a:r>
              <a:rPr lang="en-US" altLang="en-US" dirty="0" smtClean="0"/>
              <a:t>Forged website has appearance of the real thing</a:t>
            </a:r>
          </a:p>
          <a:p>
            <a:pPr eaLnBrk="1" hangingPunct="1"/>
            <a:r>
              <a:rPr lang="en-US" altLang="en-US" dirty="0" smtClean="0"/>
              <a:t>Countermeasures: user awareness training, patches, better controls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183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8C86F87-7287-4080-8611-35A2FA61E393}" type="slidenum">
              <a:rPr lang="en-US" altLang="en-US" sz="2000">
                <a:latin typeface="Arial" panose="020B0604020202020204" pitchFamily="34" charset="0"/>
              </a:rPr>
              <a:pPr eaLnBrk="1" hangingPunct="1"/>
              <a:t>33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Password Guessing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Trying likely passwords to log in as a specific user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Common words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Spouse / partner / pet name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Significant dates / places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Countermeasures: strong, complex passwords, aggressive password policy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892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FF59333-1A23-4091-AC5C-54F9FE2E7348}" type="slidenum">
              <a:rPr lang="en-US" altLang="en-US" sz="2000">
                <a:latin typeface="Arial" panose="020B0604020202020204" pitchFamily="34" charset="0"/>
              </a:rPr>
              <a:pPr eaLnBrk="1" hangingPunct="1"/>
              <a:t>34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Password Cracking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Obtain / retrieve hashed passwords from target</a:t>
            </a:r>
          </a:p>
          <a:p>
            <a:pPr eaLnBrk="1" hangingPunct="1"/>
            <a:r>
              <a:rPr lang="en-US" altLang="en-US" dirty="0" smtClean="0"/>
              <a:t>Run password cracking program</a:t>
            </a:r>
          </a:p>
          <a:p>
            <a:pPr lvl="1" eaLnBrk="1" hangingPunct="1"/>
            <a:r>
              <a:rPr lang="en-US" altLang="en-US" dirty="0" smtClean="0"/>
              <a:t>Runs on attacker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system – no one will notice</a:t>
            </a:r>
          </a:p>
          <a:p>
            <a:pPr eaLnBrk="1" hangingPunct="1"/>
            <a:r>
              <a:rPr lang="en-US" altLang="en-US" dirty="0" smtClean="0"/>
              <a:t>Attacker logs in to target system using cracked passwords</a:t>
            </a:r>
          </a:p>
          <a:p>
            <a:pPr eaLnBrk="1" hangingPunct="1"/>
            <a:r>
              <a:rPr lang="en-US" altLang="en-US" dirty="0" smtClean="0"/>
              <a:t>Countermeasures: frequent password changes, controls on hashed password files, more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827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E3DDA8F-FBCB-43E9-98E7-203BF2ECBA91}" type="slidenum">
              <a:rPr lang="en-US" altLang="en-US" sz="2000">
                <a:latin typeface="Arial" panose="020B0604020202020204" pitchFamily="34" charset="0"/>
              </a:rPr>
              <a:pPr eaLnBrk="1" hangingPunct="1"/>
              <a:t>35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Malicious Code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Viruses, worms, Trojan horses, spyware, key logger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Harvest data or cause system malfunction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Countermeasures: anti-virus, anti-spyware, security awareness training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255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C566843-2A2B-4D5F-9324-BD7F4414976D}" type="slidenum">
              <a:rPr lang="en-US" altLang="en-US" sz="2000">
                <a:latin typeface="Arial" panose="020B0604020202020204" pitchFamily="34" charset="0"/>
              </a:rPr>
              <a:pPr eaLnBrk="1" hangingPunct="1"/>
              <a:t>36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Access Control Concepts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n-ea"/>
              </a:rPr>
              <a:t>Principles of access control</a:t>
            </a:r>
          </a:p>
          <a:p>
            <a:pPr eaLnBrk="1" hangingPunct="1">
              <a:defRPr/>
            </a:pPr>
            <a:r>
              <a:rPr lang="en-US" smtClean="0">
                <a:ea typeface="+mn-ea"/>
              </a:rPr>
              <a:t>Types of controls</a:t>
            </a:r>
          </a:p>
          <a:p>
            <a:pPr eaLnBrk="1" hangingPunct="1">
              <a:defRPr/>
            </a:pPr>
            <a:r>
              <a:rPr lang="en-US" smtClean="0">
                <a:ea typeface="+mn-ea"/>
              </a:rPr>
              <a:t>Categories of controls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7785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6B4CFD2-8628-474E-B284-463CA82D2A34}" type="slidenum">
              <a:rPr lang="en-US" altLang="en-US" sz="2000">
                <a:latin typeface="Arial" panose="020B0604020202020204" pitchFamily="34" charset="0"/>
              </a:rPr>
              <a:pPr eaLnBrk="1" hangingPunct="1"/>
              <a:t>37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Principles of Access Control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Separation of duties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No single individual should be allowed to perform high-value or sensitive tasks on their own</a:t>
            </a:r>
          </a:p>
          <a:p>
            <a:pPr lvl="2" eaLnBrk="1" hangingPunct="1">
              <a:defRPr/>
            </a:pPr>
            <a:r>
              <a:rPr lang="en-US" dirty="0" smtClean="0">
                <a:ea typeface="+mn-ea"/>
              </a:rPr>
              <a:t>Financial transactions</a:t>
            </a:r>
          </a:p>
          <a:p>
            <a:pPr lvl="2" eaLnBrk="1" hangingPunct="1">
              <a:defRPr/>
            </a:pPr>
            <a:r>
              <a:rPr lang="en-US" dirty="0" smtClean="0">
                <a:ea typeface="+mn-ea"/>
              </a:rPr>
              <a:t>User account creation / changes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Least privilege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Persons should have access to only the functions / data that they require to perform their stated duties</a:t>
            </a:r>
          </a:p>
          <a:p>
            <a:pPr eaLnBrk="1" hangingPunct="1"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854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4D3CC4F-8699-4B3E-A10B-84D169A78906}" type="slidenum">
              <a:rPr lang="en-US" altLang="en-US" sz="2000">
                <a:latin typeface="Arial" panose="020B0604020202020204" pitchFamily="34" charset="0"/>
              </a:rPr>
              <a:pPr eaLnBrk="1" hangingPunct="1"/>
              <a:t>38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Principles of Access Controls (cont.)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Defense in depth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Use of multiple controls to protect an asset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Heterogeneous controls preferred</a:t>
            </a:r>
          </a:p>
          <a:p>
            <a:pPr lvl="2" eaLnBrk="1" hangingPunct="1">
              <a:defRPr/>
            </a:pPr>
            <a:r>
              <a:rPr lang="en-US" dirty="0" smtClean="0">
                <a:ea typeface="+mn-ea"/>
              </a:rPr>
              <a:t>If one type fails, the other remains</a:t>
            </a:r>
          </a:p>
          <a:p>
            <a:pPr lvl="2" eaLnBrk="1" hangingPunct="1">
              <a:defRPr/>
            </a:pPr>
            <a:r>
              <a:rPr lang="en-US" dirty="0" smtClean="0">
                <a:ea typeface="+mn-ea"/>
              </a:rPr>
              <a:t>If one type is attacked, the other remains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Examples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Nested firewalls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Anti-virus on workstations, file servers, e-mail servers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421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B795A0F-ECEC-4E46-BDA0-53366F2409C7}" type="slidenum">
              <a:rPr lang="en-US" altLang="en-US" sz="2000">
                <a:latin typeface="Arial" panose="020B0604020202020204" pitchFamily="34" charset="0"/>
              </a:rPr>
              <a:pPr eaLnBrk="1" hangingPunct="1"/>
              <a:t>39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Types of Controls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n-ea"/>
              </a:rPr>
              <a:t>Technical</a:t>
            </a:r>
          </a:p>
          <a:p>
            <a:pPr lvl="1" eaLnBrk="1" hangingPunct="1">
              <a:defRPr/>
            </a:pPr>
            <a:r>
              <a:rPr lang="en-US" smtClean="0">
                <a:ea typeface="+mn-ea"/>
              </a:rPr>
              <a:t>Authentication, encryption, firewalls, anti-virus</a:t>
            </a:r>
          </a:p>
          <a:p>
            <a:pPr eaLnBrk="1" hangingPunct="1">
              <a:defRPr/>
            </a:pPr>
            <a:r>
              <a:rPr lang="en-US" smtClean="0">
                <a:ea typeface="+mn-ea"/>
              </a:rPr>
              <a:t>Physical</a:t>
            </a:r>
          </a:p>
          <a:p>
            <a:pPr lvl="1" eaLnBrk="1" hangingPunct="1">
              <a:defRPr/>
            </a:pPr>
            <a:r>
              <a:rPr lang="en-US" smtClean="0">
                <a:ea typeface="+mn-ea"/>
              </a:rPr>
              <a:t>Key card entry, fencing, video surveillance</a:t>
            </a:r>
          </a:p>
          <a:p>
            <a:pPr eaLnBrk="1" hangingPunct="1">
              <a:defRPr/>
            </a:pPr>
            <a:r>
              <a:rPr lang="en-US" smtClean="0">
                <a:ea typeface="+mn-ea"/>
              </a:rPr>
              <a:t>Administrative</a:t>
            </a:r>
          </a:p>
          <a:p>
            <a:pPr lvl="1" eaLnBrk="1" hangingPunct="1">
              <a:defRPr/>
            </a:pPr>
            <a:r>
              <a:rPr lang="en-US" smtClean="0">
                <a:ea typeface="+mn-ea"/>
              </a:rPr>
              <a:t>Policy, procedures, standards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716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BCE7A51-856B-4B74-ADF5-4B6057170958}" type="slidenum">
              <a:rPr lang="en-US" altLang="en-US" sz="2000"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Authentication Methods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What the user </a:t>
            </a:r>
            <a:r>
              <a:rPr lang="en-US" i="1" dirty="0" smtClean="0">
                <a:ea typeface="+mn-ea"/>
              </a:rPr>
              <a:t>knows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User id and password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User id and PIN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What the user </a:t>
            </a:r>
            <a:r>
              <a:rPr lang="en-US" i="1" dirty="0" smtClean="0">
                <a:ea typeface="+mn-ea"/>
              </a:rPr>
              <a:t>has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Smart card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Token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What the user </a:t>
            </a:r>
            <a:r>
              <a:rPr lang="en-US" i="1" dirty="0" smtClean="0">
                <a:ea typeface="+mn-ea"/>
              </a:rPr>
              <a:t>is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Biometrics (fingerprint, handwriting, voice, etc.)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285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C4971E2-C65B-47EB-82EC-02A84C4B4E78}" type="slidenum">
              <a:rPr lang="en-US" altLang="en-US" sz="2000">
                <a:latin typeface="Arial" panose="020B0604020202020204" pitchFamily="34" charset="0"/>
              </a:rPr>
              <a:pPr eaLnBrk="1" hangingPunct="1"/>
              <a:t>40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Categories of Controls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n-ea"/>
              </a:rPr>
              <a:t>Detective controls</a:t>
            </a:r>
          </a:p>
          <a:p>
            <a:pPr eaLnBrk="1" hangingPunct="1">
              <a:defRPr/>
            </a:pPr>
            <a:r>
              <a:rPr lang="en-US" smtClean="0">
                <a:ea typeface="+mn-ea"/>
              </a:rPr>
              <a:t>Deterrent controls</a:t>
            </a:r>
          </a:p>
          <a:p>
            <a:pPr eaLnBrk="1" hangingPunct="1">
              <a:defRPr/>
            </a:pPr>
            <a:r>
              <a:rPr lang="en-US" smtClean="0">
                <a:ea typeface="+mn-ea"/>
              </a:rPr>
              <a:t>Preventive controls</a:t>
            </a:r>
          </a:p>
          <a:p>
            <a:pPr eaLnBrk="1" hangingPunct="1">
              <a:defRPr/>
            </a:pPr>
            <a:r>
              <a:rPr lang="en-US" smtClean="0">
                <a:ea typeface="+mn-ea"/>
              </a:rPr>
              <a:t>Corrective controls</a:t>
            </a:r>
          </a:p>
          <a:p>
            <a:pPr eaLnBrk="1" hangingPunct="1">
              <a:defRPr/>
            </a:pPr>
            <a:r>
              <a:rPr lang="en-US" smtClean="0">
                <a:ea typeface="+mn-ea"/>
              </a:rPr>
              <a:t>Recovery controls</a:t>
            </a:r>
          </a:p>
          <a:p>
            <a:pPr eaLnBrk="1" hangingPunct="1">
              <a:defRPr/>
            </a:pPr>
            <a:r>
              <a:rPr lang="en-US" smtClean="0">
                <a:ea typeface="+mn-ea"/>
              </a:rPr>
              <a:t>Compensating controls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06936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E4D9E32-EEB5-42D7-A66E-790B77F77161}" type="slidenum">
              <a:rPr lang="en-US" altLang="en-US" sz="2000">
                <a:latin typeface="Arial" panose="020B0604020202020204" pitchFamily="34" charset="0"/>
              </a:rPr>
              <a:pPr eaLnBrk="1" hangingPunct="1"/>
              <a:t>41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Detective Controls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Monitor and record specific types of events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Does not stop or directly influence events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Video surveillance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Audit logs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Event logs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Intrusion detection system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7390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86A81C9-7110-4B94-964E-4772E4E9DDD9}" type="slidenum">
              <a:rPr lang="en-US" altLang="en-US" sz="2000">
                <a:latin typeface="Arial" panose="020B0604020202020204" pitchFamily="34" charset="0"/>
              </a:rPr>
              <a:pPr eaLnBrk="1" hangingPunct="1"/>
              <a:t>42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Deterrent Controls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981200"/>
            <a:ext cx="107696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Designed to prevent specific actions by influencing                                       choices of would-be intruders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Does not prevent or even record events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Signs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Guards, guard dogs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Razor wire</a:t>
            </a:r>
          </a:p>
        </p:txBody>
      </p:sp>
      <p:pic>
        <p:nvPicPr>
          <p:cNvPr id="46085" name="Picture 5" descr="Ch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0" y="4038600"/>
            <a:ext cx="2590800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6" descr="051908175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0" y="1617821"/>
            <a:ext cx="2590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03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51D892B-73C7-4B57-B90C-4D1356E516FB}" type="slidenum">
              <a:rPr lang="en-US" altLang="en-US" sz="2000">
                <a:latin typeface="Arial" panose="020B0604020202020204" pitchFamily="34" charset="0"/>
              </a:rPr>
              <a:pPr eaLnBrk="1" hangingPunct="1"/>
              <a:t>43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Preventive Controls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Block or control specific events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Firewalls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Anti-virus software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Encryption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Key card systems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Fencing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Bollards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Crash guards</a:t>
            </a:r>
          </a:p>
        </p:txBody>
      </p:sp>
      <p:pic>
        <p:nvPicPr>
          <p:cNvPr id="47109" name="Picture 4" descr="CH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057400"/>
            <a:ext cx="2590800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14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B6C2960-D293-4D3F-9FFD-1F2084C83CE6}" type="slidenum">
              <a:rPr lang="en-US" altLang="en-US" sz="2000">
                <a:latin typeface="Arial" panose="020B0604020202020204" pitchFamily="34" charset="0"/>
              </a:rPr>
              <a:pPr eaLnBrk="1" hangingPunct="1"/>
              <a:t>44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Corrective Controls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Post-event controls to prevent recurrence</a:t>
            </a:r>
          </a:p>
          <a:p>
            <a:pPr eaLnBrk="1" hangingPunct="1"/>
            <a:r>
              <a:rPr lang="ja-JP" altLang="en-US" dirty="0" smtClean="0"/>
              <a:t>“</a:t>
            </a:r>
            <a:r>
              <a:rPr lang="en-US" altLang="ja-JP" dirty="0" smtClean="0"/>
              <a:t>Corrective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refers to </a:t>
            </a:r>
            <a:r>
              <a:rPr lang="en-US" altLang="ja-JP" i="1" dirty="0" smtClean="0"/>
              <a:t>when</a:t>
            </a:r>
            <a:r>
              <a:rPr lang="en-US" altLang="ja-JP" dirty="0" smtClean="0"/>
              <a:t> it is implemented</a:t>
            </a:r>
          </a:p>
          <a:p>
            <a:pPr lvl="1" eaLnBrk="1" hangingPunct="1"/>
            <a:r>
              <a:rPr lang="en-US" altLang="en-US" dirty="0" smtClean="0"/>
              <a:t>Can be preventive, detective, deterrent, administrative</a:t>
            </a:r>
          </a:p>
          <a:p>
            <a:pPr eaLnBrk="1" hangingPunct="1"/>
            <a:r>
              <a:rPr lang="en-US" altLang="en-US" dirty="0" smtClean="0"/>
              <a:t>Examples</a:t>
            </a:r>
          </a:p>
          <a:p>
            <a:pPr lvl="1" eaLnBrk="1" hangingPunct="1"/>
            <a:r>
              <a:rPr lang="en-US" altLang="en-US" dirty="0" smtClean="0"/>
              <a:t>Spam filter</a:t>
            </a:r>
          </a:p>
          <a:p>
            <a:pPr lvl="1" eaLnBrk="1" hangingPunct="1"/>
            <a:r>
              <a:rPr lang="en-US" altLang="en-US" dirty="0" smtClean="0"/>
              <a:t>Anti-virus on e-mail server</a:t>
            </a:r>
          </a:p>
          <a:p>
            <a:pPr lvl="1" eaLnBrk="1" hangingPunct="1"/>
            <a:r>
              <a:rPr lang="en-US" altLang="en-US" dirty="0" smtClean="0"/>
              <a:t>WPA Wi-Fi encryption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86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AC77218-00C8-4AEC-A009-2F41E6A7DD5D}" type="slidenum">
              <a:rPr lang="en-US" altLang="en-US" sz="2000">
                <a:latin typeface="Arial" panose="020B0604020202020204" pitchFamily="34" charset="0"/>
              </a:rPr>
              <a:pPr eaLnBrk="1" hangingPunct="1"/>
              <a:t>45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Recovery Controls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Post-incident controls to recover systems</a:t>
            </a:r>
          </a:p>
          <a:p>
            <a:pPr eaLnBrk="1" hangingPunct="1"/>
            <a:r>
              <a:rPr lang="ja-JP" altLang="en-US" dirty="0" smtClean="0"/>
              <a:t>“</a:t>
            </a:r>
            <a:r>
              <a:rPr lang="en-US" altLang="ja-JP" dirty="0" smtClean="0"/>
              <a:t>Recovery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refers to </a:t>
            </a:r>
            <a:r>
              <a:rPr lang="en-US" altLang="ja-JP" i="1" dirty="0" smtClean="0"/>
              <a:t>when</a:t>
            </a:r>
            <a:r>
              <a:rPr lang="en-US" altLang="ja-JP" dirty="0" smtClean="0"/>
              <a:t> it is implemented</a:t>
            </a:r>
          </a:p>
          <a:p>
            <a:pPr lvl="1" eaLnBrk="1" hangingPunct="1"/>
            <a:r>
              <a:rPr lang="en-US" altLang="en-US" dirty="0" smtClean="0"/>
              <a:t>Can be detective, preventive, deterrent, administrative</a:t>
            </a:r>
          </a:p>
          <a:p>
            <a:pPr eaLnBrk="1" hangingPunct="1"/>
            <a:r>
              <a:rPr lang="en-US" altLang="en-US" dirty="0" smtClean="0"/>
              <a:t>Examples</a:t>
            </a:r>
          </a:p>
          <a:p>
            <a:pPr lvl="1" eaLnBrk="1" hangingPunct="1"/>
            <a:r>
              <a:rPr lang="en-US" altLang="en-US" dirty="0" smtClean="0"/>
              <a:t>System restoration</a:t>
            </a:r>
          </a:p>
          <a:p>
            <a:pPr lvl="1" eaLnBrk="1" hangingPunct="1"/>
            <a:r>
              <a:rPr lang="en-US" altLang="en-US" dirty="0" smtClean="0"/>
              <a:t>Database restoration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25608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FC780D5-B90D-48D0-8E30-644A597CACAD}" type="slidenum">
              <a:rPr lang="en-US" altLang="en-US" sz="2000">
                <a:latin typeface="Arial" panose="020B0604020202020204" pitchFamily="34" charset="0"/>
              </a:rPr>
              <a:pPr eaLnBrk="1" hangingPunct="1"/>
              <a:t>46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Compensating Controls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Control that is introduced that compensates for the absence or failure of a control</a:t>
            </a:r>
          </a:p>
          <a:p>
            <a:pPr eaLnBrk="1" hangingPunct="1"/>
            <a:r>
              <a:rPr lang="ja-JP" altLang="en-US" smtClean="0"/>
              <a:t>“</a:t>
            </a:r>
            <a:r>
              <a:rPr lang="en-US" altLang="ja-JP" smtClean="0"/>
              <a:t>Compensating</a:t>
            </a:r>
            <a:r>
              <a:rPr lang="ja-JP" altLang="en-US" smtClean="0"/>
              <a:t>”</a:t>
            </a:r>
            <a:r>
              <a:rPr lang="en-US" altLang="ja-JP" smtClean="0"/>
              <a:t> refers to </a:t>
            </a:r>
            <a:r>
              <a:rPr lang="en-US" altLang="ja-JP" i="1" smtClean="0"/>
              <a:t>why</a:t>
            </a:r>
            <a:r>
              <a:rPr lang="en-US" altLang="ja-JP" smtClean="0"/>
              <a:t> it is implemented</a:t>
            </a:r>
          </a:p>
          <a:p>
            <a:pPr lvl="1" eaLnBrk="1" hangingPunct="1"/>
            <a:r>
              <a:rPr lang="en-US" altLang="en-US" smtClean="0"/>
              <a:t>Can be detective, preventive, deterrent, administrative</a:t>
            </a:r>
          </a:p>
          <a:p>
            <a:pPr eaLnBrk="1" hangingPunct="1"/>
            <a:r>
              <a:rPr lang="en-US" altLang="en-US" smtClean="0"/>
              <a:t>Examples</a:t>
            </a:r>
          </a:p>
          <a:p>
            <a:pPr lvl="1" eaLnBrk="1" hangingPunct="1"/>
            <a:r>
              <a:rPr lang="en-US" altLang="en-US" smtClean="0"/>
              <a:t>Daily monitoring of anti-virus console</a:t>
            </a:r>
          </a:p>
          <a:p>
            <a:pPr lvl="1" eaLnBrk="1" hangingPunct="1"/>
            <a:r>
              <a:rPr lang="en-US" altLang="en-US" smtClean="0"/>
              <a:t>Monthly review of administrative logins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54208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1D8953F-3E51-4E11-AD9C-0BB1A44099D2}" type="slidenum">
              <a:rPr lang="en-US" altLang="en-US" sz="2000">
                <a:latin typeface="Arial" panose="020B0604020202020204" pitchFamily="34" charset="0"/>
              </a:rPr>
              <a:pPr eaLnBrk="1" hangingPunct="1"/>
              <a:t>47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Testing Access Controls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Access controls are the primary defense that protect assets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Testing helps to verify whether they are working properly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Types of tests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Security scanning and penetration testing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Application vulnerability tests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Application code reviews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Audit log analysis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1641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700CE19-F1D6-41CE-B62E-3E6995C319DB}" type="slidenum">
              <a:rPr lang="en-US" altLang="en-US" sz="2000">
                <a:latin typeface="Arial" panose="020B0604020202020204" pitchFamily="34" charset="0"/>
              </a:rPr>
              <a:pPr eaLnBrk="1" hangingPunct="1"/>
              <a:t>48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Security Scanning and Penetration Testing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Security scans will discover vulnerabilities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Scan TCP/IP for open ports, discover active </a:t>
            </a:r>
            <a:r>
              <a:rPr lang="ja-JP" altLang="en-US" dirty="0"/>
              <a:t>“</a:t>
            </a:r>
            <a:r>
              <a:rPr lang="en-US" altLang="ja-JP" dirty="0"/>
              <a:t>listeners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Potential vulnerabilities in open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Test operating system, middleware, server, network device features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Missing patches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Example tools: Rapid7, </a:t>
            </a:r>
            <a:r>
              <a:rPr lang="en-US" altLang="en-US" dirty="0" err="1"/>
              <a:t>Qualys</a:t>
            </a:r>
            <a:r>
              <a:rPr lang="en-US" altLang="en-US" dirty="0"/>
              <a:t>, Nessus, </a:t>
            </a:r>
            <a:r>
              <a:rPr lang="en-US" altLang="en-US" dirty="0" err="1"/>
              <a:t>Nikto</a:t>
            </a:r>
            <a:r>
              <a:rPr lang="en-US" altLang="en-US" dirty="0"/>
              <a:t>, Retina, ISS, Microsoft baseline security scanner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Penetration testing goes further and employs manual techniques to identify and exploit specific vulnerabilities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01293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B13C777-E8EA-44C8-BD72-6DD98DFA9772}" type="slidenum">
              <a:rPr lang="en-US" altLang="en-US" sz="2000">
                <a:latin typeface="Arial" panose="020B0604020202020204" pitchFamily="34" charset="0"/>
              </a:rPr>
              <a:pPr eaLnBrk="1" hangingPunct="1"/>
              <a:t>49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Application Vulnerability Testing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Discover vulnerabilities in an application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Automated tools and manual tools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Example vulnerabilities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Cross-site scripting, injection flaws, malicious file execution, broken authentication, broken session management, information leakage, unsecure use of encryption, and many more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964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C1EC9F9-D6F7-41FB-971D-96E021964817}" type="slidenum">
              <a:rPr lang="en-US" altLang="en-US" sz="2000"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How Information Systems Authenticate Users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Request userid and password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Hash password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Retrieve stored userid and hashed password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Compare the hashes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If they are equal, user has entered the correct password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5317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Application Code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Manual reviews of changes to source code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Reviews performed by someone other than the developer who made the change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Automated scans of source code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Identification of logic flaws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Identification of security flaws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D5ECBBC-51BA-40EB-9B38-851B830E5DD4}" type="slidenum">
              <a:rPr lang="en-US" altLang="en-US" sz="2000">
                <a:latin typeface="Arial" panose="020B0604020202020204" pitchFamily="34" charset="0"/>
              </a:rPr>
              <a:pPr eaLnBrk="1" hangingPunct="1"/>
              <a:t>50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50053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3EDDDC7-B353-4302-8C96-10EE5E382FB8}" type="slidenum">
              <a:rPr lang="en-US" altLang="en-US" sz="2000">
                <a:latin typeface="Arial" panose="020B0604020202020204" pitchFamily="34" charset="0"/>
              </a:rPr>
              <a:pPr eaLnBrk="1" hangingPunct="1"/>
              <a:t>51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Audit Log Analysis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Regular examination of audit and event logs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Detect unwanted events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Attempted break-ins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System malfunctions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Account abuse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Audit log protection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Write-once media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Centralized audit logs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7704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A62282D-6A15-4A81-9B8F-A74CC50F7F5C}" type="slidenum">
              <a:rPr lang="en-US" altLang="en-US" sz="2000">
                <a:latin typeface="Arial" panose="020B0604020202020204" pitchFamily="34" charset="0"/>
              </a:rPr>
              <a:pPr eaLnBrk="1" hangingPunct="1"/>
              <a:t>52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Summary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 dirty="0" smtClean="0">
                <a:ea typeface="+mn-ea"/>
              </a:rPr>
              <a:t>Identification</a:t>
            </a:r>
            <a:r>
              <a:rPr lang="en-US" dirty="0" smtClean="0">
                <a:ea typeface="+mn-ea"/>
              </a:rPr>
              <a:t> is unproven assertion of identity.</a:t>
            </a:r>
          </a:p>
          <a:p>
            <a:pPr eaLnBrk="1" hangingPunct="1">
              <a:defRPr/>
            </a:pPr>
            <a:r>
              <a:rPr lang="en-US" i="1" dirty="0" smtClean="0">
                <a:ea typeface="+mn-ea"/>
              </a:rPr>
              <a:t>Authentication</a:t>
            </a:r>
            <a:r>
              <a:rPr lang="en-US" dirty="0" smtClean="0">
                <a:ea typeface="+mn-ea"/>
              </a:rPr>
              <a:t> is proven assertion of identity.</a:t>
            </a:r>
          </a:p>
          <a:p>
            <a:pPr eaLnBrk="1" hangingPunct="1">
              <a:defRPr/>
            </a:pPr>
            <a:r>
              <a:rPr lang="en-US" i="1" dirty="0" smtClean="0">
                <a:ea typeface="+mn-ea"/>
              </a:rPr>
              <a:t>Multi-factor authentication</a:t>
            </a:r>
            <a:r>
              <a:rPr lang="en-US" dirty="0" smtClean="0">
                <a:ea typeface="+mn-ea"/>
              </a:rPr>
              <a:t> is authentication that relies on two or more factors: knowledge-based, possession-based, or entity-based.     Two-factor authentication uses any two of these.</a:t>
            </a:r>
            <a:endParaRPr lang="en-US" i="1" dirty="0" smtClean="0">
              <a:ea typeface="+mn-ea"/>
            </a:endParaRPr>
          </a:p>
          <a:p>
            <a:pPr eaLnBrk="1" hangingPunct="1">
              <a:defRPr/>
            </a:pPr>
            <a:r>
              <a:rPr lang="en-US" i="1" dirty="0" smtClean="0">
                <a:ea typeface="+mn-ea"/>
              </a:rPr>
              <a:t>Biometric authentication</a:t>
            </a:r>
            <a:r>
              <a:rPr lang="en-US" dirty="0" smtClean="0">
                <a:ea typeface="+mn-ea"/>
              </a:rPr>
              <a:t> includes something the user </a:t>
            </a:r>
            <a:r>
              <a:rPr lang="en-US" i="1" dirty="0" smtClean="0">
                <a:ea typeface="+mn-ea"/>
              </a:rPr>
              <a:t>is</a:t>
            </a:r>
            <a:r>
              <a:rPr lang="en-US" dirty="0" smtClean="0">
                <a:ea typeface="+mn-ea"/>
              </a:rPr>
              <a:t>. Examples include fingerprint, hand scan, iris scan.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7016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AE35BE5-CEE1-44D1-BBDD-AF6211D81264}" type="slidenum">
              <a:rPr lang="en-US" altLang="en-US" sz="2000">
                <a:latin typeface="Arial" panose="020B0604020202020204" pitchFamily="34" charset="0"/>
              </a:rPr>
              <a:pPr eaLnBrk="1" hangingPunct="1"/>
              <a:t>53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Summary (cont.)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981200"/>
            <a:ext cx="10769600" cy="41148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Authentication standards include LDAP, TACACS, RADIUS, Kerberos, and Diameter.</a:t>
            </a:r>
          </a:p>
          <a:p>
            <a:pPr eaLnBrk="1" hangingPunct="1">
              <a:defRPr/>
            </a:pPr>
            <a:r>
              <a:rPr lang="en-US" i="1" dirty="0" smtClean="0">
                <a:ea typeface="+mn-ea"/>
              </a:rPr>
              <a:t>Single sign-on (SSO) </a:t>
            </a:r>
            <a:r>
              <a:rPr lang="en-US" dirty="0" smtClean="0">
                <a:ea typeface="+mn-ea"/>
              </a:rPr>
              <a:t>provides a single identity with session management across applications.</a:t>
            </a:r>
          </a:p>
          <a:p>
            <a:pPr eaLnBrk="1" hangingPunct="1">
              <a:defRPr/>
            </a:pPr>
            <a:r>
              <a:rPr lang="en-US" i="1" dirty="0" smtClean="0">
                <a:ea typeface="+mn-ea"/>
              </a:rPr>
              <a:t>Reduced sign-on </a:t>
            </a:r>
            <a:r>
              <a:rPr lang="en-US" dirty="0" smtClean="0">
                <a:ea typeface="+mn-ea"/>
              </a:rPr>
              <a:t>provides a single identity across applications but no session management.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Access controls are attacked by several methods, including buffer overflow, script injection, malicious code, denial of service, eavesdropping, spoofing, social engineering, phishing, and password attacks.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1405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2FD1CA2-FBC7-4ED1-B2FF-7D908021A7D6}" type="slidenum">
              <a:rPr lang="en-US" altLang="en-US" sz="2000">
                <a:latin typeface="Arial" panose="020B0604020202020204" pitchFamily="34" charset="0"/>
              </a:rPr>
              <a:pPr eaLnBrk="1" hangingPunct="1"/>
              <a:t>54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Summary (cont.)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Malicious code is used to attempt to interfere with or gain control of a system.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Access management processes include access requests and provisioning, internal transfers, terminations, periodic reviews, and audits.</a:t>
            </a:r>
          </a:p>
          <a:p>
            <a:pPr eaLnBrk="1" hangingPunct="1">
              <a:defRPr/>
            </a:pPr>
            <a:r>
              <a:rPr lang="en-US" i="1" dirty="0" smtClean="0">
                <a:ea typeface="+mn-ea"/>
              </a:rPr>
              <a:t>Separation of duties: </a:t>
            </a:r>
            <a:r>
              <a:rPr lang="en-US" dirty="0" smtClean="0">
                <a:ea typeface="+mn-ea"/>
              </a:rPr>
              <a:t>split tasks between two or more</a:t>
            </a:r>
          </a:p>
          <a:p>
            <a:pPr eaLnBrk="1" hangingPunct="1">
              <a:defRPr/>
            </a:pPr>
            <a:r>
              <a:rPr lang="en-US" i="1" dirty="0" smtClean="0">
                <a:ea typeface="+mn-ea"/>
              </a:rPr>
              <a:t>Least privilege: </a:t>
            </a:r>
            <a:r>
              <a:rPr lang="en-US" dirty="0" smtClean="0">
                <a:ea typeface="+mn-ea"/>
              </a:rPr>
              <a:t>minimize user access</a:t>
            </a:r>
          </a:p>
          <a:p>
            <a:pPr eaLnBrk="1" hangingPunct="1">
              <a:defRPr/>
            </a:pPr>
            <a:r>
              <a:rPr lang="en-US" i="1" dirty="0" smtClean="0">
                <a:ea typeface="+mn-ea"/>
              </a:rPr>
              <a:t>Defense in depth: </a:t>
            </a:r>
            <a:r>
              <a:rPr lang="en-US" dirty="0" smtClean="0">
                <a:ea typeface="+mn-ea"/>
              </a:rPr>
              <a:t>protect assets with many controls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2400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C93222D-C46A-4C74-9BFE-B17796F9887F}" type="slidenum">
              <a:rPr lang="en-US" altLang="en-US" sz="2000">
                <a:latin typeface="Arial" panose="020B0604020202020204" pitchFamily="34" charset="0"/>
              </a:rPr>
              <a:pPr eaLnBrk="1" hangingPunct="1"/>
              <a:t>55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Summary (cont.)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Audit log analysis helps to detect unwanted events.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Types of controls: technical, physical, administrative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Categories of controls: detective, deterrent, preventive, corrective, recovery, compensating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Access controls are tested with security scanning, penetration testing, application vulnerability testing, log analysis, and </a:t>
            </a:r>
            <a:r>
              <a:rPr lang="en-US" smtClean="0">
                <a:ea typeface="+mn-ea"/>
              </a:rPr>
              <a:t>code reviews.</a:t>
            </a:r>
            <a:endParaRPr lang="en-US" dirty="0" smtClean="0">
              <a:ea typeface="+mn-ea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37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CBA9CE4-45E3-410A-80A6-48F6A0AE5A0C}" type="slidenum">
              <a:rPr lang="en-US" altLang="en-US" sz="2000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How a User Should Treat </a:t>
            </a:r>
            <a:r>
              <a:rPr lang="en-US" dirty="0" err="1" smtClean="0">
                <a:ea typeface="+mj-ea"/>
              </a:rPr>
              <a:t>Userids</a:t>
            </a:r>
            <a:r>
              <a:rPr lang="en-US" dirty="0" smtClean="0">
                <a:ea typeface="+mj-ea"/>
              </a:rPr>
              <a:t> and Passwords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981200"/>
            <a:ext cx="107696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Keep a secret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Do not share with others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Do not leave written down where                                                                someone else can find it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Store in an encrypted file or vault</a:t>
            </a:r>
          </a:p>
        </p:txBody>
      </p:sp>
      <p:pic>
        <p:nvPicPr>
          <p:cNvPr id="12293" name="Picture 4" descr="post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040" y="1524000"/>
            <a:ext cx="4210400" cy="406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364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E79F4AD-1AEA-4A13-A512-59D33095423F}" type="slidenum">
              <a:rPr lang="en-US" altLang="en-US" sz="2000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How a </a:t>
            </a:r>
            <a:r>
              <a:rPr lang="en-US" dirty="0"/>
              <a:t>S</a:t>
            </a:r>
            <a:r>
              <a:rPr lang="en-US" dirty="0" smtClean="0">
                <a:ea typeface="+mj-ea"/>
              </a:rPr>
              <a:t>ystem Stores </a:t>
            </a:r>
            <a:r>
              <a:rPr lang="en-US" dirty="0" err="1" smtClean="0">
                <a:ea typeface="+mj-ea"/>
              </a:rPr>
              <a:t>Userids</a:t>
            </a:r>
            <a:r>
              <a:rPr lang="en-US" dirty="0" smtClean="0">
                <a:ea typeface="+mj-ea"/>
              </a:rPr>
              <a:t> and Passwords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Typically stored in a database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Application database or authentication database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/>
              <a:t>Userid</a:t>
            </a:r>
            <a:r>
              <a:rPr lang="en-US" altLang="en-US" dirty="0"/>
              <a:t> stored in plaintext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Facilitates lookups by others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Password stored encrypted or hashed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If encrypted, can be retrieved under certain conditions</a:t>
            </a:r>
          </a:p>
          <a:p>
            <a:pPr lvl="3" eaLnBrk="1" hangingPunct="1">
              <a:lnSpc>
                <a:spcPct val="90000"/>
              </a:lnSpc>
            </a:pPr>
            <a:r>
              <a:rPr lang="ja-JP" altLang="en-US" sz="2000" dirty="0"/>
              <a:t>“</a:t>
            </a:r>
            <a:r>
              <a:rPr lang="en-US" altLang="ja-JP" sz="2000" dirty="0"/>
              <a:t>Forgot password</a:t>
            </a:r>
            <a:r>
              <a:rPr lang="ja-JP" altLang="en-US" sz="2000" dirty="0"/>
              <a:t>”</a:t>
            </a:r>
            <a:r>
              <a:rPr lang="en-US" altLang="ja-JP" sz="2000" dirty="0"/>
              <a:t> function, application emails to user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If hashed, cannot be retrieved under any circumstance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“Salting” should be employed when hashing a password, to resist rainbow table attacks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7407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457B8CA-AC01-4861-8940-923DDF26C3DC}" type="slidenum">
              <a:rPr lang="en-US" altLang="en-US" sz="2000"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Strong Authentication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Traditional </a:t>
            </a:r>
            <a:r>
              <a:rPr lang="en-US" altLang="en-US" dirty="0" err="1" smtClean="0"/>
              <a:t>userid</a:t>
            </a:r>
            <a:r>
              <a:rPr lang="en-US" altLang="en-US" dirty="0" smtClean="0"/>
              <a:t> + password authentication has known weaknesses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Easily guessed passwords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Disclosed or shared passwords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Stronger types of authentication available, usually referred to as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strong authentication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Token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Certificate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Biometrics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91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CISSP Guide to Security Essentials, 2e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3DB9680-580B-44A6-91D3-F0D215358A37}" type="slidenum">
              <a:rPr lang="en-US" altLang="en-US" sz="2000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Multi-Factor Authentication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981200"/>
            <a:ext cx="107696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Single factor: what user knows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Two factor: what user </a:t>
            </a:r>
            <a:r>
              <a:rPr lang="en-US" i="1" dirty="0" smtClean="0">
                <a:ea typeface="+mn-ea"/>
              </a:rPr>
              <a:t>knows</a:t>
            </a:r>
            <a:r>
              <a:rPr lang="en-US" dirty="0" smtClean="0">
                <a:ea typeface="+mn-ea"/>
              </a:rPr>
              <a:t> and </a:t>
            </a:r>
            <a:r>
              <a:rPr lang="en-US" i="1" dirty="0" smtClean="0">
                <a:ea typeface="+mn-ea"/>
              </a:rPr>
              <a:t>has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Password token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USB key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Digital certificate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Smart card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Without the second factor, user cannot log in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Defeats password guessing / cracking</a:t>
            </a:r>
          </a:p>
        </p:txBody>
      </p:sp>
      <p:pic>
        <p:nvPicPr>
          <p:cNvPr id="15365" name="Picture 4" descr="Secur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1828800"/>
            <a:ext cx="3349942" cy="430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30040" y="6459379"/>
            <a:ext cx="4343400" cy="3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© 2016 Cengage Learning®. May not be scanned, copied or duplicated, or posted to a publicly accessible website, in whole or in part.</a:t>
            </a:r>
            <a:endParaRPr lang="en-US" sz="10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430939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AB2D1CEE-C255-488F-B0DF-522ABE91D108}" vid="{8E3FC5E0-EB25-4EA8-B5BE-652EE2A80F29}"/>
    </a:ext>
  </a:extLst>
</a:theme>
</file>

<file path=ppt/theme/theme2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215</TotalTime>
  <Words>5030</Words>
  <Application>Microsoft Office PowerPoint</Application>
  <PresentationFormat>Widescreen</PresentationFormat>
  <Paragraphs>638</Paragraphs>
  <Slides>55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ＭＳ Ｐゴシック</vt:lpstr>
      <vt:lpstr>ＭＳ Ｐゴシック</vt:lpstr>
      <vt:lpstr>Arial</vt:lpstr>
      <vt:lpstr>Calibri</vt:lpstr>
      <vt:lpstr>Times New Roman</vt:lpstr>
      <vt:lpstr>Theme1</vt:lpstr>
      <vt:lpstr>3_Default Design</vt:lpstr>
      <vt:lpstr>CISSP Guide to Security Essentials,  Second Edition</vt:lpstr>
      <vt:lpstr>Objectives</vt:lpstr>
      <vt:lpstr>Identification and Authentication</vt:lpstr>
      <vt:lpstr>Authentication Methods</vt:lpstr>
      <vt:lpstr>How Information Systems Authenticate Users</vt:lpstr>
      <vt:lpstr>How a User Should Treat Userids and Passwords</vt:lpstr>
      <vt:lpstr>How a System Stores Userids and Passwords</vt:lpstr>
      <vt:lpstr>Strong Authentication</vt:lpstr>
      <vt:lpstr>Multi-Factor Authentication</vt:lpstr>
      <vt:lpstr>Biometric Authentication</vt:lpstr>
      <vt:lpstr>Authentication Issues</vt:lpstr>
      <vt:lpstr>Access Control Technologies</vt:lpstr>
      <vt:lpstr>Single Sign-On (SSO)</vt:lpstr>
      <vt:lpstr>Reduced Sign-On</vt:lpstr>
      <vt:lpstr>Access Control Processes</vt:lpstr>
      <vt:lpstr>Access Requests and Provisioning</vt:lpstr>
      <vt:lpstr>Internal Transfer</vt:lpstr>
      <vt:lpstr>Termination</vt:lpstr>
      <vt:lpstr>Periodic Access Reviews</vt:lpstr>
      <vt:lpstr>Internal and External Audits</vt:lpstr>
      <vt:lpstr>Access Control Attacks</vt:lpstr>
      <vt:lpstr>Buffer Overflow</vt:lpstr>
      <vt:lpstr>Script Injection</vt:lpstr>
      <vt:lpstr>Data Remanence</vt:lpstr>
      <vt:lpstr>Denial of Service (DoS)</vt:lpstr>
      <vt:lpstr>Dumpster Diving</vt:lpstr>
      <vt:lpstr>Eavesdropping</vt:lpstr>
      <vt:lpstr>Emanations</vt:lpstr>
      <vt:lpstr>Spoofing and Masquerading</vt:lpstr>
      <vt:lpstr>Social Engineering</vt:lpstr>
      <vt:lpstr>Phishing</vt:lpstr>
      <vt:lpstr>Pharming</vt:lpstr>
      <vt:lpstr>Password Guessing</vt:lpstr>
      <vt:lpstr>Password Cracking</vt:lpstr>
      <vt:lpstr>Malicious Code</vt:lpstr>
      <vt:lpstr>Access Control Concepts</vt:lpstr>
      <vt:lpstr>Principles of Access Control</vt:lpstr>
      <vt:lpstr>Principles of Access Controls (cont.)</vt:lpstr>
      <vt:lpstr>Types of Controls</vt:lpstr>
      <vt:lpstr>Categories of Controls</vt:lpstr>
      <vt:lpstr>Detective Controls</vt:lpstr>
      <vt:lpstr>Deterrent Controls</vt:lpstr>
      <vt:lpstr>Preventive Controls</vt:lpstr>
      <vt:lpstr>Corrective Controls</vt:lpstr>
      <vt:lpstr>Recovery Controls</vt:lpstr>
      <vt:lpstr>Compensating Controls</vt:lpstr>
      <vt:lpstr>Testing Access Controls</vt:lpstr>
      <vt:lpstr>Security Scanning and Penetration Testing</vt:lpstr>
      <vt:lpstr>Application Vulnerability Testing</vt:lpstr>
      <vt:lpstr>Application Code Reviews</vt:lpstr>
      <vt:lpstr>Audit Log Analysis</vt:lpstr>
      <vt:lpstr>Summary</vt:lpstr>
      <vt:lpstr>Summary (cont.)</vt:lpstr>
      <vt:lpstr>Summary (cont.)</vt:lpstr>
      <vt:lpstr>Summary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Controls</dc:title>
  <dc:creator>Parenteau, Crystal</dc:creator>
  <cp:lastModifiedBy>Chris Pasquini</cp:lastModifiedBy>
  <cp:revision>32</cp:revision>
  <dcterms:created xsi:type="dcterms:W3CDTF">2015-02-09T14:55:54Z</dcterms:created>
  <dcterms:modified xsi:type="dcterms:W3CDTF">2019-01-15T23:17:15Z</dcterms:modified>
</cp:coreProperties>
</file>