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53"/>
  </p:notesMasterIdLst>
  <p:sldIdLst>
    <p:sldId id="257" r:id="rId3"/>
    <p:sldId id="258" r:id="rId4"/>
    <p:sldId id="260" r:id="rId5"/>
    <p:sldId id="261" r:id="rId6"/>
    <p:sldId id="263" r:id="rId7"/>
    <p:sldId id="264" r:id="rId8"/>
    <p:sldId id="308" r:id="rId9"/>
    <p:sldId id="265" r:id="rId10"/>
    <p:sldId id="309"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 id="282" r:id="rId26"/>
    <p:sldId id="283" r:id="rId27"/>
    <p:sldId id="310" r:id="rId28"/>
    <p:sldId id="311" r:id="rId29"/>
    <p:sldId id="284" r:id="rId30"/>
    <p:sldId id="312" r:id="rId31"/>
    <p:sldId id="313" r:id="rId32"/>
    <p:sldId id="285" r:id="rId33"/>
    <p:sldId id="286" r:id="rId34"/>
    <p:sldId id="287" r:id="rId35"/>
    <p:sldId id="288" r:id="rId36"/>
    <p:sldId id="289" r:id="rId37"/>
    <p:sldId id="291" r:id="rId38"/>
    <p:sldId id="292" r:id="rId39"/>
    <p:sldId id="293" r:id="rId40"/>
    <p:sldId id="294" r:id="rId41"/>
    <p:sldId id="295" r:id="rId42"/>
    <p:sldId id="296" r:id="rId43"/>
    <p:sldId id="298" r:id="rId44"/>
    <p:sldId id="300" r:id="rId45"/>
    <p:sldId id="301" r:id="rId46"/>
    <p:sldId id="302" r:id="rId47"/>
    <p:sldId id="303" r:id="rId48"/>
    <p:sldId id="304" r:id="rId49"/>
    <p:sldId id="305" r:id="rId50"/>
    <p:sldId id="306" r:id="rId51"/>
    <p:sldId id="30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20000" autoAdjust="0"/>
    <p:restoredTop sz="94660"/>
  </p:normalViewPr>
  <p:slideViewPr>
    <p:cSldViewPr snapToGrid="0">
      <p:cViewPr varScale="1">
        <p:scale>
          <a:sx n="64" d="100"/>
          <a:sy n="64" d="100"/>
        </p:scale>
        <p:origin x="72" y="1194"/>
      </p:cViewPr>
      <p:guideLst/>
    </p:cSldViewPr>
  </p:slideViewPr>
  <p:notesTextViewPr>
    <p:cViewPr>
      <p:scale>
        <a:sx n="1" d="1"/>
        <a:sy n="1" d="1"/>
      </p:scale>
      <p:origin x="0" y="0"/>
    </p:cViewPr>
  </p:notesTextViewPr>
  <p:notesViewPr>
    <p:cSldViewPr snapToGrid="0">
      <p:cViewPr>
        <p:scale>
          <a:sx n="100" d="100"/>
          <a:sy n="100" d="100"/>
        </p:scale>
        <p:origin x="1008" y="-6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28D23D-766C-47C7-90B7-DCF100694000}" type="datetimeFigureOut">
              <a:rPr lang="en-US" smtClean="0"/>
              <a:t>1/19/2019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CC57E-7B71-4D00-B759-EC04DB81BA12}" type="slidenum">
              <a:rPr lang="en-US" smtClean="0"/>
              <a:t>‹#›</a:t>
            </a:fld>
            <a:endParaRPr lang="en-US"/>
          </a:p>
        </p:txBody>
      </p:sp>
    </p:spTree>
    <p:extLst>
      <p:ext uri="{BB962C8B-B14F-4D97-AF65-F5344CB8AC3E}">
        <p14:creationId xmlns:p14="http://schemas.microsoft.com/office/powerpoint/2010/main" val="633149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2CC57E-7B71-4D00-B759-EC04DB81BA12}" type="slidenum">
              <a:rPr lang="en-US" smtClean="0"/>
              <a:t>1</a:t>
            </a:fld>
            <a:endParaRPr lang="en-US"/>
          </a:p>
        </p:txBody>
      </p:sp>
    </p:spTree>
    <p:extLst>
      <p:ext uri="{BB962C8B-B14F-4D97-AF65-F5344CB8AC3E}">
        <p14:creationId xmlns:p14="http://schemas.microsoft.com/office/powerpoint/2010/main" val="1354138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2CC57E-7B71-4D00-B759-EC04DB81BA12}" type="slidenum">
              <a:rPr lang="en-US" smtClean="0"/>
              <a:t>10</a:t>
            </a:fld>
            <a:endParaRPr lang="en-US"/>
          </a:p>
        </p:txBody>
      </p:sp>
    </p:spTree>
    <p:extLst>
      <p:ext uri="{BB962C8B-B14F-4D97-AF65-F5344CB8AC3E}">
        <p14:creationId xmlns:p14="http://schemas.microsoft.com/office/powerpoint/2010/main" val="3077668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disadvantage of control flow is the difficulty in verifying a program’s integrity. Excessive use of “</a:t>
            </a:r>
            <a:r>
              <a:rPr lang="en-US" dirty="0" err="1"/>
              <a:t>goto</a:t>
            </a:r>
            <a:r>
              <a:rPr lang="en-US" dirty="0"/>
              <a:t>” statements turned linear logic into “spaghetti” code that is difficult to analyze and understand. The “</a:t>
            </a:r>
            <a:r>
              <a:rPr lang="en-US" dirty="0" err="1"/>
              <a:t>goto</a:t>
            </a:r>
            <a:r>
              <a:rPr lang="en-US" dirty="0"/>
              <a:t>” statement was demonized, and structured languages won favor.</a:t>
            </a:r>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11</a:t>
            </a:fld>
            <a:endParaRPr lang="en-US"/>
          </a:p>
        </p:txBody>
      </p:sp>
    </p:spTree>
    <p:extLst>
      <p:ext uri="{BB962C8B-B14F-4D97-AF65-F5344CB8AC3E}">
        <p14:creationId xmlns:p14="http://schemas.microsoft.com/office/powerpoint/2010/main" val="426301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Structured languages used subroutines or functions and relied less on </a:t>
            </a:r>
            <a:r>
              <a:rPr lang="en-US" dirty="0" err="1"/>
              <a:t>goto</a:t>
            </a:r>
            <a:r>
              <a:rPr lang="en-US" dirty="0"/>
              <a:t> (some structured languages do not have </a:t>
            </a:r>
            <a:r>
              <a:rPr lang="en-US" dirty="0" err="1"/>
              <a:t>goto</a:t>
            </a:r>
            <a:r>
              <a:rPr lang="en-US" dirty="0"/>
              <a:t> at all).</a:t>
            </a:r>
          </a:p>
          <a:p>
            <a:r>
              <a:rPr lang="en-US" dirty="0"/>
              <a:t>Structured languages tend to be structured in “blocks” of code that are bracketed by key- words such as if...fi, BEGIN...END, {...}, if...then...else...</a:t>
            </a:r>
            <a:r>
              <a:rPr lang="en-US" dirty="0" err="1"/>
              <a:t>endif</a:t>
            </a:r>
            <a:r>
              <a:rPr lang="en-US" dirty="0"/>
              <a:t>, and so on. The flow of logic in structured languages tends to be hierarchical rather than linear, which tends to make analysis and verification somewhat easier. </a:t>
            </a:r>
            <a:endParaRPr lang="en-US" dirty="0" smtClean="0"/>
          </a:p>
          <a:p>
            <a:endParaRPr lang="en-US" dirty="0"/>
          </a:p>
          <a:p>
            <a:r>
              <a:rPr lang="en-US" dirty="0"/>
              <a:t>the next level of maturity was object-oriented programming.</a:t>
            </a:r>
          </a:p>
        </p:txBody>
      </p:sp>
      <p:sp>
        <p:nvSpPr>
          <p:cNvPr id="4" name="Slide Number Placeholder 3"/>
          <p:cNvSpPr>
            <a:spLocks noGrp="1"/>
          </p:cNvSpPr>
          <p:nvPr>
            <p:ph type="sldNum" sz="quarter" idx="10"/>
          </p:nvPr>
        </p:nvSpPr>
        <p:spPr/>
        <p:txBody>
          <a:bodyPr/>
          <a:lstStyle/>
          <a:p>
            <a:fld id="{0D2CC57E-7B71-4D00-B759-EC04DB81BA12}" type="slidenum">
              <a:rPr lang="en-US" smtClean="0"/>
              <a:t>12</a:t>
            </a:fld>
            <a:endParaRPr lang="en-US"/>
          </a:p>
        </p:txBody>
      </p:sp>
    </p:spTree>
    <p:extLst>
      <p:ext uri="{BB962C8B-B14F-4D97-AF65-F5344CB8AC3E}">
        <p14:creationId xmlns:p14="http://schemas.microsoft.com/office/powerpoint/2010/main" val="3900887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Object-oriented (</a:t>
            </a:r>
            <a:r>
              <a:rPr lang="en-US" dirty="0" err="1"/>
              <a:t>OO</a:t>
            </a:r>
            <a:r>
              <a:rPr lang="en-US" dirty="0"/>
              <a:t>) systems were developed to face the growing problem of programmer inefficiency by providing an environment in which objects (pieces of software) could be easily reused. Object oriented is more than just hierarchical programming—it provides a framework for easily building large, complex systems that have reusable code written in different </a:t>
            </a:r>
            <a:r>
              <a:rPr lang="en-US" dirty="0" err="1"/>
              <a:t>lan</a:t>
            </a:r>
            <a:r>
              <a:rPr lang="en-US" dirty="0"/>
              <a:t>- </a:t>
            </a:r>
            <a:r>
              <a:rPr lang="en-US" dirty="0" err="1"/>
              <a:t>guages</a:t>
            </a:r>
            <a:r>
              <a:rPr lang="en-US" dirty="0"/>
              <a:t> and which reside in a distributed environment.</a:t>
            </a:r>
          </a:p>
          <a:p>
            <a:endParaRPr lang="en-US" dirty="0" smtClean="0"/>
          </a:p>
          <a:p>
            <a:r>
              <a:rPr lang="en-US" dirty="0" err="1"/>
              <a:t>OO</a:t>
            </a:r>
            <a:r>
              <a:rPr lang="en-US" dirty="0"/>
              <a:t>, and pronounced </a:t>
            </a:r>
            <a:r>
              <a:rPr lang="en-US" dirty="0" smtClean="0"/>
              <a:t>oh-oh, programming </a:t>
            </a:r>
            <a:r>
              <a:rPr lang="en-US" dirty="0"/>
              <a:t>is a completely different approach to computer languages than the structured languages in use such as BASIC, C, and Pascal</a:t>
            </a:r>
            <a:r>
              <a:rPr lang="en-US" dirty="0" smtClean="0"/>
              <a:t>.</a:t>
            </a:r>
          </a:p>
          <a:p>
            <a:endParaRPr lang="en-US" dirty="0"/>
          </a:p>
          <a:p>
            <a:r>
              <a:rPr lang="en-US" dirty="0" err="1" smtClean="0"/>
              <a:t>P.97</a:t>
            </a:r>
            <a:r>
              <a:rPr lang="en-US" dirty="0" smtClean="0"/>
              <a:t> of book   </a:t>
            </a:r>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13</a:t>
            </a:fld>
            <a:endParaRPr lang="en-US"/>
          </a:p>
        </p:txBody>
      </p:sp>
    </p:spTree>
    <p:extLst>
      <p:ext uri="{BB962C8B-B14F-4D97-AF65-F5344CB8AC3E}">
        <p14:creationId xmlns:p14="http://schemas.microsoft.com/office/powerpoint/2010/main" val="3732731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Knowledge-based systems are applications that are used to make predictions or decisions based upon input data. They include feedback mechanisms that enable them to learn and refine their guidance, improving their accuracy over time. The objective of knowledge-based systems is the ability </a:t>
            </a:r>
            <a:r>
              <a:rPr lang="en-US" dirty="0" smtClean="0"/>
              <a:t>to mimic qualities </a:t>
            </a:r>
            <a:r>
              <a:rPr lang="en-US" dirty="0"/>
              <a:t>of human reasoning. It is for this reason that knowledge-based systems are often termed artificial intelligence</a:t>
            </a:r>
            <a:r>
              <a:rPr lang="en-US" dirty="0" smtClean="0"/>
              <a:t>.  Examples include </a:t>
            </a:r>
            <a:r>
              <a:rPr lang="en-US" dirty="0"/>
              <a:t>weather forecasting, statistical data modeling, and decision makers for mortgage and credit applications</a:t>
            </a:r>
            <a:r>
              <a:rPr lang="en-US" dirty="0" smtClean="0"/>
              <a:t>.</a:t>
            </a:r>
          </a:p>
          <a:p>
            <a:r>
              <a:rPr lang="en-US" b="1" dirty="0" smtClean="0"/>
              <a:t>Neural </a:t>
            </a:r>
            <a:r>
              <a:rPr lang="en-US" b="1" dirty="0"/>
              <a:t>networks </a:t>
            </a:r>
            <a:r>
              <a:rPr lang="en-US" dirty="0"/>
              <a:t>are given many cases of situations and outcomes; the more events the </a:t>
            </a:r>
            <a:r>
              <a:rPr lang="en-US" dirty="0" smtClean="0"/>
              <a:t>neural </a:t>
            </a:r>
            <a:r>
              <a:rPr lang="en-US" dirty="0"/>
              <a:t>network is given, the more accurately it will be able to predict future outcomes. This is done primarily through the </a:t>
            </a:r>
            <a:r>
              <a:rPr lang="en-US" dirty="0" err="1"/>
              <a:t>NN</a:t>
            </a:r>
            <a:r>
              <a:rPr lang="en-US" dirty="0"/>
              <a:t> being able to assign weights to different inputs. For instance, a hurricane-forecasting neural network that is used to make landfall predictions will heavily weigh the storm’s location, wind speed, and ocean temperature but place less weight on the phase of </a:t>
            </a:r>
            <a:r>
              <a:rPr lang="en-US" dirty="0" smtClean="0"/>
              <a:t> </a:t>
            </a:r>
            <a:r>
              <a:rPr lang="en-US" dirty="0"/>
              <a:t>moon and </a:t>
            </a:r>
            <a:r>
              <a:rPr lang="en-US" dirty="0" smtClean="0"/>
              <a:t>day </a:t>
            </a:r>
            <a:r>
              <a:rPr lang="en-US" dirty="0"/>
              <a:t>of the week.</a:t>
            </a:r>
          </a:p>
          <a:p>
            <a:r>
              <a:rPr lang="en-US" b="1" dirty="0"/>
              <a:t>Expert Systems </a:t>
            </a:r>
            <a:r>
              <a:rPr lang="en-US" dirty="0"/>
              <a:t>Expert systems accumulate knowledge on a particular subject, </a:t>
            </a:r>
            <a:r>
              <a:rPr lang="en-US" dirty="0" err="1"/>
              <a:t>includ</a:t>
            </a:r>
            <a:r>
              <a:rPr lang="en-US" dirty="0"/>
              <a:t>- </a:t>
            </a:r>
            <a:r>
              <a:rPr lang="en-US" dirty="0" err="1"/>
              <a:t>ing</a:t>
            </a:r>
            <a:r>
              <a:rPr lang="en-US" dirty="0"/>
              <a:t> conditions and outcomes. The more samples </a:t>
            </a:r>
            <a:r>
              <a:rPr lang="en-US" dirty="0" smtClean="0"/>
              <a:t>the </a:t>
            </a:r>
            <a:r>
              <a:rPr lang="en-US" dirty="0"/>
              <a:t>greater is its ability to </a:t>
            </a:r>
            <a:r>
              <a:rPr lang="en-US" dirty="0" smtClean="0"/>
              <a:t>predict.</a:t>
            </a:r>
            <a:endParaRPr lang="en-US" dirty="0"/>
          </a:p>
          <a:p>
            <a:r>
              <a:rPr lang="en-US" dirty="0"/>
              <a:t>An expert system contains a knowledge base that is the total accumulated knowledge and outcomes of past events that have been entered into the expert system. The expert system also includes an inference engine that analyzes information in the knowledge base in order to arrive at a decision or solution to a new problem.</a:t>
            </a:r>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14</a:t>
            </a:fld>
            <a:endParaRPr lang="en-US"/>
          </a:p>
        </p:txBody>
      </p:sp>
    </p:spTree>
    <p:extLst>
      <p:ext uri="{BB962C8B-B14F-4D97-AF65-F5344CB8AC3E}">
        <p14:creationId xmlns:p14="http://schemas.microsoft.com/office/powerpoint/2010/main" val="1952374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2CC57E-7B71-4D00-B759-EC04DB81BA12}" type="slidenum">
              <a:rPr lang="en-US" smtClean="0"/>
              <a:t>15</a:t>
            </a:fld>
            <a:endParaRPr lang="en-US"/>
          </a:p>
        </p:txBody>
      </p:sp>
    </p:spTree>
    <p:extLst>
      <p:ext uri="{BB962C8B-B14F-4D97-AF65-F5344CB8AC3E}">
        <p14:creationId xmlns:p14="http://schemas.microsoft.com/office/powerpoint/2010/main" val="1364226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Authentication bypass</a:t>
            </a:r>
            <a:r>
              <a:rPr lang="en-US" dirty="0"/>
              <a:t>. Here, an attacker is attempting to access a system’s resource without having to supply authentication credentials.</a:t>
            </a:r>
          </a:p>
          <a:p>
            <a:r>
              <a:rPr lang="en-US" b="1" dirty="0"/>
              <a:t>Privilege escalation. </a:t>
            </a:r>
            <a:r>
              <a:rPr lang="en-US" dirty="0"/>
              <a:t>Adversaries who have accessed a system attack the system in attempts to gain higher levels of privileges, which may give them access to more information or allow them to control the system.</a:t>
            </a:r>
          </a:p>
          <a:p>
            <a:r>
              <a:rPr lang="en-US" b="1" dirty="0"/>
              <a:t>Denial of service. </a:t>
            </a:r>
            <a:r>
              <a:rPr lang="en-US" dirty="0"/>
              <a:t>Adversaries will attempt to incapacitate a system either by flooding it with messages or by sending specially crafted messages in hopes that the target system will malfunction.</a:t>
            </a:r>
          </a:p>
        </p:txBody>
      </p:sp>
      <p:sp>
        <p:nvSpPr>
          <p:cNvPr id="4" name="Slide Number Placeholder 3"/>
          <p:cNvSpPr>
            <a:spLocks noGrp="1"/>
          </p:cNvSpPr>
          <p:nvPr>
            <p:ph type="sldNum" sz="quarter" idx="10"/>
          </p:nvPr>
        </p:nvSpPr>
        <p:spPr/>
        <p:txBody>
          <a:bodyPr/>
          <a:lstStyle/>
          <a:p>
            <a:fld id="{0D2CC57E-7B71-4D00-B759-EC04DB81BA12}" type="slidenum">
              <a:rPr lang="en-US" smtClean="0"/>
              <a:t>16</a:t>
            </a:fld>
            <a:endParaRPr lang="en-US"/>
          </a:p>
        </p:txBody>
      </p:sp>
    </p:spTree>
    <p:extLst>
      <p:ext uri="{BB962C8B-B14F-4D97-AF65-F5344CB8AC3E}">
        <p14:creationId xmlns:p14="http://schemas.microsoft.com/office/powerpoint/2010/main" val="3496663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2CC57E-7B71-4D00-B759-EC04DB81BA12}" type="slidenum">
              <a:rPr lang="en-US" smtClean="0"/>
              <a:t>17</a:t>
            </a:fld>
            <a:endParaRPr lang="en-US"/>
          </a:p>
        </p:txBody>
      </p:sp>
    </p:spTree>
    <p:extLst>
      <p:ext uri="{BB962C8B-B14F-4D97-AF65-F5344CB8AC3E}">
        <p14:creationId xmlns:p14="http://schemas.microsoft.com/office/powerpoint/2010/main" val="42673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NOP</a:t>
            </a:r>
            <a:r>
              <a:rPr lang="en-US" dirty="0" smtClean="0"/>
              <a:t> = no-operation.</a:t>
            </a:r>
          </a:p>
          <a:p>
            <a:endParaRPr lang="en-US" dirty="0" smtClean="0"/>
          </a:p>
          <a:p>
            <a:r>
              <a:rPr lang="en-US" b="1" dirty="0"/>
              <a:t>Heap Overflow </a:t>
            </a:r>
            <a:r>
              <a:rPr lang="en-US" dirty="0"/>
              <a:t>The heap is the dynamically allocated memory space created by a </a:t>
            </a:r>
            <a:r>
              <a:rPr lang="en-US" dirty="0" smtClean="0"/>
              <a:t>program </a:t>
            </a:r>
            <a:r>
              <a:rPr lang="en-US" dirty="0"/>
              <a:t>for storage of variables. Usually a heap overflow attack will result in the corruption of other variables that are already on the heap. A heap overflow attack will result in corrupted data that may change the actual behavior of the program or simply alter data used by the program, which could affect other users or stored data.</a:t>
            </a:r>
          </a:p>
          <a:p>
            <a:r>
              <a:rPr lang="en-US" b="1" dirty="0"/>
              <a:t>Jump-to-Register Attack </a:t>
            </a:r>
            <a:r>
              <a:rPr lang="en-US" dirty="0"/>
              <a:t>The jump-to-register attack is another approach to buffer overflows. In this attack, the return pointer is overwritten with a value that will cause the program to jump to a known pointer stored in a register that points to the input buffer</a:t>
            </a:r>
            <a:r>
              <a:rPr lang="en-US" dirty="0" smtClean="0"/>
              <a:t>.</a:t>
            </a:r>
          </a:p>
          <a:p>
            <a:endParaRPr lang="en-US" dirty="0"/>
          </a:p>
          <a:p>
            <a:r>
              <a:rPr lang="en-US" b="1" dirty="0"/>
              <a:t>Morris worm</a:t>
            </a:r>
            <a:r>
              <a:rPr lang="en-US" dirty="0"/>
              <a:t>. Created by Robert Tappan Morris in 1988, the Morris worm exploited a buffer overflow vulnerability in the “finger” program on UNIX systems</a:t>
            </a:r>
            <a:r>
              <a:rPr lang="en-US" dirty="0" smtClean="0"/>
              <a:t>.</a:t>
            </a:r>
            <a:endParaRPr lang="en-US" dirty="0"/>
          </a:p>
          <a:p>
            <a:r>
              <a:rPr lang="en-US" b="1" dirty="0"/>
              <a:t>Ping of Death. </a:t>
            </a:r>
            <a:r>
              <a:rPr lang="en-US" dirty="0"/>
              <a:t>The ping of death (POD) </a:t>
            </a:r>
            <a:r>
              <a:rPr lang="en-US" dirty="0" smtClean="0"/>
              <a:t>attacker </a:t>
            </a:r>
            <a:r>
              <a:rPr lang="en-US" dirty="0"/>
              <a:t>sends a “ping” </a:t>
            </a:r>
            <a:r>
              <a:rPr lang="en-US" dirty="0" smtClean="0"/>
              <a:t>packet </a:t>
            </a:r>
            <a:r>
              <a:rPr lang="en-US" dirty="0"/>
              <a:t>with a </a:t>
            </a:r>
            <a:r>
              <a:rPr lang="en-US" dirty="0" smtClean="0"/>
              <a:t>payload over 65,535 bytes = DOS.  TCP-IP stack malfunctions.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18</a:t>
            </a:fld>
            <a:endParaRPr lang="en-US"/>
          </a:p>
        </p:txBody>
      </p:sp>
    </p:spTree>
    <p:extLst>
      <p:ext uri="{BB962C8B-B14F-4D97-AF65-F5344CB8AC3E}">
        <p14:creationId xmlns:p14="http://schemas.microsoft.com/office/powerpoint/2010/main" val="2222513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Stack smashing protection. </a:t>
            </a:r>
            <a:r>
              <a:rPr lang="en-US" dirty="0"/>
              <a:t>This refers to techniques used to detect changes in the stack. Typically a “canary value” is placed between a buffer and the stack. The canary value is so-called after the use of canaries in underground mines as an indicator of deteriorating air quality. In stack smashing protection, the canary value is set to a known, random value, and after a function call is returned, the canary value is checked again. If the stack has been smashed by a buffer overflow, the canary value will have changed, and the program can take evasive action. If the canary value is unchanged, then the program has probably not been tampered with—at least not in this way.</a:t>
            </a:r>
          </a:p>
          <a:p>
            <a:endParaRPr lang="en-US" dirty="0" smtClean="0"/>
          </a:p>
          <a:p>
            <a:r>
              <a:rPr lang="en-US" b="1" dirty="0"/>
              <a:t>Application firewalls. </a:t>
            </a:r>
            <a:r>
              <a:rPr lang="en-US" dirty="0"/>
              <a:t>Firewalls that perform deep packet inspection (DPI) examine the payload of each packet entering a system. An application firewall recognizes the patterns used in buffer overflow, script injection, and other attacks and will block those packets, effectively preventing most attacks.</a:t>
            </a:r>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19</a:t>
            </a:fld>
            <a:endParaRPr lang="en-US"/>
          </a:p>
        </p:txBody>
      </p:sp>
    </p:spTree>
    <p:extLst>
      <p:ext uri="{BB962C8B-B14F-4D97-AF65-F5344CB8AC3E}">
        <p14:creationId xmlns:p14="http://schemas.microsoft.com/office/powerpoint/2010/main" val="3803736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531F864-D3EE-4B36-9D9F-EB64429CCC2D}" type="slidenum">
              <a:rPr lang="en-US" altLang="en-US" sz="1200"/>
              <a:pPr eaLnBrk="1" hangingPunct="1"/>
              <a:t>2</a:t>
            </a:fld>
            <a:endParaRPr lang="en-US" altLang="en-US" sz="1200"/>
          </a:p>
        </p:txBody>
      </p:sp>
      <p:sp>
        <p:nvSpPr>
          <p:cNvPr id="233474"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233475" name="Rectangle 3"/>
          <p:cNvSpPr>
            <a:spLocks noGrp="1" noChangeArrowheads="1"/>
          </p:cNvSpPr>
          <p:nvPr>
            <p:ph type="body" idx="1"/>
          </p:nvPr>
        </p:nvSpPr>
        <p:spPr/>
        <p:txBody>
          <a:bodyPr/>
          <a:lstStyle/>
          <a:p>
            <a:pPr eaLnBrk="1" hangingPunct="1">
              <a:defRPr/>
            </a:pPr>
            <a:endParaRPr lang="en-US" smtClean="0">
              <a:ea typeface="ＭＳ Ｐゴシック" charset="0"/>
            </a:endParaRPr>
          </a:p>
        </p:txBody>
      </p:sp>
    </p:spTree>
    <p:extLst>
      <p:ext uri="{BB962C8B-B14F-4D97-AF65-F5344CB8AC3E}">
        <p14:creationId xmlns:p14="http://schemas.microsoft.com/office/powerpoint/2010/main" val="34884314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2CC57E-7B71-4D00-B759-EC04DB81BA12}" type="slidenum">
              <a:rPr lang="en-US" smtClean="0"/>
              <a:t>20</a:t>
            </a:fld>
            <a:endParaRPr lang="en-US"/>
          </a:p>
        </p:txBody>
      </p:sp>
    </p:spTree>
    <p:extLst>
      <p:ext uri="{BB962C8B-B14F-4D97-AF65-F5344CB8AC3E}">
        <p14:creationId xmlns:p14="http://schemas.microsoft.com/office/powerpoint/2010/main" val="2551220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2CC57E-7B71-4D00-B759-EC04DB81BA12}" type="slidenum">
              <a:rPr lang="en-US" smtClean="0"/>
              <a:t>21</a:t>
            </a:fld>
            <a:endParaRPr lang="en-US"/>
          </a:p>
        </p:txBody>
      </p:sp>
    </p:spTree>
    <p:extLst>
      <p:ext uri="{BB962C8B-B14F-4D97-AF65-F5344CB8AC3E}">
        <p14:creationId xmlns:p14="http://schemas.microsoft.com/office/powerpoint/2010/main" val="1307590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dirty="0" smtClean="0">
                <a:ea typeface="ＭＳ Ｐゴシック" charset="0"/>
              </a:rPr>
              <a:t>Clarification: spam, phishing, pharming and whaling are mechanisms for transporting malware to the target system.</a:t>
            </a:r>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704CF06-CB6F-4EE8-BA0C-71215386C7F0}" type="slidenum">
              <a:rPr lang="en-US" altLang="en-US" sz="1200"/>
              <a:pPr eaLnBrk="1" hangingPunct="1"/>
              <a:t>22</a:t>
            </a:fld>
            <a:endParaRPr lang="en-US" altLang="en-US" sz="1200"/>
          </a:p>
        </p:txBody>
      </p:sp>
    </p:spTree>
    <p:extLst>
      <p:ext uri="{BB962C8B-B14F-4D97-AF65-F5344CB8AC3E}">
        <p14:creationId xmlns:p14="http://schemas.microsoft.com/office/powerpoint/2010/main" val="11321248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dirty="0" smtClean="0">
                <a:ea typeface="ＭＳ Ｐゴシック" charset="0"/>
              </a:rPr>
              <a:t>Clarification: spam, phishing, pharming and whaling are mechanisms for transporting malware to the target system</a:t>
            </a:r>
            <a:r>
              <a:rPr lang="en-US" dirty="0" smtClean="0">
                <a:ea typeface="ＭＳ Ｐゴシック" charset="0"/>
              </a:rPr>
              <a:t>.</a:t>
            </a:r>
          </a:p>
          <a:p>
            <a:pPr eaLnBrk="1" hangingPunct="1">
              <a:defRPr/>
            </a:pPr>
            <a:endParaRPr lang="en-US" dirty="0">
              <a:ea typeface="ＭＳ Ｐゴシック" charset="0"/>
            </a:endParaRPr>
          </a:p>
          <a:p>
            <a:pPr>
              <a:defRPr/>
            </a:pPr>
            <a:r>
              <a:rPr lang="en-US" b="1" dirty="0">
                <a:ea typeface="ＭＳ Ｐゴシック" charset="0"/>
              </a:rPr>
              <a:t>Components of Malicious Software </a:t>
            </a:r>
            <a:r>
              <a:rPr lang="en-US" dirty="0">
                <a:ea typeface="ＭＳ Ｐゴシック" charset="0"/>
              </a:rPr>
              <a:t>There are typically three different compo- </a:t>
            </a:r>
            <a:r>
              <a:rPr lang="en-US" dirty="0" err="1">
                <a:ea typeface="ＭＳ Ｐゴシック" charset="0"/>
              </a:rPr>
              <a:t>nents</a:t>
            </a:r>
            <a:r>
              <a:rPr lang="en-US" dirty="0">
                <a:ea typeface="ＭＳ Ｐゴシック" charset="0"/>
              </a:rPr>
              <a:t> present in malware that make it work. These components are:</a:t>
            </a:r>
          </a:p>
          <a:p>
            <a:pPr>
              <a:defRPr/>
            </a:pPr>
            <a:r>
              <a:rPr lang="en-US" b="1" dirty="0">
                <a:ea typeface="ＭＳ Ｐゴシック" charset="0"/>
              </a:rPr>
              <a:t>Exploit</a:t>
            </a:r>
            <a:r>
              <a:rPr lang="en-US" dirty="0">
                <a:ea typeface="ＭＳ Ｐゴシック" charset="0"/>
              </a:rPr>
              <a:t>. The exploit is code that is designed to take advantage of a vulnerability in a software program such as a browser, word processing program, or spreadsheet program. The exploit code exploits the vulnerability, which allows the malware to begin to execute its own instructions.</a:t>
            </a:r>
          </a:p>
          <a:p>
            <a:pPr>
              <a:defRPr/>
            </a:pPr>
            <a:r>
              <a:rPr lang="en-US" b="1" dirty="0">
                <a:ea typeface="ＭＳ Ｐゴシック" charset="0"/>
              </a:rPr>
              <a:t>Dropper</a:t>
            </a:r>
            <a:r>
              <a:rPr lang="en-US" dirty="0">
                <a:ea typeface="ＭＳ Ｐゴシック" charset="0"/>
              </a:rPr>
              <a:t>. This is the component that installs the actual malware on the target machine.</a:t>
            </a:r>
          </a:p>
          <a:p>
            <a:pPr>
              <a:defRPr/>
            </a:pPr>
            <a:r>
              <a:rPr lang="en-US" b="1" dirty="0">
                <a:ea typeface="ＭＳ Ｐゴシック" charset="0"/>
              </a:rPr>
              <a:t>Malware</a:t>
            </a:r>
            <a:r>
              <a:rPr lang="en-US" dirty="0">
                <a:ea typeface="ＭＳ Ｐゴシック" charset="0"/>
              </a:rPr>
              <a:t>. This is the component that performs whatever function is intended by its operator: stealing data, destroying data, sniffing the network, or perhaps just looking for more target systems to infect.</a:t>
            </a:r>
          </a:p>
          <a:p>
            <a:pPr eaLnBrk="1" hangingPunct="1">
              <a:defRPr/>
            </a:pPr>
            <a:endParaRPr lang="en-US" dirty="0" smtClean="0">
              <a:ea typeface="ＭＳ Ｐゴシック" charset="0"/>
            </a:endParaRPr>
          </a:p>
          <a:p>
            <a:pPr>
              <a:defRPr/>
            </a:pPr>
            <a:r>
              <a:rPr lang="en-US" dirty="0">
                <a:ea typeface="ＭＳ Ｐゴシック" charset="0"/>
              </a:rPr>
              <a:t>some types of malware do not contain all three components; for instance, a </a:t>
            </a:r>
            <a:r>
              <a:rPr lang="en-US" b="1" dirty="0">
                <a:ea typeface="ＭＳ Ｐゴシック" charset="0"/>
              </a:rPr>
              <a:t>Trojan</a:t>
            </a:r>
            <a:r>
              <a:rPr lang="en-US" dirty="0">
                <a:ea typeface="ＭＳ Ｐゴシック" charset="0"/>
              </a:rPr>
              <a:t> horse might not contain an exploit, since some other means (usually, tricking a user) is used to execute the malware.</a:t>
            </a:r>
          </a:p>
          <a:p>
            <a:pPr eaLnBrk="1" hangingPunct="1">
              <a:defRPr/>
            </a:pPr>
            <a:r>
              <a:rPr lang="en-US" dirty="0" smtClean="0">
                <a:ea typeface="ＭＳ Ｐゴシック" charset="0"/>
              </a:rPr>
              <a:t>SPAM accounts for 90% of all email.</a:t>
            </a:r>
            <a:endParaRPr lang="en-US" dirty="0" smtClean="0">
              <a:ea typeface="ＭＳ Ｐゴシック" charset="0"/>
            </a:endParaRPr>
          </a:p>
          <a:p>
            <a:pPr eaLnBrk="1" hangingPunct="1">
              <a:defRPr/>
            </a:pPr>
            <a:endParaRPr lang="en-US" dirty="0" smtClean="0">
              <a:ea typeface="ＭＳ Ｐゴシック" charset="0"/>
            </a:endParaRPr>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428F0D5-C3AE-4819-941B-9A7B2C33E465}" type="slidenum">
              <a:rPr lang="en-US" altLang="en-US" sz="1200"/>
              <a:pPr eaLnBrk="1" hangingPunct="1"/>
              <a:t>23</a:t>
            </a:fld>
            <a:endParaRPr lang="en-US" altLang="en-US" sz="1200"/>
          </a:p>
        </p:txBody>
      </p:sp>
    </p:spTree>
    <p:extLst>
      <p:ext uri="{BB962C8B-B14F-4D97-AF65-F5344CB8AC3E}">
        <p14:creationId xmlns:p14="http://schemas.microsoft.com/office/powerpoint/2010/main" val="1726687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dirty="0" smtClean="0">
                <a:ea typeface="ＭＳ Ｐゴシック" charset="0"/>
              </a:rPr>
              <a:t>Clarification: spam, phishing, pharming and whaling are mechanisms for transporting malware to the target system.</a:t>
            </a:r>
          </a:p>
          <a:p>
            <a:pPr>
              <a:defRPr/>
            </a:pPr>
            <a:r>
              <a:rPr lang="en-US" b="1" dirty="0">
                <a:ea typeface="ＭＳ Ｐゴシック" charset="0"/>
              </a:rPr>
              <a:t>Pharming</a:t>
            </a:r>
            <a:r>
              <a:rPr lang="en-US" dirty="0">
                <a:ea typeface="ＭＳ Ｐゴシック" charset="0"/>
              </a:rPr>
              <a:t> In a pharming attack, an attacker directs all traffic destined for a particular web site towards an imposter web site. The attack diverts traffic by “poisoning” the </a:t>
            </a:r>
            <a:r>
              <a:rPr lang="en-US" dirty="0" err="1">
                <a:ea typeface="ＭＳ Ｐゴシック" charset="0"/>
              </a:rPr>
              <a:t>organiza</a:t>
            </a:r>
            <a:r>
              <a:rPr lang="en-US" dirty="0">
                <a:ea typeface="ＭＳ Ｐゴシック" charset="0"/>
              </a:rPr>
              <a:t>- </a:t>
            </a:r>
            <a:r>
              <a:rPr lang="en-US" dirty="0" err="1">
                <a:ea typeface="ＭＳ Ｐゴシック" charset="0"/>
              </a:rPr>
              <a:t>tion’s</a:t>
            </a:r>
            <a:r>
              <a:rPr lang="en-US" dirty="0">
                <a:ea typeface="ＭＳ Ｐゴシック" charset="0"/>
              </a:rPr>
              <a:t> DNS servers or by changing the hosts file on individual users’ systems.</a:t>
            </a:r>
          </a:p>
          <a:p>
            <a:pPr eaLnBrk="1" hangingPunct="1">
              <a:defRPr/>
            </a:pPr>
            <a:endParaRPr lang="en-US" dirty="0" smtClean="0">
              <a:ea typeface="ＭＳ Ｐゴシック" charset="0"/>
            </a:endParaRPr>
          </a:p>
          <a:p>
            <a:pPr>
              <a:defRPr/>
            </a:pPr>
            <a:r>
              <a:rPr lang="en-US" b="1" dirty="0" smtClean="0">
                <a:ea typeface="ＭＳ Ｐゴシック" charset="0"/>
              </a:rPr>
              <a:t>Spyware and adware </a:t>
            </a:r>
            <a:r>
              <a:rPr lang="en-US" dirty="0" smtClean="0">
                <a:ea typeface="ＭＳ Ｐゴシック" charset="0"/>
              </a:rPr>
              <a:t>encompass </a:t>
            </a:r>
            <a:r>
              <a:rPr lang="en-US" dirty="0">
                <a:ea typeface="ＭＳ Ｐゴシック" charset="0"/>
              </a:rPr>
              <a:t>a wide variety of means that have been developed to track the behavior </a:t>
            </a:r>
            <a:r>
              <a:rPr lang="en-US" dirty="0" smtClean="0">
                <a:ea typeface="ＭＳ Ｐゴシック" charset="0"/>
              </a:rPr>
              <a:t>of </a:t>
            </a:r>
            <a:r>
              <a:rPr lang="en-US" dirty="0">
                <a:ea typeface="ＭＳ Ｐゴシック" charset="0"/>
              </a:rPr>
              <a:t>users’ Internet usage patterns</a:t>
            </a:r>
            <a:r>
              <a:rPr lang="en-US" dirty="0" smtClean="0">
                <a:ea typeface="ＭＳ Ｐゴシック" charset="0"/>
              </a:rPr>
              <a:t>.  Cookies or Web Beacons (aka </a:t>
            </a:r>
            <a:r>
              <a:rPr lang="en-US" dirty="0">
                <a:ea typeface="ＭＳ Ｐゴシック" charset="0"/>
              </a:rPr>
              <a:t>Web bugs) </a:t>
            </a:r>
            <a:r>
              <a:rPr lang="en-US" dirty="0" smtClean="0">
                <a:ea typeface="ＭＳ Ｐゴシック" charset="0"/>
              </a:rPr>
              <a:t> tiny </a:t>
            </a:r>
            <a:r>
              <a:rPr lang="en-US" dirty="0" err="1" smtClean="0">
                <a:ea typeface="ＭＳ Ｐゴシック" charset="0"/>
              </a:rPr>
              <a:t>1x1</a:t>
            </a:r>
            <a:r>
              <a:rPr lang="en-US" dirty="0" smtClean="0">
                <a:ea typeface="ＭＳ Ｐゴシック" charset="0"/>
              </a:rPr>
              <a:t> </a:t>
            </a:r>
            <a:r>
              <a:rPr lang="en-US" dirty="0">
                <a:ea typeface="ＭＳ Ｐゴシック" charset="0"/>
              </a:rPr>
              <a:t>pixel images that are embedded in web pages or HTML-rendered e-mails as a means for tracking users’ Internet usage. </a:t>
            </a:r>
            <a:endParaRPr lang="en-US" dirty="0" smtClean="0">
              <a:ea typeface="ＭＳ Ｐゴシック" charset="0"/>
            </a:endParaRPr>
          </a:p>
          <a:p>
            <a:pPr>
              <a:defRPr/>
            </a:pPr>
            <a:endParaRPr lang="en-US" dirty="0">
              <a:ea typeface="ＭＳ Ｐゴシック" charset="0"/>
            </a:endParaRPr>
          </a:p>
          <a:p>
            <a:pPr>
              <a:defRPr/>
            </a:pPr>
            <a:r>
              <a:rPr lang="en-US" b="1" dirty="0" smtClean="0">
                <a:ea typeface="ＭＳ Ｐゴシック" charset="0"/>
              </a:rPr>
              <a:t>Browser </a:t>
            </a:r>
            <a:r>
              <a:rPr lang="en-US" b="1" dirty="0">
                <a:ea typeface="ＭＳ Ｐゴシック" charset="0"/>
              </a:rPr>
              <a:t>helper objects (</a:t>
            </a:r>
            <a:r>
              <a:rPr lang="en-US" b="1" dirty="0" err="1">
                <a:ea typeface="ＭＳ Ｐゴシック" charset="0"/>
              </a:rPr>
              <a:t>BHOs</a:t>
            </a:r>
            <a:r>
              <a:rPr lang="en-US" dirty="0">
                <a:ea typeface="ＭＳ Ｐゴシック" charset="0"/>
              </a:rPr>
              <a:t>). Sometimes they take the form of helpful toolbars, but at other times they are completely invisible and “stealthy.” </a:t>
            </a:r>
            <a:r>
              <a:rPr lang="en-US" dirty="0" err="1">
                <a:ea typeface="ＭＳ Ｐゴシック" charset="0"/>
              </a:rPr>
              <a:t>BHOs</a:t>
            </a:r>
            <a:r>
              <a:rPr lang="en-US" dirty="0">
                <a:ea typeface="ＭＳ Ｐゴシック" charset="0"/>
              </a:rPr>
              <a:t> can be used to track use of users’ web browsers. I should be quick to point out that not all </a:t>
            </a:r>
            <a:r>
              <a:rPr lang="en-US" dirty="0" err="1">
                <a:ea typeface="ＭＳ Ｐゴシック" charset="0"/>
              </a:rPr>
              <a:t>BHOs</a:t>
            </a:r>
            <a:r>
              <a:rPr lang="en-US" dirty="0">
                <a:ea typeface="ＭＳ Ｐゴシック" charset="0"/>
              </a:rPr>
              <a:t> are malicious—many serve a useful and legitimate purpose.</a:t>
            </a:r>
          </a:p>
          <a:p>
            <a:pPr>
              <a:defRPr/>
            </a:pPr>
            <a:endParaRPr lang="en-US" dirty="0" smtClean="0">
              <a:ea typeface="ＭＳ Ｐゴシック" charset="0"/>
            </a:endParaRPr>
          </a:p>
        </p:txBody>
      </p:sp>
      <p:sp>
        <p:nvSpPr>
          <p:cNvPr id="4" name="Slide Number Placeholder 3"/>
          <p:cNvSpPr>
            <a:spLocks noGrp="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45F8F82-AB8B-406F-A5AD-6A96A302F98D}" type="slidenum">
              <a:rPr lang="en-US" altLang="en-US" sz="1200"/>
              <a:pPr eaLnBrk="1" hangingPunct="1"/>
              <a:t>24</a:t>
            </a:fld>
            <a:endParaRPr lang="en-US" altLang="en-US" sz="1200"/>
          </a:p>
        </p:txBody>
      </p:sp>
    </p:spTree>
    <p:extLst>
      <p:ext uri="{BB962C8B-B14F-4D97-AF65-F5344CB8AC3E}">
        <p14:creationId xmlns:p14="http://schemas.microsoft.com/office/powerpoint/2010/main" val="706295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Anti-Virus</a:t>
            </a:r>
            <a:r>
              <a:rPr lang="en-US" dirty="0" smtClean="0"/>
              <a:t> programs run on a system and block entry or incapacitate (quarantine) malware.  </a:t>
            </a:r>
          </a:p>
          <a:p>
            <a:r>
              <a:rPr lang="en-US" b="1" dirty="0" smtClean="0"/>
              <a:t>Signature-based</a:t>
            </a:r>
            <a:r>
              <a:rPr lang="en-US" dirty="0" smtClean="0"/>
              <a:t>: signatures = fragments of actual malware to compare against.</a:t>
            </a:r>
          </a:p>
          <a:p>
            <a:r>
              <a:rPr lang="en-US" b="1" dirty="0" smtClean="0"/>
              <a:t>Heuristics-based</a:t>
            </a:r>
            <a:r>
              <a:rPr lang="en-US" dirty="0" smtClean="0"/>
              <a:t>: detects anomalous behavior on the system.</a:t>
            </a:r>
          </a:p>
          <a:p>
            <a:endParaRPr lang="en-US" dirty="0"/>
          </a:p>
          <a:p>
            <a:r>
              <a:rPr lang="en-US" dirty="0" smtClean="0"/>
              <a:t>Anti-Virus is found on: workstations, mail-servers, file servers, web proxy servers, and security appliances-all in on device.  Reduces total cost of operation, but this may reduce defe</a:t>
            </a:r>
            <a:r>
              <a:rPr lang="en-US" dirty="0"/>
              <a:t>nse in depth and heterogeneity across the network.  </a:t>
            </a:r>
          </a:p>
          <a:p>
            <a:endParaRPr lang="en-US" dirty="0"/>
          </a:p>
          <a:p>
            <a:r>
              <a:rPr lang="en-US" dirty="0" smtClean="0"/>
              <a:t>anti-virus </a:t>
            </a:r>
            <a:r>
              <a:rPr lang="en-US" dirty="0"/>
              <a:t>software is </a:t>
            </a:r>
            <a:r>
              <a:rPr lang="en-US" dirty="0" smtClean="0"/>
              <a:t>ineffective </a:t>
            </a:r>
            <a:r>
              <a:rPr lang="en-US" dirty="0"/>
              <a:t>at stopping advanced malware. Other means, such as decreasing privilege levels, process profiling, and application whitelisting, are necessary to stop advanced malware. </a:t>
            </a:r>
            <a:endParaRPr lang="en-US" dirty="0" smtClean="0"/>
          </a:p>
          <a:p>
            <a:endParaRPr lang="en-US" dirty="0"/>
          </a:p>
          <a:p>
            <a:r>
              <a:rPr lang="en-US" b="1" dirty="0"/>
              <a:t>Anti-Rootkit Software </a:t>
            </a:r>
            <a:r>
              <a:rPr lang="en-US" dirty="0"/>
              <a:t>Anti-rootkit software uses techniques to find hidden processes, hidden registry entries, unexpected kernel hooks, and hidden files in order to find rootkits that may be present on a system. </a:t>
            </a:r>
            <a:r>
              <a:rPr lang="en-US" dirty="0" smtClean="0"/>
              <a:t>Directly examine </a:t>
            </a:r>
            <a:r>
              <a:rPr lang="en-US" dirty="0"/>
              <a:t>the running operating system instead of using tools that the rootkit may have been able to manipulate.</a:t>
            </a:r>
          </a:p>
          <a:p>
            <a:r>
              <a:rPr lang="en-US" dirty="0" smtClean="0"/>
              <a:t>Anti-Spyware: uses signatures to ID incoming files/HD and block them.</a:t>
            </a:r>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25</a:t>
            </a:fld>
            <a:endParaRPr lang="en-US"/>
          </a:p>
        </p:txBody>
      </p:sp>
    </p:spTree>
    <p:extLst>
      <p:ext uri="{BB962C8B-B14F-4D97-AF65-F5344CB8AC3E}">
        <p14:creationId xmlns:p14="http://schemas.microsoft.com/office/powerpoint/2010/main" val="9867097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Anti-Spam</a:t>
            </a:r>
            <a:r>
              <a:rPr lang="en-US" dirty="0" smtClean="0"/>
              <a:t>: does content analysis and gives a “score” to the email.  If score is too high=delete/quarantine.</a:t>
            </a:r>
          </a:p>
          <a:p>
            <a:r>
              <a:rPr lang="en-US" dirty="0"/>
              <a:t>better spam blockers eliminate 95–98 percent of incoming spam, while inadvertently flagging legitimate e- mails as spam less than 1 percent of the time</a:t>
            </a:r>
            <a:r>
              <a:rPr lang="en-US" dirty="0" smtClean="0"/>
              <a:t>.</a:t>
            </a:r>
          </a:p>
          <a:p>
            <a:r>
              <a:rPr lang="en-US" dirty="0" smtClean="0"/>
              <a:t>Anti-Spam types:  Client-based, Email server-based, Appliance-based, Spam-blocking service.</a:t>
            </a:r>
          </a:p>
          <a:p>
            <a:endParaRPr lang="en-US" dirty="0" smtClean="0"/>
          </a:p>
          <a:p>
            <a:r>
              <a:rPr lang="en-US" b="1" dirty="0"/>
              <a:t>Firewalls</a:t>
            </a:r>
            <a:r>
              <a:rPr lang="en-US" dirty="0"/>
              <a:t> are also used to segregate various networks within organizations. </a:t>
            </a:r>
            <a:endParaRPr lang="en-US" dirty="0" smtClean="0"/>
          </a:p>
          <a:p>
            <a:r>
              <a:rPr lang="en-US" dirty="0" smtClean="0"/>
              <a:t>PC’s utilize personal firewalls.</a:t>
            </a:r>
            <a:endParaRPr lang="en-US" dirty="0"/>
          </a:p>
          <a:p>
            <a:endParaRPr lang="en-US" dirty="0" smtClean="0"/>
          </a:p>
          <a:p>
            <a:r>
              <a:rPr lang="en-US" dirty="0"/>
              <a:t>An </a:t>
            </a:r>
            <a:r>
              <a:rPr lang="en-US" b="1" dirty="0"/>
              <a:t>application firewall</a:t>
            </a:r>
            <a:r>
              <a:rPr lang="en-US" dirty="0"/>
              <a:t> is a form of </a:t>
            </a:r>
            <a:r>
              <a:rPr lang="en-US" b="1" dirty="0"/>
              <a:t>firewall</a:t>
            </a:r>
            <a:r>
              <a:rPr lang="en-US" dirty="0"/>
              <a:t> that controls input, output, and/or access from, to, or by an </a:t>
            </a:r>
            <a:r>
              <a:rPr lang="en-US" b="1" dirty="0"/>
              <a:t>application</a:t>
            </a:r>
            <a:r>
              <a:rPr lang="en-US" dirty="0"/>
              <a:t> or service. It operates by monitoring and potentially blocking the input, output, or system service calls that do not meet the configured policy of the </a:t>
            </a:r>
            <a:r>
              <a:rPr lang="en-US" b="1" dirty="0"/>
              <a:t>firewall</a:t>
            </a:r>
            <a:r>
              <a:rPr lang="en-US" dirty="0" smtClean="0"/>
              <a:t>.</a:t>
            </a:r>
          </a:p>
          <a:p>
            <a:endParaRPr lang="en-US" dirty="0"/>
          </a:p>
          <a:p>
            <a:r>
              <a:rPr lang="en-US" dirty="0" smtClean="0"/>
              <a:t>Users should not be administrator accounts.  Malware will have access at the level of privilege of the user in question.  Mitigation of potential damage.</a:t>
            </a:r>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26</a:t>
            </a:fld>
            <a:endParaRPr lang="en-US"/>
          </a:p>
        </p:txBody>
      </p:sp>
    </p:spTree>
    <p:extLst>
      <p:ext uri="{BB962C8B-B14F-4D97-AF65-F5344CB8AC3E}">
        <p14:creationId xmlns:p14="http://schemas.microsoft.com/office/powerpoint/2010/main" val="267533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Whitelisting</a:t>
            </a:r>
            <a:r>
              <a:rPr lang="en-US" dirty="0" smtClean="0"/>
              <a:t> – only those programs can run.  Malware won’t be in that list.  Could be burdensome to keep up to date.</a:t>
            </a:r>
          </a:p>
          <a:p>
            <a:endParaRPr lang="en-US" dirty="0" smtClean="0"/>
          </a:p>
          <a:p>
            <a:r>
              <a:rPr lang="en-US" b="1" dirty="0"/>
              <a:t>Process Profiling </a:t>
            </a:r>
            <a:r>
              <a:rPr lang="en-US" dirty="0"/>
              <a:t>Yet another approach to malware is the observation of running pro- </a:t>
            </a:r>
            <a:r>
              <a:rPr lang="en-US" dirty="0" err="1"/>
              <a:t>cesses</a:t>
            </a:r>
            <a:r>
              <a:rPr lang="en-US" dirty="0"/>
              <a:t>. An agent on a server or workstation can observe each running process and block fur- </a:t>
            </a:r>
            <a:r>
              <a:rPr lang="en-US" dirty="0" err="1"/>
              <a:t>ther</a:t>
            </a:r>
            <a:r>
              <a:rPr lang="en-US" dirty="0"/>
              <a:t> execution of that process if it enters a new, unknown state that may represent its com- promise by malware.</a:t>
            </a:r>
          </a:p>
          <a:p>
            <a:endParaRPr lang="en-US" dirty="0" smtClean="0"/>
          </a:p>
          <a:p>
            <a:r>
              <a:rPr lang="en-US" dirty="0"/>
              <a:t>The common principles behind </a:t>
            </a:r>
            <a:r>
              <a:rPr lang="en-US" b="1" dirty="0"/>
              <a:t>server hardening </a:t>
            </a:r>
            <a:r>
              <a:rPr lang="en-US" dirty="0"/>
              <a:t>include these concepts:</a:t>
            </a:r>
          </a:p>
          <a:p>
            <a:r>
              <a:rPr lang="en-US" dirty="0"/>
              <a:t>Deactivate or remove unnecessary services. </a:t>
            </a:r>
            <a:r>
              <a:rPr lang="en-US" dirty="0" smtClean="0"/>
              <a:t>deactivated </a:t>
            </a:r>
            <a:r>
              <a:rPr lang="en-US" dirty="0"/>
              <a:t>(good) or removed </a:t>
            </a:r>
            <a:r>
              <a:rPr lang="en-US" dirty="0" smtClean="0"/>
              <a:t>(</a:t>
            </a:r>
            <a:r>
              <a:rPr lang="en-US" dirty="0"/>
              <a:t>better).</a:t>
            </a:r>
          </a:p>
          <a:p>
            <a:r>
              <a:rPr lang="en-US" b="1" dirty="0"/>
              <a:t>Robust network configuration</a:t>
            </a:r>
            <a:r>
              <a:rPr lang="en-US" dirty="0"/>
              <a:t>. Servers’ TCP/IP configuration should be set to recommended values </a:t>
            </a:r>
            <a:r>
              <a:rPr lang="en-US" dirty="0" smtClean="0"/>
              <a:t>= more </a:t>
            </a:r>
            <a:r>
              <a:rPr lang="en-US" dirty="0"/>
              <a:t>able to repel network-stack </a:t>
            </a:r>
            <a:r>
              <a:rPr lang="en-US" dirty="0" smtClean="0"/>
              <a:t>attacks = network drivers.</a:t>
            </a:r>
            <a:endParaRPr lang="en-US" dirty="0"/>
          </a:p>
          <a:p>
            <a:r>
              <a:rPr lang="en-US" b="1" dirty="0"/>
              <a:t>Robust software configuration</a:t>
            </a:r>
            <a:r>
              <a:rPr lang="en-US" dirty="0"/>
              <a:t>. </a:t>
            </a:r>
            <a:r>
              <a:rPr lang="en-US" dirty="0" smtClean="0"/>
              <a:t>Server </a:t>
            </a:r>
            <a:r>
              <a:rPr lang="en-US" dirty="0"/>
              <a:t>programs should be configured to run with the lowest possible privilege levels—following the principle of least privilege.</a:t>
            </a:r>
          </a:p>
          <a:p>
            <a:r>
              <a:rPr lang="en-US" b="1" dirty="0"/>
              <a:t>Administrator account hardening. </a:t>
            </a:r>
            <a:r>
              <a:rPr lang="en-US" dirty="0" smtClean="0"/>
              <a:t>changed regularly, </a:t>
            </a:r>
            <a:r>
              <a:rPr lang="en-US" dirty="0"/>
              <a:t>and passwords set to highly </a:t>
            </a:r>
            <a:r>
              <a:rPr lang="en-US" dirty="0" smtClean="0"/>
              <a:t>complex. </a:t>
            </a:r>
            <a:r>
              <a:rPr lang="en-US" dirty="0"/>
              <a:t>All unused administrator accounts should be locked or removed.</a:t>
            </a:r>
          </a:p>
          <a:p>
            <a:r>
              <a:rPr lang="en-US" b="1" dirty="0"/>
              <a:t>Security patches</a:t>
            </a:r>
            <a:r>
              <a:rPr lang="en-US" dirty="0"/>
              <a:t>. </a:t>
            </a:r>
            <a:r>
              <a:rPr lang="en-US" dirty="0" smtClean="0"/>
              <a:t>up-to-date </a:t>
            </a:r>
            <a:r>
              <a:rPr lang="en-US" dirty="0"/>
              <a:t>security patches installed regularly.</a:t>
            </a:r>
          </a:p>
          <a:p>
            <a:r>
              <a:rPr lang="en-US" b="1" dirty="0"/>
              <a:t>Server hardening guides </a:t>
            </a:r>
            <a:r>
              <a:rPr lang="en-US" dirty="0"/>
              <a:t>are available from </a:t>
            </a:r>
            <a:r>
              <a:rPr lang="en-US" dirty="0" smtClean="0"/>
              <a:t>(</a:t>
            </a:r>
            <a:r>
              <a:rPr lang="en-US" dirty="0"/>
              <a:t>Microsoft, Sun Micro- systems, Red Hat, </a:t>
            </a:r>
            <a:r>
              <a:rPr lang="en-US" dirty="0" smtClean="0"/>
              <a:t> U.S</a:t>
            </a:r>
            <a:r>
              <a:rPr lang="en-US" dirty="0"/>
              <a:t>. </a:t>
            </a:r>
            <a:r>
              <a:rPr lang="en-US" dirty="0" smtClean="0"/>
              <a:t>(</a:t>
            </a:r>
            <a:r>
              <a:rPr lang="en-US" dirty="0" err="1"/>
              <a:t>NIST</a:t>
            </a:r>
            <a:r>
              <a:rPr lang="en-US" dirty="0"/>
              <a:t>), the Center for Internet Security (CIS), </a:t>
            </a:r>
            <a:r>
              <a:rPr lang="en-US" dirty="0" smtClean="0"/>
              <a:t>(</a:t>
            </a:r>
            <a:r>
              <a:rPr lang="en-US" dirty="0"/>
              <a:t>US-CERT), and the SANS </a:t>
            </a:r>
            <a:r>
              <a:rPr lang="en-US" dirty="0" smtClean="0"/>
              <a:t>Inst.</a:t>
            </a:r>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27</a:t>
            </a:fld>
            <a:endParaRPr lang="en-US"/>
          </a:p>
        </p:txBody>
      </p:sp>
    </p:spTree>
    <p:extLst>
      <p:ext uri="{BB962C8B-B14F-4D97-AF65-F5344CB8AC3E}">
        <p14:creationId xmlns:p14="http://schemas.microsoft.com/office/powerpoint/2010/main" val="3523969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AKA Injection Attacks.</a:t>
            </a:r>
          </a:p>
          <a:p>
            <a:endParaRPr lang="en-US" dirty="0"/>
          </a:p>
          <a:p>
            <a:r>
              <a:rPr lang="en-US" b="1" dirty="0"/>
              <a:t>Elevation of privileges</a:t>
            </a:r>
            <a:r>
              <a:rPr lang="en-US" dirty="0"/>
              <a:t>. The attacker will input specially coded data in an attempt to cause a malfunction that will result in the attacker having a higher level of access or privilege in the application.</a:t>
            </a:r>
          </a:p>
          <a:p>
            <a:r>
              <a:rPr lang="en-US" b="1" dirty="0"/>
              <a:t>Execution of arbitrary code</a:t>
            </a:r>
            <a:r>
              <a:rPr lang="en-US" dirty="0"/>
              <a:t>. The attacker may wish to run specific commands on the target system.</a:t>
            </a:r>
          </a:p>
          <a:p>
            <a:r>
              <a:rPr lang="en-US" b="1" dirty="0"/>
              <a:t>Malfunction. </a:t>
            </a:r>
            <a:r>
              <a:rPr lang="en-US" dirty="0"/>
              <a:t>The attacker may wish to cause the application to malfunction and be in a disabled state for legitimate users</a:t>
            </a:r>
            <a:r>
              <a:rPr lang="en-US" dirty="0" smtClean="0"/>
              <a:t>.  DOS</a:t>
            </a:r>
            <a:endParaRPr lang="en-US" dirty="0"/>
          </a:p>
          <a:p>
            <a:r>
              <a:rPr lang="en-US" b="1" dirty="0"/>
              <a:t>Abort</a:t>
            </a:r>
            <a:r>
              <a:rPr lang="en-US" dirty="0"/>
              <a:t>. The attacker may wish to cause the application to completely abort and thus be unavailable for any legitimate use</a:t>
            </a:r>
            <a:r>
              <a:rPr lang="en-US" dirty="0" smtClean="0"/>
              <a:t>.  DOS</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28</a:t>
            </a:fld>
            <a:endParaRPr lang="en-US"/>
          </a:p>
        </p:txBody>
      </p:sp>
    </p:spTree>
    <p:extLst>
      <p:ext uri="{BB962C8B-B14F-4D97-AF65-F5344CB8AC3E}">
        <p14:creationId xmlns:p14="http://schemas.microsoft.com/office/powerpoint/2010/main" val="42662006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Buffer overflow</a:t>
            </a:r>
            <a:r>
              <a:rPr lang="en-US" dirty="0"/>
              <a:t>. This is discussed in detail earlier in this chapter.</a:t>
            </a:r>
          </a:p>
          <a:p>
            <a:r>
              <a:rPr lang="en-US" b="1" dirty="0"/>
              <a:t>Integer overflow</a:t>
            </a:r>
            <a:r>
              <a:rPr lang="en-US" dirty="0"/>
              <a:t>. An attack where the attacker attempts to cause an application to perform an integer operation that will create a numeric value larger than can be represented in the available storage.</a:t>
            </a:r>
          </a:p>
          <a:p>
            <a:r>
              <a:rPr lang="en-US" b="1" dirty="0"/>
              <a:t>SQL injection. </a:t>
            </a:r>
            <a:r>
              <a:rPr lang="en-US" dirty="0"/>
              <a:t>In this type of attack, the attacker inserts specially coded and delimited SQL statements into an input field in the hopes that the injected SQL will be executed on the back-end database. This type of attack is possible in applications that dynamically build SQL statements.</a:t>
            </a:r>
          </a:p>
          <a:p>
            <a:r>
              <a:rPr lang="en-US" b="1" dirty="0"/>
              <a:t>Script injection</a:t>
            </a:r>
            <a:r>
              <a:rPr lang="en-US" dirty="0"/>
              <a:t>. Similar to SQL injection, an attacker inserts script language into an input field in the hopes that the scripting language will be executed.</a:t>
            </a:r>
          </a:p>
          <a:p>
            <a:r>
              <a:rPr lang="en-US" b="1" dirty="0"/>
              <a:t>Cross-site scripting (</a:t>
            </a:r>
            <a:r>
              <a:rPr lang="en-US" b="1" dirty="0" err="1"/>
              <a:t>XSS</a:t>
            </a:r>
            <a:r>
              <a:rPr lang="en-US" dirty="0"/>
              <a:t>). An attack where an attacker can inject a malicious script into HTML content in order to steal session cookies and other sensitive information.</a:t>
            </a:r>
          </a:p>
          <a:p>
            <a:r>
              <a:rPr lang="en-US" b="1" dirty="0"/>
              <a:t>Cross-site request forgery (</a:t>
            </a:r>
            <a:r>
              <a:rPr lang="en-US" b="1" dirty="0" err="1"/>
              <a:t>CSRF</a:t>
            </a:r>
            <a:r>
              <a:rPr lang="en-US" dirty="0"/>
              <a:t>). This is an attack where malicious HTML is inserted into a web page or e-mail that, when clicked, causes an action to occur on an unrelated site where the user may have an </a:t>
            </a:r>
            <a:r>
              <a:rPr lang="en-US" dirty="0" smtClean="0"/>
              <a:t>active </a:t>
            </a:r>
            <a:r>
              <a:rPr lang="en-US" dirty="0"/>
              <a:t>session</a:t>
            </a:r>
            <a:r>
              <a:rPr lang="en-US" dirty="0" smtClean="0"/>
              <a:t>.</a:t>
            </a:r>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29</a:t>
            </a:fld>
            <a:endParaRPr lang="en-US"/>
          </a:p>
        </p:txBody>
      </p:sp>
    </p:spTree>
    <p:extLst>
      <p:ext uri="{BB962C8B-B14F-4D97-AF65-F5344CB8AC3E}">
        <p14:creationId xmlns:p14="http://schemas.microsoft.com/office/powerpoint/2010/main" val="636018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Process management</a:t>
            </a:r>
            <a:r>
              <a:rPr lang="en-US" dirty="0"/>
              <a:t>. Processes are the individual programs that are running on a computer system. The kernel controls the start, execution, and completion of processes. The kernel enforces process isolation, so that processes are not able to access each other’s resources such as system memory. The kernel also facilitates a process’s access to files and other resources.</a:t>
            </a:r>
          </a:p>
          <a:p>
            <a:r>
              <a:rPr lang="en-US" b="1" dirty="0"/>
              <a:t>Memory management. </a:t>
            </a:r>
            <a:r>
              <a:rPr lang="en-US" dirty="0"/>
              <a:t>The kernel manages the allocation, release, and reuse of a computer’s memory by individual processes.</a:t>
            </a:r>
          </a:p>
          <a:p>
            <a:r>
              <a:rPr lang="en-US" b="1" dirty="0"/>
              <a:t>Hardware resource management. </a:t>
            </a:r>
            <a:r>
              <a:rPr lang="en-US" dirty="0"/>
              <a:t>The kernel manages the use of hardware resources to ensure that processes that require access to hardware are able to do so. The kernel makes sure that processes that require access to the same hardware (e.g., the network adaptor, facilitating network communications) can do so without conflicts.</a:t>
            </a:r>
          </a:p>
          <a:p>
            <a:r>
              <a:rPr lang="en-US" b="1" dirty="0"/>
              <a:t>Device Drivers: </a:t>
            </a:r>
            <a:r>
              <a:rPr lang="en-US" dirty="0"/>
              <a:t>These consist of software code that helps the kernel understand how it needs to communicate with various types of hardware present in the computer system. </a:t>
            </a:r>
            <a:r>
              <a:rPr lang="en-US" dirty="0" smtClean="0"/>
              <a:t> Drivers translate generic Kernel </a:t>
            </a:r>
            <a:r>
              <a:rPr lang="en-US" dirty="0"/>
              <a:t>requests </a:t>
            </a:r>
            <a:r>
              <a:rPr lang="en-US" dirty="0" smtClean="0"/>
              <a:t>into specific hardware commands.</a:t>
            </a:r>
          </a:p>
          <a:p>
            <a:r>
              <a:rPr lang="en-US" b="1" dirty="0"/>
              <a:t>Tools</a:t>
            </a:r>
            <a:r>
              <a:rPr lang="en-US" dirty="0"/>
              <a:t> are standalone programs that are delivered with the operating system that are used to manage the operating system’s con- figuration, file systems, and devices. </a:t>
            </a:r>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3</a:t>
            </a:fld>
            <a:endParaRPr lang="en-US"/>
          </a:p>
        </p:txBody>
      </p:sp>
    </p:spTree>
    <p:extLst>
      <p:ext uri="{BB962C8B-B14F-4D97-AF65-F5344CB8AC3E}">
        <p14:creationId xmlns:p14="http://schemas.microsoft.com/office/powerpoint/2010/main" val="7474846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Effective input field filtering. </a:t>
            </a:r>
            <a:r>
              <a:rPr lang="en-US" dirty="0"/>
              <a:t>Input fields should be filtered to remove all characters that might be a part of an input attack. </a:t>
            </a:r>
            <a:endParaRPr lang="en-US" dirty="0" smtClean="0"/>
          </a:p>
          <a:p>
            <a:r>
              <a:rPr lang="en-US" b="1" dirty="0" smtClean="0"/>
              <a:t>Application </a:t>
            </a:r>
            <a:r>
              <a:rPr lang="en-US" b="1" dirty="0"/>
              <a:t>firewall. </a:t>
            </a:r>
            <a:r>
              <a:rPr lang="en-US" dirty="0" smtClean="0"/>
              <a:t>Regular Network </a:t>
            </a:r>
            <a:r>
              <a:rPr lang="en-US" dirty="0"/>
              <a:t>firewalls inspect only the source and destination addresses and the port numbers, but not the contents of network packets. Application firewalls (also known as web application firewalls) examine the contents of packets and block packets containing input attack code and other unwanted data.</a:t>
            </a:r>
          </a:p>
          <a:p>
            <a:r>
              <a:rPr lang="en-US" b="1" dirty="0"/>
              <a:t>Application vulnerability scanning</a:t>
            </a:r>
            <a:r>
              <a:rPr lang="en-US" dirty="0"/>
              <a:t>. Organizations that develop their own applications for online use should scan those applications for input attack </a:t>
            </a:r>
            <a:r>
              <a:rPr lang="en-US" dirty="0" smtClean="0"/>
              <a:t>vulnerabilities.</a:t>
            </a:r>
          </a:p>
          <a:p>
            <a:r>
              <a:rPr lang="en-US" b="1" dirty="0"/>
              <a:t>Developer training. </a:t>
            </a:r>
            <a:r>
              <a:rPr lang="en-US" dirty="0"/>
              <a:t>Software developers should be trained in secure application development techniques. </a:t>
            </a:r>
          </a:p>
        </p:txBody>
      </p:sp>
      <p:sp>
        <p:nvSpPr>
          <p:cNvPr id="4" name="Slide Number Placeholder 3"/>
          <p:cNvSpPr>
            <a:spLocks noGrp="1"/>
          </p:cNvSpPr>
          <p:nvPr>
            <p:ph type="sldNum" sz="quarter" idx="10"/>
          </p:nvPr>
        </p:nvSpPr>
        <p:spPr/>
        <p:txBody>
          <a:bodyPr/>
          <a:lstStyle/>
          <a:p>
            <a:fld id="{0D2CC57E-7B71-4D00-B759-EC04DB81BA12}" type="slidenum">
              <a:rPr lang="en-US" smtClean="0"/>
              <a:t>30</a:t>
            </a:fld>
            <a:endParaRPr lang="en-US"/>
          </a:p>
        </p:txBody>
      </p:sp>
    </p:spTree>
    <p:extLst>
      <p:ext uri="{BB962C8B-B14F-4D97-AF65-F5344CB8AC3E}">
        <p14:creationId xmlns:p14="http://schemas.microsoft.com/office/powerpoint/2010/main" val="3738766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Operating systems generally zero out or overwrite memory used by a previous process before allocating it to another process. But a flaw in the design of an OS may make it possible for a process to discover the residual data left by a process that previously occupied a particular part of memory. </a:t>
            </a:r>
            <a:endParaRPr lang="en-US" dirty="0" smtClean="0"/>
          </a:p>
          <a:p>
            <a:r>
              <a:rPr lang="en-US" dirty="0" smtClean="0"/>
              <a:t>* processes </a:t>
            </a:r>
            <a:r>
              <a:rPr lang="en-US" dirty="0"/>
              <a:t>may create temporary files in a file system or records in a database that are not intended for use by other processes. However, design flaws or malfunctions may make it possible for a process (or malicious code) to discover and use this residual information.</a:t>
            </a:r>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31</a:t>
            </a:fld>
            <a:endParaRPr lang="en-US"/>
          </a:p>
        </p:txBody>
      </p:sp>
    </p:spTree>
    <p:extLst>
      <p:ext uri="{BB962C8B-B14F-4D97-AF65-F5344CB8AC3E}">
        <p14:creationId xmlns:p14="http://schemas.microsoft.com/office/powerpoint/2010/main" val="40378302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Active web site content. </a:t>
            </a:r>
            <a:r>
              <a:rPr lang="en-US" dirty="0"/>
              <a:t>This includes ActiveX, Java, JavaScript, Flash, Adobe Acrobat, Shockwave, and so on. This content originates on a web server and executes on a user’s workstation. Depending upon the technology associated with the downloaded content, this mobile code may have restricted access to the end user’s system or may have partial or full control over it.</a:t>
            </a:r>
          </a:p>
          <a:p>
            <a:endParaRPr lang="en-US" dirty="0" smtClean="0"/>
          </a:p>
          <a:p>
            <a:r>
              <a:rPr lang="en-US" b="1" dirty="0"/>
              <a:t>Downloaded software</a:t>
            </a:r>
            <a:r>
              <a:rPr lang="en-US" dirty="0"/>
              <a:t>. This includes software of every kind from legitimate (and not- so-legitimate) sites. Some of this software may be purely benign, but others can be Trojan horse programs and worse. Some are outright malware, with or without a disguise.</a:t>
            </a:r>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32</a:t>
            </a:fld>
            <a:endParaRPr lang="en-US"/>
          </a:p>
        </p:txBody>
      </p:sp>
    </p:spTree>
    <p:extLst>
      <p:ext uri="{BB962C8B-B14F-4D97-AF65-F5344CB8AC3E}">
        <p14:creationId xmlns:p14="http://schemas.microsoft.com/office/powerpoint/2010/main" val="40833224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in the organization, particularly those with administrative </a:t>
            </a:r>
            <a:r>
              <a:rPr lang="en-US" dirty="0" err="1"/>
              <a:t>privi</a:t>
            </a:r>
            <a:r>
              <a:rPr lang="en-US" dirty="0"/>
              <a:t>- </a:t>
            </a:r>
            <a:r>
              <a:rPr lang="en-US" dirty="0" err="1"/>
              <a:t>leges</a:t>
            </a:r>
            <a:r>
              <a:rPr lang="en-US" dirty="0"/>
              <a:t> (system administrators, network administrators, database administrators, and so on), need to be educated on the proper procedures for providing company sensitive information to others. </a:t>
            </a:r>
          </a:p>
        </p:txBody>
      </p:sp>
      <p:sp>
        <p:nvSpPr>
          <p:cNvPr id="4" name="Slide Number Placeholder 3"/>
          <p:cNvSpPr>
            <a:spLocks noGrp="1"/>
          </p:cNvSpPr>
          <p:nvPr>
            <p:ph type="sldNum" sz="quarter" idx="10"/>
          </p:nvPr>
        </p:nvSpPr>
        <p:spPr/>
        <p:txBody>
          <a:bodyPr/>
          <a:lstStyle/>
          <a:p>
            <a:fld id="{0D2CC57E-7B71-4D00-B759-EC04DB81BA12}" type="slidenum">
              <a:rPr lang="en-US" smtClean="0"/>
              <a:t>33</a:t>
            </a:fld>
            <a:endParaRPr lang="en-US"/>
          </a:p>
        </p:txBody>
      </p:sp>
    </p:spTree>
    <p:extLst>
      <p:ext uri="{BB962C8B-B14F-4D97-AF65-F5344CB8AC3E}">
        <p14:creationId xmlns:p14="http://schemas.microsoft.com/office/powerpoint/2010/main" val="18282880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back door </a:t>
            </a:r>
            <a:r>
              <a:rPr lang="en-US" dirty="0"/>
              <a:t>is a mechanism that is deliberately planted in a system by an application </a:t>
            </a:r>
            <a:r>
              <a:rPr lang="en-US" dirty="0" err="1"/>
              <a:t>devel</a:t>
            </a:r>
            <a:r>
              <a:rPr lang="en-US" dirty="0"/>
              <a:t>- </a:t>
            </a:r>
            <a:r>
              <a:rPr lang="en-US" dirty="0" err="1"/>
              <a:t>oper</a:t>
            </a:r>
            <a:r>
              <a:rPr lang="en-US" dirty="0"/>
              <a:t> that allows the developer or other person to circumvent security. Back doors may be present in an application for several reasons, including:</a:t>
            </a:r>
          </a:p>
          <a:p>
            <a:r>
              <a:rPr lang="en-US" b="1" dirty="0"/>
              <a:t>To facilitate testing </a:t>
            </a:r>
            <a:r>
              <a:rPr lang="en-US" dirty="0"/>
              <a:t>during application development. For instance, back doors can be activated by entering specific values that will cause the program to enter an interactive debug mode.</a:t>
            </a:r>
          </a:p>
          <a:p>
            <a:r>
              <a:rPr lang="en-US" b="1" dirty="0"/>
              <a:t>To facilitate production access. </a:t>
            </a:r>
            <a:r>
              <a:rPr lang="en-US" dirty="0"/>
              <a:t>For example, a back door is created so that a developer can access an application while it is in production. This would be considered an inappropriate use of a back door (as if there were any legitimate use), since developers should never have access to a production application or production data.</a:t>
            </a:r>
          </a:p>
          <a:p>
            <a:r>
              <a:rPr lang="en-US" b="1" dirty="0"/>
              <a:t>To facilitate a break-in</a:t>
            </a:r>
            <a:r>
              <a:rPr lang="en-US" dirty="0"/>
              <a:t>. Sometimes back doors are inserted into an application to permit an unauthorized party to access application functions or data that the party should not have access to. This is clearly inappropriate. This use resembles a logic bomb, which is discussed in the next section.</a:t>
            </a:r>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34</a:t>
            </a:fld>
            <a:endParaRPr lang="en-US"/>
          </a:p>
        </p:txBody>
      </p:sp>
    </p:spTree>
    <p:extLst>
      <p:ext uri="{BB962C8B-B14F-4D97-AF65-F5344CB8AC3E}">
        <p14:creationId xmlns:p14="http://schemas.microsoft.com/office/powerpoint/2010/main" val="21308986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hostile action when a predetermined condition is </a:t>
            </a:r>
            <a:r>
              <a:rPr lang="en-US" dirty="0" smtClean="0"/>
              <a:t>met, or predetermined date/time is reached.</a:t>
            </a:r>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35</a:t>
            </a:fld>
            <a:endParaRPr lang="en-US"/>
          </a:p>
        </p:txBody>
      </p:sp>
    </p:spTree>
    <p:extLst>
      <p:ext uri="{BB962C8B-B14F-4D97-AF65-F5344CB8AC3E}">
        <p14:creationId xmlns:p14="http://schemas.microsoft.com/office/powerpoint/2010/main" val="3415241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2CC57E-7B71-4D00-B759-EC04DB81BA12}" type="slidenum">
              <a:rPr lang="en-US" smtClean="0"/>
              <a:t>36</a:t>
            </a:fld>
            <a:endParaRPr lang="en-US"/>
          </a:p>
        </p:txBody>
      </p:sp>
    </p:spTree>
    <p:extLst>
      <p:ext uri="{BB962C8B-B14F-4D97-AF65-F5344CB8AC3E}">
        <p14:creationId xmlns:p14="http://schemas.microsoft.com/office/powerpoint/2010/main" val="1458134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Regulatory requirements</a:t>
            </a:r>
            <a:r>
              <a:rPr lang="en-US" dirty="0"/>
              <a:t>. Are there any regulatory requirements that must be met in this application? Examples include PCI </a:t>
            </a:r>
            <a:r>
              <a:rPr lang="en-US" dirty="0" err="1"/>
              <a:t>DSS</a:t>
            </a:r>
            <a:r>
              <a:rPr lang="en-US" dirty="0"/>
              <a:t>, HIPAA, </a:t>
            </a:r>
            <a:r>
              <a:rPr lang="en-US" dirty="0" err="1"/>
              <a:t>GLBA</a:t>
            </a:r>
            <a:r>
              <a:rPr lang="en-US" dirty="0"/>
              <a:t>, FERC, NERC, Sarbanes Oxley, Canada’s </a:t>
            </a:r>
            <a:r>
              <a:rPr lang="en-US" dirty="0" err="1"/>
              <a:t>PIPEDA</a:t>
            </a:r>
            <a:r>
              <a:rPr lang="en-US" dirty="0"/>
              <a:t> (Personal Information Protection and Electronic Documents Act), and the European </a:t>
            </a:r>
            <a:r>
              <a:rPr lang="en-US" dirty="0" smtClean="0"/>
              <a:t>Privacy </a:t>
            </a:r>
            <a:r>
              <a:rPr lang="en-US" dirty="0"/>
              <a:t>Directive 95/46/EC</a:t>
            </a:r>
            <a:r>
              <a:rPr lang="en-US" dirty="0" smtClean="0"/>
              <a:t>.</a:t>
            </a:r>
          </a:p>
          <a:p>
            <a:endParaRPr lang="en-US" dirty="0"/>
          </a:p>
          <a:p>
            <a:r>
              <a:rPr lang="en-US" dirty="0"/>
              <a:t>Application dependencies. What other applications will depend upon this application? Which other applications does this application depend upon?</a:t>
            </a:r>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37</a:t>
            </a:fld>
            <a:endParaRPr lang="en-US"/>
          </a:p>
        </p:txBody>
      </p:sp>
    </p:spTree>
    <p:extLst>
      <p:ext uri="{BB962C8B-B14F-4D97-AF65-F5344CB8AC3E}">
        <p14:creationId xmlns:p14="http://schemas.microsoft.com/office/powerpoint/2010/main" val="3205430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1" dirty="0"/>
              <a:t>Requirements and specifications </a:t>
            </a:r>
            <a:r>
              <a:rPr lang="en-US" dirty="0"/>
              <a:t>are detailed statements that describe the behavioral characteristics of the application</a:t>
            </a:r>
            <a:r>
              <a:rPr lang="en-US" dirty="0" smtClean="0"/>
              <a:t>.</a:t>
            </a:r>
          </a:p>
          <a:p>
            <a:r>
              <a:rPr lang="en-US" dirty="0" err="1" smtClean="0"/>
              <a:t>Deatailed</a:t>
            </a:r>
            <a:r>
              <a:rPr lang="en-US" dirty="0"/>
              <a:t>  -  a </a:t>
            </a:r>
            <a:r>
              <a:rPr lang="en-US" dirty="0" smtClean="0"/>
              <a:t>developer </a:t>
            </a:r>
            <a:r>
              <a:rPr lang="en-US" dirty="0"/>
              <a:t>should be able to develop the entire application, all the way down to individual input forms and fields, and produce absolutely correct operating code without ever having to speak to another person about it. </a:t>
            </a:r>
            <a:endParaRPr lang="en-US" dirty="0" smtClean="0"/>
          </a:p>
          <a:p>
            <a:endParaRPr lang="en-US" dirty="0"/>
          </a:p>
          <a:p>
            <a:r>
              <a:rPr lang="en-US" dirty="0" smtClean="0"/>
              <a:t>The Requirements and Specs will be the framework for the Test Plan.</a:t>
            </a:r>
            <a:endParaRPr lang="en-US" dirty="0"/>
          </a:p>
          <a:p>
            <a:endParaRPr lang="en-US" dirty="0" smtClean="0"/>
          </a:p>
          <a:p>
            <a:r>
              <a:rPr lang="en-US" dirty="0"/>
              <a:t>Characteristics that should be included in requirements and specifications include: User and administrative </a:t>
            </a:r>
            <a:r>
              <a:rPr lang="en-US" dirty="0" smtClean="0"/>
              <a:t>roles/Access </a:t>
            </a:r>
            <a:r>
              <a:rPr lang="en-US" dirty="0"/>
              <a:t>control mechanisms and </a:t>
            </a:r>
            <a:r>
              <a:rPr lang="en-US" dirty="0" smtClean="0"/>
              <a:t>settings/ </a:t>
            </a:r>
            <a:r>
              <a:rPr lang="en-US" dirty="0"/>
              <a:t>Audit </a:t>
            </a:r>
            <a:r>
              <a:rPr lang="en-US" dirty="0" smtClean="0"/>
              <a:t>logging/ </a:t>
            </a:r>
            <a:r>
              <a:rPr lang="en-US" dirty="0"/>
              <a:t>Configuration </a:t>
            </a:r>
            <a:r>
              <a:rPr lang="en-US" dirty="0" smtClean="0"/>
              <a:t>management/ Workflow/Look </a:t>
            </a:r>
            <a:r>
              <a:rPr lang="en-US" dirty="0"/>
              <a:t>and </a:t>
            </a:r>
            <a:r>
              <a:rPr lang="en-US" dirty="0" smtClean="0"/>
              <a:t>feel/ </a:t>
            </a:r>
            <a:r>
              <a:rPr lang="en-US" dirty="0"/>
              <a:t>Use cases </a:t>
            </a:r>
            <a:r>
              <a:rPr lang="en-US" dirty="0" smtClean="0"/>
              <a:t>/Reports/ </a:t>
            </a:r>
            <a:r>
              <a:rPr lang="en-US" dirty="0"/>
              <a:t>Interfaces to other internal and external systems</a:t>
            </a:r>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38</a:t>
            </a:fld>
            <a:endParaRPr lang="en-US"/>
          </a:p>
        </p:txBody>
      </p:sp>
    </p:spTree>
    <p:extLst>
      <p:ext uri="{BB962C8B-B14F-4D97-AF65-F5344CB8AC3E}">
        <p14:creationId xmlns:p14="http://schemas.microsoft.com/office/powerpoint/2010/main" val="3787460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design elements </a:t>
            </a:r>
            <a:r>
              <a:rPr lang="en-US" dirty="0"/>
              <a:t>that can be completed in the application design include all database schema, input and output records and fields, workflows, use cases, user roles, administrative roles, audit logs, connections to management systems and services, and other points of integration with other applications, systems, and services. </a:t>
            </a:r>
            <a:endParaRPr lang="en-US" dirty="0" smtClean="0"/>
          </a:p>
          <a:p>
            <a:endParaRPr lang="en-US" dirty="0"/>
          </a:p>
          <a:p>
            <a:r>
              <a:rPr lang="en-US" b="1" dirty="0"/>
              <a:t>Threat risk modeling </a:t>
            </a:r>
            <a:r>
              <a:rPr lang="en-US" dirty="0" smtClean="0"/>
              <a:t>identifies </a:t>
            </a:r>
            <a:r>
              <a:rPr lang="en-US" dirty="0"/>
              <a:t>those threats that may require controls or other countermeasures as a part of the application’s design.</a:t>
            </a:r>
          </a:p>
          <a:p>
            <a:r>
              <a:rPr lang="en-US" dirty="0"/>
              <a:t>The proper time to perform threat risk modeling is </a:t>
            </a:r>
            <a:r>
              <a:rPr lang="en-US" b="1" dirty="0"/>
              <a:t>after the application has been designed, but before the application coding begins. </a:t>
            </a:r>
            <a:r>
              <a:rPr lang="en-US" dirty="0"/>
              <a:t>Threat risk modeling can be thought of as a </a:t>
            </a:r>
            <a:r>
              <a:rPr lang="en-US" dirty="0" err="1"/>
              <a:t>secu</a:t>
            </a:r>
            <a:r>
              <a:rPr lang="en-US" dirty="0"/>
              <a:t>- </a:t>
            </a:r>
            <a:r>
              <a:rPr lang="en-US" dirty="0" err="1"/>
              <a:t>rity</a:t>
            </a:r>
            <a:r>
              <a:rPr lang="en-US" dirty="0"/>
              <a:t> test of the design, like a stress test, that is conducted before the application is built</a:t>
            </a:r>
            <a:r>
              <a:rPr lang="en-US" dirty="0" smtClean="0"/>
              <a:t>.</a:t>
            </a:r>
          </a:p>
          <a:p>
            <a:r>
              <a:rPr lang="en-US" dirty="0"/>
              <a:t>nowhere in the software development life cycle is it more cost effective to ensure that an application is secure than in the specifications and design phase.</a:t>
            </a:r>
          </a:p>
          <a:p>
            <a:r>
              <a:rPr lang="en-US" dirty="0"/>
              <a:t>Remember the </a:t>
            </a:r>
            <a:r>
              <a:rPr lang="en-US" b="1" dirty="0"/>
              <a:t>“1-10-100 Rule.” </a:t>
            </a:r>
            <a:r>
              <a:rPr lang="en-US" dirty="0"/>
              <a:t>It costs ten times as much to secure an application after it has been developed, and one hundred times as much to secure an application after it has been implemented. C</a:t>
            </a:r>
          </a:p>
        </p:txBody>
      </p:sp>
      <p:sp>
        <p:nvSpPr>
          <p:cNvPr id="4" name="Slide Number Placeholder 3"/>
          <p:cNvSpPr>
            <a:spLocks noGrp="1"/>
          </p:cNvSpPr>
          <p:nvPr>
            <p:ph type="sldNum" sz="quarter" idx="10"/>
          </p:nvPr>
        </p:nvSpPr>
        <p:spPr/>
        <p:txBody>
          <a:bodyPr/>
          <a:lstStyle/>
          <a:p>
            <a:fld id="{0D2CC57E-7B71-4D00-B759-EC04DB81BA12}" type="slidenum">
              <a:rPr lang="en-US" smtClean="0"/>
              <a:t>39</a:t>
            </a:fld>
            <a:endParaRPr lang="en-US"/>
          </a:p>
        </p:txBody>
      </p:sp>
    </p:spTree>
    <p:extLst>
      <p:ext uri="{BB962C8B-B14F-4D97-AF65-F5344CB8AC3E}">
        <p14:creationId xmlns:p14="http://schemas.microsoft.com/office/powerpoint/2010/main" val="2176201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Resource access</a:t>
            </a:r>
            <a:r>
              <a:rPr lang="en-US" dirty="0"/>
              <a:t>. The operating system controls each process’s access to resources on the </a:t>
            </a:r>
            <a:r>
              <a:rPr lang="en-US" dirty="0" smtClean="0"/>
              <a:t>computer, in order to avoid conflicts.</a:t>
            </a:r>
          </a:p>
          <a:p>
            <a:r>
              <a:rPr lang="en-US" b="1" dirty="0" smtClean="0"/>
              <a:t>Access </a:t>
            </a:r>
            <a:r>
              <a:rPr lang="en-US" b="1" dirty="0"/>
              <a:t>control. </a:t>
            </a:r>
            <a:r>
              <a:rPr lang="en-US" dirty="0"/>
              <a:t>The operating system controls each user’s and process’s access to resources on the system</a:t>
            </a:r>
            <a:r>
              <a:rPr lang="en-US" dirty="0" smtClean="0"/>
              <a:t>.</a:t>
            </a:r>
          </a:p>
          <a:p>
            <a:r>
              <a:rPr lang="en-US" b="1" dirty="0"/>
              <a:t>Communication</a:t>
            </a:r>
            <a:r>
              <a:rPr lang="en-US" dirty="0"/>
              <a:t>. The operating system facilitates all communication between running processes and whatever it is that those processes wish to communicate </a:t>
            </a:r>
            <a:r>
              <a:rPr lang="en-US" dirty="0" smtClean="0"/>
              <a:t>with (</a:t>
            </a:r>
            <a:r>
              <a:rPr lang="en-US" dirty="0" err="1" smtClean="0"/>
              <a:t>hrdwr</a:t>
            </a:r>
            <a:r>
              <a:rPr lang="en-US" dirty="0" smtClean="0"/>
              <a:t>)</a:t>
            </a:r>
          </a:p>
          <a:p>
            <a:r>
              <a:rPr lang="en-US" b="1" dirty="0"/>
              <a:t>Event logging</a:t>
            </a:r>
            <a:r>
              <a:rPr lang="en-US" dirty="0"/>
              <a:t>. The operating system automatically records system events to one or more system logs or event logs, which are usually files or databases on the system.</a:t>
            </a:r>
          </a:p>
        </p:txBody>
      </p:sp>
      <p:sp>
        <p:nvSpPr>
          <p:cNvPr id="4" name="Slide Number Placeholder 3"/>
          <p:cNvSpPr>
            <a:spLocks noGrp="1"/>
          </p:cNvSpPr>
          <p:nvPr>
            <p:ph type="sldNum" sz="quarter" idx="10"/>
          </p:nvPr>
        </p:nvSpPr>
        <p:spPr/>
        <p:txBody>
          <a:bodyPr/>
          <a:lstStyle/>
          <a:p>
            <a:fld id="{0D2CC57E-7B71-4D00-B759-EC04DB81BA12}" type="slidenum">
              <a:rPr lang="en-US" smtClean="0"/>
              <a:t>4</a:t>
            </a:fld>
            <a:endParaRPr lang="en-US"/>
          </a:p>
        </p:txBody>
      </p:sp>
    </p:spTree>
    <p:extLst>
      <p:ext uri="{BB962C8B-B14F-4D97-AF65-F5344CB8AC3E}">
        <p14:creationId xmlns:p14="http://schemas.microsoft.com/office/powerpoint/2010/main" val="3796875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Applications should be coded </a:t>
            </a:r>
            <a:r>
              <a:rPr lang="en-US" b="1" dirty="0"/>
              <a:t>defensively</a:t>
            </a:r>
            <a:r>
              <a:rPr lang="en-US" dirty="0"/>
              <a:t> to ensure </a:t>
            </a:r>
            <a:r>
              <a:rPr lang="en-US" dirty="0" smtClean="0"/>
              <a:t>free </a:t>
            </a:r>
            <a:r>
              <a:rPr lang="en-US" dirty="0"/>
              <a:t>of vulnerabilities. The most common vulnerabilities in web-based applications, according to </a:t>
            </a:r>
            <a:r>
              <a:rPr lang="en-US" dirty="0" err="1"/>
              <a:t>OWASP</a:t>
            </a:r>
            <a:r>
              <a:rPr lang="en-US" dirty="0"/>
              <a:t> (Open Web Application Security Project—a nonprofit organization dedicated to the secure development of web applications) are:</a:t>
            </a:r>
          </a:p>
          <a:p>
            <a:r>
              <a:rPr lang="en-US" b="1" dirty="0"/>
              <a:t>Injection </a:t>
            </a:r>
            <a:r>
              <a:rPr lang="en-US" b="1" dirty="0" smtClean="0"/>
              <a:t>flaws</a:t>
            </a:r>
            <a:r>
              <a:rPr lang="en-US" dirty="0" smtClean="0"/>
              <a:t>. Application </a:t>
            </a:r>
            <a:r>
              <a:rPr lang="en-US" dirty="0"/>
              <a:t>should reject all script </a:t>
            </a:r>
            <a:r>
              <a:rPr lang="en-US" dirty="0" smtClean="0"/>
              <a:t>injections: </a:t>
            </a:r>
            <a:r>
              <a:rPr lang="en-US" dirty="0"/>
              <a:t>SQL </a:t>
            </a:r>
            <a:r>
              <a:rPr lang="en-US" dirty="0" err="1" smtClean="0"/>
              <a:t>stmts</a:t>
            </a:r>
            <a:r>
              <a:rPr lang="en-US" dirty="0" smtClean="0"/>
              <a:t>/JavaScript</a:t>
            </a:r>
            <a:r>
              <a:rPr lang="en-US" dirty="0"/>
              <a:t>.</a:t>
            </a:r>
          </a:p>
          <a:p>
            <a:r>
              <a:rPr lang="en-US" b="1" dirty="0"/>
              <a:t>Broken authentication and session management</a:t>
            </a:r>
            <a:r>
              <a:rPr lang="en-US" dirty="0"/>
              <a:t>. Application users should not be able to manipulate </a:t>
            </a:r>
            <a:r>
              <a:rPr lang="en-US" dirty="0" smtClean="0"/>
              <a:t>authentication/session </a:t>
            </a:r>
            <a:r>
              <a:rPr lang="en-US" dirty="0"/>
              <a:t>management </a:t>
            </a:r>
            <a:r>
              <a:rPr lang="en-US" dirty="0" smtClean="0"/>
              <a:t>=bypass </a:t>
            </a:r>
            <a:r>
              <a:rPr lang="en-US" dirty="0"/>
              <a:t>security controls.</a:t>
            </a:r>
          </a:p>
          <a:p>
            <a:r>
              <a:rPr lang="en-US" b="1" dirty="0"/>
              <a:t>Cross-site scripting flaws</a:t>
            </a:r>
            <a:r>
              <a:rPr lang="en-US" dirty="0"/>
              <a:t>. Applications should parse all input data </a:t>
            </a:r>
            <a:endParaRPr lang="en-US" dirty="0" smtClean="0"/>
          </a:p>
          <a:p>
            <a:r>
              <a:rPr lang="en-US" b="1" dirty="0" smtClean="0"/>
              <a:t>Insecure </a:t>
            </a:r>
            <a:r>
              <a:rPr lang="en-US" b="1" dirty="0"/>
              <a:t>direct object references. </a:t>
            </a:r>
            <a:r>
              <a:rPr lang="en-US" dirty="0" smtClean="0"/>
              <a:t>Not verifying if user authorized to access </a:t>
            </a:r>
            <a:r>
              <a:rPr lang="en-US" dirty="0"/>
              <a:t>an object.</a:t>
            </a:r>
          </a:p>
          <a:p>
            <a:r>
              <a:rPr lang="en-US" b="1" dirty="0"/>
              <a:t>Security misconfiguration. </a:t>
            </a:r>
            <a:r>
              <a:rPr lang="en-US" dirty="0"/>
              <a:t>Security settings may not be set </a:t>
            </a:r>
            <a:r>
              <a:rPr lang="en-US" dirty="0" smtClean="0"/>
              <a:t>correctly</a:t>
            </a:r>
          </a:p>
          <a:p>
            <a:r>
              <a:rPr lang="en-US" b="1" dirty="0"/>
              <a:t>Sensitive data </a:t>
            </a:r>
            <a:r>
              <a:rPr lang="en-US" b="1" dirty="0" smtClean="0"/>
              <a:t>exposure</a:t>
            </a:r>
            <a:r>
              <a:rPr lang="en-US" b="1" dirty="0"/>
              <a:t>.</a:t>
            </a:r>
            <a:endParaRPr lang="en-US" b="1" dirty="0" smtClean="0"/>
          </a:p>
          <a:p>
            <a:r>
              <a:rPr lang="en-US" b="1" dirty="0"/>
              <a:t>Missing function-level access control</a:t>
            </a:r>
            <a:r>
              <a:rPr lang="en-US" b="1" dirty="0" smtClean="0"/>
              <a:t>. </a:t>
            </a:r>
          </a:p>
          <a:p>
            <a:r>
              <a:rPr lang="en-US" b="1" dirty="0"/>
              <a:t>Cross-site request forgery</a:t>
            </a:r>
            <a:r>
              <a:rPr lang="en-US" b="1" dirty="0" smtClean="0"/>
              <a:t>.</a:t>
            </a:r>
          </a:p>
          <a:p>
            <a:r>
              <a:rPr lang="en-US" b="1" dirty="0"/>
              <a:t>Use of components with known vulnerabilities</a:t>
            </a:r>
            <a:r>
              <a:rPr lang="en-US" b="1" dirty="0" smtClean="0"/>
              <a:t>.</a:t>
            </a:r>
          </a:p>
          <a:p>
            <a:r>
              <a:rPr lang="en-US" b="1" dirty="0" err="1"/>
              <a:t>Unvalidated</a:t>
            </a:r>
            <a:r>
              <a:rPr lang="en-US" b="1" dirty="0"/>
              <a:t> redirects and forwards</a:t>
            </a:r>
            <a:r>
              <a:rPr lang="en-US" b="1" dirty="0" smtClean="0"/>
              <a:t>.</a:t>
            </a:r>
          </a:p>
          <a:p>
            <a:r>
              <a:rPr lang="en-US" dirty="0" smtClean="0"/>
              <a:t>Use SAFE SOURCE CODE LIBRARIES!</a:t>
            </a:r>
          </a:p>
          <a:p>
            <a:r>
              <a:rPr lang="en-US" dirty="0"/>
              <a:t>TESTING: entire application environment needs to be tested with security testing tools to ensure that the application is free from security defects. </a:t>
            </a:r>
            <a:r>
              <a:rPr lang="en-US" dirty="0" smtClean="0"/>
              <a:t>  </a:t>
            </a:r>
            <a:r>
              <a:rPr lang="en-US" dirty="0" err="1" smtClean="0"/>
              <a:t>WebApp</a:t>
            </a:r>
            <a:r>
              <a:rPr lang="en-US" dirty="0"/>
              <a:t> test tools: </a:t>
            </a:r>
            <a:r>
              <a:rPr lang="en-US" dirty="0" err="1"/>
              <a:t>WebInspect</a:t>
            </a:r>
            <a:r>
              <a:rPr lang="en-US" dirty="0"/>
              <a:t> from HP and </a:t>
            </a:r>
            <a:r>
              <a:rPr lang="en-US" dirty="0" err="1"/>
              <a:t>AppScan</a:t>
            </a:r>
            <a:r>
              <a:rPr lang="en-US" dirty="0"/>
              <a:t> from IBM. </a:t>
            </a:r>
          </a:p>
        </p:txBody>
      </p:sp>
      <p:sp>
        <p:nvSpPr>
          <p:cNvPr id="4" name="Slide Number Placeholder 3"/>
          <p:cNvSpPr>
            <a:spLocks noGrp="1"/>
          </p:cNvSpPr>
          <p:nvPr>
            <p:ph type="sldNum" sz="quarter" idx="10"/>
          </p:nvPr>
        </p:nvSpPr>
        <p:spPr/>
        <p:txBody>
          <a:bodyPr/>
          <a:lstStyle/>
          <a:p>
            <a:fld id="{0D2CC57E-7B71-4D00-B759-EC04DB81BA12}" type="slidenum">
              <a:rPr lang="en-US" smtClean="0"/>
              <a:t>40</a:t>
            </a:fld>
            <a:endParaRPr lang="en-US"/>
          </a:p>
        </p:txBody>
      </p:sp>
    </p:spTree>
    <p:extLst>
      <p:ext uri="{BB962C8B-B14F-4D97-AF65-F5344CB8AC3E}">
        <p14:creationId xmlns:p14="http://schemas.microsoft.com/office/powerpoint/2010/main" val="27925615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authorized developers should have access to all application source code. </a:t>
            </a:r>
            <a:endParaRPr lang="en-US" dirty="0" smtClean="0"/>
          </a:p>
          <a:p>
            <a:r>
              <a:rPr lang="en-US" dirty="0" smtClean="0"/>
              <a:t>Fewer </a:t>
            </a:r>
            <a:r>
              <a:rPr lang="en-US" dirty="0"/>
              <a:t>still should have permission to make changes to application source code</a:t>
            </a:r>
            <a:r>
              <a:rPr lang="en-US" dirty="0" smtClean="0"/>
              <a:t>.</a:t>
            </a:r>
          </a:p>
          <a:p>
            <a:r>
              <a:rPr lang="en-US" dirty="0" smtClean="0"/>
              <a:t>Version Change Control and Secure Backups.</a:t>
            </a:r>
          </a:p>
          <a:p>
            <a:endParaRPr lang="en-US" dirty="0" smtClean="0"/>
          </a:p>
          <a:p>
            <a:r>
              <a:rPr lang="en-US" b="1" dirty="0"/>
              <a:t>Protection of software development systems</a:t>
            </a:r>
            <a:r>
              <a:rPr lang="en-US" dirty="0"/>
              <a:t>. Systems used in the development of applications, ranging from developer workstations to source code repositories, should be protected with the same rigor as application servers. As application servers become more hardened, software development systems will otherwise become the next “soft target.”</a:t>
            </a:r>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41</a:t>
            </a:fld>
            <a:endParaRPr lang="en-US"/>
          </a:p>
        </p:txBody>
      </p:sp>
    </p:spTree>
    <p:extLst>
      <p:ext uri="{BB962C8B-B14F-4D97-AF65-F5344CB8AC3E}">
        <p14:creationId xmlns:p14="http://schemas.microsoft.com/office/powerpoint/2010/main" val="34110160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application’s designers will decide whether the application should perform </a:t>
            </a:r>
            <a:r>
              <a:rPr lang="en-US" b="1" dirty="0"/>
              <a:t>authentication</a:t>
            </a:r>
            <a:r>
              <a:rPr lang="en-US" dirty="0"/>
              <a:t> on its own </a:t>
            </a:r>
            <a:r>
              <a:rPr lang="en-US" dirty="0" smtClean="0"/>
              <a:t>(storing </a:t>
            </a:r>
            <a:r>
              <a:rPr lang="en-US" dirty="0" err="1"/>
              <a:t>userids</a:t>
            </a:r>
            <a:r>
              <a:rPr lang="en-US" dirty="0"/>
              <a:t> and pass- words in the application’s database) or whether the application should instead leverage an enterprise-wide authentication </a:t>
            </a:r>
            <a:r>
              <a:rPr lang="en-US" dirty="0" smtClean="0"/>
              <a:t>like  </a:t>
            </a:r>
            <a:r>
              <a:rPr lang="en-US" dirty="0"/>
              <a:t>LDAP (Lightweight </a:t>
            </a:r>
            <a:r>
              <a:rPr lang="en-US" dirty="0" smtClean="0"/>
              <a:t>Dir </a:t>
            </a:r>
            <a:r>
              <a:rPr lang="en-US" dirty="0"/>
              <a:t>Access Protocol</a:t>
            </a:r>
            <a:r>
              <a:rPr lang="en-US" dirty="0" smtClean="0"/>
              <a:t>) </a:t>
            </a:r>
            <a:r>
              <a:rPr lang="en-US" dirty="0"/>
              <a:t>or </a:t>
            </a:r>
            <a:r>
              <a:rPr lang="en-US" dirty="0" smtClean="0"/>
              <a:t>MS </a:t>
            </a:r>
            <a:r>
              <a:rPr lang="en-US" dirty="0"/>
              <a:t>Active Directory</a:t>
            </a:r>
            <a:r>
              <a:rPr lang="en-US" dirty="0" smtClean="0"/>
              <a:t>.</a:t>
            </a:r>
          </a:p>
          <a:p>
            <a:r>
              <a:rPr lang="en-US" dirty="0" err="1" smtClean="0"/>
              <a:t>i</a:t>
            </a:r>
            <a:r>
              <a:rPr lang="en-US" b="1" dirty="0" err="1" smtClean="0"/>
              <a:t>Authorization</a:t>
            </a:r>
            <a:r>
              <a:rPr lang="en-US" dirty="0" smtClean="0"/>
              <a:t>  access </a:t>
            </a:r>
            <a:r>
              <a:rPr lang="en-US" dirty="0"/>
              <a:t>to data and functions. An application </a:t>
            </a:r>
            <a:r>
              <a:rPr lang="en-US" dirty="0" smtClean="0"/>
              <a:t>controls </a:t>
            </a:r>
            <a:r>
              <a:rPr lang="en-US" dirty="0"/>
              <a:t>access typically by reading some sort of a </a:t>
            </a:r>
            <a:r>
              <a:rPr lang="en-US" b="1" dirty="0" smtClean="0"/>
              <a:t>user profile </a:t>
            </a:r>
            <a:r>
              <a:rPr lang="en-US" dirty="0"/>
              <a:t>that states which functions a user is per- mitted to perform. </a:t>
            </a:r>
            <a:r>
              <a:rPr lang="en-US" dirty="0" smtClean="0"/>
              <a:t>Enterprise </a:t>
            </a:r>
            <a:r>
              <a:rPr lang="en-US" dirty="0"/>
              <a:t>applications (like a financial management application, customer relationship management </a:t>
            </a:r>
            <a:r>
              <a:rPr lang="en-US" dirty="0" smtClean="0"/>
              <a:t>application</a:t>
            </a:r>
            <a:r>
              <a:rPr lang="en-US" dirty="0"/>
              <a:t>, or a manufacturing control application) could have hundreds of functions and thousands of users. Managing those users and functions could require considerable administrative </a:t>
            </a:r>
            <a:r>
              <a:rPr lang="en-US" dirty="0" smtClean="0"/>
              <a:t>overhead</a:t>
            </a:r>
            <a:r>
              <a:rPr lang="en-US" dirty="0"/>
              <a:t>. That is why role-based access control was invented</a:t>
            </a:r>
            <a:r>
              <a:rPr lang="en-US" dirty="0" smtClean="0"/>
              <a:t>.</a:t>
            </a:r>
          </a:p>
          <a:p>
            <a:r>
              <a:rPr lang="en-US" dirty="0" err="1" smtClean="0"/>
              <a:t>RBAC</a:t>
            </a:r>
            <a:r>
              <a:rPr lang="en-US" dirty="0" smtClean="0"/>
              <a:t> – Roles are defined and given certain levels of Authorization.  People are assigned to those predefined roles = automatic permissions based on the role.</a:t>
            </a:r>
          </a:p>
          <a:p>
            <a:r>
              <a:rPr lang="en-US" b="1" dirty="0" smtClean="0"/>
              <a:t>Audit </a:t>
            </a:r>
            <a:r>
              <a:rPr lang="en-US" b="1" dirty="0"/>
              <a:t>Log Contents </a:t>
            </a:r>
            <a:r>
              <a:rPr lang="en-US" dirty="0"/>
              <a:t>At a </a:t>
            </a:r>
            <a:r>
              <a:rPr lang="en-US" dirty="0" smtClean="0"/>
              <a:t>minimum: Date </a:t>
            </a:r>
            <a:r>
              <a:rPr lang="en-US" dirty="0"/>
              <a:t>and </a:t>
            </a:r>
            <a:r>
              <a:rPr lang="en-US" dirty="0" smtClean="0"/>
              <a:t>time/User/ </a:t>
            </a:r>
            <a:r>
              <a:rPr lang="en-US" dirty="0"/>
              <a:t>The </a:t>
            </a:r>
            <a:r>
              <a:rPr lang="en-US" dirty="0" err="1"/>
              <a:t>userid</a:t>
            </a:r>
            <a:r>
              <a:rPr lang="en-US" dirty="0"/>
              <a:t> </a:t>
            </a:r>
            <a:r>
              <a:rPr lang="en-US" dirty="0" smtClean="0"/>
              <a:t>/User’s location/ Event name/Relevant </a:t>
            </a:r>
            <a:r>
              <a:rPr lang="en-US" dirty="0"/>
              <a:t>data. If a user changed a value in a database, the audit log should show the old and new values. If a new record is entered, its original data should be included. However, some regulations such as the Payment Card Industry Data Security Standard (PCI </a:t>
            </a:r>
            <a:r>
              <a:rPr lang="en-US" dirty="0" err="1"/>
              <a:t>DSS</a:t>
            </a:r>
            <a:r>
              <a:rPr lang="en-US" dirty="0"/>
              <a:t>) prohibit the practice of including credit </a:t>
            </a:r>
            <a:r>
              <a:rPr lang="en-US" dirty="0" smtClean="0"/>
              <a:t>card# in logs.</a:t>
            </a:r>
          </a:p>
          <a:p>
            <a:r>
              <a:rPr lang="en-US" b="1" dirty="0" smtClean="0"/>
              <a:t>Audit Log Protection:  </a:t>
            </a:r>
            <a:r>
              <a:rPr lang="en-US" dirty="0" smtClean="0"/>
              <a:t>Safe from Alteration, erasure, unauthorized initialization.</a:t>
            </a:r>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42</a:t>
            </a:fld>
            <a:endParaRPr lang="en-US"/>
          </a:p>
        </p:txBody>
      </p:sp>
    </p:spTree>
    <p:extLst>
      <p:ext uri="{BB962C8B-B14F-4D97-AF65-F5344CB8AC3E}">
        <p14:creationId xmlns:p14="http://schemas.microsoft.com/office/powerpoint/2010/main" val="2679687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2695575"/>
          </a:xfrm>
        </p:spPr>
      </p:sp>
      <p:sp>
        <p:nvSpPr>
          <p:cNvPr id="3" name="Notes Placeholder 2"/>
          <p:cNvSpPr>
            <a:spLocks noGrp="1"/>
          </p:cNvSpPr>
          <p:nvPr>
            <p:ph type="body" idx="1"/>
          </p:nvPr>
        </p:nvSpPr>
        <p:spPr>
          <a:xfrm>
            <a:off x="685800" y="3962400"/>
            <a:ext cx="5486400" cy="4562475"/>
          </a:xfrm>
        </p:spPr>
        <p:txBody>
          <a:bodyPr/>
          <a:lstStyle/>
          <a:p>
            <a:r>
              <a:rPr lang="en-US" dirty="0"/>
              <a:t>A </a:t>
            </a:r>
            <a:r>
              <a:rPr lang="en-US" b="1" dirty="0"/>
              <a:t>data- base </a:t>
            </a:r>
            <a:r>
              <a:rPr lang="en-US" dirty="0"/>
              <a:t>is an ordered collection of data that exists for a common purpose</a:t>
            </a:r>
            <a:r>
              <a:rPr lang="en-US" dirty="0" smtClean="0"/>
              <a:t>.</a:t>
            </a:r>
          </a:p>
          <a:p>
            <a:r>
              <a:rPr lang="en-US" b="1" dirty="0" smtClean="0"/>
              <a:t>Database </a:t>
            </a:r>
            <a:r>
              <a:rPr lang="en-US" b="1" dirty="0"/>
              <a:t>management systems (DBMSs) </a:t>
            </a:r>
            <a:r>
              <a:rPr lang="en-US" dirty="0" smtClean="0"/>
              <a:t>design </a:t>
            </a:r>
            <a:r>
              <a:rPr lang="en-US" dirty="0"/>
              <a:t>that governs how data will be organized. </a:t>
            </a:r>
            <a:r>
              <a:rPr lang="en-US" dirty="0" smtClean="0"/>
              <a:t>The </a:t>
            </a:r>
            <a:r>
              <a:rPr lang="en-US" dirty="0"/>
              <a:t>common architectures used by DBMSs are:</a:t>
            </a:r>
          </a:p>
          <a:p>
            <a:r>
              <a:rPr lang="en-US" dirty="0"/>
              <a:t>Relational </a:t>
            </a:r>
            <a:r>
              <a:rPr lang="en-US" dirty="0" smtClean="0"/>
              <a:t>/Hierarchical /Network /Object </a:t>
            </a:r>
            <a:r>
              <a:rPr lang="en-US" dirty="0"/>
              <a:t>oriented </a:t>
            </a:r>
            <a:r>
              <a:rPr lang="en-US" dirty="0" smtClean="0"/>
              <a:t>/Distributed /NoSQL</a:t>
            </a:r>
          </a:p>
          <a:p>
            <a:r>
              <a:rPr lang="en-US" b="1" dirty="0" smtClean="0"/>
              <a:t>Relational</a:t>
            </a:r>
            <a:r>
              <a:rPr lang="en-US" dirty="0" smtClean="0"/>
              <a:t>: related to other fields and records.  2-</a:t>
            </a:r>
            <a:r>
              <a:rPr lang="en-US" dirty="0" err="1" smtClean="0"/>
              <a:t>Dimens</a:t>
            </a:r>
            <a:r>
              <a:rPr lang="en-US" dirty="0" smtClean="0"/>
              <a:t> (Rows/Columns). Defined by the Schema/Data Definition Language= defines tables/rows/columns/keys/indices.</a:t>
            </a:r>
          </a:p>
          <a:p>
            <a:r>
              <a:rPr lang="en-US" dirty="0" smtClean="0"/>
              <a:t>Data Modelers are used to create the Schema.</a:t>
            </a:r>
          </a:p>
          <a:p>
            <a:r>
              <a:rPr lang="en-US" b="1" dirty="0" smtClean="0"/>
              <a:t>Object-oriented </a:t>
            </a:r>
            <a:r>
              <a:rPr lang="en-US" b="1" dirty="0"/>
              <a:t>database (</a:t>
            </a:r>
            <a:r>
              <a:rPr lang="en-US" b="1" dirty="0" err="1"/>
              <a:t>OODB</a:t>
            </a:r>
            <a:r>
              <a:rPr lang="en-US" b="1" dirty="0"/>
              <a:t>), </a:t>
            </a:r>
            <a:r>
              <a:rPr lang="en-US" dirty="0"/>
              <a:t>data is organized and stored as </a:t>
            </a:r>
            <a:r>
              <a:rPr lang="en-US" dirty="0" smtClean="0"/>
              <a:t>objects </a:t>
            </a:r>
            <a:r>
              <a:rPr lang="en-US" dirty="0"/>
              <a:t>organized with classes, inheritance, and encapsulation. The operations that can be performed with </a:t>
            </a:r>
            <a:r>
              <a:rPr lang="en-US" dirty="0" err="1"/>
              <a:t>OODB</a:t>
            </a:r>
            <a:r>
              <a:rPr lang="en-US" dirty="0"/>
              <a:t> database objects are stored in the objects themselves</a:t>
            </a:r>
            <a:r>
              <a:rPr lang="en-US" dirty="0" smtClean="0"/>
              <a:t>.</a:t>
            </a:r>
          </a:p>
          <a:p>
            <a:r>
              <a:rPr lang="en-US" b="1" dirty="0" smtClean="0"/>
              <a:t>Distributed </a:t>
            </a:r>
            <a:r>
              <a:rPr lang="en-US" b="1" dirty="0"/>
              <a:t>databases </a:t>
            </a:r>
            <a:r>
              <a:rPr lang="en-US" dirty="0" smtClean="0"/>
              <a:t>may be  </a:t>
            </a:r>
            <a:r>
              <a:rPr lang="en-US" dirty="0"/>
              <a:t>relational, hierarchical, or object oriented. </a:t>
            </a:r>
            <a:r>
              <a:rPr lang="en-US" dirty="0" smtClean="0"/>
              <a:t>The DB is Distributed over two or more systems that make up the whole DB.</a:t>
            </a:r>
          </a:p>
          <a:p>
            <a:r>
              <a:rPr lang="en-US" b="1" dirty="0" smtClean="0"/>
              <a:t>Hierarchical database</a:t>
            </a:r>
            <a:r>
              <a:rPr lang="en-US" dirty="0"/>
              <a:t> </a:t>
            </a:r>
            <a:r>
              <a:rPr lang="en-US" dirty="0" smtClean="0"/>
              <a:t>- data </a:t>
            </a:r>
            <a:r>
              <a:rPr lang="en-US" dirty="0"/>
              <a:t>is organized in a tree structure. Each field or record has only a single parent field or record, but can have zero, one, or many child fields or records. </a:t>
            </a:r>
            <a:r>
              <a:rPr lang="en-US" dirty="0" smtClean="0"/>
              <a:t> DNS uses this model.  Considered Legacy with regards to </a:t>
            </a:r>
            <a:r>
              <a:rPr lang="en-US" dirty="0" err="1" smtClean="0"/>
              <a:t>DBs.</a:t>
            </a:r>
            <a:r>
              <a:rPr lang="en-US" dirty="0" smtClean="0"/>
              <a:t> </a:t>
            </a:r>
          </a:p>
          <a:p>
            <a:r>
              <a:rPr lang="en-US" b="1" dirty="0" smtClean="0"/>
              <a:t>Network </a:t>
            </a:r>
            <a:r>
              <a:rPr lang="en-US" b="1" dirty="0"/>
              <a:t>databases </a:t>
            </a:r>
            <a:r>
              <a:rPr lang="en-US" dirty="0"/>
              <a:t>are an extension of hierarchical databases, in which records can be “networked” to other records elsewhere in the </a:t>
            </a:r>
            <a:r>
              <a:rPr lang="en-US" dirty="0" smtClean="0"/>
              <a:t>database.  Also Legacy.</a:t>
            </a:r>
            <a:endParaRPr lang="en-US" dirty="0"/>
          </a:p>
          <a:p>
            <a:r>
              <a:rPr lang="en-US" dirty="0"/>
              <a:t> </a:t>
            </a:r>
            <a:r>
              <a:rPr lang="en-US" b="1" dirty="0"/>
              <a:t>NoSQL databases </a:t>
            </a:r>
            <a:r>
              <a:rPr lang="en-US" dirty="0"/>
              <a:t>provide structure by means other than tabular </a:t>
            </a:r>
            <a:r>
              <a:rPr lang="en-US" dirty="0" smtClean="0"/>
              <a:t>relations </a:t>
            </a:r>
            <a:r>
              <a:rPr lang="en-US" dirty="0"/>
              <a:t>found in relational databases. There are several types of NoSQL </a:t>
            </a:r>
            <a:r>
              <a:rPr lang="en-US" dirty="0" smtClean="0"/>
              <a:t>DB management Systems:</a:t>
            </a:r>
            <a:endParaRPr lang="en-US" dirty="0"/>
          </a:p>
          <a:p>
            <a:r>
              <a:rPr lang="en-US" b="1" dirty="0"/>
              <a:t>Graph</a:t>
            </a:r>
            <a:r>
              <a:rPr lang="en-US" dirty="0"/>
              <a:t>. Based on graph theory, nodes in a graph database contain direct pointers to related elements. No index lookups are used.</a:t>
            </a:r>
          </a:p>
          <a:p>
            <a:r>
              <a:rPr lang="en-US" b="1" dirty="0"/>
              <a:t>Document Store</a:t>
            </a:r>
            <a:r>
              <a:rPr lang="en-US" dirty="0"/>
              <a:t>. Intended for document-oriented information, where documents may be retrieved based on their key, tags, and metadata.</a:t>
            </a:r>
          </a:p>
          <a:p>
            <a:r>
              <a:rPr lang="en-US" b="1" dirty="0"/>
              <a:t>Key-Value. </a:t>
            </a:r>
            <a:r>
              <a:rPr lang="en-US" dirty="0"/>
              <a:t>These use associative arrays for data storage of (key, value) pairs.</a:t>
            </a:r>
          </a:p>
          <a:p>
            <a:endParaRPr lang="en-US" dirty="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43</a:t>
            </a:fld>
            <a:endParaRPr lang="en-US"/>
          </a:p>
        </p:txBody>
      </p:sp>
    </p:spTree>
    <p:extLst>
      <p:ext uri="{BB962C8B-B14F-4D97-AF65-F5344CB8AC3E}">
        <p14:creationId xmlns:p14="http://schemas.microsoft.com/office/powerpoint/2010/main" val="34864606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data warehouse </a:t>
            </a:r>
            <a:r>
              <a:rPr lang="en-US" dirty="0"/>
              <a:t>is a type of database that is used for decision support and research </a:t>
            </a:r>
            <a:r>
              <a:rPr lang="en-US" dirty="0" err="1"/>
              <a:t>pur</a:t>
            </a:r>
            <a:r>
              <a:rPr lang="en-US" dirty="0"/>
              <a:t>- poses. It is easy to think about a data warehouse as a functional copy of a live database that is used for analysis of historic data.</a:t>
            </a:r>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44</a:t>
            </a:fld>
            <a:endParaRPr lang="en-US"/>
          </a:p>
        </p:txBody>
      </p:sp>
    </p:spTree>
    <p:extLst>
      <p:ext uri="{BB962C8B-B14F-4D97-AF65-F5344CB8AC3E}">
        <p14:creationId xmlns:p14="http://schemas.microsoft.com/office/powerpoint/2010/main" val="11570161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Transactions</a:t>
            </a:r>
            <a:r>
              <a:rPr lang="en-US" dirty="0"/>
              <a:t> are used to update data within a database</a:t>
            </a:r>
            <a:r>
              <a:rPr lang="en-US" dirty="0" smtClean="0"/>
              <a:t>.</a:t>
            </a:r>
          </a:p>
          <a:p>
            <a:endParaRPr lang="en-US" dirty="0"/>
          </a:p>
          <a:p>
            <a:r>
              <a:rPr lang="en-US" dirty="0"/>
              <a:t>Relational databases also have a notion of “transactional integrity” in which a complex transaction will never be partially completed under any circumstance. </a:t>
            </a:r>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45</a:t>
            </a:fld>
            <a:endParaRPr lang="en-US"/>
          </a:p>
        </p:txBody>
      </p:sp>
    </p:spTree>
    <p:extLst>
      <p:ext uri="{BB962C8B-B14F-4D97-AF65-F5344CB8AC3E}">
        <p14:creationId xmlns:p14="http://schemas.microsoft.com/office/powerpoint/2010/main" val="22305184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RDBMS</a:t>
            </a:r>
            <a:r>
              <a:rPr lang="en-US" dirty="0"/>
              <a:t>s use </a:t>
            </a:r>
            <a:r>
              <a:rPr lang="en-US" b="1" dirty="0"/>
              <a:t>Data Control Language (DCL) </a:t>
            </a:r>
            <a:r>
              <a:rPr lang="en-US" dirty="0"/>
              <a:t>to define which users are able to view and manipulate which tables, records, and fields in a database. The DCL serves as a way </a:t>
            </a:r>
            <a:r>
              <a:rPr lang="en-US"/>
              <a:t>to </a:t>
            </a:r>
            <a:r>
              <a:rPr lang="en-US" smtClean="0"/>
              <a:t>configure </a:t>
            </a:r>
            <a:r>
              <a:rPr lang="en-US" dirty="0"/>
              <a:t>a database’s access controls—the mechanisms used to control how objects (in this case, data or stored procedures) may be accessed by users. </a:t>
            </a:r>
            <a:endParaRPr lang="en-US" dirty="0" smtClean="0"/>
          </a:p>
          <a:p>
            <a:endParaRPr lang="en-US" dirty="0"/>
          </a:p>
          <a:p>
            <a:r>
              <a:rPr lang="en-US" dirty="0"/>
              <a:t>A </a:t>
            </a:r>
            <a:r>
              <a:rPr lang="en-US" b="1" dirty="0"/>
              <a:t>view</a:t>
            </a:r>
            <a:r>
              <a:rPr lang="en-US" dirty="0"/>
              <a:t> is a virtual table that can be created in a relational database. A view does not take up additional data storage. Views can be used to control access to data in two ways:</a:t>
            </a:r>
          </a:p>
          <a:p>
            <a:r>
              <a:rPr lang="en-US" dirty="0"/>
              <a:t>Access controls on views. Users who need to be able to view certain information can be given permission to access the view only, but not the underlying tables.</a:t>
            </a:r>
          </a:p>
          <a:p>
            <a:r>
              <a:rPr lang="en-US" dirty="0"/>
              <a:t>Include only the viewable fields. If users should be able to see some fields but not others, a view can be created that includes only the fields that they are permitted to see.</a:t>
            </a:r>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46</a:t>
            </a:fld>
            <a:endParaRPr lang="en-US"/>
          </a:p>
        </p:txBody>
      </p:sp>
    </p:spTree>
    <p:extLst>
      <p:ext uri="{BB962C8B-B14F-4D97-AF65-F5344CB8AC3E}">
        <p14:creationId xmlns:p14="http://schemas.microsoft.com/office/powerpoint/2010/main" val="1713343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2CC57E-7B71-4D00-B759-EC04DB81BA12}" type="slidenum">
              <a:rPr lang="en-US" smtClean="0"/>
              <a:t>47</a:t>
            </a:fld>
            <a:endParaRPr lang="en-US"/>
          </a:p>
        </p:txBody>
      </p:sp>
    </p:spTree>
    <p:extLst>
      <p:ext uri="{BB962C8B-B14F-4D97-AF65-F5344CB8AC3E}">
        <p14:creationId xmlns:p14="http://schemas.microsoft.com/office/powerpoint/2010/main" val="28005535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2CC57E-7B71-4D00-B759-EC04DB81BA12}" type="slidenum">
              <a:rPr lang="en-US" smtClean="0"/>
              <a:t>48</a:t>
            </a:fld>
            <a:endParaRPr lang="en-US"/>
          </a:p>
        </p:txBody>
      </p:sp>
    </p:spTree>
    <p:extLst>
      <p:ext uri="{BB962C8B-B14F-4D97-AF65-F5344CB8AC3E}">
        <p14:creationId xmlns:p14="http://schemas.microsoft.com/office/powerpoint/2010/main" val="40905754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2CC57E-7B71-4D00-B759-EC04DB81BA12}" type="slidenum">
              <a:rPr lang="en-US" smtClean="0"/>
              <a:t>49</a:t>
            </a:fld>
            <a:endParaRPr lang="en-US"/>
          </a:p>
        </p:txBody>
      </p:sp>
    </p:spTree>
    <p:extLst>
      <p:ext uri="{BB962C8B-B14F-4D97-AF65-F5344CB8AC3E}">
        <p14:creationId xmlns:p14="http://schemas.microsoft.com/office/powerpoint/2010/main" val="1746565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Applications</a:t>
            </a:r>
            <a:r>
              <a:rPr lang="en-US" dirty="0"/>
              <a:t> are computer programs that perform user-initiated tasks. Applications perform a set of instructions: they may accept input data, perform </a:t>
            </a:r>
            <a:r>
              <a:rPr lang="en-US" dirty="0" err="1"/>
              <a:t>cal</a:t>
            </a:r>
            <a:r>
              <a:rPr lang="en-US" dirty="0"/>
              <a:t>- </a:t>
            </a:r>
            <a:r>
              <a:rPr lang="en-US" dirty="0" err="1"/>
              <a:t>culations</a:t>
            </a:r>
            <a:r>
              <a:rPr lang="en-US" dirty="0"/>
              <a:t>, and create output data. </a:t>
            </a:r>
            <a:endParaRPr lang="en-US" dirty="0" smtClean="0"/>
          </a:p>
          <a:p>
            <a:r>
              <a:rPr lang="en-US" dirty="0" smtClean="0"/>
              <a:t>**In </a:t>
            </a:r>
            <a:r>
              <a:rPr lang="en-US" dirty="0"/>
              <a:t>this </a:t>
            </a:r>
            <a:r>
              <a:rPr lang="en-US" dirty="0" smtClean="0"/>
              <a:t>following slides we’ll talk about Agents / Applets / Client-server / Distributed / Web applications.  </a:t>
            </a:r>
          </a:p>
          <a:p>
            <a:endParaRPr lang="en-US" dirty="0"/>
          </a:p>
          <a:p>
            <a:r>
              <a:rPr lang="en-US" dirty="0" smtClean="0"/>
              <a:t>Agents</a:t>
            </a:r>
            <a:r>
              <a:rPr lang="en-US" dirty="0"/>
              <a:t>: are small, standalone programs that are part of a larger application. Agents carry out </a:t>
            </a:r>
            <a:r>
              <a:rPr lang="en-US" dirty="0" smtClean="0"/>
              <a:t>some specific functions.</a:t>
            </a:r>
            <a:endParaRPr lang="en-US" dirty="0"/>
          </a:p>
          <a:p>
            <a:r>
              <a:rPr lang="en-US" dirty="0"/>
              <a:t>Agents generally </a:t>
            </a:r>
            <a:r>
              <a:rPr lang="en-US" b="1" dirty="0"/>
              <a:t>run</a:t>
            </a:r>
            <a:r>
              <a:rPr lang="en-US" dirty="0"/>
              <a:t> </a:t>
            </a:r>
            <a:r>
              <a:rPr lang="en-US" b="1" dirty="0"/>
              <a:t>autonomously</a:t>
            </a:r>
            <a:r>
              <a:rPr lang="en-US" dirty="0"/>
              <a:t> and without any human interaction. On a Windows </a:t>
            </a:r>
            <a:r>
              <a:rPr lang="en-US" dirty="0" smtClean="0"/>
              <a:t>system</a:t>
            </a:r>
            <a:r>
              <a:rPr lang="en-US" dirty="0"/>
              <a:t>, an agent often runs as a </a:t>
            </a:r>
            <a:r>
              <a:rPr lang="en-US" b="1" dirty="0"/>
              <a:t>service</a:t>
            </a:r>
            <a:r>
              <a:rPr lang="en-US" dirty="0"/>
              <a:t>, and on Unix an agent is usually a </a:t>
            </a:r>
            <a:r>
              <a:rPr lang="en-US" b="1" dirty="0"/>
              <a:t>background process </a:t>
            </a:r>
            <a:r>
              <a:rPr lang="en-US" dirty="0"/>
              <a:t>started by system startup scripts or as scheduled tasks. </a:t>
            </a:r>
            <a:endParaRPr lang="en-US" dirty="0" smtClean="0"/>
          </a:p>
          <a:p>
            <a:r>
              <a:rPr lang="en-US" dirty="0"/>
              <a:t>Some examples of agents include:</a:t>
            </a:r>
          </a:p>
          <a:p>
            <a:r>
              <a:rPr lang="en-US" b="1" dirty="0"/>
              <a:t>Anti-virus</a:t>
            </a:r>
            <a:r>
              <a:rPr lang="en-US" dirty="0"/>
              <a:t>. You could consider the anti-virus program on a workstation or server as an agent </a:t>
            </a:r>
            <a:r>
              <a:rPr lang="en-US" dirty="0" smtClean="0"/>
              <a:t>.  </a:t>
            </a:r>
            <a:r>
              <a:rPr lang="en-US" b="1" dirty="0" smtClean="0"/>
              <a:t>Patch </a:t>
            </a:r>
            <a:r>
              <a:rPr lang="en-US" b="1" dirty="0"/>
              <a:t>management</a:t>
            </a:r>
            <a:r>
              <a:rPr lang="en-US" dirty="0"/>
              <a:t>. An agent on each server periodically queries the OS on the existence of software patches and will install patches when commanded to do so from the central patch management server.</a:t>
            </a:r>
          </a:p>
          <a:p>
            <a:r>
              <a:rPr lang="en-US" b="1" dirty="0"/>
              <a:t>Configuration management</a:t>
            </a:r>
            <a:r>
              <a:rPr lang="en-US" dirty="0"/>
              <a:t>. </a:t>
            </a:r>
            <a:r>
              <a:rPr lang="en-US" dirty="0" smtClean="0"/>
              <a:t>An agent tracks the </a:t>
            </a:r>
            <a:r>
              <a:rPr lang="en-US" dirty="0"/>
              <a:t>OS configuration of each </a:t>
            </a:r>
            <a:r>
              <a:rPr lang="en-US" dirty="0" smtClean="0"/>
              <a:t>server. Agents </a:t>
            </a:r>
            <a:r>
              <a:rPr lang="en-US" dirty="0"/>
              <a:t>will collect configuration information and pass it back to central servers; agents will also perform configuration changes upon command</a:t>
            </a:r>
            <a:r>
              <a:rPr lang="en-US" dirty="0" smtClean="0"/>
              <a:t>.  </a:t>
            </a:r>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5</a:t>
            </a:fld>
            <a:endParaRPr lang="en-US"/>
          </a:p>
        </p:txBody>
      </p:sp>
    </p:spTree>
    <p:extLst>
      <p:ext uri="{BB962C8B-B14F-4D97-AF65-F5344CB8AC3E}">
        <p14:creationId xmlns:p14="http://schemas.microsoft.com/office/powerpoint/2010/main" val="9312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2CC57E-7B71-4D00-B759-EC04DB81BA12}" type="slidenum">
              <a:rPr lang="en-US" smtClean="0"/>
              <a:t>50</a:t>
            </a:fld>
            <a:endParaRPr lang="en-US"/>
          </a:p>
        </p:txBody>
      </p:sp>
    </p:spTree>
    <p:extLst>
      <p:ext uri="{BB962C8B-B14F-4D97-AF65-F5344CB8AC3E}">
        <p14:creationId xmlns:p14="http://schemas.microsoft.com/office/powerpoint/2010/main" val="8061413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
            </a:r>
            <a:r>
              <a:rPr lang="en-US" b="1" dirty="0"/>
              <a:t>applet</a:t>
            </a:r>
            <a:r>
              <a:rPr lang="en-US" dirty="0"/>
              <a:t> is </a:t>
            </a:r>
            <a:r>
              <a:rPr lang="en-US" dirty="0" smtClean="0"/>
              <a:t>Unable </a:t>
            </a:r>
            <a:r>
              <a:rPr lang="en-US" dirty="0"/>
              <a:t>to run on its own, an applet performs a narrow function.</a:t>
            </a:r>
          </a:p>
          <a:p>
            <a:r>
              <a:rPr lang="en-US" dirty="0" smtClean="0"/>
              <a:t>An applet is a separate object, not a subroutine of a running program. </a:t>
            </a:r>
          </a:p>
          <a:p>
            <a:r>
              <a:rPr lang="en-US" dirty="0"/>
              <a:t>Examples: Flash and Shockwave players, Java applets, and content viewers such as Adobe Reader</a:t>
            </a:r>
            <a:r>
              <a:rPr lang="en-US" dirty="0" smtClean="0"/>
              <a:t>.</a:t>
            </a:r>
          </a:p>
          <a:p>
            <a:endParaRPr lang="en-US" dirty="0"/>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6</a:t>
            </a:fld>
            <a:endParaRPr lang="en-US"/>
          </a:p>
        </p:txBody>
      </p:sp>
    </p:spTree>
    <p:extLst>
      <p:ext uri="{BB962C8B-B14F-4D97-AF65-F5344CB8AC3E}">
        <p14:creationId xmlns:p14="http://schemas.microsoft.com/office/powerpoint/2010/main" val="3977152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Client characteristics</a:t>
            </a:r>
            <a:r>
              <a:rPr lang="en-US" dirty="0"/>
              <a:t>. Client software is the part of the application typically used by humans, and it primarily contains user </a:t>
            </a:r>
            <a:r>
              <a:rPr lang="en-US" dirty="0" smtClean="0"/>
              <a:t>interface logic.</a:t>
            </a:r>
          </a:p>
          <a:p>
            <a:r>
              <a:rPr lang="en-US" b="1" dirty="0" smtClean="0"/>
              <a:t>Server characteristics</a:t>
            </a:r>
            <a:r>
              <a:rPr lang="en-US" dirty="0" smtClean="0"/>
              <a:t>. </a:t>
            </a:r>
            <a:r>
              <a:rPr lang="en-US" dirty="0"/>
              <a:t>In typical client-server applications, the server component runs business logic and provides a centralized platform for access to services, processes, and data. </a:t>
            </a:r>
            <a:endParaRPr lang="en-US" dirty="0" smtClean="0"/>
          </a:p>
          <a:p>
            <a:r>
              <a:rPr lang="en-US" dirty="0"/>
              <a:t>Server components typically do not have direct user interface logic but instead run as </a:t>
            </a:r>
            <a:r>
              <a:rPr lang="en-US" b="1" dirty="0"/>
              <a:t>daemons or services</a:t>
            </a:r>
            <a:r>
              <a:rPr lang="en-US" dirty="0"/>
              <a:t>. Servers run a more robust class of operating system, a network operating system, which must be updated and protected from </a:t>
            </a:r>
            <a:r>
              <a:rPr lang="en-US" dirty="0" smtClean="0"/>
              <a:t>attacks, because servers are usually the target.</a:t>
            </a:r>
          </a:p>
          <a:p>
            <a:r>
              <a:rPr lang="en-US" dirty="0"/>
              <a:t>Client-server networks addressed inefficiencies created by peer-to-peer configurations</a:t>
            </a:r>
            <a:r>
              <a:rPr lang="en-US" dirty="0" smtClean="0"/>
              <a:t>. </a:t>
            </a:r>
            <a:r>
              <a:rPr lang="en-US" dirty="0"/>
              <a:t>They are designed for redundancy and protect the entire </a:t>
            </a:r>
            <a:r>
              <a:rPr lang="en-US" dirty="0" smtClean="0"/>
              <a:t>network </a:t>
            </a:r>
            <a:r>
              <a:rPr lang="en-US" dirty="0"/>
              <a:t>from a single point of failure</a:t>
            </a:r>
            <a:r>
              <a:rPr lang="en-US" dirty="0" smtClean="0"/>
              <a:t>.  </a:t>
            </a:r>
          </a:p>
          <a:p>
            <a:r>
              <a:rPr lang="en-US" dirty="0"/>
              <a:t>Current client-server architectures leverage virtualization software and storage area </a:t>
            </a:r>
            <a:r>
              <a:rPr lang="en-US" dirty="0" smtClean="0"/>
              <a:t>networks to reduce the server footprint/hardware requirements.</a:t>
            </a:r>
          </a:p>
          <a:p>
            <a:r>
              <a:rPr lang="en-US" dirty="0" smtClean="0"/>
              <a:t>SAN devices </a:t>
            </a:r>
            <a:r>
              <a:rPr lang="en-US" dirty="0"/>
              <a:t>offload the responsibility for recording, serving, and storing data away from individual servers. Storage area networks (</a:t>
            </a:r>
            <a:r>
              <a:rPr lang="en-US" dirty="0" err="1"/>
              <a:t>SANs</a:t>
            </a:r>
            <a:r>
              <a:rPr lang="en-US" dirty="0"/>
              <a:t>) are highly redundant </a:t>
            </a:r>
            <a:r>
              <a:rPr lang="en-US" dirty="0" smtClean="0"/>
              <a:t>systems </a:t>
            </a:r>
            <a:r>
              <a:rPr lang="en-US" dirty="0"/>
              <a:t>often manufactured with high-quality components to reduce the possibility of failure</a:t>
            </a:r>
            <a:r>
              <a:rPr lang="en-US" dirty="0" smtClean="0"/>
              <a:t>.</a:t>
            </a:r>
          </a:p>
          <a:p>
            <a:r>
              <a:rPr lang="en-US" dirty="0" smtClean="0"/>
              <a:t>Redundancy of servers and Distribution-layer connection creates resiliency/up-time.</a:t>
            </a:r>
            <a:endParaRPr lang="en-US" dirty="0"/>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7</a:t>
            </a:fld>
            <a:endParaRPr lang="en-US"/>
          </a:p>
        </p:txBody>
      </p:sp>
    </p:spTree>
    <p:extLst>
      <p:ext uri="{BB962C8B-B14F-4D97-AF65-F5344CB8AC3E}">
        <p14:creationId xmlns:p14="http://schemas.microsoft.com/office/powerpoint/2010/main" val="4137899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a:t>
            </a:r>
            <a:r>
              <a:rPr lang="en-US" dirty="0"/>
              <a:t>, distributed applications consist of separate components that come from different </a:t>
            </a:r>
            <a:r>
              <a:rPr lang="en-US" dirty="0" smtClean="0"/>
              <a:t>origins</a:t>
            </a:r>
            <a:r>
              <a:rPr lang="en-US" dirty="0"/>
              <a:t>. For instance, an application may be written in Java and </a:t>
            </a:r>
            <a:r>
              <a:rPr lang="en-US" dirty="0" smtClean="0"/>
              <a:t>is designed </a:t>
            </a:r>
            <a:r>
              <a:rPr lang="en-US" dirty="0"/>
              <a:t>to run on a specific run-time environment, and use a database management system from another company that, for performance and other reasons, will reside on separate systems. </a:t>
            </a:r>
            <a:endParaRPr lang="en-US" dirty="0" smtClean="0"/>
          </a:p>
          <a:p>
            <a:r>
              <a:rPr lang="en-US" b="1" dirty="0" err="1" smtClean="0"/>
              <a:t>Secury</a:t>
            </a:r>
            <a:r>
              <a:rPr lang="en-US" b="1" dirty="0" smtClean="0"/>
              <a:t> Design:  </a:t>
            </a:r>
            <a:r>
              <a:rPr lang="en-US" dirty="0" smtClean="0"/>
              <a:t>For </a:t>
            </a:r>
            <a:r>
              <a:rPr lang="en-US" dirty="0"/>
              <a:t>example, an </a:t>
            </a:r>
            <a:r>
              <a:rPr lang="en-US" dirty="0" smtClean="0"/>
              <a:t>application </a:t>
            </a:r>
            <a:r>
              <a:rPr lang="en-US" dirty="0"/>
              <a:t>that is used to manage sensitive information, or one that is accessed over the Internet, may be designed with multiple tiers in order to reduce the risk of unauthorized disclosure of information. </a:t>
            </a:r>
            <a:endParaRPr lang="en-US" dirty="0" smtClean="0"/>
          </a:p>
          <a:p>
            <a:r>
              <a:rPr lang="en-US" b="1" dirty="0" smtClean="0"/>
              <a:t>two-tier </a:t>
            </a:r>
            <a:r>
              <a:rPr lang="en-US" b="1" dirty="0"/>
              <a:t>application </a:t>
            </a:r>
            <a:r>
              <a:rPr lang="en-US" dirty="0"/>
              <a:t>may have a business logic front end and a database back end, </a:t>
            </a:r>
            <a:r>
              <a:rPr lang="en-US" b="1" dirty="0" smtClean="0"/>
              <a:t>three-tier </a:t>
            </a:r>
            <a:r>
              <a:rPr lang="en-US" b="1" dirty="0"/>
              <a:t>application </a:t>
            </a:r>
            <a:r>
              <a:rPr lang="en-US" dirty="0"/>
              <a:t>typically consists of a user interface front end, a middle tier containing business logic, and a database management system back end</a:t>
            </a:r>
            <a:r>
              <a:rPr lang="en-US" dirty="0" smtClean="0"/>
              <a:t>.</a:t>
            </a:r>
          </a:p>
          <a:p>
            <a:endParaRPr lang="en-US" dirty="0"/>
          </a:p>
          <a:p>
            <a:r>
              <a:rPr lang="en-US" dirty="0"/>
              <a:t>A significant issue with distributed applications is version control and </a:t>
            </a:r>
            <a:r>
              <a:rPr lang="en-US" dirty="0" smtClean="0"/>
              <a:t>standardization</a:t>
            </a:r>
            <a:r>
              <a:rPr lang="en-US" dirty="0"/>
              <a:t> </a:t>
            </a:r>
            <a:r>
              <a:rPr lang="en-US" dirty="0" smtClean="0"/>
              <a:t>in order to maintain component interoperability.  </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8</a:t>
            </a:fld>
            <a:endParaRPr lang="en-US"/>
          </a:p>
        </p:txBody>
      </p:sp>
    </p:spTree>
    <p:extLst>
      <p:ext uri="{BB962C8B-B14F-4D97-AF65-F5344CB8AC3E}">
        <p14:creationId xmlns:p14="http://schemas.microsoft.com/office/powerpoint/2010/main" val="1423196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web applications</a:t>
            </a:r>
            <a:r>
              <a:rPr lang="en-US" dirty="0"/>
              <a:t>, a type of thin client application. </a:t>
            </a:r>
            <a:endParaRPr lang="en-US" dirty="0" smtClean="0"/>
          </a:p>
          <a:p>
            <a:r>
              <a:rPr lang="en-US" dirty="0" smtClean="0"/>
              <a:t>provide </a:t>
            </a:r>
            <a:r>
              <a:rPr lang="en-US" dirty="0"/>
              <a:t>several significant advances over client-server applications, including:</a:t>
            </a:r>
          </a:p>
          <a:p>
            <a:r>
              <a:rPr lang="en-US" b="1" dirty="0"/>
              <a:t>Thinner clients</a:t>
            </a:r>
            <a:r>
              <a:rPr lang="en-US" dirty="0"/>
              <a:t>. End user workstations need only a lightweight OS and a web browser. The browser becomes the client </a:t>
            </a:r>
            <a:r>
              <a:rPr lang="en-US" dirty="0" smtClean="0"/>
              <a:t>software</a:t>
            </a:r>
          </a:p>
          <a:p>
            <a:r>
              <a:rPr lang="en-US" b="1" dirty="0" smtClean="0"/>
              <a:t>Better </a:t>
            </a:r>
            <a:r>
              <a:rPr lang="en-US" b="1" dirty="0"/>
              <a:t>network performance. </a:t>
            </a:r>
            <a:r>
              <a:rPr lang="en-US" dirty="0"/>
              <a:t>Business logic resides on the server, and only display logic resides on the workstation, significantly reducing demands on the network. </a:t>
            </a:r>
          </a:p>
          <a:p>
            <a:r>
              <a:rPr lang="en-US" b="1" dirty="0"/>
              <a:t>Lower cost of ownership. </a:t>
            </a:r>
            <a:r>
              <a:rPr lang="en-US" dirty="0" smtClean="0"/>
              <a:t>Only requires that workstations </a:t>
            </a:r>
            <a:r>
              <a:rPr lang="en-US" dirty="0"/>
              <a:t>have a reasonably current version of a web browser, and perhaps additional software components such as Java and Adobe Flash Player. </a:t>
            </a:r>
            <a:r>
              <a:rPr lang="en-US" dirty="0" smtClean="0"/>
              <a:t>Reduces administrative overhead related to workstations.</a:t>
            </a:r>
            <a:endParaRPr lang="en-US" dirty="0"/>
          </a:p>
          <a:p>
            <a:r>
              <a:rPr lang="en-US" b="1" dirty="0"/>
              <a:t>More terminal types supported. </a:t>
            </a:r>
            <a:r>
              <a:rPr lang="en-US" dirty="0"/>
              <a:t>Because the client side of the application standardizes on HTML, several browser and terminal types are supported. Users are no longer locked into a hardware or OS </a:t>
            </a:r>
            <a:r>
              <a:rPr lang="en-US" dirty="0" smtClean="0"/>
              <a:t>platforms.</a:t>
            </a:r>
          </a:p>
          <a:p>
            <a:endParaRPr lang="en-US" dirty="0"/>
          </a:p>
          <a:p>
            <a:r>
              <a:rPr lang="en-US" dirty="0" smtClean="0"/>
              <a:t>Disadvantages: </a:t>
            </a:r>
          </a:p>
          <a:p>
            <a:r>
              <a:rPr lang="en-US" dirty="0" smtClean="0"/>
              <a:t>Network must be up.  Browser and Plug-in compatibility.  Attacks against browsers.</a:t>
            </a:r>
            <a:endParaRPr lang="en-US" dirty="0"/>
          </a:p>
        </p:txBody>
      </p:sp>
      <p:sp>
        <p:nvSpPr>
          <p:cNvPr id="4" name="Slide Number Placeholder 3"/>
          <p:cNvSpPr>
            <a:spLocks noGrp="1"/>
          </p:cNvSpPr>
          <p:nvPr>
            <p:ph type="sldNum" sz="quarter" idx="10"/>
          </p:nvPr>
        </p:nvSpPr>
        <p:spPr/>
        <p:txBody>
          <a:bodyPr/>
          <a:lstStyle/>
          <a:p>
            <a:fld id="{0D2CC57E-7B71-4D00-B759-EC04DB81BA12}" type="slidenum">
              <a:rPr lang="en-US" smtClean="0"/>
              <a:t>9</a:t>
            </a:fld>
            <a:endParaRPr lang="en-US"/>
          </a:p>
        </p:txBody>
      </p:sp>
    </p:spTree>
    <p:extLst>
      <p:ext uri="{BB962C8B-B14F-4D97-AF65-F5344CB8AC3E}">
        <p14:creationId xmlns:p14="http://schemas.microsoft.com/office/powerpoint/2010/main" val="4148110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4400" y="3124200"/>
            <a:ext cx="10363200" cy="838200"/>
          </a:xfrm>
        </p:spPr>
        <p:txBody>
          <a:bodyPr/>
          <a:lstStyle>
            <a:lvl1pPr>
              <a:defRPr sz="4400"/>
            </a:lvl1pPr>
          </a:lstStyle>
          <a:p>
            <a:r>
              <a:rPr lang="en-US" smtClean="0"/>
              <a:t>Click to edit Master title style</a:t>
            </a:r>
            <a:endParaRPr lang="en-US"/>
          </a:p>
        </p:txBody>
      </p:sp>
      <p:sp>
        <p:nvSpPr>
          <p:cNvPr id="4099" name="Rectangle 3"/>
          <p:cNvSpPr>
            <a:spLocks noGrp="1" noChangeArrowheads="1"/>
          </p:cNvSpPr>
          <p:nvPr>
            <p:ph type="subTitle" idx="1"/>
          </p:nvPr>
        </p:nvSpPr>
        <p:spPr>
          <a:xfrm>
            <a:off x="1828800" y="4191000"/>
            <a:ext cx="8331200" cy="990600"/>
          </a:xfrm>
        </p:spPr>
        <p:txBody>
          <a:bodyPr/>
          <a:lstStyle>
            <a:lvl1pPr marL="0" indent="0" algn="ctr">
              <a:buFontTx/>
              <a:buNone/>
              <a:defRPr sz="4300" b="1"/>
            </a:lvl1pPr>
          </a:lstStyle>
          <a:p>
            <a:r>
              <a:rPr lang="en-US" smtClean="0"/>
              <a:t>Click to edit Master subtitle style</a:t>
            </a:r>
            <a:endParaRPr lang="en-US"/>
          </a:p>
        </p:txBody>
      </p:sp>
      <p:sp>
        <p:nvSpPr>
          <p:cNvPr id="4" name="Rectangle 4"/>
          <p:cNvSpPr>
            <a:spLocks noGrp="1" noChangeArrowheads="1"/>
          </p:cNvSpPr>
          <p:nvPr>
            <p:ph type="dt" sz="half" idx="10"/>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defRPr>
            </a:lvl1pPr>
          </a:lstStyle>
          <a:p>
            <a:endParaRPr lang="en-US"/>
          </a:p>
        </p:txBody>
      </p:sp>
      <p:sp>
        <p:nvSpPr>
          <p:cNvPr id="5" name="Rectangle 5"/>
          <p:cNvSpPr>
            <a:spLocks noGrp="1" noChangeArrowheads="1"/>
          </p:cNvSpPr>
          <p:nvPr>
            <p:ph type="ftr" sz="quarter" idx="11"/>
          </p:nvPr>
        </p:nvSpPr>
        <p:spPr>
          <a:xfrm>
            <a:off x="4165600" y="6248400"/>
            <a:ext cx="3860800" cy="457200"/>
          </a:xfrm>
        </p:spPr>
        <p:txBody>
          <a:bodyPr/>
          <a:lstStyle>
            <a:lvl1pPr algn="ctr">
              <a:defRPr sz="1400">
                <a:latin typeface="Times New Roman" pitchFamily="18" charset="0"/>
              </a:defRPr>
            </a:lvl1pPr>
          </a:lstStyle>
          <a:p>
            <a:r>
              <a:rPr lang="en-US" smtClean="0"/>
              <a:t>CISSP Guide to Security Essentials, 2e</a:t>
            </a:r>
            <a:endParaRPr lang="en-US"/>
          </a:p>
        </p:txBody>
      </p:sp>
      <p:sp>
        <p:nvSpPr>
          <p:cNvPr id="6" name="Rectangle 6"/>
          <p:cNvSpPr>
            <a:spLocks noGrp="1" noChangeArrowheads="1"/>
          </p:cNvSpPr>
          <p:nvPr>
            <p:ph type="sldNum" sz="quarter" idx="12"/>
          </p:nvPr>
        </p:nvSpPr>
        <p:spPr>
          <a:xfrm>
            <a:off x="8737600" y="6248400"/>
            <a:ext cx="2540000" cy="457200"/>
          </a:xfrm>
        </p:spPr>
        <p:txBody>
          <a:bodyPr/>
          <a:lstStyle>
            <a:lvl1pPr>
              <a:defRPr sz="1400">
                <a:latin typeface="Times New Roman" panose="02020603050405020304" pitchFamily="18" charset="0"/>
              </a:defRPr>
            </a:lvl1pPr>
          </a:lstStyle>
          <a:p>
            <a:fld id="{803D4124-B028-4415-91E3-C8770D2D8609}" type="slidenum">
              <a:rPr lang="en-US" smtClean="0"/>
              <a:t>‹#›</a:t>
            </a:fld>
            <a:endParaRPr lang="en-US"/>
          </a:p>
        </p:txBody>
      </p:sp>
    </p:spTree>
    <p:extLst>
      <p:ext uri="{BB962C8B-B14F-4D97-AF65-F5344CB8AC3E}">
        <p14:creationId xmlns:p14="http://schemas.microsoft.com/office/powerpoint/2010/main" val="14682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803D4124-B028-4415-91E3-C8770D2D8609}" type="slidenum">
              <a:rPr lang="en-US" smtClean="0"/>
              <a:t>‹#›</a:t>
            </a:fld>
            <a:endParaRPr lang="en-US"/>
          </a:p>
        </p:txBody>
      </p:sp>
    </p:spTree>
    <p:extLst>
      <p:ext uri="{BB962C8B-B14F-4D97-AF65-F5344CB8AC3E}">
        <p14:creationId xmlns:p14="http://schemas.microsoft.com/office/powerpoint/2010/main" val="3887408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803D4124-B028-4415-91E3-C8770D2D8609}" type="slidenum">
              <a:rPr lang="en-US" smtClean="0"/>
              <a:t>‹#›</a:t>
            </a:fld>
            <a:endParaRPr lang="en-US"/>
          </a:p>
        </p:txBody>
      </p:sp>
    </p:spTree>
    <p:extLst>
      <p:ext uri="{BB962C8B-B14F-4D97-AF65-F5344CB8AC3E}">
        <p14:creationId xmlns:p14="http://schemas.microsoft.com/office/powerpoint/2010/main" val="1872756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42F0C2AA-5875-45E9-94EA-08A21C0DAB39}" type="slidenum">
              <a:rPr lang="en-US" altLang="en-US"/>
              <a:pPr/>
              <a:t>‹#›</a:t>
            </a:fld>
            <a:endParaRPr lang="en-US" altLang="en-US"/>
          </a:p>
        </p:txBody>
      </p:sp>
    </p:spTree>
    <p:extLst>
      <p:ext uri="{BB962C8B-B14F-4D97-AF65-F5344CB8AC3E}">
        <p14:creationId xmlns:p14="http://schemas.microsoft.com/office/powerpoint/2010/main" val="4217548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C683CB87-B6FE-4402-B691-A7704E3CAB16}" type="slidenum">
              <a:rPr lang="en-US" altLang="en-US"/>
              <a:pPr/>
              <a:t>‹#›</a:t>
            </a:fld>
            <a:endParaRPr lang="en-US" altLang="en-US"/>
          </a:p>
        </p:txBody>
      </p:sp>
    </p:spTree>
    <p:extLst>
      <p:ext uri="{BB962C8B-B14F-4D97-AF65-F5344CB8AC3E}">
        <p14:creationId xmlns:p14="http://schemas.microsoft.com/office/powerpoint/2010/main" val="399707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A8681ED0-5DEE-4D8D-B674-D0E5544812EE}" type="slidenum">
              <a:rPr lang="en-US" altLang="en-US"/>
              <a:pPr/>
              <a:t>‹#›</a:t>
            </a:fld>
            <a:endParaRPr lang="en-US" altLang="en-US"/>
          </a:p>
        </p:txBody>
      </p:sp>
    </p:spTree>
    <p:extLst>
      <p:ext uri="{BB962C8B-B14F-4D97-AF65-F5344CB8AC3E}">
        <p14:creationId xmlns:p14="http://schemas.microsoft.com/office/powerpoint/2010/main" val="4232998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F4916EA5-D546-412C-82FF-532A13EB7BE3}" type="slidenum">
              <a:rPr lang="en-US" altLang="en-US"/>
              <a:pPr/>
              <a:t>‹#›</a:t>
            </a:fld>
            <a:endParaRPr lang="en-US" altLang="en-US"/>
          </a:p>
        </p:txBody>
      </p:sp>
    </p:spTree>
    <p:extLst>
      <p:ext uri="{BB962C8B-B14F-4D97-AF65-F5344CB8AC3E}">
        <p14:creationId xmlns:p14="http://schemas.microsoft.com/office/powerpoint/2010/main" val="953084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9" name="Rectangle 6"/>
          <p:cNvSpPr>
            <a:spLocks noGrp="1" noChangeArrowheads="1"/>
          </p:cNvSpPr>
          <p:nvPr>
            <p:ph type="sldNum" sz="quarter" idx="12"/>
          </p:nvPr>
        </p:nvSpPr>
        <p:spPr>
          <a:ln/>
        </p:spPr>
        <p:txBody>
          <a:bodyPr/>
          <a:lstStyle>
            <a:lvl1pPr>
              <a:defRPr/>
            </a:lvl1pPr>
          </a:lstStyle>
          <a:p>
            <a:fld id="{6AC3BD74-2505-4009-9425-AEBD7AE01BAF}" type="slidenum">
              <a:rPr lang="en-US" altLang="en-US"/>
              <a:pPr/>
              <a:t>‹#›</a:t>
            </a:fld>
            <a:endParaRPr lang="en-US" altLang="en-US"/>
          </a:p>
        </p:txBody>
      </p:sp>
    </p:spTree>
    <p:extLst>
      <p:ext uri="{BB962C8B-B14F-4D97-AF65-F5344CB8AC3E}">
        <p14:creationId xmlns:p14="http://schemas.microsoft.com/office/powerpoint/2010/main" val="36817262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5" name="Rectangle 6"/>
          <p:cNvSpPr>
            <a:spLocks noGrp="1" noChangeArrowheads="1"/>
          </p:cNvSpPr>
          <p:nvPr>
            <p:ph type="sldNum" sz="quarter" idx="12"/>
          </p:nvPr>
        </p:nvSpPr>
        <p:spPr>
          <a:ln/>
        </p:spPr>
        <p:txBody>
          <a:bodyPr/>
          <a:lstStyle>
            <a:lvl1pPr>
              <a:defRPr/>
            </a:lvl1pPr>
          </a:lstStyle>
          <a:p>
            <a:fld id="{7CFA4910-E9DC-48C9-BA89-A7E978939902}" type="slidenum">
              <a:rPr lang="en-US" altLang="en-US"/>
              <a:pPr/>
              <a:t>‹#›</a:t>
            </a:fld>
            <a:endParaRPr lang="en-US" altLang="en-US"/>
          </a:p>
        </p:txBody>
      </p:sp>
    </p:spTree>
    <p:extLst>
      <p:ext uri="{BB962C8B-B14F-4D97-AF65-F5344CB8AC3E}">
        <p14:creationId xmlns:p14="http://schemas.microsoft.com/office/powerpoint/2010/main" val="2592090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4" name="Rectangle 6"/>
          <p:cNvSpPr>
            <a:spLocks noGrp="1" noChangeArrowheads="1"/>
          </p:cNvSpPr>
          <p:nvPr>
            <p:ph type="sldNum" sz="quarter" idx="12"/>
          </p:nvPr>
        </p:nvSpPr>
        <p:spPr>
          <a:ln/>
        </p:spPr>
        <p:txBody>
          <a:bodyPr/>
          <a:lstStyle>
            <a:lvl1pPr>
              <a:defRPr/>
            </a:lvl1pPr>
          </a:lstStyle>
          <a:p>
            <a:fld id="{174B402F-F8F3-4B9B-9DEF-802AC852BD32}" type="slidenum">
              <a:rPr lang="en-US" altLang="en-US"/>
              <a:pPr/>
              <a:t>‹#›</a:t>
            </a:fld>
            <a:endParaRPr lang="en-US" altLang="en-US"/>
          </a:p>
        </p:txBody>
      </p:sp>
    </p:spTree>
    <p:extLst>
      <p:ext uri="{BB962C8B-B14F-4D97-AF65-F5344CB8AC3E}">
        <p14:creationId xmlns:p14="http://schemas.microsoft.com/office/powerpoint/2010/main" val="1989814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4F0408EE-5C86-4F7A-AA1B-EF1278D4D133}" type="slidenum">
              <a:rPr lang="en-US" altLang="en-US"/>
              <a:pPr/>
              <a:t>‹#›</a:t>
            </a:fld>
            <a:endParaRPr lang="en-US" altLang="en-US"/>
          </a:p>
        </p:txBody>
      </p:sp>
    </p:spTree>
    <p:extLst>
      <p:ext uri="{BB962C8B-B14F-4D97-AF65-F5344CB8AC3E}">
        <p14:creationId xmlns:p14="http://schemas.microsoft.com/office/powerpoint/2010/main" val="603598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ftr" sz="quarter" idx="10"/>
          </p:nvPr>
        </p:nvSpPr>
        <p:spPr>
          <a:xfrm>
            <a:off x="711200" y="6324600"/>
            <a:ext cx="6908800" cy="381000"/>
          </a:xfrm>
        </p:spPr>
        <p:txBody>
          <a:bodyPr/>
          <a:lstStyle>
            <a:lvl1pPr>
              <a:defRPr sz="1400"/>
            </a:lvl1pPr>
          </a:lstStyle>
          <a:p>
            <a:r>
              <a:rPr lang="en-US" smtClean="0"/>
              <a:t>CISSP Guide to Security Essentials, 2e</a:t>
            </a:r>
            <a:endParaRPr lang="en-US"/>
          </a:p>
        </p:txBody>
      </p:sp>
      <p:sp>
        <p:nvSpPr>
          <p:cNvPr id="6" name="Rectangle 5"/>
          <p:cNvSpPr>
            <a:spLocks noGrp="1" noChangeArrowheads="1"/>
          </p:cNvSpPr>
          <p:nvPr>
            <p:ph type="sldNum" sz="quarter" idx="11"/>
          </p:nvPr>
        </p:nvSpPr>
        <p:spPr>
          <a:xfrm>
            <a:off x="10769600" y="6324600"/>
            <a:ext cx="711200" cy="381000"/>
          </a:xfrm>
        </p:spPr>
        <p:txBody>
          <a:bodyPr/>
          <a:lstStyle>
            <a:lvl1pPr>
              <a:defRPr sz="1400"/>
            </a:lvl1pPr>
          </a:lstStyle>
          <a:p>
            <a:fld id="{803D4124-B028-4415-91E3-C8770D2D8609}" type="slidenum">
              <a:rPr lang="en-US" smtClean="0"/>
              <a:t>‹#›</a:t>
            </a:fld>
            <a:endParaRPr lang="en-US"/>
          </a:p>
        </p:txBody>
      </p:sp>
    </p:spTree>
    <p:extLst>
      <p:ext uri="{BB962C8B-B14F-4D97-AF65-F5344CB8AC3E}">
        <p14:creationId xmlns:p14="http://schemas.microsoft.com/office/powerpoint/2010/main" val="38321460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7" name="Rectangle 6"/>
          <p:cNvSpPr>
            <a:spLocks noGrp="1" noChangeArrowheads="1"/>
          </p:cNvSpPr>
          <p:nvPr>
            <p:ph type="sldNum" sz="quarter" idx="12"/>
          </p:nvPr>
        </p:nvSpPr>
        <p:spPr>
          <a:ln/>
        </p:spPr>
        <p:txBody>
          <a:bodyPr/>
          <a:lstStyle>
            <a:lvl1pPr>
              <a:defRPr/>
            </a:lvl1pPr>
          </a:lstStyle>
          <a:p>
            <a:fld id="{28BF78F1-4842-46A7-9549-CCAE39C5D229}" type="slidenum">
              <a:rPr lang="en-US" altLang="en-US"/>
              <a:pPr/>
              <a:t>‹#›</a:t>
            </a:fld>
            <a:endParaRPr lang="en-US" altLang="en-US"/>
          </a:p>
        </p:txBody>
      </p:sp>
    </p:spTree>
    <p:extLst>
      <p:ext uri="{BB962C8B-B14F-4D97-AF65-F5344CB8AC3E}">
        <p14:creationId xmlns:p14="http://schemas.microsoft.com/office/powerpoint/2010/main" val="3205471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1514E92C-5B53-4615-9BC8-B02288129170}" type="slidenum">
              <a:rPr lang="en-US" altLang="en-US"/>
              <a:pPr/>
              <a:t>‹#›</a:t>
            </a:fld>
            <a:endParaRPr lang="en-US" altLang="en-US"/>
          </a:p>
        </p:txBody>
      </p:sp>
    </p:spTree>
    <p:extLst>
      <p:ext uri="{BB962C8B-B14F-4D97-AF65-F5344CB8AC3E}">
        <p14:creationId xmlns:p14="http://schemas.microsoft.com/office/powerpoint/2010/main" val="23790213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8400" y="381000"/>
            <a:ext cx="269240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11200" y="381000"/>
            <a:ext cx="78740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t>CISSP Guide to Security Essentials, 2e</a:t>
            </a:r>
            <a:endParaRPr lang="en-US"/>
          </a:p>
        </p:txBody>
      </p:sp>
      <p:sp>
        <p:nvSpPr>
          <p:cNvPr id="6" name="Rectangle 6"/>
          <p:cNvSpPr>
            <a:spLocks noGrp="1" noChangeArrowheads="1"/>
          </p:cNvSpPr>
          <p:nvPr>
            <p:ph type="sldNum" sz="quarter" idx="12"/>
          </p:nvPr>
        </p:nvSpPr>
        <p:spPr>
          <a:ln/>
        </p:spPr>
        <p:txBody>
          <a:bodyPr/>
          <a:lstStyle>
            <a:lvl1pPr>
              <a:defRPr/>
            </a:lvl1pPr>
          </a:lstStyle>
          <a:p>
            <a:fld id="{62A1CED4-7C01-47D9-90CF-ECB6281B791D}" type="slidenum">
              <a:rPr lang="en-US" altLang="en-US"/>
              <a:pPr/>
              <a:t>‹#›</a:t>
            </a:fld>
            <a:endParaRPr lang="en-US" altLang="en-US"/>
          </a:p>
        </p:txBody>
      </p:sp>
    </p:spTree>
    <p:extLst>
      <p:ext uri="{BB962C8B-B14F-4D97-AF65-F5344CB8AC3E}">
        <p14:creationId xmlns:p14="http://schemas.microsoft.com/office/powerpoint/2010/main" val="226683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5" name="Rectangle 6"/>
          <p:cNvSpPr>
            <a:spLocks noGrp="1" noChangeArrowheads="1"/>
          </p:cNvSpPr>
          <p:nvPr>
            <p:ph type="sldNum" sz="quarter" idx="11"/>
          </p:nvPr>
        </p:nvSpPr>
        <p:spPr>
          <a:ln/>
        </p:spPr>
        <p:txBody>
          <a:bodyPr/>
          <a:lstStyle>
            <a:lvl1pPr>
              <a:defRPr/>
            </a:lvl1pPr>
          </a:lstStyle>
          <a:p>
            <a:fld id="{803D4124-B028-4415-91E3-C8770D2D8609}" type="slidenum">
              <a:rPr lang="en-US" smtClean="0"/>
              <a:t>‹#›</a:t>
            </a:fld>
            <a:endParaRPr lang="en-US"/>
          </a:p>
        </p:txBody>
      </p:sp>
    </p:spTree>
    <p:extLst>
      <p:ext uri="{BB962C8B-B14F-4D97-AF65-F5344CB8AC3E}">
        <p14:creationId xmlns:p14="http://schemas.microsoft.com/office/powerpoint/2010/main" val="545966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112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76400"/>
            <a:ext cx="52832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803D4124-B028-4415-91E3-C8770D2D8609}" type="slidenum">
              <a:rPr lang="en-US" smtClean="0"/>
              <a:t>‹#›</a:t>
            </a:fld>
            <a:endParaRPr lang="en-US"/>
          </a:p>
        </p:txBody>
      </p:sp>
    </p:spTree>
    <p:extLst>
      <p:ext uri="{BB962C8B-B14F-4D97-AF65-F5344CB8AC3E}">
        <p14:creationId xmlns:p14="http://schemas.microsoft.com/office/powerpoint/2010/main" val="1705316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8" name="Rectangle 6"/>
          <p:cNvSpPr>
            <a:spLocks noGrp="1" noChangeArrowheads="1"/>
          </p:cNvSpPr>
          <p:nvPr>
            <p:ph type="sldNum" sz="quarter" idx="11"/>
          </p:nvPr>
        </p:nvSpPr>
        <p:spPr>
          <a:ln/>
        </p:spPr>
        <p:txBody>
          <a:bodyPr/>
          <a:lstStyle>
            <a:lvl1pPr>
              <a:defRPr/>
            </a:lvl1pPr>
          </a:lstStyle>
          <a:p>
            <a:fld id="{803D4124-B028-4415-91E3-C8770D2D8609}" type="slidenum">
              <a:rPr lang="en-US" smtClean="0"/>
              <a:t>‹#›</a:t>
            </a:fld>
            <a:endParaRPr lang="en-US"/>
          </a:p>
        </p:txBody>
      </p:sp>
    </p:spTree>
    <p:extLst>
      <p:ext uri="{BB962C8B-B14F-4D97-AF65-F5344CB8AC3E}">
        <p14:creationId xmlns:p14="http://schemas.microsoft.com/office/powerpoint/2010/main" val="3296764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4" name="Rectangle 6"/>
          <p:cNvSpPr>
            <a:spLocks noGrp="1" noChangeArrowheads="1"/>
          </p:cNvSpPr>
          <p:nvPr>
            <p:ph type="sldNum" sz="quarter" idx="11"/>
          </p:nvPr>
        </p:nvSpPr>
        <p:spPr>
          <a:ln/>
        </p:spPr>
        <p:txBody>
          <a:bodyPr/>
          <a:lstStyle>
            <a:lvl1pPr>
              <a:defRPr/>
            </a:lvl1pPr>
          </a:lstStyle>
          <a:p>
            <a:fld id="{803D4124-B028-4415-91E3-C8770D2D8609}" type="slidenum">
              <a:rPr lang="en-US" smtClean="0"/>
              <a:t>‹#›</a:t>
            </a:fld>
            <a:endParaRPr lang="en-US"/>
          </a:p>
        </p:txBody>
      </p:sp>
    </p:spTree>
    <p:extLst>
      <p:ext uri="{BB962C8B-B14F-4D97-AF65-F5344CB8AC3E}">
        <p14:creationId xmlns:p14="http://schemas.microsoft.com/office/powerpoint/2010/main" val="192580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3" name="Rectangle 6"/>
          <p:cNvSpPr>
            <a:spLocks noGrp="1" noChangeArrowheads="1"/>
          </p:cNvSpPr>
          <p:nvPr>
            <p:ph type="sldNum" sz="quarter" idx="11"/>
          </p:nvPr>
        </p:nvSpPr>
        <p:spPr>
          <a:ln/>
        </p:spPr>
        <p:txBody>
          <a:bodyPr/>
          <a:lstStyle>
            <a:lvl1pPr>
              <a:defRPr/>
            </a:lvl1pPr>
          </a:lstStyle>
          <a:p>
            <a:fld id="{803D4124-B028-4415-91E3-C8770D2D8609}" type="slidenum">
              <a:rPr lang="en-US" smtClean="0"/>
              <a:t>‹#›</a:t>
            </a:fld>
            <a:endParaRPr lang="en-US"/>
          </a:p>
        </p:txBody>
      </p:sp>
    </p:spTree>
    <p:extLst>
      <p:ext uri="{BB962C8B-B14F-4D97-AF65-F5344CB8AC3E}">
        <p14:creationId xmlns:p14="http://schemas.microsoft.com/office/powerpoint/2010/main" val="411269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803D4124-B028-4415-91E3-C8770D2D8609}" type="slidenum">
              <a:rPr lang="en-US" smtClean="0"/>
              <a:t>‹#›</a:t>
            </a:fld>
            <a:endParaRPr lang="en-US"/>
          </a:p>
        </p:txBody>
      </p:sp>
    </p:spTree>
    <p:extLst>
      <p:ext uri="{BB962C8B-B14F-4D97-AF65-F5344CB8AC3E}">
        <p14:creationId xmlns:p14="http://schemas.microsoft.com/office/powerpoint/2010/main" val="307961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r>
              <a:rPr lang="en-US" smtClean="0"/>
              <a:t>CISSP Guide to Security Essentials, 2e</a:t>
            </a:r>
            <a:endParaRPr lang="en-US"/>
          </a:p>
        </p:txBody>
      </p:sp>
      <p:sp>
        <p:nvSpPr>
          <p:cNvPr id="6" name="Rectangle 6"/>
          <p:cNvSpPr>
            <a:spLocks noGrp="1" noChangeArrowheads="1"/>
          </p:cNvSpPr>
          <p:nvPr>
            <p:ph type="sldNum" sz="quarter" idx="11"/>
          </p:nvPr>
        </p:nvSpPr>
        <p:spPr>
          <a:ln/>
        </p:spPr>
        <p:txBody>
          <a:bodyPr/>
          <a:lstStyle>
            <a:lvl1pPr>
              <a:defRPr/>
            </a:lvl1pPr>
          </a:lstStyle>
          <a:p>
            <a:fld id="{803D4124-B028-4415-91E3-C8770D2D8609}" type="slidenum">
              <a:rPr lang="en-US" smtClean="0"/>
              <a:t>‹#›</a:t>
            </a:fld>
            <a:endParaRPr lang="en-US"/>
          </a:p>
        </p:txBody>
      </p:sp>
    </p:spTree>
    <p:extLst>
      <p:ext uri="{BB962C8B-B14F-4D97-AF65-F5344CB8AC3E}">
        <p14:creationId xmlns:p14="http://schemas.microsoft.com/office/powerpoint/2010/main" val="186193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1029" name="Rectangle 5"/>
          <p:cNvSpPr>
            <a:spLocks noGrp="1" noChangeArrowheads="1"/>
          </p:cNvSpPr>
          <p:nvPr>
            <p:ph type="ftr" sz="quarter" idx="3"/>
          </p:nvPr>
        </p:nvSpPr>
        <p:spPr bwMode="auto">
          <a:xfrm>
            <a:off x="711200" y="6324600"/>
            <a:ext cx="782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a:solidFill>
                  <a:srgbClr val="222222"/>
                </a:solidFill>
                <a:latin typeface="+mn-lt"/>
              </a:defRPr>
            </a:lvl1pPr>
          </a:lstStyle>
          <a:p>
            <a:r>
              <a:rPr lang="en-US" smtClean="0"/>
              <a:t>CISSP Guide to Security Essentials, 2e</a:t>
            </a:r>
            <a:endParaRPr lang="en-US"/>
          </a:p>
        </p:txBody>
      </p:sp>
      <p:sp>
        <p:nvSpPr>
          <p:cNvPr id="1030" name="Rectangle 6"/>
          <p:cNvSpPr>
            <a:spLocks noGrp="1" noChangeArrowheads="1"/>
          </p:cNvSpPr>
          <p:nvPr>
            <p:ph type="sldNum" sz="quarter" idx="4"/>
          </p:nvPr>
        </p:nvSpPr>
        <p:spPr bwMode="auto">
          <a:xfrm>
            <a:off x="8737600" y="6324600"/>
            <a:ext cx="2743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solidFill>
                  <a:srgbClr val="222222"/>
                </a:solidFill>
                <a:latin typeface="Arial" panose="020B0604020202020204" pitchFamily="34" charset="0"/>
              </a:defRPr>
            </a:lvl1pPr>
          </a:lstStyle>
          <a:p>
            <a:fld id="{803D4124-B028-4415-91E3-C8770D2D8609}" type="slidenum">
              <a:rPr lang="en-US" smtClean="0"/>
              <a:t>‹#›</a:t>
            </a:fld>
            <a:endParaRPr lang="en-US"/>
          </a:p>
        </p:txBody>
      </p:sp>
    </p:spTree>
    <p:extLst>
      <p:ext uri="{BB962C8B-B14F-4D97-AF65-F5344CB8AC3E}">
        <p14:creationId xmlns:p14="http://schemas.microsoft.com/office/powerpoint/2010/main" val="14635152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fontAlgn="base" hangingPunct="1">
        <a:spcBef>
          <a:spcPct val="0"/>
        </a:spcBef>
        <a:spcAft>
          <a:spcPct val="0"/>
        </a:spcAft>
        <a:defRPr sz="3600">
          <a:solidFill>
            <a:srgbClr val="222222"/>
          </a:solidFill>
          <a:latin typeface="+mj-lt"/>
          <a:ea typeface="+mj-ea"/>
          <a:cs typeface="+mj-cs"/>
        </a:defRPr>
      </a:lvl1pPr>
      <a:lvl2pPr algn="ctr" rtl="0" eaLnBrk="1" fontAlgn="base" hangingPunct="1">
        <a:spcBef>
          <a:spcPct val="0"/>
        </a:spcBef>
        <a:spcAft>
          <a:spcPct val="0"/>
        </a:spcAft>
        <a:defRPr sz="3600">
          <a:solidFill>
            <a:srgbClr val="222222"/>
          </a:solidFill>
          <a:latin typeface="Arial" charset="0"/>
        </a:defRPr>
      </a:lvl2pPr>
      <a:lvl3pPr algn="ctr" rtl="0" eaLnBrk="1" fontAlgn="base" hangingPunct="1">
        <a:spcBef>
          <a:spcPct val="0"/>
        </a:spcBef>
        <a:spcAft>
          <a:spcPct val="0"/>
        </a:spcAft>
        <a:defRPr sz="3600">
          <a:solidFill>
            <a:srgbClr val="222222"/>
          </a:solidFill>
          <a:latin typeface="Arial" charset="0"/>
        </a:defRPr>
      </a:lvl3pPr>
      <a:lvl4pPr algn="ctr" rtl="0" eaLnBrk="1" fontAlgn="base" hangingPunct="1">
        <a:spcBef>
          <a:spcPct val="0"/>
        </a:spcBef>
        <a:spcAft>
          <a:spcPct val="0"/>
        </a:spcAft>
        <a:defRPr sz="3600">
          <a:solidFill>
            <a:srgbClr val="222222"/>
          </a:solidFill>
          <a:latin typeface="Arial" charset="0"/>
        </a:defRPr>
      </a:lvl4pPr>
      <a:lvl5pPr algn="ctr" rtl="0" eaLnBrk="1" fontAlgn="base" hangingPunct="1">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Char char="•"/>
        <a:defRPr sz="2600">
          <a:solidFill>
            <a:srgbClr val="222222"/>
          </a:solidFill>
          <a:latin typeface="+mn-lt"/>
          <a:ea typeface="+mn-ea"/>
          <a:cs typeface="+mn-cs"/>
        </a:defRPr>
      </a:lvl1pPr>
      <a:lvl2pPr marL="742950" indent="-285750" algn="l" rtl="0" eaLnBrk="1" fontAlgn="base" hangingPunct="1">
        <a:spcBef>
          <a:spcPct val="20000"/>
        </a:spcBef>
        <a:spcAft>
          <a:spcPct val="0"/>
        </a:spcAft>
        <a:buChar char="–"/>
        <a:defRPr sz="2400">
          <a:solidFill>
            <a:srgbClr val="222222"/>
          </a:solidFill>
          <a:latin typeface="+mn-lt"/>
        </a:defRPr>
      </a:lvl2pPr>
      <a:lvl3pPr marL="1143000" indent="-228600" algn="l" rtl="0" eaLnBrk="1" fontAlgn="base" hangingPunct="1">
        <a:spcBef>
          <a:spcPct val="20000"/>
        </a:spcBef>
        <a:spcAft>
          <a:spcPct val="0"/>
        </a:spcAft>
        <a:buChar char="•"/>
        <a:defRPr sz="2200">
          <a:solidFill>
            <a:srgbClr val="222222"/>
          </a:solidFill>
          <a:latin typeface="+mn-lt"/>
        </a:defRPr>
      </a:lvl3pPr>
      <a:lvl4pPr marL="1600200" indent="-228600" algn="l" rtl="0" eaLnBrk="1" fontAlgn="base" hangingPunct="1">
        <a:spcBef>
          <a:spcPct val="20000"/>
        </a:spcBef>
        <a:spcAft>
          <a:spcPct val="0"/>
        </a:spcAft>
        <a:buChar char="–"/>
        <a:defRPr sz="2200">
          <a:solidFill>
            <a:srgbClr val="222222"/>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711200" y="381000"/>
            <a:ext cx="1076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Rectangle 3"/>
          <p:cNvSpPr>
            <a:spLocks noGrp="1" noChangeArrowheads="1"/>
          </p:cNvSpPr>
          <p:nvPr>
            <p:ph type="body" idx="1"/>
          </p:nvPr>
        </p:nvSpPr>
        <p:spPr bwMode="auto">
          <a:xfrm>
            <a:off x="711200" y="1676400"/>
            <a:ext cx="1076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p:txBody>
      </p:sp>
      <p:sp>
        <p:nvSpPr>
          <p:cNvPr id="6" name="Rectangle 4"/>
          <p:cNvSpPr>
            <a:spLocks noGrp="1" noChangeArrowheads="1"/>
          </p:cNvSpPr>
          <p:nvPr>
            <p:ph type="dt" sz="half" idx="2"/>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Times New Roman" pitchFamily="18" charset="0"/>
              </a:defRPr>
            </a:lvl1pPr>
          </a:lstStyle>
          <a:p>
            <a:pPr>
              <a:defRPr/>
            </a:pPr>
            <a:endParaRPr lang="en-US"/>
          </a:p>
        </p:txBody>
      </p:sp>
      <p:sp>
        <p:nvSpPr>
          <p:cNvPr id="7" name="Rectangle 5"/>
          <p:cNvSpPr>
            <a:spLocks noGrp="1" noChangeArrowheads="1"/>
          </p:cNvSpPr>
          <p:nvPr>
            <p:ph type="ftr" sz="quarter" idx="3"/>
          </p:nvPr>
        </p:nvSpPr>
        <p:spPr bwMode="auto">
          <a:xfrm>
            <a:off x="4165600" y="6248400"/>
            <a:ext cx="3860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400">
                <a:solidFill>
                  <a:srgbClr val="222222"/>
                </a:solidFill>
                <a:latin typeface="Times New Roman" pitchFamily="18" charset="0"/>
              </a:defRPr>
            </a:lvl1pPr>
          </a:lstStyle>
          <a:p>
            <a:pPr>
              <a:defRPr/>
            </a:pPr>
            <a:r>
              <a:rPr lang="en-US" smtClean="0"/>
              <a:t>CISSP Guide to Security Essentials, 2e</a:t>
            </a:r>
            <a:endParaRPr lang="en-US"/>
          </a:p>
        </p:txBody>
      </p:sp>
      <p:sp>
        <p:nvSpPr>
          <p:cNvPr id="8" name="Rectangle 6"/>
          <p:cNvSpPr>
            <a:spLocks noGrp="1" noChangeArrowheads="1"/>
          </p:cNvSpPr>
          <p:nvPr>
            <p:ph type="sldNum" sz="quarter" idx="4"/>
          </p:nvPr>
        </p:nvSpPr>
        <p:spPr bwMode="auto">
          <a:xfrm>
            <a:off x="87376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400">
                <a:solidFill>
                  <a:srgbClr val="222222"/>
                </a:solidFill>
              </a:defRPr>
            </a:lvl1pPr>
          </a:lstStyle>
          <a:p>
            <a:fld id="{9F1C4800-89FE-40ED-AD4B-9B4ADD57071D}" type="slidenum">
              <a:rPr lang="en-US" altLang="en-US"/>
              <a:pPr/>
              <a:t>‹#›</a:t>
            </a:fld>
            <a:endParaRPr lang="en-US" altLang="en-US"/>
          </a:p>
        </p:txBody>
      </p:sp>
    </p:spTree>
    <p:extLst>
      <p:ext uri="{BB962C8B-B14F-4D97-AF65-F5344CB8AC3E}">
        <p14:creationId xmlns:p14="http://schemas.microsoft.com/office/powerpoint/2010/main" val="20608290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rtl="0" eaLnBrk="1" fontAlgn="base" hangingPunct="1">
        <a:spcBef>
          <a:spcPct val="0"/>
        </a:spcBef>
        <a:spcAft>
          <a:spcPct val="0"/>
        </a:spcAft>
        <a:defRPr sz="3600">
          <a:solidFill>
            <a:srgbClr val="222222"/>
          </a:solidFill>
          <a:latin typeface="+mj-lt"/>
          <a:ea typeface="+mj-ea"/>
          <a:cs typeface="+mj-cs"/>
        </a:defRPr>
      </a:lvl1pPr>
      <a:lvl2pPr algn="ctr" rtl="0" eaLnBrk="1" fontAlgn="base" hangingPunct="1">
        <a:spcBef>
          <a:spcPct val="0"/>
        </a:spcBef>
        <a:spcAft>
          <a:spcPct val="0"/>
        </a:spcAft>
        <a:defRPr sz="3600">
          <a:solidFill>
            <a:srgbClr val="222222"/>
          </a:solidFill>
          <a:latin typeface="Arial" charset="0"/>
        </a:defRPr>
      </a:lvl2pPr>
      <a:lvl3pPr algn="ctr" rtl="0" eaLnBrk="1" fontAlgn="base" hangingPunct="1">
        <a:spcBef>
          <a:spcPct val="0"/>
        </a:spcBef>
        <a:spcAft>
          <a:spcPct val="0"/>
        </a:spcAft>
        <a:defRPr sz="3600">
          <a:solidFill>
            <a:srgbClr val="222222"/>
          </a:solidFill>
          <a:latin typeface="Arial" charset="0"/>
        </a:defRPr>
      </a:lvl3pPr>
      <a:lvl4pPr algn="ctr" rtl="0" eaLnBrk="1" fontAlgn="base" hangingPunct="1">
        <a:spcBef>
          <a:spcPct val="0"/>
        </a:spcBef>
        <a:spcAft>
          <a:spcPct val="0"/>
        </a:spcAft>
        <a:defRPr sz="3600">
          <a:solidFill>
            <a:srgbClr val="222222"/>
          </a:solidFill>
          <a:latin typeface="Arial" charset="0"/>
        </a:defRPr>
      </a:lvl4pPr>
      <a:lvl5pPr algn="ctr" rtl="0" eaLnBrk="1" fontAlgn="base" hangingPunct="1">
        <a:spcBef>
          <a:spcPct val="0"/>
        </a:spcBef>
        <a:spcAft>
          <a:spcPct val="0"/>
        </a:spcAft>
        <a:defRPr sz="3600">
          <a:solidFill>
            <a:srgbClr val="222222"/>
          </a:solidFill>
          <a:latin typeface="Arial" charset="0"/>
        </a:defRPr>
      </a:lvl5pPr>
      <a:lvl6pPr marL="457200" algn="ctr" rtl="0" eaLnBrk="1" fontAlgn="base" hangingPunct="1">
        <a:spcBef>
          <a:spcPct val="0"/>
        </a:spcBef>
        <a:spcAft>
          <a:spcPct val="0"/>
        </a:spcAft>
        <a:defRPr sz="3600">
          <a:solidFill>
            <a:srgbClr val="222222"/>
          </a:solidFill>
          <a:latin typeface="Arial" charset="0"/>
        </a:defRPr>
      </a:lvl6pPr>
      <a:lvl7pPr marL="914400" algn="ctr" rtl="0" eaLnBrk="1" fontAlgn="base" hangingPunct="1">
        <a:spcBef>
          <a:spcPct val="0"/>
        </a:spcBef>
        <a:spcAft>
          <a:spcPct val="0"/>
        </a:spcAft>
        <a:defRPr sz="3600">
          <a:solidFill>
            <a:srgbClr val="222222"/>
          </a:solidFill>
          <a:latin typeface="Arial" charset="0"/>
        </a:defRPr>
      </a:lvl7pPr>
      <a:lvl8pPr marL="1371600" algn="ctr" rtl="0" eaLnBrk="1" fontAlgn="base" hangingPunct="1">
        <a:spcBef>
          <a:spcPct val="0"/>
        </a:spcBef>
        <a:spcAft>
          <a:spcPct val="0"/>
        </a:spcAft>
        <a:defRPr sz="3600">
          <a:solidFill>
            <a:srgbClr val="222222"/>
          </a:solidFill>
          <a:latin typeface="Arial" charset="0"/>
        </a:defRPr>
      </a:lvl8pPr>
      <a:lvl9pPr marL="1828800" algn="ctr" rtl="0" eaLnBrk="1" fontAlgn="base" hangingPunct="1">
        <a:spcBef>
          <a:spcPct val="0"/>
        </a:spcBef>
        <a:spcAft>
          <a:spcPct val="0"/>
        </a:spcAft>
        <a:defRPr sz="3600">
          <a:solidFill>
            <a:srgbClr val="222222"/>
          </a:solidFill>
          <a:latin typeface="Arial" charset="0"/>
        </a:defRPr>
      </a:lvl9pPr>
    </p:titleStyle>
    <p:bodyStyle>
      <a:lvl1pPr marL="342900" indent="-342900" algn="l" rtl="0" eaLnBrk="1" fontAlgn="base" hangingPunct="1">
        <a:spcBef>
          <a:spcPct val="20000"/>
        </a:spcBef>
        <a:spcAft>
          <a:spcPct val="0"/>
        </a:spcAft>
        <a:buChar char="•"/>
        <a:defRPr sz="2600">
          <a:solidFill>
            <a:srgbClr val="222222"/>
          </a:solidFill>
          <a:latin typeface="+mn-lt"/>
          <a:ea typeface="+mn-ea"/>
          <a:cs typeface="+mn-cs"/>
        </a:defRPr>
      </a:lvl1pPr>
      <a:lvl2pPr marL="742950" indent="-285750" algn="l" rtl="0" eaLnBrk="1" fontAlgn="base" hangingPunct="1">
        <a:spcBef>
          <a:spcPct val="20000"/>
        </a:spcBef>
        <a:spcAft>
          <a:spcPct val="0"/>
        </a:spcAft>
        <a:buChar char="–"/>
        <a:defRPr sz="2400">
          <a:solidFill>
            <a:srgbClr val="222222"/>
          </a:solidFill>
          <a:latin typeface="+mn-lt"/>
        </a:defRPr>
      </a:lvl2pPr>
      <a:lvl3pPr marL="1143000" indent="-228600" algn="l" rtl="0" eaLnBrk="1" fontAlgn="base" hangingPunct="1">
        <a:spcBef>
          <a:spcPct val="20000"/>
        </a:spcBef>
        <a:spcAft>
          <a:spcPct val="0"/>
        </a:spcAft>
        <a:buChar char="•"/>
        <a:defRPr sz="2200">
          <a:solidFill>
            <a:srgbClr val="222222"/>
          </a:solidFill>
          <a:latin typeface="+mn-lt"/>
        </a:defRPr>
      </a:lvl3pPr>
      <a:lvl4pPr marL="1600200" indent="-228600" algn="l" rtl="0" eaLnBrk="1" fontAlgn="base" hangingPunct="1">
        <a:spcBef>
          <a:spcPct val="20000"/>
        </a:spcBef>
        <a:spcAft>
          <a:spcPct val="0"/>
        </a:spcAft>
        <a:buChar char="–"/>
        <a:defRPr sz="2200">
          <a:solidFill>
            <a:srgbClr val="222222"/>
          </a:solidFill>
          <a:latin typeface="+mn-lt"/>
        </a:defRPr>
      </a:lvl4pPr>
      <a:lvl5pPr marL="2057400" indent="-228600" algn="l" rtl="0" eaLnBrk="1" fontAlgn="base" hangingPunct="1">
        <a:spcBef>
          <a:spcPct val="20000"/>
        </a:spcBef>
        <a:spcAft>
          <a:spcPct val="0"/>
        </a:spcAft>
        <a:buChar char="»"/>
        <a:defRPr sz="2000">
          <a:solidFill>
            <a:schemeClr val="tx1"/>
          </a:solidFill>
          <a:latin typeface="Times New Roman" pitchFamily="18" charset="0"/>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ctrTitle"/>
          </p:nvPr>
        </p:nvSpPr>
        <p:spPr>
          <a:xfrm>
            <a:off x="2133600" y="2011680"/>
            <a:ext cx="7772400" cy="1143000"/>
          </a:xfrm>
        </p:spPr>
        <p:txBody>
          <a:bodyPr/>
          <a:lstStyle/>
          <a:p>
            <a:pPr>
              <a:defRPr/>
            </a:pPr>
            <a:r>
              <a:rPr lang="en-US" b="1" dirty="0"/>
              <a:t>CISSP Guide to Security Essentials, </a:t>
            </a:r>
            <a:br>
              <a:rPr lang="en-US" b="1" dirty="0"/>
            </a:br>
            <a:r>
              <a:rPr lang="en-US" b="1" dirty="0"/>
              <a:t>Second Edition</a:t>
            </a:r>
            <a:endParaRPr lang="en-US" b="1" dirty="0" smtClean="0">
              <a:ea typeface="+mj-ea"/>
            </a:endParaRPr>
          </a:p>
        </p:txBody>
      </p:sp>
      <p:sp>
        <p:nvSpPr>
          <p:cNvPr id="232451" name="Rectangle 3"/>
          <p:cNvSpPr>
            <a:spLocks noGrp="1" noChangeArrowheads="1"/>
          </p:cNvSpPr>
          <p:nvPr>
            <p:ph type="subTitle" idx="1"/>
          </p:nvPr>
        </p:nvSpPr>
        <p:spPr>
          <a:xfrm>
            <a:off x="2895600" y="3901440"/>
            <a:ext cx="6400800" cy="1752600"/>
          </a:xfrm>
        </p:spPr>
        <p:txBody>
          <a:bodyPr/>
          <a:lstStyle/>
          <a:p>
            <a:pPr>
              <a:defRPr/>
            </a:pPr>
            <a:r>
              <a:rPr lang="en-US" b="0" i="1" dirty="0">
                <a:solidFill>
                  <a:schemeClr val="tx1"/>
                </a:solidFill>
              </a:rPr>
              <a:t>Chapter </a:t>
            </a:r>
            <a:r>
              <a:rPr lang="en-US" b="0" i="1" dirty="0" smtClean="0">
                <a:solidFill>
                  <a:schemeClr val="tx1"/>
                </a:solidFill>
              </a:rPr>
              <a:t>3</a:t>
            </a:r>
            <a:endParaRPr lang="en-US" b="0" i="1" dirty="0">
              <a:solidFill>
                <a:schemeClr val="tx1"/>
              </a:solidFill>
            </a:endParaRPr>
          </a:p>
          <a:p>
            <a:pPr>
              <a:defRPr/>
            </a:pPr>
            <a:r>
              <a:rPr lang="en-US" b="0" i="1" dirty="0" smtClean="0">
                <a:solidFill>
                  <a:schemeClr val="tx1"/>
                </a:solidFill>
              </a:rPr>
              <a:t>Software Development Security</a:t>
            </a:r>
            <a:endParaRPr lang="en-US" dirty="0" smtClean="0">
              <a:solidFill>
                <a:srgbClr val="0000CC"/>
              </a:solidFill>
              <a:ea typeface="+mn-ea"/>
            </a:endParaRPr>
          </a:p>
        </p:txBody>
      </p:sp>
      <p:sp>
        <p:nvSpPr>
          <p:cNvPr id="5" name="Rectangle 4"/>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289052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B76C636-B4DB-4CE4-B9FC-592982AD9022}" type="slidenum">
              <a:rPr lang="en-US" altLang="en-US" sz="2000">
                <a:latin typeface="Arial" panose="020B0604020202020204" pitchFamily="34" charset="0"/>
              </a:rPr>
              <a:pPr eaLnBrk="1" hangingPunct="1"/>
              <a:t>10</a:t>
            </a:fld>
            <a:endParaRPr lang="en-US" altLang="en-US" sz="2000">
              <a:latin typeface="Arial" panose="020B0604020202020204" pitchFamily="34" charset="0"/>
            </a:endParaRPr>
          </a:p>
        </p:txBody>
      </p:sp>
      <p:sp>
        <p:nvSpPr>
          <p:cNvPr id="301058" name="Rectangle 2"/>
          <p:cNvSpPr>
            <a:spLocks noGrp="1" noChangeArrowheads="1"/>
          </p:cNvSpPr>
          <p:nvPr>
            <p:ph type="title"/>
          </p:nvPr>
        </p:nvSpPr>
        <p:spPr/>
        <p:txBody>
          <a:bodyPr/>
          <a:lstStyle/>
          <a:p>
            <a:pPr eaLnBrk="1" hangingPunct="1">
              <a:defRPr/>
            </a:pPr>
            <a:r>
              <a:rPr lang="en-US" dirty="0" smtClean="0">
                <a:ea typeface="+mj-ea"/>
              </a:rPr>
              <a:t>Software Models and Technologies</a:t>
            </a:r>
          </a:p>
        </p:txBody>
      </p:sp>
      <p:sp>
        <p:nvSpPr>
          <p:cNvPr id="301059" name="Rectangle 3"/>
          <p:cNvSpPr>
            <a:spLocks noGrp="1" noChangeArrowheads="1"/>
          </p:cNvSpPr>
          <p:nvPr>
            <p:ph type="body" idx="1"/>
          </p:nvPr>
        </p:nvSpPr>
        <p:spPr/>
        <p:txBody>
          <a:bodyPr/>
          <a:lstStyle/>
          <a:p>
            <a:pPr eaLnBrk="1" hangingPunct="1">
              <a:defRPr/>
            </a:pPr>
            <a:r>
              <a:rPr lang="en-US" smtClean="0">
                <a:ea typeface="+mn-ea"/>
              </a:rPr>
              <a:t>Control flow languages</a:t>
            </a:r>
          </a:p>
          <a:p>
            <a:pPr eaLnBrk="1" hangingPunct="1">
              <a:defRPr/>
            </a:pPr>
            <a:r>
              <a:rPr lang="en-US" smtClean="0">
                <a:ea typeface="+mn-ea"/>
              </a:rPr>
              <a:t>Structured languages</a:t>
            </a:r>
          </a:p>
          <a:p>
            <a:pPr eaLnBrk="1" hangingPunct="1">
              <a:defRPr/>
            </a:pPr>
            <a:r>
              <a:rPr lang="en-US" smtClean="0">
                <a:ea typeface="+mn-ea"/>
              </a:rPr>
              <a:t>Object oriented languages</a:t>
            </a:r>
          </a:p>
          <a:p>
            <a:pPr eaLnBrk="1" hangingPunct="1">
              <a:defRPr/>
            </a:pPr>
            <a:r>
              <a:rPr lang="en-US" smtClean="0">
                <a:ea typeface="+mn-ea"/>
              </a:rPr>
              <a:t>Knowledge based languages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819407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1BE3CC7-62A6-4E7B-9580-EAC3F8F5A49C}" type="slidenum">
              <a:rPr lang="en-US" altLang="en-US" sz="2000">
                <a:latin typeface="Arial" panose="020B0604020202020204" pitchFamily="34" charset="0"/>
              </a:rPr>
              <a:pPr eaLnBrk="1" hangingPunct="1"/>
              <a:t>11</a:t>
            </a:fld>
            <a:endParaRPr lang="en-US" altLang="en-US" sz="2000">
              <a:latin typeface="Arial" panose="020B0604020202020204" pitchFamily="34" charset="0"/>
            </a:endParaRPr>
          </a:p>
        </p:txBody>
      </p:sp>
      <p:sp>
        <p:nvSpPr>
          <p:cNvPr id="302082" name="Rectangle 2"/>
          <p:cNvSpPr>
            <a:spLocks noGrp="1" noChangeArrowheads="1"/>
          </p:cNvSpPr>
          <p:nvPr>
            <p:ph type="title"/>
          </p:nvPr>
        </p:nvSpPr>
        <p:spPr/>
        <p:txBody>
          <a:bodyPr/>
          <a:lstStyle/>
          <a:p>
            <a:pPr eaLnBrk="1" hangingPunct="1">
              <a:defRPr/>
            </a:pPr>
            <a:r>
              <a:rPr lang="en-US" dirty="0" smtClean="0">
                <a:ea typeface="+mj-ea"/>
              </a:rPr>
              <a:t>Control Flow Languages</a:t>
            </a:r>
          </a:p>
        </p:txBody>
      </p:sp>
      <p:sp>
        <p:nvSpPr>
          <p:cNvPr id="302083" name="Rectangle 3"/>
          <p:cNvSpPr>
            <a:spLocks noGrp="1" noChangeArrowheads="1"/>
          </p:cNvSpPr>
          <p:nvPr>
            <p:ph type="body" idx="1"/>
          </p:nvPr>
        </p:nvSpPr>
        <p:spPr/>
        <p:txBody>
          <a:bodyPr/>
          <a:lstStyle/>
          <a:p>
            <a:pPr eaLnBrk="1" hangingPunct="1"/>
            <a:r>
              <a:rPr lang="en-US" altLang="en-US" dirty="0" smtClean="0"/>
              <a:t>Linear, sequential</a:t>
            </a:r>
          </a:p>
          <a:p>
            <a:pPr eaLnBrk="1" hangingPunct="1"/>
            <a:r>
              <a:rPr lang="en-US" altLang="en-US" dirty="0" smtClean="0"/>
              <a:t>Use of </a:t>
            </a:r>
            <a:r>
              <a:rPr lang="ja-JP" altLang="en-US" dirty="0" smtClean="0"/>
              <a:t>“</a:t>
            </a:r>
            <a:r>
              <a:rPr lang="en-US" altLang="ja-JP" dirty="0" smtClean="0"/>
              <a:t>if – then – else</a:t>
            </a:r>
            <a:r>
              <a:rPr lang="ja-JP" altLang="en-US" dirty="0" smtClean="0"/>
              <a:t>”</a:t>
            </a:r>
            <a:endParaRPr lang="en-US" altLang="ja-JP" dirty="0" smtClean="0"/>
          </a:p>
          <a:p>
            <a:pPr eaLnBrk="1" hangingPunct="1"/>
            <a:r>
              <a:rPr lang="en-US" altLang="en-US" dirty="0" smtClean="0"/>
              <a:t>Branching with </a:t>
            </a:r>
            <a:r>
              <a:rPr lang="ja-JP" altLang="en-US" dirty="0" smtClean="0"/>
              <a:t>“</a:t>
            </a:r>
            <a:r>
              <a:rPr lang="en-US" altLang="ja-JP" dirty="0" smtClean="0"/>
              <a:t>go to</a:t>
            </a:r>
            <a:r>
              <a:rPr lang="ja-JP" altLang="en-US" dirty="0" smtClean="0"/>
              <a:t>”</a:t>
            </a:r>
            <a:endParaRPr lang="en-US" altLang="ja-JP" dirty="0" smtClean="0"/>
          </a:p>
          <a:p>
            <a:pPr eaLnBrk="1" hangingPunct="1"/>
            <a:r>
              <a:rPr lang="en-US" altLang="en-US" dirty="0" smtClean="0"/>
              <a:t>Examples:</a:t>
            </a:r>
          </a:p>
          <a:p>
            <a:pPr lvl="1" eaLnBrk="1" hangingPunct="1"/>
            <a:r>
              <a:rPr lang="en-US" altLang="en-US" dirty="0" smtClean="0"/>
              <a:t>BASIC, COBOL, Cold Fusion, FORTRAN, Perl, PHP, Python, VBScript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398198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BCDFDB8-E73F-4B19-AFD1-CB425E100195}" type="slidenum">
              <a:rPr lang="en-US" altLang="en-US" sz="2000">
                <a:latin typeface="Arial" panose="020B0604020202020204" pitchFamily="34" charset="0"/>
              </a:rPr>
              <a:pPr eaLnBrk="1" hangingPunct="1"/>
              <a:t>12</a:t>
            </a:fld>
            <a:endParaRPr lang="en-US" altLang="en-US" sz="2000">
              <a:latin typeface="Arial" panose="020B0604020202020204" pitchFamily="34" charset="0"/>
            </a:endParaRPr>
          </a:p>
        </p:txBody>
      </p:sp>
      <p:sp>
        <p:nvSpPr>
          <p:cNvPr id="303106" name="Rectangle 2"/>
          <p:cNvSpPr>
            <a:spLocks noGrp="1" noChangeArrowheads="1"/>
          </p:cNvSpPr>
          <p:nvPr>
            <p:ph type="title"/>
          </p:nvPr>
        </p:nvSpPr>
        <p:spPr/>
        <p:txBody>
          <a:bodyPr/>
          <a:lstStyle/>
          <a:p>
            <a:pPr eaLnBrk="1" hangingPunct="1">
              <a:defRPr/>
            </a:pPr>
            <a:r>
              <a:rPr lang="en-US" dirty="0" smtClean="0">
                <a:ea typeface="+mj-ea"/>
              </a:rPr>
              <a:t>Structured Languages</a:t>
            </a:r>
          </a:p>
        </p:txBody>
      </p:sp>
      <p:sp>
        <p:nvSpPr>
          <p:cNvPr id="303107" name="Rectangle 3"/>
          <p:cNvSpPr>
            <a:spLocks noGrp="1" noChangeArrowheads="1"/>
          </p:cNvSpPr>
          <p:nvPr>
            <p:ph type="body" idx="1"/>
          </p:nvPr>
        </p:nvSpPr>
        <p:spPr/>
        <p:txBody>
          <a:bodyPr/>
          <a:lstStyle/>
          <a:p>
            <a:pPr eaLnBrk="1" hangingPunct="1"/>
            <a:r>
              <a:rPr lang="en-US" altLang="en-US" dirty="0" smtClean="0"/>
              <a:t>Nested, heavy use of subroutines and functions</a:t>
            </a:r>
          </a:p>
          <a:p>
            <a:pPr eaLnBrk="1" hangingPunct="1"/>
            <a:r>
              <a:rPr lang="en-US" altLang="en-US" dirty="0" smtClean="0"/>
              <a:t>Little or no </a:t>
            </a:r>
            <a:r>
              <a:rPr lang="ja-JP" altLang="en-US" dirty="0" smtClean="0"/>
              <a:t>“</a:t>
            </a:r>
            <a:r>
              <a:rPr lang="en-US" altLang="ja-JP" dirty="0" smtClean="0"/>
              <a:t>go to</a:t>
            </a:r>
            <a:r>
              <a:rPr lang="ja-JP" altLang="en-US" dirty="0" smtClean="0"/>
              <a:t>”</a:t>
            </a:r>
            <a:endParaRPr lang="en-US" altLang="ja-JP" dirty="0" smtClean="0"/>
          </a:p>
          <a:p>
            <a:pPr eaLnBrk="1" hangingPunct="1"/>
            <a:r>
              <a:rPr lang="en-US" altLang="en-US" dirty="0" smtClean="0"/>
              <a:t>Examples:</a:t>
            </a:r>
          </a:p>
          <a:p>
            <a:pPr lvl="1" eaLnBrk="1" hangingPunct="1"/>
            <a:r>
              <a:rPr lang="en-US" altLang="en-US" dirty="0" smtClean="0"/>
              <a:t>C</a:t>
            </a:r>
          </a:p>
          <a:p>
            <a:pPr lvl="1" eaLnBrk="1" hangingPunct="1"/>
            <a:r>
              <a:rPr lang="en-US" altLang="en-US" dirty="0" smtClean="0"/>
              <a:t>Pascal</a:t>
            </a:r>
          </a:p>
          <a:p>
            <a:pPr marL="457200" lvl="1" indent="0">
              <a:buNone/>
            </a:pPr>
            <a:endParaRPr lang="en-US" dirty="0" smtClean="0"/>
          </a:p>
          <a:p>
            <a:pPr marL="457200" lvl="1" indent="0">
              <a:buNone/>
            </a:pPr>
            <a:r>
              <a:rPr lang="en-US" dirty="0"/>
              <a:t>subroutines or functions</a:t>
            </a:r>
            <a:endParaRPr lang="en-US" dirty="0" smtClean="0"/>
          </a:p>
          <a:p>
            <a:pPr marL="457200" lvl="1" indent="0">
              <a:buNone/>
            </a:pPr>
            <a:r>
              <a:rPr lang="en-US" dirty="0" smtClean="0"/>
              <a:t>if</a:t>
            </a:r>
            <a:r>
              <a:rPr lang="en-US" dirty="0"/>
              <a:t>...fi, BEGIN...END, {...}, if...then...else...</a:t>
            </a:r>
            <a:r>
              <a:rPr lang="en-US" dirty="0" err="1"/>
              <a:t>endif</a:t>
            </a:r>
            <a:r>
              <a:rPr lang="en-US" dirty="0"/>
              <a:t>,</a:t>
            </a:r>
            <a:endParaRPr lang="en-US" altLang="en-US" dirty="0" smtClean="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194253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02EF4FD-FFFA-49E2-B995-430F040402E5}" type="slidenum">
              <a:rPr lang="en-US" altLang="en-US" sz="2000">
                <a:latin typeface="Arial" panose="020B0604020202020204" pitchFamily="34" charset="0"/>
              </a:rPr>
              <a:pPr eaLnBrk="1" hangingPunct="1"/>
              <a:t>13</a:t>
            </a:fld>
            <a:endParaRPr lang="en-US" altLang="en-US" sz="2000">
              <a:latin typeface="Arial" panose="020B0604020202020204" pitchFamily="34" charset="0"/>
            </a:endParaRPr>
          </a:p>
        </p:txBody>
      </p:sp>
      <p:sp>
        <p:nvSpPr>
          <p:cNvPr id="304130" name="Rectangle 2"/>
          <p:cNvSpPr>
            <a:spLocks noGrp="1" noChangeArrowheads="1"/>
          </p:cNvSpPr>
          <p:nvPr>
            <p:ph type="title"/>
          </p:nvPr>
        </p:nvSpPr>
        <p:spPr/>
        <p:txBody>
          <a:bodyPr/>
          <a:lstStyle/>
          <a:p>
            <a:pPr eaLnBrk="1" hangingPunct="1">
              <a:defRPr/>
            </a:pPr>
            <a:r>
              <a:rPr lang="en-US" dirty="0" smtClean="0">
                <a:ea typeface="+mj-ea"/>
              </a:rPr>
              <a:t>Object-Oriented </a:t>
            </a:r>
            <a:r>
              <a:rPr lang="en-US" dirty="0"/>
              <a:t>L</a:t>
            </a:r>
            <a:r>
              <a:rPr lang="en-US" dirty="0" smtClean="0">
                <a:ea typeface="+mj-ea"/>
              </a:rPr>
              <a:t>anguages</a:t>
            </a:r>
          </a:p>
        </p:txBody>
      </p:sp>
      <p:sp>
        <p:nvSpPr>
          <p:cNvPr id="304131" name="Rectangle 3"/>
          <p:cNvSpPr>
            <a:spLocks noGrp="1" noChangeArrowheads="1"/>
          </p:cNvSpPr>
          <p:nvPr>
            <p:ph type="body" idx="1"/>
          </p:nvPr>
        </p:nvSpPr>
        <p:spPr/>
        <p:txBody>
          <a:bodyPr/>
          <a:lstStyle/>
          <a:p>
            <a:pPr eaLnBrk="1" hangingPunct="1">
              <a:defRPr/>
            </a:pPr>
            <a:r>
              <a:rPr lang="en-US" dirty="0" smtClean="0">
                <a:ea typeface="+mn-ea"/>
              </a:rPr>
              <a:t>Utilize concepts of object programming</a:t>
            </a:r>
          </a:p>
          <a:p>
            <a:pPr lvl="1" eaLnBrk="1" hangingPunct="1">
              <a:defRPr/>
            </a:pPr>
            <a:r>
              <a:rPr lang="en-US" dirty="0" smtClean="0">
                <a:ea typeface="+mn-ea"/>
              </a:rPr>
              <a:t>Classes, objects, instances, and inheritance</a:t>
            </a:r>
          </a:p>
          <a:p>
            <a:pPr lvl="1" eaLnBrk="1" hangingPunct="1">
              <a:defRPr/>
            </a:pPr>
            <a:r>
              <a:rPr lang="en-US" dirty="0" smtClean="0">
                <a:ea typeface="+mn-ea"/>
              </a:rPr>
              <a:t>Methods, instantiations </a:t>
            </a:r>
          </a:p>
          <a:p>
            <a:pPr lvl="1" eaLnBrk="1" hangingPunct="1">
              <a:defRPr/>
            </a:pPr>
            <a:r>
              <a:rPr lang="en-US" dirty="0" smtClean="0">
                <a:ea typeface="+mn-ea"/>
              </a:rPr>
              <a:t>Encapsulation, abstraction, polymorphism</a:t>
            </a:r>
          </a:p>
          <a:p>
            <a:pPr eaLnBrk="1" hangingPunct="1">
              <a:defRPr/>
            </a:pPr>
            <a:r>
              <a:rPr lang="en-US" dirty="0" smtClean="0">
                <a:ea typeface="+mn-ea"/>
              </a:rPr>
              <a:t>Examples</a:t>
            </a:r>
          </a:p>
          <a:p>
            <a:pPr lvl="1" eaLnBrk="1" hangingPunct="1">
              <a:defRPr/>
            </a:pPr>
            <a:r>
              <a:rPr lang="en-US" dirty="0" smtClean="0">
                <a:ea typeface="+mn-ea"/>
              </a:rPr>
              <a:t>C++, C#, Java, Ruby, </a:t>
            </a:r>
            <a:r>
              <a:rPr lang="en-US" dirty="0" err="1" smtClean="0">
                <a:ea typeface="+mn-ea"/>
              </a:rPr>
              <a:t>Simula</a:t>
            </a:r>
            <a:r>
              <a:rPr lang="en-US" dirty="0" smtClean="0">
                <a:ea typeface="+mn-ea"/>
              </a:rPr>
              <a:t>, Smalltalk</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34204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7B49137-C389-4B69-8E82-CB33C5F70A6B}" type="slidenum">
              <a:rPr lang="en-US" altLang="en-US" sz="2000">
                <a:latin typeface="Arial" panose="020B0604020202020204" pitchFamily="34" charset="0"/>
              </a:rPr>
              <a:pPr eaLnBrk="1" hangingPunct="1"/>
              <a:t>14</a:t>
            </a:fld>
            <a:endParaRPr lang="en-US" altLang="en-US" sz="2000">
              <a:latin typeface="Arial" panose="020B0604020202020204" pitchFamily="34" charset="0"/>
            </a:endParaRPr>
          </a:p>
        </p:txBody>
      </p:sp>
      <p:sp>
        <p:nvSpPr>
          <p:cNvPr id="305154" name="Rectangle 2"/>
          <p:cNvSpPr>
            <a:spLocks noGrp="1" noChangeArrowheads="1"/>
          </p:cNvSpPr>
          <p:nvPr>
            <p:ph type="title"/>
          </p:nvPr>
        </p:nvSpPr>
        <p:spPr/>
        <p:txBody>
          <a:bodyPr/>
          <a:lstStyle/>
          <a:p>
            <a:pPr eaLnBrk="1" hangingPunct="1">
              <a:defRPr/>
            </a:pPr>
            <a:r>
              <a:rPr lang="en-US" dirty="0" smtClean="0">
                <a:ea typeface="+mj-ea"/>
              </a:rPr>
              <a:t>Knowledge-Based </a:t>
            </a:r>
            <a:r>
              <a:rPr lang="en-US" dirty="0"/>
              <a:t>S</a:t>
            </a:r>
            <a:r>
              <a:rPr lang="en-US" dirty="0" smtClean="0">
                <a:ea typeface="+mj-ea"/>
              </a:rPr>
              <a:t>ystems</a:t>
            </a:r>
          </a:p>
        </p:txBody>
      </p:sp>
      <p:sp>
        <p:nvSpPr>
          <p:cNvPr id="305155" name="Rectangle 3"/>
          <p:cNvSpPr>
            <a:spLocks noGrp="1" noChangeArrowheads="1"/>
          </p:cNvSpPr>
          <p:nvPr>
            <p:ph type="body" idx="1"/>
          </p:nvPr>
        </p:nvSpPr>
        <p:spPr/>
        <p:txBody>
          <a:bodyPr/>
          <a:lstStyle/>
          <a:p>
            <a:pPr eaLnBrk="1" hangingPunct="1">
              <a:defRPr/>
            </a:pPr>
            <a:r>
              <a:rPr lang="en-US" dirty="0" smtClean="0">
                <a:ea typeface="+mn-ea"/>
              </a:rPr>
              <a:t>Neural </a:t>
            </a:r>
            <a:r>
              <a:rPr lang="en-US" dirty="0" smtClean="0">
                <a:ea typeface="+mn-ea"/>
              </a:rPr>
              <a:t>networks  (</a:t>
            </a:r>
            <a:r>
              <a:rPr lang="en-US" dirty="0" err="1" smtClean="0">
                <a:ea typeface="+mn-ea"/>
              </a:rPr>
              <a:t>NN</a:t>
            </a:r>
            <a:r>
              <a:rPr lang="en-US" dirty="0" smtClean="0">
                <a:ea typeface="+mn-ea"/>
              </a:rPr>
              <a:t>)</a:t>
            </a:r>
            <a:endParaRPr lang="en-US" dirty="0" smtClean="0">
              <a:ea typeface="+mn-ea"/>
            </a:endParaRPr>
          </a:p>
          <a:p>
            <a:pPr lvl="1" eaLnBrk="1" hangingPunct="1">
              <a:defRPr/>
            </a:pPr>
            <a:r>
              <a:rPr lang="en-US" dirty="0" smtClean="0">
                <a:ea typeface="+mn-ea"/>
              </a:rPr>
              <a:t>Modeled after biological reasoning processes</a:t>
            </a:r>
          </a:p>
          <a:p>
            <a:pPr lvl="1" eaLnBrk="1" hangingPunct="1">
              <a:defRPr/>
            </a:pPr>
            <a:r>
              <a:rPr lang="en-US" dirty="0" smtClean="0">
                <a:ea typeface="+mn-ea"/>
              </a:rPr>
              <a:t>Artificial neurons that store pieces of information</a:t>
            </a:r>
          </a:p>
          <a:p>
            <a:pPr lvl="1" eaLnBrk="1" hangingPunct="1">
              <a:defRPr/>
            </a:pPr>
            <a:r>
              <a:rPr lang="en-US" dirty="0" smtClean="0">
                <a:ea typeface="+mn-ea"/>
              </a:rPr>
              <a:t>Given cases about situations and outcomes, can predict future outcomes</a:t>
            </a:r>
          </a:p>
          <a:p>
            <a:pPr eaLnBrk="1" hangingPunct="1">
              <a:defRPr/>
            </a:pPr>
            <a:r>
              <a:rPr lang="en-US" dirty="0" smtClean="0">
                <a:ea typeface="+mn-ea"/>
              </a:rPr>
              <a:t>Expert systems</a:t>
            </a:r>
          </a:p>
          <a:p>
            <a:pPr lvl="1" eaLnBrk="1" hangingPunct="1">
              <a:defRPr/>
            </a:pPr>
            <a:r>
              <a:rPr lang="en-US" dirty="0" smtClean="0">
                <a:ea typeface="+mn-ea"/>
              </a:rPr>
              <a:t>Inference engine and knowledge base of past situations and outcomes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982776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F23B2B4-A532-48B1-9D9C-3A2B378138DB}" type="slidenum">
              <a:rPr lang="en-US" altLang="en-US" sz="2000">
                <a:latin typeface="Arial" panose="020B0604020202020204" pitchFamily="34" charset="0"/>
              </a:rPr>
              <a:pPr eaLnBrk="1" hangingPunct="1"/>
              <a:t>15</a:t>
            </a:fld>
            <a:endParaRPr lang="en-US" altLang="en-US" sz="2000">
              <a:latin typeface="Arial" panose="020B0604020202020204" pitchFamily="34" charset="0"/>
            </a:endParaRPr>
          </a:p>
        </p:txBody>
      </p:sp>
      <p:sp>
        <p:nvSpPr>
          <p:cNvPr id="306178" name="Rectangle 2"/>
          <p:cNvSpPr>
            <a:spLocks noGrp="1" noChangeArrowheads="1"/>
          </p:cNvSpPr>
          <p:nvPr>
            <p:ph type="title"/>
          </p:nvPr>
        </p:nvSpPr>
        <p:spPr/>
        <p:txBody>
          <a:bodyPr/>
          <a:lstStyle/>
          <a:p>
            <a:pPr eaLnBrk="1" hangingPunct="1">
              <a:defRPr/>
            </a:pPr>
            <a:r>
              <a:rPr lang="en-US" dirty="0" smtClean="0">
                <a:ea typeface="+mj-ea"/>
              </a:rPr>
              <a:t>Threats in the Software Environment</a:t>
            </a:r>
          </a:p>
        </p:txBody>
      </p:sp>
      <p:sp>
        <p:nvSpPr>
          <p:cNvPr id="306179" name="Rectangle 3"/>
          <p:cNvSpPr>
            <a:spLocks noGrp="1" noChangeArrowheads="1"/>
          </p:cNvSpPr>
          <p:nvPr>
            <p:ph type="body" idx="1"/>
          </p:nvPr>
        </p:nvSpPr>
        <p:spPr/>
        <p:txBody>
          <a:bodyPr/>
          <a:lstStyle/>
          <a:p>
            <a:pPr eaLnBrk="1" hangingPunct="1">
              <a:defRPr/>
            </a:pPr>
            <a:r>
              <a:rPr lang="en-US" dirty="0" smtClean="0">
                <a:ea typeface="+mn-ea"/>
              </a:rPr>
              <a:t>Reasons for attacks</a:t>
            </a:r>
          </a:p>
          <a:p>
            <a:pPr lvl="1" eaLnBrk="1" hangingPunct="1">
              <a:defRPr/>
            </a:pPr>
            <a:r>
              <a:rPr lang="en-US" dirty="0" smtClean="0">
                <a:ea typeface="+mn-ea"/>
              </a:rPr>
              <a:t>Industrial espionage</a:t>
            </a:r>
          </a:p>
          <a:p>
            <a:pPr lvl="1" eaLnBrk="1" hangingPunct="1">
              <a:defRPr/>
            </a:pPr>
            <a:r>
              <a:rPr lang="en-US" dirty="0" smtClean="0">
                <a:ea typeface="+mn-ea"/>
              </a:rPr>
              <a:t>Vandalism and disruption</a:t>
            </a:r>
          </a:p>
          <a:p>
            <a:pPr lvl="1" eaLnBrk="1" hangingPunct="1">
              <a:defRPr/>
            </a:pPr>
            <a:r>
              <a:rPr lang="en-US" dirty="0" smtClean="0">
                <a:ea typeface="+mn-ea"/>
              </a:rPr>
              <a:t>Denial of service</a:t>
            </a:r>
          </a:p>
          <a:p>
            <a:pPr lvl="1" eaLnBrk="1" hangingPunct="1">
              <a:defRPr/>
            </a:pPr>
            <a:r>
              <a:rPr lang="en-US" dirty="0" smtClean="0">
                <a:ea typeface="+mn-ea"/>
              </a:rPr>
              <a:t>Political / religious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534201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Software Attack Approaches</a:t>
            </a:r>
          </a:p>
        </p:txBody>
      </p:sp>
      <p:sp>
        <p:nvSpPr>
          <p:cNvPr id="3" name="Content Placeholder 2"/>
          <p:cNvSpPr>
            <a:spLocks noGrp="1"/>
          </p:cNvSpPr>
          <p:nvPr>
            <p:ph idx="1"/>
          </p:nvPr>
        </p:nvSpPr>
        <p:spPr/>
        <p:txBody>
          <a:bodyPr/>
          <a:lstStyle/>
          <a:p>
            <a:pPr eaLnBrk="1" hangingPunct="1"/>
            <a:r>
              <a:rPr lang="en-US" altLang="en-US" dirty="0" smtClean="0"/>
              <a:t>Authentication bypass</a:t>
            </a:r>
          </a:p>
          <a:p>
            <a:pPr lvl="1" eaLnBrk="1" hangingPunct="1"/>
            <a:r>
              <a:rPr lang="en-US" altLang="en-US" dirty="0" smtClean="0"/>
              <a:t>Access a system’s resources without providing credentials</a:t>
            </a:r>
          </a:p>
          <a:p>
            <a:pPr eaLnBrk="1" hangingPunct="1"/>
            <a:r>
              <a:rPr lang="en-US" altLang="en-US" dirty="0" smtClean="0"/>
              <a:t>Privilege escalation</a:t>
            </a:r>
          </a:p>
          <a:p>
            <a:pPr lvl="1" eaLnBrk="1" hangingPunct="1"/>
            <a:r>
              <a:rPr lang="en-US" altLang="en-US" dirty="0" smtClean="0"/>
              <a:t>Trick a system into providing a higher level of privileges, which provides access to more information and functions</a:t>
            </a:r>
          </a:p>
          <a:p>
            <a:pPr eaLnBrk="1" hangingPunct="1"/>
            <a:r>
              <a:rPr lang="en-US" altLang="en-US" dirty="0" smtClean="0"/>
              <a:t>Denial of service</a:t>
            </a:r>
          </a:p>
          <a:p>
            <a:pPr lvl="1" eaLnBrk="1" hangingPunct="1"/>
            <a:r>
              <a:rPr lang="en-US" altLang="en-US" dirty="0" smtClean="0"/>
              <a:t>Incapacitate a system</a:t>
            </a:r>
          </a:p>
        </p:txBody>
      </p:sp>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CCAE5B9-046B-42E3-9C5A-660BEEBFF819}" type="slidenum">
              <a:rPr lang="en-US" altLang="en-US" sz="2000">
                <a:latin typeface="Arial" panose="020B0604020202020204" pitchFamily="34" charset="0"/>
              </a:rPr>
              <a:pPr eaLnBrk="1" hangingPunct="1"/>
              <a:t>16</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13523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Threats to Software</a:t>
            </a:r>
            <a:endParaRPr lang="en-US" dirty="0" smtClean="0">
              <a:ea typeface="+mj-ea"/>
            </a:endParaRPr>
          </a:p>
        </p:txBody>
      </p:sp>
      <p:sp>
        <p:nvSpPr>
          <p:cNvPr id="3" name="Content Placeholder 2"/>
          <p:cNvSpPr>
            <a:spLocks noGrp="1"/>
          </p:cNvSpPr>
          <p:nvPr>
            <p:ph idx="1"/>
          </p:nvPr>
        </p:nvSpPr>
        <p:spPr/>
        <p:txBody>
          <a:bodyPr>
            <a:normAutofit lnSpcReduction="10000"/>
          </a:bodyPr>
          <a:lstStyle/>
          <a:p>
            <a:pPr eaLnBrk="1" hangingPunct="1">
              <a:defRPr/>
            </a:pPr>
            <a:r>
              <a:rPr lang="en-US" dirty="0" smtClean="0">
                <a:ea typeface="+mn-ea"/>
              </a:rPr>
              <a:t>Buffer overflow</a:t>
            </a:r>
          </a:p>
          <a:p>
            <a:pPr eaLnBrk="1" hangingPunct="1">
              <a:defRPr/>
            </a:pPr>
            <a:r>
              <a:rPr lang="en-US" dirty="0" smtClean="0">
                <a:ea typeface="+mn-ea"/>
              </a:rPr>
              <a:t>Covert channel</a:t>
            </a:r>
          </a:p>
          <a:p>
            <a:pPr eaLnBrk="1" hangingPunct="1">
              <a:defRPr/>
            </a:pPr>
            <a:r>
              <a:rPr lang="en-US" dirty="0" smtClean="0">
                <a:ea typeface="+mn-ea"/>
              </a:rPr>
              <a:t>Side channel attack</a:t>
            </a:r>
          </a:p>
          <a:p>
            <a:pPr eaLnBrk="1" hangingPunct="1">
              <a:defRPr/>
            </a:pPr>
            <a:r>
              <a:rPr lang="en-US" dirty="0" smtClean="0">
                <a:ea typeface="+mn-ea"/>
              </a:rPr>
              <a:t>Malicious software</a:t>
            </a:r>
          </a:p>
          <a:p>
            <a:pPr eaLnBrk="1" hangingPunct="1">
              <a:defRPr/>
            </a:pPr>
            <a:r>
              <a:rPr lang="en-US" dirty="0" smtClean="0">
                <a:ea typeface="+mn-ea"/>
              </a:rPr>
              <a:t>Input attacks</a:t>
            </a:r>
          </a:p>
          <a:p>
            <a:pPr eaLnBrk="1" hangingPunct="1">
              <a:defRPr/>
            </a:pPr>
            <a:r>
              <a:rPr lang="en-US" dirty="0" smtClean="0">
                <a:ea typeface="+mn-ea"/>
              </a:rPr>
              <a:t>Object reuse</a:t>
            </a:r>
          </a:p>
          <a:p>
            <a:pPr eaLnBrk="1" hangingPunct="1">
              <a:defRPr/>
            </a:pPr>
            <a:r>
              <a:rPr lang="en-US" dirty="0" smtClean="0">
                <a:ea typeface="+mn-ea"/>
              </a:rPr>
              <a:t>Mobile code</a:t>
            </a:r>
          </a:p>
          <a:p>
            <a:pPr eaLnBrk="1" hangingPunct="1">
              <a:defRPr/>
            </a:pPr>
            <a:r>
              <a:rPr lang="en-US" dirty="0" smtClean="0">
                <a:ea typeface="+mn-ea"/>
              </a:rPr>
              <a:t>Social engineering</a:t>
            </a:r>
          </a:p>
          <a:p>
            <a:pPr eaLnBrk="1" hangingPunct="1">
              <a:defRPr/>
            </a:pPr>
            <a:r>
              <a:rPr lang="en-US" dirty="0" smtClean="0">
                <a:ea typeface="+mn-ea"/>
              </a:rPr>
              <a:t>Back door</a:t>
            </a:r>
          </a:p>
          <a:p>
            <a:pPr eaLnBrk="1" hangingPunct="1">
              <a:defRPr/>
            </a:pPr>
            <a:r>
              <a:rPr lang="en-US" dirty="0" smtClean="0">
                <a:ea typeface="+mn-ea"/>
              </a:rPr>
              <a:t>Logic bomb</a:t>
            </a:r>
          </a:p>
        </p:txBody>
      </p:sp>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FED7E3A-5451-402C-BA8D-764FA0F94F81}" type="slidenum">
              <a:rPr lang="en-US" altLang="en-US" sz="2000">
                <a:latin typeface="Arial" panose="020B0604020202020204" pitchFamily="34" charset="0"/>
              </a:rPr>
              <a:pPr eaLnBrk="1" hangingPunct="1"/>
              <a:t>17</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396609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D706F23-1381-4045-81CA-343FC60F28E4}" type="slidenum">
              <a:rPr lang="en-US" altLang="en-US" sz="2000">
                <a:latin typeface="Arial" panose="020B0604020202020204" pitchFamily="34" charset="0"/>
              </a:rPr>
              <a:pPr eaLnBrk="1" hangingPunct="1"/>
              <a:t>18</a:t>
            </a:fld>
            <a:endParaRPr lang="en-US" altLang="en-US" sz="2000">
              <a:latin typeface="Arial" panose="020B0604020202020204" pitchFamily="34" charset="0"/>
            </a:endParaRPr>
          </a:p>
        </p:txBody>
      </p:sp>
      <p:sp>
        <p:nvSpPr>
          <p:cNvPr id="307202" name="Rectangle 2"/>
          <p:cNvSpPr>
            <a:spLocks noGrp="1" noChangeArrowheads="1"/>
          </p:cNvSpPr>
          <p:nvPr>
            <p:ph type="title"/>
          </p:nvPr>
        </p:nvSpPr>
        <p:spPr/>
        <p:txBody>
          <a:bodyPr/>
          <a:lstStyle/>
          <a:p>
            <a:pPr>
              <a:defRPr/>
            </a:pPr>
            <a:r>
              <a:rPr lang="en-US" dirty="0"/>
              <a:t>Threats to Software</a:t>
            </a:r>
            <a:r>
              <a:rPr lang="en-US" dirty="0" smtClean="0"/>
              <a:t>(cont</a:t>
            </a:r>
            <a:r>
              <a:rPr lang="en-US" dirty="0" smtClean="0">
                <a:ea typeface="+mj-ea"/>
              </a:rPr>
              <a:t>.)</a:t>
            </a:r>
          </a:p>
        </p:txBody>
      </p:sp>
      <p:sp>
        <p:nvSpPr>
          <p:cNvPr id="307203" name="Rectangle 3"/>
          <p:cNvSpPr>
            <a:spLocks noGrp="1" noChangeArrowheads="1"/>
          </p:cNvSpPr>
          <p:nvPr>
            <p:ph type="body" idx="1"/>
          </p:nvPr>
        </p:nvSpPr>
        <p:spPr>
          <a:xfrm>
            <a:off x="711200" y="1981200"/>
            <a:ext cx="10769600" cy="4114800"/>
          </a:xfrm>
        </p:spPr>
        <p:txBody>
          <a:bodyPr>
            <a:normAutofit lnSpcReduction="10000"/>
          </a:bodyPr>
          <a:lstStyle/>
          <a:p>
            <a:pPr eaLnBrk="1" hangingPunct="1">
              <a:defRPr/>
            </a:pPr>
            <a:r>
              <a:rPr lang="en-US" dirty="0" smtClean="0">
                <a:ea typeface="+mn-ea"/>
              </a:rPr>
              <a:t>Buffer overflow attacks</a:t>
            </a:r>
          </a:p>
          <a:p>
            <a:pPr lvl="1" eaLnBrk="1" hangingPunct="1">
              <a:defRPr/>
            </a:pPr>
            <a:r>
              <a:rPr lang="en-US" dirty="0" smtClean="0">
                <a:ea typeface="+mn-ea"/>
              </a:rPr>
              <a:t>Disrupt a software application by providing more data to the application than it was designed to handle</a:t>
            </a:r>
          </a:p>
          <a:p>
            <a:pPr lvl="1" eaLnBrk="1" hangingPunct="1">
              <a:defRPr/>
            </a:pPr>
            <a:r>
              <a:rPr lang="en-US" dirty="0" smtClean="0">
                <a:ea typeface="+mn-ea"/>
              </a:rPr>
              <a:t>Types</a:t>
            </a:r>
          </a:p>
          <a:p>
            <a:pPr lvl="2" eaLnBrk="1" hangingPunct="1">
              <a:defRPr/>
            </a:pPr>
            <a:r>
              <a:rPr lang="en-US" dirty="0" smtClean="0">
                <a:ea typeface="+mn-ea"/>
              </a:rPr>
              <a:t>Stack buffer overflow</a:t>
            </a:r>
          </a:p>
          <a:p>
            <a:pPr lvl="2" eaLnBrk="1" hangingPunct="1">
              <a:defRPr/>
            </a:pPr>
            <a:r>
              <a:rPr lang="en-US" dirty="0" smtClean="0">
                <a:ea typeface="+mn-ea"/>
              </a:rPr>
              <a:t>NOP sled attack</a:t>
            </a:r>
          </a:p>
          <a:p>
            <a:pPr lvl="2" eaLnBrk="1" hangingPunct="1">
              <a:defRPr/>
            </a:pPr>
            <a:r>
              <a:rPr lang="en-US" dirty="0" smtClean="0">
                <a:ea typeface="+mn-ea"/>
              </a:rPr>
              <a:t>Heap overflow</a:t>
            </a:r>
          </a:p>
          <a:p>
            <a:pPr lvl="2" eaLnBrk="1" hangingPunct="1">
              <a:defRPr/>
            </a:pPr>
            <a:r>
              <a:rPr lang="en-US" dirty="0" smtClean="0">
                <a:ea typeface="+mn-ea"/>
              </a:rPr>
              <a:t>Jump to register attack</a:t>
            </a:r>
          </a:p>
          <a:p>
            <a:pPr eaLnBrk="1" hangingPunct="1">
              <a:defRPr/>
            </a:pPr>
            <a:r>
              <a:rPr lang="en-US" dirty="0" smtClean="0">
                <a:ea typeface="+mn-ea"/>
              </a:rPr>
              <a:t>Examples: Morris worm, ping of death, Code Red, SQL Slammer, Blaster, </a:t>
            </a:r>
            <a:r>
              <a:rPr lang="en-US" dirty="0" err="1" smtClean="0">
                <a:ea typeface="+mn-ea"/>
              </a:rPr>
              <a:t>Sasser</a:t>
            </a:r>
            <a:r>
              <a:rPr lang="en-US" dirty="0" smtClean="0">
                <a:ea typeface="+mn-ea"/>
              </a:rPr>
              <a:t>, Conficker</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532776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FF46E31-E13A-4A6B-95FB-D3F10ECA56DC}" type="slidenum">
              <a:rPr lang="en-US" altLang="en-US" sz="2000">
                <a:latin typeface="Arial" panose="020B0604020202020204" pitchFamily="34" charset="0"/>
              </a:rPr>
              <a:pPr eaLnBrk="1" hangingPunct="1"/>
              <a:t>19</a:t>
            </a:fld>
            <a:endParaRPr lang="en-US" altLang="en-US" sz="2000">
              <a:latin typeface="Arial" panose="020B0604020202020204" pitchFamily="34" charset="0"/>
            </a:endParaRPr>
          </a:p>
        </p:txBody>
      </p:sp>
      <p:sp>
        <p:nvSpPr>
          <p:cNvPr id="333826" name="Rectangle 2"/>
          <p:cNvSpPr>
            <a:spLocks noGrp="1" noChangeArrowheads="1"/>
          </p:cNvSpPr>
          <p:nvPr>
            <p:ph type="title"/>
          </p:nvPr>
        </p:nvSpPr>
        <p:spPr/>
        <p:txBody>
          <a:bodyPr/>
          <a:lstStyle/>
          <a:p>
            <a:pPr>
              <a:defRPr/>
            </a:pPr>
            <a:r>
              <a:rPr lang="en-US" dirty="0"/>
              <a:t>Software Attach </a:t>
            </a:r>
            <a:r>
              <a:rPr lang="en-US" dirty="0" smtClean="0"/>
              <a:t>Approaches (</a:t>
            </a:r>
            <a:r>
              <a:rPr lang="en-US" dirty="0"/>
              <a:t>cont</a:t>
            </a:r>
            <a:r>
              <a:rPr lang="en-US" dirty="0" smtClean="0">
                <a:ea typeface="+mj-ea"/>
              </a:rPr>
              <a:t>.)</a:t>
            </a:r>
          </a:p>
        </p:txBody>
      </p:sp>
      <p:sp>
        <p:nvSpPr>
          <p:cNvPr id="333827" name="Rectangle 3"/>
          <p:cNvSpPr>
            <a:spLocks noGrp="1" noChangeArrowheads="1"/>
          </p:cNvSpPr>
          <p:nvPr>
            <p:ph type="body" idx="1"/>
          </p:nvPr>
        </p:nvSpPr>
        <p:spPr>
          <a:xfrm>
            <a:off x="711200" y="1981200"/>
            <a:ext cx="10901680" cy="4114800"/>
          </a:xfrm>
        </p:spPr>
        <p:txBody>
          <a:bodyPr/>
          <a:lstStyle/>
          <a:p>
            <a:pPr eaLnBrk="1" hangingPunct="1">
              <a:defRPr/>
            </a:pPr>
            <a:r>
              <a:rPr lang="en-US" dirty="0" smtClean="0">
                <a:ea typeface="+mn-ea"/>
              </a:rPr>
              <a:t>Buffer overflow attack countermeasures</a:t>
            </a:r>
          </a:p>
          <a:p>
            <a:pPr lvl="1" eaLnBrk="1" hangingPunct="1">
              <a:defRPr/>
            </a:pPr>
            <a:r>
              <a:rPr lang="en-US" dirty="0" smtClean="0">
                <a:ea typeface="+mn-ea"/>
              </a:rPr>
              <a:t>Use safe languages and </a:t>
            </a:r>
            <a:r>
              <a:rPr lang="en-US" dirty="0" smtClean="0">
                <a:ea typeface="+mn-ea"/>
              </a:rPr>
              <a:t>libraries = boundary checking. 	</a:t>
            </a:r>
          </a:p>
          <a:p>
            <a:pPr lvl="2">
              <a:defRPr/>
            </a:pPr>
            <a:r>
              <a:rPr lang="en-US" dirty="0" smtClean="0">
                <a:ea typeface="+mn-ea"/>
              </a:rPr>
              <a:t>Libraries with functions – function calls – hopefully have boundary checks.</a:t>
            </a:r>
            <a:endParaRPr lang="en-US" dirty="0" smtClean="0">
              <a:ea typeface="+mn-ea"/>
            </a:endParaRPr>
          </a:p>
          <a:p>
            <a:pPr lvl="1" eaLnBrk="1" hangingPunct="1">
              <a:defRPr/>
            </a:pPr>
            <a:r>
              <a:rPr lang="en-US" dirty="0" smtClean="0">
                <a:ea typeface="+mn-ea"/>
              </a:rPr>
              <a:t>Executable space </a:t>
            </a:r>
            <a:r>
              <a:rPr lang="en-US" dirty="0" smtClean="0">
                <a:ea typeface="+mn-ea"/>
              </a:rPr>
              <a:t>protection – aborts attempt to execute code in the stack or heap.  Some CPUs support this in hardware.</a:t>
            </a:r>
            <a:endParaRPr lang="en-US" dirty="0" smtClean="0">
              <a:ea typeface="+mn-ea"/>
            </a:endParaRPr>
          </a:p>
          <a:p>
            <a:pPr lvl="1" eaLnBrk="1" hangingPunct="1">
              <a:defRPr/>
            </a:pPr>
            <a:r>
              <a:rPr lang="en-US" dirty="0" smtClean="0">
                <a:ea typeface="+mn-ea"/>
              </a:rPr>
              <a:t>Stack smashing protection</a:t>
            </a:r>
          </a:p>
          <a:p>
            <a:pPr lvl="1" eaLnBrk="1" hangingPunct="1">
              <a:defRPr/>
            </a:pPr>
            <a:r>
              <a:rPr lang="en-US" dirty="0" smtClean="0">
                <a:ea typeface="+mn-ea"/>
              </a:rPr>
              <a:t>Application firewalls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069481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D00FDCF-505E-4480-96F0-2CFEAFFAC3BF}" type="slidenum">
              <a:rPr lang="en-US" altLang="en-US" sz="2000">
                <a:latin typeface="Arial" panose="020B0604020202020204" pitchFamily="34" charset="0"/>
              </a:rPr>
              <a:pPr eaLnBrk="1" hangingPunct="1"/>
              <a:t>2</a:t>
            </a:fld>
            <a:endParaRPr lang="en-US" altLang="en-US" sz="2000">
              <a:latin typeface="Arial" panose="020B0604020202020204" pitchFamily="34" charset="0"/>
            </a:endParaRPr>
          </a:p>
        </p:txBody>
      </p:sp>
      <p:sp>
        <p:nvSpPr>
          <p:cNvPr id="4098" name="Rectangle 2"/>
          <p:cNvSpPr>
            <a:spLocks noGrp="1" noChangeArrowheads="1"/>
          </p:cNvSpPr>
          <p:nvPr>
            <p:ph type="title"/>
          </p:nvPr>
        </p:nvSpPr>
        <p:spPr/>
        <p:txBody>
          <a:bodyPr/>
          <a:lstStyle/>
          <a:p>
            <a:pPr eaLnBrk="1" hangingPunct="1">
              <a:defRPr/>
            </a:pPr>
            <a:r>
              <a:rPr lang="en-US" smtClean="0">
                <a:ea typeface="+mj-ea"/>
              </a:rPr>
              <a:t>Objectives</a:t>
            </a:r>
          </a:p>
        </p:txBody>
      </p:sp>
      <p:sp>
        <p:nvSpPr>
          <p:cNvPr id="4099" name="Rectangle 3"/>
          <p:cNvSpPr>
            <a:spLocks noGrp="1" noChangeArrowheads="1"/>
          </p:cNvSpPr>
          <p:nvPr>
            <p:ph type="body" idx="1"/>
          </p:nvPr>
        </p:nvSpPr>
        <p:spPr/>
        <p:txBody>
          <a:bodyPr/>
          <a:lstStyle/>
          <a:p>
            <a:pPr eaLnBrk="1" hangingPunct="1">
              <a:defRPr/>
            </a:pPr>
            <a:r>
              <a:rPr lang="en-US" dirty="0" smtClean="0">
                <a:ea typeface="+mn-ea"/>
              </a:rPr>
              <a:t>Operating systems</a:t>
            </a:r>
          </a:p>
          <a:p>
            <a:pPr eaLnBrk="1" hangingPunct="1">
              <a:defRPr/>
            </a:pPr>
            <a:r>
              <a:rPr lang="en-US" dirty="0" smtClean="0">
                <a:ea typeface="+mn-ea"/>
              </a:rPr>
              <a:t>Types of applications</a:t>
            </a:r>
          </a:p>
          <a:p>
            <a:pPr eaLnBrk="1" hangingPunct="1">
              <a:defRPr/>
            </a:pPr>
            <a:r>
              <a:rPr lang="en-US" dirty="0" smtClean="0">
                <a:ea typeface="+mn-ea"/>
              </a:rPr>
              <a:t>Application models and technologies</a:t>
            </a:r>
          </a:p>
          <a:p>
            <a:pPr eaLnBrk="1" hangingPunct="1">
              <a:defRPr/>
            </a:pPr>
            <a:r>
              <a:rPr lang="en-US" dirty="0" smtClean="0">
                <a:ea typeface="+mn-ea"/>
              </a:rPr>
              <a:t>Application threats and countermeasures</a:t>
            </a:r>
          </a:p>
          <a:p>
            <a:pPr eaLnBrk="1" hangingPunct="1">
              <a:defRPr/>
            </a:pPr>
            <a:r>
              <a:rPr lang="en-US" dirty="0" smtClean="0">
                <a:ea typeface="+mn-ea"/>
              </a:rPr>
              <a:t>Security in the software development life cycle</a:t>
            </a:r>
          </a:p>
          <a:p>
            <a:pPr eaLnBrk="1" hangingPunct="1">
              <a:defRPr/>
            </a:pPr>
            <a:r>
              <a:rPr lang="en-US" dirty="0" smtClean="0">
                <a:ea typeface="+mn-ea"/>
              </a:rPr>
              <a:t>Application security controls</a:t>
            </a:r>
          </a:p>
          <a:p>
            <a:pPr eaLnBrk="1" hangingPunct="1">
              <a:defRPr/>
            </a:pPr>
            <a:r>
              <a:rPr lang="en-US" dirty="0" smtClean="0">
                <a:ea typeface="+mn-ea"/>
              </a:rPr>
              <a:t>Databases and data warehouses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756932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45383B09-8925-4B85-943A-5E917FDEC4EA}" type="slidenum">
              <a:rPr lang="en-US" altLang="en-US" sz="2000">
                <a:latin typeface="Arial" panose="020B0604020202020204" pitchFamily="34" charset="0"/>
              </a:rPr>
              <a:pPr eaLnBrk="1" hangingPunct="1"/>
              <a:t>20</a:t>
            </a:fld>
            <a:endParaRPr lang="en-US" altLang="en-US" sz="2000">
              <a:latin typeface="Arial" panose="020B0604020202020204" pitchFamily="34" charset="0"/>
            </a:endParaRPr>
          </a:p>
        </p:txBody>
      </p:sp>
      <p:sp>
        <p:nvSpPr>
          <p:cNvPr id="308226" name="Rectangle 2"/>
          <p:cNvSpPr>
            <a:spLocks noGrp="1" noChangeArrowheads="1"/>
          </p:cNvSpPr>
          <p:nvPr>
            <p:ph type="title"/>
          </p:nvPr>
        </p:nvSpPr>
        <p:spPr/>
        <p:txBody>
          <a:bodyPr/>
          <a:lstStyle/>
          <a:p>
            <a:pPr>
              <a:defRPr/>
            </a:pPr>
            <a:r>
              <a:rPr lang="en-US" dirty="0"/>
              <a:t>Threats to </a:t>
            </a:r>
            <a:r>
              <a:rPr lang="en-US" dirty="0" smtClean="0"/>
              <a:t>Software (cont</a:t>
            </a:r>
            <a:r>
              <a:rPr lang="en-US" dirty="0" smtClean="0">
                <a:ea typeface="+mj-ea"/>
              </a:rPr>
              <a:t>.)</a:t>
            </a:r>
          </a:p>
        </p:txBody>
      </p:sp>
      <p:sp>
        <p:nvSpPr>
          <p:cNvPr id="308227" name="Rectangle 3"/>
          <p:cNvSpPr>
            <a:spLocks noGrp="1" noChangeArrowheads="1"/>
          </p:cNvSpPr>
          <p:nvPr>
            <p:ph type="body" idx="1"/>
          </p:nvPr>
        </p:nvSpPr>
        <p:spPr/>
        <p:txBody>
          <a:bodyPr/>
          <a:lstStyle/>
          <a:p>
            <a:pPr eaLnBrk="1" hangingPunct="1">
              <a:defRPr/>
            </a:pPr>
            <a:r>
              <a:rPr lang="en-US" dirty="0" smtClean="0">
                <a:ea typeface="+mn-ea"/>
              </a:rPr>
              <a:t>Covert channel</a:t>
            </a:r>
          </a:p>
          <a:p>
            <a:pPr lvl="1" eaLnBrk="1" hangingPunct="1">
              <a:defRPr/>
            </a:pPr>
            <a:r>
              <a:rPr lang="en-US" dirty="0" smtClean="0">
                <a:ea typeface="+mn-ea"/>
              </a:rPr>
              <a:t>Unintended and hidden channel of communications</a:t>
            </a:r>
          </a:p>
          <a:p>
            <a:pPr lvl="1" eaLnBrk="1" hangingPunct="1">
              <a:defRPr/>
            </a:pPr>
            <a:r>
              <a:rPr lang="en-US" dirty="0" smtClean="0">
                <a:ea typeface="+mn-ea"/>
              </a:rPr>
              <a:t>Types:</a:t>
            </a:r>
          </a:p>
          <a:p>
            <a:pPr lvl="2" eaLnBrk="1" hangingPunct="1">
              <a:defRPr/>
            </a:pPr>
            <a:r>
              <a:rPr lang="en-US" dirty="0" smtClean="0">
                <a:ea typeface="+mn-ea"/>
              </a:rPr>
              <a:t>Covert storage channel: read a storage location and learn about the application or other data</a:t>
            </a:r>
          </a:p>
          <a:p>
            <a:pPr lvl="2" eaLnBrk="1" hangingPunct="1">
              <a:defRPr/>
            </a:pPr>
            <a:r>
              <a:rPr lang="en-US" dirty="0" smtClean="0">
                <a:ea typeface="+mn-ea"/>
              </a:rPr>
              <a:t>Timing channel: observe timings in an application to determine what is happening in the application</a:t>
            </a:r>
          </a:p>
          <a:p>
            <a:pPr eaLnBrk="1" hangingPunct="1">
              <a:defRPr/>
            </a:pPr>
            <a:r>
              <a:rPr lang="en-US" dirty="0" smtClean="0">
                <a:ea typeface="+mn-ea"/>
              </a:rPr>
              <a:t>Countermeasures</a:t>
            </a:r>
          </a:p>
          <a:p>
            <a:pPr lvl="1" eaLnBrk="1" hangingPunct="1">
              <a:defRPr/>
            </a:pPr>
            <a:r>
              <a:rPr lang="en-US" dirty="0" smtClean="0">
                <a:ea typeface="+mn-ea"/>
              </a:rPr>
              <a:t>Careful software analysis, good software engineering</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715714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AD5A4F7-C0A6-45B7-BB7F-9261DC33035C}" type="slidenum">
              <a:rPr lang="en-US" altLang="en-US" sz="2000">
                <a:latin typeface="Arial" panose="020B0604020202020204" pitchFamily="34" charset="0"/>
              </a:rPr>
              <a:pPr eaLnBrk="1" hangingPunct="1"/>
              <a:t>21</a:t>
            </a:fld>
            <a:endParaRPr lang="en-US" altLang="en-US" sz="2000">
              <a:latin typeface="Arial" panose="020B0604020202020204" pitchFamily="34" charset="0"/>
            </a:endParaRPr>
          </a:p>
        </p:txBody>
      </p:sp>
      <p:sp>
        <p:nvSpPr>
          <p:cNvPr id="334850" name="Rectangle 2"/>
          <p:cNvSpPr>
            <a:spLocks noGrp="1" noChangeArrowheads="1"/>
          </p:cNvSpPr>
          <p:nvPr>
            <p:ph type="title"/>
          </p:nvPr>
        </p:nvSpPr>
        <p:spPr/>
        <p:txBody>
          <a:bodyPr/>
          <a:lstStyle/>
          <a:p>
            <a:pPr eaLnBrk="1" hangingPunct="1">
              <a:defRPr/>
            </a:pPr>
            <a:r>
              <a:rPr lang="en-US" dirty="0" smtClean="0">
                <a:ea typeface="+mj-ea"/>
              </a:rPr>
              <a:t>Threats to Software (cont.)</a:t>
            </a:r>
          </a:p>
        </p:txBody>
      </p:sp>
      <p:sp>
        <p:nvSpPr>
          <p:cNvPr id="334851" name="Rectangle 3"/>
          <p:cNvSpPr>
            <a:spLocks noGrp="1" noChangeArrowheads="1"/>
          </p:cNvSpPr>
          <p:nvPr>
            <p:ph type="body" idx="1"/>
          </p:nvPr>
        </p:nvSpPr>
        <p:spPr/>
        <p:txBody>
          <a:bodyPr/>
          <a:lstStyle/>
          <a:p>
            <a:pPr eaLnBrk="1" hangingPunct="1">
              <a:defRPr/>
            </a:pPr>
            <a:r>
              <a:rPr lang="en-US" dirty="0" smtClean="0">
                <a:ea typeface="+mn-ea"/>
              </a:rPr>
              <a:t>Side channel attack</a:t>
            </a:r>
          </a:p>
          <a:p>
            <a:pPr lvl="1" eaLnBrk="1" hangingPunct="1">
              <a:defRPr/>
            </a:pPr>
            <a:r>
              <a:rPr lang="en-US" dirty="0" smtClean="0">
                <a:ea typeface="+mn-ea"/>
              </a:rPr>
              <a:t>An attack on a cryptosystem based upon physical information gained from the system</a:t>
            </a:r>
          </a:p>
          <a:p>
            <a:pPr lvl="1" eaLnBrk="1" hangingPunct="1">
              <a:defRPr/>
            </a:pPr>
            <a:r>
              <a:rPr lang="en-US" dirty="0" smtClean="0">
                <a:ea typeface="+mn-ea"/>
              </a:rPr>
              <a:t>Examples: timing, power consumption, emanations, and even sounds</a:t>
            </a:r>
          </a:p>
          <a:p>
            <a:pPr eaLnBrk="1" hangingPunct="1">
              <a:defRPr/>
            </a:pPr>
            <a:r>
              <a:rPr lang="en-US" dirty="0" smtClean="0">
                <a:ea typeface="+mn-ea"/>
              </a:rPr>
              <a:t>Countermeasures</a:t>
            </a:r>
          </a:p>
          <a:p>
            <a:pPr lvl="1" eaLnBrk="1" hangingPunct="1">
              <a:defRPr/>
            </a:pPr>
            <a:r>
              <a:rPr lang="en-US" dirty="0" smtClean="0">
                <a:ea typeface="+mn-ea"/>
              </a:rPr>
              <a:t>Limit release of information through shielding and other means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139574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EAC0F56-2EDD-423D-9046-50B63D9F1770}" type="slidenum">
              <a:rPr lang="en-US" altLang="en-US" sz="2000">
                <a:latin typeface="Arial" panose="020B0604020202020204" pitchFamily="34" charset="0"/>
              </a:rPr>
              <a:pPr eaLnBrk="1" hangingPunct="1"/>
              <a:t>22</a:t>
            </a:fld>
            <a:endParaRPr lang="en-US" altLang="en-US" sz="2000">
              <a:latin typeface="Arial" panose="020B0604020202020204" pitchFamily="34" charset="0"/>
            </a:endParaRPr>
          </a:p>
        </p:txBody>
      </p:sp>
      <p:sp>
        <p:nvSpPr>
          <p:cNvPr id="309250" name="Rectangle 2"/>
          <p:cNvSpPr>
            <a:spLocks noGrp="1" noChangeArrowheads="1"/>
          </p:cNvSpPr>
          <p:nvPr>
            <p:ph type="title"/>
          </p:nvPr>
        </p:nvSpPr>
        <p:spPr/>
        <p:txBody>
          <a:bodyPr/>
          <a:lstStyle/>
          <a:p>
            <a:pPr eaLnBrk="1" hangingPunct="1">
              <a:defRPr/>
            </a:pPr>
            <a:r>
              <a:rPr lang="en-US" dirty="0" smtClean="0">
                <a:ea typeface="+mj-ea"/>
              </a:rPr>
              <a:t>Threats to Software (cont.)</a:t>
            </a:r>
          </a:p>
        </p:txBody>
      </p:sp>
      <p:sp>
        <p:nvSpPr>
          <p:cNvPr id="309251" name="Rectangle 3"/>
          <p:cNvSpPr>
            <a:spLocks noGrp="1" noChangeArrowheads="1"/>
          </p:cNvSpPr>
          <p:nvPr>
            <p:ph type="body" idx="1"/>
          </p:nvPr>
        </p:nvSpPr>
        <p:spPr/>
        <p:txBody>
          <a:bodyPr/>
          <a:lstStyle/>
          <a:p>
            <a:pPr eaLnBrk="1" hangingPunct="1">
              <a:defRPr/>
            </a:pPr>
            <a:r>
              <a:rPr lang="en-US" dirty="0" smtClean="0">
                <a:ea typeface="+mn-ea"/>
              </a:rPr>
              <a:t>Malicious software</a:t>
            </a:r>
          </a:p>
          <a:p>
            <a:pPr lvl="1" eaLnBrk="1" hangingPunct="1">
              <a:defRPr/>
            </a:pPr>
            <a:r>
              <a:rPr lang="en-US" dirty="0" smtClean="0">
                <a:ea typeface="+mn-ea"/>
              </a:rPr>
              <a:t>Types: viruses, worms, Trojan horses, rootkits, bots, spam, pharming, spyware, key loggers</a:t>
            </a:r>
          </a:p>
          <a:p>
            <a:pPr lvl="1" eaLnBrk="1" hangingPunct="1">
              <a:defRPr/>
            </a:pPr>
            <a:r>
              <a:rPr lang="en-US" dirty="0" smtClean="0">
                <a:ea typeface="+mn-ea"/>
              </a:rPr>
              <a:t>Purpose</a:t>
            </a:r>
          </a:p>
          <a:p>
            <a:pPr lvl="2" eaLnBrk="1" hangingPunct="1">
              <a:defRPr/>
            </a:pPr>
            <a:r>
              <a:rPr lang="en-US" dirty="0" smtClean="0">
                <a:ea typeface="+mn-ea"/>
              </a:rPr>
              <a:t>Steal, corrupt, or destroy information</a:t>
            </a:r>
          </a:p>
          <a:p>
            <a:pPr lvl="2" eaLnBrk="1" hangingPunct="1">
              <a:defRPr/>
            </a:pPr>
            <a:r>
              <a:rPr lang="en-US" dirty="0" smtClean="0">
                <a:ea typeface="+mn-ea"/>
              </a:rPr>
              <a:t>Remote control</a:t>
            </a:r>
          </a:p>
          <a:p>
            <a:pPr lvl="2" eaLnBrk="1" hangingPunct="1">
              <a:defRPr/>
            </a:pPr>
            <a:r>
              <a:rPr lang="en-US" dirty="0" smtClean="0">
                <a:ea typeface="+mn-ea"/>
              </a:rPr>
              <a:t>Denial of service</a:t>
            </a:r>
          </a:p>
          <a:p>
            <a:pPr eaLnBrk="1" hangingPunct="1">
              <a:defRPr/>
            </a:pP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628516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9CDDD518-31E1-48ED-9394-1F91FBC1AAE2}" type="slidenum">
              <a:rPr lang="en-US" altLang="en-US" sz="2000">
                <a:latin typeface="Arial" panose="020B0604020202020204" pitchFamily="34" charset="0"/>
              </a:rPr>
              <a:pPr eaLnBrk="1" hangingPunct="1"/>
              <a:t>23</a:t>
            </a:fld>
            <a:endParaRPr lang="en-US" altLang="en-US" sz="2000">
              <a:latin typeface="Arial" panose="020B0604020202020204" pitchFamily="34" charset="0"/>
            </a:endParaRPr>
          </a:p>
        </p:txBody>
      </p:sp>
      <p:sp>
        <p:nvSpPr>
          <p:cNvPr id="335874" name="Rectangle 2"/>
          <p:cNvSpPr>
            <a:spLocks noGrp="1" noChangeArrowheads="1"/>
          </p:cNvSpPr>
          <p:nvPr>
            <p:ph type="title"/>
          </p:nvPr>
        </p:nvSpPr>
        <p:spPr/>
        <p:txBody>
          <a:bodyPr/>
          <a:lstStyle/>
          <a:p>
            <a:pPr eaLnBrk="1" hangingPunct="1">
              <a:defRPr/>
            </a:pPr>
            <a:r>
              <a:rPr lang="en-US" dirty="0" smtClean="0">
                <a:ea typeface="+mj-ea"/>
              </a:rPr>
              <a:t>Threats to Software (cont.)</a:t>
            </a:r>
          </a:p>
        </p:txBody>
      </p:sp>
      <p:sp>
        <p:nvSpPr>
          <p:cNvPr id="335875" name="Rectangle 3"/>
          <p:cNvSpPr>
            <a:spLocks noGrp="1" noChangeArrowheads="1"/>
          </p:cNvSpPr>
          <p:nvPr>
            <p:ph type="body" idx="1"/>
          </p:nvPr>
        </p:nvSpPr>
        <p:spPr/>
        <p:txBody>
          <a:bodyPr>
            <a:normAutofit/>
          </a:bodyPr>
          <a:lstStyle/>
          <a:p>
            <a:pPr eaLnBrk="1" hangingPunct="1">
              <a:defRPr/>
            </a:pPr>
            <a:r>
              <a:rPr lang="en-US" dirty="0" smtClean="0">
                <a:ea typeface="+mn-ea"/>
              </a:rPr>
              <a:t>Types of malware</a:t>
            </a:r>
          </a:p>
          <a:p>
            <a:pPr lvl="1" eaLnBrk="1" hangingPunct="1">
              <a:defRPr/>
            </a:pPr>
            <a:r>
              <a:rPr lang="en-US" dirty="0" smtClean="0">
                <a:ea typeface="+mn-ea"/>
              </a:rPr>
              <a:t>Virus: human assisted replication, embed in programs, files, master boot records</a:t>
            </a:r>
          </a:p>
          <a:p>
            <a:pPr lvl="1" eaLnBrk="1" hangingPunct="1">
              <a:defRPr/>
            </a:pPr>
            <a:r>
              <a:rPr lang="en-US" dirty="0" smtClean="0">
                <a:ea typeface="+mn-ea"/>
              </a:rPr>
              <a:t>Worm: self replicating, scan for victims, rapid spread</a:t>
            </a:r>
          </a:p>
          <a:p>
            <a:pPr lvl="1" eaLnBrk="1" hangingPunct="1">
              <a:defRPr/>
            </a:pPr>
            <a:r>
              <a:rPr lang="en-US" dirty="0" smtClean="0">
                <a:ea typeface="+mn-ea"/>
              </a:rPr>
              <a:t>Trojan horse: claims one function, but is malware</a:t>
            </a:r>
          </a:p>
          <a:p>
            <a:pPr lvl="1" eaLnBrk="1" hangingPunct="1">
              <a:defRPr/>
            </a:pPr>
            <a:r>
              <a:rPr lang="en-US" dirty="0" smtClean="0">
                <a:ea typeface="+mn-ea"/>
              </a:rPr>
              <a:t>Rootkit: hide within or beneath the operating system</a:t>
            </a:r>
          </a:p>
          <a:p>
            <a:pPr lvl="1" eaLnBrk="1" hangingPunct="1">
              <a:defRPr/>
            </a:pPr>
            <a:r>
              <a:rPr lang="en-US" dirty="0" smtClean="0">
                <a:ea typeface="+mn-ea"/>
              </a:rPr>
              <a:t>Bot: remote control zombie (also known as Remote Access Trojan  (RAT) )</a:t>
            </a:r>
          </a:p>
          <a:p>
            <a:pPr lvl="1" eaLnBrk="1" hangingPunct="1">
              <a:defRPr/>
            </a:pPr>
            <a:r>
              <a:rPr lang="en-US" dirty="0" smtClean="0">
                <a:ea typeface="+mn-ea"/>
              </a:rPr>
              <a:t>Spam: unsolicited e-mail</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033196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F2C01F35-66A1-43EC-A6DF-384A713F3CE0}" type="slidenum">
              <a:rPr lang="en-US" altLang="en-US" sz="2000">
                <a:latin typeface="Arial" panose="020B0604020202020204" pitchFamily="34" charset="0"/>
              </a:rPr>
              <a:pPr eaLnBrk="1" hangingPunct="1"/>
              <a:t>24</a:t>
            </a:fld>
            <a:endParaRPr lang="en-US" altLang="en-US" sz="2000">
              <a:latin typeface="Arial" panose="020B0604020202020204" pitchFamily="34" charset="0"/>
            </a:endParaRPr>
          </a:p>
        </p:txBody>
      </p:sp>
      <p:sp>
        <p:nvSpPr>
          <p:cNvPr id="336898" name="Rectangle 2"/>
          <p:cNvSpPr>
            <a:spLocks noGrp="1" noChangeArrowheads="1"/>
          </p:cNvSpPr>
          <p:nvPr>
            <p:ph type="title"/>
          </p:nvPr>
        </p:nvSpPr>
        <p:spPr/>
        <p:txBody>
          <a:bodyPr/>
          <a:lstStyle/>
          <a:p>
            <a:pPr eaLnBrk="1" hangingPunct="1">
              <a:defRPr/>
            </a:pPr>
            <a:r>
              <a:rPr lang="en-US" dirty="0" smtClean="0">
                <a:ea typeface="+mj-ea"/>
              </a:rPr>
              <a:t>Threats to Software (cont.)</a:t>
            </a:r>
          </a:p>
        </p:txBody>
      </p:sp>
      <p:sp>
        <p:nvSpPr>
          <p:cNvPr id="336899" name="Rectangle 3"/>
          <p:cNvSpPr>
            <a:spLocks noGrp="1" noChangeArrowheads="1"/>
          </p:cNvSpPr>
          <p:nvPr>
            <p:ph type="body" idx="1"/>
          </p:nvPr>
        </p:nvSpPr>
        <p:spPr/>
        <p:txBody>
          <a:bodyPr/>
          <a:lstStyle/>
          <a:p>
            <a:pPr eaLnBrk="1" hangingPunct="1">
              <a:defRPr/>
            </a:pPr>
            <a:r>
              <a:rPr lang="en-US" dirty="0" smtClean="0">
                <a:ea typeface="+mn-ea"/>
              </a:rPr>
              <a:t>Types of malware (cont.)</a:t>
            </a:r>
          </a:p>
          <a:p>
            <a:pPr lvl="1" eaLnBrk="1" hangingPunct="1">
              <a:defRPr/>
            </a:pPr>
            <a:r>
              <a:rPr lang="en-US" dirty="0" smtClean="0">
                <a:ea typeface="+mn-ea"/>
              </a:rPr>
              <a:t>Pharming: attack on DNS to redirect traffic to decoy application</a:t>
            </a:r>
          </a:p>
          <a:p>
            <a:pPr lvl="1" eaLnBrk="1" hangingPunct="1">
              <a:defRPr/>
            </a:pPr>
            <a:r>
              <a:rPr lang="en-US" dirty="0" smtClean="0">
                <a:ea typeface="+mn-ea"/>
              </a:rPr>
              <a:t>Spyware: collect information about usage, forward to central server</a:t>
            </a:r>
          </a:p>
          <a:p>
            <a:pPr lvl="1" eaLnBrk="1" hangingPunct="1">
              <a:defRPr/>
            </a:pPr>
            <a:r>
              <a:rPr lang="en-US" dirty="0" smtClean="0">
                <a:ea typeface="+mn-ea"/>
              </a:rPr>
              <a:t>Key logger: logs keystrokes and mouse movements, forwards to central server</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650530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1FAB122-61C8-44C3-830F-C689E4DFC5EB}" type="slidenum">
              <a:rPr lang="en-US" altLang="en-US" sz="2000">
                <a:latin typeface="Arial" panose="020B0604020202020204" pitchFamily="34" charset="0"/>
              </a:rPr>
              <a:pPr eaLnBrk="1" hangingPunct="1"/>
              <a:t>25</a:t>
            </a:fld>
            <a:endParaRPr lang="en-US" altLang="en-US" sz="2000">
              <a:latin typeface="Arial" panose="020B0604020202020204" pitchFamily="34" charset="0"/>
            </a:endParaRPr>
          </a:p>
        </p:txBody>
      </p:sp>
      <p:sp>
        <p:nvSpPr>
          <p:cNvPr id="338946" name="Rectangle 2"/>
          <p:cNvSpPr>
            <a:spLocks noGrp="1" noChangeArrowheads="1"/>
          </p:cNvSpPr>
          <p:nvPr>
            <p:ph type="title"/>
          </p:nvPr>
        </p:nvSpPr>
        <p:spPr/>
        <p:txBody>
          <a:bodyPr/>
          <a:lstStyle/>
          <a:p>
            <a:pPr eaLnBrk="1" hangingPunct="1">
              <a:defRPr/>
            </a:pPr>
            <a:r>
              <a:rPr lang="en-US" dirty="0" smtClean="0">
                <a:ea typeface="+mj-ea"/>
              </a:rPr>
              <a:t>Threats to software (cont.)</a:t>
            </a:r>
          </a:p>
        </p:txBody>
      </p:sp>
      <p:sp>
        <p:nvSpPr>
          <p:cNvPr id="338947" name="Rectangle 3"/>
          <p:cNvSpPr>
            <a:spLocks noGrp="1" noChangeArrowheads="1"/>
          </p:cNvSpPr>
          <p:nvPr>
            <p:ph type="body" idx="1"/>
          </p:nvPr>
        </p:nvSpPr>
        <p:spPr/>
        <p:txBody>
          <a:bodyPr>
            <a:normAutofit lnSpcReduction="10000"/>
          </a:bodyPr>
          <a:lstStyle/>
          <a:p>
            <a:pPr eaLnBrk="1" hangingPunct="1">
              <a:defRPr/>
            </a:pPr>
            <a:r>
              <a:rPr lang="en-US" dirty="0" smtClean="0">
                <a:ea typeface="+mn-ea"/>
              </a:rPr>
              <a:t>Malware countermeasures</a:t>
            </a:r>
          </a:p>
          <a:p>
            <a:pPr lvl="1" eaLnBrk="1" hangingPunct="1">
              <a:defRPr/>
            </a:pPr>
            <a:r>
              <a:rPr lang="en-US" dirty="0" smtClean="0">
                <a:ea typeface="+mn-ea"/>
              </a:rPr>
              <a:t>Anti-malware</a:t>
            </a:r>
          </a:p>
          <a:p>
            <a:pPr lvl="1" eaLnBrk="1" hangingPunct="1">
              <a:defRPr/>
            </a:pPr>
            <a:r>
              <a:rPr lang="en-US" dirty="0" smtClean="0">
                <a:ea typeface="+mn-ea"/>
              </a:rPr>
              <a:t>Application whitelisting</a:t>
            </a:r>
          </a:p>
          <a:p>
            <a:pPr lvl="1" eaLnBrk="1" hangingPunct="1">
              <a:defRPr/>
            </a:pPr>
            <a:r>
              <a:rPr lang="en-US" dirty="0" smtClean="0">
                <a:ea typeface="+mn-ea"/>
              </a:rPr>
              <a:t>Process profiling</a:t>
            </a:r>
          </a:p>
          <a:p>
            <a:pPr lvl="1" eaLnBrk="1" hangingPunct="1">
              <a:defRPr/>
            </a:pPr>
            <a:r>
              <a:rPr lang="en-US" dirty="0" smtClean="0">
                <a:ea typeface="+mn-ea"/>
              </a:rPr>
              <a:t>Spam filters</a:t>
            </a:r>
          </a:p>
          <a:p>
            <a:pPr lvl="1" eaLnBrk="1" hangingPunct="1">
              <a:defRPr/>
            </a:pPr>
            <a:r>
              <a:rPr lang="en-US" dirty="0" smtClean="0">
                <a:ea typeface="+mn-ea"/>
              </a:rPr>
              <a:t>Patches</a:t>
            </a:r>
          </a:p>
          <a:p>
            <a:pPr lvl="1" eaLnBrk="1" hangingPunct="1">
              <a:defRPr/>
            </a:pPr>
            <a:r>
              <a:rPr lang="en-US" dirty="0" smtClean="0">
                <a:ea typeface="+mn-ea"/>
              </a:rPr>
              <a:t>Firewalls and application firewalls</a:t>
            </a:r>
          </a:p>
          <a:p>
            <a:pPr lvl="1" eaLnBrk="1" hangingPunct="1">
              <a:defRPr/>
            </a:pPr>
            <a:r>
              <a:rPr lang="en-US" dirty="0" smtClean="0">
                <a:ea typeface="+mn-ea"/>
              </a:rPr>
              <a:t>Hardened systems</a:t>
            </a:r>
          </a:p>
          <a:p>
            <a:pPr lvl="1" eaLnBrk="1" hangingPunct="1">
              <a:defRPr/>
            </a:pPr>
            <a:r>
              <a:rPr lang="en-US" dirty="0" smtClean="0">
                <a:ea typeface="+mn-ea"/>
              </a:rPr>
              <a:t>Intrusion prevention systems</a:t>
            </a:r>
          </a:p>
          <a:p>
            <a:pPr lvl="1" eaLnBrk="1" hangingPunct="1">
              <a:defRPr/>
            </a:pPr>
            <a:r>
              <a:rPr lang="en-US" dirty="0" smtClean="0">
                <a:ea typeface="+mn-ea"/>
              </a:rPr>
              <a:t>Decreased privilege levels</a:t>
            </a:r>
          </a:p>
          <a:p>
            <a:pPr lvl="1" eaLnBrk="1" hangingPunct="1">
              <a:defRPr/>
            </a:pPr>
            <a:r>
              <a:rPr lang="en-US" dirty="0" smtClean="0">
                <a:ea typeface="+mn-ea"/>
              </a:rPr>
              <a:t>Penetration testing</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2366417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1109272"/>
            <a:ext cx="10769600" cy="5139128"/>
          </a:xfrm>
        </p:spPr>
        <p:txBody>
          <a:bodyPr/>
          <a:lstStyle/>
          <a:p>
            <a:pPr>
              <a:defRPr/>
            </a:pPr>
            <a:r>
              <a:rPr lang="en-US" dirty="0"/>
              <a:t>Malware countermeasures</a:t>
            </a:r>
          </a:p>
          <a:p>
            <a:pPr lvl="1">
              <a:defRPr/>
            </a:pPr>
            <a:r>
              <a:rPr lang="en-US" dirty="0"/>
              <a:t>Anti-malware</a:t>
            </a:r>
          </a:p>
          <a:p>
            <a:pPr lvl="1">
              <a:defRPr/>
            </a:pPr>
            <a:r>
              <a:rPr lang="en-US" dirty="0"/>
              <a:t>Application whitelisting</a:t>
            </a:r>
          </a:p>
          <a:p>
            <a:pPr lvl="1">
              <a:defRPr/>
            </a:pPr>
            <a:r>
              <a:rPr lang="en-US" dirty="0"/>
              <a:t>Process profiling</a:t>
            </a:r>
          </a:p>
          <a:p>
            <a:pPr lvl="1">
              <a:defRPr/>
            </a:pPr>
            <a:r>
              <a:rPr lang="en-US" b="1" dirty="0"/>
              <a:t>Spam filters</a:t>
            </a:r>
          </a:p>
          <a:p>
            <a:pPr lvl="1">
              <a:defRPr/>
            </a:pPr>
            <a:r>
              <a:rPr lang="en-US" dirty="0"/>
              <a:t>Patches</a:t>
            </a:r>
          </a:p>
          <a:p>
            <a:pPr lvl="1">
              <a:defRPr/>
            </a:pPr>
            <a:r>
              <a:rPr lang="en-US" b="1" dirty="0"/>
              <a:t>Firewalls and application firewalls</a:t>
            </a:r>
          </a:p>
          <a:p>
            <a:pPr lvl="1">
              <a:defRPr/>
            </a:pPr>
            <a:r>
              <a:rPr lang="en-US" dirty="0"/>
              <a:t>Hardened systems</a:t>
            </a:r>
          </a:p>
          <a:p>
            <a:pPr lvl="1">
              <a:defRPr/>
            </a:pPr>
            <a:r>
              <a:rPr lang="en-US" dirty="0"/>
              <a:t>Intrusion prevention systems</a:t>
            </a:r>
          </a:p>
          <a:p>
            <a:pPr lvl="1">
              <a:defRPr/>
            </a:pPr>
            <a:r>
              <a:rPr lang="en-US" b="1" dirty="0"/>
              <a:t>Decreased privilege levels</a:t>
            </a:r>
          </a:p>
          <a:p>
            <a:pPr lvl="1">
              <a:defRPr/>
            </a:pPr>
            <a:r>
              <a:rPr lang="en-US" dirty="0"/>
              <a:t>Penetration testing</a:t>
            </a:r>
          </a:p>
          <a:p>
            <a:endParaRPr lang="en-US" dirty="0"/>
          </a:p>
        </p:txBody>
      </p:sp>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803D4124-B028-4415-91E3-C8770D2D8609}" type="slidenum">
              <a:rPr lang="en-US" smtClean="0"/>
              <a:t>26</a:t>
            </a:fld>
            <a:endParaRPr lang="en-US"/>
          </a:p>
        </p:txBody>
      </p:sp>
    </p:spTree>
    <p:extLst>
      <p:ext uri="{BB962C8B-B14F-4D97-AF65-F5344CB8AC3E}">
        <p14:creationId xmlns:p14="http://schemas.microsoft.com/office/powerpoint/2010/main" val="1158776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200" y="524656"/>
            <a:ext cx="10769600" cy="5723744"/>
          </a:xfrm>
        </p:spPr>
        <p:txBody>
          <a:bodyPr/>
          <a:lstStyle/>
          <a:p>
            <a:pPr>
              <a:defRPr/>
            </a:pPr>
            <a:r>
              <a:rPr lang="en-US" dirty="0"/>
              <a:t>Malware countermeasures</a:t>
            </a:r>
          </a:p>
          <a:p>
            <a:pPr lvl="1">
              <a:defRPr/>
            </a:pPr>
            <a:r>
              <a:rPr lang="en-US" dirty="0"/>
              <a:t>Anti-malware</a:t>
            </a:r>
          </a:p>
          <a:p>
            <a:pPr lvl="1">
              <a:defRPr/>
            </a:pPr>
            <a:r>
              <a:rPr lang="en-US" b="1" dirty="0"/>
              <a:t>Application whitelisting</a:t>
            </a:r>
          </a:p>
          <a:p>
            <a:pPr lvl="1">
              <a:defRPr/>
            </a:pPr>
            <a:r>
              <a:rPr lang="en-US" b="1" dirty="0"/>
              <a:t>Process profiling</a:t>
            </a:r>
          </a:p>
          <a:p>
            <a:pPr lvl="1">
              <a:defRPr/>
            </a:pPr>
            <a:r>
              <a:rPr lang="en-US" dirty="0"/>
              <a:t>Spam filters</a:t>
            </a:r>
          </a:p>
          <a:p>
            <a:pPr lvl="1">
              <a:defRPr/>
            </a:pPr>
            <a:r>
              <a:rPr lang="en-US" dirty="0"/>
              <a:t>Patches</a:t>
            </a:r>
          </a:p>
          <a:p>
            <a:pPr lvl="1">
              <a:defRPr/>
            </a:pPr>
            <a:r>
              <a:rPr lang="en-US" dirty="0"/>
              <a:t>Firewalls and application firewalls</a:t>
            </a:r>
          </a:p>
          <a:p>
            <a:pPr lvl="1">
              <a:defRPr/>
            </a:pPr>
            <a:r>
              <a:rPr lang="en-US" dirty="0"/>
              <a:t>Hardened systems</a:t>
            </a:r>
          </a:p>
          <a:p>
            <a:pPr lvl="1">
              <a:defRPr/>
            </a:pPr>
            <a:r>
              <a:rPr lang="en-US" dirty="0"/>
              <a:t>Intrusion prevention systems</a:t>
            </a:r>
          </a:p>
          <a:p>
            <a:pPr lvl="1">
              <a:defRPr/>
            </a:pPr>
            <a:r>
              <a:rPr lang="en-US" dirty="0"/>
              <a:t>Decreased privilege levels</a:t>
            </a:r>
          </a:p>
          <a:p>
            <a:pPr lvl="1">
              <a:defRPr/>
            </a:pPr>
            <a:r>
              <a:rPr lang="en-US" dirty="0"/>
              <a:t>Penetration testing</a:t>
            </a:r>
          </a:p>
          <a:p>
            <a:endParaRPr lang="en-US" dirty="0"/>
          </a:p>
        </p:txBody>
      </p:sp>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803D4124-B028-4415-91E3-C8770D2D8609}" type="slidenum">
              <a:rPr lang="en-US" smtClean="0"/>
              <a:t>27</a:t>
            </a:fld>
            <a:endParaRPr lang="en-US"/>
          </a:p>
        </p:txBody>
      </p:sp>
    </p:spTree>
    <p:extLst>
      <p:ext uri="{BB962C8B-B14F-4D97-AF65-F5344CB8AC3E}">
        <p14:creationId xmlns:p14="http://schemas.microsoft.com/office/powerpoint/2010/main" val="3456846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8437313C-7B64-46A8-B2F5-8FD6BAD44E10}" type="slidenum">
              <a:rPr lang="en-US" altLang="en-US" sz="2000">
                <a:latin typeface="Arial" panose="020B0604020202020204" pitchFamily="34" charset="0"/>
              </a:rPr>
              <a:pPr eaLnBrk="1" hangingPunct="1"/>
              <a:t>28</a:t>
            </a:fld>
            <a:endParaRPr lang="en-US" altLang="en-US" sz="2000">
              <a:latin typeface="Arial" panose="020B0604020202020204" pitchFamily="34" charset="0"/>
            </a:endParaRPr>
          </a:p>
        </p:txBody>
      </p:sp>
      <p:sp>
        <p:nvSpPr>
          <p:cNvPr id="310274" name="Rectangle 2"/>
          <p:cNvSpPr>
            <a:spLocks noGrp="1" noChangeArrowheads="1"/>
          </p:cNvSpPr>
          <p:nvPr>
            <p:ph type="title"/>
          </p:nvPr>
        </p:nvSpPr>
        <p:spPr/>
        <p:txBody>
          <a:bodyPr/>
          <a:lstStyle/>
          <a:p>
            <a:pPr eaLnBrk="1" hangingPunct="1">
              <a:defRPr/>
            </a:pPr>
            <a:r>
              <a:rPr lang="en-US" dirty="0" smtClean="0">
                <a:ea typeface="+mj-ea"/>
              </a:rPr>
              <a:t>Threats to Software (cont.)</a:t>
            </a:r>
          </a:p>
        </p:txBody>
      </p:sp>
      <p:sp>
        <p:nvSpPr>
          <p:cNvPr id="310275" name="Rectangle 3"/>
          <p:cNvSpPr>
            <a:spLocks noGrp="1" noChangeArrowheads="1"/>
          </p:cNvSpPr>
          <p:nvPr>
            <p:ph type="body" idx="1"/>
          </p:nvPr>
        </p:nvSpPr>
        <p:spPr/>
        <p:txBody>
          <a:bodyPr>
            <a:normAutofit/>
          </a:bodyPr>
          <a:lstStyle/>
          <a:p>
            <a:pPr eaLnBrk="1" hangingPunct="1">
              <a:defRPr/>
            </a:pPr>
            <a:r>
              <a:rPr lang="en-US" sz="2800" b="1" dirty="0" smtClean="0">
                <a:ea typeface="+mn-ea"/>
              </a:rPr>
              <a:t>Input attacks</a:t>
            </a:r>
          </a:p>
          <a:p>
            <a:pPr lvl="1" eaLnBrk="1" hangingPunct="1">
              <a:defRPr/>
            </a:pPr>
            <a:r>
              <a:rPr lang="en-US" dirty="0" smtClean="0">
                <a:ea typeface="+mn-ea"/>
              </a:rPr>
              <a:t>Buffer overflow</a:t>
            </a:r>
          </a:p>
          <a:p>
            <a:pPr lvl="1" eaLnBrk="1" hangingPunct="1">
              <a:defRPr/>
            </a:pPr>
            <a:r>
              <a:rPr lang="en-US" dirty="0" smtClean="0">
                <a:ea typeface="+mn-ea"/>
              </a:rPr>
              <a:t>Integer overflow</a:t>
            </a:r>
          </a:p>
          <a:p>
            <a:pPr lvl="1" eaLnBrk="1" hangingPunct="1">
              <a:defRPr/>
            </a:pPr>
            <a:r>
              <a:rPr lang="en-US" dirty="0" smtClean="0">
                <a:ea typeface="+mn-ea"/>
              </a:rPr>
              <a:t>Script injection</a:t>
            </a:r>
          </a:p>
          <a:p>
            <a:pPr lvl="1" eaLnBrk="1" hangingPunct="1">
              <a:defRPr/>
            </a:pPr>
            <a:r>
              <a:rPr lang="en-US" dirty="0" smtClean="0">
                <a:ea typeface="+mn-ea"/>
              </a:rPr>
              <a:t>Cross site scripting</a:t>
            </a:r>
          </a:p>
          <a:p>
            <a:pPr lvl="1" eaLnBrk="1" hangingPunct="1">
              <a:defRPr/>
            </a:pPr>
            <a:r>
              <a:rPr lang="en-US" dirty="0" smtClean="0">
                <a:ea typeface="+mn-ea"/>
              </a:rPr>
              <a:t>Cross site request forgery</a:t>
            </a:r>
          </a:p>
          <a:p>
            <a:pPr eaLnBrk="1" hangingPunct="1">
              <a:defRPr/>
            </a:pPr>
            <a:r>
              <a:rPr lang="en-US" dirty="0" smtClean="0">
                <a:ea typeface="+mn-ea"/>
              </a:rPr>
              <a:t>Countermeasures</a:t>
            </a:r>
          </a:p>
          <a:p>
            <a:pPr lvl="1" eaLnBrk="1" hangingPunct="1">
              <a:defRPr/>
            </a:pPr>
            <a:r>
              <a:rPr lang="en-US" dirty="0" smtClean="0">
                <a:ea typeface="+mn-ea"/>
              </a:rPr>
              <a:t>Input field filtering, application firewall, application vulnerability scanning, software developer training</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11829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sz="2800" dirty="0"/>
              <a:t>Input attacks</a:t>
            </a:r>
          </a:p>
          <a:p>
            <a:pPr lvl="1">
              <a:defRPr/>
            </a:pPr>
            <a:r>
              <a:rPr lang="en-US" b="1" dirty="0"/>
              <a:t>Buffer overflow</a:t>
            </a:r>
          </a:p>
          <a:p>
            <a:pPr lvl="1">
              <a:defRPr/>
            </a:pPr>
            <a:r>
              <a:rPr lang="en-US" b="1" dirty="0"/>
              <a:t>Integer overflow</a:t>
            </a:r>
          </a:p>
          <a:p>
            <a:pPr lvl="1">
              <a:defRPr/>
            </a:pPr>
            <a:r>
              <a:rPr lang="en-US" b="1" dirty="0"/>
              <a:t>Script injection</a:t>
            </a:r>
          </a:p>
          <a:p>
            <a:pPr lvl="1">
              <a:defRPr/>
            </a:pPr>
            <a:r>
              <a:rPr lang="en-US" b="1" dirty="0"/>
              <a:t>Cross site scripting</a:t>
            </a:r>
          </a:p>
          <a:p>
            <a:pPr lvl="1">
              <a:defRPr/>
            </a:pPr>
            <a:r>
              <a:rPr lang="en-US" b="1" dirty="0"/>
              <a:t>Cross site request forgery</a:t>
            </a:r>
          </a:p>
          <a:p>
            <a:pPr>
              <a:defRPr/>
            </a:pPr>
            <a:r>
              <a:rPr lang="en-US" dirty="0"/>
              <a:t>Countermeasures</a:t>
            </a:r>
          </a:p>
          <a:p>
            <a:pPr lvl="1">
              <a:defRPr/>
            </a:pPr>
            <a:r>
              <a:rPr lang="en-US" dirty="0"/>
              <a:t>Input field filtering, application firewall, application vulnerability scanning, software developer training</a:t>
            </a:r>
          </a:p>
          <a:p>
            <a:endParaRPr lang="en-US" dirty="0"/>
          </a:p>
        </p:txBody>
      </p:sp>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803D4124-B028-4415-91E3-C8770D2D8609}" type="slidenum">
              <a:rPr lang="en-US" smtClean="0"/>
              <a:t>29</a:t>
            </a:fld>
            <a:endParaRPr lang="en-US"/>
          </a:p>
        </p:txBody>
      </p:sp>
    </p:spTree>
    <p:extLst>
      <p:ext uri="{BB962C8B-B14F-4D97-AF65-F5344CB8AC3E}">
        <p14:creationId xmlns:p14="http://schemas.microsoft.com/office/powerpoint/2010/main" val="168140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Operating Systems</a:t>
            </a:r>
          </a:p>
        </p:txBody>
      </p:sp>
      <p:sp>
        <p:nvSpPr>
          <p:cNvPr id="3" name="Content Placeholder 2"/>
          <p:cNvSpPr>
            <a:spLocks noGrp="1"/>
          </p:cNvSpPr>
          <p:nvPr>
            <p:ph idx="1"/>
          </p:nvPr>
        </p:nvSpPr>
        <p:spPr/>
        <p:txBody>
          <a:bodyPr/>
          <a:lstStyle/>
          <a:p>
            <a:pPr eaLnBrk="1" hangingPunct="1">
              <a:defRPr/>
            </a:pPr>
            <a:r>
              <a:rPr lang="en-US" dirty="0" smtClean="0">
                <a:ea typeface="+mn-ea"/>
              </a:rPr>
              <a:t>Operating system components</a:t>
            </a:r>
          </a:p>
          <a:p>
            <a:pPr lvl="1" eaLnBrk="1" hangingPunct="1">
              <a:defRPr/>
            </a:pPr>
            <a:r>
              <a:rPr lang="en-US" dirty="0" smtClean="0">
                <a:ea typeface="+mn-ea"/>
              </a:rPr>
              <a:t>Kernel</a:t>
            </a:r>
          </a:p>
          <a:p>
            <a:pPr lvl="2" eaLnBrk="1" hangingPunct="1">
              <a:defRPr/>
            </a:pPr>
            <a:r>
              <a:rPr lang="en-US" dirty="0" smtClean="0">
                <a:ea typeface="+mn-ea"/>
              </a:rPr>
              <a:t>Process management</a:t>
            </a:r>
          </a:p>
          <a:p>
            <a:pPr lvl="2" eaLnBrk="1" hangingPunct="1">
              <a:defRPr/>
            </a:pPr>
            <a:r>
              <a:rPr lang="en-US" dirty="0" smtClean="0">
                <a:ea typeface="+mn-ea"/>
              </a:rPr>
              <a:t>Memory management</a:t>
            </a:r>
          </a:p>
          <a:p>
            <a:pPr lvl="2" eaLnBrk="1" hangingPunct="1">
              <a:defRPr/>
            </a:pPr>
            <a:r>
              <a:rPr lang="en-US" dirty="0" smtClean="0">
                <a:ea typeface="+mn-ea"/>
              </a:rPr>
              <a:t>Hardware resource management</a:t>
            </a:r>
          </a:p>
          <a:p>
            <a:pPr lvl="1" eaLnBrk="1" hangingPunct="1">
              <a:defRPr/>
            </a:pPr>
            <a:r>
              <a:rPr lang="en-US" dirty="0" smtClean="0">
                <a:ea typeface="+mn-ea"/>
              </a:rPr>
              <a:t>Device drivers</a:t>
            </a:r>
          </a:p>
          <a:p>
            <a:pPr lvl="1" eaLnBrk="1" hangingPunct="1">
              <a:defRPr/>
            </a:pPr>
            <a:r>
              <a:rPr lang="en-US" dirty="0" smtClean="0">
                <a:ea typeface="+mn-ea"/>
              </a:rPr>
              <a:t>Tools</a:t>
            </a:r>
          </a:p>
        </p:txBody>
      </p:sp>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6CB158B-B0B7-4045-A381-CE20D773B28C}" type="slidenum">
              <a:rPr lang="en-US" altLang="en-US" sz="2000">
                <a:latin typeface="Arial" panose="020B0604020202020204" pitchFamily="34" charset="0"/>
              </a:rPr>
              <a:pPr eaLnBrk="1" hangingPunct="1"/>
              <a:t>3</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005089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dirty="0" smtClean="0"/>
              <a:t>Input Attack Countermeasures</a:t>
            </a:r>
            <a:endParaRPr lang="en-US" dirty="0"/>
          </a:p>
          <a:p>
            <a:pPr lvl="1">
              <a:defRPr/>
            </a:pPr>
            <a:r>
              <a:rPr lang="en-US" dirty="0"/>
              <a:t>Input field filtering, application firewall, application vulnerability scanning, software developer training</a:t>
            </a:r>
          </a:p>
          <a:p>
            <a:endParaRPr lang="en-US" dirty="0"/>
          </a:p>
        </p:txBody>
      </p:sp>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803D4124-B028-4415-91E3-C8770D2D8609}" type="slidenum">
              <a:rPr lang="en-US" smtClean="0"/>
              <a:t>30</a:t>
            </a:fld>
            <a:endParaRPr lang="en-US"/>
          </a:p>
        </p:txBody>
      </p:sp>
    </p:spTree>
    <p:extLst>
      <p:ext uri="{BB962C8B-B14F-4D97-AF65-F5344CB8AC3E}">
        <p14:creationId xmlns:p14="http://schemas.microsoft.com/office/powerpoint/2010/main" val="667508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4E3E177-E5F7-4B9F-8471-FA72ED317973}" type="slidenum">
              <a:rPr lang="en-US" altLang="en-US" sz="2000">
                <a:latin typeface="Arial" panose="020B0604020202020204" pitchFamily="34" charset="0"/>
              </a:rPr>
              <a:pPr eaLnBrk="1" hangingPunct="1"/>
              <a:t>31</a:t>
            </a:fld>
            <a:endParaRPr lang="en-US" altLang="en-US" sz="2000">
              <a:latin typeface="Arial" panose="020B0604020202020204" pitchFamily="34" charset="0"/>
            </a:endParaRPr>
          </a:p>
        </p:txBody>
      </p:sp>
      <p:sp>
        <p:nvSpPr>
          <p:cNvPr id="312322" name="Rectangle 2"/>
          <p:cNvSpPr>
            <a:spLocks noGrp="1" noChangeArrowheads="1"/>
          </p:cNvSpPr>
          <p:nvPr>
            <p:ph type="title"/>
          </p:nvPr>
        </p:nvSpPr>
        <p:spPr/>
        <p:txBody>
          <a:bodyPr/>
          <a:lstStyle/>
          <a:p>
            <a:pPr eaLnBrk="1" hangingPunct="1">
              <a:defRPr/>
            </a:pPr>
            <a:r>
              <a:rPr lang="en-US" dirty="0" smtClean="0">
                <a:ea typeface="+mj-ea"/>
              </a:rPr>
              <a:t>Threats to Software (cont.)</a:t>
            </a:r>
          </a:p>
        </p:txBody>
      </p:sp>
      <p:sp>
        <p:nvSpPr>
          <p:cNvPr id="312323" name="Rectangle 3"/>
          <p:cNvSpPr>
            <a:spLocks noGrp="1" noChangeArrowheads="1"/>
          </p:cNvSpPr>
          <p:nvPr>
            <p:ph type="body" idx="1"/>
          </p:nvPr>
        </p:nvSpPr>
        <p:spPr/>
        <p:txBody>
          <a:bodyPr>
            <a:normAutofit/>
          </a:bodyPr>
          <a:lstStyle/>
          <a:p>
            <a:pPr eaLnBrk="1" hangingPunct="1">
              <a:defRPr/>
            </a:pPr>
            <a:r>
              <a:rPr lang="en-US" dirty="0" smtClean="0">
                <a:ea typeface="+mn-ea"/>
              </a:rPr>
              <a:t>Object reuse</a:t>
            </a:r>
          </a:p>
          <a:p>
            <a:pPr lvl="1" eaLnBrk="1" hangingPunct="1">
              <a:defRPr/>
            </a:pPr>
            <a:r>
              <a:rPr lang="en-US" dirty="0" smtClean="0">
                <a:ea typeface="+mn-ea"/>
              </a:rPr>
              <a:t>Use of a resource belonging to another process, including:</a:t>
            </a:r>
          </a:p>
          <a:p>
            <a:pPr lvl="2" eaLnBrk="1" hangingPunct="1">
              <a:defRPr/>
            </a:pPr>
            <a:r>
              <a:rPr lang="en-US" dirty="0" smtClean="0">
                <a:ea typeface="+mn-ea"/>
              </a:rPr>
              <a:t>Memory, databases, file systems, temporary files, and paging space</a:t>
            </a:r>
          </a:p>
          <a:p>
            <a:pPr eaLnBrk="1" hangingPunct="1">
              <a:defRPr/>
            </a:pPr>
            <a:r>
              <a:rPr lang="en-US" dirty="0" smtClean="0">
                <a:ea typeface="+mn-ea"/>
              </a:rPr>
              <a:t>Object reuse countermeasures</a:t>
            </a:r>
          </a:p>
          <a:p>
            <a:pPr lvl="1" eaLnBrk="1" hangingPunct="1">
              <a:defRPr/>
            </a:pPr>
            <a:r>
              <a:rPr lang="en-US" dirty="0" smtClean="0">
                <a:ea typeface="+mn-ea"/>
              </a:rPr>
              <a:t>Application isolation</a:t>
            </a:r>
          </a:p>
          <a:p>
            <a:pPr lvl="1" eaLnBrk="1" hangingPunct="1">
              <a:defRPr/>
            </a:pPr>
            <a:r>
              <a:rPr lang="en-US" dirty="0" smtClean="0">
                <a:ea typeface="+mn-ea"/>
              </a:rPr>
              <a:t>Server virtualization</a:t>
            </a:r>
          </a:p>
          <a:p>
            <a:pPr lvl="1" eaLnBrk="1" hangingPunct="1">
              <a:defRPr/>
            </a:pPr>
            <a:r>
              <a:rPr lang="en-US" dirty="0" smtClean="0">
                <a:ea typeface="+mn-ea"/>
              </a:rPr>
              <a:t>Developer training</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338984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8ADAC3D-96D9-4484-B30C-AD8AEC754735}" type="slidenum">
              <a:rPr lang="en-US" altLang="en-US" sz="2000">
                <a:latin typeface="Arial" panose="020B0604020202020204" pitchFamily="34" charset="0"/>
              </a:rPr>
              <a:pPr eaLnBrk="1" hangingPunct="1"/>
              <a:t>32</a:t>
            </a:fld>
            <a:endParaRPr lang="en-US" altLang="en-US" sz="2000">
              <a:latin typeface="Arial" panose="020B0604020202020204" pitchFamily="34" charset="0"/>
            </a:endParaRPr>
          </a:p>
        </p:txBody>
      </p:sp>
      <p:sp>
        <p:nvSpPr>
          <p:cNvPr id="313346" name="Rectangle 2"/>
          <p:cNvSpPr>
            <a:spLocks noGrp="1" noChangeArrowheads="1"/>
          </p:cNvSpPr>
          <p:nvPr>
            <p:ph type="title"/>
          </p:nvPr>
        </p:nvSpPr>
        <p:spPr/>
        <p:txBody>
          <a:bodyPr/>
          <a:lstStyle/>
          <a:p>
            <a:pPr eaLnBrk="1" hangingPunct="1">
              <a:defRPr/>
            </a:pPr>
            <a:r>
              <a:rPr lang="en-US" dirty="0" smtClean="0">
                <a:ea typeface="+mj-ea"/>
              </a:rPr>
              <a:t>Threats to Software (cont.)</a:t>
            </a:r>
          </a:p>
        </p:txBody>
      </p:sp>
      <p:sp>
        <p:nvSpPr>
          <p:cNvPr id="313347" name="Rectangle 3"/>
          <p:cNvSpPr>
            <a:spLocks noGrp="1" noChangeArrowheads="1"/>
          </p:cNvSpPr>
          <p:nvPr>
            <p:ph type="body" idx="1"/>
          </p:nvPr>
        </p:nvSpPr>
        <p:spPr/>
        <p:txBody>
          <a:bodyPr>
            <a:normAutofit/>
          </a:bodyPr>
          <a:lstStyle/>
          <a:p>
            <a:pPr eaLnBrk="1" hangingPunct="1">
              <a:defRPr/>
            </a:pPr>
            <a:r>
              <a:rPr lang="en-US" dirty="0" smtClean="0">
                <a:ea typeface="+mn-ea"/>
              </a:rPr>
              <a:t>Mobile code</a:t>
            </a:r>
          </a:p>
          <a:p>
            <a:pPr lvl="1" eaLnBrk="1" hangingPunct="1">
              <a:defRPr/>
            </a:pPr>
            <a:r>
              <a:rPr lang="en-US" dirty="0" smtClean="0">
                <a:ea typeface="+mn-ea"/>
              </a:rPr>
              <a:t>Executable code, active content, downloadable content</a:t>
            </a:r>
          </a:p>
          <a:p>
            <a:pPr lvl="1" eaLnBrk="1" hangingPunct="1">
              <a:defRPr/>
            </a:pPr>
            <a:r>
              <a:rPr lang="en-US" dirty="0" smtClean="0">
                <a:ea typeface="+mn-ea"/>
              </a:rPr>
              <a:t>Examples: </a:t>
            </a:r>
            <a:r>
              <a:rPr lang="en-US" b="1" dirty="0" smtClean="0">
                <a:ea typeface="+mn-ea"/>
              </a:rPr>
              <a:t>active website content</a:t>
            </a:r>
            <a:r>
              <a:rPr lang="en-US" dirty="0" smtClean="0">
                <a:ea typeface="+mn-ea"/>
              </a:rPr>
              <a:t>, downloaded </a:t>
            </a:r>
            <a:r>
              <a:rPr lang="en-US" dirty="0" smtClean="0">
                <a:ea typeface="+mn-ea"/>
              </a:rPr>
              <a:t>programs</a:t>
            </a:r>
          </a:p>
          <a:p>
            <a:pPr lvl="2">
              <a:defRPr/>
            </a:pPr>
            <a:r>
              <a:rPr lang="en-US" b="1" dirty="0">
                <a:ea typeface="+mn-ea"/>
              </a:rPr>
              <a:t>ActiveX, Java, JavaScript, Flash, Adobe Acrobat, </a:t>
            </a:r>
            <a:r>
              <a:rPr lang="en-US" b="1" dirty="0" smtClean="0">
                <a:ea typeface="+mn-ea"/>
              </a:rPr>
              <a:t>Shockwave</a:t>
            </a:r>
            <a:endParaRPr lang="en-US" dirty="0" smtClean="0">
              <a:ea typeface="+mn-ea"/>
            </a:endParaRPr>
          </a:p>
          <a:p>
            <a:pPr lvl="1" eaLnBrk="1" hangingPunct="1">
              <a:defRPr/>
            </a:pPr>
            <a:r>
              <a:rPr lang="en-US" dirty="0" smtClean="0">
                <a:ea typeface="+mn-ea"/>
              </a:rPr>
              <a:t>Some is desired, but some is malicious in nature</a:t>
            </a:r>
          </a:p>
          <a:p>
            <a:pPr eaLnBrk="1" hangingPunct="1">
              <a:defRPr/>
            </a:pPr>
            <a:r>
              <a:rPr lang="en-US" dirty="0" smtClean="0">
                <a:ea typeface="+mn-ea"/>
              </a:rPr>
              <a:t>Mobile code countermeasures</a:t>
            </a:r>
          </a:p>
          <a:p>
            <a:pPr lvl="1" eaLnBrk="1" hangingPunct="1">
              <a:defRPr/>
            </a:pPr>
            <a:r>
              <a:rPr lang="en-US" dirty="0" smtClean="0">
                <a:ea typeface="+mn-ea"/>
              </a:rPr>
              <a:t>Anti-malware, mobile code access controls</a:t>
            </a:r>
          </a:p>
          <a:p>
            <a:pPr lvl="1" eaLnBrk="1" hangingPunct="1">
              <a:defRPr/>
            </a:pPr>
            <a:r>
              <a:rPr lang="en-US" dirty="0" smtClean="0">
                <a:ea typeface="+mn-ea"/>
              </a:rPr>
              <a:t>Application whitelisting</a:t>
            </a:r>
          </a:p>
          <a:p>
            <a:pPr lvl="1" eaLnBrk="1" hangingPunct="1">
              <a:defRPr/>
            </a:pPr>
            <a:r>
              <a:rPr lang="en-US" dirty="0" smtClean="0">
                <a:ea typeface="+mn-ea"/>
              </a:rPr>
              <a:t>Reduced user privileges</a:t>
            </a:r>
          </a:p>
          <a:p>
            <a:pPr lvl="1" eaLnBrk="1" hangingPunct="1">
              <a:defRPr/>
            </a:pPr>
            <a:r>
              <a:rPr lang="en-US" dirty="0" smtClean="0">
                <a:ea typeface="+mn-ea"/>
              </a:rPr>
              <a:t>Secure </a:t>
            </a:r>
            <a:r>
              <a:rPr lang="en-US" dirty="0" smtClean="0">
                <a:ea typeface="+mn-ea"/>
              </a:rPr>
              <a:t>Workstation configuration</a:t>
            </a: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869486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CBBA752-3798-4A7C-80DD-4B7117E30088}" type="slidenum">
              <a:rPr lang="en-US" altLang="en-US" sz="2000">
                <a:latin typeface="Arial" panose="020B0604020202020204" pitchFamily="34" charset="0"/>
              </a:rPr>
              <a:pPr eaLnBrk="1" hangingPunct="1"/>
              <a:t>33</a:t>
            </a:fld>
            <a:endParaRPr lang="en-US" altLang="en-US" sz="2000">
              <a:latin typeface="Arial" panose="020B0604020202020204" pitchFamily="34" charset="0"/>
            </a:endParaRPr>
          </a:p>
        </p:txBody>
      </p:sp>
      <p:sp>
        <p:nvSpPr>
          <p:cNvPr id="314370" name="Rectangle 2"/>
          <p:cNvSpPr>
            <a:spLocks noGrp="1" noChangeArrowheads="1"/>
          </p:cNvSpPr>
          <p:nvPr>
            <p:ph type="title"/>
          </p:nvPr>
        </p:nvSpPr>
        <p:spPr/>
        <p:txBody>
          <a:bodyPr/>
          <a:lstStyle/>
          <a:p>
            <a:pPr eaLnBrk="1" hangingPunct="1">
              <a:defRPr/>
            </a:pPr>
            <a:r>
              <a:rPr lang="en-US" dirty="0" smtClean="0">
                <a:ea typeface="+mj-ea"/>
              </a:rPr>
              <a:t>Threats to Software (cont.)</a:t>
            </a:r>
          </a:p>
        </p:txBody>
      </p:sp>
      <p:sp>
        <p:nvSpPr>
          <p:cNvPr id="314371" name="Rectangle 3"/>
          <p:cNvSpPr>
            <a:spLocks noGrp="1" noChangeArrowheads="1"/>
          </p:cNvSpPr>
          <p:nvPr>
            <p:ph type="body" idx="1"/>
          </p:nvPr>
        </p:nvSpPr>
        <p:spPr/>
        <p:txBody>
          <a:bodyPr/>
          <a:lstStyle/>
          <a:p>
            <a:pPr eaLnBrk="1" hangingPunct="1">
              <a:defRPr/>
            </a:pPr>
            <a:r>
              <a:rPr lang="en-US" dirty="0" smtClean="0">
                <a:ea typeface="+mn-ea"/>
              </a:rPr>
              <a:t>Social engineering</a:t>
            </a:r>
          </a:p>
          <a:p>
            <a:pPr lvl="1" eaLnBrk="1" hangingPunct="1">
              <a:defRPr/>
            </a:pPr>
            <a:r>
              <a:rPr lang="en-US" dirty="0" smtClean="0">
                <a:ea typeface="+mn-ea"/>
              </a:rPr>
              <a:t>Attack on personnel to gain secrets</a:t>
            </a:r>
          </a:p>
          <a:p>
            <a:pPr lvl="1" eaLnBrk="1" hangingPunct="1">
              <a:defRPr/>
            </a:pPr>
            <a:r>
              <a:rPr lang="en-US" dirty="0" smtClean="0">
                <a:ea typeface="+mn-ea"/>
              </a:rPr>
              <a:t>People are vulnerable because they want to help</a:t>
            </a:r>
          </a:p>
          <a:p>
            <a:pPr eaLnBrk="1" hangingPunct="1">
              <a:defRPr/>
            </a:pPr>
            <a:r>
              <a:rPr lang="en-US" dirty="0" smtClean="0">
                <a:ea typeface="+mn-ea"/>
              </a:rPr>
              <a:t>Social engineering countermeasures</a:t>
            </a:r>
          </a:p>
          <a:p>
            <a:pPr lvl="1" eaLnBrk="1" hangingPunct="1">
              <a:defRPr/>
            </a:pPr>
            <a:r>
              <a:rPr lang="en-US" dirty="0" smtClean="0">
                <a:ea typeface="+mn-ea"/>
              </a:rPr>
              <a:t>Security awareness training that includes accountability</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595410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0970B41-9B33-41D1-B1A3-8C15F9EE2FF0}" type="slidenum">
              <a:rPr lang="en-US" altLang="en-US" sz="2000">
                <a:latin typeface="Arial" panose="020B0604020202020204" pitchFamily="34" charset="0"/>
              </a:rPr>
              <a:pPr eaLnBrk="1" hangingPunct="1"/>
              <a:t>34</a:t>
            </a:fld>
            <a:endParaRPr lang="en-US" altLang="en-US" sz="2000">
              <a:latin typeface="Arial" panose="020B0604020202020204" pitchFamily="34" charset="0"/>
            </a:endParaRPr>
          </a:p>
        </p:txBody>
      </p:sp>
      <p:sp>
        <p:nvSpPr>
          <p:cNvPr id="316418" name="Rectangle 2"/>
          <p:cNvSpPr>
            <a:spLocks noGrp="1" noChangeArrowheads="1"/>
          </p:cNvSpPr>
          <p:nvPr>
            <p:ph type="title"/>
          </p:nvPr>
        </p:nvSpPr>
        <p:spPr/>
        <p:txBody>
          <a:bodyPr/>
          <a:lstStyle/>
          <a:p>
            <a:pPr eaLnBrk="1" hangingPunct="1">
              <a:defRPr/>
            </a:pPr>
            <a:r>
              <a:rPr lang="en-US" dirty="0" smtClean="0">
                <a:ea typeface="+mj-ea"/>
              </a:rPr>
              <a:t>Threats to Software (cont.)</a:t>
            </a:r>
          </a:p>
        </p:txBody>
      </p:sp>
      <p:sp>
        <p:nvSpPr>
          <p:cNvPr id="316419" name="Rectangle 3"/>
          <p:cNvSpPr>
            <a:spLocks noGrp="1" noChangeArrowheads="1"/>
          </p:cNvSpPr>
          <p:nvPr>
            <p:ph type="body" idx="1"/>
          </p:nvPr>
        </p:nvSpPr>
        <p:spPr/>
        <p:txBody>
          <a:bodyPr/>
          <a:lstStyle/>
          <a:p>
            <a:pPr eaLnBrk="1" hangingPunct="1">
              <a:defRPr/>
            </a:pPr>
            <a:r>
              <a:rPr lang="en-US" dirty="0" smtClean="0">
                <a:ea typeface="+mn-ea"/>
              </a:rPr>
              <a:t>Back door / maintenance hook</a:t>
            </a:r>
          </a:p>
          <a:p>
            <a:pPr lvl="1" eaLnBrk="1" hangingPunct="1">
              <a:defRPr/>
            </a:pPr>
            <a:r>
              <a:rPr lang="en-US" dirty="0" smtClean="0">
                <a:ea typeface="+mn-ea"/>
              </a:rPr>
              <a:t>Access holes deliberately planted by a developer</a:t>
            </a:r>
          </a:p>
          <a:p>
            <a:pPr lvl="2" eaLnBrk="1" hangingPunct="1">
              <a:defRPr/>
            </a:pPr>
            <a:r>
              <a:rPr lang="en-US" dirty="0" smtClean="0">
                <a:ea typeface="+mn-ea"/>
              </a:rPr>
              <a:t>To facilitate easier testing during development</a:t>
            </a:r>
          </a:p>
          <a:p>
            <a:pPr lvl="2" eaLnBrk="1" hangingPunct="1">
              <a:defRPr/>
            </a:pPr>
            <a:r>
              <a:rPr lang="en-US" dirty="0" smtClean="0">
                <a:ea typeface="+mn-ea"/>
              </a:rPr>
              <a:t>To facilitate production access</a:t>
            </a:r>
          </a:p>
          <a:p>
            <a:pPr lvl="2" eaLnBrk="1" hangingPunct="1">
              <a:defRPr/>
            </a:pPr>
            <a:r>
              <a:rPr lang="en-US" dirty="0" smtClean="0">
                <a:ea typeface="+mn-ea"/>
              </a:rPr>
              <a:t>To facilitate a break-in</a:t>
            </a:r>
          </a:p>
          <a:p>
            <a:pPr eaLnBrk="1" hangingPunct="1">
              <a:defRPr/>
            </a:pPr>
            <a:r>
              <a:rPr lang="en-US" dirty="0" smtClean="0">
                <a:ea typeface="+mn-ea"/>
              </a:rPr>
              <a:t>Back door countermeasures</a:t>
            </a:r>
          </a:p>
          <a:p>
            <a:pPr lvl="1" eaLnBrk="1" hangingPunct="1">
              <a:defRPr/>
            </a:pPr>
            <a:r>
              <a:rPr lang="en-US" dirty="0" smtClean="0">
                <a:ea typeface="+mn-ea"/>
              </a:rPr>
              <a:t>Code </a:t>
            </a:r>
            <a:r>
              <a:rPr lang="en-US" dirty="0" smtClean="0">
                <a:ea typeface="+mn-ea"/>
              </a:rPr>
              <a:t>reviews (Internal and/or 3</a:t>
            </a:r>
            <a:r>
              <a:rPr lang="en-US" baseline="30000" dirty="0" smtClean="0">
                <a:ea typeface="+mn-ea"/>
              </a:rPr>
              <a:t>rd</a:t>
            </a:r>
            <a:r>
              <a:rPr lang="en-US" dirty="0" smtClean="0">
                <a:ea typeface="+mn-ea"/>
              </a:rPr>
              <a:t> Party)</a:t>
            </a:r>
            <a:endParaRPr lang="en-US" dirty="0" smtClean="0">
              <a:ea typeface="+mn-ea"/>
            </a:endParaRPr>
          </a:p>
          <a:p>
            <a:pPr lvl="1">
              <a:defRPr/>
            </a:pPr>
            <a:r>
              <a:rPr lang="en-US" dirty="0" smtClean="0">
                <a:ea typeface="+mn-ea"/>
              </a:rPr>
              <a:t>Source code </a:t>
            </a:r>
            <a:r>
              <a:rPr lang="en-US" dirty="0" smtClean="0">
                <a:ea typeface="+mn-ea"/>
              </a:rPr>
              <a:t>control - </a:t>
            </a:r>
            <a:r>
              <a:rPr lang="fr-FR" dirty="0" smtClean="0">
                <a:ea typeface="+mn-ea"/>
              </a:rPr>
              <a:t>source </a:t>
            </a:r>
            <a:r>
              <a:rPr lang="fr-FR" dirty="0">
                <a:ea typeface="+mn-ea"/>
              </a:rPr>
              <a:t>code management system </a:t>
            </a:r>
            <a:r>
              <a:rPr lang="fr-FR" dirty="0" smtClean="0">
                <a:ea typeface="+mn-ea"/>
              </a:rPr>
              <a:t>(changes)</a:t>
            </a:r>
            <a:endParaRPr lang="en-US" dirty="0">
              <a:ea typeface="+mn-ea"/>
            </a:endParaRPr>
          </a:p>
          <a:p>
            <a:pPr lvl="1">
              <a:defRPr/>
            </a:pPr>
            <a:r>
              <a:rPr lang="en-US" dirty="0" smtClean="0">
                <a:ea typeface="+mn-ea"/>
              </a:rPr>
              <a:t>Data Loss Prevention systems may detect/block data transmissions</a:t>
            </a: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55842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0658812-6D01-4C85-9EB6-22418CC72108}" type="slidenum">
              <a:rPr lang="en-US" altLang="en-US" sz="2000">
                <a:latin typeface="Arial" panose="020B0604020202020204" pitchFamily="34" charset="0"/>
              </a:rPr>
              <a:pPr eaLnBrk="1" hangingPunct="1"/>
              <a:t>35</a:t>
            </a:fld>
            <a:endParaRPr lang="en-US" altLang="en-US" sz="2000">
              <a:latin typeface="Arial" panose="020B0604020202020204" pitchFamily="34" charset="0"/>
            </a:endParaRPr>
          </a:p>
        </p:txBody>
      </p:sp>
      <p:sp>
        <p:nvSpPr>
          <p:cNvPr id="311298" name="Rectangle 2"/>
          <p:cNvSpPr>
            <a:spLocks noGrp="1" noChangeArrowheads="1"/>
          </p:cNvSpPr>
          <p:nvPr>
            <p:ph type="title"/>
          </p:nvPr>
        </p:nvSpPr>
        <p:spPr/>
        <p:txBody>
          <a:bodyPr/>
          <a:lstStyle/>
          <a:p>
            <a:pPr eaLnBrk="1" hangingPunct="1">
              <a:defRPr/>
            </a:pPr>
            <a:r>
              <a:rPr lang="en-US" dirty="0" smtClean="0">
                <a:ea typeface="+mj-ea"/>
              </a:rPr>
              <a:t>Threats to Software (cont.)</a:t>
            </a:r>
          </a:p>
        </p:txBody>
      </p:sp>
      <p:sp>
        <p:nvSpPr>
          <p:cNvPr id="311299" name="Rectangle 3"/>
          <p:cNvSpPr>
            <a:spLocks noGrp="1" noChangeArrowheads="1"/>
          </p:cNvSpPr>
          <p:nvPr>
            <p:ph type="body" idx="1"/>
          </p:nvPr>
        </p:nvSpPr>
        <p:spPr/>
        <p:txBody>
          <a:bodyPr/>
          <a:lstStyle/>
          <a:p>
            <a:pPr eaLnBrk="1" hangingPunct="1">
              <a:defRPr/>
            </a:pPr>
            <a:r>
              <a:rPr lang="en-US" dirty="0" smtClean="0">
                <a:ea typeface="+mn-ea"/>
              </a:rPr>
              <a:t>Logic </a:t>
            </a:r>
            <a:r>
              <a:rPr lang="en-US" dirty="0" smtClean="0">
                <a:ea typeface="+mn-ea"/>
              </a:rPr>
              <a:t>bombs </a:t>
            </a:r>
            <a:endParaRPr lang="en-US" dirty="0" smtClean="0">
              <a:ea typeface="+mn-ea"/>
            </a:endParaRPr>
          </a:p>
          <a:p>
            <a:pPr lvl="1" eaLnBrk="1" hangingPunct="1">
              <a:defRPr/>
            </a:pPr>
            <a:r>
              <a:rPr lang="en-US" dirty="0" smtClean="0">
                <a:ea typeface="+mn-ea"/>
              </a:rPr>
              <a:t>Deliberate malfunction that causes harm</a:t>
            </a:r>
          </a:p>
          <a:p>
            <a:pPr lvl="1" eaLnBrk="1" hangingPunct="1">
              <a:defRPr/>
            </a:pPr>
            <a:r>
              <a:rPr lang="en-US" dirty="0" smtClean="0">
                <a:ea typeface="+mn-ea"/>
              </a:rPr>
              <a:t>Time bombs</a:t>
            </a:r>
          </a:p>
          <a:p>
            <a:pPr lvl="2" eaLnBrk="1" hangingPunct="1">
              <a:defRPr/>
            </a:pPr>
            <a:r>
              <a:rPr lang="en-US" dirty="0" smtClean="0">
                <a:ea typeface="+mn-ea"/>
              </a:rPr>
              <a:t>Activate on a given date and time</a:t>
            </a:r>
          </a:p>
          <a:p>
            <a:pPr lvl="1" eaLnBrk="1" hangingPunct="1">
              <a:defRPr/>
            </a:pPr>
            <a:r>
              <a:rPr lang="en-US" dirty="0" smtClean="0">
                <a:ea typeface="+mn-ea"/>
              </a:rPr>
              <a:t>Event bombs</a:t>
            </a:r>
          </a:p>
          <a:p>
            <a:pPr lvl="2" eaLnBrk="1" hangingPunct="1">
              <a:defRPr/>
            </a:pPr>
            <a:r>
              <a:rPr lang="en-US" dirty="0" smtClean="0">
                <a:ea typeface="+mn-ea"/>
              </a:rPr>
              <a:t>Activate on a specific event</a:t>
            </a:r>
          </a:p>
          <a:p>
            <a:pPr eaLnBrk="1" hangingPunct="1">
              <a:defRPr/>
            </a:pPr>
            <a:r>
              <a:rPr lang="en-US" dirty="0" smtClean="0">
                <a:ea typeface="+mn-ea"/>
              </a:rPr>
              <a:t>Logic bomb countermeasures</a:t>
            </a:r>
          </a:p>
          <a:p>
            <a:pPr lvl="1" eaLnBrk="1" hangingPunct="1">
              <a:defRPr/>
            </a:pPr>
            <a:r>
              <a:rPr lang="en-US" dirty="0" smtClean="0">
                <a:ea typeface="+mn-ea"/>
              </a:rPr>
              <a:t>Software source code review, external audits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552023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2A024B3-CF9A-4D6E-8C9F-89D37DBC7C7B}" type="slidenum">
              <a:rPr lang="en-US" altLang="en-US" sz="2000">
                <a:latin typeface="Arial" panose="020B0604020202020204" pitchFamily="34" charset="0"/>
              </a:rPr>
              <a:pPr eaLnBrk="1" hangingPunct="1"/>
              <a:t>36</a:t>
            </a:fld>
            <a:endParaRPr lang="en-US" altLang="en-US" sz="2000">
              <a:latin typeface="Arial" panose="020B0604020202020204" pitchFamily="34" charset="0"/>
            </a:endParaRPr>
          </a:p>
        </p:txBody>
      </p:sp>
      <p:sp>
        <p:nvSpPr>
          <p:cNvPr id="339970" name="Rectangle 2"/>
          <p:cNvSpPr>
            <a:spLocks noGrp="1" noChangeArrowheads="1"/>
          </p:cNvSpPr>
          <p:nvPr>
            <p:ph type="title"/>
          </p:nvPr>
        </p:nvSpPr>
        <p:spPr/>
        <p:txBody>
          <a:bodyPr/>
          <a:lstStyle/>
          <a:p>
            <a:pPr eaLnBrk="1" hangingPunct="1">
              <a:defRPr/>
            </a:pPr>
            <a:r>
              <a:rPr lang="en-US" dirty="0" smtClean="0">
                <a:ea typeface="+mj-ea"/>
              </a:rPr>
              <a:t>Security in the Software Development Life Cycle (SDLC)</a:t>
            </a:r>
          </a:p>
        </p:txBody>
      </p:sp>
      <p:sp>
        <p:nvSpPr>
          <p:cNvPr id="339971" name="Rectangle 3"/>
          <p:cNvSpPr>
            <a:spLocks noGrp="1" noChangeArrowheads="1"/>
          </p:cNvSpPr>
          <p:nvPr>
            <p:ph type="body" idx="1"/>
          </p:nvPr>
        </p:nvSpPr>
        <p:spPr/>
        <p:txBody>
          <a:bodyPr/>
          <a:lstStyle/>
          <a:p>
            <a:pPr eaLnBrk="1" hangingPunct="1">
              <a:defRPr/>
            </a:pPr>
            <a:r>
              <a:rPr lang="en-US" dirty="0" smtClean="0">
                <a:ea typeface="+mn-ea"/>
              </a:rPr>
              <a:t>SDLC</a:t>
            </a:r>
          </a:p>
          <a:p>
            <a:pPr lvl="1" eaLnBrk="1" hangingPunct="1">
              <a:defRPr/>
            </a:pPr>
            <a:r>
              <a:rPr lang="en-US" dirty="0" smtClean="0">
                <a:ea typeface="+mn-ea"/>
              </a:rPr>
              <a:t>The entire collection of </a:t>
            </a:r>
            <a:r>
              <a:rPr lang="en-US" dirty="0" smtClean="0">
                <a:ea typeface="+mn-ea"/>
              </a:rPr>
              <a:t>processes and procedures </a:t>
            </a:r>
            <a:r>
              <a:rPr lang="en-US" dirty="0" smtClean="0">
                <a:ea typeface="+mn-ea"/>
              </a:rPr>
              <a:t>used to design, develop, test, implement, and maintain software</a:t>
            </a:r>
          </a:p>
          <a:p>
            <a:pPr eaLnBrk="1" hangingPunct="1">
              <a:defRPr/>
            </a:pPr>
            <a:r>
              <a:rPr lang="en-US" dirty="0" smtClean="0">
                <a:ea typeface="+mn-ea"/>
              </a:rPr>
              <a:t>Security must be included in each step of the SDLC</a:t>
            </a:r>
          </a:p>
          <a:p>
            <a:pPr lvl="1" eaLnBrk="1" hangingPunct="1">
              <a:defRPr/>
            </a:pPr>
            <a:r>
              <a:rPr lang="en-US" dirty="0" smtClean="0">
                <a:ea typeface="+mn-ea"/>
              </a:rPr>
              <a:t>Conceptual</a:t>
            </a:r>
          </a:p>
          <a:p>
            <a:pPr lvl="1" eaLnBrk="1" hangingPunct="1">
              <a:defRPr/>
            </a:pPr>
            <a:r>
              <a:rPr lang="en-US" dirty="0" smtClean="0">
                <a:ea typeface="+mn-ea"/>
              </a:rPr>
              <a:t>Requirements and specifications development</a:t>
            </a:r>
          </a:p>
          <a:p>
            <a:pPr lvl="1" eaLnBrk="1" hangingPunct="1">
              <a:defRPr/>
            </a:pPr>
            <a:r>
              <a:rPr lang="en-US" dirty="0" smtClean="0">
                <a:ea typeface="+mn-ea"/>
              </a:rPr>
              <a:t>Application design, </a:t>
            </a:r>
            <a:r>
              <a:rPr lang="en-US" dirty="0" smtClean="0">
                <a:ea typeface="+mn-ea"/>
              </a:rPr>
              <a:t>risk modeling, coding</a:t>
            </a:r>
            <a:r>
              <a:rPr lang="en-US" dirty="0" smtClean="0">
                <a:ea typeface="+mn-ea"/>
              </a:rPr>
              <a:t>, and testing</a:t>
            </a:r>
          </a:p>
          <a:p>
            <a:pPr lvl="1" eaLnBrk="1" hangingPunct="1">
              <a:defRPr/>
            </a:pP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649844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22BB3DE8-7BD2-4457-9283-93285AB201CE}" type="slidenum">
              <a:rPr lang="en-US" altLang="en-US" sz="2000">
                <a:latin typeface="Arial" panose="020B0604020202020204" pitchFamily="34" charset="0"/>
              </a:rPr>
              <a:pPr eaLnBrk="1" hangingPunct="1"/>
              <a:t>37</a:t>
            </a:fld>
            <a:endParaRPr lang="en-US" altLang="en-US" sz="2000">
              <a:latin typeface="Arial" panose="020B0604020202020204" pitchFamily="34" charset="0"/>
            </a:endParaRPr>
          </a:p>
        </p:txBody>
      </p:sp>
      <p:sp>
        <p:nvSpPr>
          <p:cNvPr id="317442" name="Rectangle 2"/>
          <p:cNvSpPr>
            <a:spLocks noGrp="1" noChangeArrowheads="1"/>
          </p:cNvSpPr>
          <p:nvPr>
            <p:ph type="title"/>
          </p:nvPr>
        </p:nvSpPr>
        <p:spPr/>
        <p:txBody>
          <a:bodyPr/>
          <a:lstStyle/>
          <a:p>
            <a:pPr>
              <a:defRPr/>
            </a:pPr>
            <a:r>
              <a:rPr lang="en-US" dirty="0"/>
              <a:t>Security in the Software Development Life </a:t>
            </a:r>
            <a:r>
              <a:rPr lang="en-US" dirty="0" smtClean="0"/>
              <a:t>Cycle (</a:t>
            </a:r>
            <a:r>
              <a:rPr lang="en-US" dirty="0"/>
              <a:t>cont</a:t>
            </a:r>
            <a:r>
              <a:rPr lang="en-US" dirty="0" smtClean="0">
                <a:ea typeface="+mj-ea"/>
              </a:rPr>
              <a:t>.)</a:t>
            </a:r>
          </a:p>
        </p:txBody>
      </p:sp>
      <p:sp>
        <p:nvSpPr>
          <p:cNvPr id="317443" name="Rectangle 3"/>
          <p:cNvSpPr>
            <a:spLocks noGrp="1" noChangeArrowheads="1"/>
          </p:cNvSpPr>
          <p:nvPr>
            <p:ph type="body" idx="1"/>
          </p:nvPr>
        </p:nvSpPr>
        <p:spPr/>
        <p:txBody>
          <a:bodyPr/>
          <a:lstStyle/>
          <a:p>
            <a:pPr eaLnBrk="1" hangingPunct="1">
              <a:defRPr/>
            </a:pPr>
            <a:r>
              <a:rPr lang="en-US" dirty="0" smtClean="0">
                <a:ea typeface="+mn-ea"/>
              </a:rPr>
              <a:t>Security in the conceptual stage</a:t>
            </a:r>
          </a:p>
          <a:p>
            <a:pPr lvl="1" eaLnBrk="1" hangingPunct="1">
              <a:defRPr/>
            </a:pPr>
            <a:r>
              <a:rPr lang="en-US" dirty="0" smtClean="0">
                <a:ea typeface="+mn-ea"/>
              </a:rPr>
              <a:t>Presence of sensitive information must be identified</a:t>
            </a:r>
          </a:p>
          <a:p>
            <a:pPr lvl="1" eaLnBrk="1" hangingPunct="1">
              <a:defRPr/>
            </a:pPr>
            <a:r>
              <a:rPr lang="en-US" dirty="0" smtClean="0">
                <a:ea typeface="+mn-ea"/>
              </a:rPr>
              <a:t>Access controls (users, administrators, third parties)</a:t>
            </a:r>
          </a:p>
          <a:p>
            <a:pPr lvl="1" eaLnBrk="1" hangingPunct="1">
              <a:defRPr/>
            </a:pPr>
            <a:r>
              <a:rPr lang="en-US" dirty="0" smtClean="0">
                <a:ea typeface="+mn-ea"/>
              </a:rPr>
              <a:t>Regulatory conditions</a:t>
            </a:r>
          </a:p>
          <a:p>
            <a:pPr lvl="1" eaLnBrk="1" hangingPunct="1">
              <a:defRPr/>
            </a:pPr>
            <a:r>
              <a:rPr lang="en-US" dirty="0" smtClean="0">
                <a:ea typeface="+mn-ea"/>
              </a:rPr>
              <a:t>Security dependencies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312703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E559C22-89EC-47A8-B0DD-C496D9FA5CA2}" type="slidenum">
              <a:rPr lang="en-US" altLang="en-US" sz="2000">
                <a:latin typeface="Arial" panose="020B0604020202020204" pitchFamily="34" charset="0"/>
              </a:rPr>
              <a:pPr eaLnBrk="1" hangingPunct="1"/>
              <a:t>38</a:t>
            </a:fld>
            <a:endParaRPr lang="en-US" altLang="en-US" sz="2000">
              <a:latin typeface="Arial" panose="020B0604020202020204" pitchFamily="34" charset="0"/>
            </a:endParaRPr>
          </a:p>
        </p:txBody>
      </p:sp>
      <p:sp>
        <p:nvSpPr>
          <p:cNvPr id="318466" name="Rectangle 2"/>
          <p:cNvSpPr>
            <a:spLocks noGrp="1" noChangeArrowheads="1"/>
          </p:cNvSpPr>
          <p:nvPr>
            <p:ph type="title"/>
          </p:nvPr>
        </p:nvSpPr>
        <p:spPr/>
        <p:txBody>
          <a:bodyPr/>
          <a:lstStyle/>
          <a:p>
            <a:pPr>
              <a:defRPr/>
            </a:pPr>
            <a:r>
              <a:rPr lang="en-US" dirty="0"/>
              <a:t>Security in the Software Development Life </a:t>
            </a:r>
            <a:r>
              <a:rPr lang="en-US" dirty="0" smtClean="0"/>
              <a:t>Cycle (</a:t>
            </a:r>
            <a:r>
              <a:rPr lang="en-US" dirty="0"/>
              <a:t>cont</a:t>
            </a:r>
            <a:r>
              <a:rPr lang="en-US" dirty="0" smtClean="0">
                <a:ea typeface="+mj-ea"/>
              </a:rPr>
              <a:t>.)</a:t>
            </a:r>
          </a:p>
        </p:txBody>
      </p:sp>
      <p:sp>
        <p:nvSpPr>
          <p:cNvPr id="318467" name="Rectangle 3"/>
          <p:cNvSpPr>
            <a:spLocks noGrp="1" noChangeArrowheads="1"/>
          </p:cNvSpPr>
          <p:nvPr>
            <p:ph type="body" idx="1"/>
          </p:nvPr>
        </p:nvSpPr>
        <p:spPr/>
        <p:txBody>
          <a:bodyPr/>
          <a:lstStyle/>
          <a:p>
            <a:pPr eaLnBrk="1" hangingPunct="1">
              <a:defRPr/>
            </a:pPr>
            <a:r>
              <a:rPr lang="en-US" dirty="0" smtClean="0">
                <a:ea typeface="+mn-ea"/>
              </a:rPr>
              <a:t>Security application requirements and specifications</a:t>
            </a:r>
          </a:p>
          <a:p>
            <a:pPr lvl="1" eaLnBrk="1" hangingPunct="1">
              <a:defRPr/>
            </a:pPr>
            <a:r>
              <a:rPr lang="en-US" dirty="0" smtClean="0">
                <a:ea typeface="+mn-ea"/>
              </a:rPr>
              <a:t>Functional requirements</a:t>
            </a:r>
          </a:p>
          <a:p>
            <a:pPr lvl="1" eaLnBrk="1" hangingPunct="1">
              <a:defRPr/>
            </a:pPr>
            <a:r>
              <a:rPr lang="en-US" dirty="0" smtClean="0">
                <a:ea typeface="+mn-ea"/>
              </a:rPr>
              <a:t>Standards</a:t>
            </a:r>
          </a:p>
          <a:p>
            <a:pPr lvl="1" eaLnBrk="1" hangingPunct="1">
              <a:defRPr/>
            </a:pPr>
            <a:r>
              <a:rPr lang="en-US" dirty="0" smtClean="0">
                <a:ea typeface="+mn-ea"/>
              </a:rPr>
              <a:t>Security requirements</a:t>
            </a:r>
          </a:p>
          <a:p>
            <a:pPr lvl="2" eaLnBrk="1" hangingPunct="1">
              <a:defRPr/>
            </a:pPr>
            <a:r>
              <a:rPr lang="en-US" dirty="0" smtClean="0">
                <a:ea typeface="+mn-ea"/>
              </a:rPr>
              <a:t>Roles, access controls, audit logging, configuration management</a:t>
            </a:r>
          </a:p>
          <a:p>
            <a:pPr lvl="1" eaLnBrk="1" hangingPunct="1">
              <a:defRPr/>
            </a:pPr>
            <a:r>
              <a:rPr lang="en-US" dirty="0" smtClean="0">
                <a:ea typeface="+mn-ea"/>
              </a:rPr>
              <a:t>Regulatory requirements</a:t>
            </a:r>
          </a:p>
          <a:p>
            <a:pPr lvl="1" eaLnBrk="1" hangingPunct="1">
              <a:defRPr/>
            </a:pPr>
            <a:r>
              <a:rPr lang="en-US" dirty="0" smtClean="0">
                <a:ea typeface="+mn-ea"/>
              </a:rPr>
              <a:t>Test plan a byproduct of requirements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4608787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9C28604-59AA-49AB-BC6B-3AF15492F99B}" type="slidenum">
              <a:rPr lang="en-US" altLang="en-US" sz="2000">
                <a:latin typeface="Arial" panose="020B0604020202020204" pitchFamily="34" charset="0"/>
              </a:rPr>
              <a:pPr eaLnBrk="1" hangingPunct="1"/>
              <a:t>39</a:t>
            </a:fld>
            <a:endParaRPr lang="en-US" altLang="en-US" sz="2000">
              <a:latin typeface="Arial" panose="020B0604020202020204" pitchFamily="34" charset="0"/>
            </a:endParaRPr>
          </a:p>
        </p:txBody>
      </p:sp>
      <p:sp>
        <p:nvSpPr>
          <p:cNvPr id="319490" name="Rectangle 2"/>
          <p:cNvSpPr>
            <a:spLocks noGrp="1" noChangeArrowheads="1"/>
          </p:cNvSpPr>
          <p:nvPr>
            <p:ph type="title"/>
          </p:nvPr>
        </p:nvSpPr>
        <p:spPr/>
        <p:txBody>
          <a:bodyPr/>
          <a:lstStyle/>
          <a:p>
            <a:pPr>
              <a:defRPr/>
            </a:pPr>
            <a:r>
              <a:rPr lang="en-US" dirty="0"/>
              <a:t>Security in the Software Development Life </a:t>
            </a:r>
            <a:r>
              <a:rPr lang="en-US" dirty="0" smtClean="0"/>
              <a:t>Cycle (</a:t>
            </a:r>
            <a:r>
              <a:rPr lang="en-US" dirty="0"/>
              <a:t>cont</a:t>
            </a:r>
            <a:r>
              <a:rPr lang="en-US" dirty="0" smtClean="0">
                <a:ea typeface="+mj-ea"/>
              </a:rPr>
              <a:t>.)</a:t>
            </a:r>
          </a:p>
        </p:txBody>
      </p:sp>
      <p:sp>
        <p:nvSpPr>
          <p:cNvPr id="319491" name="Rectangle 3"/>
          <p:cNvSpPr>
            <a:spLocks noGrp="1" noChangeArrowheads="1"/>
          </p:cNvSpPr>
          <p:nvPr>
            <p:ph type="body" idx="1"/>
          </p:nvPr>
        </p:nvSpPr>
        <p:spPr/>
        <p:txBody>
          <a:bodyPr/>
          <a:lstStyle/>
          <a:p>
            <a:pPr eaLnBrk="1" hangingPunct="1"/>
            <a:r>
              <a:rPr lang="en-US" altLang="en-US" dirty="0" smtClean="0"/>
              <a:t>Security in application design</a:t>
            </a:r>
          </a:p>
          <a:p>
            <a:pPr lvl="1" eaLnBrk="1" hangingPunct="1"/>
            <a:r>
              <a:rPr lang="en-US" altLang="en-US" dirty="0" smtClean="0"/>
              <a:t>Adhere to all requirements and specifications</a:t>
            </a:r>
          </a:p>
          <a:p>
            <a:pPr lvl="1" eaLnBrk="1" hangingPunct="1"/>
            <a:r>
              <a:rPr lang="en-US" altLang="en-US" dirty="0" smtClean="0"/>
              <a:t>Published design documents</a:t>
            </a:r>
          </a:p>
          <a:p>
            <a:pPr lvl="1" eaLnBrk="1" hangingPunct="1"/>
            <a:r>
              <a:rPr lang="en-US" altLang="en-US" dirty="0" smtClean="0"/>
              <a:t>Design reviews</a:t>
            </a:r>
          </a:p>
          <a:p>
            <a:pPr lvl="2" eaLnBrk="1" hangingPunct="1"/>
            <a:r>
              <a:rPr lang="en-US" altLang="en-US" dirty="0" smtClean="0"/>
              <a:t>Reviewed by all stakeholders including security</a:t>
            </a:r>
          </a:p>
          <a:p>
            <a:pPr eaLnBrk="1" hangingPunct="1"/>
            <a:r>
              <a:rPr lang="en-US" altLang="en-US" dirty="0" smtClean="0"/>
              <a:t>Threat risk modeling</a:t>
            </a:r>
          </a:p>
          <a:p>
            <a:pPr lvl="1" eaLnBrk="1" hangingPunct="1"/>
            <a:r>
              <a:rPr lang="en-US" altLang="en-US" dirty="0" smtClean="0"/>
              <a:t>Identify threats and risks prior to development</a:t>
            </a:r>
          </a:p>
          <a:p>
            <a:pPr lvl="1" eaLnBrk="1" hangingPunct="1"/>
            <a:r>
              <a:rPr lang="en-US" altLang="en-US" dirty="0" smtClean="0"/>
              <a:t>Possible changes to specs, </a:t>
            </a:r>
            <a:r>
              <a:rPr lang="en-US" altLang="en-US" dirty="0" err="1" smtClean="0"/>
              <a:t>req</a:t>
            </a:r>
            <a:r>
              <a:rPr lang="ja-JP" altLang="en-US" dirty="0" smtClean="0"/>
              <a:t>’</a:t>
            </a:r>
            <a:r>
              <a:rPr lang="en-US" altLang="ja-JP" dirty="0" smtClean="0"/>
              <a:t>s, or design</a:t>
            </a:r>
            <a:endParaRPr lang="en-US" altLang="en-US" dirty="0" smtClean="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56716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Operating Systems (cont.)</a:t>
            </a:r>
          </a:p>
        </p:txBody>
      </p:sp>
      <p:sp>
        <p:nvSpPr>
          <p:cNvPr id="3" name="Content Placeholder 2"/>
          <p:cNvSpPr>
            <a:spLocks noGrp="1"/>
          </p:cNvSpPr>
          <p:nvPr>
            <p:ph idx="1"/>
          </p:nvPr>
        </p:nvSpPr>
        <p:spPr/>
        <p:txBody>
          <a:bodyPr/>
          <a:lstStyle/>
          <a:p>
            <a:pPr eaLnBrk="1" hangingPunct="1">
              <a:defRPr/>
            </a:pPr>
            <a:r>
              <a:rPr lang="en-US" dirty="0" smtClean="0">
                <a:ea typeface="+mn-ea"/>
              </a:rPr>
              <a:t>Operating system security functions</a:t>
            </a:r>
          </a:p>
          <a:p>
            <a:pPr lvl="1" eaLnBrk="1" hangingPunct="1">
              <a:defRPr/>
            </a:pPr>
            <a:r>
              <a:rPr lang="en-US" dirty="0" smtClean="0">
                <a:ea typeface="+mn-ea"/>
              </a:rPr>
              <a:t>Authentication</a:t>
            </a:r>
          </a:p>
          <a:p>
            <a:pPr lvl="1" eaLnBrk="1" hangingPunct="1">
              <a:defRPr/>
            </a:pPr>
            <a:r>
              <a:rPr lang="en-US" dirty="0" smtClean="0">
                <a:ea typeface="+mn-ea"/>
              </a:rPr>
              <a:t>Resource access</a:t>
            </a:r>
          </a:p>
          <a:p>
            <a:pPr lvl="1" eaLnBrk="1" hangingPunct="1">
              <a:defRPr/>
            </a:pPr>
            <a:r>
              <a:rPr lang="en-US" dirty="0" smtClean="0">
                <a:ea typeface="+mn-ea"/>
              </a:rPr>
              <a:t>Access control</a:t>
            </a:r>
          </a:p>
          <a:p>
            <a:pPr lvl="1" eaLnBrk="1" hangingPunct="1">
              <a:defRPr/>
            </a:pPr>
            <a:r>
              <a:rPr lang="en-US" dirty="0" smtClean="0">
                <a:ea typeface="+mn-ea"/>
              </a:rPr>
              <a:t>Communication</a:t>
            </a:r>
          </a:p>
          <a:p>
            <a:pPr lvl="1" eaLnBrk="1" hangingPunct="1">
              <a:defRPr/>
            </a:pPr>
            <a:r>
              <a:rPr lang="en-US" dirty="0" smtClean="0">
                <a:ea typeface="+mn-ea"/>
              </a:rPr>
              <a:t>Event logging</a:t>
            </a:r>
          </a:p>
        </p:txBody>
      </p:sp>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5A5D601-0846-4F22-B0C0-E02732557DAA}" type="slidenum">
              <a:rPr lang="en-US" altLang="en-US" sz="2000">
                <a:latin typeface="Arial" panose="020B0604020202020204" pitchFamily="34" charset="0"/>
              </a:rPr>
              <a:pPr eaLnBrk="1" hangingPunct="1"/>
              <a:t>4</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335750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02B4427A-EBD0-4C9B-BE9A-E222D0F82839}" type="slidenum">
              <a:rPr lang="en-US" altLang="en-US" sz="2000">
                <a:latin typeface="Arial" panose="020B0604020202020204" pitchFamily="34" charset="0"/>
              </a:rPr>
              <a:pPr eaLnBrk="1" hangingPunct="1"/>
              <a:t>40</a:t>
            </a:fld>
            <a:endParaRPr lang="en-US" altLang="en-US" sz="2000">
              <a:latin typeface="Arial" panose="020B0604020202020204" pitchFamily="34" charset="0"/>
            </a:endParaRPr>
          </a:p>
        </p:txBody>
      </p:sp>
      <p:sp>
        <p:nvSpPr>
          <p:cNvPr id="321538" name="Rectangle 2"/>
          <p:cNvSpPr>
            <a:spLocks noGrp="1" noChangeArrowheads="1"/>
          </p:cNvSpPr>
          <p:nvPr>
            <p:ph type="title"/>
          </p:nvPr>
        </p:nvSpPr>
        <p:spPr/>
        <p:txBody>
          <a:bodyPr/>
          <a:lstStyle/>
          <a:p>
            <a:pPr>
              <a:defRPr/>
            </a:pPr>
            <a:r>
              <a:rPr lang="en-US" dirty="0"/>
              <a:t>Security in the Software Development Life Cycle </a:t>
            </a:r>
            <a:r>
              <a:rPr lang="en-US" dirty="0" smtClean="0">
                <a:ea typeface="+mj-ea"/>
              </a:rPr>
              <a:t>(cont.)</a:t>
            </a:r>
          </a:p>
        </p:txBody>
      </p:sp>
      <p:sp>
        <p:nvSpPr>
          <p:cNvPr id="321539" name="Rectangle 3"/>
          <p:cNvSpPr>
            <a:spLocks noGrp="1" noChangeArrowheads="1"/>
          </p:cNvSpPr>
          <p:nvPr>
            <p:ph type="body" idx="1"/>
          </p:nvPr>
        </p:nvSpPr>
        <p:spPr/>
        <p:txBody>
          <a:bodyPr/>
          <a:lstStyle/>
          <a:p>
            <a:pPr eaLnBrk="1" hangingPunct="1">
              <a:defRPr/>
            </a:pPr>
            <a:r>
              <a:rPr lang="en-US" dirty="0" smtClean="0">
                <a:ea typeface="+mn-ea"/>
              </a:rPr>
              <a:t>Security in application coding</a:t>
            </a:r>
          </a:p>
          <a:p>
            <a:pPr lvl="1" eaLnBrk="1" hangingPunct="1">
              <a:defRPr/>
            </a:pPr>
            <a:r>
              <a:rPr lang="en-US" dirty="0" smtClean="0">
                <a:ea typeface="+mn-ea"/>
              </a:rPr>
              <a:t>Develop safe code</a:t>
            </a:r>
          </a:p>
          <a:p>
            <a:pPr lvl="2" eaLnBrk="1" hangingPunct="1">
              <a:defRPr/>
            </a:pPr>
            <a:r>
              <a:rPr lang="en-US" dirty="0" smtClean="0">
                <a:ea typeface="+mn-ea"/>
              </a:rPr>
              <a:t>Free of common vulnerabilities</a:t>
            </a:r>
          </a:p>
          <a:p>
            <a:pPr lvl="1" eaLnBrk="1" hangingPunct="1">
              <a:defRPr/>
            </a:pPr>
            <a:r>
              <a:rPr lang="en-US" dirty="0" smtClean="0">
                <a:ea typeface="+mn-ea"/>
              </a:rPr>
              <a:t>Use safe libraries that include safe functions for input validation</a:t>
            </a:r>
          </a:p>
          <a:p>
            <a:pPr eaLnBrk="1" hangingPunct="1">
              <a:defRPr/>
            </a:pPr>
            <a:r>
              <a:rPr lang="en-US" dirty="0" smtClean="0">
                <a:ea typeface="+mn-ea"/>
              </a:rPr>
              <a:t>Security in testing</a:t>
            </a:r>
          </a:p>
          <a:p>
            <a:pPr lvl="1" eaLnBrk="1" hangingPunct="1">
              <a:defRPr/>
            </a:pPr>
            <a:r>
              <a:rPr lang="en-US" dirty="0" smtClean="0">
                <a:ea typeface="+mn-ea"/>
              </a:rPr>
              <a:t>Testing should verify correct coding of every requirement and specification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7199391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06A7CD8-F113-4476-8F01-4A30131112B1}" type="slidenum">
              <a:rPr lang="en-US" altLang="en-US" sz="2000">
                <a:latin typeface="Arial" panose="020B0604020202020204" pitchFamily="34" charset="0"/>
              </a:rPr>
              <a:pPr eaLnBrk="1" hangingPunct="1"/>
              <a:t>41</a:t>
            </a:fld>
            <a:endParaRPr lang="en-US" altLang="en-US" sz="2000">
              <a:latin typeface="Arial" panose="020B0604020202020204" pitchFamily="34" charset="0"/>
            </a:endParaRPr>
          </a:p>
        </p:txBody>
      </p:sp>
      <p:sp>
        <p:nvSpPr>
          <p:cNvPr id="323586" name="Rectangle 2"/>
          <p:cNvSpPr>
            <a:spLocks noGrp="1" noChangeArrowheads="1"/>
          </p:cNvSpPr>
          <p:nvPr>
            <p:ph type="title"/>
          </p:nvPr>
        </p:nvSpPr>
        <p:spPr/>
        <p:txBody>
          <a:bodyPr/>
          <a:lstStyle/>
          <a:p>
            <a:pPr>
              <a:defRPr/>
            </a:pPr>
            <a:r>
              <a:rPr lang="en-US" dirty="0"/>
              <a:t>Security in the Software Development Life </a:t>
            </a:r>
            <a:r>
              <a:rPr lang="en-US" dirty="0" smtClean="0"/>
              <a:t>Cycle (</a:t>
            </a:r>
            <a:r>
              <a:rPr lang="en-US" dirty="0"/>
              <a:t>cont</a:t>
            </a:r>
            <a:r>
              <a:rPr lang="en-US" dirty="0" smtClean="0">
                <a:ea typeface="+mj-ea"/>
              </a:rPr>
              <a:t>.)</a:t>
            </a:r>
          </a:p>
        </p:txBody>
      </p:sp>
      <p:sp>
        <p:nvSpPr>
          <p:cNvPr id="323587" name="Rectangle 3"/>
          <p:cNvSpPr>
            <a:spLocks noGrp="1" noChangeArrowheads="1"/>
          </p:cNvSpPr>
          <p:nvPr>
            <p:ph type="body" idx="1"/>
          </p:nvPr>
        </p:nvSpPr>
        <p:spPr/>
        <p:txBody>
          <a:bodyPr/>
          <a:lstStyle/>
          <a:p>
            <a:pPr eaLnBrk="1" hangingPunct="1">
              <a:defRPr/>
            </a:pPr>
            <a:r>
              <a:rPr lang="en-US" dirty="0" smtClean="0">
                <a:ea typeface="+mn-ea"/>
              </a:rPr>
              <a:t>Protect the SDLC itself</a:t>
            </a:r>
          </a:p>
          <a:p>
            <a:pPr lvl="1" eaLnBrk="1" hangingPunct="1">
              <a:defRPr/>
            </a:pPr>
            <a:r>
              <a:rPr lang="en-US" dirty="0" smtClean="0">
                <a:ea typeface="+mn-ea"/>
              </a:rPr>
              <a:t>Source code access control</a:t>
            </a:r>
          </a:p>
          <a:p>
            <a:pPr lvl="2" eaLnBrk="1" hangingPunct="1">
              <a:defRPr/>
            </a:pPr>
            <a:r>
              <a:rPr lang="en-US" dirty="0" smtClean="0">
                <a:ea typeface="+mn-ea"/>
              </a:rPr>
              <a:t>Protect source code</a:t>
            </a:r>
          </a:p>
          <a:p>
            <a:pPr lvl="2" eaLnBrk="1" hangingPunct="1">
              <a:defRPr/>
            </a:pPr>
            <a:r>
              <a:rPr lang="en-US" dirty="0" smtClean="0">
                <a:ea typeface="+mn-ea"/>
              </a:rPr>
              <a:t>Record version changes</a:t>
            </a:r>
          </a:p>
          <a:p>
            <a:pPr lvl="1" eaLnBrk="1" hangingPunct="1">
              <a:defRPr/>
            </a:pPr>
            <a:r>
              <a:rPr lang="en-US" dirty="0" smtClean="0">
                <a:ea typeface="+mn-ea"/>
              </a:rPr>
              <a:t>Protection of software development and testing tools</a:t>
            </a:r>
          </a:p>
          <a:p>
            <a:pPr lvl="2" eaLnBrk="1" hangingPunct="1">
              <a:defRPr/>
            </a:pPr>
            <a:r>
              <a:rPr lang="en-US" dirty="0" smtClean="0">
                <a:ea typeface="+mn-ea"/>
              </a:rPr>
              <a:t>Protect from unauthorized modifications</a:t>
            </a:r>
          </a:p>
          <a:p>
            <a:pPr lvl="1" eaLnBrk="1" hangingPunct="1">
              <a:defRPr/>
            </a:pPr>
            <a:r>
              <a:rPr lang="en-US" dirty="0" smtClean="0">
                <a:ea typeface="+mn-ea"/>
              </a:rPr>
              <a:t>Protection of software development systems</a:t>
            </a:r>
          </a:p>
          <a:p>
            <a:pPr lvl="2" eaLnBrk="1" hangingPunct="1">
              <a:defRPr/>
            </a:pPr>
            <a:r>
              <a:rPr lang="en-US" dirty="0" smtClean="0">
                <a:ea typeface="+mn-ea"/>
              </a:rPr>
              <a:t>Prevent introduction of malware, back doors, logic bombs</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479353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C7A993B7-9B78-4B31-A387-BAF3EBFBC0D9}" type="slidenum">
              <a:rPr lang="en-US" altLang="en-US" sz="2000">
                <a:latin typeface="Arial" panose="020B0604020202020204" pitchFamily="34" charset="0"/>
              </a:rPr>
              <a:pPr eaLnBrk="1" hangingPunct="1"/>
              <a:t>42</a:t>
            </a:fld>
            <a:endParaRPr lang="en-US" altLang="en-US" sz="2000">
              <a:latin typeface="Arial" panose="020B0604020202020204" pitchFamily="34" charset="0"/>
            </a:endParaRPr>
          </a:p>
        </p:txBody>
      </p:sp>
      <p:sp>
        <p:nvSpPr>
          <p:cNvPr id="324610" name="Rectangle 2"/>
          <p:cNvSpPr>
            <a:spLocks noGrp="1" noChangeArrowheads="1"/>
          </p:cNvSpPr>
          <p:nvPr>
            <p:ph type="title"/>
          </p:nvPr>
        </p:nvSpPr>
        <p:spPr/>
        <p:txBody>
          <a:bodyPr/>
          <a:lstStyle/>
          <a:p>
            <a:pPr eaLnBrk="1" hangingPunct="1">
              <a:defRPr/>
            </a:pPr>
            <a:r>
              <a:rPr lang="en-US" dirty="0" smtClean="0">
                <a:ea typeface="+mj-ea"/>
              </a:rPr>
              <a:t>Application Environment and Security Controls</a:t>
            </a:r>
          </a:p>
        </p:txBody>
      </p:sp>
      <p:sp>
        <p:nvSpPr>
          <p:cNvPr id="324611" name="Rectangle 3"/>
          <p:cNvSpPr>
            <a:spLocks noGrp="1" noChangeArrowheads="1"/>
          </p:cNvSpPr>
          <p:nvPr>
            <p:ph type="body" idx="1"/>
          </p:nvPr>
        </p:nvSpPr>
        <p:spPr/>
        <p:txBody>
          <a:bodyPr>
            <a:normAutofit/>
          </a:bodyPr>
          <a:lstStyle/>
          <a:p>
            <a:pPr eaLnBrk="1" hangingPunct="1">
              <a:defRPr/>
            </a:pPr>
            <a:r>
              <a:rPr lang="en-US" dirty="0" smtClean="0">
                <a:ea typeface="+mn-ea"/>
              </a:rPr>
              <a:t>Controls that must be present in a developed application</a:t>
            </a:r>
          </a:p>
          <a:p>
            <a:pPr lvl="1" eaLnBrk="1" hangingPunct="1">
              <a:defRPr/>
            </a:pPr>
            <a:r>
              <a:rPr lang="en-US" dirty="0" smtClean="0">
                <a:ea typeface="+mn-ea"/>
              </a:rPr>
              <a:t>Authentication</a:t>
            </a:r>
          </a:p>
          <a:p>
            <a:pPr lvl="2" eaLnBrk="1" hangingPunct="1">
              <a:defRPr/>
            </a:pPr>
            <a:r>
              <a:rPr lang="en-US" dirty="0" smtClean="0">
                <a:ea typeface="+mn-ea"/>
              </a:rPr>
              <a:t>Limiting access to only legitimate, approved users</a:t>
            </a:r>
          </a:p>
          <a:p>
            <a:pPr lvl="1" eaLnBrk="1" hangingPunct="1">
              <a:defRPr/>
            </a:pPr>
            <a:r>
              <a:rPr lang="en-US" dirty="0" smtClean="0">
                <a:ea typeface="+mn-ea"/>
              </a:rPr>
              <a:t>Authorization</a:t>
            </a:r>
          </a:p>
          <a:p>
            <a:pPr lvl="2" eaLnBrk="1" hangingPunct="1">
              <a:defRPr/>
            </a:pPr>
            <a:r>
              <a:rPr lang="en-US" dirty="0" smtClean="0">
                <a:ea typeface="+mn-ea"/>
              </a:rPr>
              <a:t>Limiting access only to approved functions and data</a:t>
            </a:r>
          </a:p>
          <a:p>
            <a:pPr lvl="1" eaLnBrk="1" hangingPunct="1">
              <a:defRPr/>
            </a:pPr>
            <a:r>
              <a:rPr lang="en-US" dirty="0" smtClean="0">
                <a:ea typeface="+mn-ea"/>
              </a:rPr>
              <a:t>Role-based access control (RBAC)</a:t>
            </a:r>
          </a:p>
          <a:p>
            <a:pPr lvl="2" eaLnBrk="1" hangingPunct="1">
              <a:defRPr/>
            </a:pPr>
            <a:r>
              <a:rPr lang="en-US" dirty="0" smtClean="0">
                <a:ea typeface="+mn-ea"/>
              </a:rPr>
              <a:t>Assign authorizations to roles, assign roles to users</a:t>
            </a:r>
          </a:p>
          <a:p>
            <a:pPr lvl="1" eaLnBrk="1" hangingPunct="1">
              <a:defRPr/>
            </a:pPr>
            <a:r>
              <a:rPr lang="en-US" dirty="0" smtClean="0">
                <a:ea typeface="+mn-ea"/>
              </a:rPr>
              <a:t>Audit logging</a:t>
            </a:r>
          </a:p>
          <a:p>
            <a:pPr lvl="2" eaLnBrk="1" hangingPunct="1">
              <a:defRPr/>
            </a:pPr>
            <a:r>
              <a:rPr lang="en-US" dirty="0" smtClean="0">
                <a:ea typeface="+mn-ea"/>
              </a:rPr>
              <a:t>Logging of all actions in the application</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761045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9B25F00-0A9B-4B76-990A-A2736233ECC0}" type="slidenum">
              <a:rPr lang="en-US" altLang="en-US" sz="2000">
                <a:latin typeface="Arial" panose="020B0604020202020204" pitchFamily="34" charset="0"/>
              </a:rPr>
              <a:pPr eaLnBrk="1" hangingPunct="1"/>
              <a:t>43</a:t>
            </a:fld>
            <a:endParaRPr lang="en-US" altLang="en-US" sz="2000">
              <a:latin typeface="Arial" panose="020B0604020202020204" pitchFamily="34" charset="0"/>
            </a:endParaRPr>
          </a:p>
        </p:txBody>
      </p:sp>
      <p:sp>
        <p:nvSpPr>
          <p:cNvPr id="325634" name="Rectangle 2"/>
          <p:cNvSpPr>
            <a:spLocks noGrp="1" noChangeArrowheads="1"/>
          </p:cNvSpPr>
          <p:nvPr>
            <p:ph type="title"/>
          </p:nvPr>
        </p:nvSpPr>
        <p:spPr/>
        <p:txBody>
          <a:bodyPr/>
          <a:lstStyle/>
          <a:p>
            <a:pPr eaLnBrk="1" hangingPunct="1">
              <a:defRPr/>
            </a:pPr>
            <a:r>
              <a:rPr lang="en-US" dirty="0" smtClean="0">
                <a:ea typeface="+mj-ea"/>
              </a:rPr>
              <a:t>Database Architectures</a:t>
            </a:r>
          </a:p>
        </p:txBody>
      </p:sp>
      <p:sp>
        <p:nvSpPr>
          <p:cNvPr id="325635" name="Rectangle 3"/>
          <p:cNvSpPr>
            <a:spLocks noGrp="1" noChangeArrowheads="1"/>
          </p:cNvSpPr>
          <p:nvPr>
            <p:ph type="body" idx="1"/>
          </p:nvPr>
        </p:nvSpPr>
        <p:spPr>
          <a:xfrm>
            <a:off x="711200" y="1981200"/>
            <a:ext cx="10769600" cy="4114800"/>
          </a:xfrm>
        </p:spPr>
        <p:txBody>
          <a:bodyPr/>
          <a:lstStyle/>
          <a:p>
            <a:pPr eaLnBrk="1" hangingPunct="1">
              <a:defRPr/>
            </a:pPr>
            <a:r>
              <a:rPr lang="en-US" dirty="0" smtClean="0">
                <a:ea typeface="+mn-ea"/>
              </a:rPr>
              <a:t>Hierarchical databases: tree structure (no longer produced)</a:t>
            </a:r>
          </a:p>
          <a:p>
            <a:pPr eaLnBrk="1" hangingPunct="1">
              <a:defRPr/>
            </a:pPr>
            <a:r>
              <a:rPr lang="en-US" dirty="0" smtClean="0">
                <a:ea typeface="+mn-ea"/>
              </a:rPr>
              <a:t>Network databases: complex tree structure (no longer produced)</a:t>
            </a:r>
          </a:p>
          <a:p>
            <a:pPr eaLnBrk="1" hangingPunct="1">
              <a:defRPr/>
            </a:pPr>
            <a:r>
              <a:rPr lang="en-US" dirty="0" smtClean="0">
                <a:ea typeface="+mn-ea"/>
              </a:rPr>
              <a:t>Object databases: OO, methods stored with data</a:t>
            </a:r>
          </a:p>
          <a:p>
            <a:pPr eaLnBrk="1" hangingPunct="1">
              <a:defRPr/>
            </a:pPr>
            <a:r>
              <a:rPr lang="en-US" dirty="0" smtClean="0">
                <a:ea typeface="+mn-ea"/>
              </a:rPr>
              <a:t>Distributed databases: physically distributed, any type</a:t>
            </a:r>
          </a:p>
          <a:p>
            <a:pPr eaLnBrk="1" hangingPunct="1">
              <a:defRPr/>
            </a:pPr>
            <a:r>
              <a:rPr lang="en-US" dirty="0" smtClean="0">
                <a:ea typeface="+mn-ea"/>
              </a:rPr>
              <a:t>Relational databases (RDBMS): in widest use today</a:t>
            </a:r>
          </a:p>
          <a:p>
            <a:pPr lvl="1" eaLnBrk="1" hangingPunct="1">
              <a:defRPr/>
            </a:pPr>
            <a:r>
              <a:rPr lang="en-US" dirty="0" smtClean="0">
                <a:ea typeface="+mn-ea"/>
              </a:rPr>
              <a:t>Oracle, SQL Server, DB2, MySQL, etc.</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037241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Data Warehouse</a:t>
            </a:r>
          </a:p>
        </p:txBody>
      </p:sp>
      <p:sp>
        <p:nvSpPr>
          <p:cNvPr id="3" name="Content Placeholder 2"/>
          <p:cNvSpPr>
            <a:spLocks noGrp="1"/>
          </p:cNvSpPr>
          <p:nvPr>
            <p:ph idx="1"/>
          </p:nvPr>
        </p:nvSpPr>
        <p:spPr/>
        <p:txBody>
          <a:bodyPr/>
          <a:lstStyle/>
          <a:p>
            <a:pPr eaLnBrk="1" hangingPunct="1">
              <a:defRPr/>
            </a:pPr>
            <a:r>
              <a:rPr lang="en-US" dirty="0" smtClean="0">
                <a:ea typeface="+mn-ea"/>
              </a:rPr>
              <a:t>A type of database that is used for decision support and research purposes</a:t>
            </a:r>
          </a:p>
          <a:p>
            <a:pPr lvl="1" eaLnBrk="1" hangingPunct="1">
              <a:defRPr/>
            </a:pPr>
            <a:r>
              <a:rPr lang="en-US" dirty="0" smtClean="0">
                <a:ea typeface="+mn-ea"/>
              </a:rPr>
              <a:t>A copy of some or all transaction data</a:t>
            </a:r>
          </a:p>
          <a:p>
            <a:pPr lvl="1" eaLnBrk="1" hangingPunct="1">
              <a:defRPr/>
            </a:pPr>
            <a:r>
              <a:rPr lang="en-US" dirty="0" smtClean="0">
                <a:ea typeface="+mn-ea"/>
              </a:rPr>
              <a:t>Usually, refreshed periodically (typically daily)</a:t>
            </a:r>
          </a:p>
          <a:p>
            <a:pPr lvl="1" eaLnBrk="1" hangingPunct="1">
              <a:defRPr/>
            </a:pPr>
            <a:r>
              <a:rPr lang="en-US" dirty="0" smtClean="0">
                <a:ea typeface="+mn-ea"/>
              </a:rPr>
              <a:t>Indexed and tuned differently than a transaction database</a:t>
            </a:r>
          </a:p>
          <a:p>
            <a:pPr lvl="1" eaLnBrk="1" hangingPunct="1">
              <a:defRPr/>
            </a:pPr>
            <a:r>
              <a:rPr lang="en-US" dirty="0" smtClean="0">
                <a:ea typeface="+mn-ea"/>
              </a:rPr>
              <a:t>Complex queries into trends do not affect production transactions</a:t>
            </a:r>
          </a:p>
        </p:txBody>
      </p:sp>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F8D4397-6C11-4BDE-A99F-C6EADA0B8F7D}" type="slidenum">
              <a:rPr lang="en-US" altLang="en-US" sz="2000">
                <a:latin typeface="Arial" panose="020B0604020202020204" pitchFamily="34" charset="0"/>
              </a:rPr>
              <a:pPr eaLnBrk="1" hangingPunct="1"/>
              <a:t>44</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738634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1EDF26F3-C53C-407F-9388-C6F1B7935A64}" type="slidenum">
              <a:rPr lang="en-US" altLang="en-US" sz="2000">
                <a:latin typeface="Arial" panose="020B0604020202020204" pitchFamily="34" charset="0"/>
              </a:rPr>
              <a:pPr eaLnBrk="1" hangingPunct="1"/>
              <a:t>45</a:t>
            </a:fld>
            <a:endParaRPr lang="en-US" altLang="en-US" sz="2000">
              <a:latin typeface="Arial" panose="020B0604020202020204" pitchFamily="34" charset="0"/>
            </a:endParaRPr>
          </a:p>
        </p:txBody>
      </p:sp>
      <p:sp>
        <p:nvSpPr>
          <p:cNvPr id="326658" name="Rectangle 2"/>
          <p:cNvSpPr>
            <a:spLocks noGrp="1" noChangeArrowheads="1"/>
          </p:cNvSpPr>
          <p:nvPr>
            <p:ph type="title"/>
          </p:nvPr>
        </p:nvSpPr>
        <p:spPr/>
        <p:txBody>
          <a:bodyPr/>
          <a:lstStyle/>
          <a:p>
            <a:pPr eaLnBrk="1" hangingPunct="1">
              <a:defRPr/>
            </a:pPr>
            <a:r>
              <a:rPr lang="en-US" dirty="0" smtClean="0">
                <a:ea typeface="+mj-ea"/>
              </a:rPr>
              <a:t>Database Transactions</a:t>
            </a:r>
          </a:p>
        </p:txBody>
      </p:sp>
      <p:sp>
        <p:nvSpPr>
          <p:cNvPr id="326659" name="Rectangle 3"/>
          <p:cNvSpPr>
            <a:spLocks noGrp="1" noChangeArrowheads="1"/>
          </p:cNvSpPr>
          <p:nvPr>
            <p:ph type="body" idx="1"/>
          </p:nvPr>
        </p:nvSpPr>
        <p:spPr/>
        <p:txBody>
          <a:bodyPr/>
          <a:lstStyle/>
          <a:p>
            <a:pPr eaLnBrk="1" hangingPunct="1"/>
            <a:r>
              <a:rPr lang="en-US" altLang="en-US" smtClean="0"/>
              <a:t>Records retrieval</a:t>
            </a:r>
          </a:p>
          <a:p>
            <a:pPr eaLnBrk="1" hangingPunct="1"/>
            <a:r>
              <a:rPr lang="en-US" altLang="en-US" smtClean="0"/>
              <a:t>Records update</a:t>
            </a:r>
          </a:p>
          <a:p>
            <a:pPr eaLnBrk="1" hangingPunct="1"/>
            <a:r>
              <a:rPr lang="en-US" altLang="en-US" smtClean="0"/>
              <a:t>Records creation</a:t>
            </a:r>
          </a:p>
          <a:p>
            <a:pPr eaLnBrk="1" hangingPunct="1"/>
            <a:r>
              <a:rPr lang="en-US" altLang="en-US" smtClean="0"/>
              <a:t>Nested or complex transactions executed as a unit</a:t>
            </a:r>
          </a:p>
          <a:p>
            <a:pPr lvl="1" eaLnBrk="1" hangingPunct="1"/>
            <a:r>
              <a:rPr lang="en-US" altLang="en-US" smtClean="0">
                <a:latin typeface="Courier New" panose="02070309020205020404" pitchFamily="49" charset="0"/>
              </a:rPr>
              <a:t>Begin work… &lt;transactions&gt; …end work</a:t>
            </a:r>
          </a:p>
          <a:p>
            <a:pPr eaLnBrk="1" hangingPunct="1"/>
            <a:endParaRPr lang="en-US" altLang="en-US" smtClean="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726023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6FCE1DD-D6F5-4708-8384-148E24EB3666}" type="slidenum">
              <a:rPr lang="en-US" altLang="en-US" sz="2000">
                <a:latin typeface="Arial" panose="020B0604020202020204" pitchFamily="34" charset="0"/>
              </a:rPr>
              <a:pPr eaLnBrk="1" hangingPunct="1"/>
              <a:t>46</a:t>
            </a:fld>
            <a:endParaRPr lang="en-US" altLang="en-US" sz="2000">
              <a:latin typeface="Arial" panose="020B0604020202020204" pitchFamily="34" charset="0"/>
            </a:endParaRPr>
          </a:p>
        </p:txBody>
      </p:sp>
      <p:sp>
        <p:nvSpPr>
          <p:cNvPr id="327682" name="Rectangle 2"/>
          <p:cNvSpPr>
            <a:spLocks noGrp="1" noChangeArrowheads="1"/>
          </p:cNvSpPr>
          <p:nvPr>
            <p:ph type="title"/>
          </p:nvPr>
        </p:nvSpPr>
        <p:spPr/>
        <p:txBody>
          <a:bodyPr/>
          <a:lstStyle/>
          <a:p>
            <a:pPr eaLnBrk="1" hangingPunct="1">
              <a:defRPr/>
            </a:pPr>
            <a:r>
              <a:rPr lang="en-US" dirty="0" smtClean="0">
                <a:ea typeface="+mj-ea"/>
              </a:rPr>
              <a:t>Database Security Controls</a:t>
            </a:r>
          </a:p>
        </p:txBody>
      </p:sp>
      <p:sp>
        <p:nvSpPr>
          <p:cNvPr id="327683" name="Rectangle 3"/>
          <p:cNvSpPr>
            <a:spLocks noGrp="1" noChangeArrowheads="1"/>
          </p:cNvSpPr>
          <p:nvPr>
            <p:ph type="body" idx="1"/>
          </p:nvPr>
        </p:nvSpPr>
        <p:spPr/>
        <p:txBody>
          <a:bodyPr/>
          <a:lstStyle/>
          <a:p>
            <a:pPr eaLnBrk="1" hangingPunct="1"/>
            <a:r>
              <a:rPr lang="en-US" altLang="en-US" dirty="0" smtClean="0"/>
              <a:t>Access controls</a:t>
            </a:r>
          </a:p>
          <a:p>
            <a:pPr lvl="1" eaLnBrk="1" hangingPunct="1"/>
            <a:r>
              <a:rPr lang="en-US" altLang="en-US" dirty="0" smtClean="0"/>
              <a:t>User ids, passwords</a:t>
            </a:r>
          </a:p>
          <a:p>
            <a:pPr lvl="1" eaLnBrk="1" hangingPunct="1"/>
            <a:r>
              <a:rPr lang="en-US" altLang="en-US" dirty="0" smtClean="0"/>
              <a:t>Table / row / field level access control</a:t>
            </a:r>
          </a:p>
          <a:p>
            <a:pPr lvl="1" eaLnBrk="1" hangingPunct="1"/>
            <a:r>
              <a:rPr lang="en-US" altLang="en-US" dirty="0" smtClean="0"/>
              <a:t>Read-only or read/write</a:t>
            </a:r>
          </a:p>
          <a:p>
            <a:pPr eaLnBrk="1" hangingPunct="1"/>
            <a:r>
              <a:rPr lang="en-US" altLang="en-US" dirty="0" smtClean="0"/>
              <a:t>Views</a:t>
            </a:r>
          </a:p>
          <a:p>
            <a:pPr lvl="1" eaLnBrk="1" hangingPunct="1"/>
            <a:r>
              <a:rPr lang="en-US" altLang="en-US" dirty="0" smtClean="0"/>
              <a:t>Virtual tables that are a subset of individual tables, or a </a:t>
            </a:r>
            <a:r>
              <a:rPr lang="ja-JP" altLang="en-US" dirty="0" smtClean="0"/>
              <a:t>“</a:t>
            </a:r>
            <a:r>
              <a:rPr lang="en-US" altLang="ja-JP" dirty="0" smtClean="0"/>
              <a:t>join</a:t>
            </a:r>
            <a:r>
              <a:rPr lang="ja-JP" altLang="en-US" dirty="0" smtClean="0"/>
              <a:t>”</a:t>
            </a:r>
            <a:r>
              <a:rPr lang="en-US" altLang="ja-JP" dirty="0" smtClean="0"/>
              <a:t> between tables</a:t>
            </a:r>
          </a:p>
          <a:p>
            <a:pPr lvl="1" eaLnBrk="1" hangingPunct="1"/>
            <a:r>
              <a:rPr lang="en-US" altLang="en-US" dirty="0" smtClean="0"/>
              <a:t>Permission given to views just like </a:t>
            </a:r>
            <a:r>
              <a:rPr lang="ja-JP" altLang="en-US" dirty="0" smtClean="0"/>
              <a:t>“</a:t>
            </a:r>
            <a:r>
              <a:rPr lang="en-US" altLang="ja-JP" dirty="0" smtClean="0"/>
              <a:t>real</a:t>
            </a:r>
            <a:r>
              <a:rPr lang="ja-JP" altLang="en-US" dirty="0" smtClean="0"/>
              <a:t>”</a:t>
            </a:r>
            <a:r>
              <a:rPr lang="en-US" altLang="ja-JP" dirty="0" smtClean="0"/>
              <a:t> tables</a:t>
            </a:r>
            <a:endParaRPr lang="en-US" altLang="en-US" dirty="0" smtClean="0"/>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7274981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D7C4F15-F9BE-4417-A34B-E07D2D74B6B3}" type="slidenum">
              <a:rPr lang="en-US" altLang="en-US" sz="2000">
                <a:latin typeface="Arial" panose="020B0604020202020204" pitchFamily="34" charset="0"/>
              </a:rPr>
              <a:pPr eaLnBrk="1" hangingPunct="1"/>
              <a:t>47</a:t>
            </a:fld>
            <a:endParaRPr lang="en-US" altLang="en-US" sz="2000">
              <a:latin typeface="Arial" panose="020B0604020202020204" pitchFamily="34" charset="0"/>
            </a:endParaRPr>
          </a:p>
        </p:txBody>
      </p:sp>
      <p:sp>
        <p:nvSpPr>
          <p:cNvPr id="328706" name="Rectangle 2"/>
          <p:cNvSpPr>
            <a:spLocks noGrp="1" noChangeArrowheads="1"/>
          </p:cNvSpPr>
          <p:nvPr>
            <p:ph type="title"/>
          </p:nvPr>
        </p:nvSpPr>
        <p:spPr/>
        <p:txBody>
          <a:bodyPr/>
          <a:lstStyle/>
          <a:p>
            <a:pPr eaLnBrk="1" hangingPunct="1">
              <a:defRPr/>
            </a:pPr>
            <a:r>
              <a:rPr lang="en-US" smtClean="0">
                <a:ea typeface="+mj-ea"/>
              </a:rPr>
              <a:t>Summary</a:t>
            </a:r>
          </a:p>
        </p:txBody>
      </p:sp>
      <p:sp>
        <p:nvSpPr>
          <p:cNvPr id="328707" name="Rectangle 3"/>
          <p:cNvSpPr>
            <a:spLocks noGrp="1" noChangeArrowheads="1"/>
          </p:cNvSpPr>
          <p:nvPr>
            <p:ph type="body" idx="1"/>
          </p:nvPr>
        </p:nvSpPr>
        <p:spPr/>
        <p:txBody>
          <a:bodyPr/>
          <a:lstStyle/>
          <a:p>
            <a:pPr eaLnBrk="1" hangingPunct="1">
              <a:defRPr/>
            </a:pPr>
            <a:r>
              <a:rPr lang="en-US" dirty="0" smtClean="0">
                <a:ea typeface="+mn-ea"/>
              </a:rPr>
              <a:t>Operating system components: kernel, device drivers, tools</a:t>
            </a:r>
          </a:p>
          <a:p>
            <a:pPr eaLnBrk="1" hangingPunct="1">
              <a:defRPr/>
            </a:pPr>
            <a:r>
              <a:rPr lang="en-US" dirty="0" smtClean="0">
                <a:ea typeface="+mn-ea"/>
              </a:rPr>
              <a:t>Operating system functions: authentication, resource access, access control, communication, event logging</a:t>
            </a:r>
          </a:p>
          <a:p>
            <a:pPr eaLnBrk="1" hangingPunct="1">
              <a:defRPr/>
            </a:pPr>
            <a:r>
              <a:rPr lang="en-US" dirty="0" smtClean="0">
                <a:ea typeface="+mn-ea"/>
              </a:rPr>
              <a:t>Types of applications: agents, applets, client-server, distributed, web</a:t>
            </a:r>
          </a:p>
          <a:p>
            <a:pPr eaLnBrk="1" hangingPunct="1">
              <a:defRPr/>
            </a:pPr>
            <a:r>
              <a:rPr lang="en-US" dirty="0" smtClean="0">
                <a:ea typeface="+mn-ea"/>
              </a:rPr>
              <a:t>Application language types: control flow, structured, object oriented, knowledge based</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891972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54CE752E-460E-45A5-8BEE-8FE9C40A1DE0}" type="slidenum">
              <a:rPr lang="en-US" altLang="en-US" sz="2000">
                <a:latin typeface="Arial" panose="020B0604020202020204" pitchFamily="34" charset="0"/>
              </a:rPr>
              <a:pPr eaLnBrk="1" hangingPunct="1"/>
              <a:t>48</a:t>
            </a:fld>
            <a:endParaRPr lang="en-US" altLang="en-US" sz="2000">
              <a:latin typeface="Arial" panose="020B0604020202020204" pitchFamily="34" charset="0"/>
            </a:endParaRPr>
          </a:p>
        </p:txBody>
      </p:sp>
      <p:sp>
        <p:nvSpPr>
          <p:cNvPr id="329730" name="Rectangle 2"/>
          <p:cNvSpPr>
            <a:spLocks noGrp="1" noChangeArrowheads="1"/>
          </p:cNvSpPr>
          <p:nvPr>
            <p:ph type="title"/>
          </p:nvPr>
        </p:nvSpPr>
        <p:spPr/>
        <p:txBody>
          <a:bodyPr/>
          <a:lstStyle/>
          <a:p>
            <a:pPr eaLnBrk="1" hangingPunct="1">
              <a:defRPr/>
            </a:pPr>
            <a:r>
              <a:rPr lang="en-US" smtClean="0">
                <a:ea typeface="+mj-ea"/>
              </a:rPr>
              <a:t>Summary (cont.)</a:t>
            </a:r>
          </a:p>
        </p:txBody>
      </p:sp>
      <p:sp>
        <p:nvSpPr>
          <p:cNvPr id="329731" name="Rectangle 3"/>
          <p:cNvSpPr>
            <a:spLocks noGrp="1" noChangeArrowheads="1"/>
          </p:cNvSpPr>
          <p:nvPr>
            <p:ph type="body" idx="1"/>
          </p:nvPr>
        </p:nvSpPr>
        <p:spPr/>
        <p:txBody>
          <a:bodyPr/>
          <a:lstStyle/>
          <a:p>
            <a:pPr eaLnBrk="1" hangingPunct="1">
              <a:defRPr/>
            </a:pPr>
            <a:r>
              <a:rPr lang="en-US" dirty="0" smtClean="0">
                <a:ea typeface="+mn-ea"/>
              </a:rPr>
              <a:t>Reasons for threats to applications: industrial espionage, vandalism and disruption, denial of service, political / religious</a:t>
            </a:r>
          </a:p>
          <a:p>
            <a:pPr eaLnBrk="1" hangingPunct="1">
              <a:defRPr/>
            </a:pPr>
            <a:r>
              <a:rPr lang="en-US" dirty="0" smtClean="0">
                <a:ea typeface="+mn-ea"/>
              </a:rPr>
              <a:t>Types of threats</a:t>
            </a:r>
          </a:p>
          <a:p>
            <a:pPr lvl="1" eaLnBrk="1" hangingPunct="1">
              <a:defRPr/>
            </a:pPr>
            <a:r>
              <a:rPr lang="en-US" dirty="0" smtClean="0">
                <a:ea typeface="+mn-ea"/>
              </a:rPr>
              <a:t>buffer overflow, covert channel, side channel, malware, input attacks, object reuse, mobile code, social engineering, back door, logic bomb</a:t>
            </a:r>
          </a:p>
          <a:p>
            <a:pPr eaLnBrk="1" hangingPunct="1">
              <a:defRPr/>
            </a:pP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9529054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E1650109-41EC-4BA8-A0F6-BC093F1729C8}" type="slidenum">
              <a:rPr lang="en-US" altLang="en-US" sz="2000">
                <a:latin typeface="Arial" panose="020B0604020202020204" pitchFamily="34" charset="0"/>
              </a:rPr>
              <a:pPr eaLnBrk="1" hangingPunct="1"/>
              <a:t>49</a:t>
            </a:fld>
            <a:endParaRPr lang="en-US" altLang="en-US" sz="2000">
              <a:latin typeface="Arial" panose="020B0604020202020204" pitchFamily="34" charset="0"/>
            </a:endParaRPr>
          </a:p>
        </p:txBody>
      </p:sp>
      <p:sp>
        <p:nvSpPr>
          <p:cNvPr id="330754" name="Rectangle 2"/>
          <p:cNvSpPr>
            <a:spLocks noGrp="1" noChangeArrowheads="1"/>
          </p:cNvSpPr>
          <p:nvPr>
            <p:ph type="title"/>
          </p:nvPr>
        </p:nvSpPr>
        <p:spPr/>
        <p:txBody>
          <a:bodyPr/>
          <a:lstStyle/>
          <a:p>
            <a:pPr eaLnBrk="1" hangingPunct="1">
              <a:defRPr/>
            </a:pPr>
            <a:r>
              <a:rPr lang="en-US" dirty="0" smtClean="0">
                <a:ea typeface="+mj-ea"/>
              </a:rPr>
              <a:t>Summary (cont.)</a:t>
            </a:r>
          </a:p>
        </p:txBody>
      </p:sp>
      <p:sp>
        <p:nvSpPr>
          <p:cNvPr id="330755" name="Rectangle 3"/>
          <p:cNvSpPr>
            <a:spLocks noGrp="1" noChangeArrowheads="1"/>
          </p:cNvSpPr>
          <p:nvPr>
            <p:ph type="body" idx="1"/>
          </p:nvPr>
        </p:nvSpPr>
        <p:spPr/>
        <p:txBody>
          <a:bodyPr/>
          <a:lstStyle/>
          <a:p>
            <a:pPr eaLnBrk="1" hangingPunct="1">
              <a:defRPr/>
            </a:pPr>
            <a:r>
              <a:rPr lang="en-US" dirty="0" smtClean="0">
                <a:ea typeface="+mn-ea"/>
              </a:rPr>
              <a:t>Software development life cycle (SDLC) steps</a:t>
            </a:r>
          </a:p>
          <a:p>
            <a:pPr lvl="1" eaLnBrk="1" hangingPunct="1">
              <a:defRPr/>
            </a:pPr>
            <a:r>
              <a:rPr lang="en-US" dirty="0" smtClean="0">
                <a:ea typeface="+mn-ea"/>
              </a:rPr>
              <a:t>Conceptual, requirements / specifications, design, coding, testing, maintenance</a:t>
            </a:r>
          </a:p>
          <a:p>
            <a:pPr lvl="1" eaLnBrk="1" hangingPunct="1">
              <a:defRPr/>
            </a:pPr>
            <a:r>
              <a:rPr lang="en-US" dirty="0" smtClean="0">
                <a:ea typeface="+mn-ea"/>
              </a:rPr>
              <a:t>Source code control, configuration management</a:t>
            </a:r>
          </a:p>
          <a:p>
            <a:pPr eaLnBrk="1" hangingPunct="1">
              <a:defRPr/>
            </a:pPr>
            <a:r>
              <a:rPr lang="en-US" dirty="0" smtClean="0">
                <a:ea typeface="+mn-ea"/>
              </a:rPr>
              <a:t>Software environment security controls</a:t>
            </a:r>
          </a:p>
          <a:p>
            <a:pPr lvl="1" eaLnBrk="1" hangingPunct="1">
              <a:defRPr/>
            </a:pPr>
            <a:r>
              <a:rPr lang="en-US" dirty="0" smtClean="0">
                <a:ea typeface="+mn-ea"/>
              </a:rPr>
              <a:t>Authentication, access control, role based access control (RBAC), audit logging</a:t>
            </a:r>
          </a:p>
          <a:p>
            <a:pPr eaLnBrk="1" hangingPunct="1">
              <a:defRPr/>
            </a:pP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150403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6E20800D-D129-4D27-A206-644B2CD208F3}" type="slidenum">
              <a:rPr lang="en-US" altLang="en-US" sz="2000">
                <a:latin typeface="Arial" panose="020B0604020202020204" pitchFamily="34" charset="0"/>
              </a:rPr>
              <a:pPr eaLnBrk="1" hangingPunct="1"/>
              <a:t>5</a:t>
            </a:fld>
            <a:endParaRPr lang="en-US" altLang="en-US" sz="2000">
              <a:latin typeface="Arial" panose="020B0604020202020204" pitchFamily="34" charset="0"/>
            </a:endParaRPr>
          </a:p>
        </p:txBody>
      </p:sp>
      <p:sp>
        <p:nvSpPr>
          <p:cNvPr id="268290" name="Rectangle 2"/>
          <p:cNvSpPr>
            <a:spLocks noGrp="1" noChangeArrowheads="1"/>
          </p:cNvSpPr>
          <p:nvPr>
            <p:ph type="title"/>
          </p:nvPr>
        </p:nvSpPr>
        <p:spPr/>
        <p:txBody>
          <a:bodyPr/>
          <a:lstStyle/>
          <a:p>
            <a:pPr eaLnBrk="1" hangingPunct="1">
              <a:defRPr/>
            </a:pPr>
            <a:r>
              <a:rPr lang="en-US" dirty="0" smtClean="0">
                <a:ea typeface="+mj-ea"/>
              </a:rPr>
              <a:t>Types of Applications</a:t>
            </a:r>
          </a:p>
        </p:txBody>
      </p:sp>
      <p:sp>
        <p:nvSpPr>
          <p:cNvPr id="268291" name="Rectangle 3"/>
          <p:cNvSpPr>
            <a:spLocks noGrp="1" noChangeArrowheads="1"/>
          </p:cNvSpPr>
          <p:nvPr>
            <p:ph type="body" idx="1"/>
          </p:nvPr>
        </p:nvSpPr>
        <p:spPr/>
        <p:txBody>
          <a:bodyPr/>
          <a:lstStyle/>
          <a:p>
            <a:pPr eaLnBrk="1" hangingPunct="1">
              <a:defRPr/>
            </a:pPr>
            <a:r>
              <a:rPr lang="en-US" dirty="0" smtClean="0">
                <a:ea typeface="+mn-ea"/>
              </a:rPr>
              <a:t>Agents</a:t>
            </a:r>
          </a:p>
          <a:p>
            <a:pPr lvl="1" eaLnBrk="1" hangingPunct="1">
              <a:defRPr/>
            </a:pPr>
            <a:r>
              <a:rPr lang="en-US" dirty="0" smtClean="0">
                <a:ea typeface="+mn-ea"/>
              </a:rPr>
              <a:t>Standalone programs that are part of a larger application</a:t>
            </a:r>
          </a:p>
          <a:p>
            <a:pPr lvl="1" eaLnBrk="1" hangingPunct="1">
              <a:defRPr/>
            </a:pPr>
            <a:r>
              <a:rPr lang="en-US" dirty="0" smtClean="0">
                <a:ea typeface="+mn-ea"/>
              </a:rPr>
              <a:t>Examples:</a:t>
            </a:r>
          </a:p>
          <a:p>
            <a:pPr lvl="2" eaLnBrk="1" hangingPunct="1">
              <a:defRPr/>
            </a:pPr>
            <a:r>
              <a:rPr lang="en-US" dirty="0" smtClean="0">
                <a:ea typeface="+mn-ea"/>
              </a:rPr>
              <a:t>Anti-malware</a:t>
            </a:r>
          </a:p>
          <a:p>
            <a:pPr lvl="2" eaLnBrk="1" hangingPunct="1">
              <a:defRPr/>
            </a:pPr>
            <a:r>
              <a:rPr lang="en-US" dirty="0" smtClean="0">
                <a:ea typeface="+mn-ea"/>
              </a:rPr>
              <a:t>Patch management</a:t>
            </a:r>
          </a:p>
          <a:p>
            <a:pPr lvl="2" eaLnBrk="1" hangingPunct="1">
              <a:defRPr/>
            </a:pPr>
            <a:r>
              <a:rPr lang="en-US" dirty="0" smtClean="0">
                <a:ea typeface="+mn-ea"/>
              </a:rPr>
              <a:t>Configuration management</a:t>
            </a: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608957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ea typeface="+mj-ea"/>
              </a:rPr>
              <a:t>Summary (cont.)</a:t>
            </a:r>
          </a:p>
        </p:txBody>
      </p:sp>
      <p:sp>
        <p:nvSpPr>
          <p:cNvPr id="3" name="Content Placeholder 2"/>
          <p:cNvSpPr>
            <a:spLocks noGrp="1"/>
          </p:cNvSpPr>
          <p:nvPr>
            <p:ph idx="1"/>
          </p:nvPr>
        </p:nvSpPr>
        <p:spPr/>
        <p:txBody>
          <a:bodyPr/>
          <a:lstStyle/>
          <a:p>
            <a:pPr eaLnBrk="1" hangingPunct="1">
              <a:defRPr/>
            </a:pPr>
            <a:r>
              <a:rPr lang="en-US" dirty="0" smtClean="0">
                <a:ea typeface="+mn-ea"/>
              </a:rPr>
              <a:t>Types of databases</a:t>
            </a:r>
          </a:p>
          <a:p>
            <a:pPr lvl="1" eaLnBrk="1" hangingPunct="1">
              <a:defRPr/>
            </a:pPr>
            <a:r>
              <a:rPr lang="en-US" dirty="0" smtClean="0">
                <a:ea typeface="+mn-ea"/>
              </a:rPr>
              <a:t>Hierarchical, network, distributed, object-oriented, relational (most common)</a:t>
            </a:r>
          </a:p>
          <a:p>
            <a:pPr eaLnBrk="1" hangingPunct="1">
              <a:defRPr/>
            </a:pPr>
            <a:r>
              <a:rPr lang="en-US" dirty="0" smtClean="0">
                <a:ea typeface="+mn-ea"/>
              </a:rPr>
              <a:t>Database security controls: userid, access control, audit logging, views</a:t>
            </a:r>
          </a:p>
          <a:p>
            <a:pPr eaLnBrk="1" hangingPunct="1">
              <a:defRPr/>
            </a:pPr>
            <a:endParaRPr lang="en-US" dirty="0" smtClean="0">
              <a:ea typeface="+mn-ea"/>
            </a:endParaRPr>
          </a:p>
        </p:txBody>
      </p:sp>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D1AE0503-D313-4DFA-BFEA-B480C7EBF9C0}" type="slidenum">
              <a:rPr lang="en-US" altLang="en-US" sz="2000">
                <a:latin typeface="Arial" panose="020B0604020202020204" pitchFamily="34" charset="0"/>
              </a:rPr>
              <a:pPr eaLnBrk="1" hangingPunct="1"/>
              <a:t>50</a:t>
            </a:fld>
            <a:endParaRPr lang="en-US" altLang="en-US" sz="2000">
              <a:latin typeface="Arial" panose="020B0604020202020204" pitchFamily="34" charset="0"/>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184072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BE3D422F-A875-4FE1-8368-63F0BD04FCD4}" type="slidenum">
              <a:rPr lang="en-US" altLang="en-US" sz="2000">
                <a:latin typeface="Arial" panose="020B0604020202020204" pitchFamily="34" charset="0"/>
              </a:rPr>
              <a:pPr eaLnBrk="1" hangingPunct="1"/>
              <a:t>6</a:t>
            </a:fld>
            <a:endParaRPr lang="en-US" altLang="en-US" sz="2000">
              <a:latin typeface="Arial" panose="020B0604020202020204" pitchFamily="34" charset="0"/>
            </a:endParaRPr>
          </a:p>
        </p:txBody>
      </p:sp>
      <p:sp>
        <p:nvSpPr>
          <p:cNvPr id="331778" name="Rectangle 2"/>
          <p:cNvSpPr>
            <a:spLocks noGrp="1" noChangeArrowheads="1"/>
          </p:cNvSpPr>
          <p:nvPr>
            <p:ph type="title"/>
          </p:nvPr>
        </p:nvSpPr>
        <p:spPr/>
        <p:txBody>
          <a:bodyPr/>
          <a:lstStyle/>
          <a:p>
            <a:pPr eaLnBrk="1" hangingPunct="1">
              <a:defRPr/>
            </a:pPr>
            <a:r>
              <a:rPr lang="en-US" dirty="0" smtClean="0">
                <a:ea typeface="+mj-ea"/>
              </a:rPr>
              <a:t>Types of Applications (cont.)</a:t>
            </a:r>
          </a:p>
        </p:txBody>
      </p:sp>
      <p:sp>
        <p:nvSpPr>
          <p:cNvPr id="331779" name="Rectangle 3"/>
          <p:cNvSpPr>
            <a:spLocks noGrp="1" noChangeArrowheads="1"/>
          </p:cNvSpPr>
          <p:nvPr>
            <p:ph type="body" idx="1"/>
          </p:nvPr>
        </p:nvSpPr>
        <p:spPr/>
        <p:txBody>
          <a:bodyPr/>
          <a:lstStyle/>
          <a:p>
            <a:pPr eaLnBrk="1" hangingPunct="1">
              <a:defRPr/>
            </a:pPr>
            <a:r>
              <a:rPr lang="en-US" dirty="0" smtClean="0">
                <a:ea typeface="+mn-ea"/>
              </a:rPr>
              <a:t>Applets</a:t>
            </a:r>
          </a:p>
          <a:p>
            <a:pPr lvl="1" eaLnBrk="1" hangingPunct="1">
              <a:defRPr/>
            </a:pPr>
            <a:r>
              <a:rPr lang="en-US" dirty="0" smtClean="0">
                <a:ea typeface="+mn-ea"/>
              </a:rPr>
              <a:t>Software programs that run within the context of another program</a:t>
            </a:r>
          </a:p>
          <a:p>
            <a:pPr lvl="1" eaLnBrk="1" hangingPunct="1">
              <a:defRPr/>
            </a:pPr>
            <a:r>
              <a:rPr lang="en-US" dirty="0" smtClean="0">
                <a:ea typeface="+mn-ea"/>
              </a:rPr>
              <a:t>Example: media players within </a:t>
            </a:r>
            <a:r>
              <a:rPr lang="en-US" dirty="0" smtClean="0">
                <a:ea typeface="+mn-ea"/>
              </a:rPr>
              <a:t>browser</a:t>
            </a: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378338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Applications, Cont.</a:t>
            </a:r>
            <a:endParaRPr lang="en-US" dirty="0"/>
          </a:p>
        </p:txBody>
      </p:sp>
      <p:sp>
        <p:nvSpPr>
          <p:cNvPr id="3" name="Content Placeholder 2"/>
          <p:cNvSpPr>
            <a:spLocks noGrp="1"/>
          </p:cNvSpPr>
          <p:nvPr>
            <p:ph idx="1"/>
          </p:nvPr>
        </p:nvSpPr>
        <p:spPr/>
        <p:txBody>
          <a:bodyPr/>
          <a:lstStyle/>
          <a:p>
            <a:pPr>
              <a:defRPr/>
            </a:pPr>
            <a:r>
              <a:rPr lang="en-US" dirty="0"/>
              <a:t>Client-server</a:t>
            </a:r>
          </a:p>
          <a:p>
            <a:pPr lvl="1">
              <a:defRPr/>
            </a:pPr>
            <a:r>
              <a:rPr lang="en-US" dirty="0"/>
              <a:t>Separate programs on clients and servers communicate via networks and work together</a:t>
            </a:r>
          </a:p>
          <a:p>
            <a:pPr lvl="1">
              <a:defRPr/>
            </a:pPr>
            <a:r>
              <a:rPr lang="en-US" dirty="0"/>
              <a:t>Few developed now but many are in use</a:t>
            </a:r>
          </a:p>
          <a:p>
            <a:endParaRPr lang="en-US" dirty="0"/>
          </a:p>
        </p:txBody>
      </p:sp>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803D4124-B028-4415-91E3-C8770D2D8609}" type="slidenum">
              <a:rPr lang="en-US" smtClean="0"/>
              <a:t>7</a:t>
            </a:fld>
            <a:endParaRPr lang="en-US"/>
          </a:p>
        </p:txBody>
      </p:sp>
    </p:spTree>
    <p:extLst>
      <p:ext uri="{BB962C8B-B14F-4D97-AF65-F5344CB8AC3E}">
        <p14:creationId xmlns:p14="http://schemas.microsoft.com/office/powerpoint/2010/main" val="1046102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p>
            <a:pPr>
              <a:defRPr/>
            </a:pPr>
            <a:r>
              <a:rPr lang="en-US" smtClean="0"/>
              <a:t>CISSP Guide to Security Essentials, 2e</a:t>
            </a:r>
            <a:endParaRPr lang="en-US"/>
          </a:p>
        </p:txBody>
      </p:sp>
      <p:sp>
        <p:nvSpPr>
          <p:cNvPr id="5" name="Slide Number Placeholder 4"/>
          <p:cNvSpPr>
            <a:spLocks noGrp="1"/>
          </p:cNvSpPr>
          <p:nvPr>
            <p:ph type="sldNum" sz="quarter" idx="11"/>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fld id="{3DC42301-0260-4947-BF0B-321F46672B39}" type="slidenum">
              <a:rPr lang="en-US" altLang="en-US" sz="2000">
                <a:latin typeface="Arial" panose="020B0604020202020204" pitchFamily="34" charset="0"/>
              </a:rPr>
              <a:pPr eaLnBrk="1" hangingPunct="1"/>
              <a:t>8</a:t>
            </a:fld>
            <a:endParaRPr lang="en-US" altLang="en-US" sz="2000">
              <a:latin typeface="Arial" panose="020B0604020202020204" pitchFamily="34" charset="0"/>
            </a:endParaRPr>
          </a:p>
        </p:txBody>
      </p:sp>
      <p:sp>
        <p:nvSpPr>
          <p:cNvPr id="332802" name="Rectangle 2"/>
          <p:cNvSpPr>
            <a:spLocks noGrp="1" noChangeArrowheads="1"/>
          </p:cNvSpPr>
          <p:nvPr>
            <p:ph type="title"/>
          </p:nvPr>
        </p:nvSpPr>
        <p:spPr/>
        <p:txBody>
          <a:bodyPr/>
          <a:lstStyle/>
          <a:p>
            <a:pPr eaLnBrk="1" hangingPunct="1">
              <a:defRPr/>
            </a:pPr>
            <a:r>
              <a:rPr lang="en-US" dirty="0" smtClean="0">
                <a:ea typeface="+mj-ea"/>
              </a:rPr>
              <a:t>Types of Applications (cont.)</a:t>
            </a:r>
          </a:p>
        </p:txBody>
      </p:sp>
      <p:sp>
        <p:nvSpPr>
          <p:cNvPr id="332803" name="Rectangle 3"/>
          <p:cNvSpPr>
            <a:spLocks noGrp="1" noChangeArrowheads="1"/>
          </p:cNvSpPr>
          <p:nvPr>
            <p:ph type="body" idx="1"/>
          </p:nvPr>
        </p:nvSpPr>
        <p:spPr/>
        <p:txBody>
          <a:bodyPr/>
          <a:lstStyle/>
          <a:p>
            <a:pPr eaLnBrk="1" hangingPunct="1">
              <a:defRPr/>
            </a:pPr>
            <a:r>
              <a:rPr lang="en-US" dirty="0" smtClean="0">
                <a:ea typeface="+mn-ea"/>
              </a:rPr>
              <a:t>Distributed</a:t>
            </a:r>
          </a:p>
          <a:p>
            <a:pPr lvl="1" eaLnBrk="1" hangingPunct="1">
              <a:defRPr/>
            </a:pPr>
            <a:r>
              <a:rPr lang="en-US" dirty="0" smtClean="0">
                <a:ea typeface="+mn-ea"/>
              </a:rPr>
              <a:t>Software components run on several systems</a:t>
            </a:r>
          </a:p>
          <a:p>
            <a:pPr lvl="1" eaLnBrk="1" hangingPunct="1">
              <a:defRPr/>
            </a:pPr>
            <a:r>
              <a:rPr lang="en-US" dirty="0" smtClean="0">
                <a:ea typeface="+mn-ea"/>
              </a:rPr>
              <a:t>Two-tier, three-tier, multi-tier</a:t>
            </a:r>
          </a:p>
          <a:p>
            <a:pPr lvl="1" eaLnBrk="1" hangingPunct="1">
              <a:defRPr/>
            </a:pPr>
            <a:r>
              <a:rPr lang="en-US" dirty="0" smtClean="0">
                <a:ea typeface="+mn-ea"/>
              </a:rPr>
              <a:t>Reasons: scalability, performance, </a:t>
            </a:r>
            <a:r>
              <a:rPr lang="en-US" dirty="0" smtClean="0">
                <a:ea typeface="+mn-ea"/>
              </a:rPr>
              <a:t>geographical, and security, or legal reasons</a:t>
            </a:r>
            <a:endParaRPr lang="en-US" dirty="0" smtClean="0">
              <a:ea typeface="+mn-ea"/>
            </a:endParaRPr>
          </a:p>
        </p:txBody>
      </p:sp>
      <p:sp>
        <p:nvSpPr>
          <p:cNvPr id="6" name="Rectangle 5"/>
          <p:cNvSpPr>
            <a:spLocks noChangeArrowheads="1"/>
          </p:cNvSpPr>
          <p:nvPr/>
        </p:nvSpPr>
        <p:spPr bwMode="auto">
          <a:xfrm>
            <a:off x="4130040" y="6459379"/>
            <a:ext cx="4343400" cy="398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rgbClr val="FFFFFF"/>
                </a:solidFill>
                <a:latin typeface="Times New Roman" panose="02020603050405020304" pitchFamily="18" charset="0"/>
              </a:defRPr>
            </a:lvl1pPr>
            <a:lvl2pPr marL="742950" indent="-285750" eaLnBrk="0" hangingPunct="0">
              <a:defRPr sz="2000">
                <a:solidFill>
                  <a:srgbClr val="FFFFFF"/>
                </a:solidFill>
                <a:latin typeface="Times New Roman" panose="02020603050405020304" pitchFamily="18" charset="0"/>
              </a:defRPr>
            </a:lvl2pPr>
            <a:lvl3pPr marL="1143000" indent="-228600" eaLnBrk="0" hangingPunct="0">
              <a:defRPr sz="2000">
                <a:solidFill>
                  <a:srgbClr val="FFFFFF"/>
                </a:solidFill>
                <a:latin typeface="Times New Roman" panose="02020603050405020304" pitchFamily="18" charset="0"/>
              </a:defRPr>
            </a:lvl3pPr>
            <a:lvl4pPr marL="1600200" indent="-228600" eaLnBrk="0" hangingPunct="0">
              <a:defRPr sz="2000">
                <a:solidFill>
                  <a:srgbClr val="FFFFFF"/>
                </a:solidFill>
                <a:latin typeface="Times New Roman" panose="02020603050405020304" pitchFamily="18" charset="0"/>
              </a:defRPr>
            </a:lvl4pPr>
            <a:lvl5pPr marL="2057400" indent="-228600" eaLnBrk="0" hangingPunct="0">
              <a:defRPr sz="2000">
                <a:solidFill>
                  <a:srgbClr val="FFFFFF"/>
                </a:solidFill>
                <a:latin typeface="Times New Roman" panose="02020603050405020304" pitchFamily="18" charset="0"/>
              </a:defRPr>
            </a:lvl5pPr>
            <a:lvl6pPr marL="2514600" indent="-228600" eaLnBrk="0" fontAlgn="base" hangingPunct="0">
              <a:spcBef>
                <a:spcPct val="0"/>
              </a:spcBef>
              <a:spcAft>
                <a:spcPct val="0"/>
              </a:spcAft>
              <a:defRPr sz="2000">
                <a:solidFill>
                  <a:srgbClr val="FFFFFF"/>
                </a:solidFill>
                <a:latin typeface="Times New Roman" panose="02020603050405020304" pitchFamily="18" charset="0"/>
              </a:defRPr>
            </a:lvl6pPr>
            <a:lvl7pPr marL="2971800" indent="-228600" eaLnBrk="0" fontAlgn="base" hangingPunct="0">
              <a:spcBef>
                <a:spcPct val="0"/>
              </a:spcBef>
              <a:spcAft>
                <a:spcPct val="0"/>
              </a:spcAft>
              <a:defRPr sz="2000">
                <a:solidFill>
                  <a:srgbClr val="FFFFFF"/>
                </a:solidFill>
                <a:latin typeface="Times New Roman" panose="02020603050405020304" pitchFamily="18" charset="0"/>
              </a:defRPr>
            </a:lvl7pPr>
            <a:lvl8pPr marL="3429000" indent="-228600" eaLnBrk="0" fontAlgn="base" hangingPunct="0">
              <a:spcBef>
                <a:spcPct val="0"/>
              </a:spcBef>
              <a:spcAft>
                <a:spcPct val="0"/>
              </a:spcAft>
              <a:defRPr sz="2000">
                <a:solidFill>
                  <a:srgbClr val="FFFFFF"/>
                </a:solidFill>
                <a:latin typeface="Times New Roman" panose="02020603050405020304" pitchFamily="18" charset="0"/>
              </a:defRPr>
            </a:lvl8pPr>
            <a:lvl9pPr marL="3886200" indent="-228600" eaLnBrk="0" fontAlgn="base" hangingPunct="0">
              <a:spcBef>
                <a:spcPct val="0"/>
              </a:spcBef>
              <a:spcAft>
                <a:spcPct val="0"/>
              </a:spcAft>
              <a:defRPr sz="2000">
                <a:solidFill>
                  <a:srgbClr val="FFFFFF"/>
                </a:solidFill>
                <a:latin typeface="Times New Roman" panose="02020603050405020304" pitchFamily="18" charset="0"/>
              </a:defRPr>
            </a:lvl9pPr>
          </a:lstStyle>
          <a:p>
            <a:pPr algn="ctr"/>
            <a:r>
              <a:rPr lang="en-US" sz="1000" kern="1200" baseline="0" dirty="0" smtClean="0">
                <a:solidFill>
                  <a:schemeClr val="tx1"/>
                </a:solidFill>
                <a:effectLst/>
                <a:latin typeface="Times New Roman" panose="02020603050405020304" pitchFamily="18" charset="0"/>
                <a:ea typeface="+mn-ea"/>
                <a:cs typeface="+mn-cs"/>
              </a:rPr>
              <a:t>© 2016 Cengage Learning®. May not be scanned, copied or duplicated, or posted to a publicly accessible website, in whole or in part.</a:t>
            </a:r>
            <a:endParaRPr lang="en-US" sz="1000" kern="1200" baseline="0" dirty="0">
              <a:solidFill>
                <a:schemeClr val="tx1"/>
              </a:solidFill>
              <a:effectLst/>
              <a:latin typeface="Times New Roman" panose="02020603050405020304" pitchFamily="18" charset="0"/>
              <a:ea typeface="+mn-ea"/>
              <a:cs typeface="+mn-cs"/>
            </a:endParaRPr>
          </a:p>
        </p:txBody>
      </p:sp>
    </p:spTree>
    <p:extLst>
      <p:ext uri="{BB962C8B-B14F-4D97-AF65-F5344CB8AC3E}">
        <p14:creationId xmlns:p14="http://schemas.microsoft.com/office/powerpoint/2010/main" val="2055573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Applications, cont.</a:t>
            </a:r>
            <a:endParaRPr lang="en-US" dirty="0"/>
          </a:p>
        </p:txBody>
      </p:sp>
      <p:sp>
        <p:nvSpPr>
          <p:cNvPr id="3" name="Content Placeholder 2"/>
          <p:cNvSpPr>
            <a:spLocks noGrp="1"/>
          </p:cNvSpPr>
          <p:nvPr>
            <p:ph idx="1"/>
          </p:nvPr>
        </p:nvSpPr>
        <p:spPr/>
        <p:txBody>
          <a:bodyPr/>
          <a:lstStyle/>
          <a:p>
            <a:pPr>
              <a:defRPr/>
            </a:pPr>
            <a:r>
              <a:rPr lang="en-US" dirty="0"/>
              <a:t>Web</a:t>
            </a:r>
          </a:p>
          <a:p>
            <a:pPr lvl="1">
              <a:defRPr/>
            </a:pPr>
            <a:r>
              <a:rPr lang="en-US" dirty="0"/>
              <a:t>Web browser as client, application server back-end</a:t>
            </a:r>
          </a:p>
          <a:p>
            <a:pPr lvl="1">
              <a:defRPr/>
            </a:pPr>
            <a:r>
              <a:rPr lang="en-US" dirty="0"/>
              <a:t>Client software nearly universal</a:t>
            </a:r>
          </a:p>
          <a:p>
            <a:pPr lvl="1">
              <a:defRPr/>
            </a:pPr>
            <a:r>
              <a:rPr lang="en-US" dirty="0"/>
              <a:t>Application software centralized</a:t>
            </a:r>
          </a:p>
          <a:p>
            <a:endParaRPr lang="en-US" dirty="0"/>
          </a:p>
        </p:txBody>
      </p:sp>
      <p:sp>
        <p:nvSpPr>
          <p:cNvPr id="4" name="Footer Placeholder 3"/>
          <p:cNvSpPr>
            <a:spLocks noGrp="1"/>
          </p:cNvSpPr>
          <p:nvPr>
            <p:ph type="ftr" sz="quarter" idx="10"/>
          </p:nvPr>
        </p:nvSpPr>
        <p:spPr/>
        <p:txBody>
          <a:bodyPr/>
          <a:lstStyle/>
          <a:p>
            <a:r>
              <a:rPr lang="en-US" smtClean="0"/>
              <a:t>CISSP Guide to Security Essentials, 2e</a:t>
            </a:r>
            <a:endParaRPr lang="en-US"/>
          </a:p>
        </p:txBody>
      </p:sp>
      <p:sp>
        <p:nvSpPr>
          <p:cNvPr id="5" name="Slide Number Placeholder 4"/>
          <p:cNvSpPr>
            <a:spLocks noGrp="1"/>
          </p:cNvSpPr>
          <p:nvPr>
            <p:ph type="sldNum" sz="quarter" idx="11"/>
          </p:nvPr>
        </p:nvSpPr>
        <p:spPr/>
        <p:txBody>
          <a:bodyPr/>
          <a:lstStyle/>
          <a:p>
            <a:fld id="{803D4124-B028-4415-91E3-C8770D2D8609}" type="slidenum">
              <a:rPr lang="en-US" smtClean="0"/>
              <a:t>9</a:t>
            </a:fld>
            <a:endParaRPr lang="en-US"/>
          </a:p>
        </p:txBody>
      </p:sp>
    </p:spTree>
    <p:extLst>
      <p:ext uri="{BB962C8B-B14F-4D97-AF65-F5344CB8AC3E}">
        <p14:creationId xmlns:p14="http://schemas.microsoft.com/office/powerpoint/2010/main" val="2195224141"/>
      </p:ext>
    </p:extLst>
  </p:cSld>
  <p:clrMapOvr>
    <a:masterClrMapping/>
  </p:clrMapOvr>
</p:sld>
</file>

<file path=ppt/theme/theme1.xml><?xml version="1.0" encoding="utf-8"?>
<a:theme xmlns:a="http://schemas.openxmlformats.org/drawingml/2006/main" name="Theme1">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AB2D1CEE-C255-488F-B0DF-522ABE91D108}" vid="{8E3FC5E0-EB25-4EA8-B5BE-652EE2A80F29}"/>
    </a:ext>
  </a:extLst>
</a:theme>
</file>

<file path=ppt/theme/theme2.xml><?xml version="1.0" encoding="utf-8"?>
<a:theme xmlns:a="http://schemas.openxmlformats.org/drawingml/2006/main" name="3_Default Design">
  <a:themeElements>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3_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2918</TotalTime>
  <Words>8900</Words>
  <Application>Microsoft Office PowerPoint</Application>
  <PresentationFormat>Widescreen</PresentationFormat>
  <Paragraphs>760</Paragraphs>
  <Slides>50</Slides>
  <Notes>50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50</vt:i4>
      </vt:variant>
    </vt:vector>
  </HeadingPairs>
  <TitlesOfParts>
    <vt:vector size="58" baseType="lpstr">
      <vt:lpstr>MS PGothic</vt:lpstr>
      <vt:lpstr>MS PGothic</vt:lpstr>
      <vt:lpstr>Arial</vt:lpstr>
      <vt:lpstr>Calibri</vt:lpstr>
      <vt:lpstr>Courier New</vt:lpstr>
      <vt:lpstr>Times New Roman</vt:lpstr>
      <vt:lpstr>Theme1</vt:lpstr>
      <vt:lpstr>3_Default Design</vt:lpstr>
      <vt:lpstr>CISSP Guide to Security Essentials,  Second Edition</vt:lpstr>
      <vt:lpstr>Objectives</vt:lpstr>
      <vt:lpstr>Operating Systems</vt:lpstr>
      <vt:lpstr>Operating Systems (cont.)</vt:lpstr>
      <vt:lpstr>Types of Applications</vt:lpstr>
      <vt:lpstr>Types of Applications (cont.)</vt:lpstr>
      <vt:lpstr>Types of Applications, Cont.</vt:lpstr>
      <vt:lpstr>Types of Applications (cont.)</vt:lpstr>
      <vt:lpstr>Types of Applications, cont.</vt:lpstr>
      <vt:lpstr>Software Models and Technologies</vt:lpstr>
      <vt:lpstr>Control Flow Languages</vt:lpstr>
      <vt:lpstr>Structured Languages</vt:lpstr>
      <vt:lpstr>Object-Oriented Languages</vt:lpstr>
      <vt:lpstr>Knowledge-Based Systems</vt:lpstr>
      <vt:lpstr>Threats in the Software Environment</vt:lpstr>
      <vt:lpstr>Software Attack Approaches</vt:lpstr>
      <vt:lpstr>Threats to Software</vt:lpstr>
      <vt:lpstr>Threats to Software(cont.)</vt:lpstr>
      <vt:lpstr>Software Attach Approaches (cont.)</vt:lpstr>
      <vt:lpstr>Threats to Software (cont.)</vt:lpstr>
      <vt:lpstr>Threats to Software (cont.)</vt:lpstr>
      <vt:lpstr>Threats to Software (cont.)</vt:lpstr>
      <vt:lpstr>Threats to Software (cont.)</vt:lpstr>
      <vt:lpstr>Threats to Software (cont.)</vt:lpstr>
      <vt:lpstr>Threats to software (cont.)</vt:lpstr>
      <vt:lpstr>PowerPoint Presentation</vt:lpstr>
      <vt:lpstr>PowerPoint Presentation</vt:lpstr>
      <vt:lpstr>Threats to Software (cont.)</vt:lpstr>
      <vt:lpstr>PowerPoint Presentation</vt:lpstr>
      <vt:lpstr>PowerPoint Presentation</vt:lpstr>
      <vt:lpstr>Threats to Software (cont.)</vt:lpstr>
      <vt:lpstr>Threats to Software (cont.)</vt:lpstr>
      <vt:lpstr>Threats to Software (cont.)</vt:lpstr>
      <vt:lpstr>Threats to Software (cont.)</vt:lpstr>
      <vt:lpstr>Threats to Software (cont.)</vt:lpstr>
      <vt:lpstr>Security in the Software Development Life Cycle (SDLC)</vt:lpstr>
      <vt:lpstr>Security in the Software Development Life Cycle (cont.)</vt:lpstr>
      <vt:lpstr>Security in the Software Development Life Cycle (cont.)</vt:lpstr>
      <vt:lpstr>Security in the Software Development Life Cycle (cont.)</vt:lpstr>
      <vt:lpstr>Security in the Software Development Life Cycle (cont.)</vt:lpstr>
      <vt:lpstr>Security in the Software Development Life Cycle (cont.)</vt:lpstr>
      <vt:lpstr>Application Environment and Security Controls</vt:lpstr>
      <vt:lpstr>Database Architectures</vt:lpstr>
      <vt:lpstr>Data Warehouse</vt:lpstr>
      <vt:lpstr>Database Transactions</vt:lpstr>
      <vt:lpstr>Database Security Controls</vt:lpstr>
      <vt:lpstr>Summary</vt:lpstr>
      <vt:lpstr>Summary (cont.)</vt:lpstr>
      <vt:lpstr>Summary (cont.)</vt:lpstr>
      <vt:lpstr>Summary (cont.)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Security</dc:title>
  <dc:creator>Parenteau, Crystal</dc:creator>
  <cp:lastModifiedBy>Christopher Pasquini</cp:lastModifiedBy>
  <cp:revision>81</cp:revision>
  <dcterms:created xsi:type="dcterms:W3CDTF">2015-02-09T14:57:27Z</dcterms:created>
  <dcterms:modified xsi:type="dcterms:W3CDTF">2019-01-21T20:42:57Z</dcterms:modified>
</cp:coreProperties>
</file>