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57"/>
  </p:notesMasterIdLst>
  <p:sldIdLst>
    <p:sldId id="257" r:id="rId3"/>
    <p:sldId id="258" r:id="rId4"/>
    <p:sldId id="259" r:id="rId5"/>
    <p:sldId id="260" r:id="rId6"/>
    <p:sldId id="261" r:id="rId7"/>
    <p:sldId id="262" r:id="rId8"/>
    <p:sldId id="263" r:id="rId9"/>
    <p:sldId id="264" r:id="rId10"/>
    <p:sldId id="265" r:id="rId11"/>
    <p:sldId id="266" r:id="rId12"/>
    <p:sldId id="267" r:id="rId13"/>
    <p:sldId id="308" r:id="rId14"/>
    <p:sldId id="268" r:id="rId15"/>
    <p:sldId id="269" r:id="rId16"/>
    <p:sldId id="270" r:id="rId17"/>
    <p:sldId id="271" r:id="rId18"/>
    <p:sldId id="272" r:id="rId19"/>
    <p:sldId id="309" r:id="rId20"/>
    <p:sldId id="273" r:id="rId21"/>
    <p:sldId id="274" r:id="rId22"/>
    <p:sldId id="275" r:id="rId23"/>
    <p:sldId id="276" r:id="rId24"/>
    <p:sldId id="277" r:id="rId25"/>
    <p:sldId id="278" r:id="rId26"/>
    <p:sldId id="310"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20000" autoAdjust="0"/>
    <p:restoredTop sz="94660"/>
  </p:normalViewPr>
  <p:slideViewPr>
    <p:cSldViewPr snapToGrid="0">
      <p:cViewPr varScale="1">
        <p:scale>
          <a:sx n="57" d="100"/>
          <a:sy n="57" d="100"/>
        </p:scale>
        <p:origin x="72" y="1344"/>
      </p:cViewPr>
      <p:guideLst/>
    </p:cSldViewPr>
  </p:slideViewPr>
  <p:notesTextViewPr>
    <p:cViewPr>
      <p:scale>
        <a:sx n="3" d="2"/>
        <a:sy n="3" d="2"/>
      </p:scale>
      <p:origin x="0" y="0"/>
    </p:cViewPr>
  </p:notesTextViewPr>
  <p:notesViewPr>
    <p:cSldViewPr snapToGrid="0">
      <p:cViewPr>
        <p:scale>
          <a:sx n="100" d="100"/>
          <a:sy n="100" d="100"/>
        </p:scale>
        <p:origin x="1632" y="-4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74D2C-5721-46F9-8807-4A9459EC2779}" type="datetimeFigureOut">
              <a:rPr lang="en-US" smtClean="0"/>
              <a:t>1/31/2019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438ABE-5C10-4421-941C-FB13AB3577D6}" type="slidenum">
              <a:rPr lang="en-US" smtClean="0"/>
              <a:t>‹#›</a:t>
            </a:fld>
            <a:endParaRPr lang="en-US"/>
          </a:p>
        </p:txBody>
      </p:sp>
    </p:spTree>
    <p:extLst>
      <p:ext uri="{BB962C8B-B14F-4D97-AF65-F5344CB8AC3E}">
        <p14:creationId xmlns:p14="http://schemas.microsoft.com/office/powerpoint/2010/main" val="1995642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438ABE-5C10-4421-941C-FB13AB3577D6}" type="slidenum">
              <a:rPr lang="en-US" smtClean="0"/>
              <a:t>1</a:t>
            </a:fld>
            <a:endParaRPr lang="en-US"/>
          </a:p>
        </p:txBody>
      </p:sp>
    </p:spTree>
    <p:extLst>
      <p:ext uri="{BB962C8B-B14F-4D97-AF65-F5344CB8AC3E}">
        <p14:creationId xmlns:p14="http://schemas.microsoft.com/office/powerpoint/2010/main" val="1862133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38ABE-5C10-4421-941C-FB13AB3577D6}" type="slidenum">
              <a:rPr lang="en-US" smtClean="0"/>
              <a:t>10</a:t>
            </a:fld>
            <a:endParaRPr lang="en-US"/>
          </a:p>
        </p:txBody>
      </p:sp>
    </p:spTree>
    <p:extLst>
      <p:ext uri="{BB962C8B-B14F-4D97-AF65-F5344CB8AC3E}">
        <p14:creationId xmlns:p14="http://schemas.microsoft.com/office/powerpoint/2010/main" val="3846509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Process and Organizational Maturity Improvements:</a:t>
            </a:r>
          </a:p>
          <a:p>
            <a:r>
              <a:rPr lang="en-US" dirty="0" smtClean="0"/>
              <a:t>Project </a:t>
            </a:r>
            <a:r>
              <a:rPr lang="en-US" dirty="0"/>
              <a:t>staffers will recognize opportunities for process improvements in both the Business Impact Analysis (BIA) phase as well as when contingency plans are developed</a:t>
            </a:r>
            <a:r>
              <a:rPr lang="en-US" dirty="0" smtClean="0"/>
              <a:t>.  A better run business is going to provide better services.</a:t>
            </a:r>
          </a:p>
          <a:p>
            <a:endParaRPr lang="en-US" dirty="0" smtClean="0"/>
          </a:p>
          <a:p>
            <a:r>
              <a:rPr lang="en-US" dirty="0" smtClean="0"/>
              <a:t>All of this is going to Improve Availability.</a:t>
            </a:r>
            <a:endParaRPr lang="en-US" dirty="0"/>
          </a:p>
          <a:p>
            <a:endParaRPr lang="en-US" dirty="0"/>
          </a:p>
        </p:txBody>
      </p:sp>
      <p:sp>
        <p:nvSpPr>
          <p:cNvPr id="4" name="Slide Number Placeholder 3"/>
          <p:cNvSpPr>
            <a:spLocks noGrp="1"/>
          </p:cNvSpPr>
          <p:nvPr>
            <p:ph type="sldNum" sz="quarter" idx="10"/>
          </p:nvPr>
        </p:nvSpPr>
        <p:spPr/>
        <p:txBody>
          <a:bodyPr/>
          <a:lstStyle/>
          <a:p>
            <a:fld id="{21438ABE-5C10-4421-941C-FB13AB3577D6}" type="slidenum">
              <a:rPr lang="en-US" smtClean="0"/>
              <a:t>11</a:t>
            </a:fld>
            <a:endParaRPr lang="en-US"/>
          </a:p>
        </p:txBody>
      </p:sp>
    </p:spTree>
    <p:extLst>
      <p:ext uri="{BB962C8B-B14F-4D97-AF65-F5344CB8AC3E}">
        <p14:creationId xmlns:p14="http://schemas.microsoft.com/office/powerpoint/2010/main" val="1534999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09600" y="754062"/>
            <a:ext cx="6115050" cy="2962275"/>
          </a:xfrm>
          <a:prstGeom prst="rect">
            <a:avLst/>
          </a:prstGeom>
        </p:spPr>
      </p:pic>
      <p:sp>
        <p:nvSpPr>
          <p:cNvPr id="3" name="Notes Placeholder 2"/>
          <p:cNvSpPr>
            <a:spLocks noGrp="1"/>
          </p:cNvSpPr>
          <p:nvPr>
            <p:ph type="body" idx="1"/>
          </p:nvPr>
        </p:nvSpPr>
        <p:spPr/>
        <p:txBody>
          <a:bodyPr/>
          <a:lstStyle/>
          <a:p>
            <a:r>
              <a:rPr lang="en-US" dirty="0" smtClean="0"/>
              <a:t>99% = 7 hours – 12 minutes downtime in 30 days  =  87 hours a year.</a:t>
            </a:r>
            <a:endParaRPr lang="en-US" dirty="0"/>
          </a:p>
        </p:txBody>
      </p:sp>
      <p:sp>
        <p:nvSpPr>
          <p:cNvPr id="4" name="Slide Number Placeholder 3"/>
          <p:cNvSpPr>
            <a:spLocks noGrp="1"/>
          </p:cNvSpPr>
          <p:nvPr>
            <p:ph type="sldNum" sz="quarter" idx="10"/>
          </p:nvPr>
        </p:nvSpPr>
        <p:spPr/>
        <p:txBody>
          <a:bodyPr/>
          <a:lstStyle/>
          <a:p>
            <a:fld id="{21438ABE-5C10-4421-941C-FB13AB3577D6}" type="slidenum">
              <a:rPr lang="en-US" smtClean="0"/>
              <a:t>12</a:t>
            </a:fld>
            <a:endParaRPr lang="en-US"/>
          </a:p>
        </p:txBody>
      </p:sp>
    </p:spTree>
    <p:extLst>
      <p:ext uri="{BB962C8B-B14F-4D97-AF65-F5344CB8AC3E}">
        <p14:creationId xmlns:p14="http://schemas.microsoft.com/office/powerpoint/2010/main" val="1743651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38ABE-5C10-4421-941C-FB13AB3577D6}" type="slidenum">
              <a:rPr lang="en-US" smtClean="0"/>
              <a:t>13</a:t>
            </a:fld>
            <a:endParaRPr lang="en-US"/>
          </a:p>
        </p:txBody>
      </p:sp>
    </p:spTree>
    <p:extLst>
      <p:ext uri="{BB962C8B-B14F-4D97-AF65-F5344CB8AC3E}">
        <p14:creationId xmlns:p14="http://schemas.microsoft.com/office/powerpoint/2010/main" val="3474759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62050"/>
            <a:ext cx="5486400" cy="3086100"/>
          </a:xfrm>
        </p:spPr>
      </p:sp>
      <p:sp>
        <p:nvSpPr>
          <p:cNvPr id="3" name="Notes Placeholder 2"/>
          <p:cNvSpPr>
            <a:spLocks noGrp="1"/>
          </p:cNvSpPr>
          <p:nvPr>
            <p:ph type="body" idx="1"/>
          </p:nvPr>
        </p:nvSpPr>
        <p:spPr/>
        <p:txBody>
          <a:bodyPr/>
          <a:lstStyle/>
          <a:p>
            <a:endParaRPr lang="en-US" dirty="0"/>
          </a:p>
          <a:p>
            <a:r>
              <a:rPr lang="en-US" dirty="0"/>
              <a:t>The entire set of activities related to the analysis, development, and testing of business </a:t>
            </a:r>
            <a:r>
              <a:rPr lang="en-US" dirty="0" smtClean="0"/>
              <a:t>continuity </a:t>
            </a:r>
            <a:r>
              <a:rPr lang="en-US" dirty="0"/>
              <a:t>and disaster recovery plans can be thought of as a life cycle process. </a:t>
            </a:r>
            <a:r>
              <a:rPr lang="en-US" dirty="0" smtClean="0"/>
              <a:t>  These are the steps of the life cycle.</a:t>
            </a:r>
          </a:p>
          <a:p>
            <a:endParaRPr lang="en-US" dirty="0"/>
          </a:p>
          <a:p>
            <a:r>
              <a:rPr lang="en-US" dirty="0"/>
              <a:t>The development of business continuity and disaster recovery plans is a significant </a:t>
            </a:r>
            <a:r>
              <a:rPr lang="en-US" dirty="0" smtClean="0"/>
              <a:t>undertaking </a:t>
            </a:r>
            <a:r>
              <a:rPr lang="en-US" dirty="0"/>
              <a:t>that can consume dozens </a:t>
            </a:r>
            <a:r>
              <a:rPr lang="en-US" dirty="0" smtClean="0"/>
              <a:t>to thousands </a:t>
            </a:r>
            <a:r>
              <a:rPr lang="en-US" dirty="0"/>
              <a:t>of personnel </a:t>
            </a:r>
            <a:r>
              <a:rPr lang="en-US" dirty="0" smtClean="0"/>
              <a:t>hours. </a:t>
            </a:r>
          </a:p>
          <a:p>
            <a:endParaRPr lang="en-US" dirty="0"/>
          </a:p>
          <a:p>
            <a:r>
              <a:rPr lang="en-US" dirty="0" smtClean="0"/>
              <a:t>Any </a:t>
            </a:r>
            <a:r>
              <a:rPr lang="en-US" dirty="0"/>
              <a:t>activity of this magnitude requires formal </a:t>
            </a:r>
            <a:r>
              <a:rPr lang="en-US" dirty="0" smtClean="0"/>
              <a:t>planning</a:t>
            </a:r>
            <a:r>
              <a:rPr lang="en-US" dirty="0"/>
              <a:t>, budget, and support</a:t>
            </a:r>
            <a:r>
              <a:rPr lang="en-US" dirty="0" smtClean="0"/>
              <a: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21438ABE-5C10-4421-941C-FB13AB3577D6}" type="slidenum">
              <a:rPr lang="en-US" smtClean="0"/>
              <a:t>14</a:t>
            </a:fld>
            <a:endParaRPr lang="en-US"/>
          </a:p>
        </p:txBody>
      </p:sp>
    </p:spTree>
    <p:extLst>
      <p:ext uri="{BB962C8B-B14F-4D97-AF65-F5344CB8AC3E}">
        <p14:creationId xmlns:p14="http://schemas.microsoft.com/office/powerpoint/2010/main" val="609625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BCP/DRP takes a lot of investment in time and money.  The process will negatively impact business activities in the short-term.  Managers may want to pull staff off the project.  </a:t>
            </a:r>
            <a:r>
              <a:rPr lang="en-US" b="1" dirty="0" smtClean="0"/>
              <a:t>Executives must support the plan </a:t>
            </a:r>
            <a:r>
              <a:rPr lang="en-US" dirty="0" smtClean="0"/>
              <a:t>and clearly define:</a:t>
            </a:r>
          </a:p>
          <a:p>
            <a:r>
              <a:rPr lang="en-US" dirty="0" smtClean="0"/>
              <a:t>Scope/Priority of project/budget/staffing/completion date/incentives/Ongoing support for maintenance.  </a:t>
            </a:r>
          </a:p>
          <a:p>
            <a:r>
              <a:rPr lang="en-US" b="1" dirty="0" smtClean="0"/>
              <a:t>Scope</a:t>
            </a:r>
            <a:r>
              <a:rPr lang="en-US" dirty="0" smtClean="0"/>
              <a:t> defines what parts of the Org will be included/excluded in the project.</a:t>
            </a:r>
          </a:p>
          <a:p>
            <a:r>
              <a:rPr lang="en-US" b="1" dirty="0" smtClean="0"/>
              <a:t>Team Members</a:t>
            </a:r>
            <a:r>
              <a:rPr lang="en-US" dirty="0" smtClean="0"/>
              <a:t>:  Project Mngr./Admin-support= documentation, reports, and workflows/subject matter experts/departmental liaisons/</a:t>
            </a:r>
          </a:p>
          <a:p>
            <a:r>
              <a:rPr lang="en-US" b="1" dirty="0" smtClean="0"/>
              <a:t>Develop a Plan</a:t>
            </a:r>
            <a:r>
              <a:rPr lang="en-US" dirty="0" smtClean="0"/>
              <a:t>: define schedule/Milestones/who’s doing work/who’s responsible.</a:t>
            </a:r>
          </a:p>
          <a:p>
            <a:r>
              <a:rPr lang="en-US" b="1" dirty="0" smtClean="0"/>
              <a:t>Develop a Project Charter</a:t>
            </a:r>
            <a:r>
              <a:rPr lang="en-US" dirty="0" smtClean="0"/>
              <a:t>: </a:t>
            </a:r>
            <a:r>
              <a:rPr lang="en-US" dirty="0"/>
              <a:t> formally structures the requirements and desired outcomes and initiates the project. </a:t>
            </a:r>
            <a:r>
              <a:rPr lang="en-US" dirty="0" smtClean="0"/>
              <a:t>  </a:t>
            </a:r>
          </a:p>
          <a:p>
            <a:r>
              <a:rPr lang="en-US" dirty="0"/>
              <a:t>Purpose of the BCP/DRP project, including a business case for its inception </a:t>
            </a:r>
            <a:endParaRPr lang="en-US" dirty="0" smtClean="0"/>
          </a:p>
          <a:p>
            <a:r>
              <a:rPr lang="en-US" dirty="0" smtClean="0"/>
              <a:t>Executive </a:t>
            </a:r>
            <a:r>
              <a:rPr lang="en-US" dirty="0"/>
              <a:t>sponsorship and definition of stakeholders and their interests </a:t>
            </a:r>
            <a:endParaRPr lang="en-US" dirty="0" smtClean="0"/>
          </a:p>
          <a:p>
            <a:r>
              <a:rPr lang="en-US" dirty="0" smtClean="0"/>
              <a:t>Scope </a:t>
            </a:r>
          </a:p>
          <a:p>
            <a:r>
              <a:rPr lang="en-US" dirty="0" smtClean="0"/>
              <a:t>Budget</a:t>
            </a:r>
            <a:endParaRPr lang="en-US" dirty="0"/>
          </a:p>
          <a:p>
            <a:r>
              <a:rPr lang="en-US" dirty="0"/>
              <a:t>Principal team members </a:t>
            </a:r>
            <a:endParaRPr lang="en-US" dirty="0" smtClean="0"/>
          </a:p>
          <a:p>
            <a:r>
              <a:rPr lang="en-US" dirty="0" smtClean="0"/>
              <a:t>Milestones</a:t>
            </a:r>
            <a:endParaRPr lang="en-US" dirty="0"/>
          </a:p>
          <a:p>
            <a:endParaRPr lang="en-US" dirty="0"/>
          </a:p>
        </p:txBody>
      </p:sp>
      <p:sp>
        <p:nvSpPr>
          <p:cNvPr id="4" name="Slide Number Placeholder 3"/>
          <p:cNvSpPr>
            <a:spLocks noGrp="1"/>
          </p:cNvSpPr>
          <p:nvPr>
            <p:ph type="sldNum" sz="quarter" idx="10"/>
          </p:nvPr>
        </p:nvSpPr>
        <p:spPr/>
        <p:txBody>
          <a:bodyPr/>
          <a:lstStyle/>
          <a:p>
            <a:fld id="{21438ABE-5C10-4421-941C-FB13AB3577D6}" type="slidenum">
              <a:rPr lang="en-US" smtClean="0"/>
              <a:t>15</a:t>
            </a:fld>
            <a:endParaRPr lang="en-US"/>
          </a:p>
        </p:txBody>
      </p:sp>
    </p:spTree>
    <p:extLst>
      <p:ext uri="{BB962C8B-B14F-4D97-AF65-F5344CB8AC3E}">
        <p14:creationId xmlns:p14="http://schemas.microsoft.com/office/powerpoint/2010/main" val="1737823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suggested that a large BCP/DRP project be split into three phases:</a:t>
            </a:r>
          </a:p>
          <a:p>
            <a:r>
              <a:rPr lang="en-US" dirty="0"/>
              <a:t>Phase I: Business Impact Analysis Phase II: Develop Contingency Plans Phase III: Test Contingency </a:t>
            </a:r>
            <a:r>
              <a:rPr lang="en-US" dirty="0" smtClean="0"/>
              <a:t>Plans.</a:t>
            </a:r>
          </a:p>
          <a:p>
            <a:endParaRPr lang="en-US" dirty="0"/>
          </a:p>
          <a:p>
            <a:r>
              <a:rPr lang="en-US" dirty="0"/>
              <a:t>A Business Impact Analysis </a:t>
            </a:r>
            <a:r>
              <a:rPr lang="en-US" dirty="0" smtClean="0"/>
              <a:t>(</a:t>
            </a:r>
            <a:r>
              <a:rPr lang="en-US" b="1" dirty="0" smtClean="0"/>
              <a:t>BIA</a:t>
            </a:r>
            <a:r>
              <a:rPr lang="en-US" dirty="0" smtClean="0"/>
              <a:t>) </a:t>
            </a:r>
            <a:r>
              <a:rPr lang="en-US" dirty="0"/>
              <a:t>is essentially a catalog of all of an organization’s </a:t>
            </a:r>
            <a:r>
              <a:rPr lang="en-US" dirty="0" smtClean="0"/>
              <a:t>important </a:t>
            </a:r>
            <a:r>
              <a:rPr lang="en-US" dirty="0"/>
              <a:t>business processes that includes information about the criticality of each. The steps required to perform the BIA are:</a:t>
            </a:r>
          </a:p>
          <a:p>
            <a:r>
              <a:rPr lang="en-US" dirty="0"/>
              <a:t>Survey business processes </a:t>
            </a:r>
            <a:endParaRPr lang="en-US" dirty="0" smtClean="0"/>
          </a:p>
          <a:p>
            <a:r>
              <a:rPr lang="en-US" dirty="0" smtClean="0"/>
              <a:t>Perform </a:t>
            </a:r>
            <a:r>
              <a:rPr lang="en-US" dirty="0"/>
              <a:t>risk analysis and threat </a:t>
            </a:r>
            <a:r>
              <a:rPr lang="en-US" dirty="0" smtClean="0"/>
              <a:t>assessment</a:t>
            </a:r>
          </a:p>
          <a:p>
            <a:r>
              <a:rPr lang="en-US" dirty="0"/>
              <a:t>Determine Maximum Tolerable Downtime (MTD)</a:t>
            </a:r>
          </a:p>
          <a:p>
            <a:r>
              <a:rPr lang="en-US" dirty="0"/>
              <a:t>Establish key recovery targets</a:t>
            </a:r>
          </a:p>
          <a:p>
            <a:endParaRPr lang="en-US" dirty="0"/>
          </a:p>
        </p:txBody>
      </p:sp>
      <p:sp>
        <p:nvSpPr>
          <p:cNvPr id="4" name="Slide Number Placeholder 3"/>
          <p:cNvSpPr>
            <a:spLocks noGrp="1"/>
          </p:cNvSpPr>
          <p:nvPr>
            <p:ph type="sldNum" sz="quarter" idx="10"/>
          </p:nvPr>
        </p:nvSpPr>
        <p:spPr/>
        <p:txBody>
          <a:bodyPr/>
          <a:lstStyle/>
          <a:p>
            <a:fld id="{21438ABE-5C10-4421-941C-FB13AB3577D6}" type="slidenum">
              <a:rPr lang="en-US" smtClean="0"/>
              <a:t>16</a:t>
            </a:fld>
            <a:endParaRPr lang="en-US"/>
          </a:p>
        </p:txBody>
      </p:sp>
    </p:spTree>
    <p:extLst>
      <p:ext uri="{BB962C8B-B14F-4D97-AF65-F5344CB8AC3E}">
        <p14:creationId xmlns:p14="http://schemas.microsoft.com/office/powerpoint/2010/main" val="389882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Interview/Intake Template:  It is important for the collection of business process information to be as uniform as possible. </a:t>
            </a:r>
            <a:r>
              <a:rPr lang="en-US" dirty="0" smtClean="0"/>
              <a:t>  Record the process for accuracy.</a:t>
            </a:r>
          </a:p>
          <a:p>
            <a:endParaRPr lang="en-US" dirty="0"/>
          </a:p>
          <a:p>
            <a:r>
              <a:rPr lang="en-US" dirty="0" smtClean="0"/>
              <a:t>Each process has its own form.</a:t>
            </a:r>
          </a:p>
          <a:p>
            <a:endParaRPr lang="en-US" dirty="0" smtClean="0"/>
          </a:p>
          <a:p>
            <a:r>
              <a:rPr lang="en-US" dirty="0"/>
              <a:t>It is suggested that the spreadsheet be set up as follows: </a:t>
            </a:r>
            <a:endParaRPr lang="en-US" dirty="0" smtClean="0"/>
          </a:p>
          <a:p>
            <a:r>
              <a:rPr lang="en-US" dirty="0" smtClean="0"/>
              <a:t>Columns </a:t>
            </a:r>
            <a:r>
              <a:rPr lang="en-US" dirty="0"/>
              <a:t>in the spreadsheet will correspond to fields in the intake form. </a:t>
            </a:r>
            <a:endParaRPr lang="en-US" dirty="0" smtClean="0"/>
          </a:p>
          <a:p>
            <a:r>
              <a:rPr lang="en-US" dirty="0" err="1"/>
              <a:t>s</a:t>
            </a:r>
            <a:r>
              <a:rPr lang="en-US" dirty="0" err="1" smtClean="0"/>
              <a:t>Rows</a:t>
            </a:r>
            <a:r>
              <a:rPr lang="en-US" dirty="0" smtClean="0"/>
              <a:t> </a:t>
            </a:r>
            <a:r>
              <a:rPr lang="en-US" dirty="0"/>
              <a:t>in the spreadsheet will correspond to individual intake forms.</a:t>
            </a:r>
          </a:p>
          <a:p>
            <a:endParaRPr lang="en-US" dirty="0" smtClean="0"/>
          </a:p>
        </p:txBody>
      </p:sp>
      <p:sp>
        <p:nvSpPr>
          <p:cNvPr id="4" name="Slide Number Placeholder 3"/>
          <p:cNvSpPr>
            <a:spLocks noGrp="1"/>
          </p:cNvSpPr>
          <p:nvPr>
            <p:ph type="sldNum" sz="quarter" idx="10"/>
          </p:nvPr>
        </p:nvSpPr>
        <p:spPr/>
        <p:txBody>
          <a:bodyPr/>
          <a:lstStyle/>
          <a:p>
            <a:fld id="{21438ABE-5C10-4421-941C-FB13AB3577D6}" type="slidenum">
              <a:rPr lang="en-US" smtClean="0"/>
              <a:t>17</a:t>
            </a:fld>
            <a:endParaRPr lang="en-US"/>
          </a:p>
        </p:txBody>
      </p:sp>
    </p:spTree>
    <p:extLst>
      <p:ext uri="{BB962C8B-B14F-4D97-AF65-F5344CB8AC3E}">
        <p14:creationId xmlns:p14="http://schemas.microsoft.com/office/powerpoint/2010/main" val="2836879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38ABE-5C10-4421-941C-FB13AB3577D6}" type="slidenum">
              <a:rPr lang="en-US" smtClean="0"/>
              <a:t>18</a:t>
            </a:fld>
            <a:endParaRPr lang="en-US"/>
          </a:p>
        </p:txBody>
      </p:sp>
    </p:spTree>
    <p:extLst>
      <p:ext uri="{BB962C8B-B14F-4D97-AF65-F5344CB8AC3E}">
        <p14:creationId xmlns:p14="http://schemas.microsoft.com/office/powerpoint/2010/main" val="1420559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all processes have been identified, and basic </a:t>
            </a:r>
            <a:r>
              <a:rPr lang="en-US" dirty="0" smtClean="0"/>
              <a:t>information </a:t>
            </a:r>
            <a:r>
              <a:rPr lang="en-US" dirty="0"/>
              <a:t>about each process captured on the input forms, threat risk analysis needs to be performed on each process. </a:t>
            </a:r>
            <a:endParaRPr lang="en-US" dirty="0" smtClean="0"/>
          </a:p>
          <a:p>
            <a:r>
              <a:rPr lang="en-US" dirty="0"/>
              <a:t> To support the business case for the business continuity plan, risks associated with short- and long-term operational down- time must be quantified in financial terms. Stakeholders should know the daily costs </a:t>
            </a:r>
            <a:r>
              <a:rPr lang="en-US" dirty="0" smtClean="0"/>
              <a:t>associated </a:t>
            </a:r>
            <a:r>
              <a:rPr lang="en-US" dirty="0"/>
              <a:t>with downtime</a:t>
            </a:r>
            <a:r>
              <a:rPr lang="en-US" dirty="0" smtClean="0"/>
              <a:t>. = quantitative.</a:t>
            </a:r>
          </a:p>
          <a:p>
            <a:endParaRPr lang="en-US" dirty="0"/>
          </a:p>
          <a:p>
            <a:r>
              <a:rPr lang="en-US" dirty="0"/>
              <a:t>The purpose for threat and risk analyses is to identify threats and risks that can jeopardize critical business processes—    </a:t>
            </a:r>
            <a:r>
              <a:rPr lang="en-US" dirty="0" smtClean="0"/>
              <a:t>not just </a:t>
            </a:r>
            <a:r>
              <a:rPr lang="en-US" dirty="0"/>
              <a:t>recovering from disasters but also preventing and avoiding disaster-related and other events from threatening the continuity of critical business processes. </a:t>
            </a:r>
            <a:r>
              <a:rPr lang="en-US" dirty="0" smtClean="0"/>
              <a:t> = Resiliency.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21438ABE-5C10-4421-941C-FB13AB3577D6}" type="slidenum">
              <a:rPr lang="en-US" smtClean="0"/>
              <a:t>19</a:t>
            </a:fld>
            <a:endParaRPr lang="en-US"/>
          </a:p>
        </p:txBody>
      </p:sp>
    </p:spTree>
    <p:extLst>
      <p:ext uri="{BB962C8B-B14F-4D97-AF65-F5344CB8AC3E}">
        <p14:creationId xmlns:p14="http://schemas.microsoft.com/office/powerpoint/2010/main" val="849189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0CCCCE3-893C-46D9-8C7E-460832DE2997}" type="slidenum">
              <a:rPr lang="en-US" altLang="en-US" sz="1200"/>
              <a:pPr eaLnBrk="1" hangingPunct="1"/>
              <a:t>2</a:t>
            </a:fld>
            <a:endParaRPr lang="en-US" altLang="en-US" sz="1200"/>
          </a:p>
        </p:txBody>
      </p:sp>
      <p:sp>
        <p:nvSpPr>
          <p:cNvPr id="2334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33475" name="Rectangle 3"/>
          <p:cNvSpPr>
            <a:spLocks noGrp="1" noChangeArrowheads="1"/>
          </p:cNvSpPr>
          <p:nvPr>
            <p:ph type="body" idx="1"/>
          </p:nvPr>
        </p:nvSpPr>
        <p:spPr/>
        <p:txBody>
          <a:bodyPr/>
          <a:lstStyle/>
          <a:p>
            <a:pPr eaLnBrk="1" hangingPunct="1">
              <a:defRPr/>
            </a:pPr>
            <a:endParaRPr lang="en-US" smtClean="0">
              <a:ea typeface="ＭＳ Ｐゴシック" charset="0"/>
            </a:endParaRPr>
          </a:p>
        </p:txBody>
      </p:sp>
    </p:spTree>
    <p:extLst>
      <p:ext uri="{BB962C8B-B14F-4D97-AF65-F5344CB8AC3E}">
        <p14:creationId xmlns:p14="http://schemas.microsoft.com/office/powerpoint/2010/main" val="3026971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MTD starts off as a best-guess number, then have execs review/update and approve the MTD figures.  MTD numbers may change as the process continues.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1438ABE-5C10-4421-941C-FB13AB3577D6}" type="slidenum">
              <a:rPr lang="en-US" smtClean="0"/>
              <a:t>20</a:t>
            </a:fld>
            <a:endParaRPr lang="en-US"/>
          </a:p>
        </p:txBody>
      </p:sp>
    </p:spTree>
    <p:extLst>
      <p:ext uri="{BB962C8B-B14F-4D97-AF65-F5344CB8AC3E}">
        <p14:creationId xmlns:p14="http://schemas.microsoft.com/office/powerpoint/2010/main" val="1387122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38ABE-5C10-4421-941C-FB13AB3577D6}" type="slidenum">
              <a:rPr lang="en-US" smtClean="0"/>
              <a:t>21</a:t>
            </a:fld>
            <a:endParaRPr lang="en-US"/>
          </a:p>
        </p:txBody>
      </p:sp>
    </p:spTree>
    <p:extLst>
      <p:ext uri="{BB962C8B-B14F-4D97-AF65-F5344CB8AC3E}">
        <p14:creationId xmlns:p14="http://schemas.microsoft.com/office/powerpoint/2010/main" val="2528300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38ABE-5C10-4421-941C-FB13AB3577D6}" type="slidenum">
              <a:rPr lang="en-US" smtClean="0"/>
              <a:t>22</a:t>
            </a:fld>
            <a:endParaRPr lang="en-US"/>
          </a:p>
        </p:txBody>
      </p:sp>
    </p:spTree>
    <p:extLst>
      <p:ext uri="{BB962C8B-B14F-4D97-AF65-F5344CB8AC3E}">
        <p14:creationId xmlns:p14="http://schemas.microsoft.com/office/powerpoint/2010/main" val="27390858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capabilities need to be taken into account. For each process there will be three </a:t>
            </a:r>
            <a:r>
              <a:rPr lang="en-US" dirty="0" smtClean="0"/>
              <a:t>possible outcomes</a:t>
            </a:r>
            <a:r>
              <a:rPr lang="en-US" dirty="0"/>
              <a:t>:</a:t>
            </a:r>
          </a:p>
          <a:p>
            <a:r>
              <a:rPr lang="en-US" b="1" dirty="0"/>
              <a:t>Adequate</a:t>
            </a:r>
            <a:r>
              <a:rPr lang="en-US" dirty="0"/>
              <a:t>. The current BCP/DRP capability exists and is still adequate.</a:t>
            </a:r>
          </a:p>
          <a:p>
            <a:r>
              <a:rPr lang="en-US" b="1" dirty="0"/>
              <a:t>Inadequate</a:t>
            </a:r>
            <a:r>
              <a:rPr lang="en-US" dirty="0"/>
              <a:t>. The current BCP/DRP capability exists but no longer meets the needs of the business. Current capabilities are either defective (implemented incorrectly) or provide recovery at a lesser level of capability.</a:t>
            </a:r>
          </a:p>
          <a:p>
            <a:r>
              <a:rPr lang="en-US" b="1" dirty="0"/>
              <a:t>Nonexistent</a:t>
            </a:r>
            <a:r>
              <a:rPr lang="en-US" dirty="0"/>
              <a:t>. No BCP/DRP capability exists.</a:t>
            </a:r>
          </a:p>
          <a:p>
            <a:endParaRPr lang="en-US" dirty="0"/>
          </a:p>
        </p:txBody>
      </p:sp>
      <p:sp>
        <p:nvSpPr>
          <p:cNvPr id="4" name="Slide Number Placeholder 3"/>
          <p:cNvSpPr>
            <a:spLocks noGrp="1"/>
          </p:cNvSpPr>
          <p:nvPr>
            <p:ph type="sldNum" sz="quarter" idx="10"/>
          </p:nvPr>
        </p:nvSpPr>
        <p:spPr/>
        <p:txBody>
          <a:bodyPr/>
          <a:lstStyle/>
          <a:p>
            <a:fld id="{21438ABE-5C10-4421-941C-FB13AB3577D6}" type="slidenum">
              <a:rPr lang="en-US" smtClean="0"/>
              <a:t>23</a:t>
            </a:fld>
            <a:endParaRPr lang="en-US"/>
          </a:p>
        </p:txBody>
      </p:sp>
    </p:spTree>
    <p:extLst>
      <p:ext uri="{BB962C8B-B14F-4D97-AF65-F5344CB8AC3E}">
        <p14:creationId xmlns:p14="http://schemas.microsoft.com/office/powerpoint/2010/main" val="34286338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RCO  =  1 - (number </a:t>
            </a:r>
            <a:r>
              <a:rPr lang="en-US" dirty="0"/>
              <a:t>of inconsistent entities) / (number of entities</a:t>
            </a:r>
            <a:r>
              <a:rPr lang="en-US" dirty="0" smtClean="0"/>
              <a:t>)</a:t>
            </a:r>
          </a:p>
          <a:p>
            <a:endParaRPr lang="en-US" dirty="0"/>
          </a:p>
          <a:p>
            <a:r>
              <a:rPr lang="en-US" dirty="0"/>
              <a:t> </a:t>
            </a:r>
          </a:p>
        </p:txBody>
      </p:sp>
      <p:sp>
        <p:nvSpPr>
          <p:cNvPr id="4" name="Slide Number Placeholder 3"/>
          <p:cNvSpPr>
            <a:spLocks noGrp="1"/>
          </p:cNvSpPr>
          <p:nvPr>
            <p:ph type="sldNum" sz="quarter" idx="10"/>
          </p:nvPr>
        </p:nvSpPr>
        <p:spPr/>
        <p:txBody>
          <a:bodyPr/>
          <a:lstStyle/>
          <a:p>
            <a:fld id="{21438ABE-5C10-4421-941C-FB13AB3577D6}" type="slidenum">
              <a:rPr lang="en-US" smtClean="0"/>
              <a:t>24</a:t>
            </a:fld>
            <a:endParaRPr lang="en-US"/>
          </a:p>
        </p:txBody>
      </p:sp>
    </p:spTree>
    <p:extLst>
      <p:ext uri="{BB962C8B-B14F-4D97-AF65-F5344CB8AC3E}">
        <p14:creationId xmlns:p14="http://schemas.microsoft.com/office/powerpoint/2010/main" val="1645649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38ABE-5C10-4421-941C-FB13AB3577D6}" type="slidenum">
              <a:rPr lang="en-US" smtClean="0"/>
              <a:t>25</a:t>
            </a:fld>
            <a:endParaRPr lang="en-US"/>
          </a:p>
        </p:txBody>
      </p:sp>
    </p:spTree>
    <p:extLst>
      <p:ext uri="{BB962C8B-B14F-4D97-AF65-F5344CB8AC3E}">
        <p14:creationId xmlns:p14="http://schemas.microsoft.com/office/powerpoint/2010/main" val="2709728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38ABE-5C10-4421-941C-FB13AB3577D6}" type="slidenum">
              <a:rPr lang="en-US" smtClean="0"/>
              <a:t>26</a:t>
            </a:fld>
            <a:endParaRPr lang="en-US"/>
          </a:p>
        </p:txBody>
      </p:sp>
    </p:spTree>
    <p:extLst>
      <p:ext uri="{BB962C8B-B14F-4D97-AF65-F5344CB8AC3E}">
        <p14:creationId xmlns:p14="http://schemas.microsoft.com/office/powerpoint/2010/main" val="3436211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38ABE-5C10-4421-941C-FB13AB3577D6}" type="slidenum">
              <a:rPr lang="en-US" smtClean="0"/>
              <a:t>27</a:t>
            </a:fld>
            <a:endParaRPr lang="en-US"/>
          </a:p>
        </p:txBody>
      </p:sp>
    </p:spTree>
    <p:extLst>
      <p:ext uri="{BB962C8B-B14F-4D97-AF65-F5344CB8AC3E}">
        <p14:creationId xmlns:p14="http://schemas.microsoft.com/office/powerpoint/2010/main" val="14239168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The point of the criticality analysis is to identify which processes in the organization are the most critical, based upon the objective measures that have been identified thus far in the Business Impact Analysis. Here are several ways in which processes can be compared:</a:t>
            </a:r>
          </a:p>
          <a:p>
            <a:r>
              <a:rPr lang="en-US" sz="1100" dirty="0"/>
              <a:t>Ranked by </a:t>
            </a:r>
            <a:r>
              <a:rPr lang="en-US" sz="1100" b="1" dirty="0"/>
              <a:t>MTD</a:t>
            </a:r>
            <a:r>
              <a:rPr lang="en-US" sz="1100" dirty="0"/>
              <a:t>. Those processes with the lowest MTD values may be the most time- sensitive in the organization.</a:t>
            </a:r>
          </a:p>
          <a:p>
            <a:r>
              <a:rPr lang="en-US" sz="1100" dirty="0"/>
              <a:t>Ranked by </a:t>
            </a:r>
            <a:r>
              <a:rPr lang="en-US" sz="1100" b="1" dirty="0"/>
              <a:t>RTO</a:t>
            </a:r>
            <a:r>
              <a:rPr lang="en-US" sz="1100" dirty="0"/>
              <a:t>. Processes with low RTO values are probably also time-sensitive. Ranked by RPO. Processes with low RPO values are probably time-sensitive and </a:t>
            </a:r>
            <a:r>
              <a:rPr lang="en-US" sz="1100" dirty="0" err="1" smtClean="0"/>
              <a:t>alsos</a:t>
            </a:r>
            <a:endParaRPr lang="en-US" sz="1100" dirty="0"/>
          </a:p>
          <a:p>
            <a:r>
              <a:rPr lang="en-US" sz="1100" dirty="0"/>
              <a:t>high-value or labor-intensive.</a:t>
            </a:r>
          </a:p>
          <a:p>
            <a:r>
              <a:rPr lang="en-US" sz="1100" dirty="0"/>
              <a:t>Ranked by </a:t>
            </a:r>
            <a:r>
              <a:rPr lang="en-US" sz="1100" b="1" dirty="0"/>
              <a:t>RCO</a:t>
            </a:r>
            <a:r>
              <a:rPr lang="en-US" sz="1100" dirty="0"/>
              <a:t>. Processes with high RCO values may be high-value processes, or processes that by their nature require high data integrity.</a:t>
            </a:r>
          </a:p>
          <a:p>
            <a:r>
              <a:rPr lang="en-US" sz="1100" dirty="0"/>
              <a:t>Ranked by </a:t>
            </a:r>
            <a:r>
              <a:rPr lang="en-US" sz="1100" b="1" dirty="0" err="1"/>
              <a:t>RCapO</a:t>
            </a:r>
            <a:r>
              <a:rPr lang="en-US" sz="1100" dirty="0"/>
              <a:t>. Processes with high </a:t>
            </a:r>
            <a:r>
              <a:rPr lang="en-US" sz="1100" dirty="0" err="1"/>
              <a:t>RCapO</a:t>
            </a:r>
            <a:r>
              <a:rPr lang="en-US" sz="1100" dirty="0"/>
              <a:t> values may be high-value processes, or processes that are resource-intensive.</a:t>
            </a:r>
          </a:p>
          <a:p>
            <a:r>
              <a:rPr lang="en-US" sz="1100" dirty="0"/>
              <a:t>Ranked by </a:t>
            </a:r>
            <a:r>
              <a:rPr lang="en-US" sz="1100" b="1" dirty="0"/>
              <a:t>revenue per hour/day/month</a:t>
            </a:r>
            <a:r>
              <a:rPr lang="en-US" sz="1100" dirty="0"/>
              <a:t>. Processes with high revenue rates are probably among the most valuable in the organization.</a:t>
            </a:r>
          </a:p>
          <a:p>
            <a:r>
              <a:rPr lang="en-US" sz="1100" dirty="0"/>
              <a:t>Ranked by </a:t>
            </a:r>
            <a:r>
              <a:rPr lang="en-US" sz="1100" b="1" dirty="0"/>
              <a:t>profit per hour/day/month</a:t>
            </a:r>
            <a:r>
              <a:rPr lang="en-US" sz="1100" dirty="0"/>
              <a:t>. Processes with high profit margins may be considered among the most valuable in the organization.</a:t>
            </a:r>
          </a:p>
          <a:p>
            <a:r>
              <a:rPr lang="en-US" sz="1100" dirty="0"/>
              <a:t>Ranked by </a:t>
            </a:r>
            <a:r>
              <a:rPr lang="en-US" sz="1100" b="1" dirty="0"/>
              <a:t>cost per hour/day/month</a:t>
            </a:r>
            <a:r>
              <a:rPr lang="en-US" sz="1100" dirty="0"/>
              <a:t>. Processes with a high cost may be the most valuable in the organization.</a:t>
            </a:r>
          </a:p>
          <a:p>
            <a:r>
              <a:rPr lang="en-US" sz="1100" dirty="0"/>
              <a:t>Ranked by </a:t>
            </a:r>
            <a:r>
              <a:rPr lang="en-US" sz="1100" b="1" dirty="0"/>
              <a:t>customer visibility</a:t>
            </a:r>
            <a:r>
              <a:rPr lang="en-US" sz="1100" dirty="0"/>
              <a:t>. A company that relies on its customer service image may consider customer-facing services and systems at a higher criticality than others.</a:t>
            </a:r>
          </a:p>
          <a:p>
            <a:endParaRPr lang="en-US" dirty="0"/>
          </a:p>
        </p:txBody>
      </p:sp>
      <p:sp>
        <p:nvSpPr>
          <p:cNvPr id="4" name="Slide Number Placeholder 3"/>
          <p:cNvSpPr>
            <a:spLocks noGrp="1"/>
          </p:cNvSpPr>
          <p:nvPr>
            <p:ph type="sldNum" sz="quarter" idx="10"/>
          </p:nvPr>
        </p:nvSpPr>
        <p:spPr/>
        <p:txBody>
          <a:bodyPr/>
          <a:lstStyle/>
          <a:p>
            <a:fld id="{21438ABE-5C10-4421-941C-FB13AB3577D6}" type="slidenum">
              <a:rPr lang="en-US" smtClean="0"/>
              <a:t>28</a:t>
            </a:fld>
            <a:endParaRPr lang="en-US"/>
          </a:p>
        </p:txBody>
      </p:sp>
    </p:spTree>
    <p:extLst>
      <p:ext uri="{BB962C8B-B14F-4D97-AF65-F5344CB8AC3E}">
        <p14:creationId xmlns:p14="http://schemas.microsoft.com/office/powerpoint/2010/main" val="4159833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 strict security perspective, the rank-ordered result of the BIA also provides security </a:t>
            </a:r>
            <a:r>
              <a:rPr lang="en-US" dirty="0" smtClean="0"/>
              <a:t>personnel </a:t>
            </a:r>
            <a:r>
              <a:rPr lang="en-US" dirty="0"/>
              <a:t>with a valuable list of which processes and systems may require the most </a:t>
            </a:r>
            <a:r>
              <a:rPr lang="en-US" dirty="0" err="1" smtClean="0"/>
              <a:t>protection.s</a:t>
            </a:r>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fld id="{21438ABE-5C10-4421-941C-FB13AB3577D6}" type="slidenum">
              <a:rPr lang="en-US" smtClean="0"/>
              <a:t>29</a:t>
            </a:fld>
            <a:endParaRPr lang="en-US"/>
          </a:p>
        </p:txBody>
      </p:sp>
    </p:spTree>
    <p:extLst>
      <p:ext uri="{BB962C8B-B14F-4D97-AF65-F5344CB8AC3E}">
        <p14:creationId xmlns:p14="http://schemas.microsoft.com/office/powerpoint/2010/main" val="837735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38ABE-5C10-4421-941C-FB13AB3577D6}" type="slidenum">
              <a:rPr lang="en-US" smtClean="0"/>
              <a:t>3</a:t>
            </a:fld>
            <a:endParaRPr lang="en-US"/>
          </a:p>
        </p:txBody>
      </p:sp>
    </p:spTree>
    <p:extLst>
      <p:ext uri="{BB962C8B-B14F-4D97-AF65-F5344CB8AC3E}">
        <p14:creationId xmlns:p14="http://schemas.microsoft.com/office/powerpoint/2010/main" val="13701112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Parts of the PLAN:</a:t>
            </a:r>
          </a:p>
          <a:p>
            <a:r>
              <a:rPr lang="en-US" dirty="0" smtClean="0"/>
              <a:t>Selecting </a:t>
            </a:r>
            <a:r>
              <a:rPr lang="en-US" dirty="0"/>
              <a:t>recovery team members </a:t>
            </a:r>
            <a:endParaRPr lang="en-US" dirty="0" smtClean="0"/>
          </a:p>
          <a:p>
            <a:r>
              <a:rPr lang="en-US" dirty="0" smtClean="0"/>
              <a:t>Emergency </a:t>
            </a:r>
            <a:r>
              <a:rPr lang="en-US" dirty="0"/>
              <a:t>response </a:t>
            </a:r>
            <a:endParaRPr lang="en-US" dirty="0" smtClean="0"/>
          </a:p>
          <a:p>
            <a:r>
              <a:rPr lang="en-US" dirty="0" smtClean="0"/>
              <a:t>Damage </a:t>
            </a:r>
            <a:r>
              <a:rPr lang="en-US" dirty="0"/>
              <a:t>assessment and salvage</a:t>
            </a:r>
          </a:p>
          <a:p>
            <a:r>
              <a:rPr lang="en-US" dirty="0" smtClean="0"/>
              <a:t>Notification </a:t>
            </a:r>
          </a:p>
          <a:p>
            <a:r>
              <a:rPr lang="en-US" dirty="0" smtClean="0"/>
              <a:t>Personnel </a:t>
            </a:r>
            <a:r>
              <a:rPr lang="en-US" dirty="0"/>
              <a:t>safety </a:t>
            </a:r>
            <a:endParaRPr lang="en-US" dirty="0" smtClean="0"/>
          </a:p>
          <a:p>
            <a:r>
              <a:rPr lang="en-US" dirty="0" smtClean="0"/>
              <a:t>Communications </a:t>
            </a:r>
          </a:p>
          <a:p>
            <a:r>
              <a:rPr lang="en-US" dirty="0" smtClean="0"/>
              <a:t>Public </a:t>
            </a:r>
            <a:r>
              <a:rPr lang="en-US" dirty="0"/>
              <a:t>utilities and infrastructure </a:t>
            </a:r>
            <a:endParaRPr lang="en-US" dirty="0" smtClean="0"/>
          </a:p>
          <a:p>
            <a:r>
              <a:rPr lang="en-US" dirty="0" smtClean="0"/>
              <a:t>Logistics </a:t>
            </a:r>
            <a:r>
              <a:rPr lang="en-US" dirty="0"/>
              <a:t>and supplies</a:t>
            </a:r>
          </a:p>
          <a:p>
            <a:r>
              <a:rPr lang="en-US" dirty="0"/>
              <a:t>Fire protection </a:t>
            </a:r>
            <a:endParaRPr lang="en-US" dirty="0" smtClean="0"/>
          </a:p>
          <a:p>
            <a:r>
              <a:rPr lang="en-US" dirty="0" smtClean="0"/>
              <a:t>Business </a:t>
            </a:r>
            <a:r>
              <a:rPr lang="en-US" dirty="0"/>
              <a:t>resumption planning </a:t>
            </a:r>
            <a:endParaRPr lang="en-US" dirty="0" smtClean="0"/>
          </a:p>
          <a:p>
            <a:r>
              <a:rPr lang="en-US" dirty="0" smtClean="0"/>
              <a:t>Restoration </a:t>
            </a:r>
            <a:r>
              <a:rPr lang="en-US" dirty="0"/>
              <a:t>and recovery</a:t>
            </a:r>
          </a:p>
          <a:p>
            <a:endParaRPr lang="en-US" dirty="0"/>
          </a:p>
        </p:txBody>
      </p:sp>
      <p:sp>
        <p:nvSpPr>
          <p:cNvPr id="4" name="Slide Number Placeholder 3"/>
          <p:cNvSpPr>
            <a:spLocks noGrp="1"/>
          </p:cNvSpPr>
          <p:nvPr>
            <p:ph type="sldNum" sz="quarter" idx="10"/>
          </p:nvPr>
        </p:nvSpPr>
        <p:spPr/>
        <p:txBody>
          <a:bodyPr/>
          <a:lstStyle/>
          <a:p>
            <a:fld id="{21438ABE-5C10-4421-941C-FB13AB3577D6}" type="slidenum">
              <a:rPr lang="en-US" smtClean="0"/>
              <a:t>30</a:t>
            </a:fld>
            <a:endParaRPr lang="en-US"/>
          </a:p>
        </p:txBody>
      </p:sp>
    </p:spTree>
    <p:extLst>
      <p:ext uri="{BB962C8B-B14F-4D97-AF65-F5344CB8AC3E}">
        <p14:creationId xmlns:p14="http://schemas.microsoft.com/office/powerpoint/2010/main" val="665272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38ABE-5C10-4421-941C-FB13AB3577D6}" type="slidenum">
              <a:rPr lang="en-US" smtClean="0"/>
              <a:t>31</a:t>
            </a:fld>
            <a:endParaRPr lang="en-US"/>
          </a:p>
        </p:txBody>
      </p:sp>
    </p:spTree>
    <p:extLst>
      <p:ext uri="{BB962C8B-B14F-4D97-AF65-F5344CB8AC3E}">
        <p14:creationId xmlns:p14="http://schemas.microsoft.com/office/powerpoint/2010/main" val="2778599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Disaster Response Plan should indicate that the highest </a:t>
            </a:r>
            <a:r>
              <a:rPr lang="en-US" dirty="0"/>
              <a:t>priority </a:t>
            </a:r>
            <a:r>
              <a:rPr lang="en-US" dirty="0" smtClean="0"/>
              <a:t>is </a:t>
            </a:r>
            <a:r>
              <a:rPr lang="en-US" dirty="0"/>
              <a:t>the safety of all personnel</a:t>
            </a:r>
            <a:r>
              <a:rPr lang="en-US" dirty="0" smtClean="0"/>
              <a:t>.</a:t>
            </a:r>
          </a:p>
          <a:p>
            <a:endParaRPr lang="en-US" dirty="0"/>
          </a:p>
          <a:p>
            <a:endParaRPr lang="en-US" dirty="0"/>
          </a:p>
        </p:txBody>
      </p:sp>
      <p:sp>
        <p:nvSpPr>
          <p:cNvPr id="4" name="Slide Number Placeholder 3"/>
          <p:cNvSpPr>
            <a:spLocks noGrp="1"/>
          </p:cNvSpPr>
          <p:nvPr>
            <p:ph type="sldNum" sz="quarter" idx="10"/>
          </p:nvPr>
        </p:nvSpPr>
        <p:spPr/>
        <p:txBody>
          <a:bodyPr/>
          <a:lstStyle/>
          <a:p>
            <a:fld id="{21438ABE-5C10-4421-941C-FB13AB3577D6}" type="slidenum">
              <a:rPr lang="en-US" smtClean="0"/>
              <a:t>32</a:t>
            </a:fld>
            <a:endParaRPr lang="en-US"/>
          </a:p>
        </p:txBody>
      </p:sp>
    </p:spTree>
    <p:extLst>
      <p:ext uri="{BB962C8B-B14F-4D97-AF65-F5344CB8AC3E}">
        <p14:creationId xmlns:p14="http://schemas.microsoft.com/office/powerpoint/2010/main" val="600376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438ABE-5C10-4421-941C-FB13AB3577D6}" type="slidenum">
              <a:rPr lang="en-US" smtClean="0"/>
              <a:t>33</a:t>
            </a:fld>
            <a:endParaRPr lang="en-US"/>
          </a:p>
        </p:txBody>
      </p:sp>
    </p:spTree>
    <p:extLst>
      <p:ext uri="{BB962C8B-B14F-4D97-AF65-F5344CB8AC3E}">
        <p14:creationId xmlns:p14="http://schemas.microsoft.com/office/powerpoint/2010/main" val="40415799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Carrier pigeons, mountaintop Morse code, battery-powered two-way radios, satellite phones, HAM radio.</a:t>
            </a:r>
          </a:p>
          <a:p>
            <a:endParaRPr lang="en-US" dirty="0"/>
          </a:p>
        </p:txBody>
      </p:sp>
      <p:sp>
        <p:nvSpPr>
          <p:cNvPr id="4" name="Slide Number Placeholder 3"/>
          <p:cNvSpPr>
            <a:spLocks noGrp="1"/>
          </p:cNvSpPr>
          <p:nvPr>
            <p:ph type="sldNum" sz="quarter" idx="10"/>
          </p:nvPr>
        </p:nvSpPr>
        <p:spPr/>
        <p:txBody>
          <a:bodyPr/>
          <a:lstStyle/>
          <a:p>
            <a:fld id="{21438ABE-5C10-4421-941C-FB13AB3577D6}" type="slidenum">
              <a:rPr lang="en-US" smtClean="0"/>
              <a:t>34</a:t>
            </a:fld>
            <a:endParaRPr lang="en-US"/>
          </a:p>
        </p:txBody>
      </p:sp>
    </p:spTree>
    <p:extLst>
      <p:ext uri="{BB962C8B-B14F-4D97-AF65-F5344CB8AC3E}">
        <p14:creationId xmlns:p14="http://schemas.microsoft.com/office/powerpoint/2010/main" val="1025998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38ABE-5C10-4421-941C-FB13AB3577D6}" type="slidenum">
              <a:rPr lang="en-US" smtClean="0"/>
              <a:t>35</a:t>
            </a:fld>
            <a:endParaRPr lang="en-US"/>
          </a:p>
        </p:txBody>
      </p:sp>
    </p:spTree>
    <p:extLst>
      <p:ext uri="{BB962C8B-B14F-4D97-AF65-F5344CB8AC3E}">
        <p14:creationId xmlns:p14="http://schemas.microsoft.com/office/powerpoint/2010/main" val="2869091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38ABE-5C10-4421-941C-FB13AB3577D6}" type="slidenum">
              <a:rPr lang="en-US" smtClean="0"/>
              <a:t>36</a:t>
            </a:fld>
            <a:endParaRPr lang="en-US"/>
          </a:p>
        </p:txBody>
      </p:sp>
    </p:spTree>
    <p:extLst>
      <p:ext uri="{BB962C8B-B14F-4D97-AF65-F5344CB8AC3E}">
        <p14:creationId xmlns:p14="http://schemas.microsoft.com/office/powerpoint/2010/main" val="4208435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Surge Suppressors, Line Conditioners (surge protectors for whole building).</a:t>
            </a:r>
            <a:endParaRPr lang="en-US" dirty="0"/>
          </a:p>
        </p:txBody>
      </p:sp>
      <p:sp>
        <p:nvSpPr>
          <p:cNvPr id="4" name="Slide Number Placeholder 3"/>
          <p:cNvSpPr>
            <a:spLocks noGrp="1"/>
          </p:cNvSpPr>
          <p:nvPr>
            <p:ph type="sldNum" sz="quarter" idx="10"/>
          </p:nvPr>
        </p:nvSpPr>
        <p:spPr/>
        <p:txBody>
          <a:bodyPr/>
          <a:lstStyle/>
          <a:p>
            <a:fld id="{21438ABE-5C10-4421-941C-FB13AB3577D6}" type="slidenum">
              <a:rPr lang="en-US" smtClean="0"/>
              <a:t>37</a:t>
            </a:fld>
            <a:endParaRPr lang="en-US"/>
          </a:p>
        </p:txBody>
      </p:sp>
    </p:spTree>
    <p:extLst>
      <p:ext uri="{BB962C8B-B14F-4D97-AF65-F5344CB8AC3E}">
        <p14:creationId xmlns:p14="http://schemas.microsoft.com/office/powerpoint/2010/main" val="27188430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This may include directories, procedures, schematics, specifications, and so on.</a:t>
            </a:r>
          </a:p>
          <a:p>
            <a:endParaRPr lang="en-US" dirty="0"/>
          </a:p>
        </p:txBody>
      </p:sp>
      <p:sp>
        <p:nvSpPr>
          <p:cNvPr id="4" name="Slide Number Placeholder 3"/>
          <p:cNvSpPr>
            <a:spLocks noGrp="1"/>
          </p:cNvSpPr>
          <p:nvPr>
            <p:ph type="sldNum" sz="quarter" idx="10"/>
          </p:nvPr>
        </p:nvSpPr>
        <p:spPr/>
        <p:txBody>
          <a:bodyPr/>
          <a:lstStyle/>
          <a:p>
            <a:fld id="{21438ABE-5C10-4421-941C-FB13AB3577D6}" type="slidenum">
              <a:rPr lang="en-US" smtClean="0"/>
              <a:t>38</a:t>
            </a:fld>
            <a:endParaRPr lang="en-US"/>
          </a:p>
        </p:txBody>
      </p:sp>
    </p:spTree>
    <p:extLst>
      <p:ext uri="{BB962C8B-B14F-4D97-AF65-F5344CB8AC3E}">
        <p14:creationId xmlns:p14="http://schemas.microsoft.com/office/powerpoint/2010/main" val="17163215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38ABE-5C10-4421-941C-FB13AB3577D6}" type="slidenum">
              <a:rPr lang="en-US" smtClean="0"/>
              <a:t>39</a:t>
            </a:fld>
            <a:endParaRPr lang="en-US"/>
          </a:p>
        </p:txBody>
      </p:sp>
    </p:spTree>
    <p:extLst>
      <p:ext uri="{BB962C8B-B14F-4D97-AF65-F5344CB8AC3E}">
        <p14:creationId xmlns:p14="http://schemas.microsoft.com/office/powerpoint/2010/main" val="394429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38ABE-5C10-4421-941C-FB13AB3577D6}" type="slidenum">
              <a:rPr lang="en-US" smtClean="0"/>
              <a:t>4</a:t>
            </a:fld>
            <a:endParaRPr lang="en-US"/>
          </a:p>
        </p:txBody>
      </p:sp>
    </p:spTree>
    <p:extLst>
      <p:ext uri="{BB962C8B-B14F-4D97-AF65-F5344CB8AC3E}">
        <p14:creationId xmlns:p14="http://schemas.microsoft.com/office/powerpoint/2010/main" val="36669145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38ABE-5C10-4421-941C-FB13AB3577D6}" type="slidenum">
              <a:rPr lang="en-US" smtClean="0"/>
              <a:t>40</a:t>
            </a:fld>
            <a:endParaRPr lang="en-US"/>
          </a:p>
        </p:txBody>
      </p:sp>
    </p:spTree>
    <p:extLst>
      <p:ext uri="{BB962C8B-B14F-4D97-AF65-F5344CB8AC3E}">
        <p14:creationId xmlns:p14="http://schemas.microsoft.com/office/powerpoint/2010/main" val="35618997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rule-of-thumb starting point for a backup strategy is a full backup once per week and an incremental backup daily, with periodic testing to ensure that backups are working properly and that data can actually be recovered from backup media. </a:t>
            </a:r>
            <a:endParaRPr lang="en-US" dirty="0" smtClean="0"/>
          </a:p>
          <a:p>
            <a:endParaRPr lang="en-US" dirty="0"/>
          </a:p>
          <a:p>
            <a:r>
              <a:rPr lang="en-US" dirty="0"/>
              <a:t>Server Clusters </a:t>
            </a:r>
            <a:r>
              <a:rPr lang="en-US" dirty="0" smtClean="0"/>
              <a:t>should be used In </a:t>
            </a:r>
            <a:r>
              <a:rPr lang="en-US" dirty="0"/>
              <a:t>cases where RCO value is high and RPO and RTO values are less than one hour, there probably will not be sufficient time for staff members to build and ready backup servers. </a:t>
            </a:r>
            <a:r>
              <a:rPr lang="en-US" dirty="0" smtClean="0"/>
              <a:t>  Servers can be Active-Active, or Active-Passive.</a:t>
            </a:r>
          </a:p>
          <a:p>
            <a:endParaRPr lang="en-US" dirty="0"/>
          </a:p>
          <a:p>
            <a:r>
              <a:rPr lang="en-US" dirty="0"/>
              <a:t>A geographic cluster, or geo-cluster, is a cluster in which the cluster members are located hundreds or thousands of miles apart and communicate via WAN connections. Geo- clusters may be needed for applications with very low RPO and RTO targets and high </a:t>
            </a:r>
            <a:r>
              <a:rPr lang="en-US" dirty="0" err="1"/>
              <a:t>RCapO</a:t>
            </a:r>
            <a:r>
              <a:rPr lang="en-US" dirty="0"/>
              <a:t> and RCO targets.</a:t>
            </a:r>
          </a:p>
          <a:p>
            <a:endParaRPr lang="en-US" dirty="0"/>
          </a:p>
        </p:txBody>
      </p:sp>
      <p:sp>
        <p:nvSpPr>
          <p:cNvPr id="4" name="Slide Number Placeholder 3"/>
          <p:cNvSpPr>
            <a:spLocks noGrp="1"/>
          </p:cNvSpPr>
          <p:nvPr>
            <p:ph type="sldNum" sz="quarter" idx="10"/>
          </p:nvPr>
        </p:nvSpPr>
        <p:spPr/>
        <p:txBody>
          <a:bodyPr/>
          <a:lstStyle/>
          <a:p>
            <a:fld id="{21438ABE-5C10-4421-941C-FB13AB3577D6}" type="slidenum">
              <a:rPr lang="en-US" smtClean="0"/>
              <a:t>41</a:t>
            </a:fld>
            <a:endParaRPr lang="en-US"/>
          </a:p>
        </p:txBody>
      </p:sp>
    </p:spTree>
    <p:extLst>
      <p:ext uri="{BB962C8B-B14F-4D97-AF65-F5344CB8AC3E}">
        <p14:creationId xmlns:p14="http://schemas.microsoft.com/office/powerpoint/2010/main" val="42495076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Participation in Testing, Formal training sessions.</a:t>
            </a:r>
            <a:endParaRPr lang="en-US" dirty="0"/>
          </a:p>
        </p:txBody>
      </p:sp>
      <p:sp>
        <p:nvSpPr>
          <p:cNvPr id="4" name="Slide Number Placeholder 3"/>
          <p:cNvSpPr>
            <a:spLocks noGrp="1"/>
          </p:cNvSpPr>
          <p:nvPr>
            <p:ph type="sldNum" sz="quarter" idx="10"/>
          </p:nvPr>
        </p:nvSpPr>
        <p:spPr/>
        <p:txBody>
          <a:bodyPr/>
          <a:lstStyle/>
          <a:p>
            <a:fld id="{21438ABE-5C10-4421-941C-FB13AB3577D6}" type="slidenum">
              <a:rPr lang="en-US" smtClean="0"/>
              <a:t>42</a:t>
            </a:fld>
            <a:endParaRPr lang="en-US"/>
          </a:p>
        </p:txBody>
      </p:sp>
    </p:spTree>
    <p:extLst>
      <p:ext uri="{BB962C8B-B14F-4D97-AF65-F5344CB8AC3E}">
        <p14:creationId xmlns:p14="http://schemas.microsoft.com/office/powerpoint/2010/main" val="7214613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438ABE-5C10-4421-941C-FB13AB3577D6}" type="slidenum">
              <a:rPr lang="en-US" smtClean="0"/>
              <a:t>43</a:t>
            </a:fld>
            <a:endParaRPr lang="en-US"/>
          </a:p>
        </p:txBody>
      </p:sp>
    </p:spTree>
    <p:extLst>
      <p:ext uri="{BB962C8B-B14F-4D97-AF65-F5344CB8AC3E}">
        <p14:creationId xmlns:p14="http://schemas.microsoft.com/office/powerpoint/2010/main" val="31582008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document review</a:t>
            </a:r>
            <a:r>
              <a:rPr lang="en-US" dirty="0"/>
              <a:t>, emergency response and recovery procedure documents are circulated to subject matter experts in the organization for review and comment. </a:t>
            </a:r>
          </a:p>
          <a:p>
            <a:endParaRPr lang="en-US" dirty="0"/>
          </a:p>
        </p:txBody>
      </p:sp>
      <p:sp>
        <p:nvSpPr>
          <p:cNvPr id="4" name="Slide Number Placeholder 3"/>
          <p:cNvSpPr>
            <a:spLocks noGrp="1"/>
          </p:cNvSpPr>
          <p:nvPr>
            <p:ph type="sldNum" sz="quarter" idx="10"/>
          </p:nvPr>
        </p:nvSpPr>
        <p:spPr/>
        <p:txBody>
          <a:bodyPr/>
          <a:lstStyle/>
          <a:p>
            <a:fld id="{21438ABE-5C10-4421-941C-FB13AB3577D6}" type="slidenum">
              <a:rPr lang="en-US" smtClean="0"/>
              <a:t>44</a:t>
            </a:fld>
            <a:endParaRPr lang="en-US"/>
          </a:p>
        </p:txBody>
      </p:sp>
    </p:spTree>
    <p:extLst>
      <p:ext uri="{BB962C8B-B14F-4D97-AF65-F5344CB8AC3E}">
        <p14:creationId xmlns:p14="http://schemas.microsoft.com/office/powerpoint/2010/main" val="17009512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Walkthrough or  tabletop exercise</a:t>
            </a:r>
            <a:r>
              <a:rPr lang="en-US" dirty="0"/>
              <a:t>, is similar to document review, but it’s performed by groups instead of individuals. A facilitator will step the group through a recovery or response procedure, evoking discussion and questions along the way. Group discussion helps to identify issues that individuals might not consider</a:t>
            </a:r>
            <a:r>
              <a:rPr lang="en-US" dirty="0" smtClean="0"/>
              <a:t>.</a:t>
            </a:r>
          </a:p>
          <a:p>
            <a:endParaRPr lang="en-US" dirty="0"/>
          </a:p>
          <a:p>
            <a:r>
              <a:rPr lang="en-US" dirty="0"/>
              <a:t>Several hours of uninterrupted time needs to be scheduled for a walkthrough so that the review team can get all the way through procedure documents. The continuity of thought helps to improve the quality of the walkthrough.</a:t>
            </a:r>
          </a:p>
          <a:p>
            <a:endParaRPr lang="en-US" dirty="0"/>
          </a:p>
          <a:p>
            <a:endParaRPr lang="en-US" dirty="0"/>
          </a:p>
        </p:txBody>
      </p:sp>
      <p:sp>
        <p:nvSpPr>
          <p:cNvPr id="4" name="Slide Number Placeholder 3"/>
          <p:cNvSpPr>
            <a:spLocks noGrp="1"/>
          </p:cNvSpPr>
          <p:nvPr>
            <p:ph type="sldNum" sz="quarter" idx="10"/>
          </p:nvPr>
        </p:nvSpPr>
        <p:spPr/>
        <p:txBody>
          <a:bodyPr/>
          <a:lstStyle/>
          <a:p>
            <a:fld id="{21438ABE-5C10-4421-941C-FB13AB3577D6}" type="slidenum">
              <a:rPr lang="en-US" smtClean="0"/>
              <a:t>45</a:t>
            </a:fld>
            <a:endParaRPr lang="en-US"/>
          </a:p>
        </p:txBody>
      </p:sp>
    </p:spTree>
    <p:extLst>
      <p:ext uri="{BB962C8B-B14F-4D97-AF65-F5344CB8AC3E}">
        <p14:creationId xmlns:p14="http://schemas.microsoft.com/office/powerpoint/2010/main" val="18589537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simulation</a:t>
            </a:r>
            <a:r>
              <a:rPr lang="en-US" dirty="0"/>
              <a:t> is similar to a walkthrough, but with an added twist: the walkthrough is per- formed as though a real disaster was taking place. Usually scheduled to take place over an entire workday</a:t>
            </a:r>
            <a:r>
              <a:rPr lang="en-US" dirty="0" smtClean="0"/>
              <a:t>.</a:t>
            </a:r>
            <a:endParaRPr lang="en-US" dirty="0"/>
          </a:p>
        </p:txBody>
      </p:sp>
      <p:sp>
        <p:nvSpPr>
          <p:cNvPr id="4" name="Slide Number Placeholder 3"/>
          <p:cNvSpPr>
            <a:spLocks noGrp="1"/>
          </p:cNvSpPr>
          <p:nvPr>
            <p:ph type="sldNum" sz="quarter" idx="10"/>
          </p:nvPr>
        </p:nvSpPr>
        <p:spPr/>
        <p:txBody>
          <a:bodyPr/>
          <a:lstStyle/>
          <a:p>
            <a:fld id="{21438ABE-5C10-4421-941C-FB13AB3577D6}" type="slidenum">
              <a:rPr lang="en-US" smtClean="0"/>
              <a:t>46</a:t>
            </a:fld>
            <a:endParaRPr lang="en-US"/>
          </a:p>
        </p:txBody>
      </p:sp>
    </p:spTree>
    <p:extLst>
      <p:ext uri="{BB962C8B-B14F-4D97-AF65-F5344CB8AC3E}">
        <p14:creationId xmlns:p14="http://schemas.microsoft.com/office/powerpoint/2010/main" val="28114750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parallel test </a:t>
            </a:r>
            <a:r>
              <a:rPr lang="en-US" dirty="0"/>
              <a:t>is an actual test of recovery procedures and systems. As the name implies, regular business operations </a:t>
            </a:r>
            <a:r>
              <a:rPr lang="en-US" dirty="0" smtClean="0"/>
              <a:t>continue </a:t>
            </a:r>
            <a:r>
              <a:rPr lang="en-US" dirty="0"/>
              <a:t>operating, and recovery processes and systems are initiated as though a disaster were taking place.</a:t>
            </a:r>
          </a:p>
          <a:p>
            <a:endParaRPr lang="en-US" dirty="0"/>
          </a:p>
          <a:p>
            <a:endParaRPr lang="en-US" dirty="0"/>
          </a:p>
        </p:txBody>
      </p:sp>
      <p:sp>
        <p:nvSpPr>
          <p:cNvPr id="4" name="Slide Number Placeholder 3"/>
          <p:cNvSpPr>
            <a:spLocks noGrp="1"/>
          </p:cNvSpPr>
          <p:nvPr>
            <p:ph type="sldNum" sz="quarter" idx="10"/>
          </p:nvPr>
        </p:nvSpPr>
        <p:spPr/>
        <p:txBody>
          <a:bodyPr/>
          <a:lstStyle/>
          <a:p>
            <a:fld id="{21438ABE-5C10-4421-941C-FB13AB3577D6}" type="slidenum">
              <a:rPr lang="en-US" smtClean="0"/>
              <a:t>47</a:t>
            </a:fld>
            <a:endParaRPr lang="en-US"/>
          </a:p>
        </p:txBody>
      </p:sp>
    </p:spTree>
    <p:extLst>
      <p:ext uri="{BB962C8B-B14F-4D97-AF65-F5344CB8AC3E}">
        <p14:creationId xmlns:p14="http://schemas.microsoft.com/office/powerpoint/2010/main" val="25299324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failure of the DR system places actual business processes at risk. If the disaster recovery processes or systems do not function correctly, actual business processes will be interrupted until the DR systems are fixed or the business resumed on normal production systems.</a:t>
            </a:r>
          </a:p>
          <a:p>
            <a:r>
              <a:rPr lang="en-US" dirty="0"/>
              <a:t>A successful test gives confidence that the DR system can actually support the </a:t>
            </a:r>
            <a:r>
              <a:rPr lang="en-US" dirty="0" smtClean="0"/>
              <a:t>business’ processes and production levels.</a:t>
            </a:r>
          </a:p>
          <a:p>
            <a:endParaRPr lang="en-US" dirty="0"/>
          </a:p>
        </p:txBody>
      </p:sp>
      <p:sp>
        <p:nvSpPr>
          <p:cNvPr id="4" name="Slide Number Placeholder 3"/>
          <p:cNvSpPr>
            <a:spLocks noGrp="1"/>
          </p:cNvSpPr>
          <p:nvPr>
            <p:ph type="sldNum" sz="quarter" idx="10"/>
          </p:nvPr>
        </p:nvSpPr>
        <p:spPr/>
        <p:txBody>
          <a:bodyPr/>
          <a:lstStyle/>
          <a:p>
            <a:fld id="{21438ABE-5C10-4421-941C-FB13AB3577D6}" type="slidenum">
              <a:rPr lang="en-US" smtClean="0"/>
              <a:t>48</a:t>
            </a:fld>
            <a:endParaRPr lang="en-US"/>
          </a:p>
        </p:txBody>
      </p:sp>
    </p:spTree>
    <p:extLst>
      <p:ext uri="{BB962C8B-B14F-4D97-AF65-F5344CB8AC3E}">
        <p14:creationId xmlns:p14="http://schemas.microsoft.com/office/powerpoint/2010/main" val="8552488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trigger for review would be changes in Regulation that the business falls under.</a:t>
            </a:r>
          </a:p>
          <a:p>
            <a:endParaRPr lang="en-US" dirty="0"/>
          </a:p>
          <a:p>
            <a:r>
              <a:rPr lang="en-US" dirty="0"/>
              <a:t>DRP and BCP plans are like software: after their initial versions have been designed, built, and tested, they will enter a “maintenance mode” where they will be periodically updated over a period of several years. </a:t>
            </a:r>
            <a:endParaRPr lang="en-US" dirty="0" smtClean="0"/>
          </a:p>
          <a:p>
            <a:endParaRPr lang="en-US" dirty="0"/>
          </a:p>
          <a:p>
            <a:r>
              <a:rPr lang="en-US" dirty="0" smtClean="0"/>
              <a:t>Policies/procedures need to be in place to </a:t>
            </a:r>
            <a:r>
              <a:rPr lang="en-US" smtClean="0"/>
              <a:t>notify personnel </a:t>
            </a:r>
            <a:r>
              <a:rPr lang="en-US" dirty="0" smtClean="0"/>
              <a:t>responsible for maintaining the BCP/DRP.</a:t>
            </a:r>
            <a:endParaRPr lang="en-US" dirty="0"/>
          </a:p>
        </p:txBody>
      </p:sp>
      <p:sp>
        <p:nvSpPr>
          <p:cNvPr id="4" name="Slide Number Placeholder 3"/>
          <p:cNvSpPr>
            <a:spLocks noGrp="1"/>
          </p:cNvSpPr>
          <p:nvPr>
            <p:ph type="sldNum" sz="quarter" idx="10"/>
          </p:nvPr>
        </p:nvSpPr>
        <p:spPr/>
        <p:txBody>
          <a:bodyPr/>
          <a:lstStyle/>
          <a:p>
            <a:fld id="{21438ABE-5C10-4421-941C-FB13AB3577D6}" type="slidenum">
              <a:rPr lang="en-US" smtClean="0"/>
              <a:t>49</a:t>
            </a:fld>
            <a:endParaRPr lang="en-US"/>
          </a:p>
        </p:txBody>
      </p:sp>
    </p:spTree>
    <p:extLst>
      <p:ext uri="{BB962C8B-B14F-4D97-AF65-F5344CB8AC3E}">
        <p14:creationId xmlns:p14="http://schemas.microsoft.com/office/powerpoint/2010/main" val="277986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38ABE-5C10-4421-941C-FB13AB3577D6}" type="slidenum">
              <a:rPr lang="en-US" smtClean="0"/>
              <a:t>5</a:t>
            </a:fld>
            <a:endParaRPr lang="en-US"/>
          </a:p>
        </p:txBody>
      </p:sp>
    </p:spTree>
    <p:extLst>
      <p:ext uri="{BB962C8B-B14F-4D97-AF65-F5344CB8AC3E}">
        <p14:creationId xmlns:p14="http://schemas.microsoft.com/office/powerpoint/2010/main" val="38874988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38ABE-5C10-4421-941C-FB13AB3577D6}" type="slidenum">
              <a:rPr lang="en-US" smtClean="0"/>
              <a:t>50</a:t>
            </a:fld>
            <a:endParaRPr lang="en-US"/>
          </a:p>
        </p:txBody>
      </p:sp>
    </p:spTree>
    <p:extLst>
      <p:ext uri="{BB962C8B-B14F-4D97-AF65-F5344CB8AC3E}">
        <p14:creationId xmlns:p14="http://schemas.microsoft.com/office/powerpoint/2010/main" val="11358574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38ABE-5C10-4421-941C-FB13AB3577D6}" type="slidenum">
              <a:rPr lang="en-US" smtClean="0"/>
              <a:t>51</a:t>
            </a:fld>
            <a:endParaRPr lang="en-US"/>
          </a:p>
        </p:txBody>
      </p:sp>
    </p:spTree>
    <p:extLst>
      <p:ext uri="{BB962C8B-B14F-4D97-AF65-F5344CB8AC3E}">
        <p14:creationId xmlns:p14="http://schemas.microsoft.com/office/powerpoint/2010/main" val="11620966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38ABE-5C10-4421-941C-FB13AB3577D6}" type="slidenum">
              <a:rPr lang="en-US" smtClean="0"/>
              <a:t>52</a:t>
            </a:fld>
            <a:endParaRPr lang="en-US"/>
          </a:p>
        </p:txBody>
      </p:sp>
    </p:spTree>
    <p:extLst>
      <p:ext uri="{BB962C8B-B14F-4D97-AF65-F5344CB8AC3E}">
        <p14:creationId xmlns:p14="http://schemas.microsoft.com/office/powerpoint/2010/main" val="38160051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38ABE-5C10-4421-941C-FB13AB3577D6}" type="slidenum">
              <a:rPr lang="en-US" smtClean="0"/>
              <a:t>53</a:t>
            </a:fld>
            <a:endParaRPr lang="en-US"/>
          </a:p>
        </p:txBody>
      </p:sp>
    </p:spTree>
    <p:extLst>
      <p:ext uri="{BB962C8B-B14F-4D97-AF65-F5344CB8AC3E}">
        <p14:creationId xmlns:p14="http://schemas.microsoft.com/office/powerpoint/2010/main" val="42363982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38ABE-5C10-4421-941C-FB13AB3577D6}" type="slidenum">
              <a:rPr lang="en-US" smtClean="0"/>
              <a:t>54</a:t>
            </a:fld>
            <a:endParaRPr lang="en-US"/>
          </a:p>
        </p:txBody>
      </p:sp>
    </p:spTree>
    <p:extLst>
      <p:ext uri="{BB962C8B-B14F-4D97-AF65-F5344CB8AC3E}">
        <p14:creationId xmlns:p14="http://schemas.microsoft.com/office/powerpoint/2010/main" val="4035636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38ABE-5C10-4421-941C-FB13AB3577D6}" type="slidenum">
              <a:rPr lang="en-US" smtClean="0"/>
              <a:t>6</a:t>
            </a:fld>
            <a:endParaRPr lang="en-US"/>
          </a:p>
        </p:txBody>
      </p:sp>
    </p:spTree>
    <p:extLst>
      <p:ext uri="{BB962C8B-B14F-4D97-AF65-F5344CB8AC3E}">
        <p14:creationId xmlns:p14="http://schemas.microsoft.com/office/powerpoint/2010/main" val="822447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38ABE-5C10-4421-941C-FB13AB3577D6}" type="slidenum">
              <a:rPr lang="en-US" smtClean="0"/>
              <a:t>7</a:t>
            </a:fld>
            <a:endParaRPr lang="en-US"/>
          </a:p>
        </p:txBody>
      </p:sp>
    </p:spTree>
    <p:extLst>
      <p:ext uri="{BB962C8B-B14F-4D97-AF65-F5344CB8AC3E}">
        <p14:creationId xmlns:p14="http://schemas.microsoft.com/office/powerpoint/2010/main" val="1388550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38ABE-5C10-4421-941C-FB13AB3577D6}" type="slidenum">
              <a:rPr lang="en-US" smtClean="0"/>
              <a:t>8</a:t>
            </a:fld>
            <a:endParaRPr lang="en-US"/>
          </a:p>
        </p:txBody>
      </p:sp>
    </p:spTree>
    <p:extLst>
      <p:ext uri="{BB962C8B-B14F-4D97-AF65-F5344CB8AC3E}">
        <p14:creationId xmlns:p14="http://schemas.microsoft.com/office/powerpoint/2010/main" val="2279880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 good analogy to illustrate the differences and similarities is the breakdown of a delivery truck. BCP can be thought of as a temporary replacement rental truck that is used to con- </a:t>
            </a:r>
            <a:r>
              <a:rPr lang="en-US" dirty="0" err="1"/>
              <a:t>tinue</a:t>
            </a:r>
            <a:r>
              <a:rPr lang="en-US" dirty="0"/>
              <a:t> deliveries, while DRP is the repair of the original delivery truck.</a:t>
            </a:r>
          </a:p>
          <a:p>
            <a:endParaRPr lang="en-US" dirty="0" smtClean="0"/>
          </a:p>
          <a:p>
            <a:r>
              <a:rPr lang="en-US" dirty="0"/>
              <a:t>Another common </a:t>
            </a:r>
            <a:r>
              <a:rPr lang="en-US" b="1" dirty="0"/>
              <a:t>distinction</a:t>
            </a:r>
            <a:r>
              <a:rPr lang="en-US" dirty="0"/>
              <a:t> used to compare BCP and DRP efforts is this: </a:t>
            </a:r>
            <a:endParaRPr lang="en-US" dirty="0" smtClean="0"/>
          </a:p>
          <a:p>
            <a:r>
              <a:rPr lang="en-US" b="1" dirty="0" smtClean="0"/>
              <a:t>DRP</a:t>
            </a:r>
            <a:r>
              <a:rPr lang="en-US" dirty="0" smtClean="0"/>
              <a:t> </a:t>
            </a:r>
            <a:r>
              <a:rPr lang="en-US" dirty="0"/>
              <a:t>is often </a:t>
            </a:r>
            <a:r>
              <a:rPr lang="en-US" dirty="0" smtClean="0"/>
              <a:t>considered </a:t>
            </a:r>
            <a:r>
              <a:rPr lang="en-US" dirty="0"/>
              <a:t>an </a:t>
            </a:r>
            <a:r>
              <a:rPr lang="en-US" b="1" dirty="0"/>
              <a:t>effort to recover IT system and applications, </a:t>
            </a:r>
            <a:r>
              <a:rPr lang="en-US" dirty="0"/>
              <a:t>whereas </a:t>
            </a:r>
            <a:endParaRPr lang="en-US" dirty="0" smtClean="0"/>
          </a:p>
          <a:p>
            <a:r>
              <a:rPr lang="en-US" b="1" dirty="0" smtClean="0"/>
              <a:t>BCP</a:t>
            </a:r>
            <a:r>
              <a:rPr lang="en-US" dirty="0" smtClean="0"/>
              <a:t> </a:t>
            </a:r>
            <a:r>
              <a:rPr lang="en-US" dirty="0"/>
              <a:t>is regarded as the </a:t>
            </a:r>
            <a:r>
              <a:rPr lang="en-US" b="1" dirty="0"/>
              <a:t>effort to recover business processes that may or may not be directly dependent on IT systems</a:t>
            </a:r>
            <a:r>
              <a:rPr lang="en-US" b="1" dirty="0" smtClean="0"/>
              <a:t>.</a:t>
            </a:r>
          </a:p>
          <a:p>
            <a:endParaRPr lang="en-US" b="1" dirty="0"/>
          </a:p>
          <a:p>
            <a:r>
              <a:rPr lang="en-US" dirty="0"/>
              <a:t>Other terms are used in these contexts, including:</a:t>
            </a:r>
          </a:p>
          <a:p>
            <a:r>
              <a:rPr lang="en-US" dirty="0"/>
              <a:t>IT Service continuity—the ITIL (IT Infrastructure Library) term that ensures the continuity of IT-provided services and systems.</a:t>
            </a:r>
          </a:p>
          <a:p>
            <a:r>
              <a:rPr lang="en-US" dirty="0"/>
              <a:t>Business Continuity and Disaster Recovery Planning (BCDR)—the combined thought of the once-separate BCP and DRP.</a:t>
            </a:r>
          </a:p>
          <a:p>
            <a:endParaRPr lang="en-US" dirty="0"/>
          </a:p>
        </p:txBody>
      </p:sp>
      <p:sp>
        <p:nvSpPr>
          <p:cNvPr id="4" name="Slide Number Placeholder 3"/>
          <p:cNvSpPr>
            <a:spLocks noGrp="1"/>
          </p:cNvSpPr>
          <p:nvPr>
            <p:ph type="sldNum" sz="quarter" idx="10"/>
          </p:nvPr>
        </p:nvSpPr>
        <p:spPr/>
        <p:txBody>
          <a:bodyPr/>
          <a:lstStyle/>
          <a:p>
            <a:fld id="{21438ABE-5C10-4421-941C-FB13AB3577D6}" type="slidenum">
              <a:rPr lang="en-US" smtClean="0"/>
              <a:t>9</a:t>
            </a:fld>
            <a:endParaRPr lang="en-US"/>
          </a:p>
        </p:txBody>
      </p:sp>
    </p:spTree>
    <p:extLst>
      <p:ext uri="{BB962C8B-B14F-4D97-AF65-F5344CB8AC3E}">
        <p14:creationId xmlns:p14="http://schemas.microsoft.com/office/powerpoint/2010/main" val="693588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4400" y="3124200"/>
            <a:ext cx="10363200" cy="838200"/>
          </a:xfrm>
        </p:spPr>
        <p:txBody>
          <a:bodyPr/>
          <a:lstStyle>
            <a:lvl1pPr>
              <a:defRPr sz="4400"/>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1828800" y="4191000"/>
            <a:ext cx="8331200" cy="990600"/>
          </a:xfrm>
        </p:spPr>
        <p:txBody>
          <a:bodyPr/>
          <a:lstStyle>
            <a:lvl1pPr marL="0" indent="0" algn="ctr">
              <a:buFontTx/>
              <a:buNone/>
              <a:defRPr sz="4300" b="1"/>
            </a:lvl1pPr>
          </a:lstStyle>
          <a:p>
            <a:r>
              <a:rPr lang="en-US" smtClean="0"/>
              <a:t>Click to edit Master subtitle style</a:t>
            </a:r>
            <a:endParaRPr lang="en-US"/>
          </a:p>
        </p:txBody>
      </p:sp>
      <p:sp>
        <p:nvSpPr>
          <p:cNvPr id="4" name="Rectangle 4"/>
          <p:cNvSpPr>
            <a:spLocks noGrp="1" noChangeArrowheads="1"/>
          </p:cNvSpPr>
          <p:nvPr>
            <p:ph type="dt" sz="half" idx="10"/>
          </p:nvPr>
        </p:nvSpPr>
        <p:spPr bwMode="auto">
          <a:xfrm>
            <a:off x="9144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rgbClr val="222222"/>
                </a:solidFill>
              </a:defRPr>
            </a:lvl1pPr>
          </a:lstStyle>
          <a:p>
            <a:endParaRPr lang="en-US"/>
          </a:p>
        </p:txBody>
      </p:sp>
      <p:sp>
        <p:nvSpPr>
          <p:cNvPr id="5" name="Rectangle 5"/>
          <p:cNvSpPr>
            <a:spLocks noGrp="1" noChangeArrowheads="1"/>
          </p:cNvSpPr>
          <p:nvPr>
            <p:ph type="ftr" sz="quarter" idx="11"/>
          </p:nvPr>
        </p:nvSpPr>
        <p:spPr>
          <a:xfrm>
            <a:off x="4165600" y="6248400"/>
            <a:ext cx="3860800" cy="457200"/>
          </a:xfrm>
        </p:spPr>
        <p:txBody>
          <a:bodyPr/>
          <a:lstStyle>
            <a:lvl1pPr algn="ctr">
              <a:defRPr sz="1400">
                <a:latin typeface="Times New Roman" pitchFamily="18" charset="0"/>
              </a:defRPr>
            </a:lvl1pPr>
          </a:lstStyle>
          <a:p>
            <a:r>
              <a:rPr lang="en-US" smtClean="0"/>
              <a:t>CISSP Guide to Security Essentials, 2e</a:t>
            </a:r>
            <a:endParaRPr lang="en-US"/>
          </a:p>
        </p:txBody>
      </p:sp>
      <p:sp>
        <p:nvSpPr>
          <p:cNvPr id="6" name="Rectangle 6"/>
          <p:cNvSpPr>
            <a:spLocks noGrp="1" noChangeArrowheads="1"/>
          </p:cNvSpPr>
          <p:nvPr>
            <p:ph type="sldNum" sz="quarter" idx="12"/>
          </p:nvPr>
        </p:nvSpPr>
        <p:spPr>
          <a:xfrm>
            <a:off x="8737600" y="6248400"/>
            <a:ext cx="2540000" cy="457200"/>
          </a:xfrm>
        </p:spPr>
        <p:txBody>
          <a:bodyPr/>
          <a:lstStyle>
            <a:lvl1pPr>
              <a:defRPr sz="1400">
                <a:latin typeface="Times New Roman" panose="02020603050405020304" pitchFamily="18" charset="0"/>
              </a:defRPr>
            </a:lvl1pPr>
          </a:lstStyle>
          <a:p>
            <a:fld id="{1BDAD19F-31EC-48B8-A25D-C869138A0DCC}" type="slidenum">
              <a:rPr lang="en-US" smtClean="0"/>
              <a:t>‹#›</a:t>
            </a:fld>
            <a:endParaRPr lang="en-US"/>
          </a:p>
        </p:txBody>
      </p:sp>
    </p:spTree>
    <p:extLst>
      <p:ext uri="{BB962C8B-B14F-4D97-AF65-F5344CB8AC3E}">
        <p14:creationId xmlns:p14="http://schemas.microsoft.com/office/powerpoint/2010/main" val="3759537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5" name="Rectangle 6"/>
          <p:cNvSpPr>
            <a:spLocks noGrp="1" noChangeArrowheads="1"/>
          </p:cNvSpPr>
          <p:nvPr>
            <p:ph type="sldNum" sz="quarter" idx="11"/>
          </p:nvPr>
        </p:nvSpPr>
        <p:spPr>
          <a:ln/>
        </p:spPr>
        <p:txBody>
          <a:bodyPr/>
          <a:lstStyle>
            <a:lvl1pPr>
              <a:defRPr/>
            </a:lvl1pPr>
          </a:lstStyle>
          <a:p>
            <a:fld id="{1BDAD19F-31EC-48B8-A25D-C869138A0DCC}" type="slidenum">
              <a:rPr lang="en-US" smtClean="0"/>
              <a:t>‹#›</a:t>
            </a:fld>
            <a:endParaRPr lang="en-US"/>
          </a:p>
        </p:txBody>
      </p:sp>
    </p:spTree>
    <p:extLst>
      <p:ext uri="{BB962C8B-B14F-4D97-AF65-F5344CB8AC3E}">
        <p14:creationId xmlns:p14="http://schemas.microsoft.com/office/powerpoint/2010/main" val="332052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88400" y="381000"/>
            <a:ext cx="26924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11200" y="381000"/>
            <a:ext cx="78740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5" name="Rectangle 6"/>
          <p:cNvSpPr>
            <a:spLocks noGrp="1" noChangeArrowheads="1"/>
          </p:cNvSpPr>
          <p:nvPr>
            <p:ph type="sldNum" sz="quarter" idx="11"/>
          </p:nvPr>
        </p:nvSpPr>
        <p:spPr>
          <a:ln/>
        </p:spPr>
        <p:txBody>
          <a:bodyPr/>
          <a:lstStyle>
            <a:lvl1pPr>
              <a:defRPr/>
            </a:lvl1pPr>
          </a:lstStyle>
          <a:p>
            <a:fld id="{1BDAD19F-31EC-48B8-A25D-C869138A0DCC}" type="slidenum">
              <a:rPr lang="en-US" smtClean="0"/>
              <a:t>‹#›</a:t>
            </a:fld>
            <a:endParaRPr lang="en-US"/>
          </a:p>
        </p:txBody>
      </p:sp>
    </p:spTree>
    <p:extLst>
      <p:ext uri="{BB962C8B-B14F-4D97-AF65-F5344CB8AC3E}">
        <p14:creationId xmlns:p14="http://schemas.microsoft.com/office/powerpoint/2010/main" val="2556559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981200"/>
            <a:ext cx="10363200" cy="4114800"/>
          </a:xfrm>
        </p:spPr>
        <p:txBody>
          <a:bodyPr/>
          <a:lstStyle/>
          <a:p>
            <a:pPr lvl="0"/>
            <a:endParaRPr lang="en-US" noProof="0" smtClean="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CISSP Guide to Security Essentials, 2e</a:t>
            </a:r>
            <a:endParaRPr lang="en-US"/>
          </a:p>
        </p:txBody>
      </p:sp>
      <p:sp>
        <p:nvSpPr>
          <p:cNvPr id="5" name="Rectangle 6"/>
          <p:cNvSpPr>
            <a:spLocks noGrp="1" noChangeArrowheads="1"/>
          </p:cNvSpPr>
          <p:nvPr>
            <p:ph type="sldNum" sz="quarter" idx="11"/>
          </p:nvPr>
        </p:nvSpPr>
        <p:spPr>
          <a:ln/>
        </p:spPr>
        <p:txBody>
          <a:bodyPr/>
          <a:lstStyle>
            <a:lvl1pPr>
              <a:defRPr/>
            </a:lvl1pPr>
          </a:lstStyle>
          <a:p>
            <a:fld id="{DCDD77E7-2450-4386-B569-63E385AC02AF}" type="slidenum">
              <a:rPr lang="en-US" altLang="en-US"/>
              <a:pPr/>
              <a:t>‹#›</a:t>
            </a:fld>
            <a:endParaRPr lang="en-US" altLang="en-US"/>
          </a:p>
        </p:txBody>
      </p:sp>
    </p:spTree>
    <p:extLst>
      <p:ext uri="{BB962C8B-B14F-4D97-AF65-F5344CB8AC3E}">
        <p14:creationId xmlns:p14="http://schemas.microsoft.com/office/powerpoint/2010/main" val="1747749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42F0C2AA-5875-45E9-94EA-08A21C0DAB39}" type="slidenum">
              <a:rPr lang="en-US" altLang="en-US"/>
              <a:pPr/>
              <a:t>‹#›</a:t>
            </a:fld>
            <a:endParaRPr lang="en-US" altLang="en-US"/>
          </a:p>
        </p:txBody>
      </p:sp>
    </p:spTree>
    <p:extLst>
      <p:ext uri="{BB962C8B-B14F-4D97-AF65-F5344CB8AC3E}">
        <p14:creationId xmlns:p14="http://schemas.microsoft.com/office/powerpoint/2010/main" val="2297875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C683CB87-B6FE-4402-B691-A7704E3CAB16}" type="slidenum">
              <a:rPr lang="en-US" altLang="en-US"/>
              <a:pPr/>
              <a:t>‹#›</a:t>
            </a:fld>
            <a:endParaRPr lang="en-US" altLang="en-US"/>
          </a:p>
        </p:txBody>
      </p:sp>
    </p:spTree>
    <p:extLst>
      <p:ext uri="{BB962C8B-B14F-4D97-AF65-F5344CB8AC3E}">
        <p14:creationId xmlns:p14="http://schemas.microsoft.com/office/powerpoint/2010/main" val="66394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A8681ED0-5DEE-4D8D-B674-D0E5544812EE}" type="slidenum">
              <a:rPr lang="en-US" altLang="en-US"/>
              <a:pPr/>
              <a:t>‹#›</a:t>
            </a:fld>
            <a:endParaRPr lang="en-US" altLang="en-US"/>
          </a:p>
        </p:txBody>
      </p:sp>
    </p:spTree>
    <p:extLst>
      <p:ext uri="{BB962C8B-B14F-4D97-AF65-F5344CB8AC3E}">
        <p14:creationId xmlns:p14="http://schemas.microsoft.com/office/powerpoint/2010/main" val="3978774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12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7" name="Rectangle 6"/>
          <p:cNvSpPr>
            <a:spLocks noGrp="1" noChangeArrowheads="1"/>
          </p:cNvSpPr>
          <p:nvPr>
            <p:ph type="sldNum" sz="quarter" idx="12"/>
          </p:nvPr>
        </p:nvSpPr>
        <p:spPr>
          <a:ln/>
        </p:spPr>
        <p:txBody>
          <a:bodyPr/>
          <a:lstStyle>
            <a:lvl1pPr>
              <a:defRPr/>
            </a:lvl1pPr>
          </a:lstStyle>
          <a:p>
            <a:fld id="{F4916EA5-D546-412C-82FF-532A13EB7BE3}" type="slidenum">
              <a:rPr lang="en-US" altLang="en-US"/>
              <a:pPr/>
              <a:t>‹#›</a:t>
            </a:fld>
            <a:endParaRPr lang="en-US" altLang="en-US"/>
          </a:p>
        </p:txBody>
      </p:sp>
    </p:spTree>
    <p:extLst>
      <p:ext uri="{BB962C8B-B14F-4D97-AF65-F5344CB8AC3E}">
        <p14:creationId xmlns:p14="http://schemas.microsoft.com/office/powerpoint/2010/main" val="1261861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9" name="Rectangle 6"/>
          <p:cNvSpPr>
            <a:spLocks noGrp="1" noChangeArrowheads="1"/>
          </p:cNvSpPr>
          <p:nvPr>
            <p:ph type="sldNum" sz="quarter" idx="12"/>
          </p:nvPr>
        </p:nvSpPr>
        <p:spPr>
          <a:ln/>
        </p:spPr>
        <p:txBody>
          <a:bodyPr/>
          <a:lstStyle>
            <a:lvl1pPr>
              <a:defRPr/>
            </a:lvl1pPr>
          </a:lstStyle>
          <a:p>
            <a:fld id="{6AC3BD74-2505-4009-9425-AEBD7AE01BAF}" type="slidenum">
              <a:rPr lang="en-US" altLang="en-US"/>
              <a:pPr/>
              <a:t>‹#›</a:t>
            </a:fld>
            <a:endParaRPr lang="en-US" altLang="en-US"/>
          </a:p>
        </p:txBody>
      </p:sp>
    </p:spTree>
    <p:extLst>
      <p:ext uri="{BB962C8B-B14F-4D97-AF65-F5344CB8AC3E}">
        <p14:creationId xmlns:p14="http://schemas.microsoft.com/office/powerpoint/2010/main" val="10508030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5" name="Rectangle 6"/>
          <p:cNvSpPr>
            <a:spLocks noGrp="1" noChangeArrowheads="1"/>
          </p:cNvSpPr>
          <p:nvPr>
            <p:ph type="sldNum" sz="quarter" idx="12"/>
          </p:nvPr>
        </p:nvSpPr>
        <p:spPr>
          <a:ln/>
        </p:spPr>
        <p:txBody>
          <a:bodyPr/>
          <a:lstStyle>
            <a:lvl1pPr>
              <a:defRPr/>
            </a:lvl1pPr>
          </a:lstStyle>
          <a:p>
            <a:fld id="{7CFA4910-E9DC-48C9-BA89-A7E978939902}" type="slidenum">
              <a:rPr lang="en-US" altLang="en-US"/>
              <a:pPr/>
              <a:t>‹#›</a:t>
            </a:fld>
            <a:endParaRPr lang="en-US" altLang="en-US"/>
          </a:p>
        </p:txBody>
      </p:sp>
    </p:spTree>
    <p:extLst>
      <p:ext uri="{BB962C8B-B14F-4D97-AF65-F5344CB8AC3E}">
        <p14:creationId xmlns:p14="http://schemas.microsoft.com/office/powerpoint/2010/main" val="22882259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4" name="Rectangle 6"/>
          <p:cNvSpPr>
            <a:spLocks noGrp="1" noChangeArrowheads="1"/>
          </p:cNvSpPr>
          <p:nvPr>
            <p:ph type="sldNum" sz="quarter" idx="12"/>
          </p:nvPr>
        </p:nvSpPr>
        <p:spPr>
          <a:ln/>
        </p:spPr>
        <p:txBody>
          <a:bodyPr/>
          <a:lstStyle>
            <a:lvl1pPr>
              <a:defRPr/>
            </a:lvl1pPr>
          </a:lstStyle>
          <a:p>
            <a:fld id="{174B402F-F8F3-4B9B-9DEF-802AC852BD32}" type="slidenum">
              <a:rPr lang="en-US" altLang="en-US"/>
              <a:pPr/>
              <a:t>‹#›</a:t>
            </a:fld>
            <a:endParaRPr lang="en-US" altLang="en-US"/>
          </a:p>
        </p:txBody>
      </p:sp>
    </p:spTree>
    <p:extLst>
      <p:ext uri="{BB962C8B-B14F-4D97-AF65-F5344CB8AC3E}">
        <p14:creationId xmlns:p14="http://schemas.microsoft.com/office/powerpoint/2010/main" val="237582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xfrm>
            <a:off x="711200" y="6324600"/>
            <a:ext cx="6908800" cy="381000"/>
          </a:xfrm>
        </p:spPr>
        <p:txBody>
          <a:bodyPr/>
          <a:lstStyle>
            <a:lvl1pPr>
              <a:defRPr sz="1400"/>
            </a:lvl1pPr>
          </a:lstStyle>
          <a:p>
            <a:r>
              <a:rPr lang="en-US" smtClean="0"/>
              <a:t>CISSP Guide to Security Essentials, 2e</a:t>
            </a:r>
            <a:endParaRPr lang="en-US"/>
          </a:p>
        </p:txBody>
      </p:sp>
      <p:sp>
        <p:nvSpPr>
          <p:cNvPr id="6" name="Rectangle 5"/>
          <p:cNvSpPr>
            <a:spLocks noGrp="1" noChangeArrowheads="1"/>
          </p:cNvSpPr>
          <p:nvPr>
            <p:ph type="sldNum" sz="quarter" idx="11"/>
          </p:nvPr>
        </p:nvSpPr>
        <p:spPr>
          <a:xfrm>
            <a:off x="10769600" y="6324600"/>
            <a:ext cx="711200" cy="381000"/>
          </a:xfrm>
        </p:spPr>
        <p:txBody>
          <a:bodyPr/>
          <a:lstStyle>
            <a:lvl1pPr>
              <a:defRPr sz="1400"/>
            </a:lvl1pPr>
          </a:lstStyle>
          <a:p>
            <a:fld id="{1BDAD19F-31EC-48B8-A25D-C869138A0DCC}" type="slidenum">
              <a:rPr lang="en-US" smtClean="0"/>
              <a:t>‹#›</a:t>
            </a:fld>
            <a:endParaRPr lang="en-US"/>
          </a:p>
        </p:txBody>
      </p:sp>
    </p:spTree>
    <p:extLst>
      <p:ext uri="{BB962C8B-B14F-4D97-AF65-F5344CB8AC3E}">
        <p14:creationId xmlns:p14="http://schemas.microsoft.com/office/powerpoint/2010/main" val="17842950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7" name="Rectangle 6"/>
          <p:cNvSpPr>
            <a:spLocks noGrp="1" noChangeArrowheads="1"/>
          </p:cNvSpPr>
          <p:nvPr>
            <p:ph type="sldNum" sz="quarter" idx="12"/>
          </p:nvPr>
        </p:nvSpPr>
        <p:spPr>
          <a:ln/>
        </p:spPr>
        <p:txBody>
          <a:bodyPr/>
          <a:lstStyle>
            <a:lvl1pPr>
              <a:defRPr/>
            </a:lvl1pPr>
          </a:lstStyle>
          <a:p>
            <a:fld id="{4F0408EE-5C86-4F7A-AA1B-EF1278D4D133}" type="slidenum">
              <a:rPr lang="en-US" altLang="en-US"/>
              <a:pPr/>
              <a:t>‹#›</a:t>
            </a:fld>
            <a:endParaRPr lang="en-US" altLang="en-US"/>
          </a:p>
        </p:txBody>
      </p:sp>
    </p:spTree>
    <p:extLst>
      <p:ext uri="{BB962C8B-B14F-4D97-AF65-F5344CB8AC3E}">
        <p14:creationId xmlns:p14="http://schemas.microsoft.com/office/powerpoint/2010/main" val="17250460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7" name="Rectangle 6"/>
          <p:cNvSpPr>
            <a:spLocks noGrp="1" noChangeArrowheads="1"/>
          </p:cNvSpPr>
          <p:nvPr>
            <p:ph type="sldNum" sz="quarter" idx="12"/>
          </p:nvPr>
        </p:nvSpPr>
        <p:spPr>
          <a:ln/>
        </p:spPr>
        <p:txBody>
          <a:bodyPr/>
          <a:lstStyle>
            <a:lvl1pPr>
              <a:defRPr/>
            </a:lvl1pPr>
          </a:lstStyle>
          <a:p>
            <a:fld id="{28BF78F1-4842-46A7-9549-CCAE39C5D229}" type="slidenum">
              <a:rPr lang="en-US" altLang="en-US"/>
              <a:pPr/>
              <a:t>‹#›</a:t>
            </a:fld>
            <a:endParaRPr lang="en-US" altLang="en-US"/>
          </a:p>
        </p:txBody>
      </p:sp>
    </p:spTree>
    <p:extLst>
      <p:ext uri="{BB962C8B-B14F-4D97-AF65-F5344CB8AC3E}">
        <p14:creationId xmlns:p14="http://schemas.microsoft.com/office/powerpoint/2010/main" val="2790336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1514E92C-5B53-4615-9BC8-B02288129170}" type="slidenum">
              <a:rPr lang="en-US" altLang="en-US"/>
              <a:pPr/>
              <a:t>‹#›</a:t>
            </a:fld>
            <a:endParaRPr lang="en-US" altLang="en-US"/>
          </a:p>
        </p:txBody>
      </p:sp>
    </p:spTree>
    <p:extLst>
      <p:ext uri="{BB962C8B-B14F-4D97-AF65-F5344CB8AC3E}">
        <p14:creationId xmlns:p14="http://schemas.microsoft.com/office/powerpoint/2010/main" val="28450523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88400" y="381000"/>
            <a:ext cx="26924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11200" y="381000"/>
            <a:ext cx="78740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62A1CED4-7C01-47D9-90CF-ECB6281B791D}" type="slidenum">
              <a:rPr lang="en-US" altLang="en-US"/>
              <a:pPr/>
              <a:t>‹#›</a:t>
            </a:fld>
            <a:endParaRPr lang="en-US" altLang="en-US"/>
          </a:p>
        </p:txBody>
      </p:sp>
    </p:spTree>
    <p:extLst>
      <p:ext uri="{BB962C8B-B14F-4D97-AF65-F5344CB8AC3E}">
        <p14:creationId xmlns:p14="http://schemas.microsoft.com/office/powerpoint/2010/main" val="1275209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5" name="Rectangle 6"/>
          <p:cNvSpPr>
            <a:spLocks noGrp="1" noChangeArrowheads="1"/>
          </p:cNvSpPr>
          <p:nvPr>
            <p:ph type="sldNum" sz="quarter" idx="11"/>
          </p:nvPr>
        </p:nvSpPr>
        <p:spPr>
          <a:ln/>
        </p:spPr>
        <p:txBody>
          <a:bodyPr/>
          <a:lstStyle>
            <a:lvl1pPr>
              <a:defRPr/>
            </a:lvl1pPr>
          </a:lstStyle>
          <a:p>
            <a:fld id="{1BDAD19F-31EC-48B8-A25D-C869138A0DCC}" type="slidenum">
              <a:rPr lang="en-US" smtClean="0"/>
              <a:t>‹#›</a:t>
            </a:fld>
            <a:endParaRPr lang="en-US"/>
          </a:p>
        </p:txBody>
      </p:sp>
    </p:spTree>
    <p:extLst>
      <p:ext uri="{BB962C8B-B14F-4D97-AF65-F5344CB8AC3E}">
        <p14:creationId xmlns:p14="http://schemas.microsoft.com/office/powerpoint/2010/main" val="197819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12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6" name="Rectangle 6"/>
          <p:cNvSpPr>
            <a:spLocks noGrp="1" noChangeArrowheads="1"/>
          </p:cNvSpPr>
          <p:nvPr>
            <p:ph type="sldNum" sz="quarter" idx="11"/>
          </p:nvPr>
        </p:nvSpPr>
        <p:spPr>
          <a:ln/>
        </p:spPr>
        <p:txBody>
          <a:bodyPr/>
          <a:lstStyle>
            <a:lvl1pPr>
              <a:defRPr/>
            </a:lvl1pPr>
          </a:lstStyle>
          <a:p>
            <a:fld id="{1BDAD19F-31EC-48B8-A25D-C869138A0DCC}" type="slidenum">
              <a:rPr lang="en-US" smtClean="0"/>
              <a:t>‹#›</a:t>
            </a:fld>
            <a:endParaRPr lang="en-US"/>
          </a:p>
        </p:txBody>
      </p:sp>
    </p:spTree>
    <p:extLst>
      <p:ext uri="{BB962C8B-B14F-4D97-AF65-F5344CB8AC3E}">
        <p14:creationId xmlns:p14="http://schemas.microsoft.com/office/powerpoint/2010/main" val="2895521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8" name="Rectangle 6"/>
          <p:cNvSpPr>
            <a:spLocks noGrp="1" noChangeArrowheads="1"/>
          </p:cNvSpPr>
          <p:nvPr>
            <p:ph type="sldNum" sz="quarter" idx="11"/>
          </p:nvPr>
        </p:nvSpPr>
        <p:spPr>
          <a:ln/>
        </p:spPr>
        <p:txBody>
          <a:bodyPr/>
          <a:lstStyle>
            <a:lvl1pPr>
              <a:defRPr/>
            </a:lvl1pPr>
          </a:lstStyle>
          <a:p>
            <a:fld id="{1BDAD19F-31EC-48B8-A25D-C869138A0DCC}" type="slidenum">
              <a:rPr lang="en-US" smtClean="0"/>
              <a:t>‹#›</a:t>
            </a:fld>
            <a:endParaRPr lang="en-US"/>
          </a:p>
        </p:txBody>
      </p:sp>
    </p:spTree>
    <p:extLst>
      <p:ext uri="{BB962C8B-B14F-4D97-AF65-F5344CB8AC3E}">
        <p14:creationId xmlns:p14="http://schemas.microsoft.com/office/powerpoint/2010/main" val="50021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4" name="Rectangle 6"/>
          <p:cNvSpPr>
            <a:spLocks noGrp="1" noChangeArrowheads="1"/>
          </p:cNvSpPr>
          <p:nvPr>
            <p:ph type="sldNum" sz="quarter" idx="11"/>
          </p:nvPr>
        </p:nvSpPr>
        <p:spPr>
          <a:ln/>
        </p:spPr>
        <p:txBody>
          <a:bodyPr/>
          <a:lstStyle>
            <a:lvl1pPr>
              <a:defRPr/>
            </a:lvl1pPr>
          </a:lstStyle>
          <a:p>
            <a:fld id="{1BDAD19F-31EC-48B8-A25D-C869138A0DCC}" type="slidenum">
              <a:rPr lang="en-US" smtClean="0"/>
              <a:t>‹#›</a:t>
            </a:fld>
            <a:endParaRPr lang="en-US"/>
          </a:p>
        </p:txBody>
      </p:sp>
    </p:spTree>
    <p:extLst>
      <p:ext uri="{BB962C8B-B14F-4D97-AF65-F5344CB8AC3E}">
        <p14:creationId xmlns:p14="http://schemas.microsoft.com/office/powerpoint/2010/main" val="417374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3" name="Rectangle 6"/>
          <p:cNvSpPr>
            <a:spLocks noGrp="1" noChangeArrowheads="1"/>
          </p:cNvSpPr>
          <p:nvPr>
            <p:ph type="sldNum" sz="quarter" idx="11"/>
          </p:nvPr>
        </p:nvSpPr>
        <p:spPr>
          <a:ln/>
        </p:spPr>
        <p:txBody>
          <a:bodyPr/>
          <a:lstStyle>
            <a:lvl1pPr>
              <a:defRPr/>
            </a:lvl1pPr>
          </a:lstStyle>
          <a:p>
            <a:fld id="{1BDAD19F-31EC-48B8-A25D-C869138A0DCC}" type="slidenum">
              <a:rPr lang="en-US" smtClean="0"/>
              <a:t>‹#›</a:t>
            </a:fld>
            <a:endParaRPr lang="en-US"/>
          </a:p>
        </p:txBody>
      </p:sp>
    </p:spTree>
    <p:extLst>
      <p:ext uri="{BB962C8B-B14F-4D97-AF65-F5344CB8AC3E}">
        <p14:creationId xmlns:p14="http://schemas.microsoft.com/office/powerpoint/2010/main" val="264817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6" name="Rectangle 6"/>
          <p:cNvSpPr>
            <a:spLocks noGrp="1" noChangeArrowheads="1"/>
          </p:cNvSpPr>
          <p:nvPr>
            <p:ph type="sldNum" sz="quarter" idx="11"/>
          </p:nvPr>
        </p:nvSpPr>
        <p:spPr>
          <a:ln/>
        </p:spPr>
        <p:txBody>
          <a:bodyPr/>
          <a:lstStyle>
            <a:lvl1pPr>
              <a:defRPr/>
            </a:lvl1pPr>
          </a:lstStyle>
          <a:p>
            <a:fld id="{1BDAD19F-31EC-48B8-A25D-C869138A0DCC}" type="slidenum">
              <a:rPr lang="en-US" smtClean="0"/>
              <a:t>‹#›</a:t>
            </a:fld>
            <a:endParaRPr lang="en-US"/>
          </a:p>
        </p:txBody>
      </p:sp>
    </p:spTree>
    <p:extLst>
      <p:ext uri="{BB962C8B-B14F-4D97-AF65-F5344CB8AC3E}">
        <p14:creationId xmlns:p14="http://schemas.microsoft.com/office/powerpoint/2010/main" val="2202335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6" name="Rectangle 6"/>
          <p:cNvSpPr>
            <a:spLocks noGrp="1" noChangeArrowheads="1"/>
          </p:cNvSpPr>
          <p:nvPr>
            <p:ph type="sldNum" sz="quarter" idx="11"/>
          </p:nvPr>
        </p:nvSpPr>
        <p:spPr>
          <a:ln/>
        </p:spPr>
        <p:txBody>
          <a:bodyPr/>
          <a:lstStyle>
            <a:lvl1pPr>
              <a:defRPr/>
            </a:lvl1pPr>
          </a:lstStyle>
          <a:p>
            <a:fld id="{1BDAD19F-31EC-48B8-A25D-C869138A0DCC}" type="slidenum">
              <a:rPr lang="en-US" smtClean="0"/>
              <a:t>‹#›</a:t>
            </a:fld>
            <a:endParaRPr lang="en-US"/>
          </a:p>
        </p:txBody>
      </p:sp>
    </p:spTree>
    <p:extLst>
      <p:ext uri="{BB962C8B-B14F-4D97-AF65-F5344CB8AC3E}">
        <p14:creationId xmlns:p14="http://schemas.microsoft.com/office/powerpoint/2010/main" val="133752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1200" y="381000"/>
            <a:ext cx="1076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711200" y="1676400"/>
            <a:ext cx="1076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1029" name="Rectangle 5"/>
          <p:cNvSpPr>
            <a:spLocks noGrp="1" noChangeArrowheads="1"/>
          </p:cNvSpPr>
          <p:nvPr>
            <p:ph type="ftr" sz="quarter" idx="3"/>
          </p:nvPr>
        </p:nvSpPr>
        <p:spPr bwMode="auto">
          <a:xfrm>
            <a:off x="711200" y="6324600"/>
            <a:ext cx="7823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a:solidFill>
                  <a:srgbClr val="222222"/>
                </a:solidFill>
                <a:latin typeface="+mn-lt"/>
              </a:defRPr>
            </a:lvl1pPr>
          </a:lstStyle>
          <a:p>
            <a:r>
              <a:rPr lang="en-US" smtClean="0"/>
              <a:t>CISSP Guide to Security Essentials, 2e</a:t>
            </a:r>
            <a:endParaRPr lang="en-US"/>
          </a:p>
        </p:txBody>
      </p:sp>
      <p:sp>
        <p:nvSpPr>
          <p:cNvPr id="1030" name="Rectangle 6"/>
          <p:cNvSpPr>
            <a:spLocks noGrp="1" noChangeArrowheads="1"/>
          </p:cNvSpPr>
          <p:nvPr>
            <p:ph type="sldNum" sz="quarter" idx="4"/>
          </p:nvPr>
        </p:nvSpPr>
        <p:spPr bwMode="auto">
          <a:xfrm>
            <a:off x="8737600" y="6324600"/>
            <a:ext cx="2743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a:solidFill>
                  <a:srgbClr val="222222"/>
                </a:solidFill>
                <a:latin typeface="Arial" panose="020B0604020202020204" pitchFamily="34" charset="0"/>
              </a:defRPr>
            </a:lvl1pPr>
          </a:lstStyle>
          <a:p>
            <a:fld id="{1BDAD19F-31EC-48B8-A25D-C869138A0DCC}" type="slidenum">
              <a:rPr lang="en-US" smtClean="0"/>
              <a:t>‹#›</a:t>
            </a:fld>
            <a:endParaRPr lang="en-US"/>
          </a:p>
        </p:txBody>
      </p:sp>
    </p:spTree>
    <p:extLst>
      <p:ext uri="{BB962C8B-B14F-4D97-AF65-F5344CB8AC3E}">
        <p14:creationId xmlns:p14="http://schemas.microsoft.com/office/powerpoint/2010/main" val="7349767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4" r:id="rId12"/>
  </p:sldLayoutIdLst>
  <p:hf hdr="0" dt="0"/>
  <p:txStyles>
    <p:titleStyle>
      <a:lvl1pPr algn="ctr" rtl="0" eaLnBrk="1" fontAlgn="base" hangingPunct="1">
        <a:spcBef>
          <a:spcPct val="0"/>
        </a:spcBef>
        <a:spcAft>
          <a:spcPct val="0"/>
        </a:spcAft>
        <a:defRPr sz="3600">
          <a:solidFill>
            <a:srgbClr val="222222"/>
          </a:solidFill>
          <a:latin typeface="+mj-lt"/>
          <a:ea typeface="+mj-ea"/>
          <a:cs typeface="+mj-cs"/>
        </a:defRPr>
      </a:lvl1pPr>
      <a:lvl2pPr algn="ctr" rtl="0" eaLnBrk="1" fontAlgn="base" hangingPunct="1">
        <a:spcBef>
          <a:spcPct val="0"/>
        </a:spcBef>
        <a:spcAft>
          <a:spcPct val="0"/>
        </a:spcAft>
        <a:defRPr sz="3600">
          <a:solidFill>
            <a:srgbClr val="222222"/>
          </a:solidFill>
          <a:latin typeface="Arial" charset="0"/>
        </a:defRPr>
      </a:lvl2pPr>
      <a:lvl3pPr algn="ctr" rtl="0" eaLnBrk="1" fontAlgn="base" hangingPunct="1">
        <a:spcBef>
          <a:spcPct val="0"/>
        </a:spcBef>
        <a:spcAft>
          <a:spcPct val="0"/>
        </a:spcAft>
        <a:defRPr sz="3600">
          <a:solidFill>
            <a:srgbClr val="222222"/>
          </a:solidFill>
          <a:latin typeface="Arial" charset="0"/>
        </a:defRPr>
      </a:lvl3pPr>
      <a:lvl4pPr algn="ctr" rtl="0" eaLnBrk="1" fontAlgn="base" hangingPunct="1">
        <a:spcBef>
          <a:spcPct val="0"/>
        </a:spcBef>
        <a:spcAft>
          <a:spcPct val="0"/>
        </a:spcAft>
        <a:defRPr sz="3600">
          <a:solidFill>
            <a:srgbClr val="222222"/>
          </a:solidFill>
          <a:latin typeface="Arial" charset="0"/>
        </a:defRPr>
      </a:lvl4pPr>
      <a:lvl5pPr algn="ctr" rtl="0" eaLnBrk="1" fontAlgn="base" hangingPunct="1">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1" fontAlgn="base" hangingPunct="1">
        <a:spcBef>
          <a:spcPct val="20000"/>
        </a:spcBef>
        <a:spcAft>
          <a:spcPct val="0"/>
        </a:spcAft>
        <a:buChar char="•"/>
        <a:defRPr sz="2600">
          <a:solidFill>
            <a:srgbClr val="222222"/>
          </a:solidFill>
          <a:latin typeface="+mn-lt"/>
          <a:ea typeface="+mn-ea"/>
          <a:cs typeface="+mn-cs"/>
        </a:defRPr>
      </a:lvl1pPr>
      <a:lvl2pPr marL="742950" indent="-285750" algn="l" rtl="0" eaLnBrk="1" fontAlgn="base" hangingPunct="1">
        <a:spcBef>
          <a:spcPct val="20000"/>
        </a:spcBef>
        <a:spcAft>
          <a:spcPct val="0"/>
        </a:spcAft>
        <a:buChar char="–"/>
        <a:defRPr sz="2400">
          <a:solidFill>
            <a:srgbClr val="222222"/>
          </a:solidFill>
          <a:latin typeface="+mn-lt"/>
        </a:defRPr>
      </a:lvl2pPr>
      <a:lvl3pPr marL="1143000" indent="-228600" algn="l" rtl="0" eaLnBrk="1" fontAlgn="base" hangingPunct="1">
        <a:spcBef>
          <a:spcPct val="20000"/>
        </a:spcBef>
        <a:spcAft>
          <a:spcPct val="0"/>
        </a:spcAft>
        <a:buChar char="•"/>
        <a:defRPr sz="2200">
          <a:solidFill>
            <a:srgbClr val="222222"/>
          </a:solidFill>
          <a:latin typeface="+mn-lt"/>
        </a:defRPr>
      </a:lvl3pPr>
      <a:lvl4pPr marL="1600200" indent="-228600" algn="l" rtl="0" eaLnBrk="1" fontAlgn="base" hangingPunct="1">
        <a:spcBef>
          <a:spcPct val="20000"/>
        </a:spcBef>
        <a:spcAft>
          <a:spcPct val="0"/>
        </a:spcAft>
        <a:buChar char="–"/>
        <a:defRPr sz="2200">
          <a:solidFill>
            <a:srgbClr val="222222"/>
          </a:solidFill>
          <a:latin typeface="+mn-lt"/>
        </a:defRPr>
      </a:lvl4pPr>
      <a:lvl5pPr marL="2057400" indent="-228600" algn="l" rtl="0" eaLnBrk="1" fontAlgn="base" hangingPunct="1">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11200" y="381000"/>
            <a:ext cx="1076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711200" y="1676400"/>
            <a:ext cx="1076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6" name="Rectangle 4"/>
          <p:cNvSpPr>
            <a:spLocks noGrp="1" noChangeArrowheads="1"/>
          </p:cNvSpPr>
          <p:nvPr>
            <p:ph type="dt" sz="half" idx="2"/>
          </p:nvPr>
        </p:nvSpPr>
        <p:spPr bwMode="auto">
          <a:xfrm>
            <a:off x="9144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rgbClr val="222222"/>
                </a:solidFill>
                <a:latin typeface="Times New Roman" pitchFamily="18" charset="0"/>
              </a:defRPr>
            </a:lvl1pPr>
          </a:lstStyle>
          <a:p>
            <a:pPr>
              <a:defRPr/>
            </a:pPr>
            <a:endParaRPr lang="en-US"/>
          </a:p>
        </p:txBody>
      </p:sp>
      <p:sp>
        <p:nvSpPr>
          <p:cNvPr id="7" name="Rectangle 5"/>
          <p:cNvSpPr>
            <a:spLocks noGrp="1" noChangeArrowheads="1"/>
          </p:cNvSpPr>
          <p:nvPr>
            <p:ph type="ftr" sz="quarter" idx="3"/>
          </p:nvPr>
        </p:nvSpPr>
        <p:spPr bwMode="auto">
          <a:xfrm>
            <a:off x="4165600" y="6248400"/>
            <a:ext cx="38608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solidFill>
                  <a:srgbClr val="222222"/>
                </a:solidFill>
                <a:latin typeface="Times New Roman" pitchFamily="18" charset="0"/>
              </a:defRPr>
            </a:lvl1pPr>
          </a:lstStyle>
          <a:p>
            <a:pPr>
              <a:defRPr/>
            </a:pPr>
            <a:r>
              <a:rPr lang="en-US" smtClean="0"/>
              <a:t>CISSP Guide to Security Essentials, 2e</a:t>
            </a:r>
            <a:endParaRPr lang="en-US"/>
          </a:p>
        </p:txBody>
      </p:sp>
      <p:sp>
        <p:nvSpPr>
          <p:cNvPr id="8" name="Rectangle 6"/>
          <p:cNvSpPr>
            <a:spLocks noGrp="1" noChangeArrowheads="1"/>
          </p:cNvSpPr>
          <p:nvPr>
            <p:ph type="sldNum" sz="quarter" idx="4"/>
          </p:nvPr>
        </p:nvSpPr>
        <p:spPr bwMode="auto">
          <a:xfrm>
            <a:off x="87376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solidFill>
                  <a:srgbClr val="222222"/>
                </a:solidFill>
              </a:defRPr>
            </a:lvl1pPr>
          </a:lstStyle>
          <a:p>
            <a:fld id="{9F1C4800-89FE-40ED-AD4B-9B4ADD57071D}" type="slidenum">
              <a:rPr lang="en-US" altLang="en-US"/>
              <a:pPr/>
              <a:t>‹#›</a:t>
            </a:fld>
            <a:endParaRPr lang="en-US" altLang="en-US"/>
          </a:p>
        </p:txBody>
      </p:sp>
    </p:spTree>
    <p:extLst>
      <p:ext uri="{BB962C8B-B14F-4D97-AF65-F5344CB8AC3E}">
        <p14:creationId xmlns:p14="http://schemas.microsoft.com/office/powerpoint/2010/main" val="10717223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rtl="0" eaLnBrk="1" fontAlgn="base" hangingPunct="1">
        <a:spcBef>
          <a:spcPct val="0"/>
        </a:spcBef>
        <a:spcAft>
          <a:spcPct val="0"/>
        </a:spcAft>
        <a:defRPr sz="3600">
          <a:solidFill>
            <a:srgbClr val="222222"/>
          </a:solidFill>
          <a:latin typeface="+mj-lt"/>
          <a:ea typeface="+mj-ea"/>
          <a:cs typeface="+mj-cs"/>
        </a:defRPr>
      </a:lvl1pPr>
      <a:lvl2pPr algn="ctr" rtl="0" eaLnBrk="1" fontAlgn="base" hangingPunct="1">
        <a:spcBef>
          <a:spcPct val="0"/>
        </a:spcBef>
        <a:spcAft>
          <a:spcPct val="0"/>
        </a:spcAft>
        <a:defRPr sz="3600">
          <a:solidFill>
            <a:srgbClr val="222222"/>
          </a:solidFill>
          <a:latin typeface="Arial" charset="0"/>
        </a:defRPr>
      </a:lvl2pPr>
      <a:lvl3pPr algn="ctr" rtl="0" eaLnBrk="1" fontAlgn="base" hangingPunct="1">
        <a:spcBef>
          <a:spcPct val="0"/>
        </a:spcBef>
        <a:spcAft>
          <a:spcPct val="0"/>
        </a:spcAft>
        <a:defRPr sz="3600">
          <a:solidFill>
            <a:srgbClr val="222222"/>
          </a:solidFill>
          <a:latin typeface="Arial" charset="0"/>
        </a:defRPr>
      </a:lvl3pPr>
      <a:lvl4pPr algn="ctr" rtl="0" eaLnBrk="1" fontAlgn="base" hangingPunct="1">
        <a:spcBef>
          <a:spcPct val="0"/>
        </a:spcBef>
        <a:spcAft>
          <a:spcPct val="0"/>
        </a:spcAft>
        <a:defRPr sz="3600">
          <a:solidFill>
            <a:srgbClr val="222222"/>
          </a:solidFill>
          <a:latin typeface="Arial" charset="0"/>
        </a:defRPr>
      </a:lvl4pPr>
      <a:lvl5pPr algn="ctr" rtl="0" eaLnBrk="1" fontAlgn="base" hangingPunct="1">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1" fontAlgn="base" hangingPunct="1">
        <a:spcBef>
          <a:spcPct val="20000"/>
        </a:spcBef>
        <a:spcAft>
          <a:spcPct val="0"/>
        </a:spcAft>
        <a:buChar char="•"/>
        <a:defRPr sz="2600">
          <a:solidFill>
            <a:srgbClr val="222222"/>
          </a:solidFill>
          <a:latin typeface="+mn-lt"/>
          <a:ea typeface="+mn-ea"/>
          <a:cs typeface="+mn-cs"/>
        </a:defRPr>
      </a:lvl1pPr>
      <a:lvl2pPr marL="742950" indent="-285750" algn="l" rtl="0" eaLnBrk="1" fontAlgn="base" hangingPunct="1">
        <a:spcBef>
          <a:spcPct val="20000"/>
        </a:spcBef>
        <a:spcAft>
          <a:spcPct val="0"/>
        </a:spcAft>
        <a:buChar char="–"/>
        <a:defRPr sz="2400">
          <a:solidFill>
            <a:srgbClr val="222222"/>
          </a:solidFill>
          <a:latin typeface="+mn-lt"/>
        </a:defRPr>
      </a:lvl2pPr>
      <a:lvl3pPr marL="1143000" indent="-228600" algn="l" rtl="0" eaLnBrk="1" fontAlgn="base" hangingPunct="1">
        <a:spcBef>
          <a:spcPct val="20000"/>
        </a:spcBef>
        <a:spcAft>
          <a:spcPct val="0"/>
        </a:spcAft>
        <a:buChar char="•"/>
        <a:defRPr sz="2200">
          <a:solidFill>
            <a:srgbClr val="222222"/>
          </a:solidFill>
          <a:latin typeface="+mn-lt"/>
        </a:defRPr>
      </a:lvl3pPr>
      <a:lvl4pPr marL="1600200" indent="-228600" algn="l" rtl="0" eaLnBrk="1" fontAlgn="base" hangingPunct="1">
        <a:spcBef>
          <a:spcPct val="20000"/>
        </a:spcBef>
        <a:spcAft>
          <a:spcPct val="0"/>
        </a:spcAft>
        <a:buChar char="–"/>
        <a:defRPr sz="2200">
          <a:solidFill>
            <a:srgbClr val="222222"/>
          </a:solidFill>
          <a:latin typeface="+mn-lt"/>
        </a:defRPr>
      </a:lvl4pPr>
      <a:lvl5pPr marL="2057400" indent="-228600" algn="l" rtl="0" eaLnBrk="1" fontAlgn="base" hangingPunct="1">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ctrTitle"/>
          </p:nvPr>
        </p:nvSpPr>
        <p:spPr>
          <a:xfrm>
            <a:off x="2133600" y="2362200"/>
            <a:ext cx="7772400" cy="1143000"/>
          </a:xfrm>
        </p:spPr>
        <p:txBody>
          <a:bodyPr/>
          <a:lstStyle/>
          <a:p>
            <a:pPr>
              <a:defRPr/>
            </a:pPr>
            <a:r>
              <a:rPr lang="en-US" b="1" dirty="0"/>
              <a:t>CISSP Guide to Security Essentials, </a:t>
            </a:r>
            <a:br>
              <a:rPr lang="en-US" b="1" dirty="0"/>
            </a:br>
            <a:r>
              <a:rPr lang="en-US" b="1" dirty="0"/>
              <a:t>Second Edition</a:t>
            </a:r>
            <a:endParaRPr lang="en-US" b="1" dirty="0" smtClean="0">
              <a:ea typeface="+mj-ea"/>
            </a:endParaRPr>
          </a:p>
        </p:txBody>
      </p:sp>
      <p:sp>
        <p:nvSpPr>
          <p:cNvPr id="232451" name="Rectangle 3"/>
          <p:cNvSpPr>
            <a:spLocks noGrp="1" noChangeArrowheads="1"/>
          </p:cNvSpPr>
          <p:nvPr>
            <p:ph type="subTitle" idx="1"/>
          </p:nvPr>
        </p:nvSpPr>
        <p:spPr>
          <a:xfrm>
            <a:off x="2651760" y="4105989"/>
            <a:ext cx="7254240" cy="1752600"/>
          </a:xfrm>
        </p:spPr>
        <p:txBody>
          <a:bodyPr/>
          <a:lstStyle/>
          <a:p>
            <a:pPr>
              <a:defRPr/>
            </a:pPr>
            <a:r>
              <a:rPr lang="en-US" b="0" i="1" dirty="0">
                <a:solidFill>
                  <a:schemeClr val="tx1"/>
                </a:solidFill>
              </a:rPr>
              <a:t>Chapter </a:t>
            </a:r>
            <a:r>
              <a:rPr lang="en-US" b="0" i="1" dirty="0" smtClean="0">
                <a:solidFill>
                  <a:schemeClr val="tx1"/>
                </a:solidFill>
              </a:rPr>
              <a:t>4</a:t>
            </a:r>
            <a:endParaRPr lang="en-US" b="0" i="1" dirty="0">
              <a:solidFill>
                <a:schemeClr val="tx1"/>
              </a:solidFill>
            </a:endParaRPr>
          </a:p>
          <a:p>
            <a:pPr>
              <a:defRPr/>
            </a:pPr>
            <a:r>
              <a:rPr lang="en-US" b="0" i="1" dirty="0" smtClean="0">
                <a:solidFill>
                  <a:schemeClr val="tx1"/>
                </a:solidFill>
              </a:rPr>
              <a:t>Business Continuity and Disaster Recovery Planning</a:t>
            </a:r>
            <a:endParaRPr lang="en-US" dirty="0">
              <a:solidFill>
                <a:srgbClr val="0000CC"/>
              </a:solidFill>
            </a:endParaRPr>
          </a:p>
          <a:p>
            <a:pPr eaLnBrk="1" hangingPunct="1">
              <a:defRPr/>
            </a:pPr>
            <a:r>
              <a:rPr lang="en-US" dirty="0" smtClean="0">
                <a:solidFill>
                  <a:srgbClr val="0000CC"/>
                </a:solidFill>
                <a:ea typeface="+mn-ea"/>
              </a:rPr>
              <a:t> </a:t>
            </a:r>
          </a:p>
        </p:txBody>
      </p:sp>
      <p:sp>
        <p:nvSpPr>
          <p:cNvPr id="5" name="Rectangle 4"/>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4269441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05BF39F-6407-4331-A785-6DA1B31DE59B}" type="slidenum">
              <a:rPr lang="en-US" altLang="en-US" sz="2000">
                <a:latin typeface="Arial" panose="020B0604020202020204" pitchFamily="34" charset="0"/>
              </a:rPr>
              <a:pPr eaLnBrk="1" hangingPunct="1"/>
              <a:t>10</a:t>
            </a:fld>
            <a:endParaRPr lang="en-US" altLang="en-US" sz="2000">
              <a:latin typeface="Arial" panose="020B0604020202020204" pitchFamily="34" charset="0"/>
            </a:endParaRPr>
          </a:p>
        </p:txBody>
      </p:sp>
      <p:sp>
        <p:nvSpPr>
          <p:cNvPr id="348162" name="Rectangle 2"/>
          <p:cNvSpPr>
            <a:spLocks noGrp="1" noChangeArrowheads="1"/>
          </p:cNvSpPr>
          <p:nvPr>
            <p:ph type="title"/>
          </p:nvPr>
        </p:nvSpPr>
        <p:spPr/>
        <p:txBody>
          <a:bodyPr/>
          <a:lstStyle/>
          <a:p>
            <a:pPr eaLnBrk="1" hangingPunct="1">
              <a:defRPr/>
            </a:pPr>
            <a:r>
              <a:rPr lang="en-US" dirty="0" smtClean="0">
                <a:ea typeface="+mj-ea"/>
              </a:rPr>
              <a:t>Industry Standards Supporting BCP and DRP</a:t>
            </a:r>
          </a:p>
        </p:txBody>
      </p:sp>
      <p:sp>
        <p:nvSpPr>
          <p:cNvPr id="348163" name="Rectangle 3"/>
          <p:cNvSpPr>
            <a:spLocks noGrp="1" noChangeArrowheads="1"/>
          </p:cNvSpPr>
          <p:nvPr>
            <p:ph type="body" idx="1"/>
          </p:nvPr>
        </p:nvSpPr>
        <p:spPr>
          <a:xfrm>
            <a:off x="711200" y="1981200"/>
            <a:ext cx="10769600" cy="4114800"/>
          </a:xfrm>
        </p:spPr>
        <p:txBody>
          <a:bodyPr/>
          <a:lstStyle/>
          <a:p>
            <a:pPr eaLnBrk="1" hangingPunct="1">
              <a:lnSpc>
                <a:spcPct val="90000"/>
              </a:lnSpc>
              <a:defRPr/>
            </a:pPr>
            <a:r>
              <a:rPr lang="en-US" sz="2400" dirty="0"/>
              <a:t>ISO 27001: Code of Practice for Information Security Management.  Section 14 addresses business continuity management. </a:t>
            </a:r>
          </a:p>
          <a:p>
            <a:pPr eaLnBrk="1" hangingPunct="1">
              <a:lnSpc>
                <a:spcPct val="90000"/>
              </a:lnSpc>
              <a:defRPr/>
            </a:pPr>
            <a:r>
              <a:rPr lang="en-US" sz="2400" dirty="0"/>
              <a:t>ISO 27002: Code of Practice for Information Security Management. Section 14 addresses business continuity management.</a:t>
            </a:r>
          </a:p>
          <a:p>
            <a:pPr eaLnBrk="1" hangingPunct="1">
              <a:lnSpc>
                <a:spcPct val="90000"/>
              </a:lnSpc>
              <a:defRPr/>
            </a:pPr>
            <a:r>
              <a:rPr lang="en-US" sz="2400" dirty="0"/>
              <a:t>ISO 22301: Business Continuity Management Systems.</a:t>
            </a:r>
          </a:p>
          <a:p>
            <a:pPr eaLnBrk="1" hangingPunct="1">
              <a:lnSpc>
                <a:spcPct val="90000"/>
              </a:lnSpc>
              <a:defRPr/>
            </a:pPr>
            <a:r>
              <a:rPr lang="en-US" sz="2400" dirty="0"/>
              <a:t>NIST 800-34: Contingency Planning Guide for Information Technology Systems.  Seven step process for BCP and DRP projects.</a:t>
            </a:r>
          </a:p>
          <a:p>
            <a:pPr eaLnBrk="1" hangingPunct="1">
              <a:lnSpc>
                <a:spcPct val="90000"/>
              </a:lnSpc>
              <a:defRPr/>
            </a:pPr>
            <a:r>
              <a:rPr lang="en-US" sz="2400" dirty="0"/>
              <a:t>NFPA 1600: Standard on Disaster / Emergency Management and Business Continuity Programs.</a:t>
            </a:r>
          </a:p>
          <a:p>
            <a:pPr eaLnBrk="1" hangingPunct="1">
              <a:lnSpc>
                <a:spcPct val="90000"/>
              </a:lnSpc>
              <a:defRPr/>
            </a:pPr>
            <a:r>
              <a:rPr lang="en-US" sz="2400" dirty="0"/>
              <a:t>NFPA 1620: The Recommended Practice for Pre-Incident Planning.</a:t>
            </a:r>
          </a:p>
          <a:p>
            <a:pPr eaLnBrk="1" hangingPunct="1">
              <a:lnSpc>
                <a:spcPct val="90000"/>
              </a:lnSpc>
              <a:defRPr/>
            </a:pPr>
            <a:r>
              <a:rPr lang="en-US" sz="2400" dirty="0"/>
              <a:t>HIPAA: Requires a documented and tested disaster recovery plan.</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854280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387D927-472D-4E9C-930B-FB35B86EEC46}" type="slidenum">
              <a:rPr lang="en-US" altLang="en-US" sz="2000">
                <a:latin typeface="Arial" panose="020B0604020202020204" pitchFamily="34" charset="0"/>
              </a:rPr>
              <a:pPr eaLnBrk="1" hangingPunct="1"/>
              <a:t>11</a:t>
            </a:fld>
            <a:endParaRPr lang="en-US" altLang="en-US" sz="2000">
              <a:latin typeface="Arial" panose="020B0604020202020204" pitchFamily="34" charset="0"/>
            </a:endParaRPr>
          </a:p>
        </p:txBody>
      </p:sp>
      <p:sp>
        <p:nvSpPr>
          <p:cNvPr id="349186" name="Rectangle 2"/>
          <p:cNvSpPr>
            <a:spLocks noGrp="1" noChangeArrowheads="1"/>
          </p:cNvSpPr>
          <p:nvPr>
            <p:ph type="title"/>
          </p:nvPr>
        </p:nvSpPr>
        <p:spPr/>
        <p:txBody>
          <a:bodyPr/>
          <a:lstStyle/>
          <a:p>
            <a:pPr eaLnBrk="1" hangingPunct="1">
              <a:defRPr/>
            </a:pPr>
            <a:r>
              <a:rPr lang="en-US" dirty="0" smtClean="0">
                <a:ea typeface="+mj-ea"/>
              </a:rPr>
              <a:t>Benefits of BCP and DRP Planning</a:t>
            </a:r>
          </a:p>
        </p:txBody>
      </p:sp>
      <p:sp>
        <p:nvSpPr>
          <p:cNvPr id="349187" name="Rectangle 3"/>
          <p:cNvSpPr>
            <a:spLocks noGrp="1" noChangeArrowheads="1"/>
          </p:cNvSpPr>
          <p:nvPr>
            <p:ph type="body" idx="1"/>
          </p:nvPr>
        </p:nvSpPr>
        <p:spPr/>
        <p:txBody>
          <a:bodyPr/>
          <a:lstStyle/>
          <a:p>
            <a:pPr eaLnBrk="1" hangingPunct="1">
              <a:defRPr/>
            </a:pPr>
            <a:r>
              <a:rPr lang="en-US" dirty="0" smtClean="0">
                <a:ea typeface="+mn-ea"/>
              </a:rPr>
              <a:t>Reduced risk</a:t>
            </a:r>
          </a:p>
          <a:p>
            <a:pPr eaLnBrk="1" hangingPunct="1">
              <a:defRPr/>
            </a:pPr>
            <a:r>
              <a:rPr lang="en-US" dirty="0" smtClean="0">
                <a:ea typeface="+mn-ea"/>
              </a:rPr>
              <a:t>Process improvements	</a:t>
            </a:r>
          </a:p>
          <a:p>
            <a:pPr eaLnBrk="1" hangingPunct="1">
              <a:defRPr/>
            </a:pPr>
            <a:r>
              <a:rPr lang="en-US" dirty="0" smtClean="0">
                <a:ea typeface="+mn-ea"/>
              </a:rPr>
              <a:t>Improved organizational maturity</a:t>
            </a:r>
          </a:p>
          <a:p>
            <a:pPr eaLnBrk="1" hangingPunct="1">
              <a:defRPr/>
            </a:pPr>
            <a:r>
              <a:rPr lang="en-US" dirty="0" smtClean="0">
                <a:ea typeface="+mn-ea"/>
              </a:rPr>
              <a:t>Improved availability and reliability</a:t>
            </a:r>
          </a:p>
          <a:p>
            <a:pPr eaLnBrk="1" hangingPunct="1">
              <a:defRPr/>
            </a:pPr>
            <a:r>
              <a:rPr lang="en-US" dirty="0" smtClean="0">
                <a:ea typeface="+mn-ea"/>
              </a:rPr>
              <a:t>Marketplace advantage</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430322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CISSP Guide to Security Essentials, 2e</a:t>
            </a:r>
            <a:endParaRPr lang="en-US"/>
          </a:p>
        </p:txBody>
      </p:sp>
      <p:sp>
        <p:nvSpPr>
          <p:cNvPr id="5" name="Slide Number Placeholder 4"/>
          <p:cNvSpPr>
            <a:spLocks noGrp="1"/>
          </p:cNvSpPr>
          <p:nvPr>
            <p:ph type="sldNum" sz="quarter" idx="11"/>
          </p:nvPr>
        </p:nvSpPr>
        <p:spPr/>
        <p:txBody>
          <a:bodyPr/>
          <a:lstStyle/>
          <a:p>
            <a:fld id="{1BDAD19F-31EC-48B8-A25D-C869138A0DCC}" type="slidenum">
              <a:rPr lang="en-US" smtClean="0"/>
              <a:t>12</a:t>
            </a:fld>
            <a:endParaRPr lang="en-US"/>
          </a:p>
        </p:txBody>
      </p:sp>
    </p:spTree>
    <p:extLst>
      <p:ext uri="{BB962C8B-B14F-4D97-AF65-F5344CB8AC3E}">
        <p14:creationId xmlns:p14="http://schemas.microsoft.com/office/powerpoint/2010/main" val="3749513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B831248-58F3-4146-8FAE-02B832892842}" type="slidenum">
              <a:rPr lang="en-US" altLang="en-US" sz="2000">
                <a:latin typeface="Arial" panose="020B0604020202020204" pitchFamily="34" charset="0"/>
              </a:rPr>
              <a:pPr eaLnBrk="1" hangingPunct="1"/>
              <a:t>13</a:t>
            </a:fld>
            <a:endParaRPr lang="en-US" altLang="en-US" sz="2000">
              <a:latin typeface="Arial" panose="020B0604020202020204" pitchFamily="34" charset="0"/>
            </a:endParaRPr>
          </a:p>
        </p:txBody>
      </p:sp>
      <p:sp>
        <p:nvSpPr>
          <p:cNvPr id="350210" name="Rectangle 2"/>
          <p:cNvSpPr>
            <a:spLocks noGrp="1" noChangeArrowheads="1"/>
          </p:cNvSpPr>
          <p:nvPr>
            <p:ph type="title"/>
          </p:nvPr>
        </p:nvSpPr>
        <p:spPr/>
        <p:txBody>
          <a:bodyPr/>
          <a:lstStyle/>
          <a:p>
            <a:pPr eaLnBrk="1" hangingPunct="1">
              <a:defRPr/>
            </a:pPr>
            <a:r>
              <a:rPr lang="en-US" dirty="0" smtClean="0">
                <a:ea typeface="+mj-ea"/>
              </a:rPr>
              <a:t>The Role of Prevention</a:t>
            </a:r>
          </a:p>
        </p:txBody>
      </p:sp>
      <p:sp>
        <p:nvSpPr>
          <p:cNvPr id="350211" name="Rectangle 3"/>
          <p:cNvSpPr>
            <a:spLocks noGrp="1" noChangeArrowheads="1"/>
          </p:cNvSpPr>
          <p:nvPr>
            <p:ph type="body" idx="1"/>
          </p:nvPr>
        </p:nvSpPr>
        <p:spPr/>
        <p:txBody>
          <a:bodyPr/>
          <a:lstStyle/>
          <a:p>
            <a:pPr eaLnBrk="1" hangingPunct="1">
              <a:defRPr/>
            </a:pPr>
            <a:r>
              <a:rPr lang="en-US" dirty="0" smtClean="0">
                <a:ea typeface="+mn-ea"/>
              </a:rPr>
              <a:t>Not prevention of the disaster itself, but prevention of surprise and disorganized response</a:t>
            </a:r>
          </a:p>
          <a:p>
            <a:pPr eaLnBrk="1" hangingPunct="1">
              <a:defRPr/>
            </a:pPr>
            <a:r>
              <a:rPr lang="en-US" dirty="0" smtClean="0">
                <a:ea typeface="+mn-ea"/>
              </a:rPr>
              <a:t>Reduction in impact of a disaster</a:t>
            </a:r>
          </a:p>
          <a:p>
            <a:pPr lvl="1" eaLnBrk="1" hangingPunct="1">
              <a:defRPr/>
            </a:pPr>
            <a:r>
              <a:rPr lang="en-US" dirty="0" smtClean="0">
                <a:ea typeface="+mn-ea"/>
              </a:rPr>
              <a:t>Better equipment bracing</a:t>
            </a:r>
          </a:p>
          <a:p>
            <a:pPr lvl="1" eaLnBrk="1" hangingPunct="1">
              <a:defRPr/>
            </a:pPr>
            <a:r>
              <a:rPr lang="en-US" dirty="0" smtClean="0">
                <a:ea typeface="+mn-ea"/>
              </a:rPr>
              <a:t>Better fire detection and suppression</a:t>
            </a:r>
          </a:p>
          <a:p>
            <a:pPr lvl="1" eaLnBrk="1" hangingPunct="1">
              <a:defRPr/>
            </a:pPr>
            <a:r>
              <a:rPr lang="en-US" dirty="0" smtClean="0">
                <a:ea typeface="+mn-ea"/>
              </a:rPr>
              <a:t>Contingency plans that provide [near] continuous operation of critical business processes</a:t>
            </a:r>
          </a:p>
          <a:p>
            <a:pPr lvl="1" eaLnBrk="1" hangingPunct="1">
              <a:defRPr/>
            </a:pPr>
            <a:r>
              <a:rPr lang="en-US" dirty="0" smtClean="0">
                <a:ea typeface="+mn-ea"/>
              </a:rPr>
              <a:t>Prevention of extended periods of downtime</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593737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97F3117-2C2A-4E66-B319-83CE3D9D8634}" type="slidenum">
              <a:rPr lang="en-US" altLang="en-US" sz="2000">
                <a:latin typeface="Arial" panose="020B0604020202020204" pitchFamily="34" charset="0"/>
              </a:rPr>
              <a:pPr eaLnBrk="1" hangingPunct="1"/>
              <a:t>14</a:t>
            </a:fld>
            <a:endParaRPr lang="en-US" altLang="en-US" sz="2000">
              <a:latin typeface="Arial" panose="020B0604020202020204" pitchFamily="34" charset="0"/>
            </a:endParaRPr>
          </a:p>
        </p:txBody>
      </p:sp>
      <p:sp>
        <p:nvSpPr>
          <p:cNvPr id="351234" name="Rectangle 2"/>
          <p:cNvSpPr>
            <a:spLocks noGrp="1" noChangeArrowheads="1"/>
          </p:cNvSpPr>
          <p:nvPr>
            <p:ph type="title"/>
          </p:nvPr>
        </p:nvSpPr>
        <p:spPr/>
        <p:txBody>
          <a:bodyPr/>
          <a:lstStyle/>
          <a:p>
            <a:pPr eaLnBrk="1" hangingPunct="1">
              <a:defRPr/>
            </a:pPr>
            <a:r>
              <a:rPr lang="en-US" dirty="0" smtClean="0">
                <a:ea typeface="+mj-ea"/>
              </a:rPr>
              <a:t>Running a BCP/DRP Project</a:t>
            </a:r>
          </a:p>
        </p:txBody>
      </p:sp>
      <p:sp>
        <p:nvSpPr>
          <p:cNvPr id="351235" name="Rectangle 3"/>
          <p:cNvSpPr>
            <a:spLocks noGrp="1" noChangeArrowheads="1"/>
          </p:cNvSpPr>
          <p:nvPr>
            <p:ph type="body" idx="1"/>
          </p:nvPr>
        </p:nvSpPr>
        <p:spPr/>
        <p:txBody>
          <a:bodyPr/>
          <a:lstStyle/>
          <a:p>
            <a:pPr eaLnBrk="1" hangingPunct="1">
              <a:defRPr/>
            </a:pPr>
            <a:r>
              <a:rPr lang="en-US" dirty="0" smtClean="0">
                <a:ea typeface="+mn-ea"/>
              </a:rPr>
              <a:t>Pre-project activities</a:t>
            </a:r>
          </a:p>
          <a:p>
            <a:pPr eaLnBrk="1" hangingPunct="1">
              <a:defRPr/>
            </a:pPr>
            <a:r>
              <a:rPr lang="en-US" dirty="0" smtClean="0">
                <a:ea typeface="+mn-ea"/>
              </a:rPr>
              <a:t>Perform a Business Impact Assessment (BIA)</a:t>
            </a:r>
          </a:p>
          <a:p>
            <a:pPr eaLnBrk="1" hangingPunct="1">
              <a:defRPr/>
            </a:pPr>
            <a:r>
              <a:rPr lang="en-US" dirty="0" smtClean="0">
                <a:ea typeface="+mn-ea"/>
              </a:rPr>
              <a:t>Develop resumption and recovery plans</a:t>
            </a:r>
          </a:p>
          <a:p>
            <a:pPr eaLnBrk="1" hangingPunct="1">
              <a:defRPr/>
            </a:pPr>
            <a:r>
              <a:rPr lang="en-US" dirty="0" smtClean="0">
                <a:ea typeface="+mn-ea"/>
              </a:rPr>
              <a:t>Test resumption and recovery plans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179669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4A5A44C-82AB-4264-89D1-4A5C2B5898C2}" type="slidenum">
              <a:rPr lang="en-US" altLang="en-US" sz="2000">
                <a:latin typeface="Arial" panose="020B0604020202020204" pitchFamily="34" charset="0"/>
              </a:rPr>
              <a:pPr eaLnBrk="1" hangingPunct="1"/>
              <a:t>15</a:t>
            </a:fld>
            <a:endParaRPr lang="en-US" altLang="en-US" sz="2000">
              <a:latin typeface="Arial" panose="020B0604020202020204" pitchFamily="34" charset="0"/>
            </a:endParaRPr>
          </a:p>
        </p:txBody>
      </p:sp>
      <p:sp>
        <p:nvSpPr>
          <p:cNvPr id="352258" name="Rectangle 2"/>
          <p:cNvSpPr>
            <a:spLocks noGrp="1" noChangeArrowheads="1"/>
          </p:cNvSpPr>
          <p:nvPr>
            <p:ph type="title"/>
          </p:nvPr>
        </p:nvSpPr>
        <p:spPr/>
        <p:txBody>
          <a:bodyPr/>
          <a:lstStyle/>
          <a:p>
            <a:pPr eaLnBrk="1" hangingPunct="1">
              <a:defRPr/>
            </a:pPr>
            <a:r>
              <a:rPr lang="en-US" dirty="0" smtClean="0">
                <a:ea typeface="+mj-ea"/>
              </a:rPr>
              <a:t>Pre-Project Activities</a:t>
            </a:r>
          </a:p>
        </p:txBody>
      </p:sp>
      <p:sp>
        <p:nvSpPr>
          <p:cNvPr id="352259" name="Rectangle 3"/>
          <p:cNvSpPr>
            <a:spLocks noGrp="1" noChangeArrowheads="1"/>
          </p:cNvSpPr>
          <p:nvPr>
            <p:ph type="body" idx="1"/>
          </p:nvPr>
        </p:nvSpPr>
        <p:spPr/>
        <p:txBody>
          <a:bodyPr/>
          <a:lstStyle/>
          <a:p>
            <a:pPr eaLnBrk="1" hangingPunct="1">
              <a:defRPr/>
            </a:pPr>
            <a:r>
              <a:rPr lang="en-US" dirty="0" smtClean="0">
                <a:ea typeface="+mn-ea"/>
              </a:rPr>
              <a:t>Obtain executive support</a:t>
            </a:r>
          </a:p>
          <a:p>
            <a:pPr eaLnBrk="1" hangingPunct="1">
              <a:defRPr/>
            </a:pPr>
            <a:r>
              <a:rPr lang="en-US" dirty="0" smtClean="0">
                <a:ea typeface="+mn-ea"/>
              </a:rPr>
              <a:t>Formally define the scope of the project</a:t>
            </a:r>
          </a:p>
          <a:p>
            <a:pPr eaLnBrk="1" hangingPunct="1">
              <a:defRPr/>
            </a:pPr>
            <a:r>
              <a:rPr lang="en-US" dirty="0" smtClean="0">
                <a:ea typeface="+mn-ea"/>
              </a:rPr>
              <a:t>Choose project team members</a:t>
            </a:r>
          </a:p>
          <a:p>
            <a:pPr eaLnBrk="1" hangingPunct="1">
              <a:defRPr/>
            </a:pPr>
            <a:r>
              <a:rPr lang="en-US" dirty="0" smtClean="0">
                <a:ea typeface="+mn-ea"/>
              </a:rPr>
              <a:t>Develop a project plan</a:t>
            </a:r>
          </a:p>
          <a:p>
            <a:pPr eaLnBrk="1" hangingPunct="1">
              <a:defRPr/>
            </a:pPr>
            <a:r>
              <a:rPr lang="en-US" dirty="0" smtClean="0">
                <a:ea typeface="+mn-ea"/>
              </a:rPr>
              <a:t>Develop a project charter</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7872552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17D309E-140A-486C-81C3-F1F920D8BF9A}" type="slidenum">
              <a:rPr lang="en-US" altLang="en-US" sz="2000">
                <a:latin typeface="Arial" panose="020B0604020202020204" pitchFamily="34" charset="0"/>
              </a:rPr>
              <a:pPr eaLnBrk="1" hangingPunct="1"/>
              <a:t>16</a:t>
            </a:fld>
            <a:endParaRPr lang="en-US" altLang="en-US" sz="2000">
              <a:latin typeface="Arial" panose="020B0604020202020204" pitchFamily="34" charset="0"/>
            </a:endParaRPr>
          </a:p>
        </p:txBody>
      </p:sp>
      <p:sp>
        <p:nvSpPr>
          <p:cNvPr id="353282" name="Rectangle 2"/>
          <p:cNvSpPr>
            <a:spLocks noGrp="1" noChangeArrowheads="1"/>
          </p:cNvSpPr>
          <p:nvPr>
            <p:ph type="title"/>
          </p:nvPr>
        </p:nvSpPr>
        <p:spPr/>
        <p:txBody>
          <a:bodyPr/>
          <a:lstStyle/>
          <a:p>
            <a:pPr eaLnBrk="1" hangingPunct="1">
              <a:defRPr/>
            </a:pPr>
            <a:r>
              <a:rPr lang="en-US" smtClean="0">
                <a:ea typeface="+mj-ea"/>
              </a:rPr>
              <a:t>Performing a Business Impact Assessment</a:t>
            </a:r>
          </a:p>
        </p:txBody>
      </p:sp>
      <p:sp>
        <p:nvSpPr>
          <p:cNvPr id="353283" name="Rectangle 3"/>
          <p:cNvSpPr>
            <a:spLocks noGrp="1" noChangeArrowheads="1"/>
          </p:cNvSpPr>
          <p:nvPr>
            <p:ph type="body" idx="1"/>
          </p:nvPr>
        </p:nvSpPr>
        <p:spPr/>
        <p:txBody>
          <a:bodyPr/>
          <a:lstStyle/>
          <a:p>
            <a:pPr eaLnBrk="1" hangingPunct="1">
              <a:defRPr/>
            </a:pPr>
            <a:r>
              <a:rPr lang="en-US" smtClean="0">
                <a:ea typeface="+mn-ea"/>
              </a:rPr>
              <a:t>Survey critical processes</a:t>
            </a:r>
          </a:p>
          <a:p>
            <a:pPr eaLnBrk="1" hangingPunct="1">
              <a:defRPr/>
            </a:pPr>
            <a:r>
              <a:rPr lang="en-US" smtClean="0">
                <a:ea typeface="+mn-ea"/>
              </a:rPr>
              <a:t>Perform threat, risk analyses</a:t>
            </a:r>
          </a:p>
          <a:p>
            <a:pPr eaLnBrk="1" hangingPunct="1">
              <a:defRPr/>
            </a:pPr>
            <a:r>
              <a:rPr lang="en-US" smtClean="0">
                <a:ea typeface="+mn-ea"/>
              </a:rPr>
              <a:t>Develop key metrics</a:t>
            </a:r>
          </a:p>
          <a:p>
            <a:pPr lvl="1" eaLnBrk="1" hangingPunct="1">
              <a:defRPr/>
            </a:pPr>
            <a:r>
              <a:rPr lang="en-US" smtClean="0">
                <a:ea typeface="+mn-ea"/>
              </a:rPr>
              <a:t>Maximum tolerable downtime, recovery time objective, recovery point objective</a:t>
            </a:r>
          </a:p>
          <a:p>
            <a:pPr eaLnBrk="1" hangingPunct="1">
              <a:defRPr/>
            </a:pPr>
            <a:r>
              <a:rPr lang="en-US" smtClean="0">
                <a:ea typeface="+mn-ea"/>
              </a:rPr>
              <a:t>Develop impact statements</a:t>
            </a:r>
          </a:p>
          <a:p>
            <a:pPr eaLnBrk="1" hangingPunct="1">
              <a:defRPr/>
            </a:pPr>
            <a:r>
              <a:rPr lang="en-US" smtClean="0">
                <a:ea typeface="+mn-ea"/>
              </a:rPr>
              <a:t>Perform criticality analysis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5244613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2A9B7C9-FB72-4F3E-9D7F-0ED0738AC0C9}" type="slidenum">
              <a:rPr lang="en-US" altLang="en-US" sz="2000">
                <a:latin typeface="Arial" panose="020B0604020202020204" pitchFamily="34" charset="0"/>
              </a:rPr>
              <a:pPr eaLnBrk="1" hangingPunct="1"/>
              <a:t>17</a:t>
            </a:fld>
            <a:endParaRPr lang="en-US" altLang="en-US" sz="2000">
              <a:latin typeface="Arial" panose="020B0604020202020204" pitchFamily="34" charset="0"/>
            </a:endParaRPr>
          </a:p>
        </p:txBody>
      </p:sp>
      <p:sp>
        <p:nvSpPr>
          <p:cNvPr id="354306" name="Rectangle 2"/>
          <p:cNvSpPr>
            <a:spLocks noGrp="1" noChangeArrowheads="1"/>
          </p:cNvSpPr>
          <p:nvPr>
            <p:ph type="title"/>
          </p:nvPr>
        </p:nvSpPr>
        <p:spPr/>
        <p:txBody>
          <a:bodyPr/>
          <a:lstStyle/>
          <a:p>
            <a:pPr eaLnBrk="1" hangingPunct="1">
              <a:defRPr/>
            </a:pPr>
            <a:r>
              <a:rPr lang="en-US" dirty="0" smtClean="0">
                <a:ea typeface="+mj-ea"/>
              </a:rPr>
              <a:t>Survey In-Scope Business Processes</a:t>
            </a:r>
          </a:p>
        </p:txBody>
      </p:sp>
      <p:sp>
        <p:nvSpPr>
          <p:cNvPr id="354307" name="Rectangle 3"/>
          <p:cNvSpPr>
            <a:spLocks noGrp="1" noChangeArrowheads="1"/>
          </p:cNvSpPr>
          <p:nvPr>
            <p:ph type="body" idx="1"/>
          </p:nvPr>
        </p:nvSpPr>
        <p:spPr/>
        <p:txBody>
          <a:bodyPr/>
          <a:lstStyle/>
          <a:p>
            <a:pPr eaLnBrk="1" hangingPunct="1">
              <a:defRPr/>
            </a:pPr>
            <a:r>
              <a:rPr lang="en-US" dirty="0" smtClean="0">
                <a:ea typeface="+mn-ea"/>
              </a:rPr>
              <a:t>Develop interview / intake template</a:t>
            </a:r>
          </a:p>
          <a:p>
            <a:pPr eaLnBrk="1" hangingPunct="1">
              <a:defRPr/>
            </a:pPr>
            <a:r>
              <a:rPr lang="en-US" dirty="0" smtClean="0">
                <a:ea typeface="+mn-ea"/>
              </a:rPr>
              <a:t>Interview a rep from each department</a:t>
            </a:r>
          </a:p>
          <a:p>
            <a:pPr lvl="1" eaLnBrk="1" hangingPunct="1">
              <a:defRPr/>
            </a:pPr>
            <a:r>
              <a:rPr lang="en-US" dirty="0" smtClean="0">
                <a:ea typeface="+mn-ea"/>
              </a:rPr>
              <a:t>Identify all important processes</a:t>
            </a:r>
          </a:p>
          <a:p>
            <a:pPr lvl="2" eaLnBrk="1" hangingPunct="1">
              <a:defRPr/>
            </a:pPr>
            <a:r>
              <a:rPr lang="en-US" dirty="0" smtClean="0">
                <a:ea typeface="+mn-ea"/>
              </a:rPr>
              <a:t>Identify dependencies on systems, people, equipment</a:t>
            </a:r>
          </a:p>
          <a:p>
            <a:pPr eaLnBrk="1" hangingPunct="1">
              <a:defRPr/>
            </a:pPr>
            <a:r>
              <a:rPr lang="en-US" dirty="0" smtClean="0">
                <a:ea typeface="+mn-ea"/>
              </a:rPr>
              <a:t>Collate data into database or spreadsheets</a:t>
            </a:r>
          </a:p>
          <a:p>
            <a:pPr lvl="1" eaLnBrk="1" hangingPunct="1">
              <a:defRPr/>
            </a:pPr>
            <a:r>
              <a:rPr lang="en-US" dirty="0" smtClean="0">
                <a:ea typeface="+mn-ea"/>
              </a:rPr>
              <a:t>Gives a big picture, all-company view</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966843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1BDAD19F-31EC-48B8-A25D-C869138A0DCC}" type="slidenum">
              <a:rPr lang="en-US" smtClean="0"/>
              <a:t>18</a:t>
            </a:fld>
            <a:endParaRPr lang="en-US"/>
          </a:p>
        </p:txBody>
      </p:sp>
      <p:pic>
        <p:nvPicPr>
          <p:cNvPr id="4" name="Picture 3"/>
          <p:cNvPicPr>
            <a:picLocks noChangeAspect="1"/>
          </p:cNvPicPr>
          <p:nvPr/>
        </p:nvPicPr>
        <p:blipFill>
          <a:blip r:embed="rId3"/>
          <a:stretch>
            <a:fillRect/>
          </a:stretch>
        </p:blipFill>
        <p:spPr>
          <a:xfrm>
            <a:off x="2438400" y="161925"/>
            <a:ext cx="7315200" cy="6534150"/>
          </a:xfrm>
          <a:prstGeom prst="rect">
            <a:avLst/>
          </a:prstGeom>
        </p:spPr>
      </p:pic>
    </p:spTree>
    <p:extLst>
      <p:ext uri="{BB962C8B-B14F-4D97-AF65-F5344CB8AC3E}">
        <p14:creationId xmlns:p14="http://schemas.microsoft.com/office/powerpoint/2010/main" val="37949875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3FE5E8D-D691-463C-BF55-D68EAF58BDCD}" type="slidenum">
              <a:rPr lang="en-US" altLang="en-US" sz="2000">
                <a:latin typeface="Arial" panose="020B0604020202020204" pitchFamily="34" charset="0"/>
              </a:rPr>
              <a:pPr eaLnBrk="1" hangingPunct="1"/>
              <a:t>19</a:t>
            </a:fld>
            <a:endParaRPr lang="en-US" altLang="en-US" sz="2000">
              <a:latin typeface="Arial" panose="020B0604020202020204" pitchFamily="34" charset="0"/>
            </a:endParaRPr>
          </a:p>
        </p:txBody>
      </p:sp>
      <p:sp>
        <p:nvSpPr>
          <p:cNvPr id="355330" name="Rectangle 2"/>
          <p:cNvSpPr>
            <a:spLocks noGrp="1" noChangeArrowheads="1"/>
          </p:cNvSpPr>
          <p:nvPr>
            <p:ph type="title"/>
          </p:nvPr>
        </p:nvSpPr>
        <p:spPr/>
        <p:txBody>
          <a:bodyPr/>
          <a:lstStyle/>
          <a:p>
            <a:pPr eaLnBrk="1" hangingPunct="1">
              <a:defRPr/>
            </a:pPr>
            <a:r>
              <a:rPr lang="en-US" smtClean="0">
                <a:ea typeface="+mj-ea"/>
              </a:rPr>
              <a:t>Threat and Risk Analysis</a:t>
            </a:r>
          </a:p>
        </p:txBody>
      </p:sp>
      <p:sp>
        <p:nvSpPr>
          <p:cNvPr id="355331" name="Rectangle 3"/>
          <p:cNvSpPr>
            <a:spLocks noGrp="1" noChangeArrowheads="1"/>
          </p:cNvSpPr>
          <p:nvPr>
            <p:ph type="body" idx="1"/>
          </p:nvPr>
        </p:nvSpPr>
        <p:spPr/>
        <p:txBody>
          <a:bodyPr/>
          <a:lstStyle/>
          <a:p>
            <a:pPr eaLnBrk="1" hangingPunct="1">
              <a:defRPr/>
            </a:pPr>
            <a:r>
              <a:rPr lang="en-US" smtClean="0">
                <a:ea typeface="+mn-ea"/>
              </a:rPr>
              <a:t>Identify threats, vulnerabilities, risks for each key process</a:t>
            </a:r>
          </a:p>
          <a:p>
            <a:pPr lvl="1" eaLnBrk="1" hangingPunct="1">
              <a:defRPr/>
            </a:pPr>
            <a:r>
              <a:rPr lang="en-US" smtClean="0">
                <a:ea typeface="+mn-ea"/>
              </a:rPr>
              <a:t>Rank according to probability, impact, cost</a:t>
            </a:r>
          </a:p>
          <a:p>
            <a:pPr lvl="1" eaLnBrk="1" hangingPunct="1">
              <a:defRPr/>
            </a:pPr>
            <a:r>
              <a:rPr lang="en-US" smtClean="0">
                <a:ea typeface="+mn-ea"/>
              </a:rPr>
              <a:t>Identify mitigating controls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318030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ACBD045-D3CA-4868-8703-D23BF8050FAB}" type="slidenum">
              <a:rPr lang="en-US" altLang="en-US" sz="2000">
                <a:latin typeface="Arial" panose="020B0604020202020204" pitchFamily="34" charset="0"/>
              </a:rPr>
              <a:pPr eaLnBrk="1" hangingPunct="1"/>
              <a:t>2</a:t>
            </a:fld>
            <a:endParaRPr lang="en-US" altLang="en-US" sz="2000">
              <a:latin typeface="Arial" panose="020B0604020202020204" pitchFamily="34" charset="0"/>
            </a:endParaRPr>
          </a:p>
        </p:txBody>
      </p:sp>
      <p:sp>
        <p:nvSpPr>
          <p:cNvPr id="4098" name="Rectangle 2"/>
          <p:cNvSpPr>
            <a:spLocks noGrp="1" noChangeArrowheads="1"/>
          </p:cNvSpPr>
          <p:nvPr>
            <p:ph type="title"/>
          </p:nvPr>
        </p:nvSpPr>
        <p:spPr/>
        <p:txBody>
          <a:bodyPr/>
          <a:lstStyle/>
          <a:p>
            <a:pPr eaLnBrk="1" hangingPunct="1">
              <a:defRPr/>
            </a:pPr>
            <a:r>
              <a:rPr lang="en-US" smtClean="0">
                <a:ea typeface="+mj-ea"/>
              </a:rPr>
              <a:t>Objectives</a:t>
            </a:r>
          </a:p>
        </p:txBody>
      </p:sp>
      <p:sp>
        <p:nvSpPr>
          <p:cNvPr id="4099" name="Rectangle 3"/>
          <p:cNvSpPr>
            <a:spLocks noGrp="1" noChangeArrowheads="1"/>
          </p:cNvSpPr>
          <p:nvPr>
            <p:ph type="body" idx="1"/>
          </p:nvPr>
        </p:nvSpPr>
        <p:spPr/>
        <p:txBody>
          <a:bodyPr/>
          <a:lstStyle/>
          <a:p>
            <a:pPr eaLnBrk="1" hangingPunct="1">
              <a:defRPr/>
            </a:pPr>
            <a:r>
              <a:rPr lang="en-US" dirty="0" smtClean="0">
                <a:ea typeface="+mn-ea"/>
              </a:rPr>
              <a:t>Running a business continuity and disaster recovery planning project</a:t>
            </a:r>
          </a:p>
          <a:p>
            <a:pPr eaLnBrk="1" hangingPunct="1">
              <a:defRPr/>
            </a:pPr>
            <a:r>
              <a:rPr lang="en-US" dirty="0" smtClean="0">
                <a:ea typeface="+mn-ea"/>
              </a:rPr>
              <a:t>Developing business continuity and disaster recovery plans</a:t>
            </a:r>
          </a:p>
          <a:p>
            <a:pPr eaLnBrk="1" hangingPunct="1">
              <a:defRPr/>
            </a:pPr>
            <a:r>
              <a:rPr lang="en-US" dirty="0" smtClean="0">
                <a:ea typeface="+mn-ea"/>
              </a:rPr>
              <a:t>Testing business continuity and disaster recovery plans</a:t>
            </a:r>
          </a:p>
          <a:p>
            <a:pPr eaLnBrk="1" hangingPunct="1">
              <a:defRPr/>
            </a:pPr>
            <a:r>
              <a:rPr lang="en-US" dirty="0" smtClean="0">
                <a:ea typeface="+mn-ea"/>
              </a:rPr>
              <a:t>Training users</a:t>
            </a:r>
          </a:p>
          <a:p>
            <a:pPr eaLnBrk="1" hangingPunct="1">
              <a:defRPr/>
            </a:pPr>
            <a:r>
              <a:rPr lang="en-US" dirty="0" smtClean="0">
                <a:ea typeface="+mn-ea"/>
              </a:rPr>
              <a:t>The business continuity and disaster recovery planning life cycle</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9571125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127400A-AB03-4D48-9E68-64C87E70D279}" type="slidenum">
              <a:rPr lang="en-US" altLang="en-US" sz="2000">
                <a:latin typeface="Arial" panose="020B0604020202020204" pitchFamily="34" charset="0"/>
              </a:rPr>
              <a:pPr eaLnBrk="1" hangingPunct="1"/>
              <a:t>20</a:t>
            </a:fld>
            <a:endParaRPr lang="en-US" altLang="en-US" sz="2000">
              <a:latin typeface="Arial" panose="020B0604020202020204" pitchFamily="34" charset="0"/>
            </a:endParaRPr>
          </a:p>
        </p:txBody>
      </p:sp>
      <p:sp>
        <p:nvSpPr>
          <p:cNvPr id="356354" name="Rectangle 2"/>
          <p:cNvSpPr>
            <a:spLocks noGrp="1" noChangeArrowheads="1"/>
          </p:cNvSpPr>
          <p:nvPr>
            <p:ph type="title"/>
          </p:nvPr>
        </p:nvSpPr>
        <p:spPr/>
        <p:txBody>
          <a:bodyPr/>
          <a:lstStyle/>
          <a:p>
            <a:pPr eaLnBrk="1" hangingPunct="1">
              <a:defRPr/>
            </a:pPr>
            <a:r>
              <a:rPr lang="en-US" smtClean="0">
                <a:ea typeface="+mj-ea"/>
              </a:rPr>
              <a:t>Determine Maximum Tolerable Downtime (MTD)</a:t>
            </a:r>
          </a:p>
        </p:txBody>
      </p:sp>
      <p:sp>
        <p:nvSpPr>
          <p:cNvPr id="356355" name="Rectangle 3"/>
          <p:cNvSpPr>
            <a:spLocks noGrp="1" noChangeArrowheads="1"/>
          </p:cNvSpPr>
          <p:nvPr>
            <p:ph type="body" idx="1"/>
          </p:nvPr>
        </p:nvSpPr>
        <p:spPr/>
        <p:txBody>
          <a:bodyPr/>
          <a:lstStyle/>
          <a:p>
            <a:pPr eaLnBrk="1" hangingPunct="1">
              <a:defRPr/>
            </a:pPr>
            <a:r>
              <a:rPr lang="en-US" smtClean="0">
                <a:ea typeface="+mn-ea"/>
              </a:rPr>
              <a:t>For each business process</a:t>
            </a:r>
          </a:p>
          <a:p>
            <a:pPr eaLnBrk="1" hangingPunct="1">
              <a:defRPr/>
            </a:pPr>
            <a:r>
              <a:rPr lang="en-US" smtClean="0">
                <a:ea typeface="+mn-ea"/>
              </a:rPr>
              <a:t>Identify the maximum time that each business process can be inoperative before significant damage or long-term viability is threatened</a:t>
            </a:r>
          </a:p>
          <a:p>
            <a:pPr eaLnBrk="1" hangingPunct="1">
              <a:defRPr/>
            </a:pPr>
            <a:r>
              <a:rPr lang="en-US" smtClean="0">
                <a:ea typeface="+mn-ea"/>
              </a:rPr>
              <a:t>Probably an educated guess for many processes</a:t>
            </a:r>
          </a:p>
          <a:p>
            <a:pPr eaLnBrk="1" hangingPunct="1">
              <a:defRPr/>
            </a:pPr>
            <a:r>
              <a:rPr lang="en-US" smtClean="0">
                <a:ea typeface="+mn-ea"/>
              </a:rPr>
              <a:t>Obtain senior management input to validate data</a:t>
            </a:r>
          </a:p>
          <a:p>
            <a:pPr eaLnBrk="1" hangingPunct="1">
              <a:defRPr/>
            </a:pPr>
            <a:r>
              <a:rPr lang="en-US" smtClean="0">
                <a:ea typeface="+mn-ea"/>
              </a:rPr>
              <a:t>Publish into the same database / spreadsheet listing all business processes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5456793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1EF6249-4599-432B-89CC-63AE1162F1F1}" type="slidenum">
              <a:rPr lang="en-US" altLang="en-US" sz="2000">
                <a:latin typeface="Arial" panose="020B0604020202020204" pitchFamily="34" charset="0"/>
              </a:rPr>
              <a:pPr eaLnBrk="1" hangingPunct="1"/>
              <a:t>21</a:t>
            </a:fld>
            <a:endParaRPr lang="en-US" altLang="en-US" sz="2000">
              <a:latin typeface="Arial" panose="020B0604020202020204" pitchFamily="34" charset="0"/>
            </a:endParaRPr>
          </a:p>
        </p:txBody>
      </p:sp>
      <p:sp>
        <p:nvSpPr>
          <p:cNvPr id="357378" name="Rectangle 2"/>
          <p:cNvSpPr>
            <a:spLocks noGrp="1" noChangeArrowheads="1"/>
          </p:cNvSpPr>
          <p:nvPr>
            <p:ph type="title"/>
          </p:nvPr>
        </p:nvSpPr>
        <p:spPr/>
        <p:txBody>
          <a:bodyPr/>
          <a:lstStyle/>
          <a:p>
            <a:pPr eaLnBrk="1" hangingPunct="1">
              <a:defRPr/>
            </a:pPr>
            <a:r>
              <a:rPr lang="en-US" dirty="0" smtClean="0">
                <a:ea typeface="+mj-ea"/>
              </a:rPr>
              <a:t>Develop Statements of Impact</a:t>
            </a:r>
          </a:p>
        </p:txBody>
      </p:sp>
      <p:sp>
        <p:nvSpPr>
          <p:cNvPr id="357379" name="Rectangle 3"/>
          <p:cNvSpPr>
            <a:spLocks noGrp="1" noChangeArrowheads="1"/>
          </p:cNvSpPr>
          <p:nvPr>
            <p:ph type="body" idx="1"/>
          </p:nvPr>
        </p:nvSpPr>
        <p:spPr/>
        <p:txBody>
          <a:bodyPr/>
          <a:lstStyle/>
          <a:p>
            <a:pPr eaLnBrk="1" hangingPunct="1">
              <a:defRPr/>
            </a:pPr>
            <a:r>
              <a:rPr lang="en-US" smtClean="0">
                <a:ea typeface="+mn-ea"/>
              </a:rPr>
              <a:t>For each process, describe the impact on the rest of the organization if the process is incapacitated</a:t>
            </a:r>
          </a:p>
          <a:p>
            <a:pPr eaLnBrk="1" hangingPunct="1">
              <a:defRPr/>
            </a:pPr>
            <a:r>
              <a:rPr lang="en-US" smtClean="0">
                <a:ea typeface="+mn-ea"/>
              </a:rPr>
              <a:t>Examples</a:t>
            </a:r>
          </a:p>
          <a:p>
            <a:pPr lvl="1" eaLnBrk="1" hangingPunct="1">
              <a:defRPr/>
            </a:pPr>
            <a:r>
              <a:rPr lang="en-US" smtClean="0">
                <a:ea typeface="+mn-ea"/>
              </a:rPr>
              <a:t>inability to process payments</a:t>
            </a:r>
          </a:p>
          <a:p>
            <a:pPr lvl="1" eaLnBrk="1" hangingPunct="1">
              <a:defRPr/>
            </a:pPr>
            <a:r>
              <a:rPr lang="en-US" smtClean="0">
                <a:ea typeface="+mn-ea"/>
              </a:rPr>
              <a:t>inability to produce invoices</a:t>
            </a:r>
          </a:p>
          <a:p>
            <a:pPr lvl="1" eaLnBrk="1" hangingPunct="1">
              <a:defRPr/>
            </a:pPr>
            <a:r>
              <a:rPr lang="en-US" smtClean="0">
                <a:ea typeface="+mn-ea"/>
              </a:rPr>
              <a:t>inability to access customer data for support purposes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048890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47EA4D9-4B48-452C-B52D-891C4A98473F}" type="slidenum">
              <a:rPr lang="en-US" altLang="en-US" sz="2000">
                <a:latin typeface="Arial" panose="020B0604020202020204" pitchFamily="34" charset="0"/>
              </a:rPr>
              <a:pPr eaLnBrk="1" hangingPunct="1"/>
              <a:t>22</a:t>
            </a:fld>
            <a:endParaRPr lang="en-US" altLang="en-US" sz="2000">
              <a:latin typeface="Arial" panose="020B0604020202020204" pitchFamily="34" charset="0"/>
            </a:endParaRPr>
          </a:p>
        </p:txBody>
      </p:sp>
      <p:sp>
        <p:nvSpPr>
          <p:cNvPr id="358402" name="Rectangle 2"/>
          <p:cNvSpPr>
            <a:spLocks noGrp="1" noChangeArrowheads="1"/>
          </p:cNvSpPr>
          <p:nvPr>
            <p:ph type="title"/>
          </p:nvPr>
        </p:nvSpPr>
        <p:spPr/>
        <p:txBody>
          <a:bodyPr/>
          <a:lstStyle/>
          <a:p>
            <a:pPr eaLnBrk="1" hangingPunct="1">
              <a:defRPr/>
            </a:pPr>
            <a:r>
              <a:rPr lang="en-US" dirty="0" smtClean="0">
                <a:ea typeface="+mj-ea"/>
              </a:rPr>
              <a:t>Record Other Key Metrics</a:t>
            </a:r>
          </a:p>
        </p:txBody>
      </p:sp>
      <p:sp>
        <p:nvSpPr>
          <p:cNvPr id="358403" name="Rectangle 3"/>
          <p:cNvSpPr>
            <a:spLocks noGrp="1" noChangeArrowheads="1"/>
          </p:cNvSpPr>
          <p:nvPr>
            <p:ph type="body" idx="1"/>
          </p:nvPr>
        </p:nvSpPr>
        <p:spPr/>
        <p:txBody>
          <a:bodyPr/>
          <a:lstStyle/>
          <a:p>
            <a:pPr eaLnBrk="1" hangingPunct="1">
              <a:defRPr/>
            </a:pPr>
            <a:r>
              <a:rPr lang="en-US" smtClean="0">
                <a:ea typeface="+mn-ea"/>
              </a:rPr>
              <a:t>Examples</a:t>
            </a:r>
          </a:p>
          <a:p>
            <a:pPr lvl="1" eaLnBrk="1" hangingPunct="1">
              <a:defRPr/>
            </a:pPr>
            <a:r>
              <a:rPr lang="en-US" smtClean="0">
                <a:ea typeface="+mn-ea"/>
              </a:rPr>
              <a:t>Cost to operate the process</a:t>
            </a:r>
          </a:p>
          <a:p>
            <a:pPr lvl="1" eaLnBrk="1" hangingPunct="1">
              <a:defRPr/>
            </a:pPr>
            <a:r>
              <a:rPr lang="en-US" smtClean="0">
                <a:ea typeface="+mn-ea"/>
              </a:rPr>
              <a:t>Cost of process downtime</a:t>
            </a:r>
          </a:p>
          <a:p>
            <a:pPr lvl="1" eaLnBrk="1" hangingPunct="1">
              <a:defRPr/>
            </a:pPr>
            <a:r>
              <a:rPr lang="en-US" smtClean="0">
                <a:ea typeface="+mn-ea"/>
              </a:rPr>
              <a:t>Profit derived from the process</a:t>
            </a:r>
          </a:p>
          <a:p>
            <a:pPr eaLnBrk="1" hangingPunct="1">
              <a:defRPr/>
            </a:pPr>
            <a:r>
              <a:rPr lang="en-US" smtClean="0">
                <a:ea typeface="+mn-ea"/>
              </a:rPr>
              <a:t>Useful for upcoming criticality analysis</a:t>
            </a:r>
          </a:p>
          <a:p>
            <a:pPr lvl="1" eaLnBrk="1" hangingPunct="1">
              <a:defRPr/>
            </a:pPr>
            <a:endParaRPr lang="en-US" smtClean="0">
              <a:ea typeface="+mn-ea"/>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0971360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0265C71-D756-4781-A766-FDFB7812D6DA}" type="slidenum">
              <a:rPr lang="en-US" altLang="en-US" sz="2000">
                <a:latin typeface="Arial" panose="020B0604020202020204" pitchFamily="34" charset="0"/>
              </a:rPr>
              <a:pPr eaLnBrk="1" hangingPunct="1"/>
              <a:t>23</a:t>
            </a:fld>
            <a:endParaRPr lang="en-US" altLang="en-US" sz="2000">
              <a:latin typeface="Arial" panose="020B0604020202020204" pitchFamily="34" charset="0"/>
            </a:endParaRPr>
          </a:p>
        </p:txBody>
      </p:sp>
      <p:sp>
        <p:nvSpPr>
          <p:cNvPr id="359426" name="Rectangle 2"/>
          <p:cNvSpPr>
            <a:spLocks noGrp="1" noChangeArrowheads="1"/>
          </p:cNvSpPr>
          <p:nvPr>
            <p:ph type="title"/>
          </p:nvPr>
        </p:nvSpPr>
        <p:spPr/>
        <p:txBody>
          <a:bodyPr/>
          <a:lstStyle/>
          <a:p>
            <a:pPr eaLnBrk="1" hangingPunct="1">
              <a:defRPr/>
            </a:pPr>
            <a:r>
              <a:rPr lang="en-US" dirty="0" smtClean="0">
                <a:ea typeface="+mj-ea"/>
              </a:rPr>
              <a:t>Ascertain Current Continuity and Recovery Capabilities</a:t>
            </a:r>
          </a:p>
        </p:txBody>
      </p:sp>
      <p:sp>
        <p:nvSpPr>
          <p:cNvPr id="359427" name="Rectangle 3"/>
          <p:cNvSpPr>
            <a:spLocks noGrp="1" noChangeArrowheads="1"/>
          </p:cNvSpPr>
          <p:nvPr>
            <p:ph type="body" idx="1"/>
          </p:nvPr>
        </p:nvSpPr>
        <p:spPr/>
        <p:txBody>
          <a:bodyPr/>
          <a:lstStyle/>
          <a:p>
            <a:pPr eaLnBrk="1" hangingPunct="1">
              <a:defRPr/>
            </a:pPr>
            <a:r>
              <a:rPr lang="en-US" dirty="0" smtClean="0">
                <a:ea typeface="+mn-ea"/>
              </a:rPr>
              <a:t>For each business process</a:t>
            </a:r>
          </a:p>
          <a:p>
            <a:pPr lvl="1" eaLnBrk="1" hangingPunct="1">
              <a:defRPr/>
            </a:pPr>
            <a:r>
              <a:rPr lang="en-US" dirty="0" smtClean="0">
                <a:ea typeface="+mn-ea"/>
              </a:rPr>
              <a:t>Identify documented continuity capabilities</a:t>
            </a:r>
          </a:p>
          <a:p>
            <a:pPr lvl="1" eaLnBrk="1" hangingPunct="1">
              <a:defRPr/>
            </a:pPr>
            <a:r>
              <a:rPr lang="en-US" dirty="0" smtClean="0">
                <a:ea typeface="+mn-ea"/>
              </a:rPr>
              <a:t>Identify documented recovery capabilities</a:t>
            </a:r>
          </a:p>
          <a:p>
            <a:pPr lvl="1" eaLnBrk="1" hangingPunct="1">
              <a:defRPr/>
            </a:pPr>
            <a:r>
              <a:rPr lang="en-US" dirty="0" smtClean="0">
                <a:ea typeface="+mn-ea"/>
              </a:rPr>
              <a:t>Identify </a:t>
            </a:r>
            <a:r>
              <a:rPr lang="en-US" dirty="0" err="1" smtClean="0">
                <a:ea typeface="+mn-ea"/>
              </a:rPr>
              <a:t>UNdocumented</a:t>
            </a:r>
            <a:r>
              <a:rPr lang="en-US" dirty="0" smtClean="0">
                <a:ea typeface="+mn-ea"/>
              </a:rPr>
              <a:t> capabilities</a:t>
            </a:r>
          </a:p>
          <a:p>
            <a:pPr lvl="2" eaLnBrk="1" hangingPunct="1">
              <a:defRPr/>
            </a:pPr>
            <a:r>
              <a:rPr lang="en-US" i="1" dirty="0" smtClean="0">
                <a:ea typeface="+mn-ea"/>
              </a:rPr>
              <a:t>What if</a:t>
            </a:r>
            <a:r>
              <a:rPr lang="en-US" dirty="0" smtClean="0">
                <a:ea typeface="+mn-ea"/>
              </a:rPr>
              <a:t> the disaster happened tomorrow</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283671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15A846D-444A-41FB-A3E8-A4D9BA19D65F}" type="slidenum">
              <a:rPr lang="en-US" altLang="en-US" sz="2000">
                <a:latin typeface="Arial" panose="020B0604020202020204" pitchFamily="34" charset="0"/>
              </a:rPr>
              <a:pPr eaLnBrk="1" hangingPunct="1"/>
              <a:t>24</a:t>
            </a:fld>
            <a:endParaRPr lang="en-US" altLang="en-US" sz="2000">
              <a:latin typeface="Arial" panose="020B0604020202020204" pitchFamily="34" charset="0"/>
            </a:endParaRPr>
          </a:p>
        </p:txBody>
      </p:sp>
      <p:sp>
        <p:nvSpPr>
          <p:cNvPr id="360450" name="Rectangle 2"/>
          <p:cNvSpPr>
            <a:spLocks noGrp="1" noChangeArrowheads="1"/>
          </p:cNvSpPr>
          <p:nvPr>
            <p:ph type="title"/>
          </p:nvPr>
        </p:nvSpPr>
        <p:spPr/>
        <p:txBody>
          <a:bodyPr/>
          <a:lstStyle/>
          <a:p>
            <a:pPr eaLnBrk="1" hangingPunct="1">
              <a:defRPr/>
            </a:pPr>
            <a:r>
              <a:rPr lang="en-US" dirty="0" smtClean="0">
                <a:ea typeface="+mj-ea"/>
              </a:rPr>
              <a:t>Develop Key Recovery Targets</a:t>
            </a:r>
          </a:p>
        </p:txBody>
      </p:sp>
      <p:sp>
        <p:nvSpPr>
          <p:cNvPr id="360451" name="Rectangle 3"/>
          <p:cNvSpPr>
            <a:spLocks noGrp="1" noChangeArrowheads="1"/>
          </p:cNvSpPr>
          <p:nvPr>
            <p:ph type="body" idx="1"/>
          </p:nvPr>
        </p:nvSpPr>
        <p:spPr/>
        <p:txBody>
          <a:bodyPr>
            <a:normAutofit/>
          </a:bodyPr>
          <a:lstStyle/>
          <a:p>
            <a:pPr eaLnBrk="1" hangingPunct="1">
              <a:defRPr/>
            </a:pPr>
            <a:r>
              <a:rPr lang="en-US" dirty="0" smtClean="0">
                <a:ea typeface="+mn-ea"/>
              </a:rPr>
              <a:t>Recovery time objective (RTO)</a:t>
            </a:r>
          </a:p>
          <a:p>
            <a:pPr lvl="1" eaLnBrk="1" hangingPunct="1">
              <a:defRPr/>
            </a:pPr>
            <a:r>
              <a:rPr lang="en-US" dirty="0" smtClean="0">
                <a:ea typeface="+mn-ea"/>
              </a:rPr>
              <a:t>Period of time from disaster onset to resumption of business process</a:t>
            </a:r>
          </a:p>
          <a:p>
            <a:pPr eaLnBrk="1" hangingPunct="1">
              <a:defRPr/>
            </a:pPr>
            <a:r>
              <a:rPr lang="en-US" dirty="0" smtClean="0">
                <a:ea typeface="+mn-ea"/>
              </a:rPr>
              <a:t>Recovery point objective (RPO)</a:t>
            </a:r>
          </a:p>
          <a:p>
            <a:pPr lvl="1" eaLnBrk="1" hangingPunct="1">
              <a:defRPr/>
            </a:pPr>
            <a:r>
              <a:rPr lang="en-US" dirty="0" smtClean="0">
                <a:ea typeface="+mn-ea"/>
              </a:rPr>
              <a:t>Maximum period of data loss from onset of disaster counting backwards</a:t>
            </a:r>
          </a:p>
          <a:p>
            <a:pPr eaLnBrk="1" hangingPunct="1">
              <a:defRPr/>
            </a:pPr>
            <a:r>
              <a:rPr lang="en-US" dirty="0" smtClean="0">
                <a:ea typeface="+mn-ea"/>
              </a:rPr>
              <a:t>Recovery consistency objective (RCO)</a:t>
            </a:r>
          </a:p>
          <a:p>
            <a:pPr lvl="1" eaLnBrk="1" hangingPunct="1">
              <a:defRPr/>
            </a:pPr>
            <a:r>
              <a:rPr lang="en-US" dirty="0" smtClean="0">
                <a:ea typeface="+mn-ea"/>
              </a:rPr>
              <a:t>Measure of integrity and consistency of data in an emergency operations system as compared to original production system</a:t>
            </a:r>
          </a:p>
          <a:p>
            <a:pPr eaLnBrk="1" hangingPunct="1">
              <a:defRPr/>
            </a:pPr>
            <a:r>
              <a:rPr lang="en-US" dirty="0" smtClean="0">
                <a:ea typeface="+mn-ea"/>
              </a:rPr>
              <a:t>Recovery capacity objective (</a:t>
            </a:r>
            <a:r>
              <a:rPr lang="en-US" dirty="0" err="1" smtClean="0">
                <a:ea typeface="+mn-ea"/>
              </a:rPr>
              <a:t>RCapO</a:t>
            </a:r>
            <a:r>
              <a:rPr lang="en-US" dirty="0" smtClean="0">
                <a:ea typeface="+mn-ea"/>
              </a:rPr>
              <a:t>)</a:t>
            </a:r>
          </a:p>
          <a:p>
            <a:pPr lvl="1" eaLnBrk="1" hangingPunct="1">
              <a:defRPr/>
            </a:pPr>
            <a:r>
              <a:rPr lang="en-US" dirty="0" smtClean="0">
                <a:ea typeface="+mn-ea"/>
              </a:rPr>
              <a:t>Measure of processing capacity of emergency operations system as compared to original production system</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9434862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CISSP Guide to Security Essentials, 2e</a:t>
            </a:r>
            <a:endParaRPr lang="en-US"/>
          </a:p>
        </p:txBody>
      </p:sp>
      <p:sp>
        <p:nvSpPr>
          <p:cNvPr id="3" name="Slide Number Placeholder 2"/>
          <p:cNvSpPr>
            <a:spLocks noGrp="1"/>
          </p:cNvSpPr>
          <p:nvPr>
            <p:ph type="sldNum" sz="quarter" idx="11"/>
          </p:nvPr>
        </p:nvSpPr>
        <p:spPr/>
        <p:txBody>
          <a:bodyPr/>
          <a:lstStyle/>
          <a:p>
            <a:fld id="{1BDAD19F-31EC-48B8-A25D-C869138A0DCC}" type="slidenum">
              <a:rPr lang="en-US" smtClean="0"/>
              <a:t>25</a:t>
            </a:fld>
            <a:endParaRPr lang="en-US"/>
          </a:p>
        </p:txBody>
      </p:sp>
      <p:pic>
        <p:nvPicPr>
          <p:cNvPr id="4" name="Picture 3"/>
          <p:cNvPicPr>
            <a:picLocks noChangeAspect="1"/>
          </p:cNvPicPr>
          <p:nvPr/>
        </p:nvPicPr>
        <p:blipFill>
          <a:blip r:embed="rId3"/>
          <a:stretch>
            <a:fillRect/>
          </a:stretch>
        </p:blipFill>
        <p:spPr>
          <a:xfrm>
            <a:off x="1928812" y="1070780"/>
            <a:ext cx="8502121" cy="4257928"/>
          </a:xfrm>
          <a:prstGeom prst="rect">
            <a:avLst/>
          </a:prstGeom>
        </p:spPr>
      </p:pic>
    </p:spTree>
    <p:extLst>
      <p:ext uri="{BB962C8B-B14F-4D97-AF65-F5344CB8AC3E}">
        <p14:creationId xmlns:p14="http://schemas.microsoft.com/office/powerpoint/2010/main" val="32439601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dirty="0" smtClean="0"/>
              <a:t>CISSP Guide to Security Essentials, 2e</a:t>
            </a:r>
            <a:endParaRPr lang="en-US" dirty="0"/>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8709D0F-8E10-4C74-BA92-83C900A5EF3C}" type="slidenum">
              <a:rPr lang="en-US" altLang="en-US" sz="2000">
                <a:latin typeface="Arial" panose="020B0604020202020204" pitchFamily="34" charset="0"/>
              </a:rPr>
              <a:pPr eaLnBrk="1" hangingPunct="1"/>
              <a:t>26</a:t>
            </a:fld>
            <a:endParaRPr lang="en-US" altLang="en-US" sz="2000">
              <a:latin typeface="Arial" panose="020B0604020202020204" pitchFamily="34" charset="0"/>
            </a:endParaRPr>
          </a:p>
        </p:txBody>
      </p:sp>
      <p:sp>
        <p:nvSpPr>
          <p:cNvPr id="360450" name="Rectangle 2"/>
          <p:cNvSpPr>
            <a:spLocks noGrp="1" noChangeArrowheads="1"/>
          </p:cNvSpPr>
          <p:nvPr>
            <p:ph type="title"/>
          </p:nvPr>
        </p:nvSpPr>
        <p:spPr/>
        <p:txBody>
          <a:bodyPr/>
          <a:lstStyle/>
          <a:p>
            <a:pPr eaLnBrk="1" hangingPunct="1">
              <a:defRPr/>
            </a:pPr>
            <a:r>
              <a:rPr lang="en-US" dirty="0" smtClean="0">
                <a:ea typeface="+mj-ea"/>
              </a:rPr>
              <a:t>Develop Key Recovery Targets (cont.)</a:t>
            </a:r>
          </a:p>
        </p:txBody>
      </p:sp>
      <p:sp>
        <p:nvSpPr>
          <p:cNvPr id="360451" name="Rectangle 3"/>
          <p:cNvSpPr>
            <a:spLocks noGrp="1" noChangeArrowheads="1"/>
          </p:cNvSpPr>
          <p:nvPr>
            <p:ph type="body" idx="1"/>
          </p:nvPr>
        </p:nvSpPr>
        <p:spPr/>
        <p:txBody>
          <a:bodyPr/>
          <a:lstStyle/>
          <a:p>
            <a:pPr eaLnBrk="1" hangingPunct="1">
              <a:defRPr/>
            </a:pPr>
            <a:r>
              <a:rPr lang="en-US" dirty="0" smtClean="0">
                <a:ea typeface="+mn-ea"/>
              </a:rPr>
              <a:t>Obtain senior management buyoff on MTD, RTO, RPO, RCO, and </a:t>
            </a:r>
            <a:r>
              <a:rPr lang="en-US" dirty="0" err="1" smtClean="0">
                <a:ea typeface="+mn-ea"/>
              </a:rPr>
              <a:t>RCapO</a:t>
            </a:r>
            <a:endParaRPr lang="en-US" dirty="0" smtClean="0">
              <a:ea typeface="+mn-ea"/>
            </a:endParaRPr>
          </a:p>
          <a:p>
            <a:pPr eaLnBrk="1" hangingPunct="1">
              <a:defRPr/>
            </a:pPr>
            <a:r>
              <a:rPr lang="en-US" dirty="0" smtClean="0">
                <a:ea typeface="+mn-ea"/>
              </a:rPr>
              <a:t>Publish into the same database / spreadsheet listing all business processes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493529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5CCBA05-E8C2-46BA-ACD5-33871664BCDF}" type="slidenum">
              <a:rPr lang="en-US" altLang="en-US" sz="2000">
                <a:latin typeface="Arial" panose="020B0604020202020204" pitchFamily="34" charset="0"/>
              </a:rPr>
              <a:pPr eaLnBrk="1" hangingPunct="1"/>
              <a:t>27</a:t>
            </a:fld>
            <a:endParaRPr lang="en-US" altLang="en-US" sz="2000" dirty="0">
              <a:latin typeface="Arial" panose="020B0604020202020204" pitchFamily="34" charset="0"/>
            </a:endParaRPr>
          </a:p>
        </p:txBody>
      </p:sp>
      <p:sp>
        <p:nvSpPr>
          <p:cNvPr id="393220" name="Rectangle 4"/>
          <p:cNvSpPr>
            <a:spLocks noGrp="1" noChangeArrowheads="1"/>
          </p:cNvSpPr>
          <p:nvPr>
            <p:ph type="title"/>
          </p:nvPr>
        </p:nvSpPr>
        <p:spPr/>
        <p:txBody>
          <a:bodyPr/>
          <a:lstStyle/>
          <a:p>
            <a:pPr eaLnBrk="1" hangingPunct="1">
              <a:defRPr/>
            </a:pPr>
            <a:r>
              <a:rPr lang="en-US" smtClean="0">
                <a:ea typeface="+mj-ea"/>
              </a:rPr>
              <a:t>Sample Recovery Time Objectives</a:t>
            </a:r>
          </a:p>
        </p:txBody>
      </p:sp>
      <p:graphicFrame>
        <p:nvGraphicFramePr>
          <p:cNvPr id="393262" name="Group 46"/>
          <p:cNvGraphicFramePr>
            <a:graphicFrameLocks noGrp="1"/>
          </p:cNvGraphicFramePr>
          <p:nvPr>
            <p:ph type="tbl" idx="1"/>
          </p:nvPr>
        </p:nvGraphicFramePr>
        <p:xfrm>
          <a:off x="2209800" y="1981200"/>
          <a:ext cx="7772400" cy="3962403"/>
        </p:xfrm>
        <a:graphic>
          <a:graphicData uri="http://schemas.openxmlformats.org/drawingml/2006/table">
            <a:tbl>
              <a:tblPr/>
              <a:tblGrid>
                <a:gridCol w="17526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439738">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1" i="0" u="none" strike="noStrike" cap="none" normalizeH="0" baseline="0">
                          <a:ln>
                            <a:noFill/>
                          </a:ln>
                          <a:solidFill>
                            <a:schemeClr val="tx1"/>
                          </a:solidFill>
                          <a:effectLst/>
                          <a:latin typeface="Arial" charset="0"/>
                          <a:ea typeface="ＭＳ Ｐゴシック" charset="0"/>
                        </a:rPr>
                        <a:t>RPO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1" i="0" u="none" strike="noStrike" cap="none" normalizeH="0" baseline="0">
                          <a:ln>
                            <a:noFill/>
                          </a:ln>
                          <a:solidFill>
                            <a:schemeClr val="tx1"/>
                          </a:solidFill>
                          <a:effectLst/>
                          <a:latin typeface="Arial" charset="0"/>
                          <a:ea typeface="ＭＳ Ｐゴシック" charset="0"/>
                        </a:rPr>
                        <a:t>Technology(ies) required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1325">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8-14 days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New equipment, data recovery from backup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9738">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4-7 days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Cold systems, data recovery from backup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9738">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2-3 days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Warm systems, data recovery from backup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1325">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12-24 hours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Warm systems, recovery from high speed backup media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9738">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6-12 hours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Hot systems, recovery from high speed backup media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9738">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3-6 hours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Hot systems, data replication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1325">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1-3 hours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Clustering, data replication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9738">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&lt; 1 hour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Clustering, near real time data replication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
        <p:nvSpPr>
          <p:cNvPr id="7" name="Footer Placeholder 3"/>
          <p:cNvSpPr>
            <a:spLocks noGrp="1"/>
          </p:cNvSpPr>
          <p:nvPr>
            <p:ph type="ftr" sz="quarter" idx="10"/>
          </p:nvPr>
        </p:nvSpPr>
        <p:spPr>
          <a:xfrm>
            <a:off x="711200" y="6324600"/>
            <a:ext cx="6908800" cy="3810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z="1400" dirty="0" smtClean="0"/>
              <a:t>CISSP Guide to Security Essentials, 2e</a:t>
            </a:r>
            <a:endParaRPr lang="en-US" sz="1400" dirty="0"/>
          </a:p>
        </p:txBody>
      </p:sp>
    </p:spTree>
    <p:extLst>
      <p:ext uri="{BB962C8B-B14F-4D97-AF65-F5344CB8AC3E}">
        <p14:creationId xmlns:p14="http://schemas.microsoft.com/office/powerpoint/2010/main" val="14830745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FC14234-22E1-46CB-9DD8-8F00C6FB4953}" type="slidenum">
              <a:rPr lang="en-US" altLang="en-US" sz="2000">
                <a:latin typeface="Arial" panose="020B0604020202020204" pitchFamily="34" charset="0"/>
              </a:rPr>
              <a:pPr eaLnBrk="1" hangingPunct="1"/>
              <a:t>28</a:t>
            </a:fld>
            <a:endParaRPr lang="en-US" altLang="en-US" sz="2000">
              <a:latin typeface="Arial" panose="020B0604020202020204" pitchFamily="34" charset="0"/>
            </a:endParaRPr>
          </a:p>
        </p:txBody>
      </p:sp>
      <p:sp>
        <p:nvSpPr>
          <p:cNvPr id="361474" name="Rectangle 2"/>
          <p:cNvSpPr>
            <a:spLocks noGrp="1" noChangeArrowheads="1"/>
          </p:cNvSpPr>
          <p:nvPr>
            <p:ph type="title"/>
          </p:nvPr>
        </p:nvSpPr>
        <p:spPr/>
        <p:txBody>
          <a:bodyPr/>
          <a:lstStyle/>
          <a:p>
            <a:pPr eaLnBrk="1" hangingPunct="1">
              <a:defRPr/>
            </a:pPr>
            <a:r>
              <a:rPr lang="en-US" dirty="0" smtClean="0">
                <a:ea typeface="+mj-ea"/>
              </a:rPr>
              <a:t>Criticality Analysis</a:t>
            </a:r>
          </a:p>
        </p:txBody>
      </p:sp>
      <p:sp>
        <p:nvSpPr>
          <p:cNvPr id="361475" name="Rectangle 3"/>
          <p:cNvSpPr>
            <a:spLocks noGrp="1" noChangeArrowheads="1"/>
          </p:cNvSpPr>
          <p:nvPr>
            <p:ph type="body" idx="1"/>
          </p:nvPr>
        </p:nvSpPr>
        <p:spPr/>
        <p:txBody>
          <a:bodyPr>
            <a:normAutofit/>
          </a:bodyPr>
          <a:lstStyle/>
          <a:p>
            <a:pPr eaLnBrk="1" hangingPunct="1">
              <a:defRPr/>
            </a:pPr>
            <a:r>
              <a:rPr lang="en-US" dirty="0" smtClean="0">
                <a:ea typeface="+mn-ea"/>
              </a:rPr>
              <a:t>Rank processes by criticality criteria</a:t>
            </a:r>
          </a:p>
          <a:p>
            <a:pPr lvl="1" eaLnBrk="1" hangingPunct="1">
              <a:defRPr/>
            </a:pPr>
            <a:r>
              <a:rPr lang="en-US" dirty="0" smtClean="0">
                <a:ea typeface="+mn-ea"/>
              </a:rPr>
              <a:t>MTD (maximum tolerable downtime)</a:t>
            </a:r>
          </a:p>
          <a:p>
            <a:pPr lvl="1" eaLnBrk="1" hangingPunct="1">
              <a:defRPr/>
            </a:pPr>
            <a:r>
              <a:rPr lang="en-US" dirty="0" smtClean="0">
                <a:ea typeface="+mn-ea"/>
              </a:rPr>
              <a:t>RTO (recovery time objective)</a:t>
            </a:r>
          </a:p>
          <a:p>
            <a:pPr lvl="1" eaLnBrk="1" hangingPunct="1">
              <a:defRPr/>
            </a:pPr>
            <a:r>
              <a:rPr lang="en-US" dirty="0" smtClean="0">
                <a:ea typeface="+mn-ea"/>
              </a:rPr>
              <a:t>RPO (recovery point objective)</a:t>
            </a:r>
          </a:p>
          <a:p>
            <a:pPr lvl="1" eaLnBrk="1" hangingPunct="1">
              <a:defRPr/>
            </a:pPr>
            <a:r>
              <a:rPr lang="en-US" dirty="0" smtClean="0">
                <a:ea typeface="+mn-ea"/>
              </a:rPr>
              <a:t>RCO (recovery consistency objective)</a:t>
            </a:r>
          </a:p>
          <a:p>
            <a:pPr lvl="1" eaLnBrk="1" hangingPunct="1">
              <a:defRPr/>
            </a:pPr>
            <a:r>
              <a:rPr lang="en-US" dirty="0" err="1" smtClean="0">
                <a:ea typeface="+mn-ea"/>
              </a:rPr>
              <a:t>RCapO</a:t>
            </a:r>
            <a:r>
              <a:rPr lang="en-US" dirty="0" smtClean="0">
                <a:ea typeface="+mn-ea"/>
              </a:rPr>
              <a:t> (recovery capacity objective)</a:t>
            </a:r>
          </a:p>
          <a:p>
            <a:pPr lvl="1" eaLnBrk="1" hangingPunct="1">
              <a:defRPr/>
            </a:pPr>
            <a:r>
              <a:rPr lang="en-US" dirty="0" smtClean="0">
                <a:ea typeface="+mn-ea"/>
              </a:rPr>
              <a:t>Cost of downtime or other metrics</a:t>
            </a:r>
          </a:p>
          <a:p>
            <a:pPr lvl="1" eaLnBrk="1" hangingPunct="1">
              <a:defRPr/>
            </a:pPr>
            <a:r>
              <a:rPr lang="en-US" dirty="0" smtClean="0">
                <a:ea typeface="+mn-ea"/>
              </a:rPr>
              <a:t>Qualitative criteria</a:t>
            </a:r>
          </a:p>
          <a:p>
            <a:pPr lvl="2" eaLnBrk="1" hangingPunct="1">
              <a:defRPr/>
            </a:pPr>
            <a:r>
              <a:rPr lang="en-US" dirty="0" smtClean="0">
                <a:ea typeface="+mn-ea"/>
              </a:rPr>
              <a:t>Reputation, market share, goodwill</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8053326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C4A1ECF-B202-46CC-9314-B59F989E89AC}" type="slidenum">
              <a:rPr lang="en-US" altLang="en-US" sz="2000">
                <a:latin typeface="Arial" panose="020B0604020202020204" pitchFamily="34" charset="0"/>
              </a:rPr>
              <a:pPr eaLnBrk="1" hangingPunct="1"/>
              <a:t>29</a:t>
            </a:fld>
            <a:endParaRPr lang="en-US" altLang="en-US" sz="2000">
              <a:latin typeface="Arial" panose="020B0604020202020204" pitchFamily="34" charset="0"/>
            </a:endParaRPr>
          </a:p>
        </p:txBody>
      </p:sp>
      <p:sp>
        <p:nvSpPr>
          <p:cNvPr id="363522" name="Rectangle 2"/>
          <p:cNvSpPr>
            <a:spLocks noGrp="1" noChangeArrowheads="1"/>
          </p:cNvSpPr>
          <p:nvPr>
            <p:ph type="title"/>
          </p:nvPr>
        </p:nvSpPr>
        <p:spPr/>
        <p:txBody>
          <a:bodyPr/>
          <a:lstStyle/>
          <a:p>
            <a:pPr eaLnBrk="1" hangingPunct="1">
              <a:defRPr/>
            </a:pPr>
            <a:r>
              <a:rPr lang="en-US" dirty="0" smtClean="0">
                <a:ea typeface="+mj-ea"/>
              </a:rPr>
              <a:t>Improving System and Process Resilience</a:t>
            </a:r>
          </a:p>
        </p:txBody>
      </p:sp>
      <p:sp>
        <p:nvSpPr>
          <p:cNvPr id="363523" name="Rectangle 3"/>
          <p:cNvSpPr>
            <a:spLocks noGrp="1" noChangeArrowheads="1"/>
          </p:cNvSpPr>
          <p:nvPr>
            <p:ph type="body" idx="1"/>
          </p:nvPr>
        </p:nvSpPr>
        <p:spPr/>
        <p:txBody>
          <a:bodyPr/>
          <a:lstStyle/>
          <a:p>
            <a:pPr eaLnBrk="1" hangingPunct="1">
              <a:defRPr/>
            </a:pPr>
            <a:r>
              <a:rPr lang="en-US" dirty="0" smtClean="0">
                <a:ea typeface="+mn-ea"/>
              </a:rPr>
              <a:t>For the most critical processes (based upon ranking in the criticality analysis)</a:t>
            </a:r>
          </a:p>
          <a:p>
            <a:pPr lvl="1" eaLnBrk="1" hangingPunct="1">
              <a:defRPr/>
            </a:pPr>
            <a:r>
              <a:rPr lang="en-US" dirty="0" smtClean="0">
                <a:ea typeface="+mn-ea"/>
              </a:rPr>
              <a:t>Identify the biggest risks</a:t>
            </a:r>
          </a:p>
          <a:p>
            <a:pPr lvl="1" eaLnBrk="1" hangingPunct="1">
              <a:defRPr/>
            </a:pPr>
            <a:r>
              <a:rPr lang="en-US" dirty="0" smtClean="0">
                <a:ea typeface="+mn-ea"/>
              </a:rPr>
              <a:t>Identify cost of mitigation</a:t>
            </a:r>
          </a:p>
          <a:p>
            <a:pPr lvl="1" eaLnBrk="1" hangingPunct="1">
              <a:defRPr/>
            </a:pPr>
            <a:r>
              <a:rPr lang="en-US" dirty="0" smtClean="0">
                <a:ea typeface="+mn-ea"/>
              </a:rPr>
              <a:t>Can several mitigating controls be combined</a:t>
            </a:r>
          </a:p>
          <a:p>
            <a:pPr lvl="1" eaLnBrk="1" hangingPunct="1">
              <a:defRPr/>
            </a:pPr>
            <a:r>
              <a:rPr lang="en-US" dirty="0" smtClean="0">
                <a:ea typeface="+mn-ea"/>
              </a:rPr>
              <a:t>Do mitigating controls follow best / common practices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063640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B7F0E3E-8000-4FE5-8711-094B5AFA9767}" type="slidenum">
              <a:rPr lang="en-US" altLang="en-US" sz="2000">
                <a:latin typeface="Arial" panose="020B0604020202020204" pitchFamily="34" charset="0"/>
              </a:rPr>
              <a:pPr eaLnBrk="1" hangingPunct="1"/>
              <a:t>3</a:t>
            </a:fld>
            <a:endParaRPr lang="en-US" altLang="en-US" sz="2000">
              <a:latin typeface="Arial" panose="020B0604020202020204" pitchFamily="34" charset="0"/>
            </a:endParaRPr>
          </a:p>
        </p:txBody>
      </p:sp>
      <p:sp>
        <p:nvSpPr>
          <p:cNvPr id="342018" name="Rectangle 2"/>
          <p:cNvSpPr>
            <a:spLocks noGrp="1" noChangeArrowheads="1"/>
          </p:cNvSpPr>
          <p:nvPr>
            <p:ph type="title"/>
          </p:nvPr>
        </p:nvSpPr>
        <p:spPr/>
        <p:txBody>
          <a:bodyPr/>
          <a:lstStyle/>
          <a:p>
            <a:pPr eaLnBrk="1" hangingPunct="1">
              <a:defRPr/>
            </a:pPr>
            <a:r>
              <a:rPr lang="en-US" dirty="0" smtClean="0">
                <a:ea typeface="+mj-ea"/>
              </a:rPr>
              <a:t>What Is a Disaster?</a:t>
            </a:r>
          </a:p>
        </p:txBody>
      </p:sp>
      <p:sp>
        <p:nvSpPr>
          <p:cNvPr id="342019" name="Rectangle 3"/>
          <p:cNvSpPr>
            <a:spLocks noGrp="1" noChangeArrowheads="1"/>
          </p:cNvSpPr>
          <p:nvPr>
            <p:ph type="body" idx="1"/>
          </p:nvPr>
        </p:nvSpPr>
        <p:spPr/>
        <p:txBody>
          <a:bodyPr/>
          <a:lstStyle/>
          <a:p>
            <a:pPr eaLnBrk="1" hangingPunct="1">
              <a:defRPr/>
            </a:pPr>
            <a:r>
              <a:rPr lang="en-US" dirty="0" smtClean="0">
                <a:ea typeface="+mn-ea"/>
              </a:rPr>
              <a:t>Any natural or man-made event that disrupts the operations of a business in such a significant way that a considerable and coordinated effort is required to achieve a recovery.</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2537581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7352EEF-3806-4A66-B1B6-75AE79DF5DB6}" type="slidenum">
              <a:rPr lang="en-US" altLang="en-US" sz="2000">
                <a:latin typeface="Arial" panose="020B0604020202020204" pitchFamily="34" charset="0"/>
              </a:rPr>
              <a:pPr eaLnBrk="1" hangingPunct="1"/>
              <a:t>30</a:t>
            </a:fld>
            <a:endParaRPr lang="en-US" altLang="en-US" sz="2000">
              <a:latin typeface="Arial" panose="020B0604020202020204" pitchFamily="34" charset="0"/>
            </a:endParaRPr>
          </a:p>
        </p:txBody>
      </p:sp>
      <p:sp>
        <p:nvSpPr>
          <p:cNvPr id="364546" name="Rectangle 2"/>
          <p:cNvSpPr>
            <a:spLocks noGrp="1" noChangeArrowheads="1"/>
          </p:cNvSpPr>
          <p:nvPr>
            <p:ph type="title"/>
          </p:nvPr>
        </p:nvSpPr>
        <p:spPr/>
        <p:txBody>
          <a:bodyPr/>
          <a:lstStyle/>
          <a:p>
            <a:pPr eaLnBrk="1" hangingPunct="1">
              <a:defRPr/>
            </a:pPr>
            <a:r>
              <a:rPr lang="en-US" dirty="0" smtClean="0">
                <a:ea typeface="+mj-ea"/>
              </a:rPr>
              <a:t>Developing Business Continuity and Disaster Recovery Plans</a:t>
            </a:r>
          </a:p>
        </p:txBody>
      </p:sp>
      <p:sp>
        <p:nvSpPr>
          <p:cNvPr id="364547" name="Rectangle 3"/>
          <p:cNvSpPr>
            <a:spLocks noGrp="1" noChangeArrowheads="1"/>
          </p:cNvSpPr>
          <p:nvPr>
            <p:ph type="body" idx="1"/>
          </p:nvPr>
        </p:nvSpPr>
        <p:spPr/>
        <p:txBody>
          <a:bodyPr/>
          <a:lstStyle/>
          <a:p>
            <a:pPr eaLnBrk="1" hangingPunct="1">
              <a:defRPr/>
            </a:pPr>
            <a:r>
              <a:rPr lang="en-US" dirty="0" smtClean="0">
                <a:ea typeface="+mn-ea"/>
              </a:rPr>
              <a:t>For the most critical processes (based upon ranking in the criticality analysis)</a:t>
            </a:r>
          </a:p>
          <a:p>
            <a:pPr lvl="1" eaLnBrk="1" hangingPunct="1">
              <a:defRPr/>
            </a:pPr>
            <a:r>
              <a:rPr lang="en-US" dirty="0" smtClean="0">
                <a:ea typeface="+mn-ea"/>
              </a:rPr>
              <a:t>Develop continuity plans and recovery plans</a:t>
            </a:r>
          </a:p>
          <a:p>
            <a:pPr lvl="2" eaLnBrk="1" hangingPunct="1">
              <a:defRPr/>
            </a:pPr>
            <a:r>
              <a:rPr lang="en-US" dirty="0" smtClean="0">
                <a:ea typeface="+mn-ea"/>
              </a:rPr>
              <a:t>Must meet RTO, RPO, RCO, and </a:t>
            </a:r>
            <a:r>
              <a:rPr lang="en-US" dirty="0" err="1" smtClean="0">
                <a:ea typeface="+mn-ea"/>
              </a:rPr>
              <a:t>RCapO</a:t>
            </a:r>
            <a:r>
              <a:rPr lang="en-US" dirty="0" smtClean="0">
                <a:ea typeface="+mn-ea"/>
              </a:rPr>
              <a:t> objectives</a:t>
            </a:r>
          </a:p>
          <a:p>
            <a:pPr lvl="2" eaLnBrk="1" hangingPunct="1">
              <a:defRPr/>
            </a:pPr>
            <a:r>
              <a:rPr lang="en-US" dirty="0" smtClean="0">
                <a:ea typeface="+mn-ea"/>
              </a:rPr>
              <a:t>Develop budget for plan development</a:t>
            </a:r>
          </a:p>
          <a:p>
            <a:pPr lvl="2" eaLnBrk="1" hangingPunct="1">
              <a:defRPr/>
            </a:pPr>
            <a:r>
              <a:rPr lang="en-US" dirty="0" smtClean="0">
                <a:ea typeface="+mn-ea"/>
              </a:rPr>
              <a:t>Develop budget for response and recovery effort</a:t>
            </a:r>
          </a:p>
          <a:p>
            <a:pPr lvl="2" eaLnBrk="1" hangingPunct="1">
              <a:defRPr/>
            </a:pPr>
            <a:r>
              <a:rPr lang="en-US" dirty="0" smtClean="0">
                <a:ea typeface="+mn-ea"/>
              </a:rPr>
              <a:t>Revise as needed</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3114644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8D8EF8C-749F-487F-8BFA-FE10C1DB0F85}" type="slidenum">
              <a:rPr lang="en-US" altLang="en-US" sz="2000">
                <a:latin typeface="Arial" panose="020B0604020202020204" pitchFamily="34" charset="0"/>
              </a:rPr>
              <a:pPr eaLnBrk="1" hangingPunct="1"/>
              <a:t>31</a:t>
            </a:fld>
            <a:endParaRPr lang="en-US" altLang="en-US" sz="2000">
              <a:latin typeface="Arial" panose="020B0604020202020204" pitchFamily="34" charset="0"/>
            </a:endParaRPr>
          </a:p>
        </p:txBody>
      </p:sp>
      <p:sp>
        <p:nvSpPr>
          <p:cNvPr id="365570" name="Rectangle 2"/>
          <p:cNvSpPr>
            <a:spLocks noGrp="1" noChangeArrowheads="1"/>
          </p:cNvSpPr>
          <p:nvPr>
            <p:ph type="title"/>
          </p:nvPr>
        </p:nvSpPr>
        <p:spPr/>
        <p:txBody>
          <a:bodyPr/>
          <a:lstStyle/>
          <a:p>
            <a:pPr eaLnBrk="1" hangingPunct="1">
              <a:defRPr/>
            </a:pPr>
            <a:r>
              <a:rPr lang="en-US" dirty="0" smtClean="0">
                <a:ea typeface="+mj-ea"/>
              </a:rPr>
              <a:t>Select Recovery Team Members</a:t>
            </a:r>
          </a:p>
        </p:txBody>
      </p:sp>
      <p:sp>
        <p:nvSpPr>
          <p:cNvPr id="365571" name="Rectangle 3"/>
          <p:cNvSpPr>
            <a:spLocks noGrp="1" noChangeArrowheads="1"/>
          </p:cNvSpPr>
          <p:nvPr>
            <p:ph type="body" idx="1"/>
          </p:nvPr>
        </p:nvSpPr>
        <p:spPr/>
        <p:txBody>
          <a:bodyPr/>
          <a:lstStyle/>
          <a:p>
            <a:pPr eaLnBrk="1" hangingPunct="1">
              <a:defRPr/>
            </a:pPr>
            <a:r>
              <a:rPr lang="en-US" dirty="0" smtClean="0">
                <a:ea typeface="+mn-ea"/>
              </a:rPr>
              <a:t>Selection criteria</a:t>
            </a:r>
          </a:p>
          <a:p>
            <a:pPr lvl="1" eaLnBrk="1" hangingPunct="1">
              <a:defRPr/>
            </a:pPr>
            <a:r>
              <a:rPr lang="en-US" dirty="0" smtClean="0">
                <a:ea typeface="+mn-ea"/>
              </a:rPr>
              <a:t>Location of residence, relative to work and other key locations</a:t>
            </a:r>
          </a:p>
          <a:p>
            <a:pPr lvl="1" eaLnBrk="1" hangingPunct="1">
              <a:defRPr/>
            </a:pPr>
            <a:r>
              <a:rPr lang="en-US" dirty="0" smtClean="0">
                <a:ea typeface="+mn-ea"/>
              </a:rPr>
              <a:t>Skills and experience (determines effectiveness)</a:t>
            </a:r>
          </a:p>
          <a:p>
            <a:pPr lvl="1" eaLnBrk="1" hangingPunct="1">
              <a:defRPr/>
            </a:pPr>
            <a:r>
              <a:rPr lang="en-US" dirty="0" smtClean="0">
                <a:ea typeface="+mn-ea"/>
              </a:rPr>
              <a:t>Ability and willingness to respond</a:t>
            </a:r>
          </a:p>
          <a:p>
            <a:pPr lvl="1" eaLnBrk="1" hangingPunct="1">
              <a:defRPr/>
            </a:pPr>
            <a:r>
              <a:rPr lang="en-US" dirty="0" smtClean="0">
                <a:ea typeface="+mn-ea"/>
              </a:rPr>
              <a:t>Health and family (determines probability to serve)</a:t>
            </a:r>
          </a:p>
          <a:p>
            <a:pPr lvl="1" eaLnBrk="1" hangingPunct="1">
              <a:defRPr/>
            </a:pPr>
            <a:r>
              <a:rPr lang="en-US" dirty="0" smtClean="0">
                <a:ea typeface="+mn-ea"/>
              </a:rPr>
              <a:t>Identify backups</a:t>
            </a:r>
          </a:p>
          <a:p>
            <a:pPr lvl="2" eaLnBrk="1" hangingPunct="1">
              <a:defRPr/>
            </a:pPr>
            <a:r>
              <a:rPr lang="en-US" dirty="0" smtClean="0">
                <a:ea typeface="+mn-ea"/>
              </a:rPr>
              <a:t>Other team members, external resources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7276823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04570C7-F312-4A6E-A0EB-96377B6A201F}" type="slidenum">
              <a:rPr lang="en-US" altLang="en-US" sz="2000">
                <a:latin typeface="Arial" panose="020B0604020202020204" pitchFamily="34" charset="0"/>
              </a:rPr>
              <a:pPr eaLnBrk="1" hangingPunct="1"/>
              <a:t>32</a:t>
            </a:fld>
            <a:endParaRPr lang="en-US" altLang="en-US" sz="2000">
              <a:latin typeface="Arial" panose="020B0604020202020204" pitchFamily="34" charset="0"/>
            </a:endParaRPr>
          </a:p>
        </p:txBody>
      </p:sp>
      <p:sp>
        <p:nvSpPr>
          <p:cNvPr id="366594" name="Rectangle 2"/>
          <p:cNvSpPr>
            <a:spLocks noGrp="1" noChangeArrowheads="1"/>
          </p:cNvSpPr>
          <p:nvPr>
            <p:ph type="title"/>
          </p:nvPr>
        </p:nvSpPr>
        <p:spPr/>
        <p:txBody>
          <a:bodyPr/>
          <a:lstStyle/>
          <a:p>
            <a:pPr eaLnBrk="1" hangingPunct="1">
              <a:defRPr/>
            </a:pPr>
            <a:r>
              <a:rPr lang="en-US" dirty="0" smtClean="0">
                <a:ea typeface="+mj-ea"/>
              </a:rPr>
              <a:t>Emergency Response</a:t>
            </a:r>
          </a:p>
        </p:txBody>
      </p:sp>
      <p:sp>
        <p:nvSpPr>
          <p:cNvPr id="366595" name="Rectangle 3"/>
          <p:cNvSpPr>
            <a:spLocks noGrp="1" noChangeArrowheads="1"/>
          </p:cNvSpPr>
          <p:nvPr>
            <p:ph type="body" idx="1"/>
          </p:nvPr>
        </p:nvSpPr>
        <p:spPr/>
        <p:txBody>
          <a:bodyPr/>
          <a:lstStyle/>
          <a:p>
            <a:pPr eaLnBrk="1" hangingPunct="1">
              <a:defRPr/>
            </a:pPr>
            <a:r>
              <a:rPr lang="en-US" dirty="0"/>
              <a:t>Personnel safety: includes first-aid, searching for personnel, etc.</a:t>
            </a:r>
          </a:p>
          <a:p>
            <a:pPr eaLnBrk="1" hangingPunct="1">
              <a:defRPr/>
            </a:pPr>
            <a:r>
              <a:rPr lang="en-US" dirty="0"/>
              <a:t>Evacuation: evacuation procedures to prevent any hazard to workers.</a:t>
            </a:r>
          </a:p>
          <a:p>
            <a:pPr eaLnBrk="1" hangingPunct="1">
              <a:defRPr/>
            </a:pPr>
            <a:r>
              <a:rPr lang="en-US" dirty="0"/>
              <a:t>Asset protection: includes buildings, vehicles, and equipment.</a:t>
            </a:r>
          </a:p>
          <a:p>
            <a:pPr eaLnBrk="1" hangingPunct="1">
              <a:defRPr/>
            </a:pPr>
            <a:r>
              <a:rPr lang="en-US" dirty="0"/>
              <a:t>Damage assessment: this could involve outside structural engineers to assess damage to buildings and equipment.</a:t>
            </a:r>
          </a:p>
          <a:p>
            <a:pPr eaLnBrk="1" hangingPunct="1">
              <a:defRPr/>
            </a:pPr>
            <a:r>
              <a:rPr lang="en-US" dirty="0"/>
              <a:t>Emergency notification: response team communication, and keeping management and organization staff informed.</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8620663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92A64DE-1F05-416E-94D2-8F36CD0D75AE}" type="slidenum">
              <a:rPr lang="en-US" altLang="en-US" sz="2000">
                <a:latin typeface="Arial" panose="020B0604020202020204" pitchFamily="34" charset="0"/>
              </a:rPr>
              <a:pPr eaLnBrk="1" hangingPunct="1"/>
              <a:t>33</a:t>
            </a:fld>
            <a:endParaRPr lang="en-US" altLang="en-US" sz="2000">
              <a:latin typeface="Arial" panose="020B0604020202020204" pitchFamily="34" charset="0"/>
            </a:endParaRPr>
          </a:p>
        </p:txBody>
      </p:sp>
      <p:sp>
        <p:nvSpPr>
          <p:cNvPr id="367618" name="Rectangle 2"/>
          <p:cNvSpPr>
            <a:spLocks noGrp="1" noChangeArrowheads="1"/>
          </p:cNvSpPr>
          <p:nvPr>
            <p:ph type="title"/>
          </p:nvPr>
        </p:nvSpPr>
        <p:spPr/>
        <p:txBody>
          <a:bodyPr/>
          <a:lstStyle/>
          <a:p>
            <a:pPr eaLnBrk="1" hangingPunct="1">
              <a:defRPr/>
            </a:pPr>
            <a:r>
              <a:rPr lang="en-US" dirty="0" smtClean="0">
                <a:ea typeface="+mj-ea"/>
              </a:rPr>
              <a:t>Damage Assessment and Salvage </a:t>
            </a:r>
          </a:p>
        </p:txBody>
      </p:sp>
      <p:sp>
        <p:nvSpPr>
          <p:cNvPr id="367619" name="Rectangle 3"/>
          <p:cNvSpPr>
            <a:spLocks noGrp="1" noChangeArrowheads="1"/>
          </p:cNvSpPr>
          <p:nvPr>
            <p:ph type="body" idx="1"/>
          </p:nvPr>
        </p:nvSpPr>
        <p:spPr/>
        <p:txBody>
          <a:bodyPr/>
          <a:lstStyle/>
          <a:p>
            <a:pPr eaLnBrk="1" hangingPunct="1">
              <a:defRPr/>
            </a:pPr>
            <a:r>
              <a:rPr lang="en-US" dirty="0" smtClean="0">
                <a:ea typeface="+mn-ea"/>
              </a:rPr>
              <a:t>Determine damage to buildings, equipment, utilities</a:t>
            </a:r>
          </a:p>
          <a:p>
            <a:pPr lvl="1" eaLnBrk="1" hangingPunct="1">
              <a:defRPr/>
            </a:pPr>
            <a:r>
              <a:rPr lang="en-US" dirty="0" smtClean="0">
                <a:ea typeface="+mn-ea"/>
              </a:rPr>
              <a:t>Requires inside experts</a:t>
            </a:r>
          </a:p>
          <a:p>
            <a:pPr lvl="1" eaLnBrk="1" hangingPunct="1">
              <a:defRPr/>
            </a:pPr>
            <a:r>
              <a:rPr lang="en-US" dirty="0" smtClean="0">
                <a:ea typeface="+mn-ea"/>
              </a:rPr>
              <a:t>Usually requires outside experts</a:t>
            </a:r>
          </a:p>
          <a:p>
            <a:pPr lvl="2" eaLnBrk="1" hangingPunct="1">
              <a:defRPr/>
            </a:pPr>
            <a:r>
              <a:rPr lang="en-US" dirty="0" smtClean="0">
                <a:ea typeface="+mn-ea"/>
              </a:rPr>
              <a:t>Civil engineers to inspect buildings</a:t>
            </a:r>
          </a:p>
          <a:p>
            <a:pPr lvl="2" eaLnBrk="1" hangingPunct="1">
              <a:defRPr/>
            </a:pPr>
            <a:r>
              <a:rPr lang="en-US" dirty="0" smtClean="0">
                <a:ea typeface="+mn-ea"/>
              </a:rPr>
              <a:t>Government building inspectors</a:t>
            </a:r>
          </a:p>
          <a:p>
            <a:pPr eaLnBrk="1" hangingPunct="1">
              <a:defRPr/>
            </a:pPr>
            <a:r>
              <a:rPr lang="en-US" dirty="0" smtClean="0">
                <a:ea typeface="+mn-ea"/>
              </a:rPr>
              <a:t>Salvage</a:t>
            </a:r>
          </a:p>
          <a:p>
            <a:pPr lvl="1" eaLnBrk="1" hangingPunct="1">
              <a:defRPr/>
            </a:pPr>
            <a:r>
              <a:rPr lang="en-US" dirty="0" smtClean="0">
                <a:ea typeface="+mn-ea"/>
              </a:rPr>
              <a:t>Identify working and salvageable assets</a:t>
            </a:r>
          </a:p>
          <a:p>
            <a:pPr lvl="1" eaLnBrk="1" hangingPunct="1">
              <a:defRPr/>
            </a:pPr>
            <a:r>
              <a:rPr lang="en-US" dirty="0" smtClean="0">
                <a:ea typeface="+mn-ea"/>
              </a:rPr>
              <a:t>Cannibalize for parts or other uses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466480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A29F5C5-1E22-44AD-B39E-277716C55249}" type="slidenum">
              <a:rPr lang="en-US" altLang="en-US" sz="2000">
                <a:latin typeface="Arial" panose="020B0604020202020204" pitchFamily="34" charset="0"/>
              </a:rPr>
              <a:pPr eaLnBrk="1" hangingPunct="1"/>
              <a:t>34</a:t>
            </a:fld>
            <a:endParaRPr lang="en-US" altLang="en-US" sz="2000">
              <a:latin typeface="Arial" panose="020B0604020202020204" pitchFamily="34" charset="0"/>
            </a:endParaRPr>
          </a:p>
        </p:txBody>
      </p:sp>
      <p:sp>
        <p:nvSpPr>
          <p:cNvPr id="368642" name="Rectangle 2"/>
          <p:cNvSpPr>
            <a:spLocks noGrp="1" noChangeArrowheads="1"/>
          </p:cNvSpPr>
          <p:nvPr>
            <p:ph type="title"/>
          </p:nvPr>
        </p:nvSpPr>
        <p:spPr/>
        <p:txBody>
          <a:bodyPr/>
          <a:lstStyle/>
          <a:p>
            <a:pPr eaLnBrk="1" hangingPunct="1">
              <a:defRPr/>
            </a:pPr>
            <a:r>
              <a:rPr lang="en-US" smtClean="0">
                <a:ea typeface="+mj-ea"/>
              </a:rPr>
              <a:t>Notification</a:t>
            </a:r>
          </a:p>
        </p:txBody>
      </p:sp>
      <p:sp>
        <p:nvSpPr>
          <p:cNvPr id="368643" name="Rectangle 3"/>
          <p:cNvSpPr>
            <a:spLocks noGrp="1" noChangeArrowheads="1"/>
          </p:cNvSpPr>
          <p:nvPr>
            <p:ph type="body" idx="1"/>
          </p:nvPr>
        </p:nvSpPr>
        <p:spPr/>
        <p:txBody>
          <a:bodyPr/>
          <a:lstStyle/>
          <a:p>
            <a:pPr eaLnBrk="1" hangingPunct="1">
              <a:defRPr/>
            </a:pPr>
            <a:r>
              <a:rPr lang="en-US" smtClean="0">
                <a:ea typeface="+mn-ea"/>
              </a:rPr>
              <a:t>Many parties need to know the condition of the organization</a:t>
            </a:r>
          </a:p>
          <a:p>
            <a:pPr lvl="1" eaLnBrk="1" hangingPunct="1">
              <a:defRPr/>
            </a:pPr>
            <a:r>
              <a:rPr lang="en-US" smtClean="0">
                <a:ea typeface="+mn-ea"/>
              </a:rPr>
              <a:t>Employees, suppliers, customers, regulators, authorities, shareholders, community</a:t>
            </a:r>
          </a:p>
          <a:p>
            <a:pPr eaLnBrk="1" hangingPunct="1">
              <a:defRPr/>
            </a:pPr>
            <a:r>
              <a:rPr lang="en-US" smtClean="0">
                <a:ea typeface="+mn-ea"/>
              </a:rPr>
              <a:t>Methods of communication</a:t>
            </a:r>
          </a:p>
          <a:p>
            <a:pPr lvl="1" eaLnBrk="1" hangingPunct="1">
              <a:defRPr/>
            </a:pPr>
            <a:r>
              <a:rPr lang="en-US" smtClean="0">
                <a:ea typeface="+mn-ea"/>
              </a:rPr>
              <a:t>Telephone call trees, web site, signage, media</a:t>
            </a:r>
          </a:p>
          <a:p>
            <a:pPr lvl="1" eaLnBrk="1" hangingPunct="1">
              <a:defRPr/>
            </a:pPr>
            <a:r>
              <a:rPr lang="en-US" smtClean="0">
                <a:ea typeface="+mn-ea"/>
              </a:rPr>
              <a:t>Alternate means of communication must be identified</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0026789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5592CF7-8FFA-471F-ADE9-3DA5BEB86C4F}" type="slidenum">
              <a:rPr lang="en-US" altLang="en-US" sz="2000">
                <a:latin typeface="Arial" panose="020B0604020202020204" pitchFamily="34" charset="0"/>
              </a:rPr>
              <a:pPr eaLnBrk="1" hangingPunct="1"/>
              <a:t>35</a:t>
            </a:fld>
            <a:endParaRPr lang="en-US" altLang="en-US" sz="2000">
              <a:latin typeface="Arial" panose="020B0604020202020204" pitchFamily="34" charset="0"/>
            </a:endParaRPr>
          </a:p>
        </p:txBody>
      </p:sp>
      <p:sp>
        <p:nvSpPr>
          <p:cNvPr id="369666" name="Rectangle 2"/>
          <p:cNvSpPr>
            <a:spLocks noGrp="1" noChangeArrowheads="1"/>
          </p:cNvSpPr>
          <p:nvPr>
            <p:ph type="title"/>
          </p:nvPr>
        </p:nvSpPr>
        <p:spPr/>
        <p:txBody>
          <a:bodyPr/>
          <a:lstStyle/>
          <a:p>
            <a:pPr eaLnBrk="1" hangingPunct="1">
              <a:defRPr/>
            </a:pPr>
            <a:r>
              <a:rPr lang="en-US" dirty="0" smtClean="0">
                <a:ea typeface="+mj-ea"/>
              </a:rPr>
              <a:t>Personnel Safety</a:t>
            </a:r>
          </a:p>
        </p:txBody>
      </p:sp>
      <p:sp>
        <p:nvSpPr>
          <p:cNvPr id="369667" name="Rectangle 3"/>
          <p:cNvSpPr>
            <a:spLocks noGrp="1" noChangeArrowheads="1"/>
          </p:cNvSpPr>
          <p:nvPr>
            <p:ph type="body" idx="1"/>
          </p:nvPr>
        </p:nvSpPr>
        <p:spPr/>
        <p:txBody>
          <a:bodyPr/>
          <a:lstStyle/>
          <a:p>
            <a:pPr eaLnBrk="1" hangingPunct="1">
              <a:defRPr/>
            </a:pPr>
            <a:r>
              <a:rPr lang="en-US" dirty="0" smtClean="0">
                <a:ea typeface="+mn-ea"/>
              </a:rPr>
              <a:t>The number one concern in any disaster response operation</a:t>
            </a:r>
          </a:p>
          <a:p>
            <a:pPr lvl="1" eaLnBrk="1" hangingPunct="1">
              <a:defRPr/>
            </a:pPr>
            <a:r>
              <a:rPr lang="en-US" dirty="0" smtClean="0">
                <a:ea typeface="+mn-ea"/>
              </a:rPr>
              <a:t>Emergency evacuation</a:t>
            </a:r>
          </a:p>
          <a:p>
            <a:pPr lvl="1" eaLnBrk="1" hangingPunct="1">
              <a:defRPr/>
            </a:pPr>
            <a:r>
              <a:rPr lang="en-US" dirty="0" smtClean="0">
                <a:ea typeface="+mn-ea"/>
              </a:rPr>
              <a:t>Accounting for all personnel</a:t>
            </a:r>
          </a:p>
          <a:p>
            <a:pPr lvl="1" eaLnBrk="1" hangingPunct="1">
              <a:defRPr/>
            </a:pPr>
            <a:r>
              <a:rPr lang="en-US" dirty="0" smtClean="0">
                <a:ea typeface="+mn-ea"/>
              </a:rPr>
              <a:t>Administering first-aid</a:t>
            </a:r>
          </a:p>
          <a:p>
            <a:pPr lvl="1" eaLnBrk="1" hangingPunct="1">
              <a:defRPr/>
            </a:pPr>
            <a:r>
              <a:rPr lang="en-US" dirty="0" smtClean="0">
                <a:ea typeface="+mn-ea"/>
              </a:rPr>
              <a:t>Emergency supplies</a:t>
            </a:r>
          </a:p>
          <a:p>
            <a:pPr lvl="2" eaLnBrk="1" hangingPunct="1">
              <a:defRPr/>
            </a:pPr>
            <a:r>
              <a:rPr lang="en-US" dirty="0" smtClean="0">
                <a:ea typeface="+mn-ea"/>
              </a:rPr>
              <a:t>Water, food, blankets, shelters</a:t>
            </a:r>
          </a:p>
          <a:p>
            <a:pPr lvl="2" eaLnBrk="1" hangingPunct="1">
              <a:defRPr/>
            </a:pPr>
            <a:r>
              <a:rPr lang="en-US" dirty="0" smtClean="0">
                <a:ea typeface="+mn-ea"/>
              </a:rPr>
              <a:t>On-site employees could be stranded for several days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071463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2F89E41-ED10-4CFA-8C84-865ACA018C63}" type="slidenum">
              <a:rPr lang="en-US" altLang="en-US" sz="2000">
                <a:latin typeface="Arial" panose="020B0604020202020204" pitchFamily="34" charset="0"/>
              </a:rPr>
              <a:pPr eaLnBrk="1" hangingPunct="1"/>
              <a:t>36</a:t>
            </a:fld>
            <a:endParaRPr lang="en-US" altLang="en-US" sz="2000">
              <a:latin typeface="Arial" panose="020B0604020202020204" pitchFamily="34" charset="0"/>
            </a:endParaRPr>
          </a:p>
        </p:txBody>
      </p:sp>
      <p:sp>
        <p:nvSpPr>
          <p:cNvPr id="370690" name="Rectangle 2"/>
          <p:cNvSpPr>
            <a:spLocks noGrp="1" noChangeArrowheads="1"/>
          </p:cNvSpPr>
          <p:nvPr>
            <p:ph type="title"/>
          </p:nvPr>
        </p:nvSpPr>
        <p:spPr/>
        <p:txBody>
          <a:bodyPr/>
          <a:lstStyle/>
          <a:p>
            <a:pPr eaLnBrk="1" hangingPunct="1">
              <a:defRPr/>
            </a:pPr>
            <a:r>
              <a:rPr lang="en-US" smtClean="0">
                <a:ea typeface="+mj-ea"/>
              </a:rPr>
              <a:t>Communications</a:t>
            </a:r>
          </a:p>
        </p:txBody>
      </p:sp>
      <p:sp>
        <p:nvSpPr>
          <p:cNvPr id="370691" name="Rectangle 3"/>
          <p:cNvSpPr>
            <a:spLocks noGrp="1" noChangeArrowheads="1"/>
          </p:cNvSpPr>
          <p:nvPr>
            <p:ph type="body" idx="1"/>
          </p:nvPr>
        </p:nvSpPr>
        <p:spPr/>
        <p:txBody>
          <a:bodyPr/>
          <a:lstStyle/>
          <a:p>
            <a:pPr eaLnBrk="1" hangingPunct="1">
              <a:defRPr/>
            </a:pPr>
            <a:r>
              <a:rPr lang="en-US" smtClean="0">
                <a:ea typeface="+mn-ea"/>
              </a:rPr>
              <a:t>Communications essential during emergency operations</a:t>
            </a:r>
          </a:p>
          <a:p>
            <a:pPr eaLnBrk="1" hangingPunct="1">
              <a:defRPr/>
            </a:pPr>
            <a:r>
              <a:rPr lang="en-US" smtClean="0">
                <a:ea typeface="+mn-ea"/>
              </a:rPr>
              <a:t>Considerations</a:t>
            </a:r>
          </a:p>
          <a:p>
            <a:pPr lvl="1" eaLnBrk="1" hangingPunct="1">
              <a:defRPr/>
            </a:pPr>
            <a:r>
              <a:rPr lang="en-US" smtClean="0">
                <a:ea typeface="+mn-ea"/>
              </a:rPr>
              <a:t>Avoid common infrastructure</a:t>
            </a:r>
          </a:p>
          <a:p>
            <a:pPr lvl="1" eaLnBrk="1" hangingPunct="1">
              <a:defRPr/>
            </a:pPr>
            <a:r>
              <a:rPr lang="en-US" smtClean="0">
                <a:ea typeface="+mn-ea"/>
              </a:rPr>
              <a:t>Diversify mobile services</a:t>
            </a:r>
          </a:p>
          <a:p>
            <a:pPr lvl="1" eaLnBrk="1" hangingPunct="1">
              <a:defRPr/>
            </a:pPr>
            <a:r>
              <a:rPr lang="en-US" smtClean="0">
                <a:ea typeface="+mn-ea"/>
              </a:rPr>
              <a:t>Consider two-way radios</a:t>
            </a:r>
          </a:p>
          <a:p>
            <a:pPr lvl="1" eaLnBrk="1" hangingPunct="1">
              <a:defRPr/>
            </a:pPr>
            <a:r>
              <a:rPr lang="en-US" smtClean="0">
                <a:ea typeface="+mn-ea"/>
              </a:rPr>
              <a:t>Consider satellite phones</a:t>
            </a:r>
          </a:p>
          <a:p>
            <a:pPr lvl="1" eaLnBrk="1" hangingPunct="1">
              <a:defRPr/>
            </a:pPr>
            <a:r>
              <a:rPr lang="en-US" smtClean="0">
                <a:ea typeface="+mn-ea"/>
              </a:rPr>
              <a:t>Consider amateur radio</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878582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A9D2DF1-A725-4BF1-A295-59E975D5B134}" type="slidenum">
              <a:rPr lang="en-US" altLang="en-US" sz="2000">
                <a:latin typeface="Arial" panose="020B0604020202020204" pitchFamily="34" charset="0"/>
              </a:rPr>
              <a:pPr eaLnBrk="1" hangingPunct="1"/>
              <a:t>37</a:t>
            </a:fld>
            <a:endParaRPr lang="en-US" altLang="en-US" sz="2000">
              <a:latin typeface="Arial" panose="020B0604020202020204" pitchFamily="34" charset="0"/>
            </a:endParaRPr>
          </a:p>
        </p:txBody>
      </p:sp>
      <p:sp>
        <p:nvSpPr>
          <p:cNvPr id="362498" name="Rectangle 2"/>
          <p:cNvSpPr>
            <a:spLocks noGrp="1" noChangeArrowheads="1"/>
          </p:cNvSpPr>
          <p:nvPr>
            <p:ph type="title"/>
          </p:nvPr>
        </p:nvSpPr>
        <p:spPr/>
        <p:txBody>
          <a:bodyPr/>
          <a:lstStyle/>
          <a:p>
            <a:pPr eaLnBrk="1" hangingPunct="1">
              <a:defRPr/>
            </a:pPr>
            <a:r>
              <a:rPr lang="en-US" dirty="0" smtClean="0">
                <a:ea typeface="+mj-ea"/>
              </a:rPr>
              <a:t>Public Utilities and Infrastructure</a:t>
            </a:r>
          </a:p>
        </p:txBody>
      </p:sp>
      <p:sp>
        <p:nvSpPr>
          <p:cNvPr id="362499" name="Rectangle 3"/>
          <p:cNvSpPr>
            <a:spLocks noGrp="1" noChangeArrowheads="1"/>
          </p:cNvSpPr>
          <p:nvPr>
            <p:ph type="body" idx="1"/>
          </p:nvPr>
        </p:nvSpPr>
        <p:spPr/>
        <p:txBody>
          <a:bodyPr/>
          <a:lstStyle/>
          <a:p>
            <a:pPr eaLnBrk="1" hangingPunct="1">
              <a:defRPr/>
            </a:pPr>
            <a:r>
              <a:rPr lang="en-US" smtClean="0">
                <a:ea typeface="+mn-ea"/>
              </a:rPr>
              <a:t>Often interrupted during a disaster</a:t>
            </a:r>
          </a:p>
          <a:p>
            <a:pPr lvl="1" eaLnBrk="1" hangingPunct="1">
              <a:defRPr/>
            </a:pPr>
            <a:r>
              <a:rPr lang="en-US" smtClean="0">
                <a:ea typeface="+mn-ea"/>
              </a:rPr>
              <a:t>Electricity: emergency generation: UPS, generator</a:t>
            </a:r>
          </a:p>
          <a:p>
            <a:pPr lvl="1" eaLnBrk="1" hangingPunct="1">
              <a:defRPr/>
            </a:pPr>
            <a:r>
              <a:rPr lang="en-US" smtClean="0">
                <a:ea typeface="+mn-ea"/>
              </a:rPr>
              <a:t>Water: building could be closed if no water is available</a:t>
            </a:r>
          </a:p>
          <a:p>
            <a:pPr lvl="1" eaLnBrk="1" hangingPunct="1">
              <a:defRPr/>
            </a:pPr>
            <a:r>
              <a:rPr lang="en-US" smtClean="0">
                <a:ea typeface="+mn-ea"/>
              </a:rPr>
              <a:t>Natural gas: heating</a:t>
            </a:r>
          </a:p>
          <a:p>
            <a:pPr lvl="1" eaLnBrk="1" hangingPunct="1">
              <a:defRPr/>
            </a:pPr>
            <a:r>
              <a:rPr lang="en-US" smtClean="0">
                <a:ea typeface="+mn-ea"/>
              </a:rPr>
              <a:t>Wastewater: if disabled, building could be closed</a:t>
            </a:r>
          </a:p>
          <a:p>
            <a:pPr eaLnBrk="1" hangingPunct="1">
              <a:defRPr/>
            </a:pPr>
            <a:r>
              <a:rPr lang="en-US" smtClean="0">
                <a:ea typeface="+mn-ea"/>
              </a:rPr>
              <a:t>Emergency supplies</a:t>
            </a:r>
          </a:p>
          <a:p>
            <a:pPr lvl="1" eaLnBrk="1" hangingPunct="1">
              <a:defRPr/>
            </a:pPr>
            <a:r>
              <a:rPr lang="en-US" smtClean="0">
                <a:ea typeface="+mn-ea"/>
              </a:rPr>
              <a:t>Drinking water, sanitation, spare parts, waste bins</a:t>
            </a:r>
          </a:p>
          <a:p>
            <a:pPr lvl="1" eaLnBrk="1" hangingPunct="1">
              <a:defRPr/>
            </a:pPr>
            <a:endParaRPr lang="en-US" smtClean="0">
              <a:ea typeface="+mn-ea"/>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362050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61CF687-A582-4E60-B0BA-33797108789C}" type="slidenum">
              <a:rPr lang="en-US" altLang="en-US" sz="2000">
                <a:latin typeface="Arial" panose="020B0604020202020204" pitchFamily="34" charset="0"/>
              </a:rPr>
              <a:pPr eaLnBrk="1" hangingPunct="1"/>
              <a:t>38</a:t>
            </a:fld>
            <a:endParaRPr lang="en-US" altLang="en-US" sz="2000">
              <a:latin typeface="Arial" panose="020B0604020202020204" pitchFamily="34" charset="0"/>
            </a:endParaRPr>
          </a:p>
        </p:txBody>
      </p:sp>
      <p:sp>
        <p:nvSpPr>
          <p:cNvPr id="371714" name="Rectangle 2"/>
          <p:cNvSpPr>
            <a:spLocks noGrp="1" noChangeArrowheads="1"/>
          </p:cNvSpPr>
          <p:nvPr>
            <p:ph type="title"/>
          </p:nvPr>
        </p:nvSpPr>
        <p:spPr/>
        <p:txBody>
          <a:bodyPr/>
          <a:lstStyle/>
          <a:p>
            <a:pPr eaLnBrk="1" hangingPunct="1">
              <a:defRPr/>
            </a:pPr>
            <a:r>
              <a:rPr lang="en-US" dirty="0" smtClean="0">
                <a:ea typeface="+mj-ea"/>
              </a:rPr>
              <a:t>Logistics and Supplies</a:t>
            </a:r>
          </a:p>
        </p:txBody>
      </p:sp>
      <p:sp>
        <p:nvSpPr>
          <p:cNvPr id="371715" name="Rectangle 3"/>
          <p:cNvSpPr>
            <a:spLocks noGrp="1" noChangeArrowheads="1"/>
          </p:cNvSpPr>
          <p:nvPr>
            <p:ph type="body" idx="1"/>
          </p:nvPr>
        </p:nvSpPr>
        <p:spPr/>
        <p:txBody>
          <a:bodyPr/>
          <a:lstStyle/>
          <a:p>
            <a:pPr eaLnBrk="1" hangingPunct="1">
              <a:lnSpc>
                <a:spcPct val="90000"/>
              </a:lnSpc>
              <a:defRPr/>
            </a:pPr>
            <a:r>
              <a:rPr lang="en-US" smtClean="0">
                <a:ea typeface="+mn-ea"/>
              </a:rPr>
              <a:t>Food and drinking water</a:t>
            </a:r>
          </a:p>
          <a:p>
            <a:pPr eaLnBrk="1" hangingPunct="1">
              <a:lnSpc>
                <a:spcPct val="90000"/>
              </a:lnSpc>
              <a:defRPr/>
            </a:pPr>
            <a:r>
              <a:rPr lang="en-US" smtClean="0">
                <a:ea typeface="+mn-ea"/>
              </a:rPr>
              <a:t>Blankets and sleeping cots</a:t>
            </a:r>
          </a:p>
          <a:p>
            <a:pPr eaLnBrk="1" hangingPunct="1">
              <a:lnSpc>
                <a:spcPct val="90000"/>
              </a:lnSpc>
              <a:defRPr/>
            </a:pPr>
            <a:r>
              <a:rPr lang="en-US" smtClean="0">
                <a:ea typeface="+mn-ea"/>
              </a:rPr>
              <a:t>Sanitation</a:t>
            </a:r>
          </a:p>
          <a:p>
            <a:pPr eaLnBrk="1" hangingPunct="1">
              <a:lnSpc>
                <a:spcPct val="90000"/>
              </a:lnSpc>
              <a:defRPr/>
            </a:pPr>
            <a:r>
              <a:rPr lang="en-US" smtClean="0">
                <a:ea typeface="+mn-ea"/>
              </a:rPr>
              <a:t>Tools</a:t>
            </a:r>
          </a:p>
          <a:p>
            <a:pPr eaLnBrk="1" hangingPunct="1">
              <a:lnSpc>
                <a:spcPct val="90000"/>
              </a:lnSpc>
              <a:defRPr/>
            </a:pPr>
            <a:r>
              <a:rPr lang="en-US" smtClean="0">
                <a:ea typeface="+mn-ea"/>
              </a:rPr>
              <a:t>Spare parts</a:t>
            </a:r>
          </a:p>
          <a:p>
            <a:pPr eaLnBrk="1" hangingPunct="1">
              <a:lnSpc>
                <a:spcPct val="90000"/>
              </a:lnSpc>
              <a:defRPr/>
            </a:pPr>
            <a:r>
              <a:rPr lang="en-US" smtClean="0">
                <a:ea typeface="+mn-ea"/>
              </a:rPr>
              <a:t>Waste bins </a:t>
            </a:r>
          </a:p>
          <a:p>
            <a:pPr eaLnBrk="1" hangingPunct="1">
              <a:lnSpc>
                <a:spcPct val="90000"/>
              </a:lnSpc>
              <a:defRPr/>
            </a:pPr>
            <a:r>
              <a:rPr lang="en-US" smtClean="0">
                <a:ea typeface="+mn-ea"/>
              </a:rPr>
              <a:t>Information  </a:t>
            </a:r>
          </a:p>
          <a:p>
            <a:pPr eaLnBrk="1" hangingPunct="1">
              <a:lnSpc>
                <a:spcPct val="90000"/>
              </a:lnSpc>
              <a:defRPr/>
            </a:pPr>
            <a:r>
              <a:rPr lang="en-US" smtClean="0">
                <a:ea typeface="+mn-ea"/>
              </a:rPr>
              <a:t>Communications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9606865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EAB3FB7-6169-4E40-9DFD-5C4FDC0D597A}" type="slidenum">
              <a:rPr lang="en-US" altLang="en-US" sz="2000">
                <a:latin typeface="Arial" panose="020B0604020202020204" pitchFamily="34" charset="0"/>
              </a:rPr>
              <a:pPr eaLnBrk="1" hangingPunct="1"/>
              <a:t>39</a:t>
            </a:fld>
            <a:endParaRPr lang="en-US" altLang="en-US" sz="2000">
              <a:latin typeface="Arial" panose="020B0604020202020204" pitchFamily="34" charset="0"/>
            </a:endParaRPr>
          </a:p>
        </p:txBody>
      </p:sp>
      <p:sp>
        <p:nvSpPr>
          <p:cNvPr id="373762" name="Rectangle 2"/>
          <p:cNvSpPr>
            <a:spLocks noGrp="1" noChangeArrowheads="1"/>
          </p:cNvSpPr>
          <p:nvPr>
            <p:ph type="title"/>
          </p:nvPr>
        </p:nvSpPr>
        <p:spPr/>
        <p:txBody>
          <a:bodyPr/>
          <a:lstStyle/>
          <a:p>
            <a:pPr eaLnBrk="1" hangingPunct="1">
              <a:defRPr/>
            </a:pPr>
            <a:r>
              <a:rPr lang="en-US" dirty="0" smtClean="0">
                <a:ea typeface="+mj-ea"/>
              </a:rPr>
              <a:t>Business Resumption Planning</a:t>
            </a:r>
          </a:p>
        </p:txBody>
      </p:sp>
      <p:sp>
        <p:nvSpPr>
          <p:cNvPr id="373763" name="Rectangle 3"/>
          <p:cNvSpPr>
            <a:spLocks noGrp="1" noChangeArrowheads="1"/>
          </p:cNvSpPr>
          <p:nvPr>
            <p:ph type="body" idx="1"/>
          </p:nvPr>
        </p:nvSpPr>
        <p:spPr/>
        <p:txBody>
          <a:bodyPr/>
          <a:lstStyle/>
          <a:p>
            <a:pPr eaLnBrk="1" hangingPunct="1">
              <a:defRPr/>
            </a:pPr>
            <a:r>
              <a:rPr lang="en-US" dirty="0" smtClean="0">
                <a:ea typeface="+mn-ea"/>
              </a:rPr>
              <a:t>Alternate work locations</a:t>
            </a:r>
          </a:p>
          <a:p>
            <a:pPr eaLnBrk="1" hangingPunct="1">
              <a:defRPr/>
            </a:pPr>
            <a:r>
              <a:rPr lang="en-US" dirty="0" smtClean="0">
                <a:ea typeface="+mn-ea"/>
              </a:rPr>
              <a:t>Alternate personnel</a:t>
            </a:r>
          </a:p>
          <a:p>
            <a:pPr eaLnBrk="1" hangingPunct="1">
              <a:defRPr/>
            </a:pPr>
            <a:r>
              <a:rPr lang="en-US" dirty="0" smtClean="0">
                <a:ea typeface="+mn-ea"/>
              </a:rPr>
              <a:t>Communications</a:t>
            </a:r>
          </a:p>
          <a:p>
            <a:pPr lvl="1" eaLnBrk="1" hangingPunct="1">
              <a:defRPr/>
            </a:pPr>
            <a:r>
              <a:rPr lang="en-US" dirty="0" smtClean="0">
                <a:ea typeface="+mn-ea"/>
              </a:rPr>
              <a:t>Emergency, support of business processes</a:t>
            </a:r>
          </a:p>
          <a:p>
            <a:pPr eaLnBrk="1" hangingPunct="1">
              <a:defRPr/>
            </a:pPr>
            <a:r>
              <a:rPr lang="en-US" dirty="0" smtClean="0">
                <a:ea typeface="+mn-ea"/>
              </a:rPr>
              <a:t>Standby assets and equipment</a:t>
            </a:r>
          </a:p>
          <a:p>
            <a:pPr eaLnBrk="1" hangingPunct="1">
              <a:defRPr/>
            </a:pPr>
            <a:r>
              <a:rPr lang="en-US" dirty="0" smtClean="0">
                <a:ea typeface="+mn-ea"/>
              </a:rPr>
              <a:t>Access to procedures, business records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674195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ED0A81F-6124-463F-B85F-C9D6C4B77D2D}" type="slidenum">
              <a:rPr lang="en-US" altLang="en-US" sz="2000">
                <a:latin typeface="Arial" panose="020B0604020202020204" pitchFamily="34" charset="0"/>
              </a:rPr>
              <a:pPr eaLnBrk="1" hangingPunct="1"/>
              <a:t>4</a:t>
            </a:fld>
            <a:endParaRPr lang="en-US" altLang="en-US" sz="2000">
              <a:latin typeface="Arial" panose="020B0604020202020204" pitchFamily="34" charset="0"/>
            </a:endParaRPr>
          </a:p>
        </p:txBody>
      </p:sp>
      <p:sp>
        <p:nvSpPr>
          <p:cNvPr id="343042" name="Rectangle 2"/>
          <p:cNvSpPr>
            <a:spLocks noGrp="1" noChangeArrowheads="1"/>
          </p:cNvSpPr>
          <p:nvPr>
            <p:ph type="title"/>
          </p:nvPr>
        </p:nvSpPr>
        <p:spPr/>
        <p:txBody>
          <a:bodyPr/>
          <a:lstStyle/>
          <a:p>
            <a:pPr eaLnBrk="1" hangingPunct="1">
              <a:defRPr/>
            </a:pPr>
            <a:r>
              <a:rPr lang="en-US" dirty="0" smtClean="0">
                <a:ea typeface="+mj-ea"/>
              </a:rPr>
              <a:t>Natural Disasters</a:t>
            </a:r>
          </a:p>
        </p:txBody>
      </p:sp>
      <p:sp>
        <p:nvSpPr>
          <p:cNvPr id="343043" name="Rectangle 3"/>
          <p:cNvSpPr>
            <a:spLocks noGrp="1" noChangeArrowheads="1"/>
          </p:cNvSpPr>
          <p:nvPr>
            <p:ph type="body" idx="1"/>
          </p:nvPr>
        </p:nvSpPr>
        <p:spPr/>
        <p:txBody>
          <a:bodyPr/>
          <a:lstStyle/>
          <a:p>
            <a:pPr eaLnBrk="1" hangingPunct="1">
              <a:defRPr/>
            </a:pPr>
            <a:r>
              <a:rPr lang="en-US" dirty="0" smtClean="0">
                <a:ea typeface="+mn-ea"/>
              </a:rPr>
              <a:t>Geological: earthquakes, volcanoes, lahars, tsunamis, landslides, and sinkholes</a:t>
            </a:r>
          </a:p>
          <a:p>
            <a:pPr eaLnBrk="1" hangingPunct="1">
              <a:defRPr/>
            </a:pPr>
            <a:r>
              <a:rPr lang="en-US" dirty="0" smtClean="0">
                <a:ea typeface="+mn-ea"/>
              </a:rPr>
              <a:t>Meteorological: hurricanes, tornados, wind storms, hail, ice storms, snow storms, rainstorms, and lightning</a:t>
            </a:r>
          </a:p>
          <a:p>
            <a:pPr eaLnBrk="1" hangingPunct="1">
              <a:defRPr/>
            </a:pPr>
            <a:r>
              <a:rPr lang="en-US" dirty="0" smtClean="0">
                <a:ea typeface="+mn-ea"/>
              </a:rPr>
              <a:t>Other: avalanches, fires, floods, meteors and meteorites, and solar storms</a:t>
            </a:r>
          </a:p>
          <a:p>
            <a:pPr eaLnBrk="1" hangingPunct="1">
              <a:defRPr/>
            </a:pPr>
            <a:r>
              <a:rPr lang="en-US" dirty="0" smtClean="0">
                <a:ea typeface="+mn-ea"/>
              </a:rPr>
              <a:t>Health: widespread illnesses, quarantines, and pandemics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1542026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31BED86-38C9-4A5C-A32A-1B62B15CC38C}" type="slidenum">
              <a:rPr lang="en-US" altLang="en-US" sz="2000">
                <a:latin typeface="Arial" panose="020B0604020202020204" pitchFamily="34" charset="0"/>
              </a:rPr>
              <a:pPr eaLnBrk="1" hangingPunct="1"/>
              <a:t>40</a:t>
            </a:fld>
            <a:endParaRPr lang="en-US" altLang="en-US" sz="2000">
              <a:latin typeface="Arial" panose="020B0604020202020204" pitchFamily="34" charset="0"/>
            </a:endParaRPr>
          </a:p>
        </p:txBody>
      </p:sp>
      <p:sp>
        <p:nvSpPr>
          <p:cNvPr id="374786" name="Rectangle 2"/>
          <p:cNvSpPr>
            <a:spLocks noGrp="1" noChangeArrowheads="1"/>
          </p:cNvSpPr>
          <p:nvPr>
            <p:ph type="title"/>
          </p:nvPr>
        </p:nvSpPr>
        <p:spPr/>
        <p:txBody>
          <a:bodyPr/>
          <a:lstStyle/>
          <a:p>
            <a:pPr eaLnBrk="1" hangingPunct="1">
              <a:defRPr/>
            </a:pPr>
            <a:r>
              <a:rPr lang="en-US" dirty="0" smtClean="0">
                <a:ea typeface="+mj-ea"/>
              </a:rPr>
              <a:t>Restoration and Recovery</a:t>
            </a:r>
          </a:p>
        </p:txBody>
      </p:sp>
      <p:sp>
        <p:nvSpPr>
          <p:cNvPr id="374787" name="Rectangle 3"/>
          <p:cNvSpPr>
            <a:spLocks noGrp="1" noChangeArrowheads="1"/>
          </p:cNvSpPr>
          <p:nvPr>
            <p:ph type="body" idx="1"/>
          </p:nvPr>
        </p:nvSpPr>
        <p:spPr/>
        <p:txBody>
          <a:bodyPr/>
          <a:lstStyle/>
          <a:p>
            <a:pPr eaLnBrk="1" hangingPunct="1">
              <a:defRPr/>
            </a:pPr>
            <a:r>
              <a:rPr lang="en-US" smtClean="0">
                <a:ea typeface="+mn-ea"/>
              </a:rPr>
              <a:t>Repairs to facilities, equipment</a:t>
            </a:r>
          </a:p>
          <a:p>
            <a:pPr eaLnBrk="1" hangingPunct="1">
              <a:defRPr/>
            </a:pPr>
            <a:r>
              <a:rPr lang="en-US" smtClean="0">
                <a:ea typeface="+mn-ea"/>
              </a:rPr>
              <a:t>Replacement equipment</a:t>
            </a:r>
          </a:p>
          <a:p>
            <a:pPr eaLnBrk="1" hangingPunct="1">
              <a:defRPr/>
            </a:pPr>
            <a:r>
              <a:rPr lang="en-US" smtClean="0">
                <a:ea typeface="+mn-ea"/>
              </a:rPr>
              <a:t>Restoration of utilities</a:t>
            </a:r>
          </a:p>
          <a:p>
            <a:pPr eaLnBrk="1" hangingPunct="1">
              <a:defRPr/>
            </a:pPr>
            <a:r>
              <a:rPr lang="en-US" smtClean="0">
                <a:ea typeface="+mn-ea"/>
              </a:rPr>
              <a:t>Resumption of business operations in primary business facilities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1368747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4A0CFD4-682B-4F0B-B5FE-4B6B6F00BA3C}" type="slidenum">
              <a:rPr lang="en-US" altLang="en-US" sz="2000">
                <a:latin typeface="Arial" panose="020B0604020202020204" pitchFamily="34" charset="0"/>
              </a:rPr>
              <a:pPr eaLnBrk="1" hangingPunct="1"/>
              <a:t>41</a:t>
            </a:fld>
            <a:endParaRPr lang="en-US" altLang="en-US" sz="2000">
              <a:latin typeface="Arial" panose="020B0604020202020204" pitchFamily="34" charset="0"/>
            </a:endParaRPr>
          </a:p>
        </p:txBody>
      </p:sp>
      <p:sp>
        <p:nvSpPr>
          <p:cNvPr id="375810" name="Rectangle 2"/>
          <p:cNvSpPr>
            <a:spLocks noGrp="1" noChangeArrowheads="1"/>
          </p:cNvSpPr>
          <p:nvPr>
            <p:ph type="title"/>
          </p:nvPr>
        </p:nvSpPr>
        <p:spPr/>
        <p:txBody>
          <a:bodyPr/>
          <a:lstStyle/>
          <a:p>
            <a:pPr eaLnBrk="1" hangingPunct="1">
              <a:defRPr/>
            </a:pPr>
            <a:r>
              <a:rPr lang="en-US" dirty="0" smtClean="0">
                <a:ea typeface="+mj-ea"/>
              </a:rPr>
              <a:t>Improving System Resilience and Recovery </a:t>
            </a:r>
          </a:p>
        </p:txBody>
      </p:sp>
      <p:sp>
        <p:nvSpPr>
          <p:cNvPr id="375811" name="Rectangle 3"/>
          <p:cNvSpPr>
            <a:spLocks noGrp="1" noChangeArrowheads="1"/>
          </p:cNvSpPr>
          <p:nvPr>
            <p:ph type="body" idx="1"/>
          </p:nvPr>
        </p:nvSpPr>
        <p:spPr/>
        <p:txBody>
          <a:bodyPr/>
          <a:lstStyle/>
          <a:p>
            <a:pPr eaLnBrk="1" hangingPunct="1">
              <a:defRPr/>
            </a:pPr>
            <a:r>
              <a:rPr lang="en-US" dirty="0" smtClean="0">
                <a:ea typeface="+mn-ea"/>
              </a:rPr>
              <a:t>Off-site media storage</a:t>
            </a:r>
          </a:p>
          <a:p>
            <a:pPr lvl="1" eaLnBrk="1" hangingPunct="1">
              <a:defRPr/>
            </a:pPr>
            <a:r>
              <a:rPr lang="en-US" dirty="0" smtClean="0">
                <a:ea typeface="+mn-ea"/>
              </a:rPr>
              <a:t>Assurance of data recovery</a:t>
            </a:r>
          </a:p>
          <a:p>
            <a:pPr eaLnBrk="1" hangingPunct="1">
              <a:defRPr/>
            </a:pPr>
            <a:r>
              <a:rPr lang="en-US" dirty="0" smtClean="0">
                <a:ea typeface="+mn-ea"/>
              </a:rPr>
              <a:t>Server clusters</a:t>
            </a:r>
          </a:p>
          <a:p>
            <a:pPr lvl="1" eaLnBrk="1" hangingPunct="1">
              <a:defRPr/>
            </a:pPr>
            <a:r>
              <a:rPr lang="en-US" dirty="0" smtClean="0">
                <a:ea typeface="+mn-ea"/>
              </a:rPr>
              <a:t>Improved availability</a:t>
            </a:r>
          </a:p>
          <a:p>
            <a:pPr lvl="1" eaLnBrk="1" hangingPunct="1">
              <a:defRPr/>
            </a:pPr>
            <a:r>
              <a:rPr lang="en-US" dirty="0" smtClean="0">
                <a:ea typeface="+mn-ea"/>
              </a:rPr>
              <a:t>Geographic clusters</a:t>
            </a:r>
          </a:p>
          <a:p>
            <a:pPr eaLnBrk="1" hangingPunct="1">
              <a:defRPr/>
            </a:pPr>
            <a:r>
              <a:rPr lang="en-US" dirty="0" smtClean="0">
                <a:ea typeface="+mn-ea"/>
              </a:rPr>
              <a:t>Data replication</a:t>
            </a:r>
          </a:p>
          <a:p>
            <a:pPr lvl="1" eaLnBrk="1" hangingPunct="1">
              <a:defRPr/>
            </a:pPr>
            <a:r>
              <a:rPr lang="en-US" dirty="0" smtClean="0">
                <a:ea typeface="+mn-ea"/>
              </a:rPr>
              <a:t>Hardware, OS, DBMS, application</a:t>
            </a:r>
          </a:p>
          <a:p>
            <a:pPr lvl="1" eaLnBrk="1" hangingPunct="1">
              <a:defRPr/>
            </a:pPr>
            <a:r>
              <a:rPr lang="en-US" dirty="0" smtClean="0">
                <a:ea typeface="+mn-ea"/>
              </a:rPr>
              <a:t>Current data on multiple servers even in remote places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7361968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6E9116B-F487-40B3-9253-93D71170873D}" type="slidenum">
              <a:rPr lang="en-US" altLang="en-US" sz="2000">
                <a:latin typeface="Arial" panose="020B0604020202020204" pitchFamily="34" charset="0"/>
              </a:rPr>
              <a:pPr eaLnBrk="1" hangingPunct="1"/>
              <a:t>42</a:t>
            </a:fld>
            <a:endParaRPr lang="en-US" altLang="en-US" sz="2000">
              <a:latin typeface="Arial" panose="020B0604020202020204" pitchFamily="34" charset="0"/>
            </a:endParaRPr>
          </a:p>
        </p:txBody>
      </p:sp>
      <p:sp>
        <p:nvSpPr>
          <p:cNvPr id="376834" name="Rectangle 2"/>
          <p:cNvSpPr>
            <a:spLocks noGrp="1" noChangeArrowheads="1"/>
          </p:cNvSpPr>
          <p:nvPr>
            <p:ph type="title"/>
          </p:nvPr>
        </p:nvSpPr>
        <p:spPr/>
        <p:txBody>
          <a:bodyPr/>
          <a:lstStyle/>
          <a:p>
            <a:pPr eaLnBrk="1" hangingPunct="1">
              <a:defRPr/>
            </a:pPr>
            <a:r>
              <a:rPr lang="en-US" dirty="0" smtClean="0">
                <a:ea typeface="+mj-ea"/>
              </a:rPr>
              <a:t>Training Staff</a:t>
            </a:r>
          </a:p>
        </p:txBody>
      </p:sp>
      <p:sp>
        <p:nvSpPr>
          <p:cNvPr id="376835" name="Rectangle 3"/>
          <p:cNvSpPr>
            <a:spLocks noGrp="1" noChangeArrowheads="1"/>
          </p:cNvSpPr>
          <p:nvPr>
            <p:ph type="body" idx="1"/>
          </p:nvPr>
        </p:nvSpPr>
        <p:spPr/>
        <p:txBody>
          <a:bodyPr/>
          <a:lstStyle/>
          <a:p>
            <a:pPr eaLnBrk="1" hangingPunct="1">
              <a:defRPr/>
            </a:pPr>
            <a:r>
              <a:rPr lang="en-US" dirty="0" smtClean="0">
                <a:ea typeface="+mn-ea"/>
              </a:rPr>
              <a:t>Everyday operations</a:t>
            </a:r>
          </a:p>
          <a:p>
            <a:pPr eaLnBrk="1" hangingPunct="1">
              <a:defRPr/>
            </a:pPr>
            <a:r>
              <a:rPr lang="en-US" dirty="0" smtClean="0">
                <a:ea typeface="+mn-ea"/>
              </a:rPr>
              <a:t>Recovery procedures</a:t>
            </a:r>
          </a:p>
          <a:p>
            <a:pPr eaLnBrk="1" hangingPunct="1">
              <a:defRPr/>
            </a:pPr>
            <a:r>
              <a:rPr lang="en-US" dirty="0" smtClean="0">
                <a:ea typeface="+mn-ea"/>
              </a:rPr>
              <a:t>Emergency procedures</a:t>
            </a:r>
          </a:p>
          <a:p>
            <a:pPr eaLnBrk="1" hangingPunct="1">
              <a:defRPr/>
            </a:pPr>
            <a:r>
              <a:rPr lang="en-US" dirty="0" smtClean="0">
                <a:ea typeface="+mn-ea"/>
              </a:rPr>
              <a:t>Resumption procedures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0377645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7D154B7-3F9C-4B5D-89BC-E5B3AA38ADA5}" type="slidenum">
              <a:rPr lang="en-US" altLang="en-US" sz="2000">
                <a:latin typeface="Arial" panose="020B0604020202020204" pitchFamily="34" charset="0"/>
              </a:rPr>
              <a:pPr eaLnBrk="1" hangingPunct="1"/>
              <a:t>43</a:t>
            </a:fld>
            <a:endParaRPr lang="en-US" altLang="en-US" sz="2000">
              <a:latin typeface="Arial" panose="020B0604020202020204" pitchFamily="34" charset="0"/>
            </a:endParaRPr>
          </a:p>
        </p:txBody>
      </p:sp>
      <p:sp>
        <p:nvSpPr>
          <p:cNvPr id="377858" name="Rectangle 2"/>
          <p:cNvSpPr>
            <a:spLocks noGrp="1" noChangeArrowheads="1"/>
          </p:cNvSpPr>
          <p:nvPr>
            <p:ph type="title"/>
          </p:nvPr>
        </p:nvSpPr>
        <p:spPr/>
        <p:txBody>
          <a:bodyPr/>
          <a:lstStyle/>
          <a:p>
            <a:pPr eaLnBrk="1" hangingPunct="1">
              <a:defRPr/>
            </a:pPr>
            <a:r>
              <a:rPr lang="en-US" sz="3200" dirty="0"/>
              <a:t>Testing </a:t>
            </a:r>
            <a:r>
              <a:rPr lang="en-US" sz="3200" dirty="0" smtClean="0"/>
              <a:t>Business Continuity </a:t>
            </a:r>
            <a:r>
              <a:rPr lang="en-US" sz="3200" dirty="0"/>
              <a:t>and </a:t>
            </a:r>
            <a:r>
              <a:rPr lang="en-US" sz="3200" dirty="0" smtClean="0"/>
              <a:t>Disaster Recovery </a:t>
            </a:r>
            <a:r>
              <a:rPr lang="en-US" sz="3200" dirty="0"/>
              <a:t>P</a:t>
            </a:r>
            <a:r>
              <a:rPr lang="en-US" sz="3200" dirty="0" smtClean="0"/>
              <a:t>lans</a:t>
            </a:r>
            <a:endParaRPr lang="en-US" sz="3200" dirty="0"/>
          </a:p>
        </p:txBody>
      </p:sp>
      <p:sp>
        <p:nvSpPr>
          <p:cNvPr id="377859" name="Rectangle 3"/>
          <p:cNvSpPr>
            <a:spLocks noGrp="1" noChangeArrowheads="1"/>
          </p:cNvSpPr>
          <p:nvPr>
            <p:ph type="body" idx="1"/>
          </p:nvPr>
        </p:nvSpPr>
        <p:spPr/>
        <p:txBody>
          <a:bodyPr/>
          <a:lstStyle/>
          <a:p>
            <a:pPr eaLnBrk="1" hangingPunct="1">
              <a:defRPr/>
            </a:pPr>
            <a:r>
              <a:rPr lang="en-US" dirty="0" smtClean="0">
                <a:ea typeface="+mn-ea"/>
              </a:rPr>
              <a:t>Five levels of testing</a:t>
            </a:r>
          </a:p>
          <a:p>
            <a:pPr lvl="1" eaLnBrk="1" hangingPunct="1">
              <a:defRPr/>
            </a:pPr>
            <a:r>
              <a:rPr lang="en-US" dirty="0" smtClean="0">
                <a:ea typeface="+mn-ea"/>
              </a:rPr>
              <a:t>Document review</a:t>
            </a:r>
          </a:p>
          <a:p>
            <a:pPr lvl="1" eaLnBrk="1" hangingPunct="1">
              <a:defRPr/>
            </a:pPr>
            <a:r>
              <a:rPr lang="en-US" dirty="0" smtClean="0">
                <a:ea typeface="+mn-ea"/>
              </a:rPr>
              <a:t>Walkthrough</a:t>
            </a:r>
          </a:p>
          <a:p>
            <a:pPr lvl="1" eaLnBrk="1" hangingPunct="1">
              <a:defRPr/>
            </a:pPr>
            <a:r>
              <a:rPr lang="en-US" dirty="0" smtClean="0">
                <a:ea typeface="+mn-ea"/>
              </a:rPr>
              <a:t>Simulation</a:t>
            </a:r>
          </a:p>
          <a:p>
            <a:pPr lvl="1" eaLnBrk="1" hangingPunct="1">
              <a:defRPr/>
            </a:pPr>
            <a:r>
              <a:rPr lang="en-US" dirty="0" smtClean="0">
                <a:ea typeface="+mn-ea"/>
              </a:rPr>
              <a:t>Parallel test</a:t>
            </a:r>
          </a:p>
          <a:p>
            <a:pPr lvl="1" eaLnBrk="1" hangingPunct="1">
              <a:defRPr/>
            </a:pPr>
            <a:r>
              <a:rPr lang="en-US" dirty="0" smtClean="0">
                <a:ea typeface="+mn-ea"/>
              </a:rPr>
              <a:t>Cutover test</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9086816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A7FA3E0-86FD-487A-BC9D-F5E994ECFF11}" type="slidenum">
              <a:rPr lang="en-US" altLang="en-US" sz="2000">
                <a:latin typeface="Arial" panose="020B0604020202020204" pitchFamily="34" charset="0"/>
              </a:rPr>
              <a:pPr eaLnBrk="1" hangingPunct="1"/>
              <a:t>44</a:t>
            </a:fld>
            <a:endParaRPr lang="en-US" altLang="en-US" sz="2000">
              <a:latin typeface="Arial" panose="020B0604020202020204" pitchFamily="34" charset="0"/>
            </a:endParaRPr>
          </a:p>
        </p:txBody>
      </p:sp>
      <p:sp>
        <p:nvSpPr>
          <p:cNvPr id="378882" name="Rectangle 2"/>
          <p:cNvSpPr>
            <a:spLocks noGrp="1" noChangeArrowheads="1"/>
          </p:cNvSpPr>
          <p:nvPr>
            <p:ph type="title"/>
          </p:nvPr>
        </p:nvSpPr>
        <p:spPr/>
        <p:txBody>
          <a:bodyPr/>
          <a:lstStyle/>
          <a:p>
            <a:pPr eaLnBrk="1" hangingPunct="1">
              <a:defRPr/>
            </a:pPr>
            <a:r>
              <a:rPr lang="en-US" dirty="0" smtClean="0">
                <a:ea typeface="+mj-ea"/>
              </a:rPr>
              <a:t>Document Review</a:t>
            </a:r>
          </a:p>
        </p:txBody>
      </p:sp>
      <p:sp>
        <p:nvSpPr>
          <p:cNvPr id="378883" name="Rectangle 3"/>
          <p:cNvSpPr>
            <a:spLocks noGrp="1" noChangeArrowheads="1"/>
          </p:cNvSpPr>
          <p:nvPr>
            <p:ph type="body" idx="1"/>
          </p:nvPr>
        </p:nvSpPr>
        <p:spPr/>
        <p:txBody>
          <a:bodyPr/>
          <a:lstStyle/>
          <a:p>
            <a:pPr eaLnBrk="1" hangingPunct="1">
              <a:defRPr/>
            </a:pPr>
            <a:r>
              <a:rPr lang="en-US" dirty="0" smtClean="0">
                <a:ea typeface="+mn-ea"/>
              </a:rPr>
              <a:t>Review of recovery, operations, resumption plans and procedures</a:t>
            </a:r>
          </a:p>
          <a:p>
            <a:pPr eaLnBrk="1" hangingPunct="1">
              <a:defRPr/>
            </a:pPr>
            <a:r>
              <a:rPr lang="en-US" dirty="0" smtClean="0">
                <a:ea typeface="+mn-ea"/>
              </a:rPr>
              <a:t>Performed by individuals</a:t>
            </a:r>
          </a:p>
          <a:p>
            <a:pPr eaLnBrk="1" hangingPunct="1">
              <a:defRPr/>
            </a:pPr>
            <a:r>
              <a:rPr lang="en-US" dirty="0" smtClean="0">
                <a:ea typeface="+mn-ea"/>
              </a:rPr>
              <a:t>Provide feedback to document owners</a:t>
            </a:r>
          </a:p>
          <a:p>
            <a:pPr eaLnBrk="1" hangingPunct="1">
              <a:defRPr/>
            </a:pPr>
            <a:r>
              <a:rPr lang="en-US" dirty="0" smtClean="0">
                <a:ea typeface="+mn-ea"/>
              </a:rPr>
              <a:t>Least impact, lowest risk, least benefit</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930312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E7F2551-7E0D-4045-BA33-D4E0D49F12F4}" type="slidenum">
              <a:rPr lang="en-US" altLang="en-US" sz="2000">
                <a:latin typeface="Arial" panose="020B0604020202020204" pitchFamily="34" charset="0"/>
              </a:rPr>
              <a:pPr eaLnBrk="1" hangingPunct="1"/>
              <a:t>45</a:t>
            </a:fld>
            <a:endParaRPr lang="en-US" altLang="en-US" sz="2000">
              <a:latin typeface="Arial" panose="020B0604020202020204" pitchFamily="34" charset="0"/>
            </a:endParaRPr>
          </a:p>
        </p:txBody>
      </p:sp>
      <p:sp>
        <p:nvSpPr>
          <p:cNvPr id="379906" name="Rectangle 2"/>
          <p:cNvSpPr>
            <a:spLocks noGrp="1" noChangeArrowheads="1"/>
          </p:cNvSpPr>
          <p:nvPr>
            <p:ph type="title"/>
          </p:nvPr>
        </p:nvSpPr>
        <p:spPr/>
        <p:txBody>
          <a:bodyPr/>
          <a:lstStyle/>
          <a:p>
            <a:pPr eaLnBrk="1" hangingPunct="1">
              <a:defRPr/>
            </a:pPr>
            <a:r>
              <a:rPr lang="en-US" smtClean="0">
                <a:ea typeface="+mj-ea"/>
              </a:rPr>
              <a:t>Walkthrough</a:t>
            </a:r>
          </a:p>
        </p:txBody>
      </p:sp>
      <p:sp>
        <p:nvSpPr>
          <p:cNvPr id="379907" name="Rectangle 3"/>
          <p:cNvSpPr>
            <a:spLocks noGrp="1" noChangeArrowheads="1"/>
          </p:cNvSpPr>
          <p:nvPr>
            <p:ph type="body" idx="1"/>
          </p:nvPr>
        </p:nvSpPr>
        <p:spPr/>
        <p:txBody>
          <a:bodyPr/>
          <a:lstStyle/>
          <a:p>
            <a:pPr eaLnBrk="1" hangingPunct="1">
              <a:defRPr/>
            </a:pPr>
            <a:r>
              <a:rPr lang="en-US" smtClean="0">
                <a:ea typeface="+mn-ea"/>
              </a:rPr>
              <a:t>Group discussion of recovery, operations, resumption plans and procedures</a:t>
            </a:r>
          </a:p>
          <a:p>
            <a:pPr eaLnBrk="1" hangingPunct="1">
              <a:defRPr/>
            </a:pPr>
            <a:r>
              <a:rPr lang="en-US" smtClean="0">
                <a:ea typeface="+mn-ea"/>
              </a:rPr>
              <a:t>Performed by teams</a:t>
            </a:r>
          </a:p>
          <a:p>
            <a:pPr eaLnBrk="1" hangingPunct="1">
              <a:defRPr/>
            </a:pPr>
            <a:r>
              <a:rPr lang="en-US" smtClean="0">
                <a:ea typeface="+mn-ea"/>
              </a:rPr>
              <a:t>Brainstorming and discussion brings out new issues, ideas</a:t>
            </a:r>
          </a:p>
          <a:p>
            <a:pPr eaLnBrk="1" hangingPunct="1">
              <a:defRPr/>
            </a:pPr>
            <a:r>
              <a:rPr lang="en-US" smtClean="0">
                <a:ea typeface="+mn-ea"/>
              </a:rPr>
              <a:t>Provide feedback to document owners</a:t>
            </a:r>
          </a:p>
          <a:p>
            <a:pPr eaLnBrk="1" hangingPunct="1">
              <a:defRPr/>
            </a:pPr>
            <a:r>
              <a:rPr lang="en-US" smtClean="0">
                <a:ea typeface="+mn-ea"/>
              </a:rPr>
              <a:t>Low impact, lowest risk, moderate benefit</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8333456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634C2EC-DE53-415C-ABDB-C14ECAED7919}" type="slidenum">
              <a:rPr lang="en-US" altLang="en-US" sz="2000">
                <a:latin typeface="Arial" panose="020B0604020202020204" pitchFamily="34" charset="0"/>
              </a:rPr>
              <a:pPr eaLnBrk="1" hangingPunct="1"/>
              <a:t>46</a:t>
            </a:fld>
            <a:endParaRPr lang="en-US" altLang="en-US" sz="2000">
              <a:latin typeface="Arial" panose="020B0604020202020204" pitchFamily="34" charset="0"/>
            </a:endParaRPr>
          </a:p>
        </p:txBody>
      </p:sp>
      <p:sp>
        <p:nvSpPr>
          <p:cNvPr id="380930" name="Rectangle 2"/>
          <p:cNvSpPr>
            <a:spLocks noGrp="1" noChangeArrowheads="1"/>
          </p:cNvSpPr>
          <p:nvPr>
            <p:ph type="title"/>
          </p:nvPr>
        </p:nvSpPr>
        <p:spPr/>
        <p:txBody>
          <a:bodyPr/>
          <a:lstStyle/>
          <a:p>
            <a:pPr eaLnBrk="1" hangingPunct="1">
              <a:defRPr/>
            </a:pPr>
            <a:r>
              <a:rPr lang="en-US" smtClean="0">
                <a:ea typeface="+mj-ea"/>
              </a:rPr>
              <a:t>Simulation</a:t>
            </a:r>
          </a:p>
        </p:txBody>
      </p:sp>
      <p:sp>
        <p:nvSpPr>
          <p:cNvPr id="380931" name="Rectangle 3"/>
          <p:cNvSpPr>
            <a:spLocks noGrp="1" noChangeArrowheads="1"/>
          </p:cNvSpPr>
          <p:nvPr>
            <p:ph type="body" idx="1"/>
          </p:nvPr>
        </p:nvSpPr>
        <p:spPr/>
        <p:txBody>
          <a:bodyPr/>
          <a:lstStyle/>
          <a:p>
            <a:pPr eaLnBrk="1" hangingPunct="1"/>
            <a:r>
              <a:rPr lang="en-US" altLang="en-US" smtClean="0"/>
              <a:t>Walkthrough of recovery, operations, resumption plans and procedures in a scripted </a:t>
            </a:r>
            <a:r>
              <a:rPr lang="ja-JP" altLang="en-US" smtClean="0"/>
              <a:t>“</a:t>
            </a:r>
            <a:r>
              <a:rPr lang="en-US" altLang="ja-JP" smtClean="0"/>
              <a:t>case study</a:t>
            </a:r>
            <a:r>
              <a:rPr lang="ja-JP" altLang="en-US" smtClean="0"/>
              <a:t>”</a:t>
            </a:r>
            <a:r>
              <a:rPr lang="en-US" altLang="ja-JP" smtClean="0"/>
              <a:t> or </a:t>
            </a:r>
            <a:r>
              <a:rPr lang="ja-JP" altLang="en-US" smtClean="0"/>
              <a:t>“</a:t>
            </a:r>
            <a:r>
              <a:rPr lang="en-US" altLang="ja-JP" smtClean="0"/>
              <a:t>scenario</a:t>
            </a:r>
            <a:r>
              <a:rPr lang="ja-JP" altLang="en-US" smtClean="0"/>
              <a:t>”</a:t>
            </a:r>
            <a:endParaRPr lang="en-US" altLang="ja-JP" smtClean="0"/>
          </a:p>
          <a:p>
            <a:pPr eaLnBrk="1" hangingPunct="1"/>
            <a:r>
              <a:rPr lang="en-US" altLang="en-US" smtClean="0"/>
              <a:t>Performed by teams</a:t>
            </a:r>
          </a:p>
          <a:p>
            <a:pPr eaLnBrk="1" hangingPunct="1"/>
            <a:r>
              <a:rPr lang="en-US" altLang="en-US" smtClean="0"/>
              <a:t>Places participants in a mental disaster setting that helps them discern real issues more easily</a:t>
            </a:r>
          </a:p>
          <a:p>
            <a:pPr eaLnBrk="1" hangingPunct="1"/>
            <a:r>
              <a:rPr lang="en-US" altLang="en-US" smtClean="0"/>
              <a:t>Low impact, low risk, moderate benefit</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1429807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1791EF1-54DF-4096-9D48-AC1D637855DB}" type="slidenum">
              <a:rPr lang="en-US" altLang="en-US" sz="2000">
                <a:latin typeface="Arial" panose="020B0604020202020204" pitchFamily="34" charset="0"/>
              </a:rPr>
              <a:pPr eaLnBrk="1" hangingPunct="1"/>
              <a:t>47</a:t>
            </a:fld>
            <a:endParaRPr lang="en-US" altLang="en-US" sz="2000">
              <a:latin typeface="Arial" panose="020B0604020202020204" pitchFamily="34" charset="0"/>
            </a:endParaRPr>
          </a:p>
        </p:txBody>
      </p:sp>
      <p:sp>
        <p:nvSpPr>
          <p:cNvPr id="382978" name="Rectangle 2"/>
          <p:cNvSpPr>
            <a:spLocks noGrp="1" noChangeArrowheads="1"/>
          </p:cNvSpPr>
          <p:nvPr>
            <p:ph type="title"/>
          </p:nvPr>
        </p:nvSpPr>
        <p:spPr/>
        <p:txBody>
          <a:bodyPr/>
          <a:lstStyle/>
          <a:p>
            <a:pPr eaLnBrk="1" hangingPunct="1">
              <a:defRPr/>
            </a:pPr>
            <a:r>
              <a:rPr lang="en-US" dirty="0" smtClean="0">
                <a:ea typeface="+mj-ea"/>
              </a:rPr>
              <a:t>Parallel Test</a:t>
            </a:r>
          </a:p>
        </p:txBody>
      </p:sp>
      <p:sp>
        <p:nvSpPr>
          <p:cNvPr id="382979" name="Rectangle 3"/>
          <p:cNvSpPr>
            <a:spLocks noGrp="1" noChangeArrowheads="1"/>
          </p:cNvSpPr>
          <p:nvPr>
            <p:ph type="body" idx="1"/>
          </p:nvPr>
        </p:nvSpPr>
        <p:spPr/>
        <p:txBody>
          <a:bodyPr/>
          <a:lstStyle/>
          <a:p>
            <a:pPr eaLnBrk="1" hangingPunct="1">
              <a:defRPr/>
            </a:pPr>
            <a:r>
              <a:rPr lang="en-US" dirty="0" smtClean="0">
                <a:ea typeface="+mn-ea"/>
              </a:rPr>
              <a:t>Full or partial workload is applied to recovery systems</a:t>
            </a:r>
          </a:p>
          <a:p>
            <a:pPr eaLnBrk="1" hangingPunct="1">
              <a:defRPr/>
            </a:pPr>
            <a:r>
              <a:rPr lang="en-US" dirty="0" smtClean="0">
                <a:ea typeface="+mn-ea"/>
              </a:rPr>
              <a:t>Performed by teams</a:t>
            </a:r>
          </a:p>
          <a:p>
            <a:pPr eaLnBrk="1" hangingPunct="1">
              <a:defRPr/>
            </a:pPr>
            <a:r>
              <a:rPr lang="en-US" dirty="0" smtClean="0">
                <a:ea typeface="+mn-ea"/>
              </a:rPr>
              <a:t>Tests actual system readiness and accuracy of procedures</a:t>
            </a:r>
          </a:p>
          <a:p>
            <a:pPr eaLnBrk="1" hangingPunct="1">
              <a:defRPr/>
            </a:pPr>
            <a:r>
              <a:rPr lang="en-US" dirty="0" smtClean="0">
                <a:ea typeface="+mn-ea"/>
              </a:rPr>
              <a:t>Production systems continue to operate and support actual business processes</a:t>
            </a:r>
          </a:p>
          <a:p>
            <a:pPr eaLnBrk="1" hangingPunct="1">
              <a:defRPr/>
            </a:pPr>
            <a:r>
              <a:rPr lang="en-US" dirty="0" smtClean="0">
                <a:ea typeface="+mn-ea"/>
              </a:rPr>
              <a:t>Moderate impact, low risk, moderate benefit</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9547463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D840A5F-A209-4982-8C3B-58B417344937}" type="slidenum">
              <a:rPr lang="en-US" altLang="en-US" sz="2000">
                <a:latin typeface="Arial" panose="020B0604020202020204" pitchFamily="34" charset="0"/>
              </a:rPr>
              <a:pPr eaLnBrk="1" hangingPunct="1"/>
              <a:t>48</a:t>
            </a:fld>
            <a:endParaRPr lang="en-US" altLang="en-US" sz="2000">
              <a:latin typeface="Arial" panose="020B0604020202020204" pitchFamily="34" charset="0"/>
            </a:endParaRPr>
          </a:p>
        </p:txBody>
      </p:sp>
      <p:sp>
        <p:nvSpPr>
          <p:cNvPr id="384002" name="Rectangle 2"/>
          <p:cNvSpPr>
            <a:spLocks noGrp="1" noChangeArrowheads="1"/>
          </p:cNvSpPr>
          <p:nvPr>
            <p:ph type="title"/>
          </p:nvPr>
        </p:nvSpPr>
        <p:spPr/>
        <p:txBody>
          <a:bodyPr/>
          <a:lstStyle/>
          <a:p>
            <a:pPr eaLnBrk="1" hangingPunct="1">
              <a:defRPr/>
            </a:pPr>
            <a:r>
              <a:rPr lang="en-US" dirty="0" smtClean="0">
                <a:ea typeface="+mj-ea"/>
              </a:rPr>
              <a:t>Cutover Test</a:t>
            </a:r>
          </a:p>
        </p:txBody>
      </p:sp>
      <p:sp>
        <p:nvSpPr>
          <p:cNvPr id="384003" name="Rectangle 3"/>
          <p:cNvSpPr>
            <a:spLocks noGrp="1" noChangeArrowheads="1"/>
          </p:cNvSpPr>
          <p:nvPr>
            <p:ph type="body" idx="1"/>
          </p:nvPr>
        </p:nvSpPr>
        <p:spPr/>
        <p:txBody>
          <a:bodyPr/>
          <a:lstStyle/>
          <a:p>
            <a:pPr eaLnBrk="1" hangingPunct="1">
              <a:defRPr/>
            </a:pPr>
            <a:r>
              <a:rPr lang="en-US" dirty="0" smtClean="0">
                <a:ea typeface="+mn-ea"/>
              </a:rPr>
              <a:t>Production systems are shut down or disconnected; recovery systems assume full actual workload</a:t>
            </a:r>
          </a:p>
          <a:p>
            <a:pPr eaLnBrk="1" hangingPunct="1">
              <a:defRPr/>
            </a:pPr>
            <a:r>
              <a:rPr lang="en-US" dirty="0" smtClean="0">
                <a:ea typeface="+mn-ea"/>
              </a:rPr>
              <a:t>Performed by teams</a:t>
            </a:r>
          </a:p>
          <a:p>
            <a:pPr eaLnBrk="1" hangingPunct="1">
              <a:defRPr/>
            </a:pPr>
            <a:r>
              <a:rPr lang="en-US" dirty="0" smtClean="0">
                <a:ea typeface="+mn-ea"/>
              </a:rPr>
              <a:t>Tests actual system readiness and accuracy of procedures and capacity of recovery systems</a:t>
            </a:r>
          </a:p>
          <a:p>
            <a:pPr eaLnBrk="1" hangingPunct="1">
              <a:defRPr/>
            </a:pPr>
            <a:r>
              <a:rPr lang="en-US" dirty="0" smtClean="0">
                <a:ea typeface="+mn-ea"/>
              </a:rPr>
              <a:t>Moderate to high impact, high risk, high benefit</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3172638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4ABDD8E-1A16-4AEC-A38C-F71EFA4CC36E}" type="slidenum">
              <a:rPr lang="en-US" altLang="en-US" sz="2000">
                <a:latin typeface="Arial" panose="020B0604020202020204" pitchFamily="34" charset="0"/>
              </a:rPr>
              <a:pPr eaLnBrk="1" hangingPunct="1"/>
              <a:t>49</a:t>
            </a:fld>
            <a:endParaRPr lang="en-US" altLang="en-US" sz="2000">
              <a:latin typeface="Arial" panose="020B0604020202020204" pitchFamily="34" charset="0"/>
            </a:endParaRPr>
          </a:p>
        </p:txBody>
      </p:sp>
      <p:sp>
        <p:nvSpPr>
          <p:cNvPr id="385026" name="Rectangle 2"/>
          <p:cNvSpPr>
            <a:spLocks noGrp="1" noChangeArrowheads="1"/>
          </p:cNvSpPr>
          <p:nvPr>
            <p:ph type="title"/>
          </p:nvPr>
        </p:nvSpPr>
        <p:spPr/>
        <p:txBody>
          <a:bodyPr/>
          <a:lstStyle/>
          <a:p>
            <a:pPr eaLnBrk="1" hangingPunct="1">
              <a:defRPr/>
            </a:pPr>
            <a:r>
              <a:rPr lang="en-US" dirty="0" smtClean="0">
                <a:ea typeface="+mj-ea"/>
              </a:rPr>
              <a:t>Maintaining Business Continuity and Disaster Recovery Plans</a:t>
            </a:r>
          </a:p>
        </p:txBody>
      </p:sp>
      <p:sp>
        <p:nvSpPr>
          <p:cNvPr id="385027" name="Rectangle 3"/>
          <p:cNvSpPr>
            <a:spLocks noGrp="1" noChangeArrowheads="1"/>
          </p:cNvSpPr>
          <p:nvPr>
            <p:ph type="body" idx="1"/>
          </p:nvPr>
        </p:nvSpPr>
        <p:spPr/>
        <p:txBody>
          <a:bodyPr/>
          <a:lstStyle/>
          <a:p>
            <a:pPr eaLnBrk="1" hangingPunct="1">
              <a:defRPr/>
            </a:pPr>
            <a:r>
              <a:rPr lang="en-US" smtClean="0">
                <a:ea typeface="+mn-ea"/>
              </a:rPr>
              <a:t>Events that necessitate review and modification of DRP and BCP procedures:</a:t>
            </a:r>
          </a:p>
          <a:p>
            <a:pPr lvl="1" eaLnBrk="1" hangingPunct="1">
              <a:defRPr/>
            </a:pPr>
            <a:r>
              <a:rPr lang="en-US" smtClean="0">
                <a:ea typeface="+mn-ea"/>
              </a:rPr>
              <a:t>Changes in business processes and procedures</a:t>
            </a:r>
          </a:p>
          <a:p>
            <a:pPr lvl="1" eaLnBrk="1" hangingPunct="1">
              <a:defRPr/>
            </a:pPr>
            <a:r>
              <a:rPr lang="en-US" smtClean="0">
                <a:ea typeface="+mn-ea"/>
              </a:rPr>
              <a:t>Changes to IT systems and applications</a:t>
            </a:r>
          </a:p>
          <a:p>
            <a:pPr lvl="1" eaLnBrk="1" hangingPunct="1">
              <a:defRPr/>
            </a:pPr>
            <a:r>
              <a:rPr lang="en-US" smtClean="0">
                <a:ea typeface="+mn-ea"/>
              </a:rPr>
              <a:t>Changes in IT architecture</a:t>
            </a:r>
          </a:p>
          <a:p>
            <a:pPr lvl="1" eaLnBrk="1" hangingPunct="1">
              <a:defRPr/>
            </a:pPr>
            <a:r>
              <a:rPr lang="en-US" smtClean="0">
                <a:ea typeface="+mn-ea"/>
              </a:rPr>
              <a:t>Additions to IT applications</a:t>
            </a:r>
          </a:p>
          <a:p>
            <a:pPr lvl="1" eaLnBrk="1" hangingPunct="1">
              <a:defRPr/>
            </a:pPr>
            <a:r>
              <a:rPr lang="en-US" smtClean="0">
                <a:ea typeface="+mn-ea"/>
              </a:rPr>
              <a:t>Changes in service providers</a:t>
            </a:r>
          </a:p>
          <a:p>
            <a:pPr lvl="1" eaLnBrk="1" hangingPunct="1">
              <a:defRPr/>
            </a:pPr>
            <a:r>
              <a:rPr lang="en-US" smtClean="0">
                <a:ea typeface="+mn-ea"/>
              </a:rPr>
              <a:t>Changes in organizational structure</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545173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Natural Disasters</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452" y="1521663"/>
            <a:ext cx="6132576" cy="4650537"/>
          </a:xfrm>
        </p:spPr>
      </p:pic>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BF9F58C-1A9B-4DB9-BDB2-EF01F625779B}" type="slidenum">
              <a:rPr lang="en-US" altLang="en-US" sz="2000">
                <a:latin typeface="Arial" panose="020B0604020202020204" pitchFamily="34" charset="0"/>
              </a:rPr>
              <a:pPr eaLnBrk="1" hangingPunct="1"/>
              <a:t>5</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1793938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AF31B3A-C36A-4789-9FD8-2D42484B15C2}" type="slidenum">
              <a:rPr lang="en-US" altLang="en-US" sz="2000">
                <a:latin typeface="Arial" panose="020B0604020202020204" pitchFamily="34" charset="0"/>
              </a:rPr>
              <a:pPr eaLnBrk="1" hangingPunct="1"/>
              <a:t>50</a:t>
            </a:fld>
            <a:endParaRPr lang="en-US" altLang="en-US" sz="2000">
              <a:latin typeface="Arial" panose="020B0604020202020204" pitchFamily="34" charset="0"/>
            </a:endParaRPr>
          </a:p>
        </p:txBody>
      </p:sp>
      <p:sp>
        <p:nvSpPr>
          <p:cNvPr id="328706" name="Rectangle 2"/>
          <p:cNvSpPr>
            <a:spLocks noGrp="1" noChangeArrowheads="1"/>
          </p:cNvSpPr>
          <p:nvPr>
            <p:ph type="title"/>
          </p:nvPr>
        </p:nvSpPr>
        <p:spPr/>
        <p:txBody>
          <a:bodyPr/>
          <a:lstStyle/>
          <a:p>
            <a:pPr eaLnBrk="1" hangingPunct="1">
              <a:defRPr/>
            </a:pPr>
            <a:r>
              <a:rPr lang="en-US" smtClean="0">
                <a:ea typeface="+mj-ea"/>
              </a:rPr>
              <a:t>Summary</a:t>
            </a:r>
          </a:p>
        </p:txBody>
      </p:sp>
      <p:sp>
        <p:nvSpPr>
          <p:cNvPr id="328707" name="Rectangle 3"/>
          <p:cNvSpPr>
            <a:spLocks noGrp="1" noChangeArrowheads="1"/>
          </p:cNvSpPr>
          <p:nvPr>
            <p:ph type="body" idx="1"/>
          </p:nvPr>
        </p:nvSpPr>
        <p:spPr/>
        <p:txBody>
          <a:bodyPr/>
          <a:lstStyle/>
          <a:p>
            <a:pPr eaLnBrk="1" hangingPunct="1">
              <a:defRPr/>
            </a:pPr>
            <a:r>
              <a:rPr lang="en-US" dirty="0" smtClean="0">
                <a:ea typeface="+mn-ea"/>
              </a:rPr>
              <a:t>Natural and man-made disasters affect businesses through direct damage, and damage to transportation and utilities.</a:t>
            </a:r>
          </a:p>
          <a:p>
            <a:pPr eaLnBrk="1" hangingPunct="1">
              <a:defRPr/>
            </a:pPr>
            <a:r>
              <a:rPr lang="en-US" dirty="0" smtClean="0">
                <a:ea typeface="+mn-ea"/>
              </a:rPr>
              <a:t>BCP is concerned with continuation of processes; DRP is concerned with recovery of facilities.</a:t>
            </a:r>
          </a:p>
          <a:p>
            <a:pPr eaLnBrk="1" hangingPunct="1">
              <a:defRPr/>
            </a:pPr>
            <a:r>
              <a:rPr lang="en-US" dirty="0" smtClean="0">
                <a:ea typeface="+mn-ea"/>
              </a:rPr>
              <a:t>Benefits of BCP and DRP include process improvement, reduced risk, and market advantage.</a:t>
            </a:r>
          </a:p>
          <a:p>
            <a:pPr eaLnBrk="1" hangingPunct="1">
              <a:defRPr/>
            </a:pPr>
            <a:endParaRPr lang="en-US" dirty="0" smtClean="0">
              <a:ea typeface="+mn-ea"/>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0743228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5CA1051-517D-40BD-B75C-87D673A84A60}" type="slidenum">
              <a:rPr lang="en-US" altLang="en-US" sz="2000">
                <a:latin typeface="Arial" panose="020B0604020202020204" pitchFamily="34" charset="0"/>
              </a:rPr>
              <a:pPr eaLnBrk="1" hangingPunct="1"/>
              <a:t>51</a:t>
            </a:fld>
            <a:endParaRPr lang="en-US" altLang="en-US" sz="2000">
              <a:latin typeface="Arial" panose="020B0604020202020204" pitchFamily="34" charset="0"/>
            </a:endParaRPr>
          </a:p>
        </p:txBody>
      </p:sp>
      <p:sp>
        <p:nvSpPr>
          <p:cNvPr id="398338" name="Rectangle 2"/>
          <p:cNvSpPr>
            <a:spLocks noGrp="1" noChangeArrowheads="1"/>
          </p:cNvSpPr>
          <p:nvPr>
            <p:ph type="title"/>
          </p:nvPr>
        </p:nvSpPr>
        <p:spPr/>
        <p:txBody>
          <a:bodyPr/>
          <a:lstStyle/>
          <a:p>
            <a:pPr eaLnBrk="1" hangingPunct="1">
              <a:defRPr/>
            </a:pPr>
            <a:r>
              <a:rPr lang="en-US" smtClean="0">
                <a:ea typeface="+mj-ea"/>
              </a:rPr>
              <a:t>Summary (cont.)</a:t>
            </a:r>
          </a:p>
        </p:txBody>
      </p:sp>
      <p:sp>
        <p:nvSpPr>
          <p:cNvPr id="398339" name="Rectangle 3"/>
          <p:cNvSpPr>
            <a:spLocks noGrp="1" noChangeArrowheads="1"/>
          </p:cNvSpPr>
          <p:nvPr>
            <p:ph type="body" idx="1"/>
          </p:nvPr>
        </p:nvSpPr>
        <p:spPr/>
        <p:txBody>
          <a:bodyPr/>
          <a:lstStyle/>
          <a:p>
            <a:pPr eaLnBrk="1" hangingPunct="1">
              <a:defRPr/>
            </a:pPr>
            <a:r>
              <a:rPr lang="en-US" smtClean="0">
                <a:ea typeface="+mn-ea"/>
              </a:rPr>
              <a:t>The components of a Business Impact Assessment (BIA) are:</a:t>
            </a:r>
          </a:p>
          <a:p>
            <a:pPr lvl="1" eaLnBrk="1" hangingPunct="1">
              <a:defRPr/>
            </a:pPr>
            <a:r>
              <a:rPr lang="en-US" smtClean="0">
                <a:ea typeface="+mn-ea"/>
              </a:rPr>
              <a:t>Inventory processes</a:t>
            </a:r>
          </a:p>
          <a:p>
            <a:pPr lvl="1" eaLnBrk="1" hangingPunct="1">
              <a:defRPr/>
            </a:pPr>
            <a:r>
              <a:rPr lang="en-US" smtClean="0">
                <a:ea typeface="+mn-ea"/>
              </a:rPr>
              <a:t>Perform risk and threat assessment</a:t>
            </a:r>
          </a:p>
          <a:p>
            <a:pPr lvl="1" eaLnBrk="1" hangingPunct="1">
              <a:defRPr/>
            </a:pPr>
            <a:r>
              <a:rPr lang="en-US" smtClean="0">
                <a:ea typeface="+mn-ea"/>
              </a:rPr>
              <a:t>Assign recovery targets</a:t>
            </a:r>
          </a:p>
          <a:p>
            <a:pPr lvl="1" eaLnBrk="1" hangingPunct="1">
              <a:defRPr/>
            </a:pPr>
            <a:r>
              <a:rPr lang="en-US" smtClean="0">
                <a:ea typeface="+mn-ea"/>
              </a:rPr>
              <a:t>Perform criticality assessment</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2894090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31B0370-759B-4910-B57B-B21BB18869FD}" type="slidenum">
              <a:rPr lang="en-US" altLang="en-US" sz="2000">
                <a:latin typeface="Arial" panose="020B0604020202020204" pitchFamily="34" charset="0"/>
              </a:rPr>
              <a:pPr eaLnBrk="1" hangingPunct="1"/>
              <a:t>52</a:t>
            </a:fld>
            <a:endParaRPr lang="en-US" altLang="en-US" sz="2000">
              <a:latin typeface="Arial" panose="020B0604020202020204" pitchFamily="34" charset="0"/>
            </a:endParaRPr>
          </a:p>
        </p:txBody>
      </p:sp>
      <p:sp>
        <p:nvSpPr>
          <p:cNvPr id="329730" name="Rectangle 2"/>
          <p:cNvSpPr>
            <a:spLocks noGrp="1" noChangeArrowheads="1"/>
          </p:cNvSpPr>
          <p:nvPr>
            <p:ph type="title"/>
          </p:nvPr>
        </p:nvSpPr>
        <p:spPr/>
        <p:txBody>
          <a:bodyPr/>
          <a:lstStyle/>
          <a:p>
            <a:pPr eaLnBrk="1" hangingPunct="1">
              <a:defRPr/>
            </a:pPr>
            <a:r>
              <a:rPr lang="en-US" smtClean="0">
                <a:ea typeface="+mj-ea"/>
              </a:rPr>
              <a:t>Summary (cont.)</a:t>
            </a:r>
          </a:p>
        </p:txBody>
      </p:sp>
      <p:sp>
        <p:nvSpPr>
          <p:cNvPr id="329731" name="Rectangle 3"/>
          <p:cNvSpPr>
            <a:spLocks noGrp="1" noChangeArrowheads="1"/>
          </p:cNvSpPr>
          <p:nvPr>
            <p:ph type="body" idx="1"/>
          </p:nvPr>
        </p:nvSpPr>
        <p:spPr/>
        <p:txBody>
          <a:bodyPr/>
          <a:lstStyle/>
          <a:p>
            <a:pPr eaLnBrk="1" hangingPunct="1">
              <a:defRPr/>
            </a:pPr>
            <a:r>
              <a:rPr lang="en-US" dirty="0" smtClean="0">
                <a:ea typeface="+mn-ea"/>
              </a:rPr>
              <a:t>Several key metrics are developed in a BIA:</a:t>
            </a:r>
          </a:p>
          <a:p>
            <a:pPr lvl="1" eaLnBrk="1" hangingPunct="1">
              <a:defRPr/>
            </a:pPr>
            <a:r>
              <a:rPr lang="en-US" dirty="0" smtClean="0">
                <a:ea typeface="+mn-ea"/>
              </a:rPr>
              <a:t>MTD (maximum tolerable downtime)</a:t>
            </a:r>
          </a:p>
          <a:p>
            <a:pPr lvl="1" eaLnBrk="1" hangingPunct="1">
              <a:defRPr/>
            </a:pPr>
            <a:r>
              <a:rPr lang="en-US" dirty="0" smtClean="0">
                <a:ea typeface="+mn-ea"/>
              </a:rPr>
              <a:t>RTO (recovery time objective)</a:t>
            </a:r>
          </a:p>
          <a:p>
            <a:pPr lvl="1" eaLnBrk="1" hangingPunct="1">
              <a:defRPr/>
            </a:pPr>
            <a:r>
              <a:rPr lang="en-US" dirty="0" smtClean="0">
                <a:ea typeface="+mn-ea"/>
              </a:rPr>
              <a:t>RPO (recovery point objective)</a:t>
            </a:r>
          </a:p>
          <a:p>
            <a:pPr lvl="1" eaLnBrk="1" hangingPunct="1">
              <a:defRPr/>
            </a:pPr>
            <a:r>
              <a:rPr lang="en-US" dirty="0" smtClean="0">
                <a:ea typeface="+mn-ea"/>
              </a:rPr>
              <a:t>RCO (recovery consistency objective)</a:t>
            </a:r>
          </a:p>
          <a:p>
            <a:pPr lvl="1" eaLnBrk="1" hangingPunct="1">
              <a:defRPr/>
            </a:pPr>
            <a:r>
              <a:rPr lang="en-US" dirty="0" err="1" smtClean="0">
                <a:ea typeface="+mn-ea"/>
              </a:rPr>
              <a:t>RCapO</a:t>
            </a:r>
            <a:r>
              <a:rPr lang="en-US" dirty="0" smtClean="0">
                <a:ea typeface="+mn-ea"/>
              </a:rPr>
              <a:t> (recovery capacity objective)</a:t>
            </a:r>
          </a:p>
          <a:p>
            <a:pPr lvl="1" eaLnBrk="1" hangingPunct="1">
              <a:defRPr/>
            </a:pPr>
            <a:r>
              <a:rPr lang="en-US" dirty="0" smtClean="0">
                <a:ea typeface="+mn-ea"/>
              </a:rPr>
              <a:t>Possibly others (cost of downtime, recovery)</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9412226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F5DACB0-E6FD-4E19-BE99-46B78723D770}" type="slidenum">
              <a:rPr lang="en-US" altLang="en-US" sz="2000">
                <a:latin typeface="Arial" panose="020B0604020202020204" pitchFamily="34" charset="0"/>
              </a:rPr>
              <a:pPr eaLnBrk="1" hangingPunct="1"/>
              <a:t>53</a:t>
            </a:fld>
            <a:endParaRPr lang="en-US" altLang="en-US" sz="2000">
              <a:latin typeface="Arial" panose="020B0604020202020204" pitchFamily="34" charset="0"/>
            </a:endParaRPr>
          </a:p>
        </p:txBody>
      </p:sp>
      <p:sp>
        <p:nvSpPr>
          <p:cNvPr id="395266" name="Rectangle 2"/>
          <p:cNvSpPr>
            <a:spLocks noGrp="1" noChangeArrowheads="1"/>
          </p:cNvSpPr>
          <p:nvPr>
            <p:ph type="title"/>
          </p:nvPr>
        </p:nvSpPr>
        <p:spPr/>
        <p:txBody>
          <a:bodyPr/>
          <a:lstStyle/>
          <a:p>
            <a:pPr eaLnBrk="1" hangingPunct="1">
              <a:defRPr/>
            </a:pPr>
            <a:r>
              <a:rPr lang="en-US" smtClean="0">
                <a:ea typeface="+mj-ea"/>
              </a:rPr>
              <a:t>Summary (cont.)</a:t>
            </a:r>
          </a:p>
        </p:txBody>
      </p:sp>
      <p:sp>
        <p:nvSpPr>
          <p:cNvPr id="395267" name="Rectangle 3"/>
          <p:cNvSpPr>
            <a:spLocks noGrp="1" noChangeArrowheads="1"/>
          </p:cNvSpPr>
          <p:nvPr>
            <p:ph type="body" idx="1"/>
          </p:nvPr>
        </p:nvSpPr>
        <p:spPr/>
        <p:txBody>
          <a:bodyPr/>
          <a:lstStyle/>
          <a:p>
            <a:pPr eaLnBrk="1" hangingPunct="1">
              <a:defRPr/>
            </a:pPr>
            <a:r>
              <a:rPr lang="en-US" smtClean="0">
                <a:ea typeface="+mn-ea"/>
              </a:rPr>
              <a:t>The components of a DRP and BCP plan are:</a:t>
            </a:r>
          </a:p>
          <a:p>
            <a:pPr lvl="1" eaLnBrk="1" hangingPunct="1">
              <a:defRPr/>
            </a:pPr>
            <a:r>
              <a:rPr lang="en-US" smtClean="0">
                <a:ea typeface="+mn-ea"/>
              </a:rPr>
              <a:t>Emergency response</a:t>
            </a:r>
          </a:p>
          <a:p>
            <a:pPr lvl="1" eaLnBrk="1" hangingPunct="1">
              <a:defRPr/>
            </a:pPr>
            <a:r>
              <a:rPr lang="en-US" smtClean="0">
                <a:ea typeface="+mn-ea"/>
              </a:rPr>
              <a:t>Damage assessment and salvage</a:t>
            </a:r>
          </a:p>
          <a:p>
            <a:pPr lvl="1" eaLnBrk="1" hangingPunct="1">
              <a:defRPr/>
            </a:pPr>
            <a:r>
              <a:rPr lang="en-US" smtClean="0">
                <a:ea typeface="+mn-ea"/>
              </a:rPr>
              <a:t>Communications</a:t>
            </a:r>
          </a:p>
          <a:p>
            <a:pPr lvl="1" eaLnBrk="1" hangingPunct="1">
              <a:defRPr/>
            </a:pPr>
            <a:r>
              <a:rPr lang="en-US" smtClean="0">
                <a:ea typeface="+mn-ea"/>
              </a:rPr>
              <a:t>Personnel evacuation and safety</a:t>
            </a:r>
          </a:p>
          <a:p>
            <a:pPr lvl="1" eaLnBrk="1" hangingPunct="1">
              <a:defRPr/>
            </a:pPr>
            <a:r>
              <a:rPr lang="en-US" smtClean="0">
                <a:ea typeface="+mn-ea"/>
              </a:rPr>
              <a:t>Restoration and recovery</a:t>
            </a:r>
          </a:p>
          <a:p>
            <a:pPr lvl="1" eaLnBrk="1" hangingPunct="1">
              <a:defRPr/>
            </a:pPr>
            <a:r>
              <a:rPr lang="en-US" smtClean="0">
                <a:ea typeface="+mn-ea"/>
              </a:rPr>
              <a:t>Business resumption</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9072005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F521AC7-20F0-42A3-AD30-BD2E365607D1}" type="slidenum">
              <a:rPr lang="en-US" altLang="en-US" sz="2000">
                <a:latin typeface="Arial" panose="020B0604020202020204" pitchFamily="34" charset="0"/>
              </a:rPr>
              <a:pPr eaLnBrk="1" hangingPunct="1"/>
              <a:t>54</a:t>
            </a:fld>
            <a:endParaRPr lang="en-US" altLang="en-US" sz="2000">
              <a:latin typeface="Arial" panose="020B0604020202020204" pitchFamily="34" charset="0"/>
            </a:endParaRPr>
          </a:p>
        </p:txBody>
      </p:sp>
      <p:sp>
        <p:nvSpPr>
          <p:cNvPr id="397314" name="Rectangle 2"/>
          <p:cNvSpPr>
            <a:spLocks noGrp="1" noChangeArrowheads="1"/>
          </p:cNvSpPr>
          <p:nvPr>
            <p:ph type="title"/>
          </p:nvPr>
        </p:nvSpPr>
        <p:spPr/>
        <p:txBody>
          <a:bodyPr/>
          <a:lstStyle/>
          <a:p>
            <a:pPr eaLnBrk="1" hangingPunct="1">
              <a:defRPr/>
            </a:pPr>
            <a:r>
              <a:rPr lang="en-US" smtClean="0">
                <a:ea typeface="+mj-ea"/>
              </a:rPr>
              <a:t>Summary (cont.)</a:t>
            </a:r>
          </a:p>
        </p:txBody>
      </p:sp>
      <p:sp>
        <p:nvSpPr>
          <p:cNvPr id="397315" name="Rectangle 3"/>
          <p:cNvSpPr>
            <a:spLocks noGrp="1" noChangeArrowheads="1"/>
          </p:cNvSpPr>
          <p:nvPr>
            <p:ph type="body" idx="1"/>
          </p:nvPr>
        </p:nvSpPr>
        <p:spPr/>
        <p:txBody>
          <a:bodyPr/>
          <a:lstStyle/>
          <a:p>
            <a:pPr eaLnBrk="1" hangingPunct="1">
              <a:defRPr/>
            </a:pPr>
            <a:r>
              <a:rPr lang="en-US" smtClean="0">
                <a:ea typeface="+mn-ea"/>
              </a:rPr>
              <a:t>The types of BCP and DRP plan testing are:</a:t>
            </a:r>
          </a:p>
          <a:p>
            <a:pPr lvl="1" eaLnBrk="1" hangingPunct="1">
              <a:defRPr/>
            </a:pPr>
            <a:r>
              <a:rPr lang="en-US" smtClean="0">
                <a:ea typeface="+mn-ea"/>
              </a:rPr>
              <a:t>Document review</a:t>
            </a:r>
          </a:p>
          <a:p>
            <a:pPr lvl="1" eaLnBrk="1" hangingPunct="1">
              <a:defRPr/>
            </a:pPr>
            <a:r>
              <a:rPr lang="en-US" smtClean="0">
                <a:ea typeface="+mn-ea"/>
              </a:rPr>
              <a:t>Walkthrough</a:t>
            </a:r>
          </a:p>
          <a:p>
            <a:pPr lvl="1" eaLnBrk="1" hangingPunct="1">
              <a:defRPr/>
            </a:pPr>
            <a:r>
              <a:rPr lang="en-US" smtClean="0">
                <a:ea typeface="+mn-ea"/>
              </a:rPr>
              <a:t>Simulation</a:t>
            </a:r>
          </a:p>
          <a:p>
            <a:pPr lvl="1" eaLnBrk="1" hangingPunct="1">
              <a:defRPr/>
            </a:pPr>
            <a:r>
              <a:rPr lang="en-US" smtClean="0">
                <a:ea typeface="+mn-ea"/>
              </a:rPr>
              <a:t>Parallel test</a:t>
            </a:r>
          </a:p>
          <a:p>
            <a:pPr lvl="1" eaLnBrk="1" hangingPunct="1">
              <a:defRPr/>
            </a:pPr>
            <a:r>
              <a:rPr lang="en-US" smtClean="0">
                <a:ea typeface="+mn-ea"/>
              </a:rPr>
              <a:t>Cutover test</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57240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7CA5FE0-BB34-48E3-BCF0-AA580FD9934C}" type="slidenum">
              <a:rPr lang="en-US" altLang="en-US" sz="2000">
                <a:latin typeface="Arial" panose="020B0604020202020204" pitchFamily="34" charset="0"/>
              </a:rPr>
              <a:pPr eaLnBrk="1" hangingPunct="1"/>
              <a:t>6</a:t>
            </a:fld>
            <a:endParaRPr lang="en-US" altLang="en-US" sz="2000">
              <a:latin typeface="Arial" panose="020B0604020202020204" pitchFamily="34" charset="0"/>
            </a:endParaRPr>
          </a:p>
        </p:txBody>
      </p:sp>
      <p:sp>
        <p:nvSpPr>
          <p:cNvPr id="344066" name="Rectangle 2"/>
          <p:cNvSpPr>
            <a:spLocks noGrp="1" noChangeArrowheads="1"/>
          </p:cNvSpPr>
          <p:nvPr>
            <p:ph type="title"/>
          </p:nvPr>
        </p:nvSpPr>
        <p:spPr/>
        <p:txBody>
          <a:bodyPr/>
          <a:lstStyle/>
          <a:p>
            <a:pPr eaLnBrk="1" hangingPunct="1">
              <a:defRPr/>
            </a:pPr>
            <a:r>
              <a:rPr lang="en-US" dirty="0" smtClean="0">
                <a:ea typeface="+mj-ea"/>
              </a:rPr>
              <a:t>Man-Made Disasters</a:t>
            </a:r>
          </a:p>
        </p:txBody>
      </p:sp>
      <p:sp>
        <p:nvSpPr>
          <p:cNvPr id="344067" name="Rectangle 3"/>
          <p:cNvSpPr>
            <a:spLocks noGrp="1" noChangeArrowheads="1"/>
          </p:cNvSpPr>
          <p:nvPr>
            <p:ph type="body" idx="1"/>
          </p:nvPr>
        </p:nvSpPr>
        <p:spPr/>
        <p:txBody>
          <a:bodyPr/>
          <a:lstStyle/>
          <a:p>
            <a:pPr eaLnBrk="1" hangingPunct="1">
              <a:defRPr/>
            </a:pPr>
            <a:r>
              <a:rPr lang="en-US" dirty="0" smtClean="0">
                <a:ea typeface="+mn-ea"/>
              </a:rPr>
              <a:t>Labor: strikes, walkouts, and slow-downs that disrupt services and supplies</a:t>
            </a:r>
          </a:p>
          <a:p>
            <a:pPr eaLnBrk="1" hangingPunct="1">
              <a:defRPr/>
            </a:pPr>
            <a:r>
              <a:rPr lang="en-US" dirty="0" smtClean="0">
                <a:ea typeface="+mn-ea"/>
              </a:rPr>
              <a:t>Social-political: war, terrorism, sabotage, vandalism, civil unrest, protests, demonstrations, cyber attacks, and blockades</a:t>
            </a:r>
          </a:p>
          <a:p>
            <a:pPr eaLnBrk="1" hangingPunct="1">
              <a:defRPr/>
            </a:pPr>
            <a:r>
              <a:rPr lang="en-US" dirty="0" smtClean="0">
                <a:ea typeface="+mn-ea"/>
              </a:rPr>
              <a:t>Materials: fires, hazardous materials spills</a:t>
            </a:r>
          </a:p>
          <a:p>
            <a:pPr eaLnBrk="1" hangingPunct="1">
              <a:defRPr/>
            </a:pPr>
            <a:r>
              <a:rPr lang="en-US" dirty="0" smtClean="0">
                <a:ea typeface="+mn-ea"/>
              </a:rPr>
              <a:t>Utilities: power failures, communications outages, water supply shortages, fuel shortages, and radioactive fallout from power plant accidents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549986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CEA044B-D60D-49A3-BD1E-05787ABC4FB3}" type="slidenum">
              <a:rPr lang="en-US" altLang="en-US" sz="2000">
                <a:latin typeface="Arial" panose="020B0604020202020204" pitchFamily="34" charset="0"/>
              </a:rPr>
              <a:pPr eaLnBrk="1" hangingPunct="1"/>
              <a:t>7</a:t>
            </a:fld>
            <a:endParaRPr lang="en-US" altLang="en-US" sz="2000">
              <a:latin typeface="Arial" panose="020B0604020202020204" pitchFamily="34" charset="0"/>
            </a:endParaRPr>
          </a:p>
        </p:txBody>
      </p:sp>
      <p:sp>
        <p:nvSpPr>
          <p:cNvPr id="345090" name="Rectangle 2"/>
          <p:cNvSpPr>
            <a:spLocks noGrp="1" noChangeArrowheads="1"/>
          </p:cNvSpPr>
          <p:nvPr>
            <p:ph type="title"/>
          </p:nvPr>
        </p:nvSpPr>
        <p:spPr/>
        <p:txBody>
          <a:bodyPr/>
          <a:lstStyle/>
          <a:p>
            <a:pPr eaLnBrk="1" hangingPunct="1">
              <a:defRPr/>
            </a:pPr>
            <a:r>
              <a:rPr lang="en-US" dirty="0" smtClean="0">
                <a:ea typeface="+mj-ea"/>
              </a:rPr>
              <a:t>How Disasters Affect Businesses</a:t>
            </a:r>
          </a:p>
        </p:txBody>
      </p:sp>
      <p:sp>
        <p:nvSpPr>
          <p:cNvPr id="345091" name="Rectangle 3"/>
          <p:cNvSpPr>
            <a:spLocks noGrp="1" noChangeArrowheads="1"/>
          </p:cNvSpPr>
          <p:nvPr>
            <p:ph type="body" idx="1"/>
          </p:nvPr>
        </p:nvSpPr>
        <p:spPr/>
        <p:txBody>
          <a:bodyPr/>
          <a:lstStyle/>
          <a:p>
            <a:pPr eaLnBrk="1" hangingPunct="1">
              <a:defRPr/>
            </a:pPr>
            <a:r>
              <a:rPr lang="en-US" dirty="0" smtClean="0">
                <a:ea typeface="+mn-ea"/>
              </a:rPr>
              <a:t>Casualties</a:t>
            </a:r>
          </a:p>
          <a:p>
            <a:pPr lvl="1" eaLnBrk="1" hangingPunct="1">
              <a:defRPr/>
            </a:pPr>
            <a:r>
              <a:rPr lang="en-US" dirty="0" smtClean="0">
                <a:ea typeface="+mn-ea"/>
              </a:rPr>
              <a:t>Employees or their family members are killed, injured, frightened, or caring for others</a:t>
            </a:r>
          </a:p>
          <a:p>
            <a:pPr eaLnBrk="1" hangingPunct="1">
              <a:defRPr/>
            </a:pPr>
            <a:r>
              <a:rPr lang="en-US" dirty="0" smtClean="0">
                <a:ea typeface="+mn-ea"/>
              </a:rPr>
              <a:t>Direct damage to facilities and equipment</a:t>
            </a:r>
          </a:p>
          <a:p>
            <a:pPr eaLnBrk="1" hangingPunct="1">
              <a:defRPr/>
            </a:pPr>
            <a:r>
              <a:rPr lang="en-US" dirty="0" smtClean="0">
                <a:ea typeface="+mn-ea"/>
              </a:rPr>
              <a:t>Transportation infrastructure damage</a:t>
            </a:r>
          </a:p>
          <a:p>
            <a:pPr lvl="1" eaLnBrk="1" hangingPunct="1">
              <a:defRPr/>
            </a:pPr>
            <a:r>
              <a:rPr lang="en-US" dirty="0" smtClean="0">
                <a:ea typeface="+mn-ea"/>
              </a:rPr>
              <a:t>Delays deliveries, supplies, employees going to work</a:t>
            </a:r>
          </a:p>
          <a:p>
            <a:pPr eaLnBrk="1" hangingPunct="1">
              <a:defRPr/>
            </a:pPr>
            <a:r>
              <a:rPr lang="en-US" dirty="0" smtClean="0">
                <a:ea typeface="+mn-ea"/>
              </a:rPr>
              <a:t>Communications outages</a:t>
            </a:r>
          </a:p>
          <a:p>
            <a:pPr eaLnBrk="1" hangingPunct="1">
              <a:defRPr/>
            </a:pPr>
            <a:r>
              <a:rPr lang="en-US" dirty="0" smtClean="0">
                <a:ea typeface="+mn-ea"/>
              </a:rPr>
              <a:t>Utilities outages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2650158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170C90D-EAE6-4274-9E6A-25B657150614}" type="slidenum">
              <a:rPr lang="en-US" altLang="en-US" sz="2000">
                <a:latin typeface="Arial" panose="020B0604020202020204" pitchFamily="34" charset="0"/>
              </a:rPr>
              <a:pPr eaLnBrk="1" hangingPunct="1"/>
              <a:t>8</a:t>
            </a:fld>
            <a:endParaRPr lang="en-US" altLang="en-US" sz="2000">
              <a:latin typeface="Arial" panose="020B0604020202020204" pitchFamily="34" charset="0"/>
            </a:endParaRPr>
          </a:p>
        </p:txBody>
      </p:sp>
      <p:sp>
        <p:nvSpPr>
          <p:cNvPr id="346114" name="Rectangle 2"/>
          <p:cNvSpPr>
            <a:spLocks noGrp="1" noChangeArrowheads="1"/>
          </p:cNvSpPr>
          <p:nvPr>
            <p:ph type="title"/>
          </p:nvPr>
        </p:nvSpPr>
        <p:spPr/>
        <p:txBody>
          <a:bodyPr/>
          <a:lstStyle/>
          <a:p>
            <a:pPr eaLnBrk="1" hangingPunct="1">
              <a:defRPr/>
            </a:pPr>
            <a:r>
              <a:rPr lang="en-US" dirty="0" smtClean="0">
                <a:ea typeface="+mj-ea"/>
              </a:rPr>
              <a:t>How BCP and DRP Support Data Security</a:t>
            </a:r>
          </a:p>
        </p:txBody>
      </p:sp>
      <p:sp>
        <p:nvSpPr>
          <p:cNvPr id="346115" name="Rectangle 3"/>
          <p:cNvSpPr>
            <a:spLocks noGrp="1" noChangeArrowheads="1"/>
          </p:cNvSpPr>
          <p:nvPr>
            <p:ph type="body" idx="1"/>
          </p:nvPr>
        </p:nvSpPr>
        <p:spPr/>
        <p:txBody>
          <a:bodyPr/>
          <a:lstStyle/>
          <a:p>
            <a:pPr eaLnBrk="1" hangingPunct="1">
              <a:defRPr/>
            </a:pPr>
            <a:r>
              <a:rPr lang="en-US" dirty="0" smtClean="0">
                <a:ea typeface="+mn-ea"/>
              </a:rPr>
              <a:t>Security pillars: C-I-A</a:t>
            </a:r>
          </a:p>
          <a:p>
            <a:pPr lvl="1" eaLnBrk="1" hangingPunct="1">
              <a:defRPr/>
            </a:pPr>
            <a:r>
              <a:rPr lang="en-US" dirty="0" smtClean="0">
                <a:ea typeface="+mn-ea"/>
              </a:rPr>
              <a:t>Confidentiality</a:t>
            </a:r>
          </a:p>
          <a:p>
            <a:pPr lvl="1" eaLnBrk="1" hangingPunct="1">
              <a:defRPr/>
            </a:pPr>
            <a:r>
              <a:rPr lang="en-US" dirty="0" smtClean="0">
                <a:ea typeface="+mn-ea"/>
              </a:rPr>
              <a:t>Integrity</a:t>
            </a:r>
          </a:p>
          <a:p>
            <a:pPr lvl="1" eaLnBrk="1" hangingPunct="1">
              <a:defRPr/>
            </a:pPr>
            <a:r>
              <a:rPr lang="en-US" dirty="0" smtClean="0">
                <a:ea typeface="+mn-ea"/>
              </a:rPr>
              <a:t>Availability</a:t>
            </a:r>
          </a:p>
          <a:p>
            <a:pPr eaLnBrk="1" hangingPunct="1">
              <a:defRPr/>
            </a:pPr>
            <a:r>
              <a:rPr lang="en-US" dirty="0" smtClean="0">
                <a:ea typeface="+mn-ea"/>
              </a:rPr>
              <a:t>BCP and DRP directly support availability</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946005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0BDD131-2E22-45FE-B690-71D2156AFE3E}" type="slidenum">
              <a:rPr lang="en-US" altLang="en-US" sz="2000">
                <a:latin typeface="Arial" panose="020B0604020202020204" pitchFamily="34" charset="0"/>
              </a:rPr>
              <a:pPr eaLnBrk="1" hangingPunct="1"/>
              <a:t>9</a:t>
            </a:fld>
            <a:endParaRPr lang="en-US" altLang="en-US" sz="2000">
              <a:latin typeface="Arial" panose="020B0604020202020204" pitchFamily="34" charset="0"/>
            </a:endParaRPr>
          </a:p>
        </p:txBody>
      </p:sp>
      <p:sp>
        <p:nvSpPr>
          <p:cNvPr id="347138" name="Rectangle 2"/>
          <p:cNvSpPr>
            <a:spLocks noGrp="1" noChangeArrowheads="1"/>
          </p:cNvSpPr>
          <p:nvPr>
            <p:ph type="title"/>
          </p:nvPr>
        </p:nvSpPr>
        <p:spPr/>
        <p:txBody>
          <a:bodyPr/>
          <a:lstStyle/>
          <a:p>
            <a:pPr eaLnBrk="1" hangingPunct="1">
              <a:defRPr/>
            </a:pPr>
            <a:r>
              <a:rPr lang="en-US" dirty="0" smtClean="0">
                <a:ea typeface="+mj-ea"/>
              </a:rPr>
              <a:t>BCP and DRP Differences and Similarities</a:t>
            </a:r>
          </a:p>
        </p:txBody>
      </p:sp>
      <p:sp>
        <p:nvSpPr>
          <p:cNvPr id="347139" name="Rectangle 3"/>
          <p:cNvSpPr>
            <a:spLocks noGrp="1" noChangeArrowheads="1"/>
          </p:cNvSpPr>
          <p:nvPr>
            <p:ph type="body" idx="1"/>
          </p:nvPr>
        </p:nvSpPr>
        <p:spPr/>
        <p:txBody>
          <a:bodyPr/>
          <a:lstStyle/>
          <a:p>
            <a:pPr eaLnBrk="1" hangingPunct="1">
              <a:defRPr/>
            </a:pPr>
            <a:r>
              <a:rPr lang="en-US" dirty="0" smtClean="0">
                <a:ea typeface="+mn-ea"/>
              </a:rPr>
              <a:t>BCP</a:t>
            </a:r>
          </a:p>
          <a:p>
            <a:pPr lvl="1" eaLnBrk="1" hangingPunct="1">
              <a:defRPr/>
            </a:pPr>
            <a:r>
              <a:rPr lang="en-US" dirty="0" smtClean="0">
                <a:ea typeface="+mn-ea"/>
              </a:rPr>
              <a:t>activities required to ensure the continuation of critical business processes in an organization</a:t>
            </a:r>
          </a:p>
          <a:p>
            <a:pPr lvl="1" eaLnBrk="1" hangingPunct="1">
              <a:defRPr/>
            </a:pPr>
            <a:r>
              <a:rPr lang="en-US" dirty="0" smtClean="0">
                <a:ea typeface="+mn-ea"/>
              </a:rPr>
              <a:t>alternate personnel, equipment, and facilities</a:t>
            </a:r>
          </a:p>
          <a:p>
            <a:pPr eaLnBrk="1" hangingPunct="1">
              <a:defRPr/>
            </a:pPr>
            <a:r>
              <a:rPr lang="en-US" dirty="0" smtClean="0">
                <a:ea typeface="+mn-ea"/>
              </a:rPr>
              <a:t>DRP</a:t>
            </a:r>
          </a:p>
          <a:p>
            <a:pPr lvl="1" eaLnBrk="1" hangingPunct="1">
              <a:defRPr/>
            </a:pPr>
            <a:r>
              <a:rPr lang="en-US" dirty="0" smtClean="0">
                <a:ea typeface="+mn-ea"/>
              </a:rPr>
              <a:t>assessment, salvage, repair, and eventual restoration of damaged facilities and systems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43872711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AB2D1CEE-C255-488F-B0DF-522ABE91D108}" vid="{8E3FC5E0-EB25-4EA8-B5BE-652EE2A80F29}"/>
    </a:ext>
  </a:extLst>
</a:theme>
</file>

<file path=ppt/theme/theme2.xml><?xml version="1.0" encoding="utf-8"?>
<a:theme xmlns:a="http://schemas.openxmlformats.org/drawingml/2006/main" name="3_Default Design">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377</TotalTime>
  <Words>5540</Words>
  <Application>Microsoft Office PowerPoint</Application>
  <PresentationFormat>Widescreen</PresentationFormat>
  <Paragraphs>653</Paragraphs>
  <Slides>54</Slides>
  <Notes>54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54</vt:i4>
      </vt:variant>
    </vt:vector>
  </HeadingPairs>
  <TitlesOfParts>
    <vt:vector size="61" baseType="lpstr">
      <vt:lpstr>MS PGothic</vt:lpstr>
      <vt:lpstr>MS PGothic</vt:lpstr>
      <vt:lpstr>Arial</vt:lpstr>
      <vt:lpstr>Calibri</vt:lpstr>
      <vt:lpstr>Times New Roman</vt:lpstr>
      <vt:lpstr>Theme1</vt:lpstr>
      <vt:lpstr>3_Default Design</vt:lpstr>
      <vt:lpstr>CISSP Guide to Security Essentials,  Second Edition</vt:lpstr>
      <vt:lpstr>Objectives</vt:lpstr>
      <vt:lpstr>What Is a Disaster?</vt:lpstr>
      <vt:lpstr>Natural Disasters</vt:lpstr>
      <vt:lpstr>Natural Disasters</vt:lpstr>
      <vt:lpstr>Man-Made Disasters</vt:lpstr>
      <vt:lpstr>How Disasters Affect Businesses</vt:lpstr>
      <vt:lpstr>How BCP and DRP Support Data Security</vt:lpstr>
      <vt:lpstr>BCP and DRP Differences and Similarities</vt:lpstr>
      <vt:lpstr>Industry Standards Supporting BCP and DRP</vt:lpstr>
      <vt:lpstr>Benefits of BCP and DRP Planning</vt:lpstr>
      <vt:lpstr>PowerPoint Presentation</vt:lpstr>
      <vt:lpstr>The Role of Prevention</vt:lpstr>
      <vt:lpstr>Running a BCP/DRP Project</vt:lpstr>
      <vt:lpstr>Pre-Project Activities</vt:lpstr>
      <vt:lpstr>Performing a Business Impact Assessment</vt:lpstr>
      <vt:lpstr>Survey In-Scope Business Processes</vt:lpstr>
      <vt:lpstr>PowerPoint Presentation</vt:lpstr>
      <vt:lpstr>Threat and Risk Analysis</vt:lpstr>
      <vt:lpstr>Determine Maximum Tolerable Downtime (MTD)</vt:lpstr>
      <vt:lpstr>Develop Statements of Impact</vt:lpstr>
      <vt:lpstr>Record Other Key Metrics</vt:lpstr>
      <vt:lpstr>Ascertain Current Continuity and Recovery Capabilities</vt:lpstr>
      <vt:lpstr>Develop Key Recovery Targets</vt:lpstr>
      <vt:lpstr>PowerPoint Presentation</vt:lpstr>
      <vt:lpstr>Develop Key Recovery Targets (cont.)</vt:lpstr>
      <vt:lpstr>Sample Recovery Time Objectives</vt:lpstr>
      <vt:lpstr>Criticality Analysis</vt:lpstr>
      <vt:lpstr>Improving System and Process Resilience</vt:lpstr>
      <vt:lpstr>Developing Business Continuity and Disaster Recovery Plans</vt:lpstr>
      <vt:lpstr>Select Recovery Team Members</vt:lpstr>
      <vt:lpstr>Emergency Response</vt:lpstr>
      <vt:lpstr>Damage Assessment and Salvage </vt:lpstr>
      <vt:lpstr>Notification</vt:lpstr>
      <vt:lpstr>Personnel Safety</vt:lpstr>
      <vt:lpstr>Communications</vt:lpstr>
      <vt:lpstr>Public Utilities and Infrastructure</vt:lpstr>
      <vt:lpstr>Logistics and Supplies</vt:lpstr>
      <vt:lpstr>Business Resumption Planning</vt:lpstr>
      <vt:lpstr>Restoration and Recovery</vt:lpstr>
      <vt:lpstr>Improving System Resilience and Recovery </vt:lpstr>
      <vt:lpstr>Training Staff</vt:lpstr>
      <vt:lpstr>Testing Business Continuity and Disaster Recovery Plans</vt:lpstr>
      <vt:lpstr>Document Review</vt:lpstr>
      <vt:lpstr>Walkthrough</vt:lpstr>
      <vt:lpstr>Simulation</vt:lpstr>
      <vt:lpstr>Parallel Test</vt:lpstr>
      <vt:lpstr>Cutover Test</vt:lpstr>
      <vt:lpstr>Maintaining Business Continuity and Disaster Recovery Plans</vt:lpstr>
      <vt:lpstr>Summary</vt:lpstr>
      <vt:lpstr>Summary (cont.)</vt:lpstr>
      <vt:lpstr>Summary (cont.)</vt:lpstr>
      <vt:lpstr>Summary (cont.)</vt:lpstr>
      <vt:lpstr>Summary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Parenteau, Crystal</dc:creator>
  <cp:lastModifiedBy>Christopher Pasquini</cp:lastModifiedBy>
  <cp:revision>45</cp:revision>
  <dcterms:created xsi:type="dcterms:W3CDTF">2015-02-09T15:02:12Z</dcterms:created>
  <dcterms:modified xsi:type="dcterms:W3CDTF">2019-01-31T23:15:43Z</dcterms:modified>
</cp:coreProperties>
</file>