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55"/>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306" r:id="rId19"/>
    <p:sldId id="273" r:id="rId20"/>
    <p:sldId id="274" r:id="rId21"/>
    <p:sldId id="275" r:id="rId22"/>
    <p:sldId id="307"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30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9981" autoAdjust="0"/>
    <p:restoredTop sz="96374" autoAdjust="0"/>
  </p:normalViewPr>
  <p:slideViewPr>
    <p:cSldViewPr snapToGrid="0">
      <p:cViewPr varScale="1">
        <p:scale>
          <a:sx n="64" d="100"/>
          <a:sy n="64" d="100"/>
        </p:scale>
        <p:origin x="72" y="1098"/>
      </p:cViewPr>
      <p:guideLst>
        <p:guide orient="horz" pos="2160"/>
        <p:guide pos="3840"/>
      </p:guideLst>
    </p:cSldViewPr>
  </p:slideViewPr>
  <p:outlineViewPr>
    <p:cViewPr>
      <p:scale>
        <a:sx n="33" d="100"/>
        <a:sy n="33" d="100"/>
      </p:scale>
      <p:origin x="0" y="-20868"/>
    </p:cViewPr>
  </p:outlineViewPr>
  <p:notesTextViewPr>
    <p:cViewPr>
      <p:scale>
        <a:sx n="1" d="1"/>
        <a:sy n="1" d="1"/>
      </p:scale>
      <p:origin x="0" y="0"/>
    </p:cViewPr>
  </p:notesTextViewPr>
  <p:notesViewPr>
    <p:cSldViewPr snapToGrid="0">
      <p:cViewPr>
        <p:scale>
          <a:sx n="100" d="100"/>
          <a:sy n="100" d="100"/>
        </p:scale>
        <p:origin x="1008" y="-29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B74324-4429-4520-B7FB-CDF5FF94F656}" type="datetimeFigureOut">
              <a:rPr lang="en-US" smtClean="0"/>
              <a:t>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31D5A2-79FA-4BAB-96EA-267D83C0B419}" type="slidenum">
              <a:rPr lang="en-US" smtClean="0"/>
              <a:t>‹#›</a:t>
            </a:fld>
            <a:endParaRPr lang="en-US"/>
          </a:p>
        </p:txBody>
      </p:sp>
    </p:spTree>
    <p:extLst>
      <p:ext uri="{BB962C8B-B14F-4D97-AF65-F5344CB8AC3E}">
        <p14:creationId xmlns:p14="http://schemas.microsoft.com/office/powerpoint/2010/main" val="3174655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ecurity.stackexchange.com/questions/45963/diffie-hellman-key-exchange-in-plain-english"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www.youtube.com/watch?v=NmM9HA2MQGI"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en.wikipedia.org/wiki/Forward_secrecy#cite_note-Handbook-1"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s://en.wikipedia.org/wiki/Forward_secrecy#cite_note-2" TargetMode="Externa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22F4918-E948-4CD8-B644-E82229ACB630}" type="slidenum">
              <a:rPr lang="en-US" altLang="en-US" sz="1200"/>
              <a:pPr eaLnBrk="1" hangingPunct="1"/>
              <a:t>2</a:t>
            </a:fld>
            <a:endParaRPr lang="en-US" altLang="en-US" sz="1200"/>
          </a:p>
        </p:txBody>
      </p:sp>
      <p:sp>
        <p:nvSpPr>
          <p:cNvPr id="2334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33475" name="Rectangle 3"/>
          <p:cNvSpPr>
            <a:spLocks noGrp="1" noChangeArrowheads="1"/>
          </p:cNvSpPr>
          <p:nvPr>
            <p:ph type="body" idx="1"/>
          </p:nvPr>
        </p:nvSpPr>
        <p:spPr/>
        <p:txBody>
          <a:bodyPr/>
          <a:lstStyle/>
          <a:p>
            <a:pPr eaLnBrk="1" hangingPunct="1">
              <a:defRPr/>
            </a:pPr>
            <a:endParaRPr lang="en-US" smtClean="0">
              <a:ea typeface="ＭＳ Ｐゴシック" charset="0"/>
            </a:endParaRPr>
          </a:p>
        </p:txBody>
      </p:sp>
    </p:spTree>
    <p:extLst>
      <p:ext uri="{BB962C8B-B14F-4D97-AF65-F5344CB8AC3E}">
        <p14:creationId xmlns:p14="http://schemas.microsoft.com/office/powerpoint/2010/main" val="30962600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31D5A2-79FA-4BAB-96EA-267D83C0B419}" type="slidenum">
              <a:rPr lang="en-US" smtClean="0"/>
              <a:t>11</a:t>
            </a:fld>
            <a:endParaRPr lang="en-US"/>
          </a:p>
        </p:txBody>
      </p:sp>
    </p:spTree>
    <p:extLst>
      <p:ext uri="{BB962C8B-B14F-4D97-AF65-F5344CB8AC3E}">
        <p14:creationId xmlns:p14="http://schemas.microsoft.com/office/powerpoint/2010/main" val="1340130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31D5A2-79FA-4BAB-96EA-267D83C0B419}" type="slidenum">
              <a:rPr lang="en-US" smtClean="0"/>
              <a:t>12</a:t>
            </a:fld>
            <a:endParaRPr lang="en-US"/>
          </a:p>
        </p:txBody>
      </p:sp>
    </p:spTree>
    <p:extLst>
      <p:ext uri="{BB962C8B-B14F-4D97-AF65-F5344CB8AC3E}">
        <p14:creationId xmlns:p14="http://schemas.microsoft.com/office/powerpoint/2010/main" val="3718974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31D5A2-79FA-4BAB-96EA-267D83C0B419}" type="slidenum">
              <a:rPr lang="en-US" smtClean="0"/>
              <a:t>13</a:t>
            </a:fld>
            <a:endParaRPr lang="en-US"/>
          </a:p>
        </p:txBody>
      </p:sp>
    </p:spTree>
    <p:extLst>
      <p:ext uri="{BB962C8B-B14F-4D97-AF65-F5344CB8AC3E}">
        <p14:creationId xmlns:p14="http://schemas.microsoft.com/office/powerpoint/2010/main" val="2365738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AKA – </a:t>
            </a:r>
            <a:r>
              <a:rPr lang="en-US" dirty="0" err="1" smtClean="0"/>
              <a:t>Vernam</a:t>
            </a:r>
            <a:r>
              <a:rPr lang="en-US" dirty="0" smtClean="0"/>
              <a:t> Cipher.</a:t>
            </a:r>
          </a:p>
          <a:p>
            <a:endParaRPr lang="en-US" dirty="0" smtClean="0"/>
          </a:p>
          <a:p>
            <a:r>
              <a:rPr lang="en-US" dirty="0"/>
              <a:t>The key is as long as the </a:t>
            </a:r>
            <a:r>
              <a:rPr lang="en-US" dirty="0" smtClean="0"/>
              <a:t>message. </a:t>
            </a:r>
          </a:p>
          <a:p>
            <a:r>
              <a:rPr lang="en-US" dirty="0" smtClean="0"/>
              <a:t>The </a:t>
            </a:r>
            <a:r>
              <a:rPr lang="en-US" dirty="0"/>
              <a:t>key is used only one time for that message only and then </a:t>
            </a:r>
            <a:r>
              <a:rPr lang="en-US" dirty="0" smtClean="0"/>
              <a:t>destroyed</a:t>
            </a:r>
          </a:p>
          <a:p>
            <a:endParaRPr lang="en-US" dirty="0"/>
          </a:p>
          <a:p>
            <a:r>
              <a:rPr lang="en-US" dirty="0"/>
              <a:t>A one-time pad is considered unbreakable by most means, but the administration of a one- time pad makes it impractical for use in information systems.</a:t>
            </a:r>
          </a:p>
          <a:p>
            <a:endParaRPr lang="en-US" dirty="0"/>
          </a:p>
          <a:p>
            <a:endParaRPr lang="en-US" dirty="0"/>
          </a:p>
        </p:txBody>
      </p:sp>
      <p:sp>
        <p:nvSpPr>
          <p:cNvPr id="4" name="Slide Number Placeholder 3"/>
          <p:cNvSpPr>
            <a:spLocks noGrp="1"/>
          </p:cNvSpPr>
          <p:nvPr>
            <p:ph type="sldNum" sz="quarter" idx="10"/>
          </p:nvPr>
        </p:nvSpPr>
        <p:spPr/>
        <p:txBody>
          <a:bodyPr/>
          <a:lstStyle/>
          <a:p>
            <a:fld id="{5331D5A2-79FA-4BAB-96EA-267D83C0B419}" type="slidenum">
              <a:rPr lang="en-US" smtClean="0"/>
              <a:t>14</a:t>
            </a:fld>
            <a:endParaRPr lang="en-US"/>
          </a:p>
        </p:txBody>
      </p:sp>
    </p:spTree>
    <p:extLst>
      <p:ext uri="{BB962C8B-B14F-4D97-AF65-F5344CB8AC3E}">
        <p14:creationId xmlns:p14="http://schemas.microsoft.com/office/powerpoint/2010/main" val="1927466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31D5A2-79FA-4BAB-96EA-267D83C0B419}" type="slidenum">
              <a:rPr lang="en-US" smtClean="0"/>
              <a:t>15</a:t>
            </a:fld>
            <a:endParaRPr lang="en-US"/>
          </a:p>
        </p:txBody>
      </p:sp>
    </p:spTree>
    <p:extLst>
      <p:ext uri="{BB962C8B-B14F-4D97-AF65-F5344CB8AC3E}">
        <p14:creationId xmlns:p14="http://schemas.microsoft.com/office/powerpoint/2010/main" val="24155542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ECB = Electronic </a:t>
            </a:r>
            <a:r>
              <a:rPr lang="en-US" dirty="0" err="1" smtClean="0"/>
              <a:t>CodeBook</a:t>
            </a:r>
            <a:endParaRPr lang="en-US" dirty="0"/>
          </a:p>
        </p:txBody>
      </p:sp>
      <p:sp>
        <p:nvSpPr>
          <p:cNvPr id="4" name="Slide Number Placeholder 3"/>
          <p:cNvSpPr>
            <a:spLocks noGrp="1"/>
          </p:cNvSpPr>
          <p:nvPr>
            <p:ph type="sldNum" sz="quarter" idx="10"/>
          </p:nvPr>
        </p:nvSpPr>
        <p:spPr/>
        <p:txBody>
          <a:bodyPr/>
          <a:lstStyle/>
          <a:p>
            <a:fld id="{5331D5A2-79FA-4BAB-96EA-267D83C0B419}" type="slidenum">
              <a:rPr lang="en-US" smtClean="0"/>
              <a:t>16</a:t>
            </a:fld>
            <a:endParaRPr lang="en-US"/>
          </a:p>
        </p:txBody>
      </p:sp>
    </p:spTree>
    <p:extLst>
      <p:ext uri="{BB962C8B-B14F-4D97-AF65-F5344CB8AC3E}">
        <p14:creationId xmlns:p14="http://schemas.microsoft.com/office/powerpoint/2010/main" val="10437915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31D5A2-79FA-4BAB-96EA-267D83C0B419}" type="slidenum">
              <a:rPr lang="en-US" smtClean="0"/>
              <a:t>17</a:t>
            </a:fld>
            <a:endParaRPr lang="en-US"/>
          </a:p>
        </p:txBody>
      </p:sp>
    </p:spTree>
    <p:extLst>
      <p:ext uri="{BB962C8B-B14F-4D97-AF65-F5344CB8AC3E}">
        <p14:creationId xmlns:p14="http://schemas.microsoft.com/office/powerpoint/2010/main" val="33904521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CBC</a:t>
            </a:r>
            <a:r>
              <a:rPr lang="en-US" dirty="0" smtClean="0"/>
              <a:t> – Cipher Block Chaining.</a:t>
            </a:r>
          </a:p>
          <a:p>
            <a:endParaRPr lang="en-US" dirty="0" smtClean="0"/>
          </a:p>
          <a:p>
            <a:endParaRPr lang="en-US" dirty="0"/>
          </a:p>
          <a:p>
            <a:r>
              <a:rPr lang="en-US" dirty="0"/>
              <a:t>An </a:t>
            </a:r>
            <a:r>
              <a:rPr lang="en-US" b="1" dirty="0"/>
              <a:t>initialization vector (IV) </a:t>
            </a:r>
            <a:r>
              <a:rPr lang="en-US" dirty="0"/>
              <a:t>is a starting block of information that is required for </a:t>
            </a:r>
            <a:r>
              <a:rPr lang="en-US" dirty="0" smtClean="0"/>
              <a:t>several </a:t>
            </a:r>
            <a:r>
              <a:rPr lang="en-US" dirty="0"/>
              <a:t>block cipher modes. The IV is used as a part of the input data needed to encrypt the first block in the plaintext message. In order for the encryption to be secure, the IV must be </a:t>
            </a:r>
            <a:r>
              <a:rPr lang="en-US" dirty="0" smtClean="0"/>
              <a:t>random </a:t>
            </a:r>
            <a:r>
              <a:rPr lang="en-US" dirty="0"/>
              <a:t>and can never be reused.</a:t>
            </a:r>
          </a:p>
          <a:p>
            <a:r>
              <a:rPr lang="en-US" dirty="0"/>
              <a:t>A </a:t>
            </a:r>
            <a:r>
              <a:rPr lang="en-US" b="1" dirty="0"/>
              <a:t>pseudo-random number generator (</a:t>
            </a:r>
            <a:r>
              <a:rPr lang="en-US" b="1" dirty="0" err="1"/>
              <a:t>PRNG</a:t>
            </a:r>
            <a:r>
              <a:rPr lang="en-US" b="1" dirty="0"/>
              <a:t>) </a:t>
            </a:r>
            <a:r>
              <a:rPr lang="en-US" dirty="0"/>
              <a:t>is a mechanism that is frequently used to </a:t>
            </a:r>
            <a:r>
              <a:rPr lang="en-US" dirty="0" smtClean="0"/>
              <a:t>create </a:t>
            </a:r>
            <a:r>
              <a:rPr lang="en-US" dirty="0"/>
              <a:t>an initialization vector. A </a:t>
            </a:r>
            <a:r>
              <a:rPr lang="en-US" dirty="0" err="1"/>
              <a:t>PRNG</a:t>
            </a:r>
            <a:r>
              <a:rPr lang="en-US" dirty="0"/>
              <a:t> uses an algorithm of some kind to create random </a:t>
            </a:r>
            <a:r>
              <a:rPr lang="en-US" dirty="0" smtClean="0"/>
              <a:t>numbers</a:t>
            </a:r>
            <a:r>
              <a:rPr lang="en-US" dirty="0"/>
              <a:t>. The quality of the </a:t>
            </a:r>
            <a:r>
              <a:rPr lang="en-US" dirty="0" err="1"/>
              <a:t>PRNG</a:t>
            </a:r>
            <a:r>
              <a:rPr lang="en-US" dirty="0"/>
              <a:t> is related to how easy it is for an attacker to guess the </a:t>
            </a:r>
            <a:r>
              <a:rPr lang="en-US" dirty="0" smtClean="0"/>
              <a:t>random </a:t>
            </a:r>
            <a:r>
              <a:rPr lang="en-US" dirty="0"/>
              <a:t>numbers that will be generated.</a:t>
            </a:r>
          </a:p>
          <a:p>
            <a:r>
              <a:rPr lang="en-US" dirty="0" smtClean="0"/>
              <a:t> </a:t>
            </a:r>
          </a:p>
          <a:p>
            <a:endParaRPr lang="en-US" dirty="0"/>
          </a:p>
        </p:txBody>
      </p:sp>
      <p:sp>
        <p:nvSpPr>
          <p:cNvPr id="4" name="Slide Number Placeholder 3"/>
          <p:cNvSpPr>
            <a:spLocks noGrp="1"/>
          </p:cNvSpPr>
          <p:nvPr>
            <p:ph type="sldNum" sz="quarter" idx="10"/>
          </p:nvPr>
        </p:nvSpPr>
        <p:spPr/>
        <p:txBody>
          <a:bodyPr/>
          <a:lstStyle/>
          <a:p>
            <a:fld id="{5331D5A2-79FA-4BAB-96EA-267D83C0B419}" type="slidenum">
              <a:rPr lang="en-US" smtClean="0"/>
              <a:t>18</a:t>
            </a:fld>
            <a:endParaRPr lang="en-US"/>
          </a:p>
        </p:txBody>
      </p:sp>
    </p:spTree>
    <p:extLst>
      <p:ext uri="{BB962C8B-B14F-4D97-AF65-F5344CB8AC3E}">
        <p14:creationId xmlns:p14="http://schemas.microsoft.com/office/powerpoint/2010/main" val="2785391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31D5A2-79FA-4BAB-96EA-267D83C0B419}" type="slidenum">
              <a:rPr lang="en-US" smtClean="0"/>
              <a:t>19</a:t>
            </a:fld>
            <a:endParaRPr lang="en-US"/>
          </a:p>
        </p:txBody>
      </p:sp>
    </p:spTree>
    <p:extLst>
      <p:ext uri="{BB962C8B-B14F-4D97-AF65-F5344CB8AC3E}">
        <p14:creationId xmlns:p14="http://schemas.microsoft.com/office/powerpoint/2010/main" val="39281806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31D5A2-79FA-4BAB-96EA-267D83C0B419}" type="slidenum">
              <a:rPr lang="en-US" smtClean="0"/>
              <a:t>20</a:t>
            </a:fld>
            <a:endParaRPr lang="en-US"/>
          </a:p>
        </p:txBody>
      </p:sp>
    </p:spTree>
    <p:extLst>
      <p:ext uri="{BB962C8B-B14F-4D97-AF65-F5344CB8AC3E}">
        <p14:creationId xmlns:p14="http://schemas.microsoft.com/office/powerpoint/2010/main" val="2730959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31D5A2-79FA-4BAB-96EA-267D83C0B419}" type="slidenum">
              <a:rPr lang="en-US" smtClean="0"/>
              <a:t>3</a:t>
            </a:fld>
            <a:endParaRPr lang="en-US"/>
          </a:p>
        </p:txBody>
      </p:sp>
    </p:spTree>
    <p:extLst>
      <p:ext uri="{BB962C8B-B14F-4D97-AF65-F5344CB8AC3E}">
        <p14:creationId xmlns:p14="http://schemas.microsoft.com/office/powerpoint/2010/main" val="24337857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31D5A2-79FA-4BAB-96EA-267D83C0B419}" type="slidenum">
              <a:rPr lang="en-US" smtClean="0"/>
              <a:t>21</a:t>
            </a:fld>
            <a:endParaRPr lang="en-US"/>
          </a:p>
        </p:txBody>
      </p:sp>
    </p:spTree>
    <p:extLst>
      <p:ext uri="{BB962C8B-B14F-4D97-AF65-F5344CB8AC3E}">
        <p14:creationId xmlns:p14="http://schemas.microsoft.com/office/powerpoint/2010/main" val="35548650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31D5A2-79FA-4BAB-96EA-267D83C0B419}" type="slidenum">
              <a:rPr lang="en-US" smtClean="0"/>
              <a:t>22</a:t>
            </a:fld>
            <a:endParaRPr lang="en-US"/>
          </a:p>
        </p:txBody>
      </p:sp>
    </p:spTree>
    <p:extLst>
      <p:ext uri="{BB962C8B-B14F-4D97-AF65-F5344CB8AC3E}">
        <p14:creationId xmlns:p14="http://schemas.microsoft.com/office/powerpoint/2010/main" val="2645519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31D5A2-79FA-4BAB-96EA-267D83C0B419}" type="slidenum">
              <a:rPr lang="en-US" smtClean="0"/>
              <a:t>23</a:t>
            </a:fld>
            <a:endParaRPr lang="en-US"/>
          </a:p>
        </p:txBody>
      </p:sp>
    </p:spTree>
    <p:extLst>
      <p:ext uri="{BB962C8B-B14F-4D97-AF65-F5344CB8AC3E}">
        <p14:creationId xmlns:p14="http://schemas.microsoft.com/office/powerpoint/2010/main" val="7189378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31D5A2-79FA-4BAB-96EA-267D83C0B419}" type="slidenum">
              <a:rPr lang="en-US" smtClean="0"/>
              <a:t>24</a:t>
            </a:fld>
            <a:endParaRPr lang="en-US"/>
          </a:p>
        </p:txBody>
      </p:sp>
    </p:spTree>
    <p:extLst>
      <p:ext uri="{BB962C8B-B14F-4D97-AF65-F5344CB8AC3E}">
        <p14:creationId xmlns:p14="http://schemas.microsoft.com/office/powerpoint/2010/main" val="35392893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 (Data Encryption Standard). Developed in 1976 by IBM and designed as the U.S. </a:t>
            </a:r>
            <a:r>
              <a:rPr lang="en-US" dirty="0" err="1"/>
              <a:t>NSA</a:t>
            </a:r>
            <a:r>
              <a:rPr lang="en-US" dirty="0"/>
              <a:t> (National Security Agency) official cryptographic standard. DES uses a 56-bit key, considered short by today’s standards. DES uses the Digital Encryption Algorithm (DEA).</a:t>
            </a:r>
          </a:p>
          <a:p>
            <a:r>
              <a:rPr lang="en-US" dirty="0" err="1"/>
              <a:t>3DES</a:t>
            </a:r>
            <a:r>
              <a:rPr lang="en-US" dirty="0"/>
              <a:t>. Known as triple-DES, this extension to the original DES algorithm effectively increases the key length to 168 bits.</a:t>
            </a:r>
          </a:p>
          <a:p>
            <a:r>
              <a:rPr lang="en-US" dirty="0"/>
              <a:t>AES (Advanced Encryption Standard). A replacement for the aging DES standard, designated in 2000. AES uses the </a:t>
            </a:r>
            <a:r>
              <a:rPr lang="en-US" dirty="0" err="1"/>
              <a:t>Rijndael</a:t>
            </a:r>
            <a:r>
              <a:rPr lang="en-US" dirty="0"/>
              <a:t> cipher.</a:t>
            </a:r>
          </a:p>
          <a:p>
            <a:r>
              <a:rPr lang="en-US" dirty="0"/>
              <a:t>Blowfish. IDEA (International Data Encryption Algorithm). A block cipher that is not in wide</a:t>
            </a:r>
          </a:p>
          <a:p>
            <a:r>
              <a:rPr lang="en-US" dirty="0"/>
              <a:t>use because it is patented. </a:t>
            </a:r>
            <a:r>
              <a:rPr lang="en-US" dirty="0" err="1"/>
              <a:t>RC5</a:t>
            </a:r>
            <a:r>
              <a:rPr lang="en-US" dirty="0"/>
              <a:t>.</a:t>
            </a:r>
          </a:p>
          <a:p>
            <a:endParaRPr lang="en-US" dirty="0"/>
          </a:p>
        </p:txBody>
      </p:sp>
      <p:sp>
        <p:nvSpPr>
          <p:cNvPr id="4" name="Slide Number Placeholder 3"/>
          <p:cNvSpPr>
            <a:spLocks noGrp="1"/>
          </p:cNvSpPr>
          <p:nvPr>
            <p:ph type="sldNum" sz="quarter" idx="10"/>
          </p:nvPr>
        </p:nvSpPr>
        <p:spPr/>
        <p:txBody>
          <a:bodyPr/>
          <a:lstStyle/>
          <a:p>
            <a:fld id="{5331D5A2-79FA-4BAB-96EA-267D83C0B419}" type="slidenum">
              <a:rPr lang="en-US" smtClean="0"/>
              <a:t>25</a:t>
            </a:fld>
            <a:endParaRPr lang="en-US"/>
          </a:p>
        </p:txBody>
      </p:sp>
    </p:spTree>
    <p:extLst>
      <p:ext uri="{BB962C8B-B14F-4D97-AF65-F5344CB8AC3E}">
        <p14:creationId xmlns:p14="http://schemas.microsoft.com/office/powerpoint/2010/main" val="897077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31D5A2-79FA-4BAB-96EA-267D83C0B419}" type="slidenum">
              <a:rPr lang="en-US" smtClean="0"/>
              <a:t>26</a:t>
            </a:fld>
            <a:endParaRPr lang="en-US"/>
          </a:p>
        </p:txBody>
      </p:sp>
    </p:spTree>
    <p:extLst>
      <p:ext uri="{BB962C8B-B14F-4D97-AF65-F5344CB8AC3E}">
        <p14:creationId xmlns:p14="http://schemas.microsoft.com/office/powerpoint/2010/main" val="37472455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well-known asymmetric key encryption algorithms in use include:</a:t>
            </a:r>
          </a:p>
          <a:p>
            <a:r>
              <a:rPr lang="en-US" b="1" dirty="0"/>
              <a:t>RSA</a:t>
            </a:r>
            <a:r>
              <a:rPr lang="en-US" dirty="0"/>
              <a:t>. A key transport algorithm based upon factors of large prime numbers. </a:t>
            </a:r>
            <a:endParaRPr lang="en-US" dirty="0" smtClean="0"/>
          </a:p>
          <a:p>
            <a:r>
              <a:rPr lang="en-US" b="1" dirty="0" smtClean="0"/>
              <a:t>El </a:t>
            </a:r>
            <a:r>
              <a:rPr lang="en-US" b="1" dirty="0"/>
              <a:t>Gamal. </a:t>
            </a:r>
            <a:r>
              <a:rPr lang="en-US" dirty="0"/>
              <a:t>Based upon discrete logarithms.</a:t>
            </a:r>
          </a:p>
          <a:p>
            <a:r>
              <a:rPr lang="en-US" b="1" dirty="0"/>
              <a:t>Elliptic Curve</a:t>
            </a:r>
            <a:r>
              <a:rPr lang="en-US" dirty="0"/>
              <a:t>. A new and stronger method for factoring prime numbers based upon elliptic curves.</a:t>
            </a:r>
          </a:p>
        </p:txBody>
      </p:sp>
      <p:sp>
        <p:nvSpPr>
          <p:cNvPr id="4" name="Slide Number Placeholder 3"/>
          <p:cNvSpPr>
            <a:spLocks noGrp="1"/>
          </p:cNvSpPr>
          <p:nvPr>
            <p:ph type="sldNum" sz="quarter" idx="10"/>
          </p:nvPr>
        </p:nvSpPr>
        <p:spPr/>
        <p:txBody>
          <a:bodyPr/>
          <a:lstStyle/>
          <a:p>
            <a:fld id="{5331D5A2-79FA-4BAB-96EA-267D83C0B419}" type="slidenum">
              <a:rPr lang="en-US" smtClean="0"/>
              <a:t>27</a:t>
            </a:fld>
            <a:endParaRPr lang="en-US"/>
          </a:p>
        </p:txBody>
      </p:sp>
    </p:spTree>
    <p:extLst>
      <p:ext uri="{BB962C8B-B14F-4D97-AF65-F5344CB8AC3E}">
        <p14:creationId xmlns:p14="http://schemas.microsoft.com/office/powerpoint/2010/main" val="19236526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31D5A2-79FA-4BAB-96EA-267D83C0B419}" type="slidenum">
              <a:rPr lang="en-US" smtClean="0"/>
              <a:t>28</a:t>
            </a:fld>
            <a:endParaRPr lang="en-US"/>
          </a:p>
        </p:txBody>
      </p:sp>
    </p:spTree>
    <p:extLst>
      <p:ext uri="{BB962C8B-B14F-4D97-AF65-F5344CB8AC3E}">
        <p14:creationId xmlns:p14="http://schemas.microsoft.com/office/powerpoint/2010/main" val="221703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dirty="0" smtClean="0">
                <a:ea typeface="ＭＳ Ｐゴシック" charset="0"/>
              </a:rPr>
              <a:t>With numbers of this size, it is computationally infeasible to break the D-H protocol even with all of mankind’s computing power.</a:t>
            </a:r>
          </a:p>
          <a:p>
            <a:pPr eaLnBrk="1" hangingPunct="1">
              <a:defRPr/>
            </a:pPr>
            <a:endParaRPr lang="en-US" dirty="0">
              <a:ea typeface="ＭＳ Ｐゴシック" charset="0"/>
            </a:endParaRPr>
          </a:p>
          <a:p>
            <a:pPr>
              <a:defRPr/>
            </a:pPr>
            <a:r>
              <a:rPr lang="en-US" dirty="0">
                <a:ea typeface="ＭＳ Ｐゴシック" charset="0"/>
                <a:hlinkClick r:id="rId3"/>
              </a:rPr>
              <a:t>https://</a:t>
            </a:r>
            <a:r>
              <a:rPr lang="en-US" dirty="0" err="1" smtClean="0">
                <a:ea typeface="ＭＳ Ｐゴシック" charset="0"/>
                <a:hlinkClick r:id="rId3"/>
              </a:rPr>
              <a:t>security.stackexchange.com</a:t>
            </a:r>
            <a:r>
              <a:rPr lang="en-US" dirty="0" smtClean="0">
                <a:ea typeface="ＭＳ Ｐゴシック" charset="0"/>
                <a:hlinkClick r:id="rId3"/>
              </a:rPr>
              <a:t>/questions/45963/</a:t>
            </a:r>
            <a:r>
              <a:rPr lang="en-US" dirty="0" err="1" smtClean="0">
                <a:ea typeface="ＭＳ Ｐゴシック" charset="0"/>
                <a:hlinkClick r:id="rId3"/>
              </a:rPr>
              <a:t>diffie</a:t>
            </a:r>
            <a:r>
              <a:rPr lang="en-US" dirty="0" smtClean="0">
                <a:ea typeface="ＭＳ Ｐゴシック" charset="0"/>
                <a:hlinkClick r:id="rId3"/>
              </a:rPr>
              <a:t>-</a:t>
            </a:r>
            <a:r>
              <a:rPr lang="en-US" dirty="0" err="1" smtClean="0">
                <a:ea typeface="ＭＳ Ｐゴシック" charset="0"/>
                <a:hlinkClick r:id="rId3"/>
              </a:rPr>
              <a:t>hellman</a:t>
            </a:r>
            <a:r>
              <a:rPr lang="en-US" dirty="0" smtClean="0">
                <a:ea typeface="ＭＳ Ｐゴシック" charset="0"/>
                <a:hlinkClick r:id="rId3"/>
              </a:rPr>
              <a:t>-key-exchange-in-plain-</a:t>
            </a:r>
            <a:r>
              <a:rPr lang="en-US" dirty="0" err="1" smtClean="0">
                <a:ea typeface="ＭＳ Ｐゴシック" charset="0"/>
                <a:hlinkClick r:id="rId3"/>
              </a:rPr>
              <a:t>english</a:t>
            </a:r>
            <a:endParaRPr lang="en-US" dirty="0" smtClean="0">
              <a:ea typeface="ＭＳ Ｐゴシック" charset="0"/>
            </a:endParaRPr>
          </a:p>
          <a:p>
            <a:pPr>
              <a:defRPr/>
            </a:pPr>
            <a:r>
              <a:rPr lang="en-US" dirty="0">
                <a:ea typeface="ＭＳ Ｐゴシック" charset="0"/>
                <a:hlinkClick r:id="rId4"/>
              </a:rPr>
              <a:t>https://</a:t>
            </a:r>
            <a:r>
              <a:rPr lang="en-US" dirty="0" err="1" smtClean="0">
                <a:ea typeface="ＭＳ Ｐゴシック" charset="0"/>
                <a:hlinkClick r:id="rId4"/>
              </a:rPr>
              <a:t>www.youtube.com</a:t>
            </a:r>
            <a:r>
              <a:rPr lang="en-US" dirty="0" smtClean="0">
                <a:ea typeface="ＭＳ Ｐゴシック" charset="0"/>
                <a:hlinkClick r:id="rId4"/>
              </a:rPr>
              <a:t>/</a:t>
            </a:r>
            <a:r>
              <a:rPr lang="en-US" dirty="0" err="1" smtClean="0">
                <a:ea typeface="ＭＳ Ｐゴシック" charset="0"/>
                <a:hlinkClick r:id="rId4"/>
              </a:rPr>
              <a:t>watch?v</a:t>
            </a:r>
            <a:r>
              <a:rPr lang="en-US" dirty="0" smtClean="0">
                <a:ea typeface="ＭＳ Ｐゴシック" charset="0"/>
                <a:hlinkClick r:id="rId4"/>
              </a:rPr>
              <a:t>=</a:t>
            </a:r>
            <a:r>
              <a:rPr lang="en-US" dirty="0" err="1" smtClean="0">
                <a:ea typeface="ＭＳ Ｐゴシック" charset="0"/>
                <a:hlinkClick r:id="rId4"/>
              </a:rPr>
              <a:t>NmM9HA2MQGI</a:t>
            </a:r>
            <a:endParaRPr lang="en-US" dirty="0" smtClean="0">
              <a:ea typeface="ＭＳ Ｐゴシック" charset="0"/>
            </a:endParaRPr>
          </a:p>
          <a:p>
            <a:pPr>
              <a:defRPr/>
            </a:pPr>
            <a:endParaRPr lang="en-US" dirty="0" smtClean="0">
              <a:ea typeface="ＭＳ Ｐゴシック" charset="0"/>
            </a:endParaRPr>
          </a:p>
          <a:p>
            <a:pPr>
              <a:defRPr/>
            </a:pPr>
            <a:r>
              <a:rPr lang="en-US" dirty="0" err="1" smtClean="0">
                <a:ea typeface="ＭＳ Ｐゴシック" charset="0"/>
              </a:rPr>
              <a:t>g</a:t>
            </a:r>
            <a:r>
              <a:rPr lang="en-US" dirty="0" err="1" smtClean="0">
                <a:ea typeface="ＭＳ Ｐゴシック" charset="0"/>
              </a:rPr>
              <a:t>^key</a:t>
            </a:r>
            <a:r>
              <a:rPr lang="en-US" dirty="0" smtClean="0">
                <a:ea typeface="ＭＳ Ｐゴシック" charset="0"/>
              </a:rPr>
              <a:t> mod prime</a:t>
            </a:r>
          </a:p>
          <a:p>
            <a:pPr>
              <a:defRPr/>
            </a:pPr>
            <a:endParaRPr lang="en-US" dirty="0">
              <a:ea typeface="ＭＳ Ｐゴシック" charset="0"/>
            </a:endParaRPr>
          </a:p>
          <a:p>
            <a:pPr>
              <a:defRPr/>
            </a:pPr>
            <a:endParaRPr lang="en-US" dirty="0" smtClean="0">
              <a:ea typeface="ＭＳ Ｐゴシック" charset="0"/>
            </a:endParaRPr>
          </a:p>
        </p:txBody>
      </p:sp>
      <p:sp>
        <p:nvSpPr>
          <p:cNvPr id="4" name="Slide Number Placeholder 3"/>
          <p:cNvSpPr>
            <a:spLocks noGrp="1"/>
          </p:cNvSpPr>
          <p:nvPr>
            <p:ph type="sldNum" sz="quarter" idx="5"/>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56A97C0-72D6-4FF7-BFE5-0ADAD76DFB97}" type="slidenum">
              <a:rPr lang="en-US" altLang="en-US" sz="1200"/>
              <a:pPr eaLnBrk="1" hangingPunct="1"/>
              <a:t>29</a:t>
            </a:fld>
            <a:endParaRPr lang="en-US" altLang="en-US" sz="1200"/>
          </a:p>
        </p:txBody>
      </p:sp>
    </p:spTree>
    <p:extLst>
      <p:ext uri="{BB962C8B-B14F-4D97-AF65-F5344CB8AC3E}">
        <p14:creationId xmlns:p14="http://schemas.microsoft.com/office/powerpoint/2010/main" val="19376444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right key length is a balance between security and too big of a performance penalty.  It’s an</a:t>
            </a:r>
            <a:r>
              <a:rPr lang="en-US" baseline="0" dirty="0" smtClean="0"/>
              <a:t> arms race.</a:t>
            </a:r>
            <a:endParaRPr lang="en-US" dirty="0"/>
          </a:p>
        </p:txBody>
      </p:sp>
      <p:sp>
        <p:nvSpPr>
          <p:cNvPr id="4" name="Slide Number Placeholder 3"/>
          <p:cNvSpPr>
            <a:spLocks noGrp="1"/>
          </p:cNvSpPr>
          <p:nvPr>
            <p:ph type="sldNum" sz="quarter" idx="10"/>
          </p:nvPr>
        </p:nvSpPr>
        <p:spPr/>
        <p:txBody>
          <a:bodyPr/>
          <a:lstStyle/>
          <a:p>
            <a:fld id="{5331D5A2-79FA-4BAB-96EA-267D83C0B419}" type="slidenum">
              <a:rPr lang="en-US" smtClean="0"/>
              <a:t>30</a:t>
            </a:fld>
            <a:endParaRPr lang="en-US"/>
          </a:p>
        </p:txBody>
      </p:sp>
    </p:spTree>
    <p:extLst>
      <p:ext uri="{BB962C8B-B14F-4D97-AF65-F5344CB8AC3E}">
        <p14:creationId xmlns:p14="http://schemas.microsoft.com/office/powerpoint/2010/main" val="2333666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Encryption is the process of converting </a:t>
            </a:r>
            <a:r>
              <a:rPr lang="en-US" b="1" dirty="0"/>
              <a:t>plaintext</a:t>
            </a:r>
            <a:r>
              <a:rPr lang="en-US" dirty="0"/>
              <a:t> into </a:t>
            </a:r>
            <a:r>
              <a:rPr lang="en-US" dirty="0" err="1"/>
              <a:t>ciphertext</a:t>
            </a:r>
            <a:r>
              <a:rPr lang="en-US" dirty="0"/>
              <a:t> and vice versa using a key. </a:t>
            </a:r>
            <a:endParaRPr lang="en-US" dirty="0" smtClean="0"/>
          </a:p>
          <a:p>
            <a:r>
              <a:rPr lang="en-US" b="1" dirty="0" err="1" smtClean="0"/>
              <a:t>Cleartext</a:t>
            </a:r>
            <a:r>
              <a:rPr lang="en-US" dirty="0" smtClean="0"/>
              <a:t> </a:t>
            </a:r>
            <a:r>
              <a:rPr lang="en-US" dirty="0"/>
              <a:t>is data that is never intended to be encrypted.</a:t>
            </a:r>
          </a:p>
        </p:txBody>
      </p:sp>
      <p:sp>
        <p:nvSpPr>
          <p:cNvPr id="4" name="Slide Number Placeholder 3"/>
          <p:cNvSpPr>
            <a:spLocks noGrp="1"/>
          </p:cNvSpPr>
          <p:nvPr>
            <p:ph type="sldNum" sz="quarter" idx="10"/>
          </p:nvPr>
        </p:nvSpPr>
        <p:spPr/>
        <p:txBody>
          <a:bodyPr/>
          <a:lstStyle/>
          <a:p>
            <a:fld id="{5331D5A2-79FA-4BAB-96EA-267D83C0B419}" type="slidenum">
              <a:rPr lang="en-US" smtClean="0"/>
              <a:t>4</a:t>
            </a:fld>
            <a:endParaRPr lang="en-US"/>
          </a:p>
        </p:txBody>
      </p:sp>
    </p:spTree>
    <p:extLst>
      <p:ext uri="{BB962C8B-B14F-4D97-AF65-F5344CB8AC3E}">
        <p14:creationId xmlns:p14="http://schemas.microsoft.com/office/powerpoint/2010/main" val="41863686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Any system containing symmetric keys should also be hardened and protected with other controls such as firewalls, intrusion prevention systems (</a:t>
            </a:r>
            <a:r>
              <a:rPr lang="en-US" dirty="0" err="1" smtClean="0"/>
              <a:t>IPSs</a:t>
            </a:r>
            <a:r>
              <a:rPr lang="en-US" dirty="0" smtClean="0"/>
              <a:t>), and file integrity monitoring systems (</a:t>
            </a:r>
            <a:r>
              <a:rPr lang="en-US" dirty="0" err="1" smtClean="0"/>
              <a:t>FIMs</a:t>
            </a:r>
            <a:r>
              <a:rPr lang="en-US" dirty="0" smtClean="0"/>
              <a:t>).</a:t>
            </a:r>
            <a:endParaRPr lang="en-US" dirty="0"/>
          </a:p>
        </p:txBody>
      </p:sp>
      <p:sp>
        <p:nvSpPr>
          <p:cNvPr id="4" name="Slide Number Placeholder 3"/>
          <p:cNvSpPr>
            <a:spLocks noGrp="1"/>
          </p:cNvSpPr>
          <p:nvPr>
            <p:ph type="sldNum" sz="quarter" idx="10"/>
          </p:nvPr>
        </p:nvSpPr>
        <p:spPr/>
        <p:txBody>
          <a:bodyPr/>
          <a:lstStyle/>
          <a:p>
            <a:fld id="{5331D5A2-79FA-4BAB-96EA-267D83C0B419}" type="slidenum">
              <a:rPr lang="en-US" smtClean="0"/>
              <a:t>31</a:t>
            </a:fld>
            <a:endParaRPr lang="en-US"/>
          </a:p>
        </p:txBody>
      </p:sp>
    </p:spTree>
    <p:extLst>
      <p:ext uri="{BB962C8B-B14F-4D97-AF65-F5344CB8AC3E}">
        <p14:creationId xmlns:p14="http://schemas.microsoft.com/office/powerpoint/2010/main" val="1299544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KEK</a:t>
            </a:r>
            <a:r>
              <a:rPr lang="en-US" dirty="0" smtClean="0"/>
              <a:t> – Key-Encrypting Key:  A cryptographic key that is used for the encryption or decryption of other keys to provide confidentiality protection. Also see Key-wrapping key.</a:t>
            </a:r>
            <a:endParaRPr lang="en-US" dirty="0"/>
          </a:p>
        </p:txBody>
      </p:sp>
      <p:sp>
        <p:nvSpPr>
          <p:cNvPr id="4" name="Slide Number Placeholder 3"/>
          <p:cNvSpPr>
            <a:spLocks noGrp="1"/>
          </p:cNvSpPr>
          <p:nvPr>
            <p:ph type="sldNum" sz="quarter" idx="10"/>
          </p:nvPr>
        </p:nvSpPr>
        <p:spPr/>
        <p:txBody>
          <a:bodyPr/>
          <a:lstStyle/>
          <a:p>
            <a:fld id="{5331D5A2-79FA-4BAB-96EA-267D83C0B419}" type="slidenum">
              <a:rPr lang="en-US" smtClean="0"/>
              <a:t>32</a:t>
            </a:fld>
            <a:endParaRPr lang="en-US"/>
          </a:p>
        </p:txBody>
      </p:sp>
    </p:spTree>
    <p:extLst>
      <p:ext uri="{BB962C8B-B14F-4D97-AF65-F5344CB8AC3E}">
        <p14:creationId xmlns:p14="http://schemas.microsoft.com/office/powerpoint/2010/main" val="33163738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Cryptanalysis is the study of deciphering an encrypted message without access to the encryption key. </a:t>
            </a:r>
          </a:p>
          <a:p>
            <a:endParaRPr lang="en-US" dirty="0" smtClean="0"/>
          </a:p>
          <a:p>
            <a:r>
              <a:rPr lang="en-US" b="1" dirty="0" smtClean="0"/>
              <a:t>Frequency analysis </a:t>
            </a:r>
            <a:r>
              <a:rPr lang="en-US" dirty="0" smtClean="0"/>
              <a:t>is the study of the frequency of occurrence of characters in a message </a:t>
            </a:r>
            <a:r>
              <a:rPr lang="en-US" dirty="0" err="1" smtClean="0"/>
              <a:t>ciphertext</a:t>
            </a:r>
            <a:r>
              <a:rPr lang="en-US" dirty="0" smtClean="0"/>
              <a:t>.  Ex.  substitution cipher.  </a:t>
            </a:r>
          </a:p>
          <a:p>
            <a:r>
              <a:rPr lang="en-US" b="1" dirty="0" smtClean="0"/>
              <a:t>Birthday Attack:  </a:t>
            </a:r>
            <a:r>
              <a:rPr lang="en-US" dirty="0" smtClean="0"/>
              <a:t>a collision within a hashing algorithm.  Probability – 2 out of 23, or more, people will share the same birthday.</a:t>
            </a:r>
          </a:p>
          <a:p>
            <a:r>
              <a:rPr lang="en-US" b="1" dirty="0" err="1" smtClean="0"/>
              <a:t>Ciphertext</a:t>
            </a:r>
            <a:r>
              <a:rPr lang="en-US" b="1" dirty="0" smtClean="0"/>
              <a:t>-only </a:t>
            </a:r>
            <a:r>
              <a:rPr lang="en-US" b="1" dirty="0"/>
              <a:t>attack (COA) </a:t>
            </a:r>
            <a:r>
              <a:rPr lang="en-US" dirty="0"/>
              <a:t>is a cryptanalysis where the attacker has only </a:t>
            </a:r>
            <a:r>
              <a:rPr lang="en-US" dirty="0" err="1"/>
              <a:t>ciphertext</a:t>
            </a:r>
            <a:r>
              <a:rPr lang="en-US" dirty="0"/>
              <a:t> to work with</a:t>
            </a:r>
            <a:r>
              <a:rPr lang="en-US" dirty="0" smtClean="0"/>
              <a:t>.  </a:t>
            </a:r>
            <a:r>
              <a:rPr lang="en-US" dirty="0" err="1" smtClean="0"/>
              <a:t>WEP</a:t>
            </a:r>
            <a:r>
              <a:rPr lang="en-US" dirty="0" smtClean="0"/>
              <a:t> can be broken with this type of attack.  </a:t>
            </a:r>
          </a:p>
          <a:p>
            <a:r>
              <a:rPr lang="en-US" b="1" dirty="0" smtClean="0"/>
              <a:t>Chosen </a:t>
            </a:r>
            <a:r>
              <a:rPr lang="en-US" b="1" dirty="0"/>
              <a:t>plaintext attack (CPA), </a:t>
            </a:r>
            <a:r>
              <a:rPr lang="en-US" dirty="0"/>
              <a:t>the attacker is able to choose known plaintext messages, get them encrypted, and obtain </a:t>
            </a:r>
            <a:r>
              <a:rPr lang="en-US" dirty="0" err="1"/>
              <a:t>ciphertexts</a:t>
            </a:r>
            <a:r>
              <a:rPr lang="en-US" dirty="0"/>
              <a:t> for those plaintexts.</a:t>
            </a:r>
          </a:p>
          <a:p>
            <a:r>
              <a:rPr lang="en-US" b="1" dirty="0" smtClean="0"/>
              <a:t>Chosen </a:t>
            </a:r>
            <a:r>
              <a:rPr lang="en-US" b="1" dirty="0" err="1"/>
              <a:t>ciphertext</a:t>
            </a:r>
            <a:r>
              <a:rPr lang="en-US" b="1" dirty="0"/>
              <a:t> attack (</a:t>
            </a:r>
            <a:r>
              <a:rPr lang="en-US" b="1" dirty="0" err="1"/>
              <a:t>CCA</a:t>
            </a:r>
            <a:r>
              <a:rPr lang="en-US" b="1" dirty="0"/>
              <a:t>) </a:t>
            </a:r>
            <a:r>
              <a:rPr lang="en-US" dirty="0"/>
              <a:t>can choose </a:t>
            </a:r>
            <a:r>
              <a:rPr lang="en-US" dirty="0" err="1"/>
              <a:t>ciphertext</a:t>
            </a:r>
            <a:r>
              <a:rPr lang="en-US" dirty="0"/>
              <a:t>, have it decrypted, and obtain the plaintext. This is a trial-and-error attack that requires many decryption opera- </a:t>
            </a:r>
            <a:r>
              <a:rPr lang="en-US" dirty="0" err="1"/>
              <a:t>tions</a:t>
            </a:r>
            <a:r>
              <a:rPr lang="en-US" dirty="0"/>
              <a:t> before the attacker can begin to deduce the key and/or the decryption algorithm</a:t>
            </a:r>
            <a:r>
              <a:rPr lang="en-US" dirty="0" smtClean="0"/>
              <a:t>.</a:t>
            </a:r>
          </a:p>
          <a:p>
            <a:r>
              <a:rPr lang="en-US" b="1" dirty="0" smtClean="0"/>
              <a:t>Known </a:t>
            </a:r>
            <a:r>
              <a:rPr lang="en-US" b="1" dirty="0"/>
              <a:t>plaintext attack (</a:t>
            </a:r>
            <a:r>
              <a:rPr lang="en-US" b="1" dirty="0" err="1"/>
              <a:t>KPA</a:t>
            </a:r>
            <a:r>
              <a:rPr lang="en-US" b="1" dirty="0"/>
              <a:t>) </a:t>
            </a:r>
            <a:r>
              <a:rPr lang="en-US" dirty="0"/>
              <a:t>- attacker </a:t>
            </a:r>
            <a:r>
              <a:rPr lang="en-US" dirty="0" smtClean="0"/>
              <a:t>possesses </a:t>
            </a:r>
            <a:r>
              <a:rPr lang="en-US" dirty="0"/>
              <a:t>both plaintext and corresponding </a:t>
            </a:r>
            <a:r>
              <a:rPr lang="en-US" dirty="0" err="1"/>
              <a:t>ciphertext</a:t>
            </a:r>
            <a:r>
              <a:rPr lang="en-US" dirty="0"/>
              <a:t> messages -</a:t>
            </a:r>
            <a:r>
              <a:rPr lang="en-US" dirty="0" smtClean="0"/>
              <a:t> </a:t>
            </a:r>
            <a:r>
              <a:rPr lang="en-US" dirty="0"/>
              <a:t>analyze both in order to obtain the encryption key. </a:t>
            </a:r>
            <a:endParaRPr lang="en-US" dirty="0" smtClean="0"/>
          </a:p>
          <a:p>
            <a:r>
              <a:rPr lang="en-US" b="1" dirty="0" smtClean="0"/>
              <a:t>Rubber-hose Attack </a:t>
            </a:r>
            <a:r>
              <a:rPr lang="en-US" dirty="0" smtClean="0"/>
              <a:t>– Personal threats/coercion are used to get the key.</a:t>
            </a:r>
            <a:endParaRPr lang="en-US" dirty="0"/>
          </a:p>
          <a:p>
            <a:endParaRPr lang="en-US" dirty="0"/>
          </a:p>
          <a:p>
            <a:endParaRPr lang="en-US" dirty="0" smtClean="0"/>
          </a:p>
          <a:p>
            <a:endParaRPr lang="en-US" dirty="0"/>
          </a:p>
        </p:txBody>
      </p:sp>
      <p:sp>
        <p:nvSpPr>
          <p:cNvPr id="4" name="Slide Number Placeholder 3"/>
          <p:cNvSpPr>
            <a:spLocks noGrp="1"/>
          </p:cNvSpPr>
          <p:nvPr>
            <p:ph type="sldNum" sz="quarter" idx="10"/>
          </p:nvPr>
        </p:nvSpPr>
        <p:spPr/>
        <p:txBody>
          <a:bodyPr/>
          <a:lstStyle/>
          <a:p>
            <a:fld id="{5331D5A2-79FA-4BAB-96EA-267D83C0B419}" type="slidenum">
              <a:rPr lang="en-US" smtClean="0"/>
              <a:t>33</a:t>
            </a:fld>
            <a:endParaRPr lang="en-US"/>
          </a:p>
        </p:txBody>
      </p:sp>
    </p:spTree>
    <p:extLst>
      <p:ext uri="{BB962C8B-B14F-4D97-AF65-F5344CB8AC3E}">
        <p14:creationId xmlns:p14="http://schemas.microsoft.com/office/powerpoint/2010/main" val="5866556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smtClean="0"/>
              <a:t>EFS</a:t>
            </a:r>
            <a:r>
              <a:rPr lang="en-US" dirty="0" smtClean="0"/>
              <a:t>: This </a:t>
            </a:r>
            <a:r>
              <a:rPr lang="en-US" dirty="0"/>
              <a:t>is the file and directory encryption capability that is built in to the NTFS file system on Windows 2000, XP, Windows Vista, 7, and 8. </a:t>
            </a:r>
            <a:r>
              <a:rPr lang="en-US" dirty="0" err="1"/>
              <a:t>EFS</a:t>
            </a:r>
            <a:r>
              <a:rPr lang="en-US" dirty="0"/>
              <a:t> protects files in </a:t>
            </a:r>
            <a:r>
              <a:rPr lang="en-US" dirty="0" smtClean="0"/>
              <a:t>place.</a:t>
            </a:r>
          </a:p>
          <a:p>
            <a:r>
              <a:rPr lang="en-US" b="1" dirty="0" smtClean="0"/>
              <a:t>PGP</a:t>
            </a:r>
            <a:r>
              <a:rPr lang="en-US" dirty="0" smtClean="0"/>
              <a:t>: This </a:t>
            </a:r>
            <a:r>
              <a:rPr lang="en-US" dirty="0"/>
              <a:t>popular tool can be used to encrypt files using one or more recipient public keys, or symmetric encryption using a shared secret</a:t>
            </a:r>
            <a:r>
              <a:rPr lang="en-US" dirty="0" smtClean="0"/>
              <a:t>.  Creates a separate encrypted file (Symantec).  </a:t>
            </a:r>
            <a:r>
              <a:rPr lang="en-US" dirty="0" err="1" smtClean="0"/>
              <a:t>OpenPGP</a:t>
            </a:r>
            <a:r>
              <a:rPr lang="en-US" dirty="0" smtClean="0"/>
              <a:t> is an </a:t>
            </a:r>
            <a:r>
              <a:rPr lang="en-US" dirty="0" err="1" smtClean="0"/>
              <a:t>IETF</a:t>
            </a:r>
            <a:r>
              <a:rPr lang="en-US" dirty="0" smtClean="0"/>
              <a:t> Standard.</a:t>
            </a:r>
          </a:p>
          <a:p>
            <a:r>
              <a:rPr lang="en-US" b="1" dirty="0" err="1" smtClean="0"/>
              <a:t>GPG</a:t>
            </a:r>
            <a:r>
              <a:rPr lang="en-US" dirty="0" smtClean="0"/>
              <a:t>: based on and compatible with </a:t>
            </a:r>
            <a:r>
              <a:rPr lang="en-US" dirty="0" err="1" smtClean="0"/>
              <a:t>OpenPGP</a:t>
            </a:r>
            <a:r>
              <a:rPr lang="en-US" dirty="0" smtClean="0"/>
              <a:t> standards.</a:t>
            </a:r>
          </a:p>
          <a:p>
            <a:r>
              <a:rPr lang="en-US" b="1" dirty="0" smtClean="0"/>
              <a:t>Crypt</a:t>
            </a:r>
            <a:r>
              <a:rPr lang="en-US" dirty="0" smtClean="0"/>
              <a:t>: creates an encrypted copy of a file.</a:t>
            </a:r>
            <a:endParaRPr lang="en-US" dirty="0"/>
          </a:p>
        </p:txBody>
      </p:sp>
      <p:sp>
        <p:nvSpPr>
          <p:cNvPr id="4" name="Slide Number Placeholder 3"/>
          <p:cNvSpPr>
            <a:spLocks noGrp="1"/>
          </p:cNvSpPr>
          <p:nvPr>
            <p:ph type="sldNum" sz="quarter" idx="10"/>
          </p:nvPr>
        </p:nvSpPr>
        <p:spPr/>
        <p:txBody>
          <a:bodyPr/>
          <a:lstStyle/>
          <a:p>
            <a:fld id="{5331D5A2-79FA-4BAB-96EA-267D83C0B419}" type="slidenum">
              <a:rPr lang="en-US" smtClean="0"/>
              <a:t>34</a:t>
            </a:fld>
            <a:endParaRPr lang="en-US"/>
          </a:p>
        </p:txBody>
      </p:sp>
    </p:spTree>
    <p:extLst>
      <p:ext uri="{BB962C8B-B14F-4D97-AF65-F5344CB8AC3E}">
        <p14:creationId xmlns:p14="http://schemas.microsoft.com/office/powerpoint/2010/main" val="1896834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31D5A2-79FA-4BAB-96EA-267D83C0B419}" type="slidenum">
              <a:rPr lang="en-US" smtClean="0"/>
              <a:t>35</a:t>
            </a:fld>
            <a:endParaRPr lang="en-US"/>
          </a:p>
        </p:txBody>
      </p:sp>
    </p:spTree>
    <p:extLst>
      <p:ext uri="{BB962C8B-B14F-4D97-AF65-F5344CB8AC3E}">
        <p14:creationId xmlns:p14="http://schemas.microsoft.com/office/powerpoint/2010/main" val="24349255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TrueCrypt</a:t>
            </a:r>
            <a:r>
              <a:rPr lang="en-US" b="1" dirty="0"/>
              <a:t>. </a:t>
            </a:r>
            <a:r>
              <a:rPr lang="en-US" dirty="0"/>
              <a:t>This is a public domain tool that can be used </a:t>
            </a:r>
            <a:r>
              <a:rPr lang="en-US" dirty="0" smtClean="0"/>
              <a:t>to </a:t>
            </a:r>
            <a:r>
              <a:rPr lang="en-US" dirty="0"/>
              <a:t>encrypt the entire hard drive or create an encrypted volume</a:t>
            </a:r>
            <a:r>
              <a:rPr lang="en-US" dirty="0" smtClean="0"/>
              <a:t>.</a:t>
            </a:r>
          </a:p>
          <a:p>
            <a:r>
              <a:rPr lang="en-US" b="1" dirty="0"/>
              <a:t>BitLocker. </a:t>
            </a:r>
            <a:r>
              <a:rPr lang="en-US" dirty="0"/>
              <a:t>This tool is built into premium versions of </a:t>
            </a:r>
            <a:r>
              <a:rPr lang="en-US" dirty="0" smtClean="0"/>
              <a:t>Win Vista</a:t>
            </a:r>
            <a:r>
              <a:rPr lang="en-US" dirty="0"/>
              <a:t>, 7, and 8 and is used to create an encrypted disk volume that contains the operating system and user files</a:t>
            </a:r>
            <a:r>
              <a:rPr lang="en-US" dirty="0" smtClean="0"/>
              <a:t>.</a:t>
            </a:r>
          </a:p>
          <a:p>
            <a:r>
              <a:rPr lang="en-US" b="1" dirty="0"/>
              <a:t>PGP (Pretty Good Privacy). </a:t>
            </a:r>
            <a:r>
              <a:rPr lang="en-US" u="sng" dirty="0"/>
              <a:t>Commercial versions of PGP include PGP Disk</a:t>
            </a:r>
            <a:r>
              <a:rPr lang="en-US" dirty="0"/>
              <a:t>, a tool used to create an encrypted volume on a computer’s hard drive</a:t>
            </a:r>
            <a:r>
              <a:rPr lang="en-US" dirty="0" smtClean="0"/>
              <a:t>.</a:t>
            </a:r>
          </a:p>
          <a:p>
            <a:r>
              <a:rPr lang="en-US" b="1" dirty="0" err="1"/>
              <a:t>SafeBoot</a:t>
            </a:r>
            <a:r>
              <a:rPr lang="en-US" dirty="0"/>
              <a:t>. A commercial disk encryption tool for Windows systems and PDA/</a:t>
            </a:r>
          </a:p>
          <a:p>
            <a:r>
              <a:rPr lang="en-US" dirty="0"/>
              <a:t>smartphone </a:t>
            </a:r>
            <a:r>
              <a:rPr lang="en-US" dirty="0" smtClean="0"/>
              <a:t>platforms.</a:t>
            </a:r>
            <a:endParaRPr lang="en-US" dirty="0"/>
          </a:p>
        </p:txBody>
      </p:sp>
      <p:sp>
        <p:nvSpPr>
          <p:cNvPr id="4" name="Slide Number Placeholder 3"/>
          <p:cNvSpPr>
            <a:spLocks noGrp="1"/>
          </p:cNvSpPr>
          <p:nvPr>
            <p:ph type="sldNum" sz="quarter" idx="10"/>
          </p:nvPr>
        </p:nvSpPr>
        <p:spPr/>
        <p:txBody>
          <a:bodyPr/>
          <a:lstStyle/>
          <a:p>
            <a:fld id="{5331D5A2-79FA-4BAB-96EA-267D83C0B419}" type="slidenum">
              <a:rPr lang="en-US" smtClean="0"/>
              <a:t>36</a:t>
            </a:fld>
            <a:endParaRPr lang="en-US"/>
          </a:p>
        </p:txBody>
      </p:sp>
    </p:spTree>
    <p:extLst>
      <p:ext uri="{BB962C8B-B14F-4D97-AF65-F5344CB8AC3E}">
        <p14:creationId xmlns:p14="http://schemas.microsoft.com/office/powerpoint/2010/main" val="7187792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(S/MIME) </a:t>
            </a:r>
            <a:r>
              <a:rPr lang="en-US" dirty="0"/>
              <a:t>is a certificate-based e-mail encryption standard, used to encrypt and/or digitally sign e-mail messages</a:t>
            </a:r>
            <a:r>
              <a:rPr lang="en-US" dirty="0" smtClean="0"/>
              <a:t>.  Outlook, Thunderbird.</a:t>
            </a:r>
          </a:p>
          <a:p>
            <a:r>
              <a:rPr lang="en-US" b="1" dirty="0"/>
              <a:t>(MOSS) </a:t>
            </a:r>
            <a:r>
              <a:rPr lang="en-US" dirty="0"/>
              <a:t>is a standard protocol that provides </a:t>
            </a:r>
            <a:r>
              <a:rPr lang="en-US" dirty="0" smtClean="0"/>
              <a:t>confidentiality</a:t>
            </a:r>
            <a:r>
              <a:rPr lang="en-US" dirty="0"/>
              <a:t>, authentication, and non-repudiation using message digests and public key </a:t>
            </a:r>
            <a:r>
              <a:rPr lang="en-US" dirty="0" smtClean="0"/>
              <a:t>encryption</a:t>
            </a:r>
            <a:r>
              <a:rPr lang="en-US" dirty="0"/>
              <a:t>.</a:t>
            </a:r>
          </a:p>
        </p:txBody>
      </p:sp>
      <p:sp>
        <p:nvSpPr>
          <p:cNvPr id="4" name="Slide Number Placeholder 3"/>
          <p:cNvSpPr>
            <a:spLocks noGrp="1"/>
          </p:cNvSpPr>
          <p:nvPr>
            <p:ph type="sldNum" sz="quarter" idx="10"/>
          </p:nvPr>
        </p:nvSpPr>
        <p:spPr/>
        <p:txBody>
          <a:bodyPr/>
          <a:lstStyle/>
          <a:p>
            <a:fld id="{5331D5A2-79FA-4BAB-96EA-267D83C0B419}" type="slidenum">
              <a:rPr lang="en-US" smtClean="0"/>
              <a:t>37</a:t>
            </a:fld>
            <a:endParaRPr lang="en-US"/>
          </a:p>
        </p:txBody>
      </p:sp>
    </p:spTree>
    <p:extLst>
      <p:ext uri="{BB962C8B-B14F-4D97-AF65-F5344CB8AC3E}">
        <p14:creationId xmlns:p14="http://schemas.microsoft.com/office/powerpoint/2010/main" val="41150652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31D5A2-79FA-4BAB-96EA-267D83C0B419}" type="slidenum">
              <a:rPr lang="en-US" smtClean="0"/>
              <a:t>38</a:t>
            </a:fld>
            <a:endParaRPr lang="en-US"/>
          </a:p>
        </p:txBody>
      </p:sp>
    </p:spTree>
    <p:extLst>
      <p:ext uri="{BB962C8B-B14F-4D97-AF65-F5344CB8AC3E}">
        <p14:creationId xmlns:p14="http://schemas.microsoft.com/office/powerpoint/2010/main" val="31110867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IPSec</a:t>
            </a:r>
            <a:r>
              <a:rPr lang="en-US" dirty="0" smtClean="0"/>
              <a:t>:  Two modes:</a:t>
            </a:r>
          </a:p>
          <a:p>
            <a:r>
              <a:rPr lang="en-US" dirty="0" smtClean="0"/>
              <a:t>Transport Mode: each packet’s payload is encrypted.</a:t>
            </a:r>
          </a:p>
          <a:p>
            <a:r>
              <a:rPr lang="en-US" dirty="0" smtClean="0"/>
              <a:t>Tunnel Mode: Packet payload and Header are encrypted.   Supports NAT-T</a:t>
            </a:r>
          </a:p>
          <a:p>
            <a:endParaRPr lang="en-US" dirty="0"/>
          </a:p>
          <a:p>
            <a:r>
              <a:rPr lang="en-US" dirty="0" err="1" smtClean="0"/>
              <a:t>IPSec</a:t>
            </a:r>
            <a:r>
              <a:rPr lang="en-US" dirty="0" smtClean="0"/>
              <a:t> uses Security Associations to setup a one way trust relationship between endpoints.  A SA is a one-way association to an endpoint, meaning that only one end can initiate traffic.  If you want traffic to be able to be initiated from both endpoints, you need to configure two </a:t>
            </a:r>
            <a:r>
              <a:rPr lang="en-US" dirty="0" err="1" smtClean="0"/>
              <a:t>SAs</a:t>
            </a:r>
            <a:r>
              <a:rPr lang="en-US" dirty="0" smtClean="0"/>
              <a:t>.  </a:t>
            </a:r>
          </a:p>
          <a:p>
            <a:endParaRPr lang="en-US" dirty="0"/>
          </a:p>
          <a:p>
            <a:r>
              <a:rPr lang="en-US" dirty="0" err="1" smtClean="0"/>
              <a:t>IPSec</a:t>
            </a:r>
            <a:r>
              <a:rPr lang="en-US" dirty="0" smtClean="0"/>
              <a:t> can run in Authentication Header (AH) mode or Encapsulating Security Payload (ESP) mode.  </a:t>
            </a:r>
          </a:p>
          <a:p>
            <a:r>
              <a:rPr lang="en-US" dirty="0" smtClean="0"/>
              <a:t>AH provides Authentication, Integrity, and Non-Repudiation.  Port 51.  No NAT.</a:t>
            </a:r>
          </a:p>
          <a:p>
            <a:r>
              <a:rPr lang="en-US" dirty="0" smtClean="0"/>
              <a:t>ESP provides Encryption, Authentication, and Integrity.  Port 50.  </a:t>
            </a:r>
          </a:p>
          <a:p>
            <a:r>
              <a:rPr lang="en-US" dirty="0" smtClean="0"/>
              <a:t>The SA must specify whether AH or ESP mode.</a:t>
            </a:r>
            <a:endParaRPr lang="en-US" dirty="0"/>
          </a:p>
        </p:txBody>
      </p:sp>
      <p:sp>
        <p:nvSpPr>
          <p:cNvPr id="4" name="Slide Number Placeholder 3"/>
          <p:cNvSpPr>
            <a:spLocks noGrp="1"/>
          </p:cNvSpPr>
          <p:nvPr>
            <p:ph type="sldNum" sz="quarter" idx="10"/>
          </p:nvPr>
        </p:nvSpPr>
        <p:spPr/>
        <p:txBody>
          <a:bodyPr/>
          <a:lstStyle/>
          <a:p>
            <a:fld id="{5331D5A2-79FA-4BAB-96EA-267D83C0B419}" type="slidenum">
              <a:rPr lang="en-US" smtClean="0"/>
              <a:t>39</a:t>
            </a:fld>
            <a:endParaRPr lang="en-US"/>
          </a:p>
        </p:txBody>
      </p:sp>
    </p:spTree>
    <p:extLst>
      <p:ext uri="{BB962C8B-B14F-4D97-AF65-F5344CB8AC3E}">
        <p14:creationId xmlns:p14="http://schemas.microsoft.com/office/powerpoint/2010/main" val="32775788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IPsec VPN requires a client program, which adds a little administrative overhead, since this VPN program must be installed and maintained on all VPN users’ workstations.</a:t>
            </a:r>
          </a:p>
          <a:p>
            <a:r>
              <a:rPr lang="en-US" dirty="0"/>
              <a:t>SSL encryption allows so-called clientless VPN connections that utilize SSL capabilities that are built in to virtually every workstation.</a:t>
            </a:r>
          </a:p>
        </p:txBody>
      </p:sp>
      <p:sp>
        <p:nvSpPr>
          <p:cNvPr id="4" name="Slide Number Placeholder 3"/>
          <p:cNvSpPr>
            <a:spLocks noGrp="1"/>
          </p:cNvSpPr>
          <p:nvPr>
            <p:ph type="sldNum" sz="quarter" idx="10"/>
          </p:nvPr>
        </p:nvSpPr>
        <p:spPr/>
        <p:txBody>
          <a:bodyPr/>
          <a:lstStyle/>
          <a:p>
            <a:fld id="{5331D5A2-79FA-4BAB-96EA-267D83C0B419}" type="slidenum">
              <a:rPr lang="en-US" smtClean="0"/>
              <a:t>40</a:t>
            </a:fld>
            <a:endParaRPr lang="en-US"/>
          </a:p>
        </p:txBody>
      </p:sp>
    </p:spTree>
    <p:extLst>
      <p:ext uri="{BB962C8B-B14F-4D97-AF65-F5344CB8AC3E}">
        <p14:creationId xmlns:p14="http://schemas.microsoft.com/office/powerpoint/2010/main" val="2768663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31D5A2-79FA-4BAB-96EA-267D83C0B419}" type="slidenum">
              <a:rPr lang="en-US" smtClean="0"/>
              <a:t>5</a:t>
            </a:fld>
            <a:endParaRPr lang="en-US"/>
          </a:p>
        </p:txBody>
      </p:sp>
    </p:spTree>
    <p:extLst>
      <p:ext uri="{BB962C8B-B14F-4D97-AF65-F5344CB8AC3E}">
        <p14:creationId xmlns:p14="http://schemas.microsoft.com/office/powerpoint/2010/main" val="9202379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Creation should ensure randomness/unpredictability.</a:t>
            </a:r>
          </a:p>
          <a:p>
            <a:endParaRPr lang="en-US" dirty="0"/>
          </a:p>
          <a:p>
            <a:r>
              <a:rPr lang="en-US" b="1" dirty="0"/>
              <a:t>perfect forward secrecy </a:t>
            </a:r>
            <a:r>
              <a:rPr lang="en-US" dirty="0"/>
              <a:t>is used in this regard to describe whether past or future encryption keys can be </a:t>
            </a:r>
            <a:r>
              <a:rPr lang="en-US" dirty="0" smtClean="0"/>
              <a:t>predicted </a:t>
            </a:r>
            <a:r>
              <a:rPr lang="en-US" dirty="0"/>
              <a:t>based on the value of any known encryption keys</a:t>
            </a:r>
            <a:r>
              <a:rPr lang="en-US" dirty="0" smtClean="0"/>
              <a:t>.</a:t>
            </a:r>
          </a:p>
          <a:p>
            <a:endParaRPr lang="en-US" dirty="0"/>
          </a:p>
          <a:p>
            <a:r>
              <a:rPr lang="en-US" b="1" dirty="0"/>
              <a:t>perfect forward secrecy</a:t>
            </a:r>
            <a:r>
              <a:rPr lang="en-US" dirty="0"/>
              <a:t> (</a:t>
            </a:r>
            <a:r>
              <a:rPr lang="en-US" b="1" dirty="0"/>
              <a:t>PFS</a:t>
            </a:r>
            <a:r>
              <a:rPr lang="en-US" dirty="0"/>
              <a:t>), is a feature of specific key agreement protocols that gives assurances your session keys will not be compromised even if the private key of the server is compromised.</a:t>
            </a:r>
            <a:r>
              <a:rPr lang="en-US" baseline="30000" dirty="0">
                <a:hlinkClick r:id="rId3"/>
              </a:rPr>
              <a:t>[1]</a:t>
            </a:r>
            <a:r>
              <a:rPr lang="en-US" dirty="0"/>
              <a:t> Forward secrecy protects past sessions against future compromises of secret keys or passwords.</a:t>
            </a:r>
            <a:r>
              <a:rPr lang="en-US" baseline="30000" dirty="0">
                <a:hlinkClick r:id="rId4"/>
              </a:rPr>
              <a:t>[2]</a:t>
            </a:r>
            <a:r>
              <a:rPr lang="en-US" dirty="0"/>
              <a:t> By generating a unique session key for every session a user initiates, even the compromise of a single session key will not affect any data other than that exchanged in the specific session protected by that particular key.</a:t>
            </a:r>
          </a:p>
          <a:p>
            <a:endParaRPr lang="en-US" dirty="0"/>
          </a:p>
        </p:txBody>
      </p:sp>
      <p:sp>
        <p:nvSpPr>
          <p:cNvPr id="4" name="Slide Number Placeholder 3"/>
          <p:cNvSpPr>
            <a:spLocks noGrp="1"/>
          </p:cNvSpPr>
          <p:nvPr>
            <p:ph type="sldNum" sz="quarter" idx="10"/>
          </p:nvPr>
        </p:nvSpPr>
        <p:spPr/>
        <p:txBody>
          <a:bodyPr/>
          <a:lstStyle/>
          <a:p>
            <a:fld id="{5331D5A2-79FA-4BAB-96EA-267D83C0B419}" type="slidenum">
              <a:rPr lang="en-US" smtClean="0"/>
              <a:t>41</a:t>
            </a:fld>
            <a:endParaRPr lang="en-US"/>
          </a:p>
        </p:txBody>
      </p:sp>
    </p:spTree>
    <p:extLst>
      <p:ext uri="{BB962C8B-B14F-4D97-AF65-F5344CB8AC3E}">
        <p14:creationId xmlns:p14="http://schemas.microsoft.com/office/powerpoint/2010/main" val="14845617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SHA-1 = 160 bit output</a:t>
            </a:r>
          </a:p>
          <a:p>
            <a:r>
              <a:rPr lang="en-US" dirty="0" smtClean="0"/>
              <a:t>SHA-2 = SHA-224, SHA-256, SHA-384, and SHA-512</a:t>
            </a:r>
          </a:p>
          <a:p>
            <a:r>
              <a:rPr lang="en-US" dirty="0" smtClean="0"/>
              <a:t>SHA-3 = 1600 bit output</a:t>
            </a:r>
          </a:p>
          <a:p>
            <a:r>
              <a:rPr lang="en-US" dirty="0" err="1" smtClean="0"/>
              <a:t>HMAC</a:t>
            </a:r>
            <a:r>
              <a:rPr lang="en-US" dirty="0"/>
              <a:t> (Hashed Message Authentication Code). An algorithm that utilizes a message digest (such as </a:t>
            </a:r>
            <a:r>
              <a:rPr lang="en-US" dirty="0" err="1"/>
              <a:t>MD5</a:t>
            </a:r>
            <a:r>
              <a:rPr lang="en-US" dirty="0"/>
              <a:t>, SHA-1, or SHA-2) together with a secret key.</a:t>
            </a:r>
            <a:endParaRPr lang="en-US" dirty="0" smtClean="0"/>
          </a:p>
        </p:txBody>
      </p:sp>
      <p:sp>
        <p:nvSpPr>
          <p:cNvPr id="4" name="Slide Number Placeholder 3"/>
          <p:cNvSpPr>
            <a:spLocks noGrp="1"/>
          </p:cNvSpPr>
          <p:nvPr>
            <p:ph type="sldNum" sz="quarter" idx="10"/>
          </p:nvPr>
        </p:nvSpPr>
        <p:spPr/>
        <p:txBody>
          <a:bodyPr/>
          <a:lstStyle/>
          <a:p>
            <a:fld id="{5331D5A2-79FA-4BAB-96EA-267D83C0B419}" type="slidenum">
              <a:rPr lang="en-US" smtClean="0"/>
              <a:t>42</a:t>
            </a:fld>
            <a:endParaRPr lang="en-US"/>
          </a:p>
        </p:txBody>
      </p:sp>
    </p:spTree>
    <p:extLst>
      <p:ext uri="{BB962C8B-B14F-4D97-AF65-F5344CB8AC3E}">
        <p14:creationId xmlns:p14="http://schemas.microsoft.com/office/powerpoint/2010/main" val="7901079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Integrity and Non-repudiation.</a:t>
            </a:r>
          </a:p>
          <a:p>
            <a:endParaRPr lang="en-US" dirty="0"/>
          </a:p>
          <a:p>
            <a:endParaRPr lang="en-US" dirty="0"/>
          </a:p>
        </p:txBody>
      </p:sp>
      <p:sp>
        <p:nvSpPr>
          <p:cNvPr id="4" name="Slide Number Placeholder 3"/>
          <p:cNvSpPr>
            <a:spLocks noGrp="1"/>
          </p:cNvSpPr>
          <p:nvPr>
            <p:ph type="sldNum" sz="quarter" idx="10"/>
          </p:nvPr>
        </p:nvSpPr>
        <p:spPr/>
        <p:txBody>
          <a:bodyPr/>
          <a:lstStyle/>
          <a:p>
            <a:fld id="{5331D5A2-79FA-4BAB-96EA-267D83C0B419}" type="slidenum">
              <a:rPr lang="en-US" smtClean="0"/>
              <a:t>43</a:t>
            </a:fld>
            <a:endParaRPr lang="en-US"/>
          </a:p>
        </p:txBody>
      </p:sp>
    </p:spTree>
    <p:extLst>
      <p:ext uri="{BB962C8B-B14F-4D97-AF65-F5344CB8AC3E}">
        <p14:creationId xmlns:p14="http://schemas.microsoft.com/office/powerpoint/2010/main" val="4370712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common form of a digital certificate is </a:t>
            </a:r>
            <a:r>
              <a:rPr lang="en-US" dirty="0" err="1"/>
              <a:t>X.509</a:t>
            </a:r>
            <a:r>
              <a:rPr lang="en-US" dirty="0"/>
              <a:t>, an </a:t>
            </a:r>
            <a:r>
              <a:rPr lang="en-US" dirty="0" err="1"/>
              <a:t>ITU</a:t>
            </a:r>
            <a:r>
              <a:rPr lang="en-US" dirty="0"/>
              <a:t> (International </a:t>
            </a:r>
            <a:r>
              <a:rPr lang="en-US" dirty="0" err="1"/>
              <a:t>Telecommuni</a:t>
            </a:r>
            <a:r>
              <a:rPr lang="en-US" dirty="0"/>
              <a:t>-</a:t>
            </a:r>
          </a:p>
          <a:p>
            <a:r>
              <a:rPr lang="en-US" dirty="0"/>
              <a:t>cation Union) standard. The structure of an </a:t>
            </a:r>
            <a:r>
              <a:rPr lang="en-US" dirty="0" err="1"/>
              <a:t>X.509v3</a:t>
            </a:r>
            <a:r>
              <a:rPr lang="en-US" dirty="0"/>
              <a:t> digital certificate is:</a:t>
            </a:r>
          </a:p>
          <a:p>
            <a:r>
              <a:rPr lang="en-US" dirty="0"/>
              <a:t>Version (usually a “3” for </a:t>
            </a:r>
            <a:r>
              <a:rPr lang="en-US" dirty="0" err="1"/>
              <a:t>X.509v3</a:t>
            </a:r>
            <a:r>
              <a:rPr lang="en-US" dirty="0"/>
              <a:t>) </a:t>
            </a:r>
            <a:endParaRPr lang="en-US" dirty="0" smtClean="0"/>
          </a:p>
          <a:p>
            <a:r>
              <a:rPr lang="en-US" dirty="0" smtClean="0"/>
              <a:t>Serial </a:t>
            </a:r>
            <a:r>
              <a:rPr lang="en-US" dirty="0"/>
              <a:t>Number </a:t>
            </a:r>
            <a:endParaRPr lang="en-US" dirty="0" smtClean="0"/>
          </a:p>
          <a:p>
            <a:r>
              <a:rPr lang="en-US" dirty="0" smtClean="0"/>
              <a:t>Algorithm </a:t>
            </a:r>
            <a:r>
              <a:rPr lang="en-US" dirty="0"/>
              <a:t>ID (the encryption algorithm used) </a:t>
            </a:r>
            <a:endParaRPr lang="en-US" dirty="0" smtClean="0"/>
          </a:p>
          <a:p>
            <a:r>
              <a:rPr lang="en-US" dirty="0" smtClean="0"/>
              <a:t>Issuer </a:t>
            </a:r>
            <a:r>
              <a:rPr lang="en-US" dirty="0"/>
              <a:t>(the organization that signed the certificate) </a:t>
            </a:r>
            <a:endParaRPr lang="en-US" dirty="0" smtClean="0"/>
          </a:p>
          <a:p>
            <a:r>
              <a:rPr lang="en-US" dirty="0" smtClean="0"/>
              <a:t>Validity–</a:t>
            </a:r>
            <a:r>
              <a:rPr lang="en-US" dirty="0"/>
              <a:t>	Not Before (date) –	Not After (date)</a:t>
            </a:r>
          </a:p>
          <a:p>
            <a:r>
              <a:rPr lang="en-US" dirty="0"/>
              <a:t>Subject (identifying information about the certificate user) </a:t>
            </a:r>
            <a:endParaRPr lang="en-US" dirty="0" smtClean="0"/>
          </a:p>
          <a:p>
            <a:r>
              <a:rPr lang="en-US" dirty="0" smtClean="0"/>
              <a:t>Subject </a:t>
            </a:r>
            <a:r>
              <a:rPr lang="en-US" dirty="0"/>
              <a:t>Public Key Info –	Public Key Algorithm (the algorithm used) –	</a:t>
            </a:r>
            <a:endParaRPr lang="en-US" dirty="0" smtClean="0"/>
          </a:p>
          <a:p>
            <a:r>
              <a:rPr lang="en-US" dirty="0" smtClean="0"/>
              <a:t>Subject </a:t>
            </a:r>
            <a:r>
              <a:rPr lang="en-US" dirty="0"/>
              <a:t>Public Key (the actual public key)</a:t>
            </a:r>
          </a:p>
          <a:p>
            <a:r>
              <a:rPr lang="en-US" dirty="0"/>
              <a:t>Issuer Unique Identifier (optional) </a:t>
            </a:r>
            <a:endParaRPr lang="en-US" dirty="0" smtClean="0"/>
          </a:p>
          <a:p>
            <a:r>
              <a:rPr lang="en-US" dirty="0" smtClean="0"/>
              <a:t>Subject </a:t>
            </a:r>
            <a:r>
              <a:rPr lang="en-US" dirty="0"/>
              <a:t>Unique Identifier (optional) </a:t>
            </a:r>
            <a:endParaRPr lang="en-US" dirty="0" smtClean="0"/>
          </a:p>
          <a:p>
            <a:r>
              <a:rPr lang="en-US" dirty="0" smtClean="0"/>
              <a:t>Extensions </a:t>
            </a:r>
            <a:r>
              <a:rPr lang="en-US" dirty="0"/>
              <a:t>(optional) </a:t>
            </a:r>
            <a:endParaRPr lang="en-US" dirty="0" smtClean="0"/>
          </a:p>
          <a:p>
            <a:r>
              <a:rPr lang="en-US" dirty="0" smtClean="0"/>
              <a:t>Certificate </a:t>
            </a:r>
            <a:r>
              <a:rPr lang="en-US" dirty="0"/>
              <a:t>Signature Algorithm (the actual digital algorithm) </a:t>
            </a:r>
            <a:endParaRPr lang="en-US" dirty="0" smtClean="0"/>
          </a:p>
          <a:p>
            <a:r>
              <a:rPr lang="en-US" dirty="0" smtClean="0"/>
              <a:t>Certificate </a:t>
            </a:r>
            <a:r>
              <a:rPr lang="en-US" dirty="0"/>
              <a:t>Signature (the actual digital signature)</a:t>
            </a:r>
          </a:p>
          <a:p>
            <a:endParaRPr lang="en-US" dirty="0"/>
          </a:p>
        </p:txBody>
      </p:sp>
      <p:sp>
        <p:nvSpPr>
          <p:cNvPr id="4" name="Slide Number Placeholder 3"/>
          <p:cNvSpPr>
            <a:spLocks noGrp="1"/>
          </p:cNvSpPr>
          <p:nvPr>
            <p:ph type="sldNum" sz="quarter" idx="10"/>
          </p:nvPr>
        </p:nvSpPr>
        <p:spPr/>
        <p:txBody>
          <a:bodyPr/>
          <a:lstStyle/>
          <a:p>
            <a:fld id="{5331D5A2-79FA-4BAB-96EA-267D83C0B419}" type="slidenum">
              <a:rPr lang="en-US" smtClean="0"/>
              <a:t>44</a:t>
            </a:fld>
            <a:endParaRPr lang="en-US"/>
          </a:p>
        </p:txBody>
      </p:sp>
    </p:spTree>
    <p:extLst>
      <p:ext uri="{BB962C8B-B14F-4D97-AF65-F5344CB8AC3E}">
        <p14:creationId xmlns:p14="http://schemas.microsoft.com/office/powerpoint/2010/main" val="15459092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31D5A2-79FA-4BAB-96EA-267D83C0B419}" type="slidenum">
              <a:rPr lang="en-US" smtClean="0"/>
              <a:t>45</a:t>
            </a:fld>
            <a:endParaRPr lang="en-US"/>
          </a:p>
        </p:txBody>
      </p:sp>
    </p:spTree>
    <p:extLst>
      <p:ext uri="{BB962C8B-B14F-4D97-AF65-F5344CB8AC3E}">
        <p14:creationId xmlns:p14="http://schemas.microsoft.com/office/powerpoint/2010/main" val="29255418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31D5A2-79FA-4BAB-96EA-267D83C0B419}" type="slidenum">
              <a:rPr lang="en-US" smtClean="0"/>
              <a:t>46</a:t>
            </a:fld>
            <a:endParaRPr lang="en-US"/>
          </a:p>
        </p:txBody>
      </p:sp>
    </p:spTree>
    <p:extLst>
      <p:ext uri="{BB962C8B-B14F-4D97-AF65-F5344CB8AC3E}">
        <p14:creationId xmlns:p14="http://schemas.microsoft.com/office/powerpoint/2010/main" val="26745510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Steganography, which is also known as “</a:t>
            </a:r>
            <a:r>
              <a:rPr lang="en-US" dirty="0" err="1"/>
              <a:t>stego</a:t>
            </a:r>
            <a:r>
              <a:rPr lang="en-US" dirty="0"/>
              <a:t>,” is the practice of hiding a message within another </a:t>
            </a:r>
            <a:r>
              <a:rPr lang="en-US" dirty="0" smtClean="0"/>
              <a:t>medium – image, sound file, video clip, file’s slack space.</a:t>
            </a:r>
          </a:p>
          <a:p>
            <a:r>
              <a:rPr lang="en-US" dirty="0"/>
              <a:t>In </a:t>
            </a:r>
            <a:r>
              <a:rPr lang="en-US" dirty="0" err="1"/>
              <a:t>stego</a:t>
            </a:r>
            <a:r>
              <a:rPr lang="en-US" dirty="0"/>
              <a:t>, a message may or may not be encrypted. If the method used to hide a message </a:t>
            </a:r>
            <a:r>
              <a:rPr lang="en-US" dirty="0" smtClean="0"/>
              <a:t>can be </a:t>
            </a:r>
            <a:r>
              <a:rPr lang="en-US" dirty="0"/>
              <a:t>discovered, then the contents of the message will be compromised. The act of communicating through the use of steganography can be thought of as one </a:t>
            </a:r>
            <a:r>
              <a:rPr lang="en-US" dirty="0" smtClean="0"/>
              <a:t>form of </a:t>
            </a:r>
            <a:r>
              <a:rPr lang="en-US" dirty="0"/>
              <a:t>a covert channel</a:t>
            </a:r>
            <a:r>
              <a:rPr lang="en-US" dirty="0" smtClean="0"/>
              <a:t>.</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331D5A2-79FA-4BAB-96EA-267D83C0B419}" type="slidenum">
              <a:rPr lang="en-US" smtClean="0"/>
              <a:t>47</a:t>
            </a:fld>
            <a:endParaRPr lang="en-US"/>
          </a:p>
        </p:txBody>
      </p:sp>
    </p:spTree>
    <p:extLst>
      <p:ext uri="{BB962C8B-B14F-4D97-AF65-F5344CB8AC3E}">
        <p14:creationId xmlns:p14="http://schemas.microsoft.com/office/powerpoint/2010/main" val="35341893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31D5A2-79FA-4BAB-96EA-267D83C0B419}" type="slidenum">
              <a:rPr lang="en-US" smtClean="0"/>
              <a:t>48</a:t>
            </a:fld>
            <a:endParaRPr lang="en-US"/>
          </a:p>
        </p:txBody>
      </p:sp>
    </p:spTree>
    <p:extLst>
      <p:ext uri="{BB962C8B-B14F-4D97-AF65-F5344CB8AC3E}">
        <p14:creationId xmlns:p14="http://schemas.microsoft.com/office/powerpoint/2010/main" val="15675094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31D5A2-79FA-4BAB-96EA-267D83C0B419}" type="slidenum">
              <a:rPr lang="en-US" smtClean="0"/>
              <a:t>49</a:t>
            </a:fld>
            <a:endParaRPr lang="en-US"/>
          </a:p>
        </p:txBody>
      </p:sp>
    </p:spTree>
    <p:extLst>
      <p:ext uri="{BB962C8B-B14F-4D97-AF65-F5344CB8AC3E}">
        <p14:creationId xmlns:p14="http://schemas.microsoft.com/office/powerpoint/2010/main" val="265327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31D5A2-79FA-4BAB-96EA-267D83C0B419}" type="slidenum">
              <a:rPr lang="en-US" smtClean="0"/>
              <a:t>6</a:t>
            </a:fld>
            <a:endParaRPr lang="en-US"/>
          </a:p>
        </p:txBody>
      </p:sp>
    </p:spTree>
    <p:extLst>
      <p:ext uri="{BB962C8B-B14F-4D97-AF65-F5344CB8AC3E}">
        <p14:creationId xmlns:p14="http://schemas.microsoft.com/office/powerpoint/2010/main" val="400083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31D5A2-79FA-4BAB-96EA-267D83C0B419}" type="slidenum">
              <a:rPr lang="en-US" smtClean="0"/>
              <a:t>7</a:t>
            </a:fld>
            <a:endParaRPr lang="en-US"/>
          </a:p>
        </p:txBody>
      </p:sp>
    </p:spTree>
    <p:extLst>
      <p:ext uri="{BB962C8B-B14F-4D97-AF65-F5344CB8AC3E}">
        <p14:creationId xmlns:p14="http://schemas.microsoft.com/office/powerpoint/2010/main" val="2107726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31D5A2-79FA-4BAB-96EA-267D83C0B419}" type="slidenum">
              <a:rPr lang="en-US" smtClean="0"/>
              <a:t>8</a:t>
            </a:fld>
            <a:endParaRPr lang="en-US"/>
          </a:p>
        </p:txBody>
      </p:sp>
    </p:spTree>
    <p:extLst>
      <p:ext uri="{BB962C8B-B14F-4D97-AF65-F5344CB8AC3E}">
        <p14:creationId xmlns:p14="http://schemas.microsoft.com/office/powerpoint/2010/main" val="641109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Caesar cipher was an early substitution cipher aka Shift-cipher, shift 3 to right.</a:t>
            </a:r>
          </a:p>
          <a:p>
            <a:r>
              <a:rPr lang="en-US" dirty="0" err="1" smtClean="0"/>
              <a:t>ROT13</a:t>
            </a:r>
            <a:r>
              <a:rPr lang="en-US" dirty="0" smtClean="0"/>
              <a:t> is a cipher that shifts 13 to the right.</a:t>
            </a:r>
            <a:endParaRPr lang="en-US" dirty="0"/>
          </a:p>
        </p:txBody>
      </p:sp>
      <p:sp>
        <p:nvSpPr>
          <p:cNvPr id="4" name="Slide Number Placeholder 3"/>
          <p:cNvSpPr>
            <a:spLocks noGrp="1"/>
          </p:cNvSpPr>
          <p:nvPr>
            <p:ph type="sldNum" sz="quarter" idx="10"/>
          </p:nvPr>
        </p:nvSpPr>
        <p:spPr/>
        <p:txBody>
          <a:bodyPr/>
          <a:lstStyle/>
          <a:p>
            <a:fld id="{5331D5A2-79FA-4BAB-96EA-267D83C0B419}" type="slidenum">
              <a:rPr lang="en-US" smtClean="0"/>
              <a:t>9</a:t>
            </a:fld>
            <a:endParaRPr lang="en-US"/>
          </a:p>
        </p:txBody>
      </p:sp>
    </p:spTree>
    <p:extLst>
      <p:ext uri="{BB962C8B-B14F-4D97-AF65-F5344CB8AC3E}">
        <p14:creationId xmlns:p14="http://schemas.microsoft.com/office/powerpoint/2010/main" val="1025675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AKA Permutation Cipher</a:t>
            </a:r>
          </a:p>
          <a:p>
            <a:r>
              <a:rPr lang="en-US" dirty="0"/>
              <a:t> plaintext </a:t>
            </a:r>
            <a:r>
              <a:rPr lang="en-US" dirty="0" smtClean="0"/>
              <a:t>message </a:t>
            </a:r>
            <a:r>
              <a:rPr lang="en-US" dirty="0"/>
              <a:t>are rearranged—or transposed</a:t>
            </a:r>
            <a:r>
              <a:rPr lang="en-US" dirty="0" smtClean="0"/>
              <a:t>—</a:t>
            </a:r>
          </a:p>
          <a:p>
            <a:endParaRPr lang="en-US" dirty="0"/>
          </a:p>
          <a:p>
            <a:r>
              <a:rPr lang="en-US" dirty="0"/>
              <a:t>https://</a:t>
            </a:r>
            <a:r>
              <a:rPr lang="en-US" dirty="0" err="1"/>
              <a:t>en.wikipedia.org</a:t>
            </a:r>
            <a:r>
              <a:rPr lang="en-US" dirty="0"/>
              <a:t>/wiki/</a:t>
            </a:r>
            <a:r>
              <a:rPr lang="en-US" dirty="0" err="1"/>
              <a:t>Transposition_cipher</a:t>
            </a:r>
            <a:endParaRPr lang="en-US" dirty="0"/>
          </a:p>
        </p:txBody>
      </p:sp>
      <p:sp>
        <p:nvSpPr>
          <p:cNvPr id="4" name="Slide Number Placeholder 3"/>
          <p:cNvSpPr>
            <a:spLocks noGrp="1"/>
          </p:cNvSpPr>
          <p:nvPr>
            <p:ph type="sldNum" sz="quarter" idx="10"/>
          </p:nvPr>
        </p:nvSpPr>
        <p:spPr/>
        <p:txBody>
          <a:bodyPr/>
          <a:lstStyle/>
          <a:p>
            <a:fld id="{5331D5A2-79FA-4BAB-96EA-267D83C0B419}" type="slidenum">
              <a:rPr lang="en-US" smtClean="0"/>
              <a:t>10</a:t>
            </a:fld>
            <a:endParaRPr lang="en-US"/>
          </a:p>
        </p:txBody>
      </p:sp>
    </p:spTree>
    <p:extLst>
      <p:ext uri="{BB962C8B-B14F-4D97-AF65-F5344CB8AC3E}">
        <p14:creationId xmlns:p14="http://schemas.microsoft.com/office/powerpoint/2010/main" val="19254782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14400" y="3124200"/>
            <a:ext cx="10363200" cy="838200"/>
          </a:xfrm>
        </p:spPr>
        <p:txBody>
          <a:bodyPr/>
          <a:lstStyle>
            <a:lvl1pPr>
              <a:defRPr sz="4400"/>
            </a:lvl1pPr>
          </a:lstStyle>
          <a:p>
            <a:r>
              <a:rPr lang="en-US" smtClean="0"/>
              <a:t>Click to edit Master title style</a:t>
            </a:r>
            <a:endParaRPr lang="en-US"/>
          </a:p>
        </p:txBody>
      </p:sp>
      <p:sp>
        <p:nvSpPr>
          <p:cNvPr id="4099" name="Rectangle 3"/>
          <p:cNvSpPr>
            <a:spLocks noGrp="1" noChangeArrowheads="1"/>
          </p:cNvSpPr>
          <p:nvPr>
            <p:ph type="subTitle" idx="1"/>
          </p:nvPr>
        </p:nvSpPr>
        <p:spPr>
          <a:xfrm>
            <a:off x="1828800" y="4191000"/>
            <a:ext cx="8331200" cy="990600"/>
          </a:xfrm>
        </p:spPr>
        <p:txBody>
          <a:bodyPr/>
          <a:lstStyle>
            <a:lvl1pPr marL="0" indent="0" algn="ctr">
              <a:buFontTx/>
              <a:buNone/>
              <a:defRPr sz="4300" b="1"/>
            </a:lvl1pPr>
          </a:lstStyle>
          <a:p>
            <a:r>
              <a:rPr lang="en-US" smtClean="0"/>
              <a:t>Click to edit Master subtitle style</a:t>
            </a:r>
            <a:endParaRPr lang="en-US"/>
          </a:p>
        </p:txBody>
      </p:sp>
      <p:sp>
        <p:nvSpPr>
          <p:cNvPr id="4" name="Rectangle 4"/>
          <p:cNvSpPr>
            <a:spLocks noGrp="1" noChangeArrowheads="1"/>
          </p:cNvSpPr>
          <p:nvPr>
            <p:ph type="dt" sz="half" idx="10"/>
          </p:nvPr>
        </p:nvSpPr>
        <p:spPr bwMode="auto">
          <a:xfrm>
            <a:off x="914400" y="6248400"/>
            <a:ext cx="2540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a:solidFill>
                  <a:srgbClr val="222222"/>
                </a:solidFill>
              </a:defRPr>
            </a:lvl1pPr>
          </a:lstStyle>
          <a:p>
            <a:endParaRPr lang="en-US"/>
          </a:p>
        </p:txBody>
      </p:sp>
      <p:sp>
        <p:nvSpPr>
          <p:cNvPr id="5" name="Rectangle 5"/>
          <p:cNvSpPr>
            <a:spLocks noGrp="1" noChangeArrowheads="1"/>
          </p:cNvSpPr>
          <p:nvPr>
            <p:ph type="ftr" sz="quarter" idx="11"/>
          </p:nvPr>
        </p:nvSpPr>
        <p:spPr>
          <a:xfrm>
            <a:off x="4165600" y="6248400"/>
            <a:ext cx="3860800" cy="457200"/>
          </a:xfrm>
        </p:spPr>
        <p:txBody>
          <a:bodyPr/>
          <a:lstStyle>
            <a:lvl1pPr algn="ctr">
              <a:defRPr sz="1400">
                <a:latin typeface="Times New Roman" pitchFamily="18" charset="0"/>
              </a:defRPr>
            </a:lvl1pPr>
          </a:lstStyle>
          <a:p>
            <a:r>
              <a:rPr lang="en-US" smtClean="0"/>
              <a:t>CISSP Guide to Security Essentials, 2e</a:t>
            </a:r>
            <a:endParaRPr lang="en-US"/>
          </a:p>
        </p:txBody>
      </p:sp>
      <p:sp>
        <p:nvSpPr>
          <p:cNvPr id="6" name="Rectangle 6"/>
          <p:cNvSpPr>
            <a:spLocks noGrp="1" noChangeArrowheads="1"/>
          </p:cNvSpPr>
          <p:nvPr>
            <p:ph type="sldNum" sz="quarter" idx="12"/>
          </p:nvPr>
        </p:nvSpPr>
        <p:spPr>
          <a:xfrm>
            <a:off x="8737600" y="6248400"/>
            <a:ext cx="2540000" cy="457200"/>
          </a:xfrm>
        </p:spPr>
        <p:txBody>
          <a:bodyPr/>
          <a:lstStyle>
            <a:lvl1pPr>
              <a:defRPr sz="1400">
                <a:latin typeface="Times New Roman" panose="02020603050405020304" pitchFamily="18" charset="0"/>
              </a:defRPr>
            </a:lvl1pPr>
          </a:lstStyle>
          <a:p>
            <a:fld id="{F5F20038-68DA-44BA-A1FA-6E9CD4D074F3}" type="slidenum">
              <a:rPr lang="en-US" smtClean="0"/>
              <a:t>‹#›</a:t>
            </a:fld>
            <a:endParaRPr lang="en-US"/>
          </a:p>
        </p:txBody>
      </p:sp>
    </p:spTree>
    <p:extLst>
      <p:ext uri="{BB962C8B-B14F-4D97-AF65-F5344CB8AC3E}">
        <p14:creationId xmlns:p14="http://schemas.microsoft.com/office/powerpoint/2010/main" val="3966223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5" name="Rectangle 6"/>
          <p:cNvSpPr>
            <a:spLocks noGrp="1" noChangeArrowheads="1"/>
          </p:cNvSpPr>
          <p:nvPr>
            <p:ph type="sldNum" sz="quarter" idx="11"/>
          </p:nvPr>
        </p:nvSpPr>
        <p:spPr>
          <a:ln/>
        </p:spPr>
        <p:txBody>
          <a:bodyPr/>
          <a:lstStyle>
            <a:lvl1pPr>
              <a:defRPr/>
            </a:lvl1pPr>
          </a:lstStyle>
          <a:p>
            <a:fld id="{F5F20038-68DA-44BA-A1FA-6E9CD4D074F3}" type="slidenum">
              <a:rPr lang="en-US" smtClean="0"/>
              <a:t>‹#›</a:t>
            </a:fld>
            <a:endParaRPr lang="en-US"/>
          </a:p>
        </p:txBody>
      </p:sp>
    </p:spTree>
    <p:extLst>
      <p:ext uri="{BB962C8B-B14F-4D97-AF65-F5344CB8AC3E}">
        <p14:creationId xmlns:p14="http://schemas.microsoft.com/office/powerpoint/2010/main" val="1040029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88400" y="381000"/>
            <a:ext cx="26924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11200" y="381000"/>
            <a:ext cx="78740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5" name="Rectangle 6"/>
          <p:cNvSpPr>
            <a:spLocks noGrp="1" noChangeArrowheads="1"/>
          </p:cNvSpPr>
          <p:nvPr>
            <p:ph type="sldNum" sz="quarter" idx="11"/>
          </p:nvPr>
        </p:nvSpPr>
        <p:spPr>
          <a:ln/>
        </p:spPr>
        <p:txBody>
          <a:bodyPr/>
          <a:lstStyle>
            <a:lvl1pPr>
              <a:defRPr/>
            </a:lvl1pPr>
          </a:lstStyle>
          <a:p>
            <a:fld id="{F5F20038-68DA-44BA-A1FA-6E9CD4D074F3}" type="slidenum">
              <a:rPr lang="en-US" smtClean="0"/>
              <a:t>‹#›</a:t>
            </a:fld>
            <a:endParaRPr lang="en-US"/>
          </a:p>
        </p:txBody>
      </p:sp>
    </p:spTree>
    <p:extLst>
      <p:ext uri="{BB962C8B-B14F-4D97-AF65-F5344CB8AC3E}">
        <p14:creationId xmlns:p14="http://schemas.microsoft.com/office/powerpoint/2010/main" val="1122205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CISSP Guide to Security Essentials, 2e</a:t>
            </a:r>
            <a:endParaRPr lang="en-US"/>
          </a:p>
        </p:txBody>
      </p:sp>
      <p:sp>
        <p:nvSpPr>
          <p:cNvPr id="6" name="Rectangle 6"/>
          <p:cNvSpPr>
            <a:spLocks noGrp="1" noChangeArrowheads="1"/>
          </p:cNvSpPr>
          <p:nvPr>
            <p:ph type="sldNum" sz="quarter" idx="11"/>
          </p:nvPr>
        </p:nvSpPr>
        <p:spPr>
          <a:ln/>
        </p:spPr>
        <p:txBody>
          <a:bodyPr/>
          <a:lstStyle>
            <a:lvl1pPr>
              <a:defRPr/>
            </a:lvl1pPr>
          </a:lstStyle>
          <a:p>
            <a:fld id="{29E5C7A9-14E0-4B9B-8225-0CBF01F1E6B1}" type="slidenum">
              <a:rPr lang="en-US" altLang="en-US"/>
              <a:pPr/>
              <a:t>‹#›</a:t>
            </a:fld>
            <a:endParaRPr lang="en-US" altLang="en-US"/>
          </a:p>
        </p:txBody>
      </p:sp>
    </p:spTree>
    <p:extLst>
      <p:ext uri="{BB962C8B-B14F-4D97-AF65-F5344CB8AC3E}">
        <p14:creationId xmlns:p14="http://schemas.microsoft.com/office/powerpoint/2010/main" val="656664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981200"/>
            <a:ext cx="508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0" y="4114800"/>
            <a:ext cx="508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0"/>
          </p:nvPr>
        </p:nvSpPr>
        <p:spPr>
          <a:ln/>
        </p:spPr>
        <p:txBody>
          <a:bodyPr/>
          <a:lstStyle>
            <a:lvl1pPr>
              <a:defRPr/>
            </a:lvl1pPr>
          </a:lstStyle>
          <a:p>
            <a:pPr>
              <a:defRPr/>
            </a:pPr>
            <a:r>
              <a:rPr lang="en-US" smtClean="0"/>
              <a:t>CISSP Guide to Security Essentials, 2e</a:t>
            </a:r>
            <a:endParaRPr lang="en-US"/>
          </a:p>
        </p:txBody>
      </p:sp>
      <p:sp>
        <p:nvSpPr>
          <p:cNvPr id="7" name="Rectangle 6"/>
          <p:cNvSpPr>
            <a:spLocks noGrp="1" noChangeArrowheads="1"/>
          </p:cNvSpPr>
          <p:nvPr>
            <p:ph type="sldNum" sz="quarter" idx="11"/>
          </p:nvPr>
        </p:nvSpPr>
        <p:spPr>
          <a:ln/>
        </p:spPr>
        <p:txBody>
          <a:bodyPr/>
          <a:lstStyle>
            <a:lvl1pPr>
              <a:defRPr/>
            </a:lvl1pPr>
          </a:lstStyle>
          <a:p>
            <a:fld id="{F626ECBB-8772-46AF-B042-7FF5A937BC1D}" type="slidenum">
              <a:rPr lang="en-US" altLang="en-US"/>
              <a:pPr/>
              <a:t>‹#›</a:t>
            </a:fld>
            <a:endParaRPr lang="en-US" altLang="en-US"/>
          </a:p>
        </p:txBody>
      </p:sp>
    </p:spTree>
    <p:extLst>
      <p:ext uri="{BB962C8B-B14F-4D97-AF65-F5344CB8AC3E}">
        <p14:creationId xmlns:p14="http://schemas.microsoft.com/office/powerpoint/2010/main" val="10256963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6" name="Rectangle 6"/>
          <p:cNvSpPr>
            <a:spLocks noGrp="1" noChangeArrowheads="1"/>
          </p:cNvSpPr>
          <p:nvPr>
            <p:ph type="sldNum" sz="quarter" idx="12"/>
          </p:nvPr>
        </p:nvSpPr>
        <p:spPr>
          <a:ln/>
        </p:spPr>
        <p:txBody>
          <a:bodyPr/>
          <a:lstStyle>
            <a:lvl1pPr>
              <a:defRPr/>
            </a:lvl1pPr>
          </a:lstStyle>
          <a:p>
            <a:fld id="{42F0C2AA-5875-45E9-94EA-08A21C0DAB39}" type="slidenum">
              <a:rPr lang="en-US" altLang="en-US"/>
              <a:pPr/>
              <a:t>‹#›</a:t>
            </a:fld>
            <a:endParaRPr lang="en-US" altLang="en-US"/>
          </a:p>
        </p:txBody>
      </p:sp>
    </p:spTree>
    <p:extLst>
      <p:ext uri="{BB962C8B-B14F-4D97-AF65-F5344CB8AC3E}">
        <p14:creationId xmlns:p14="http://schemas.microsoft.com/office/powerpoint/2010/main" val="2515901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6" name="Rectangle 6"/>
          <p:cNvSpPr>
            <a:spLocks noGrp="1" noChangeArrowheads="1"/>
          </p:cNvSpPr>
          <p:nvPr>
            <p:ph type="sldNum" sz="quarter" idx="12"/>
          </p:nvPr>
        </p:nvSpPr>
        <p:spPr>
          <a:ln/>
        </p:spPr>
        <p:txBody>
          <a:bodyPr/>
          <a:lstStyle>
            <a:lvl1pPr>
              <a:defRPr/>
            </a:lvl1pPr>
          </a:lstStyle>
          <a:p>
            <a:fld id="{C683CB87-B6FE-4402-B691-A7704E3CAB16}" type="slidenum">
              <a:rPr lang="en-US" altLang="en-US"/>
              <a:pPr/>
              <a:t>‹#›</a:t>
            </a:fld>
            <a:endParaRPr lang="en-US" altLang="en-US"/>
          </a:p>
        </p:txBody>
      </p:sp>
    </p:spTree>
    <p:extLst>
      <p:ext uri="{BB962C8B-B14F-4D97-AF65-F5344CB8AC3E}">
        <p14:creationId xmlns:p14="http://schemas.microsoft.com/office/powerpoint/2010/main" val="154390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6" name="Rectangle 6"/>
          <p:cNvSpPr>
            <a:spLocks noGrp="1" noChangeArrowheads="1"/>
          </p:cNvSpPr>
          <p:nvPr>
            <p:ph type="sldNum" sz="quarter" idx="12"/>
          </p:nvPr>
        </p:nvSpPr>
        <p:spPr>
          <a:ln/>
        </p:spPr>
        <p:txBody>
          <a:bodyPr/>
          <a:lstStyle>
            <a:lvl1pPr>
              <a:defRPr/>
            </a:lvl1pPr>
          </a:lstStyle>
          <a:p>
            <a:fld id="{A8681ED0-5DEE-4D8D-B674-D0E5544812EE}" type="slidenum">
              <a:rPr lang="en-US" altLang="en-US"/>
              <a:pPr/>
              <a:t>‹#›</a:t>
            </a:fld>
            <a:endParaRPr lang="en-US" altLang="en-US"/>
          </a:p>
        </p:txBody>
      </p:sp>
    </p:spTree>
    <p:extLst>
      <p:ext uri="{BB962C8B-B14F-4D97-AF65-F5344CB8AC3E}">
        <p14:creationId xmlns:p14="http://schemas.microsoft.com/office/powerpoint/2010/main" val="2025563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11200" y="1676400"/>
            <a:ext cx="52832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76400"/>
            <a:ext cx="52832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7" name="Rectangle 6"/>
          <p:cNvSpPr>
            <a:spLocks noGrp="1" noChangeArrowheads="1"/>
          </p:cNvSpPr>
          <p:nvPr>
            <p:ph type="sldNum" sz="quarter" idx="12"/>
          </p:nvPr>
        </p:nvSpPr>
        <p:spPr>
          <a:ln/>
        </p:spPr>
        <p:txBody>
          <a:bodyPr/>
          <a:lstStyle>
            <a:lvl1pPr>
              <a:defRPr/>
            </a:lvl1pPr>
          </a:lstStyle>
          <a:p>
            <a:fld id="{F4916EA5-D546-412C-82FF-532A13EB7BE3}" type="slidenum">
              <a:rPr lang="en-US" altLang="en-US"/>
              <a:pPr/>
              <a:t>‹#›</a:t>
            </a:fld>
            <a:endParaRPr lang="en-US" altLang="en-US"/>
          </a:p>
        </p:txBody>
      </p:sp>
    </p:spTree>
    <p:extLst>
      <p:ext uri="{BB962C8B-B14F-4D97-AF65-F5344CB8AC3E}">
        <p14:creationId xmlns:p14="http://schemas.microsoft.com/office/powerpoint/2010/main" val="12253903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9" name="Rectangle 6"/>
          <p:cNvSpPr>
            <a:spLocks noGrp="1" noChangeArrowheads="1"/>
          </p:cNvSpPr>
          <p:nvPr>
            <p:ph type="sldNum" sz="quarter" idx="12"/>
          </p:nvPr>
        </p:nvSpPr>
        <p:spPr>
          <a:ln/>
        </p:spPr>
        <p:txBody>
          <a:bodyPr/>
          <a:lstStyle>
            <a:lvl1pPr>
              <a:defRPr/>
            </a:lvl1pPr>
          </a:lstStyle>
          <a:p>
            <a:fld id="{6AC3BD74-2505-4009-9425-AEBD7AE01BAF}" type="slidenum">
              <a:rPr lang="en-US" altLang="en-US"/>
              <a:pPr/>
              <a:t>‹#›</a:t>
            </a:fld>
            <a:endParaRPr lang="en-US" altLang="en-US"/>
          </a:p>
        </p:txBody>
      </p:sp>
    </p:spTree>
    <p:extLst>
      <p:ext uri="{BB962C8B-B14F-4D97-AF65-F5344CB8AC3E}">
        <p14:creationId xmlns:p14="http://schemas.microsoft.com/office/powerpoint/2010/main" val="13164773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5" name="Rectangle 6"/>
          <p:cNvSpPr>
            <a:spLocks noGrp="1" noChangeArrowheads="1"/>
          </p:cNvSpPr>
          <p:nvPr>
            <p:ph type="sldNum" sz="quarter" idx="12"/>
          </p:nvPr>
        </p:nvSpPr>
        <p:spPr>
          <a:ln/>
        </p:spPr>
        <p:txBody>
          <a:bodyPr/>
          <a:lstStyle>
            <a:lvl1pPr>
              <a:defRPr/>
            </a:lvl1pPr>
          </a:lstStyle>
          <a:p>
            <a:fld id="{7CFA4910-E9DC-48C9-BA89-A7E978939902}" type="slidenum">
              <a:rPr lang="en-US" altLang="en-US"/>
              <a:pPr/>
              <a:t>‹#›</a:t>
            </a:fld>
            <a:endParaRPr lang="en-US" altLang="en-US"/>
          </a:p>
        </p:txBody>
      </p:sp>
    </p:spTree>
    <p:extLst>
      <p:ext uri="{BB962C8B-B14F-4D97-AF65-F5344CB8AC3E}">
        <p14:creationId xmlns:p14="http://schemas.microsoft.com/office/powerpoint/2010/main" val="3185686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xfrm>
            <a:off x="711200" y="6324600"/>
            <a:ext cx="6908800" cy="381000"/>
          </a:xfrm>
        </p:spPr>
        <p:txBody>
          <a:bodyPr/>
          <a:lstStyle>
            <a:lvl1pPr>
              <a:defRPr sz="1400"/>
            </a:lvl1pPr>
          </a:lstStyle>
          <a:p>
            <a:r>
              <a:rPr lang="en-US" smtClean="0"/>
              <a:t>CISSP Guide to Security Essentials, 2e</a:t>
            </a:r>
            <a:endParaRPr lang="en-US"/>
          </a:p>
        </p:txBody>
      </p:sp>
      <p:sp>
        <p:nvSpPr>
          <p:cNvPr id="6" name="Rectangle 5"/>
          <p:cNvSpPr>
            <a:spLocks noGrp="1" noChangeArrowheads="1"/>
          </p:cNvSpPr>
          <p:nvPr>
            <p:ph type="sldNum" sz="quarter" idx="11"/>
          </p:nvPr>
        </p:nvSpPr>
        <p:spPr>
          <a:xfrm>
            <a:off x="10769600" y="6324600"/>
            <a:ext cx="711200" cy="381000"/>
          </a:xfrm>
        </p:spPr>
        <p:txBody>
          <a:bodyPr/>
          <a:lstStyle>
            <a:lvl1pPr>
              <a:defRPr sz="1400"/>
            </a:lvl1pPr>
          </a:lstStyle>
          <a:p>
            <a:fld id="{F5F20038-68DA-44BA-A1FA-6E9CD4D074F3}" type="slidenum">
              <a:rPr lang="en-US" smtClean="0"/>
              <a:t>‹#›</a:t>
            </a:fld>
            <a:endParaRPr lang="en-US"/>
          </a:p>
        </p:txBody>
      </p:sp>
    </p:spTree>
    <p:extLst>
      <p:ext uri="{BB962C8B-B14F-4D97-AF65-F5344CB8AC3E}">
        <p14:creationId xmlns:p14="http://schemas.microsoft.com/office/powerpoint/2010/main" val="18943686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4" name="Rectangle 6"/>
          <p:cNvSpPr>
            <a:spLocks noGrp="1" noChangeArrowheads="1"/>
          </p:cNvSpPr>
          <p:nvPr>
            <p:ph type="sldNum" sz="quarter" idx="12"/>
          </p:nvPr>
        </p:nvSpPr>
        <p:spPr>
          <a:ln/>
        </p:spPr>
        <p:txBody>
          <a:bodyPr/>
          <a:lstStyle>
            <a:lvl1pPr>
              <a:defRPr/>
            </a:lvl1pPr>
          </a:lstStyle>
          <a:p>
            <a:fld id="{174B402F-F8F3-4B9B-9DEF-802AC852BD32}" type="slidenum">
              <a:rPr lang="en-US" altLang="en-US"/>
              <a:pPr/>
              <a:t>‹#›</a:t>
            </a:fld>
            <a:endParaRPr lang="en-US" altLang="en-US"/>
          </a:p>
        </p:txBody>
      </p:sp>
    </p:spTree>
    <p:extLst>
      <p:ext uri="{BB962C8B-B14F-4D97-AF65-F5344CB8AC3E}">
        <p14:creationId xmlns:p14="http://schemas.microsoft.com/office/powerpoint/2010/main" val="7795151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7" name="Rectangle 6"/>
          <p:cNvSpPr>
            <a:spLocks noGrp="1" noChangeArrowheads="1"/>
          </p:cNvSpPr>
          <p:nvPr>
            <p:ph type="sldNum" sz="quarter" idx="12"/>
          </p:nvPr>
        </p:nvSpPr>
        <p:spPr>
          <a:ln/>
        </p:spPr>
        <p:txBody>
          <a:bodyPr/>
          <a:lstStyle>
            <a:lvl1pPr>
              <a:defRPr/>
            </a:lvl1pPr>
          </a:lstStyle>
          <a:p>
            <a:fld id="{4F0408EE-5C86-4F7A-AA1B-EF1278D4D133}" type="slidenum">
              <a:rPr lang="en-US" altLang="en-US"/>
              <a:pPr/>
              <a:t>‹#›</a:t>
            </a:fld>
            <a:endParaRPr lang="en-US" altLang="en-US"/>
          </a:p>
        </p:txBody>
      </p:sp>
    </p:spTree>
    <p:extLst>
      <p:ext uri="{BB962C8B-B14F-4D97-AF65-F5344CB8AC3E}">
        <p14:creationId xmlns:p14="http://schemas.microsoft.com/office/powerpoint/2010/main" val="29566919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7" name="Rectangle 6"/>
          <p:cNvSpPr>
            <a:spLocks noGrp="1" noChangeArrowheads="1"/>
          </p:cNvSpPr>
          <p:nvPr>
            <p:ph type="sldNum" sz="quarter" idx="12"/>
          </p:nvPr>
        </p:nvSpPr>
        <p:spPr>
          <a:ln/>
        </p:spPr>
        <p:txBody>
          <a:bodyPr/>
          <a:lstStyle>
            <a:lvl1pPr>
              <a:defRPr/>
            </a:lvl1pPr>
          </a:lstStyle>
          <a:p>
            <a:fld id="{28BF78F1-4842-46A7-9549-CCAE39C5D229}" type="slidenum">
              <a:rPr lang="en-US" altLang="en-US"/>
              <a:pPr/>
              <a:t>‹#›</a:t>
            </a:fld>
            <a:endParaRPr lang="en-US" altLang="en-US"/>
          </a:p>
        </p:txBody>
      </p:sp>
    </p:spTree>
    <p:extLst>
      <p:ext uri="{BB962C8B-B14F-4D97-AF65-F5344CB8AC3E}">
        <p14:creationId xmlns:p14="http://schemas.microsoft.com/office/powerpoint/2010/main" val="7829334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6" name="Rectangle 6"/>
          <p:cNvSpPr>
            <a:spLocks noGrp="1" noChangeArrowheads="1"/>
          </p:cNvSpPr>
          <p:nvPr>
            <p:ph type="sldNum" sz="quarter" idx="12"/>
          </p:nvPr>
        </p:nvSpPr>
        <p:spPr>
          <a:ln/>
        </p:spPr>
        <p:txBody>
          <a:bodyPr/>
          <a:lstStyle>
            <a:lvl1pPr>
              <a:defRPr/>
            </a:lvl1pPr>
          </a:lstStyle>
          <a:p>
            <a:fld id="{1514E92C-5B53-4615-9BC8-B02288129170}" type="slidenum">
              <a:rPr lang="en-US" altLang="en-US"/>
              <a:pPr/>
              <a:t>‹#›</a:t>
            </a:fld>
            <a:endParaRPr lang="en-US" altLang="en-US"/>
          </a:p>
        </p:txBody>
      </p:sp>
    </p:spTree>
    <p:extLst>
      <p:ext uri="{BB962C8B-B14F-4D97-AF65-F5344CB8AC3E}">
        <p14:creationId xmlns:p14="http://schemas.microsoft.com/office/powerpoint/2010/main" val="5742717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88400" y="381000"/>
            <a:ext cx="26924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11200" y="381000"/>
            <a:ext cx="78740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6" name="Rectangle 6"/>
          <p:cNvSpPr>
            <a:spLocks noGrp="1" noChangeArrowheads="1"/>
          </p:cNvSpPr>
          <p:nvPr>
            <p:ph type="sldNum" sz="quarter" idx="12"/>
          </p:nvPr>
        </p:nvSpPr>
        <p:spPr>
          <a:ln/>
        </p:spPr>
        <p:txBody>
          <a:bodyPr/>
          <a:lstStyle>
            <a:lvl1pPr>
              <a:defRPr/>
            </a:lvl1pPr>
          </a:lstStyle>
          <a:p>
            <a:fld id="{62A1CED4-7C01-47D9-90CF-ECB6281B791D}" type="slidenum">
              <a:rPr lang="en-US" altLang="en-US"/>
              <a:pPr/>
              <a:t>‹#›</a:t>
            </a:fld>
            <a:endParaRPr lang="en-US" altLang="en-US"/>
          </a:p>
        </p:txBody>
      </p:sp>
    </p:spTree>
    <p:extLst>
      <p:ext uri="{BB962C8B-B14F-4D97-AF65-F5344CB8AC3E}">
        <p14:creationId xmlns:p14="http://schemas.microsoft.com/office/powerpoint/2010/main" val="1050659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5" name="Rectangle 6"/>
          <p:cNvSpPr>
            <a:spLocks noGrp="1" noChangeArrowheads="1"/>
          </p:cNvSpPr>
          <p:nvPr>
            <p:ph type="sldNum" sz="quarter" idx="11"/>
          </p:nvPr>
        </p:nvSpPr>
        <p:spPr>
          <a:ln/>
        </p:spPr>
        <p:txBody>
          <a:bodyPr/>
          <a:lstStyle>
            <a:lvl1pPr>
              <a:defRPr/>
            </a:lvl1pPr>
          </a:lstStyle>
          <a:p>
            <a:fld id="{F5F20038-68DA-44BA-A1FA-6E9CD4D074F3}" type="slidenum">
              <a:rPr lang="en-US" smtClean="0"/>
              <a:t>‹#›</a:t>
            </a:fld>
            <a:endParaRPr lang="en-US"/>
          </a:p>
        </p:txBody>
      </p:sp>
    </p:spTree>
    <p:extLst>
      <p:ext uri="{BB962C8B-B14F-4D97-AF65-F5344CB8AC3E}">
        <p14:creationId xmlns:p14="http://schemas.microsoft.com/office/powerpoint/2010/main" val="2745496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11200" y="1676400"/>
            <a:ext cx="52832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76400"/>
            <a:ext cx="52832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6" name="Rectangle 6"/>
          <p:cNvSpPr>
            <a:spLocks noGrp="1" noChangeArrowheads="1"/>
          </p:cNvSpPr>
          <p:nvPr>
            <p:ph type="sldNum" sz="quarter" idx="11"/>
          </p:nvPr>
        </p:nvSpPr>
        <p:spPr>
          <a:ln/>
        </p:spPr>
        <p:txBody>
          <a:bodyPr/>
          <a:lstStyle>
            <a:lvl1pPr>
              <a:defRPr/>
            </a:lvl1pPr>
          </a:lstStyle>
          <a:p>
            <a:fld id="{F5F20038-68DA-44BA-A1FA-6E9CD4D074F3}" type="slidenum">
              <a:rPr lang="en-US" smtClean="0"/>
              <a:t>‹#›</a:t>
            </a:fld>
            <a:endParaRPr lang="en-US"/>
          </a:p>
        </p:txBody>
      </p:sp>
    </p:spTree>
    <p:extLst>
      <p:ext uri="{BB962C8B-B14F-4D97-AF65-F5344CB8AC3E}">
        <p14:creationId xmlns:p14="http://schemas.microsoft.com/office/powerpoint/2010/main" val="3427357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8" name="Rectangle 6"/>
          <p:cNvSpPr>
            <a:spLocks noGrp="1" noChangeArrowheads="1"/>
          </p:cNvSpPr>
          <p:nvPr>
            <p:ph type="sldNum" sz="quarter" idx="11"/>
          </p:nvPr>
        </p:nvSpPr>
        <p:spPr>
          <a:ln/>
        </p:spPr>
        <p:txBody>
          <a:bodyPr/>
          <a:lstStyle>
            <a:lvl1pPr>
              <a:defRPr/>
            </a:lvl1pPr>
          </a:lstStyle>
          <a:p>
            <a:fld id="{F5F20038-68DA-44BA-A1FA-6E9CD4D074F3}" type="slidenum">
              <a:rPr lang="en-US" smtClean="0"/>
              <a:t>‹#›</a:t>
            </a:fld>
            <a:endParaRPr lang="en-US"/>
          </a:p>
        </p:txBody>
      </p:sp>
    </p:spTree>
    <p:extLst>
      <p:ext uri="{BB962C8B-B14F-4D97-AF65-F5344CB8AC3E}">
        <p14:creationId xmlns:p14="http://schemas.microsoft.com/office/powerpoint/2010/main" val="1612394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4" name="Rectangle 6"/>
          <p:cNvSpPr>
            <a:spLocks noGrp="1" noChangeArrowheads="1"/>
          </p:cNvSpPr>
          <p:nvPr>
            <p:ph type="sldNum" sz="quarter" idx="11"/>
          </p:nvPr>
        </p:nvSpPr>
        <p:spPr>
          <a:ln/>
        </p:spPr>
        <p:txBody>
          <a:bodyPr/>
          <a:lstStyle>
            <a:lvl1pPr>
              <a:defRPr/>
            </a:lvl1pPr>
          </a:lstStyle>
          <a:p>
            <a:fld id="{F5F20038-68DA-44BA-A1FA-6E9CD4D074F3}" type="slidenum">
              <a:rPr lang="en-US" smtClean="0"/>
              <a:t>‹#›</a:t>
            </a:fld>
            <a:endParaRPr lang="en-US"/>
          </a:p>
        </p:txBody>
      </p:sp>
    </p:spTree>
    <p:extLst>
      <p:ext uri="{BB962C8B-B14F-4D97-AF65-F5344CB8AC3E}">
        <p14:creationId xmlns:p14="http://schemas.microsoft.com/office/powerpoint/2010/main" val="37014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3" name="Rectangle 6"/>
          <p:cNvSpPr>
            <a:spLocks noGrp="1" noChangeArrowheads="1"/>
          </p:cNvSpPr>
          <p:nvPr>
            <p:ph type="sldNum" sz="quarter" idx="11"/>
          </p:nvPr>
        </p:nvSpPr>
        <p:spPr>
          <a:ln/>
        </p:spPr>
        <p:txBody>
          <a:bodyPr/>
          <a:lstStyle>
            <a:lvl1pPr>
              <a:defRPr/>
            </a:lvl1pPr>
          </a:lstStyle>
          <a:p>
            <a:fld id="{F5F20038-68DA-44BA-A1FA-6E9CD4D074F3}" type="slidenum">
              <a:rPr lang="en-US" smtClean="0"/>
              <a:t>‹#›</a:t>
            </a:fld>
            <a:endParaRPr lang="en-US"/>
          </a:p>
        </p:txBody>
      </p:sp>
    </p:spTree>
    <p:extLst>
      <p:ext uri="{BB962C8B-B14F-4D97-AF65-F5344CB8AC3E}">
        <p14:creationId xmlns:p14="http://schemas.microsoft.com/office/powerpoint/2010/main" val="3276132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6" name="Rectangle 6"/>
          <p:cNvSpPr>
            <a:spLocks noGrp="1" noChangeArrowheads="1"/>
          </p:cNvSpPr>
          <p:nvPr>
            <p:ph type="sldNum" sz="quarter" idx="11"/>
          </p:nvPr>
        </p:nvSpPr>
        <p:spPr>
          <a:ln/>
        </p:spPr>
        <p:txBody>
          <a:bodyPr/>
          <a:lstStyle>
            <a:lvl1pPr>
              <a:defRPr/>
            </a:lvl1pPr>
          </a:lstStyle>
          <a:p>
            <a:fld id="{F5F20038-68DA-44BA-A1FA-6E9CD4D074F3}" type="slidenum">
              <a:rPr lang="en-US" smtClean="0"/>
              <a:t>‹#›</a:t>
            </a:fld>
            <a:endParaRPr lang="en-US"/>
          </a:p>
        </p:txBody>
      </p:sp>
    </p:spTree>
    <p:extLst>
      <p:ext uri="{BB962C8B-B14F-4D97-AF65-F5344CB8AC3E}">
        <p14:creationId xmlns:p14="http://schemas.microsoft.com/office/powerpoint/2010/main" val="3688166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6" name="Rectangle 6"/>
          <p:cNvSpPr>
            <a:spLocks noGrp="1" noChangeArrowheads="1"/>
          </p:cNvSpPr>
          <p:nvPr>
            <p:ph type="sldNum" sz="quarter" idx="11"/>
          </p:nvPr>
        </p:nvSpPr>
        <p:spPr>
          <a:ln/>
        </p:spPr>
        <p:txBody>
          <a:bodyPr/>
          <a:lstStyle>
            <a:lvl1pPr>
              <a:defRPr/>
            </a:lvl1pPr>
          </a:lstStyle>
          <a:p>
            <a:fld id="{F5F20038-68DA-44BA-A1FA-6E9CD4D074F3}" type="slidenum">
              <a:rPr lang="en-US" smtClean="0"/>
              <a:t>‹#›</a:t>
            </a:fld>
            <a:endParaRPr lang="en-US"/>
          </a:p>
        </p:txBody>
      </p:sp>
    </p:spTree>
    <p:extLst>
      <p:ext uri="{BB962C8B-B14F-4D97-AF65-F5344CB8AC3E}">
        <p14:creationId xmlns:p14="http://schemas.microsoft.com/office/powerpoint/2010/main" val="1277815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11200" y="381000"/>
            <a:ext cx="1076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711200" y="1676400"/>
            <a:ext cx="10769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p:txBody>
      </p:sp>
      <p:sp>
        <p:nvSpPr>
          <p:cNvPr id="1029" name="Rectangle 5"/>
          <p:cNvSpPr>
            <a:spLocks noGrp="1" noChangeArrowheads="1"/>
          </p:cNvSpPr>
          <p:nvPr>
            <p:ph type="ftr" sz="quarter" idx="3"/>
          </p:nvPr>
        </p:nvSpPr>
        <p:spPr bwMode="auto">
          <a:xfrm>
            <a:off x="711200" y="6324600"/>
            <a:ext cx="78232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a:solidFill>
                  <a:srgbClr val="222222"/>
                </a:solidFill>
                <a:latin typeface="+mn-lt"/>
              </a:defRPr>
            </a:lvl1pPr>
          </a:lstStyle>
          <a:p>
            <a:r>
              <a:rPr lang="en-US" smtClean="0"/>
              <a:t>CISSP Guide to Security Essentials, 2e</a:t>
            </a:r>
            <a:endParaRPr lang="en-US"/>
          </a:p>
        </p:txBody>
      </p:sp>
      <p:sp>
        <p:nvSpPr>
          <p:cNvPr id="1030" name="Rectangle 6"/>
          <p:cNvSpPr>
            <a:spLocks noGrp="1" noChangeArrowheads="1"/>
          </p:cNvSpPr>
          <p:nvPr>
            <p:ph type="sldNum" sz="quarter" idx="4"/>
          </p:nvPr>
        </p:nvSpPr>
        <p:spPr bwMode="auto">
          <a:xfrm>
            <a:off x="8737600" y="6324600"/>
            <a:ext cx="27432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a:solidFill>
                  <a:srgbClr val="222222"/>
                </a:solidFill>
                <a:latin typeface="Arial" panose="020B0604020202020204" pitchFamily="34" charset="0"/>
              </a:defRPr>
            </a:lvl1pPr>
          </a:lstStyle>
          <a:p>
            <a:fld id="{F5F20038-68DA-44BA-A1FA-6E9CD4D074F3}" type="slidenum">
              <a:rPr lang="en-US" smtClean="0"/>
              <a:t>‹#›</a:t>
            </a:fld>
            <a:endParaRPr lang="en-US"/>
          </a:p>
        </p:txBody>
      </p:sp>
    </p:spTree>
    <p:extLst>
      <p:ext uri="{BB962C8B-B14F-4D97-AF65-F5344CB8AC3E}">
        <p14:creationId xmlns:p14="http://schemas.microsoft.com/office/powerpoint/2010/main" val="24155849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84" r:id="rId12"/>
    <p:sldLayoutId id="2147483685" r:id="rId13"/>
  </p:sldLayoutIdLst>
  <p:hf hdr="0" dt="0"/>
  <p:txStyles>
    <p:titleStyle>
      <a:lvl1pPr algn="ctr" rtl="0" eaLnBrk="1" fontAlgn="base" hangingPunct="1">
        <a:spcBef>
          <a:spcPct val="0"/>
        </a:spcBef>
        <a:spcAft>
          <a:spcPct val="0"/>
        </a:spcAft>
        <a:defRPr sz="3600">
          <a:solidFill>
            <a:srgbClr val="222222"/>
          </a:solidFill>
          <a:latin typeface="+mj-lt"/>
          <a:ea typeface="+mj-ea"/>
          <a:cs typeface="+mj-cs"/>
        </a:defRPr>
      </a:lvl1pPr>
      <a:lvl2pPr algn="ctr" rtl="0" eaLnBrk="1" fontAlgn="base" hangingPunct="1">
        <a:spcBef>
          <a:spcPct val="0"/>
        </a:spcBef>
        <a:spcAft>
          <a:spcPct val="0"/>
        </a:spcAft>
        <a:defRPr sz="3600">
          <a:solidFill>
            <a:srgbClr val="222222"/>
          </a:solidFill>
          <a:latin typeface="Arial" charset="0"/>
        </a:defRPr>
      </a:lvl2pPr>
      <a:lvl3pPr algn="ctr" rtl="0" eaLnBrk="1" fontAlgn="base" hangingPunct="1">
        <a:spcBef>
          <a:spcPct val="0"/>
        </a:spcBef>
        <a:spcAft>
          <a:spcPct val="0"/>
        </a:spcAft>
        <a:defRPr sz="3600">
          <a:solidFill>
            <a:srgbClr val="222222"/>
          </a:solidFill>
          <a:latin typeface="Arial" charset="0"/>
        </a:defRPr>
      </a:lvl3pPr>
      <a:lvl4pPr algn="ctr" rtl="0" eaLnBrk="1" fontAlgn="base" hangingPunct="1">
        <a:spcBef>
          <a:spcPct val="0"/>
        </a:spcBef>
        <a:spcAft>
          <a:spcPct val="0"/>
        </a:spcAft>
        <a:defRPr sz="3600">
          <a:solidFill>
            <a:srgbClr val="222222"/>
          </a:solidFill>
          <a:latin typeface="Arial" charset="0"/>
        </a:defRPr>
      </a:lvl4pPr>
      <a:lvl5pPr algn="ctr" rtl="0" eaLnBrk="1" fontAlgn="base" hangingPunct="1">
        <a:spcBef>
          <a:spcPct val="0"/>
        </a:spcBef>
        <a:spcAft>
          <a:spcPct val="0"/>
        </a:spcAft>
        <a:defRPr sz="3600">
          <a:solidFill>
            <a:srgbClr val="222222"/>
          </a:solidFill>
          <a:latin typeface="Arial" charset="0"/>
        </a:defRPr>
      </a:lvl5pPr>
      <a:lvl6pPr marL="457200" algn="ctr" rtl="0" eaLnBrk="1" fontAlgn="base" hangingPunct="1">
        <a:spcBef>
          <a:spcPct val="0"/>
        </a:spcBef>
        <a:spcAft>
          <a:spcPct val="0"/>
        </a:spcAft>
        <a:defRPr sz="3600">
          <a:solidFill>
            <a:srgbClr val="222222"/>
          </a:solidFill>
          <a:latin typeface="Arial" charset="0"/>
        </a:defRPr>
      </a:lvl6pPr>
      <a:lvl7pPr marL="914400" algn="ctr" rtl="0" eaLnBrk="1" fontAlgn="base" hangingPunct="1">
        <a:spcBef>
          <a:spcPct val="0"/>
        </a:spcBef>
        <a:spcAft>
          <a:spcPct val="0"/>
        </a:spcAft>
        <a:defRPr sz="3600">
          <a:solidFill>
            <a:srgbClr val="222222"/>
          </a:solidFill>
          <a:latin typeface="Arial" charset="0"/>
        </a:defRPr>
      </a:lvl7pPr>
      <a:lvl8pPr marL="1371600" algn="ctr" rtl="0" eaLnBrk="1" fontAlgn="base" hangingPunct="1">
        <a:spcBef>
          <a:spcPct val="0"/>
        </a:spcBef>
        <a:spcAft>
          <a:spcPct val="0"/>
        </a:spcAft>
        <a:defRPr sz="3600">
          <a:solidFill>
            <a:srgbClr val="222222"/>
          </a:solidFill>
          <a:latin typeface="Arial" charset="0"/>
        </a:defRPr>
      </a:lvl8pPr>
      <a:lvl9pPr marL="1828800" algn="ctr" rtl="0" eaLnBrk="1" fontAlgn="base" hangingPunct="1">
        <a:spcBef>
          <a:spcPct val="0"/>
        </a:spcBef>
        <a:spcAft>
          <a:spcPct val="0"/>
        </a:spcAft>
        <a:defRPr sz="3600">
          <a:solidFill>
            <a:srgbClr val="222222"/>
          </a:solidFill>
          <a:latin typeface="Arial" charset="0"/>
        </a:defRPr>
      </a:lvl9pPr>
    </p:titleStyle>
    <p:bodyStyle>
      <a:lvl1pPr marL="342900" indent="-342900" algn="l" rtl="0" eaLnBrk="1" fontAlgn="base" hangingPunct="1">
        <a:spcBef>
          <a:spcPct val="20000"/>
        </a:spcBef>
        <a:spcAft>
          <a:spcPct val="0"/>
        </a:spcAft>
        <a:buChar char="•"/>
        <a:defRPr sz="2600">
          <a:solidFill>
            <a:srgbClr val="222222"/>
          </a:solidFill>
          <a:latin typeface="+mn-lt"/>
          <a:ea typeface="+mn-ea"/>
          <a:cs typeface="+mn-cs"/>
        </a:defRPr>
      </a:lvl1pPr>
      <a:lvl2pPr marL="742950" indent="-285750" algn="l" rtl="0" eaLnBrk="1" fontAlgn="base" hangingPunct="1">
        <a:spcBef>
          <a:spcPct val="20000"/>
        </a:spcBef>
        <a:spcAft>
          <a:spcPct val="0"/>
        </a:spcAft>
        <a:buChar char="–"/>
        <a:defRPr sz="2400">
          <a:solidFill>
            <a:srgbClr val="222222"/>
          </a:solidFill>
          <a:latin typeface="+mn-lt"/>
        </a:defRPr>
      </a:lvl2pPr>
      <a:lvl3pPr marL="1143000" indent="-228600" algn="l" rtl="0" eaLnBrk="1" fontAlgn="base" hangingPunct="1">
        <a:spcBef>
          <a:spcPct val="20000"/>
        </a:spcBef>
        <a:spcAft>
          <a:spcPct val="0"/>
        </a:spcAft>
        <a:buChar char="•"/>
        <a:defRPr sz="2200">
          <a:solidFill>
            <a:srgbClr val="222222"/>
          </a:solidFill>
          <a:latin typeface="+mn-lt"/>
        </a:defRPr>
      </a:lvl3pPr>
      <a:lvl4pPr marL="1600200" indent="-228600" algn="l" rtl="0" eaLnBrk="1" fontAlgn="base" hangingPunct="1">
        <a:spcBef>
          <a:spcPct val="20000"/>
        </a:spcBef>
        <a:spcAft>
          <a:spcPct val="0"/>
        </a:spcAft>
        <a:buChar char="–"/>
        <a:defRPr sz="2200">
          <a:solidFill>
            <a:srgbClr val="222222"/>
          </a:solidFill>
          <a:latin typeface="+mn-lt"/>
        </a:defRPr>
      </a:lvl4pPr>
      <a:lvl5pPr marL="2057400" indent="-228600" algn="l" rtl="0" eaLnBrk="1" fontAlgn="base" hangingPunct="1">
        <a:spcBef>
          <a:spcPct val="20000"/>
        </a:spcBef>
        <a:spcAft>
          <a:spcPct val="0"/>
        </a:spcAft>
        <a:buChar char="»"/>
        <a:defRPr sz="2000">
          <a:solidFill>
            <a:schemeClr val="tx1"/>
          </a:solidFill>
          <a:latin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711200" y="381000"/>
            <a:ext cx="1076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Rectangle 3"/>
          <p:cNvSpPr>
            <a:spLocks noGrp="1" noChangeArrowheads="1"/>
          </p:cNvSpPr>
          <p:nvPr>
            <p:ph type="body" idx="1"/>
          </p:nvPr>
        </p:nvSpPr>
        <p:spPr bwMode="auto">
          <a:xfrm>
            <a:off x="711200" y="1676400"/>
            <a:ext cx="10769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p:txBody>
      </p:sp>
      <p:sp>
        <p:nvSpPr>
          <p:cNvPr id="6" name="Rectangle 4"/>
          <p:cNvSpPr>
            <a:spLocks noGrp="1" noChangeArrowheads="1"/>
          </p:cNvSpPr>
          <p:nvPr>
            <p:ph type="dt" sz="half" idx="2"/>
          </p:nvPr>
        </p:nvSpPr>
        <p:spPr bwMode="auto">
          <a:xfrm>
            <a:off x="914400" y="6248400"/>
            <a:ext cx="2540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a:solidFill>
                  <a:srgbClr val="222222"/>
                </a:solidFill>
                <a:latin typeface="Times New Roman" pitchFamily="18" charset="0"/>
              </a:defRPr>
            </a:lvl1pPr>
          </a:lstStyle>
          <a:p>
            <a:pPr>
              <a:defRPr/>
            </a:pPr>
            <a:endParaRPr lang="en-US"/>
          </a:p>
        </p:txBody>
      </p:sp>
      <p:sp>
        <p:nvSpPr>
          <p:cNvPr id="7" name="Rectangle 5"/>
          <p:cNvSpPr>
            <a:spLocks noGrp="1" noChangeArrowheads="1"/>
          </p:cNvSpPr>
          <p:nvPr>
            <p:ph type="ftr" sz="quarter" idx="3"/>
          </p:nvPr>
        </p:nvSpPr>
        <p:spPr bwMode="auto">
          <a:xfrm>
            <a:off x="4165600" y="6248400"/>
            <a:ext cx="38608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400">
                <a:solidFill>
                  <a:srgbClr val="222222"/>
                </a:solidFill>
                <a:latin typeface="Times New Roman" pitchFamily="18" charset="0"/>
              </a:defRPr>
            </a:lvl1pPr>
          </a:lstStyle>
          <a:p>
            <a:pPr>
              <a:defRPr/>
            </a:pPr>
            <a:r>
              <a:rPr lang="en-US" smtClean="0"/>
              <a:t>CISSP Guide to Security Essentials, 2e</a:t>
            </a:r>
            <a:endParaRPr lang="en-US"/>
          </a:p>
        </p:txBody>
      </p:sp>
      <p:sp>
        <p:nvSpPr>
          <p:cNvPr id="8" name="Rectangle 6"/>
          <p:cNvSpPr>
            <a:spLocks noGrp="1" noChangeArrowheads="1"/>
          </p:cNvSpPr>
          <p:nvPr>
            <p:ph type="sldNum" sz="quarter" idx="4"/>
          </p:nvPr>
        </p:nvSpPr>
        <p:spPr bwMode="auto">
          <a:xfrm>
            <a:off x="8737600" y="6248400"/>
            <a:ext cx="2540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400">
                <a:solidFill>
                  <a:srgbClr val="222222"/>
                </a:solidFill>
              </a:defRPr>
            </a:lvl1pPr>
          </a:lstStyle>
          <a:p>
            <a:fld id="{9F1C4800-89FE-40ED-AD4B-9B4ADD57071D}" type="slidenum">
              <a:rPr lang="en-US" altLang="en-US"/>
              <a:pPr/>
              <a:t>‹#›</a:t>
            </a:fld>
            <a:endParaRPr lang="en-US" altLang="en-US"/>
          </a:p>
        </p:txBody>
      </p:sp>
    </p:spTree>
    <p:extLst>
      <p:ext uri="{BB962C8B-B14F-4D97-AF65-F5344CB8AC3E}">
        <p14:creationId xmlns:p14="http://schemas.microsoft.com/office/powerpoint/2010/main" val="37912082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ctr" rtl="0" eaLnBrk="1" fontAlgn="base" hangingPunct="1">
        <a:spcBef>
          <a:spcPct val="0"/>
        </a:spcBef>
        <a:spcAft>
          <a:spcPct val="0"/>
        </a:spcAft>
        <a:defRPr sz="3600">
          <a:solidFill>
            <a:srgbClr val="222222"/>
          </a:solidFill>
          <a:latin typeface="+mj-lt"/>
          <a:ea typeface="+mj-ea"/>
          <a:cs typeface="+mj-cs"/>
        </a:defRPr>
      </a:lvl1pPr>
      <a:lvl2pPr algn="ctr" rtl="0" eaLnBrk="1" fontAlgn="base" hangingPunct="1">
        <a:spcBef>
          <a:spcPct val="0"/>
        </a:spcBef>
        <a:spcAft>
          <a:spcPct val="0"/>
        </a:spcAft>
        <a:defRPr sz="3600">
          <a:solidFill>
            <a:srgbClr val="222222"/>
          </a:solidFill>
          <a:latin typeface="Arial" charset="0"/>
        </a:defRPr>
      </a:lvl2pPr>
      <a:lvl3pPr algn="ctr" rtl="0" eaLnBrk="1" fontAlgn="base" hangingPunct="1">
        <a:spcBef>
          <a:spcPct val="0"/>
        </a:spcBef>
        <a:spcAft>
          <a:spcPct val="0"/>
        </a:spcAft>
        <a:defRPr sz="3600">
          <a:solidFill>
            <a:srgbClr val="222222"/>
          </a:solidFill>
          <a:latin typeface="Arial" charset="0"/>
        </a:defRPr>
      </a:lvl3pPr>
      <a:lvl4pPr algn="ctr" rtl="0" eaLnBrk="1" fontAlgn="base" hangingPunct="1">
        <a:spcBef>
          <a:spcPct val="0"/>
        </a:spcBef>
        <a:spcAft>
          <a:spcPct val="0"/>
        </a:spcAft>
        <a:defRPr sz="3600">
          <a:solidFill>
            <a:srgbClr val="222222"/>
          </a:solidFill>
          <a:latin typeface="Arial" charset="0"/>
        </a:defRPr>
      </a:lvl4pPr>
      <a:lvl5pPr algn="ctr" rtl="0" eaLnBrk="1" fontAlgn="base" hangingPunct="1">
        <a:spcBef>
          <a:spcPct val="0"/>
        </a:spcBef>
        <a:spcAft>
          <a:spcPct val="0"/>
        </a:spcAft>
        <a:defRPr sz="3600">
          <a:solidFill>
            <a:srgbClr val="222222"/>
          </a:solidFill>
          <a:latin typeface="Arial" charset="0"/>
        </a:defRPr>
      </a:lvl5pPr>
      <a:lvl6pPr marL="457200" algn="ctr" rtl="0" eaLnBrk="1" fontAlgn="base" hangingPunct="1">
        <a:spcBef>
          <a:spcPct val="0"/>
        </a:spcBef>
        <a:spcAft>
          <a:spcPct val="0"/>
        </a:spcAft>
        <a:defRPr sz="3600">
          <a:solidFill>
            <a:srgbClr val="222222"/>
          </a:solidFill>
          <a:latin typeface="Arial" charset="0"/>
        </a:defRPr>
      </a:lvl6pPr>
      <a:lvl7pPr marL="914400" algn="ctr" rtl="0" eaLnBrk="1" fontAlgn="base" hangingPunct="1">
        <a:spcBef>
          <a:spcPct val="0"/>
        </a:spcBef>
        <a:spcAft>
          <a:spcPct val="0"/>
        </a:spcAft>
        <a:defRPr sz="3600">
          <a:solidFill>
            <a:srgbClr val="222222"/>
          </a:solidFill>
          <a:latin typeface="Arial" charset="0"/>
        </a:defRPr>
      </a:lvl7pPr>
      <a:lvl8pPr marL="1371600" algn="ctr" rtl="0" eaLnBrk="1" fontAlgn="base" hangingPunct="1">
        <a:spcBef>
          <a:spcPct val="0"/>
        </a:spcBef>
        <a:spcAft>
          <a:spcPct val="0"/>
        </a:spcAft>
        <a:defRPr sz="3600">
          <a:solidFill>
            <a:srgbClr val="222222"/>
          </a:solidFill>
          <a:latin typeface="Arial" charset="0"/>
        </a:defRPr>
      </a:lvl8pPr>
      <a:lvl9pPr marL="1828800" algn="ctr" rtl="0" eaLnBrk="1" fontAlgn="base" hangingPunct="1">
        <a:spcBef>
          <a:spcPct val="0"/>
        </a:spcBef>
        <a:spcAft>
          <a:spcPct val="0"/>
        </a:spcAft>
        <a:defRPr sz="3600">
          <a:solidFill>
            <a:srgbClr val="222222"/>
          </a:solidFill>
          <a:latin typeface="Arial" charset="0"/>
        </a:defRPr>
      </a:lvl9pPr>
    </p:titleStyle>
    <p:bodyStyle>
      <a:lvl1pPr marL="342900" indent="-342900" algn="l" rtl="0" eaLnBrk="1" fontAlgn="base" hangingPunct="1">
        <a:spcBef>
          <a:spcPct val="20000"/>
        </a:spcBef>
        <a:spcAft>
          <a:spcPct val="0"/>
        </a:spcAft>
        <a:buChar char="•"/>
        <a:defRPr sz="2600">
          <a:solidFill>
            <a:srgbClr val="222222"/>
          </a:solidFill>
          <a:latin typeface="+mn-lt"/>
          <a:ea typeface="+mn-ea"/>
          <a:cs typeface="+mn-cs"/>
        </a:defRPr>
      </a:lvl1pPr>
      <a:lvl2pPr marL="742950" indent="-285750" algn="l" rtl="0" eaLnBrk="1" fontAlgn="base" hangingPunct="1">
        <a:spcBef>
          <a:spcPct val="20000"/>
        </a:spcBef>
        <a:spcAft>
          <a:spcPct val="0"/>
        </a:spcAft>
        <a:buChar char="–"/>
        <a:defRPr sz="2400">
          <a:solidFill>
            <a:srgbClr val="222222"/>
          </a:solidFill>
          <a:latin typeface="+mn-lt"/>
        </a:defRPr>
      </a:lvl2pPr>
      <a:lvl3pPr marL="1143000" indent="-228600" algn="l" rtl="0" eaLnBrk="1" fontAlgn="base" hangingPunct="1">
        <a:spcBef>
          <a:spcPct val="20000"/>
        </a:spcBef>
        <a:spcAft>
          <a:spcPct val="0"/>
        </a:spcAft>
        <a:buChar char="•"/>
        <a:defRPr sz="2200">
          <a:solidFill>
            <a:srgbClr val="222222"/>
          </a:solidFill>
          <a:latin typeface="+mn-lt"/>
        </a:defRPr>
      </a:lvl3pPr>
      <a:lvl4pPr marL="1600200" indent="-228600" algn="l" rtl="0" eaLnBrk="1" fontAlgn="base" hangingPunct="1">
        <a:spcBef>
          <a:spcPct val="20000"/>
        </a:spcBef>
        <a:spcAft>
          <a:spcPct val="0"/>
        </a:spcAft>
        <a:buChar char="–"/>
        <a:defRPr sz="2200">
          <a:solidFill>
            <a:srgbClr val="222222"/>
          </a:solidFill>
          <a:latin typeface="+mn-lt"/>
        </a:defRPr>
      </a:lvl4pPr>
      <a:lvl5pPr marL="2057400" indent="-228600" algn="l" rtl="0" eaLnBrk="1" fontAlgn="base" hangingPunct="1">
        <a:spcBef>
          <a:spcPct val="20000"/>
        </a:spcBef>
        <a:spcAft>
          <a:spcPct val="0"/>
        </a:spcAft>
        <a:buChar char="»"/>
        <a:defRPr sz="2000">
          <a:solidFill>
            <a:schemeClr val="tx1"/>
          </a:solidFill>
          <a:latin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ctrTitle"/>
          </p:nvPr>
        </p:nvSpPr>
        <p:spPr>
          <a:xfrm>
            <a:off x="2133600" y="2194560"/>
            <a:ext cx="7772400" cy="1143000"/>
          </a:xfrm>
        </p:spPr>
        <p:txBody>
          <a:bodyPr/>
          <a:lstStyle/>
          <a:p>
            <a:pPr>
              <a:defRPr/>
            </a:pPr>
            <a:r>
              <a:rPr lang="en-US" b="1" dirty="0"/>
              <a:t>CISSP Guide to Security Essentials, </a:t>
            </a:r>
            <a:br>
              <a:rPr lang="en-US" b="1" dirty="0"/>
            </a:br>
            <a:r>
              <a:rPr lang="en-US" b="1" dirty="0"/>
              <a:t>Second Edition</a:t>
            </a:r>
            <a:endParaRPr lang="en-US" b="1" dirty="0" smtClean="0">
              <a:ea typeface="+mj-ea"/>
            </a:endParaRPr>
          </a:p>
        </p:txBody>
      </p:sp>
      <p:sp>
        <p:nvSpPr>
          <p:cNvPr id="232451" name="Rectangle 3"/>
          <p:cNvSpPr>
            <a:spLocks noGrp="1" noChangeArrowheads="1"/>
          </p:cNvSpPr>
          <p:nvPr>
            <p:ph type="subTitle" idx="1"/>
          </p:nvPr>
        </p:nvSpPr>
        <p:spPr>
          <a:xfrm>
            <a:off x="2895600" y="3718560"/>
            <a:ext cx="6400800" cy="1752600"/>
          </a:xfrm>
        </p:spPr>
        <p:txBody>
          <a:bodyPr/>
          <a:lstStyle/>
          <a:p>
            <a:pPr>
              <a:defRPr/>
            </a:pPr>
            <a:r>
              <a:rPr lang="en-US" b="0" i="1" dirty="0">
                <a:solidFill>
                  <a:schemeClr val="tx1"/>
                </a:solidFill>
              </a:rPr>
              <a:t>Chapter </a:t>
            </a:r>
            <a:r>
              <a:rPr lang="en-US" b="0" i="1" dirty="0" smtClean="0">
                <a:solidFill>
                  <a:schemeClr val="tx1"/>
                </a:solidFill>
              </a:rPr>
              <a:t>5</a:t>
            </a:r>
            <a:endParaRPr lang="en-US" b="0" i="1" dirty="0">
              <a:solidFill>
                <a:schemeClr val="tx1"/>
              </a:solidFill>
            </a:endParaRPr>
          </a:p>
          <a:p>
            <a:pPr>
              <a:defRPr/>
            </a:pPr>
            <a:r>
              <a:rPr lang="en-US" b="0" i="1" dirty="0" smtClean="0">
                <a:solidFill>
                  <a:schemeClr val="tx1"/>
                </a:solidFill>
              </a:rPr>
              <a:t>Cryptography</a:t>
            </a:r>
            <a:endParaRPr lang="en-US" dirty="0">
              <a:solidFill>
                <a:srgbClr val="0000CC"/>
              </a:solidFill>
            </a:endParaRPr>
          </a:p>
          <a:p>
            <a:pPr eaLnBrk="1" hangingPunct="1">
              <a:defRPr/>
            </a:pPr>
            <a:r>
              <a:rPr lang="en-US" dirty="0" smtClean="0">
                <a:solidFill>
                  <a:srgbClr val="0000CC"/>
                </a:solidFill>
                <a:ea typeface="+mn-ea"/>
              </a:rPr>
              <a:t> </a:t>
            </a:r>
          </a:p>
        </p:txBody>
      </p:sp>
      <p:sp>
        <p:nvSpPr>
          <p:cNvPr id="5" name="Rectangle 4"/>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39272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ooter Placeholder 4"/>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z="1400" dirty="0" smtClean="0"/>
              <a:t>CISSP Guide to Security Essentials, 2e</a:t>
            </a:r>
            <a:endParaRPr lang="en-US" sz="1400" dirty="0"/>
          </a:p>
        </p:txBody>
      </p:sp>
      <p:sp>
        <p:nvSpPr>
          <p:cNvPr id="43" name="Slide Number Placeholder 5"/>
          <p:cNvSpPr>
            <a:spLocks noGrp="1"/>
          </p:cNvSpPr>
          <p:nvPr>
            <p:ph type="sldNum"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15BA5E56-BA4F-4D6F-897F-641DF763CF9D}" type="slidenum">
              <a:rPr lang="en-US" altLang="en-US" sz="2000">
                <a:latin typeface="Arial" panose="020B0604020202020204" pitchFamily="34" charset="0"/>
              </a:rPr>
              <a:pPr eaLnBrk="1" hangingPunct="1"/>
              <a:t>10</a:t>
            </a:fld>
            <a:endParaRPr lang="en-US" altLang="en-US" sz="2000">
              <a:latin typeface="Arial" panose="020B0604020202020204" pitchFamily="34" charset="0"/>
            </a:endParaRPr>
          </a:p>
        </p:txBody>
      </p:sp>
      <p:sp>
        <p:nvSpPr>
          <p:cNvPr id="405506" name="Rectangle 2"/>
          <p:cNvSpPr>
            <a:spLocks noGrp="1" noChangeArrowheads="1"/>
          </p:cNvSpPr>
          <p:nvPr>
            <p:ph type="title"/>
          </p:nvPr>
        </p:nvSpPr>
        <p:spPr/>
        <p:txBody>
          <a:bodyPr/>
          <a:lstStyle/>
          <a:p>
            <a:pPr eaLnBrk="1" hangingPunct="1">
              <a:defRPr/>
            </a:pPr>
            <a:r>
              <a:rPr lang="en-US" dirty="0" smtClean="0">
                <a:ea typeface="+mj-ea"/>
              </a:rPr>
              <a:t>Transposition Cipher</a:t>
            </a:r>
          </a:p>
        </p:txBody>
      </p:sp>
      <p:sp>
        <p:nvSpPr>
          <p:cNvPr id="405507" name="Rectangle 3"/>
          <p:cNvSpPr>
            <a:spLocks noGrp="1" noChangeArrowheads="1"/>
          </p:cNvSpPr>
          <p:nvPr>
            <p:ph type="body" sz="half" idx="1"/>
          </p:nvPr>
        </p:nvSpPr>
        <p:spPr>
          <a:xfrm>
            <a:off x="711200" y="1981200"/>
            <a:ext cx="10769600" cy="4038600"/>
          </a:xfrm>
        </p:spPr>
        <p:txBody>
          <a:bodyPr/>
          <a:lstStyle/>
          <a:p>
            <a:pPr eaLnBrk="1" hangingPunct="1">
              <a:defRPr/>
            </a:pPr>
            <a:r>
              <a:rPr lang="en-US" dirty="0"/>
              <a:t>Plaintext messages are transposed into </a:t>
            </a:r>
            <a:r>
              <a:rPr lang="en-US" dirty="0" err="1"/>
              <a:t>ciphertext</a:t>
            </a:r>
            <a:endParaRPr lang="en-US" dirty="0"/>
          </a:p>
          <a:p>
            <a:pPr eaLnBrk="1" hangingPunct="1">
              <a:buFontTx/>
              <a:buNone/>
              <a:defRPr/>
            </a:pPr>
            <a:r>
              <a:rPr lang="en-US" dirty="0"/>
              <a:t>Plaintext:    </a:t>
            </a:r>
          </a:p>
          <a:p>
            <a:pPr eaLnBrk="1" hangingPunct="1">
              <a:buFontTx/>
              <a:buNone/>
              <a:defRPr/>
            </a:pPr>
            <a:r>
              <a:rPr lang="en-US" dirty="0"/>
              <a:t>ATTACK AT ONCE VIA NORTH BRIDGE</a:t>
            </a:r>
          </a:p>
          <a:p>
            <a:pPr lvl="1" eaLnBrk="1" hangingPunct="1">
              <a:defRPr/>
            </a:pPr>
            <a:r>
              <a:rPr lang="en-US" dirty="0">
                <a:ea typeface="+mn-ea"/>
              </a:rPr>
              <a:t>Write into columns going down</a:t>
            </a:r>
          </a:p>
          <a:p>
            <a:pPr lvl="1" eaLnBrk="1" hangingPunct="1">
              <a:defRPr/>
            </a:pPr>
            <a:r>
              <a:rPr lang="en-US" dirty="0">
                <a:ea typeface="+mn-ea"/>
              </a:rPr>
              <a:t>Read from columns to the right</a:t>
            </a:r>
          </a:p>
          <a:p>
            <a:pPr eaLnBrk="1" hangingPunct="1">
              <a:buFontTx/>
              <a:buNone/>
              <a:defRPr/>
            </a:pPr>
            <a:r>
              <a:rPr lang="en-US" dirty="0" err="1"/>
              <a:t>Ciphertext</a:t>
            </a:r>
            <a:r>
              <a:rPr lang="en-US" dirty="0"/>
              <a:t>:</a:t>
            </a:r>
          </a:p>
          <a:p>
            <a:pPr eaLnBrk="1" hangingPunct="1">
              <a:buFontTx/>
              <a:buNone/>
              <a:defRPr/>
            </a:pPr>
            <a:r>
              <a:rPr lang="en-US" dirty="0"/>
              <a:t>AKCNBTAEORTTVRIAOITDCNAHG</a:t>
            </a:r>
          </a:p>
          <a:p>
            <a:pPr eaLnBrk="1" hangingPunct="1">
              <a:defRPr/>
            </a:pPr>
            <a:r>
              <a:rPr lang="en-US" sz="2400" dirty="0"/>
              <a:t>Subject to </a:t>
            </a:r>
            <a:r>
              <a:rPr lang="en-US" sz="2400" i="1" dirty="0"/>
              <a:t>frequency analysis</a:t>
            </a:r>
            <a:r>
              <a:rPr lang="en-US" sz="2400" dirty="0"/>
              <a:t> attack</a:t>
            </a:r>
          </a:p>
        </p:txBody>
      </p:sp>
      <p:graphicFrame>
        <p:nvGraphicFramePr>
          <p:cNvPr id="405622" name="Group 118"/>
          <p:cNvGraphicFramePr>
            <a:graphicFrameLocks noGrp="1"/>
          </p:cNvGraphicFramePr>
          <p:nvPr>
            <p:ph sz="half" idx="2"/>
            <p:extLst>
              <p:ext uri="{D42A27DB-BD31-4B8C-83A1-F6EECF244321}">
                <p14:modId xmlns:p14="http://schemas.microsoft.com/office/powerpoint/2010/main" val="159656735"/>
              </p:ext>
            </p:extLst>
          </p:nvPr>
        </p:nvGraphicFramePr>
        <p:xfrm>
          <a:off x="8280399" y="2575560"/>
          <a:ext cx="3200401" cy="3048000"/>
        </p:xfrm>
        <a:graphic>
          <a:graphicData uri="http://schemas.openxmlformats.org/drawingml/2006/table">
            <a:tbl>
              <a:tblPr/>
              <a:tblGrid>
                <a:gridCol w="641106"/>
                <a:gridCol w="638542"/>
                <a:gridCol w="641106"/>
                <a:gridCol w="638541"/>
                <a:gridCol w="641106"/>
              </a:tblGrid>
              <a:tr h="6096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New York" charset="0"/>
                          <a:ea typeface="ＭＳ Ｐゴシック" charset="0"/>
                          <a:cs typeface="Times New Roman" charset="0"/>
                        </a:rPr>
                        <a:t>A</a:t>
                      </a:r>
                      <a:endParaRPr kumimoji="0" lang="en-US" sz="1400" b="1" i="0" u="none" strike="noStrike" cap="none" normalizeH="0" baseline="0" dirty="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New York" charset="0"/>
                          <a:ea typeface="ＭＳ Ｐゴシック" charset="0"/>
                          <a:cs typeface="Times New Roman" charset="0"/>
                        </a:rPr>
                        <a:t>K</a:t>
                      </a:r>
                      <a:endParaRPr kumimoji="0" lang="en-US" sz="1400" b="1"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New York" charset="0"/>
                          <a:ea typeface="ＭＳ Ｐゴシック" charset="0"/>
                          <a:cs typeface="Times New Roman" charset="0"/>
                        </a:rPr>
                        <a:t>C</a:t>
                      </a:r>
                      <a:endParaRPr kumimoji="0" lang="en-US" sz="1400" b="1"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New York" charset="0"/>
                          <a:ea typeface="ＭＳ Ｐゴシック" charset="0"/>
                          <a:cs typeface="Times New Roman" charset="0"/>
                        </a:rPr>
                        <a:t>N</a:t>
                      </a:r>
                      <a:endParaRPr kumimoji="0" lang="en-US" sz="1400" b="1"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New York" charset="0"/>
                          <a:ea typeface="ＭＳ Ｐゴシック" charset="0"/>
                          <a:cs typeface="Times New Roman" charset="0"/>
                        </a:rPr>
                        <a:t>B</a:t>
                      </a:r>
                      <a:endParaRPr kumimoji="0" lang="en-US" sz="1400" b="1"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New York" charset="0"/>
                          <a:ea typeface="ＭＳ Ｐゴシック" charset="0"/>
                          <a:cs typeface="Times New Roman" charset="0"/>
                        </a:rPr>
                        <a:t>T</a:t>
                      </a:r>
                      <a:endParaRPr kumimoji="0" lang="en-US" sz="1400" b="1"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New York" charset="0"/>
                          <a:ea typeface="ＭＳ Ｐゴシック" charset="0"/>
                          <a:cs typeface="Times New Roman" charset="0"/>
                        </a:rPr>
                        <a:t>A</a:t>
                      </a:r>
                      <a:endParaRPr kumimoji="0" lang="en-US" sz="1400" b="1"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New York" charset="0"/>
                          <a:ea typeface="ＭＳ Ｐゴシック" charset="0"/>
                          <a:cs typeface="Times New Roman" charset="0"/>
                        </a:rPr>
                        <a:t>E</a:t>
                      </a:r>
                      <a:endParaRPr kumimoji="0" lang="en-US" sz="1400" b="1"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New York" charset="0"/>
                          <a:ea typeface="ＭＳ Ｐゴシック" charset="0"/>
                          <a:cs typeface="Times New Roman" charset="0"/>
                        </a:rPr>
                        <a:t>O</a:t>
                      </a:r>
                      <a:endParaRPr kumimoji="0" lang="en-US" sz="1400" b="1"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New York" charset="0"/>
                          <a:ea typeface="ＭＳ Ｐゴシック" charset="0"/>
                          <a:cs typeface="Times New Roman" charset="0"/>
                        </a:rPr>
                        <a:t>R</a:t>
                      </a:r>
                      <a:endParaRPr kumimoji="0" lang="en-US" sz="1400" b="1"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New York" charset="0"/>
                          <a:ea typeface="ＭＳ Ｐゴシック" charset="0"/>
                          <a:cs typeface="Times New Roman" charset="0"/>
                        </a:rPr>
                        <a:t>T</a:t>
                      </a:r>
                      <a:endParaRPr kumimoji="0" lang="en-US" sz="1400" b="1"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New York" charset="0"/>
                          <a:ea typeface="ＭＳ Ｐゴシック" charset="0"/>
                          <a:cs typeface="Times New Roman" charset="0"/>
                        </a:rPr>
                        <a:t>T</a:t>
                      </a:r>
                      <a:endParaRPr kumimoji="0" lang="en-US" sz="1400" b="1"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New York" charset="0"/>
                          <a:ea typeface="ＭＳ Ｐゴシック" charset="0"/>
                          <a:cs typeface="Times New Roman" charset="0"/>
                        </a:rPr>
                        <a:t>V</a:t>
                      </a:r>
                      <a:endParaRPr kumimoji="0" lang="en-US" sz="1400" b="1"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New York" charset="0"/>
                          <a:ea typeface="ＭＳ Ｐゴシック" charset="0"/>
                          <a:cs typeface="Times New Roman" charset="0"/>
                        </a:rPr>
                        <a:t>R</a:t>
                      </a:r>
                      <a:endParaRPr kumimoji="0" lang="en-US" sz="1400" b="1"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New York" charset="0"/>
                          <a:ea typeface="ＭＳ Ｐゴシック" charset="0"/>
                          <a:cs typeface="Times New Roman" charset="0"/>
                        </a:rPr>
                        <a:t>I</a:t>
                      </a:r>
                      <a:endParaRPr kumimoji="0" lang="en-US" sz="1400" b="1"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New York" charset="0"/>
                          <a:ea typeface="ＭＳ Ｐゴシック" charset="0"/>
                          <a:cs typeface="Times New Roman" charset="0"/>
                        </a:rPr>
                        <a:t>A</a:t>
                      </a:r>
                      <a:endParaRPr kumimoji="0" lang="en-US" sz="1400" b="1"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New York" charset="0"/>
                          <a:ea typeface="ＭＳ Ｐゴシック" charset="0"/>
                          <a:cs typeface="Times New Roman" charset="0"/>
                        </a:rPr>
                        <a:t>O</a:t>
                      </a:r>
                      <a:endParaRPr kumimoji="0" lang="en-US" sz="1400" b="1"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New York" charset="0"/>
                          <a:ea typeface="ＭＳ Ｐゴシック" charset="0"/>
                          <a:cs typeface="Times New Roman" charset="0"/>
                        </a:rPr>
                        <a:t>I</a:t>
                      </a:r>
                      <a:endParaRPr kumimoji="0" lang="en-US" sz="1400" b="1"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New York" charset="0"/>
                          <a:ea typeface="ＭＳ Ｐゴシック" charset="0"/>
                          <a:cs typeface="Times New Roman" charset="0"/>
                        </a:rPr>
                        <a:t>T</a:t>
                      </a:r>
                      <a:endParaRPr kumimoji="0" lang="en-US" sz="1400" b="1"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New York" charset="0"/>
                          <a:ea typeface="ＭＳ Ｐゴシック" charset="0"/>
                          <a:cs typeface="Times New Roman" charset="0"/>
                        </a:rPr>
                        <a:t>D</a:t>
                      </a:r>
                      <a:endParaRPr kumimoji="0" lang="en-US" sz="1400" b="1" i="0" u="none" strike="noStrike" cap="none" normalizeH="0" baseline="0" dirty="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New York" charset="0"/>
                          <a:ea typeface="ＭＳ Ｐゴシック" charset="0"/>
                          <a:cs typeface="Times New Roman" charset="0"/>
                        </a:rPr>
                        <a:t>C</a:t>
                      </a:r>
                      <a:endParaRPr kumimoji="0" lang="en-US" sz="1400" b="1"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New York" charset="0"/>
                          <a:ea typeface="ＭＳ Ｐゴシック" charset="0"/>
                          <a:cs typeface="Times New Roman" charset="0"/>
                        </a:rPr>
                        <a:t>N</a:t>
                      </a:r>
                      <a:endParaRPr kumimoji="0" lang="en-US" sz="1400" b="1"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New York" charset="0"/>
                          <a:ea typeface="ＭＳ Ｐゴシック" charset="0"/>
                          <a:cs typeface="Times New Roman" charset="0"/>
                        </a:rPr>
                        <a:t>A</a:t>
                      </a:r>
                      <a:endParaRPr kumimoji="0" lang="en-US" sz="1400" b="1"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New York" charset="0"/>
                          <a:ea typeface="ＭＳ Ｐゴシック" charset="0"/>
                          <a:cs typeface="Times New Roman" charset="0"/>
                        </a:rPr>
                        <a:t>H</a:t>
                      </a:r>
                      <a:endParaRPr kumimoji="0" lang="en-US" sz="1400" b="1"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New York" charset="0"/>
                          <a:ea typeface="ＭＳ Ｐゴシック" charset="0"/>
                          <a:cs typeface="Times New Roman" charset="0"/>
                        </a:rPr>
                        <a:t>G</a:t>
                      </a:r>
                      <a:endParaRPr kumimoji="0" lang="en-US" sz="1400" b="1" i="0" u="none" strike="noStrike" cap="none" normalizeH="0" baseline="0" dirty="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6"/>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909166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Footer Placeholder 5"/>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z="1400" dirty="0" smtClean="0"/>
              <a:t>CISSP Guide to Security Essentials, 2e</a:t>
            </a:r>
            <a:endParaRPr lang="en-US" sz="1400" dirty="0"/>
          </a:p>
        </p:txBody>
      </p:sp>
      <p:sp>
        <p:nvSpPr>
          <p:cNvPr id="87" name="Slide Number Placeholder 6"/>
          <p:cNvSpPr>
            <a:spLocks noGrp="1"/>
          </p:cNvSpPr>
          <p:nvPr>
            <p:ph type="sldNum"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6E8E2AA-61FA-4F96-A62D-0946B5909FC2}" type="slidenum">
              <a:rPr lang="en-US" altLang="en-US" sz="2000">
                <a:latin typeface="Arial" panose="020B0604020202020204" pitchFamily="34" charset="0"/>
              </a:rPr>
              <a:pPr eaLnBrk="1" hangingPunct="1"/>
              <a:t>11</a:t>
            </a:fld>
            <a:endParaRPr lang="en-US" altLang="en-US" sz="2000">
              <a:latin typeface="Arial" panose="020B0604020202020204" pitchFamily="34" charset="0"/>
            </a:endParaRPr>
          </a:p>
        </p:txBody>
      </p:sp>
      <p:sp>
        <p:nvSpPr>
          <p:cNvPr id="406530" name="Rectangle 2"/>
          <p:cNvSpPr>
            <a:spLocks noGrp="1" noChangeArrowheads="1"/>
          </p:cNvSpPr>
          <p:nvPr>
            <p:ph type="title"/>
          </p:nvPr>
        </p:nvSpPr>
        <p:spPr/>
        <p:txBody>
          <a:bodyPr/>
          <a:lstStyle/>
          <a:p>
            <a:pPr eaLnBrk="1" hangingPunct="1">
              <a:defRPr/>
            </a:pPr>
            <a:r>
              <a:rPr lang="en-US" dirty="0" err="1" smtClean="0">
                <a:ea typeface="+mj-ea"/>
              </a:rPr>
              <a:t>Monoalphabetic</a:t>
            </a:r>
            <a:r>
              <a:rPr lang="en-US" dirty="0" smtClean="0">
                <a:ea typeface="+mj-ea"/>
              </a:rPr>
              <a:t> Cipher</a:t>
            </a:r>
          </a:p>
        </p:txBody>
      </p:sp>
      <p:sp>
        <p:nvSpPr>
          <p:cNvPr id="406531" name="Rectangle 3"/>
          <p:cNvSpPr>
            <a:spLocks noGrp="1" noChangeArrowheads="1"/>
          </p:cNvSpPr>
          <p:nvPr>
            <p:ph type="body" sz="half" idx="1"/>
          </p:nvPr>
        </p:nvSpPr>
        <p:spPr>
          <a:xfrm>
            <a:off x="914400" y="1981200"/>
            <a:ext cx="10363200" cy="4114800"/>
          </a:xfrm>
        </p:spPr>
        <p:txBody>
          <a:bodyPr/>
          <a:lstStyle/>
          <a:p>
            <a:pPr eaLnBrk="1" hangingPunct="1">
              <a:defRPr/>
            </a:pPr>
            <a:r>
              <a:rPr lang="en-US" dirty="0"/>
              <a:t>One alphabetic character is substituted for another</a:t>
            </a:r>
          </a:p>
          <a:p>
            <a:pPr lvl="1" eaLnBrk="1" hangingPunct="1">
              <a:defRPr/>
            </a:pPr>
            <a:r>
              <a:rPr lang="en-US" dirty="0">
                <a:ea typeface="+mn-ea"/>
              </a:rPr>
              <a:t>Caesar right-three shift:</a:t>
            </a:r>
          </a:p>
          <a:p>
            <a:pPr lvl="1" eaLnBrk="1" hangingPunct="1">
              <a:defRPr/>
            </a:pPr>
            <a:endParaRPr lang="en-US" sz="2600" dirty="0">
              <a:ea typeface="+mn-ea"/>
            </a:endParaRPr>
          </a:p>
          <a:p>
            <a:pPr lvl="1" eaLnBrk="1" hangingPunct="1">
              <a:defRPr/>
            </a:pPr>
            <a:r>
              <a:rPr lang="en-US" dirty="0">
                <a:ea typeface="+mn-ea"/>
              </a:rPr>
              <a:t>Or a more random scheme:</a:t>
            </a:r>
          </a:p>
          <a:p>
            <a:pPr eaLnBrk="1" hangingPunct="1">
              <a:defRPr/>
            </a:pPr>
            <a:r>
              <a:rPr lang="en-US" dirty="0"/>
              <a:t>Subject to </a:t>
            </a:r>
            <a:r>
              <a:rPr lang="en-US" i="1" dirty="0"/>
              <a:t>frequency analysis</a:t>
            </a:r>
            <a:r>
              <a:rPr lang="en-US" dirty="0"/>
              <a:t> attack</a:t>
            </a:r>
          </a:p>
        </p:txBody>
      </p:sp>
      <p:graphicFrame>
        <p:nvGraphicFramePr>
          <p:cNvPr id="406647" name="Group 119"/>
          <p:cNvGraphicFramePr>
            <a:graphicFrameLocks noGrp="1"/>
          </p:cNvGraphicFramePr>
          <p:nvPr>
            <p:ph sz="quarter" idx="2"/>
            <p:extLst>
              <p:ext uri="{D42A27DB-BD31-4B8C-83A1-F6EECF244321}">
                <p14:modId xmlns:p14="http://schemas.microsoft.com/office/powerpoint/2010/main" val="2658458087"/>
              </p:ext>
            </p:extLst>
          </p:nvPr>
        </p:nvGraphicFramePr>
        <p:xfrm>
          <a:off x="6870700" y="2819400"/>
          <a:ext cx="3733800" cy="685800"/>
        </p:xfrm>
        <a:graphic>
          <a:graphicData uri="http://schemas.openxmlformats.org/drawingml/2006/table">
            <a:tbl>
              <a:tblPr/>
              <a:tblGrid>
                <a:gridCol w="311150"/>
                <a:gridCol w="311150"/>
                <a:gridCol w="311150"/>
                <a:gridCol w="311150"/>
                <a:gridCol w="311150"/>
                <a:gridCol w="311150"/>
                <a:gridCol w="311150"/>
                <a:gridCol w="311150"/>
                <a:gridCol w="311150"/>
                <a:gridCol w="311150"/>
                <a:gridCol w="311150"/>
                <a:gridCol w="311150"/>
              </a:tblGrid>
              <a:tr h="342900">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A</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B</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C</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D</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E</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F</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G</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H</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I</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J</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Z</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D</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E</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F</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G</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H</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I</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J</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K</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L</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M</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New York" charset="0"/>
                          <a:ea typeface="MS PGothic" panose="020B0600070205080204" pitchFamily="34" charset="-128"/>
                          <a:cs typeface="Times New Roman" panose="02020603050405020304" pitchFamily="18" charset="0"/>
                        </a:rPr>
                        <a:t>C</a:t>
                      </a:r>
                      <a:endParaRPr kumimoji="0" lang="en-US" altLang="en-US" sz="2400" b="0" i="0" u="none" strike="noStrike" cap="none" normalizeH="0" baseline="0" dirty="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06762" name="Group 234"/>
          <p:cNvGraphicFramePr>
            <a:graphicFrameLocks noGrp="1"/>
          </p:cNvGraphicFramePr>
          <p:nvPr>
            <p:ph sz="quarter" idx="3"/>
            <p:extLst>
              <p:ext uri="{D42A27DB-BD31-4B8C-83A1-F6EECF244321}">
                <p14:modId xmlns:p14="http://schemas.microsoft.com/office/powerpoint/2010/main" val="979890416"/>
              </p:ext>
            </p:extLst>
          </p:nvPr>
        </p:nvGraphicFramePr>
        <p:xfrm>
          <a:off x="6832600" y="4267200"/>
          <a:ext cx="3810000" cy="762000"/>
        </p:xfrm>
        <a:graphic>
          <a:graphicData uri="http://schemas.openxmlformats.org/drawingml/2006/table">
            <a:tbl>
              <a:tblPr/>
              <a:tblGrid>
                <a:gridCol w="317500"/>
                <a:gridCol w="317500"/>
                <a:gridCol w="317500"/>
                <a:gridCol w="317500"/>
                <a:gridCol w="317500"/>
                <a:gridCol w="317500"/>
                <a:gridCol w="317500"/>
                <a:gridCol w="317500"/>
                <a:gridCol w="317500"/>
                <a:gridCol w="317500"/>
                <a:gridCol w="317500"/>
                <a:gridCol w="317500"/>
              </a:tblGrid>
              <a:tr h="381000">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A</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B</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C</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D</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E</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F</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G</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H</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I</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J</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Z</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W</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E</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R</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T</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B</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N</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P</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Q</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C</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U</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New York" charset="0"/>
                          <a:ea typeface="MS PGothic" panose="020B0600070205080204" pitchFamily="34" charset="-128"/>
                          <a:cs typeface="Times New Roman" panose="02020603050405020304" pitchFamily="18" charset="0"/>
                        </a:rPr>
                        <a:t>X</a:t>
                      </a:r>
                      <a:endParaRPr kumimoji="0" lang="en-US" altLang="en-US" sz="2400" b="0" i="0" u="none" strike="noStrike" cap="none" normalizeH="0" baseline="0" dirty="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Rectangle 7"/>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762037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Footer Placeholder 4"/>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z="1400" dirty="0" smtClean="0"/>
              <a:t>CISSP Guide to Security Essentials, 2e</a:t>
            </a:r>
            <a:endParaRPr lang="en-US" sz="1400" dirty="0"/>
          </a:p>
        </p:txBody>
      </p:sp>
      <p:sp>
        <p:nvSpPr>
          <p:cNvPr id="98" name="Slide Number Placeholder 5"/>
          <p:cNvSpPr>
            <a:spLocks noGrp="1"/>
          </p:cNvSpPr>
          <p:nvPr>
            <p:ph type="sldNum"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CEB39F1F-591E-4AA0-AFF7-C490BF52D01F}" type="slidenum">
              <a:rPr lang="en-US" altLang="en-US" sz="2000">
                <a:latin typeface="Arial" panose="020B0604020202020204" pitchFamily="34" charset="0"/>
              </a:rPr>
              <a:pPr eaLnBrk="1" hangingPunct="1"/>
              <a:t>12</a:t>
            </a:fld>
            <a:endParaRPr lang="en-US" altLang="en-US" sz="2000">
              <a:latin typeface="Arial" panose="020B0604020202020204" pitchFamily="34" charset="0"/>
            </a:endParaRPr>
          </a:p>
        </p:txBody>
      </p:sp>
      <p:sp>
        <p:nvSpPr>
          <p:cNvPr id="407554" name="Rectangle 2"/>
          <p:cNvSpPr>
            <a:spLocks noGrp="1" noChangeArrowheads="1"/>
          </p:cNvSpPr>
          <p:nvPr>
            <p:ph type="title"/>
          </p:nvPr>
        </p:nvSpPr>
        <p:spPr/>
        <p:txBody>
          <a:bodyPr/>
          <a:lstStyle/>
          <a:p>
            <a:pPr eaLnBrk="1" hangingPunct="1">
              <a:defRPr/>
            </a:pPr>
            <a:r>
              <a:rPr lang="en-US" dirty="0" smtClean="0">
                <a:ea typeface="+mj-ea"/>
              </a:rPr>
              <a:t>Polyalphabetic Cipher</a:t>
            </a:r>
          </a:p>
        </p:txBody>
      </p:sp>
      <p:sp>
        <p:nvSpPr>
          <p:cNvPr id="407555" name="Rectangle 3"/>
          <p:cNvSpPr>
            <a:spLocks noGrp="1" noChangeArrowheads="1"/>
          </p:cNvSpPr>
          <p:nvPr>
            <p:ph type="body" sz="half" idx="1"/>
          </p:nvPr>
        </p:nvSpPr>
        <p:spPr>
          <a:xfrm>
            <a:off x="711200" y="1981200"/>
            <a:ext cx="10769600" cy="4114800"/>
          </a:xfrm>
        </p:spPr>
        <p:txBody>
          <a:bodyPr/>
          <a:lstStyle/>
          <a:p>
            <a:pPr eaLnBrk="1" hangingPunct="1">
              <a:defRPr/>
            </a:pPr>
            <a:r>
              <a:rPr lang="en-US" dirty="0"/>
              <a:t>Two or more substitution alphabets</a:t>
            </a:r>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r>
              <a:rPr lang="en-US" dirty="0"/>
              <a:t>CAGED becomes  RRADB</a:t>
            </a:r>
          </a:p>
          <a:p>
            <a:pPr eaLnBrk="1" hangingPunct="1">
              <a:defRPr/>
            </a:pPr>
            <a:r>
              <a:rPr lang="en-US" dirty="0"/>
              <a:t>Not subject to </a:t>
            </a:r>
            <a:r>
              <a:rPr lang="en-US" i="1" dirty="0"/>
              <a:t>frequency attack</a:t>
            </a:r>
          </a:p>
        </p:txBody>
      </p:sp>
      <p:graphicFrame>
        <p:nvGraphicFramePr>
          <p:cNvPr id="407894" name="Group 342"/>
          <p:cNvGraphicFramePr>
            <a:graphicFrameLocks noGrp="1"/>
          </p:cNvGraphicFramePr>
          <p:nvPr>
            <p:ph sz="half" idx="2"/>
          </p:nvPr>
        </p:nvGraphicFramePr>
        <p:xfrm>
          <a:off x="2971800" y="2667001"/>
          <a:ext cx="5029200" cy="1647828"/>
        </p:xfrm>
        <a:graphic>
          <a:graphicData uri="http://schemas.openxmlformats.org/drawingml/2006/table">
            <a:tbl>
              <a:tblPr/>
              <a:tblGrid>
                <a:gridCol w="852488"/>
                <a:gridCol w="342900"/>
                <a:gridCol w="404812"/>
                <a:gridCol w="381000"/>
                <a:gridCol w="381000"/>
                <a:gridCol w="381000"/>
                <a:gridCol w="381000"/>
                <a:gridCol w="381000"/>
                <a:gridCol w="381000"/>
                <a:gridCol w="381000"/>
                <a:gridCol w="381000"/>
                <a:gridCol w="381000"/>
              </a:tblGrid>
              <a:tr h="274638">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Plaintext</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A</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B</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C</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D</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E</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F</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G</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H</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I</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Z</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Alpha 1</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W</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E</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R</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T</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B</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N</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P</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Q</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C</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X</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Alpha 2</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R</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B</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I</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K</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Q</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D</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X</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U</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N</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E</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Alpha 3</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V</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B</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D</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R</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H</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W</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A</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X</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I</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U</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Alpha 4</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M</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U</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T</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X</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D</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G</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P</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O</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W</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F</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Alpha 5</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Y</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D</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V</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B</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J</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I</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K</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E</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Z</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New York" charset="0"/>
                          <a:ea typeface="MS PGothic" panose="020B0600070205080204" pitchFamily="34" charset="-128"/>
                          <a:cs typeface="Times New Roman" panose="02020603050405020304" pitchFamily="18" charset="0"/>
                        </a:rPr>
                        <a:t>…</a:t>
                      </a:r>
                      <a:endParaRPr kumimoji="0" lang="en-US" altLang="en-US" sz="24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50000"/>
                        </a:spcBef>
                        <a:defRPr sz="20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New York" charset="0"/>
                          <a:ea typeface="MS PGothic" panose="020B0600070205080204" pitchFamily="34" charset="-128"/>
                          <a:cs typeface="Times New Roman" panose="02020603050405020304" pitchFamily="18" charset="0"/>
                        </a:rPr>
                        <a:t>O</a:t>
                      </a:r>
                      <a:endParaRPr kumimoji="0" lang="en-US" altLang="en-US" sz="2400" b="0" i="0" u="none" strike="noStrike" cap="none" normalizeH="0" baseline="0" dirty="0" smtClean="0">
                        <a:ln>
                          <a:noFill/>
                        </a:ln>
                        <a:solidFill>
                          <a:schemeClr val="tx1"/>
                        </a:solidFill>
                        <a:effectLst/>
                        <a:latin typeface="Times New Roman"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6"/>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4040388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Footer Placeholder 4"/>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z="1400" dirty="0" smtClean="0"/>
              <a:t>CISSP Guide to Security Essentials, 2e</a:t>
            </a:r>
            <a:endParaRPr lang="en-US" sz="1400" dirty="0"/>
          </a:p>
        </p:txBody>
      </p:sp>
      <p:sp>
        <p:nvSpPr>
          <p:cNvPr id="133" name="Slide Number Placeholder 5"/>
          <p:cNvSpPr>
            <a:spLocks noGrp="1"/>
          </p:cNvSpPr>
          <p:nvPr>
            <p:ph type="sldNum"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F560B26B-F7B8-47A2-8EA9-41A12A298327}" type="slidenum">
              <a:rPr lang="en-US" altLang="en-US" sz="2000">
                <a:latin typeface="Arial" panose="020B0604020202020204" pitchFamily="34" charset="0"/>
              </a:rPr>
              <a:pPr eaLnBrk="1" hangingPunct="1"/>
              <a:t>13</a:t>
            </a:fld>
            <a:endParaRPr lang="en-US" altLang="en-US" sz="2000">
              <a:latin typeface="Arial" panose="020B0604020202020204" pitchFamily="34" charset="0"/>
            </a:endParaRPr>
          </a:p>
        </p:txBody>
      </p:sp>
      <p:sp>
        <p:nvSpPr>
          <p:cNvPr id="408578" name="Rectangle 2"/>
          <p:cNvSpPr>
            <a:spLocks noGrp="1" noChangeArrowheads="1"/>
          </p:cNvSpPr>
          <p:nvPr>
            <p:ph type="title"/>
          </p:nvPr>
        </p:nvSpPr>
        <p:spPr/>
        <p:txBody>
          <a:bodyPr/>
          <a:lstStyle/>
          <a:p>
            <a:pPr eaLnBrk="1" hangingPunct="1">
              <a:defRPr/>
            </a:pPr>
            <a:r>
              <a:rPr lang="en-US" dirty="0" smtClean="0">
                <a:ea typeface="+mj-ea"/>
              </a:rPr>
              <a:t>Running-Key Cipher</a:t>
            </a:r>
          </a:p>
        </p:txBody>
      </p:sp>
      <p:sp>
        <p:nvSpPr>
          <p:cNvPr id="408579" name="Rectangle 3"/>
          <p:cNvSpPr>
            <a:spLocks noGrp="1" noChangeArrowheads="1"/>
          </p:cNvSpPr>
          <p:nvPr>
            <p:ph type="body" sz="half" idx="1"/>
          </p:nvPr>
        </p:nvSpPr>
        <p:spPr>
          <a:xfrm>
            <a:off x="914400" y="1981200"/>
            <a:ext cx="10566400" cy="1981200"/>
          </a:xfrm>
        </p:spPr>
        <p:txBody>
          <a:bodyPr/>
          <a:lstStyle/>
          <a:p>
            <a:pPr eaLnBrk="1" hangingPunct="1"/>
            <a:r>
              <a:rPr lang="en-US" altLang="en-US" dirty="0"/>
              <a:t>Plaintext letters converted to numeric (A=0, B=1, </a:t>
            </a:r>
            <a:r>
              <a:rPr lang="en-US" altLang="en-US" dirty="0" err="1"/>
              <a:t>etc</a:t>
            </a:r>
            <a:r>
              <a:rPr lang="en-US" altLang="en-US" dirty="0"/>
              <a:t>)</a:t>
            </a:r>
          </a:p>
          <a:p>
            <a:pPr eaLnBrk="1" hangingPunct="1"/>
            <a:r>
              <a:rPr lang="en-US" altLang="en-US" dirty="0"/>
              <a:t>Plaintext values </a:t>
            </a:r>
            <a:r>
              <a:rPr lang="ja-JP" altLang="en-US" dirty="0"/>
              <a:t>“</a:t>
            </a:r>
            <a:r>
              <a:rPr lang="en-US" altLang="ja-JP" dirty="0"/>
              <a:t>added</a:t>
            </a:r>
            <a:r>
              <a:rPr lang="ja-JP" altLang="en-US" dirty="0"/>
              <a:t>”</a:t>
            </a:r>
            <a:r>
              <a:rPr lang="en-US" altLang="ja-JP" dirty="0"/>
              <a:t> to key values giving </a:t>
            </a:r>
            <a:r>
              <a:rPr lang="en-US" altLang="ja-JP" dirty="0" err="1"/>
              <a:t>ciphertext</a:t>
            </a:r>
            <a:endParaRPr lang="en-US" altLang="ja-JP" dirty="0"/>
          </a:p>
          <a:p>
            <a:pPr eaLnBrk="1" hangingPunct="1"/>
            <a:r>
              <a:rPr lang="en-US" altLang="en-US" dirty="0"/>
              <a:t>Modulo arithmetic is used to keep results in range 0-26</a:t>
            </a:r>
          </a:p>
          <a:p>
            <a:pPr lvl="1" eaLnBrk="1" hangingPunct="1"/>
            <a:r>
              <a:rPr lang="en-US" altLang="en-US" dirty="0"/>
              <a:t>Add 26 if results &lt; 0; subtract 26 if results &gt; 26</a:t>
            </a:r>
          </a:p>
        </p:txBody>
      </p:sp>
      <p:graphicFrame>
        <p:nvGraphicFramePr>
          <p:cNvPr id="409023" name="Group 447"/>
          <p:cNvGraphicFramePr>
            <a:graphicFrameLocks noGrp="1"/>
          </p:cNvGraphicFramePr>
          <p:nvPr>
            <p:ph sz="half" idx="2"/>
            <p:extLst>
              <p:ext uri="{D42A27DB-BD31-4B8C-83A1-F6EECF244321}">
                <p14:modId xmlns:p14="http://schemas.microsoft.com/office/powerpoint/2010/main" val="1157987871"/>
              </p:ext>
            </p:extLst>
          </p:nvPr>
        </p:nvGraphicFramePr>
        <p:xfrm>
          <a:off x="2819400" y="4114801"/>
          <a:ext cx="6248400" cy="1773935"/>
        </p:xfrm>
        <a:graphic>
          <a:graphicData uri="http://schemas.openxmlformats.org/drawingml/2006/table">
            <a:tbl>
              <a:tblPr/>
              <a:tblGrid>
                <a:gridCol w="911225"/>
                <a:gridCol w="333375"/>
                <a:gridCol w="331788"/>
                <a:gridCol w="336550"/>
                <a:gridCol w="333375"/>
                <a:gridCol w="333375"/>
                <a:gridCol w="333375"/>
                <a:gridCol w="333375"/>
                <a:gridCol w="334962"/>
                <a:gridCol w="331788"/>
                <a:gridCol w="333375"/>
                <a:gridCol w="333375"/>
                <a:gridCol w="336550"/>
                <a:gridCol w="333375"/>
                <a:gridCol w="333375"/>
                <a:gridCol w="331787"/>
                <a:gridCol w="333375"/>
              </a:tblGrid>
              <a:tr h="274419">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New York" charset="0"/>
                          <a:ea typeface="ＭＳ Ｐゴシック" charset="0"/>
                          <a:cs typeface="Times New Roman" charset="0"/>
                        </a:rPr>
                        <a:t>Plaintext</a:t>
                      </a:r>
                      <a:endParaRPr kumimoji="0" lang="en-US" sz="2400" b="0" i="0" u="none" strike="noStrike" cap="none" normalizeH="0" baseline="0" dirty="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A</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T</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T</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A</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C</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K</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A</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T</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O</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N</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C</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E</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V</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I</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A</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N</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419">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New York" charset="0"/>
                          <a:ea typeface="ＭＳ Ｐゴシック" charset="0"/>
                          <a:cs typeface="Times New Roman" charset="0"/>
                        </a:rPr>
                        <a:t>Key</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S</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E</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C</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R</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E</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T</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S</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E</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C</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R</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E</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T</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S</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E</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C</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R</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2206">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New York" charset="0"/>
                          <a:ea typeface="ＭＳ Ｐゴシック" charset="0"/>
                          <a:cs typeface="Times New Roman" charset="0"/>
                        </a:rPr>
                        <a:t>Plaintext</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19</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19</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2</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19</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14</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13</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2</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4</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21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8</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13</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910">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New York" charset="0"/>
                          <a:ea typeface="ＭＳ Ｐゴシック" charset="0"/>
                          <a:cs typeface="Times New Roman" charset="0"/>
                        </a:rPr>
                        <a:t>Key</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18</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4</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2</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17</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4</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19</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18</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4</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2</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17</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4</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New York" charset="0"/>
                          <a:ea typeface="ＭＳ Ｐゴシック" charset="0"/>
                          <a:cs typeface="Times New Roman" charset="0"/>
                        </a:rPr>
                        <a:t>19</a:t>
                      </a:r>
                      <a:endParaRPr kumimoji="0" lang="en-US" sz="2400" b="0" i="0" u="none" strike="noStrike" cap="none" normalizeH="0" baseline="0" dirty="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18</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4</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2</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17</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910">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New York" charset="0"/>
                          <a:ea typeface="ＭＳ Ｐゴシック" charset="0"/>
                          <a:cs typeface="Times New Roman" charset="0"/>
                        </a:rPr>
                        <a:t>Sum</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18</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23</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21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17</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6</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3</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18</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23</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16</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4</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7</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New York" charset="0"/>
                          <a:ea typeface="ＭＳ Ｐゴシック" charset="0"/>
                          <a:cs typeface="Times New Roman" charset="0"/>
                        </a:rPr>
                        <a:t>23</a:t>
                      </a:r>
                      <a:endParaRPr kumimoji="0" lang="en-US" sz="2400" b="0" i="0" u="none" strike="noStrike" cap="none" normalizeH="0" baseline="0" dirty="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12</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2</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4</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071">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New York" charset="0"/>
                          <a:ea typeface="ＭＳ Ｐゴシック" charset="0"/>
                          <a:cs typeface="Times New Roman" charset="0"/>
                        </a:rPr>
                        <a:t>Ciphertext</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S</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X</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V</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R</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G</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D</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S</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X</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Q</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E</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H</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X</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L</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M</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C</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New York" charset="0"/>
                          <a:ea typeface="ＭＳ Ｐゴシック" charset="0"/>
                          <a:cs typeface="Times New Roman" charset="0"/>
                        </a:rPr>
                        <a:t>E</a:t>
                      </a:r>
                      <a:endParaRPr kumimoji="0" lang="en-US" sz="2400" b="0" i="0" u="none" strike="noStrike" cap="none" normalizeH="0" baseline="0" dirty="0">
                        <a:ln>
                          <a:noFill/>
                        </a:ln>
                        <a:solidFill>
                          <a:schemeClr val="tx1"/>
                        </a:solidFill>
                        <a:effectLst/>
                        <a:latin typeface="Times New Roman" charset="0"/>
                        <a:ea typeface="ＭＳ Ｐゴシック" charset="0"/>
                      </a:endParaRP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6"/>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545582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Footer Placeholder 4"/>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z="1400" dirty="0" smtClean="0"/>
              <a:t>CISSP Guide to Security Essentials, 2e</a:t>
            </a:r>
            <a:endParaRPr lang="en-US" sz="1400" dirty="0"/>
          </a:p>
        </p:txBody>
      </p:sp>
      <p:sp>
        <p:nvSpPr>
          <p:cNvPr id="133" name="Slide Number Placeholder 5"/>
          <p:cNvSpPr>
            <a:spLocks noGrp="1"/>
          </p:cNvSpPr>
          <p:nvPr>
            <p:ph type="sldNum"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79C12E99-9C55-4F59-B2FA-F8731DD15DDA}" type="slidenum">
              <a:rPr lang="en-US" altLang="en-US" sz="2000">
                <a:latin typeface="Arial" panose="020B0604020202020204" pitchFamily="34" charset="0"/>
              </a:rPr>
              <a:pPr eaLnBrk="1" hangingPunct="1"/>
              <a:t>14</a:t>
            </a:fld>
            <a:endParaRPr lang="en-US" altLang="en-US" sz="2000">
              <a:latin typeface="Arial" panose="020B0604020202020204" pitchFamily="34" charset="0"/>
            </a:endParaRPr>
          </a:p>
        </p:txBody>
      </p:sp>
      <p:sp>
        <p:nvSpPr>
          <p:cNvPr id="409602" name="Rectangle 2"/>
          <p:cNvSpPr>
            <a:spLocks noGrp="1" noChangeArrowheads="1"/>
          </p:cNvSpPr>
          <p:nvPr>
            <p:ph type="title"/>
          </p:nvPr>
        </p:nvSpPr>
        <p:spPr/>
        <p:txBody>
          <a:bodyPr/>
          <a:lstStyle/>
          <a:p>
            <a:pPr eaLnBrk="1" hangingPunct="1">
              <a:defRPr/>
            </a:pPr>
            <a:r>
              <a:rPr lang="en-US" dirty="0" smtClean="0">
                <a:ea typeface="+mj-ea"/>
              </a:rPr>
              <a:t>One-Time </a:t>
            </a:r>
            <a:r>
              <a:rPr lang="en-US" dirty="0"/>
              <a:t>P</a:t>
            </a:r>
            <a:r>
              <a:rPr lang="en-US" dirty="0" smtClean="0">
                <a:ea typeface="+mj-ea"/>
              </a:rPr>
              <a:t>ad</a:t>
            </a:r>
          </a:p>
        </p:txBody>
      </p:sp>
      <p:sp>
        <p:nvSpPr>
          <p:cNvPr id="409603" name="Rectangle 3"/>
          <p:cNvSpPr>
            <a:spLocks noGrp="1" noChangeArrowheads="1"/>
          </p:cNvSpPr>
          <p:nvPr>
            <p:ph type="body" sz="half" idx="1"/>
          </p:nvPr>
        </p:nvSpPr>
        <p:spPr>
          <a:xfrm>
            <a:off x="914400" y="1981200"/>
            <a:ext cx="10363200" cy="1600200"/>
          </a:xfrm>
        </p:spPr>
        <p:txBody>
          <a:bodyPr/>
          <a:lstStyle/>
          <a:p>
            <a:pPr eaLnBrk="1" hangingPunct="1">
              <a:defRPr/>
            </a:pPr>
            <a:r>
              <a:rPr lang="en-US" dirty="0"/>
              <a:t>Works like running key cipher, except that key is length of plaintext, and is used only once</a:t>
            </a:r>
          </a:p>
          <a:p>
            <a:pPr eaLnBrk="1" hangingPunct="1">
              <a:defRPr/>
            </a:pPr>
            <a:r>
              <a:rPr lang="en-US" dirty="0"/>
              <a:t>Highly resistant to cryptanalysis</a:t>
            </a:r>
          </a:p>
        </p:txBody>
      </p:sp>
      <p:graphicFrame>
        <p:nvGraphicFramePr>
          <p:cNvPr id="410046" name="Group 446"/>
          <p:cNvGraphicFramePr>
            <a:graphicFrameLocks noGrp="1"/>
          </p:cNvGraphicFramePr>
          <p:nvPr>
            <p:ph sz="half" idx="2"/>
          </p:nvPr>
        </p:nvGraphicFramePr>
        <p:xfrm>
          <a:off x="1981200" y="3810000"/>
          <a:ext cx="8001000" cy="1905001"/>
        </p:xfrm>
        <a:graphic>
          <a:graphicData uri="http://schemas.openxmlformats.org/drawingml/2006/table">
            <a:tbl>
              <a:tblPr/>
              <a:tblGrid>
                <a:gridCol w="1166813"/>
                <a:gridCol w="427037"/>
                <a:gridCol w="427038"/>
                <a:gridCol w="430212"/>
                <a:gridCol w="425450"/>
                <a:gridCol w="427038"/>
                <a:gridCol w="427037"/>
                <a:gridCol w="427038"/>
                <a:gridCol w="427037"/>
                <a:gridCol w="425450"/>
                <a:gridCol w="427038"/>
                <a:gridCol w="427037"/>
                <a:gridCol w="430213"/>
                <a:gridCol w="427037"/>
                <a:gridCol w="425450"/>
                <a:gridCol w="427038"/>
                <a:gridCol w="427037"/>
              </a:tblGrid>
              <a:tr h="334963">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New York" charset="0"/>
                          <a:ea typeface="ＭＳ Ｐゴシック" charset="0"/>
                          <a:cs typeface="Times New Roman" charset="0"/>
                        </a:rPr>
                        <a:t>Plaintext</a:t>
                      </a:r>
                      <a:endParaRPr kumimoji="0" lang="en-US" sz="2400" b="0" i="0" u="none" strike="noStrike" cap="none" normalizeH="0" baseline="0" dirty="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A</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T</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T</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A</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C</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K</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A</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T</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O</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N</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C</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New York" charset="0"/>
                          <a:ea typeface="ＭＳ Ｐゴシック" charset="0"/>
                          <a:cs typeface="Times New Roman" charset="0"/>
                        </a:rPr>
                        <a:t>E</a:t>
                      </a:r>
                      <a:endParaRPr kumimoji="0" lang="en-US" sz="2400" b="0" i="0" u="none" strike="noStrike" cap="none" normalizeH="0" baseline="0" dirty="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V</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I</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A</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N</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New York" charset="0"/>
                          <a:ea typeface="ＭＳ Ｐゴシック" charset="0"/>
                          <a:cs typeface="Times New Roman" charset="0"/>
                        </a:rPr>
                        <a:t>Key</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X</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V</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G</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J</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E</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R</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I</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O</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Q</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W</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J</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P</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E</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K</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A</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F</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263">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New York" charset="0"/>
                          <a:ea typeface="ＭＳ Ｐゴシック" charset="0"/>
                          <a:cs typeface="Times New Roman" charset="0"/>
                        </a:rPr>
                        <a:t>Plaintext</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19</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19</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2</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19</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14</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13</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2</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4</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21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8</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13</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New York" charset="0"/>
                          <a:ea typeface="ＭＳ Ｐゴシック" charset="0"/>
                          <a:cs typeface="Times New Roman" charset="0"/>
                        </a:rPr>
                        <a:t>Key</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23</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21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6</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9</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3</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17</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8</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14</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16</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22</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9</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15</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4</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5</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New York" charset="0"/>
                          <a:ea typeface="ＭＳ Ｐゴシック" charset="0"/>
                          <a:cs typeface="Times New Roman" charset="0"/>
                        </a:rPr>
                        <a:t>Sum</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23</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14</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25</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9</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5</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8</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7</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4</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9</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19</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25</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18</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18</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New York" charset="0"/>
                          <a:ea typeface="ＭＳ Ｐゴシック" charset="0"/>
                          <a:cs typeface="Times New Roman" charset="0"/>
                        </a:rPr>
                        <a:t>Ciphertext</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X</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O</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Z</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J</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F</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B</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I</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H</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E</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J</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L</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T</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Z</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U</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A</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U</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6"/>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251294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C4B974B3-F152-4EED-B3F9-D20F5C9FB098}" type="slidenum">
              <a:rPr lang="en-US" altLang="en-US" sz="2000">
                <a:latin typeface="Arial" panose="020B0604020202020204" pitchFamily="34" charset="0"/>
              </a:rPr>
              <a:pPr eaLnBrk="1" hangingPunct="1"/>
              <a:t>15</a:t>
            </a:fld>
            <a:endParaRPr lang="en-US" altLang="en-US" sz="2000">
              <a:latin typeface="Arial" panose="020B0604020202020204" pitchFamily="34" charset="0"/>
            </a:endParaRPr>
          </a:p>
        </p:txBody>
      </p:sp>
      <p:sp>
        <p:nvSpPr>
          <p:cNvPr id="410626" name="Rectangle 2"/>
          <p:cNvSpPr>
            <a:spLocks noGrp="1" noChangeArrowheads="1"/>
          </p:cNvSpPr>
          <p:nvPr>
            <p:ph type="title"/>
          </p:nvPr>
        </p:nvSpPr>
        <p:spPr/>
        <p:txBody>
          <a:bodyPr/>
          <a:lstStyle/>
          <a:p>
            <a:pPr eaLnBrk="1" hangingPunct="1">
              <a:defRPr/>
            </a:pPr>
            <a:r>
              <a:rPr lang="en-US" dirty="0" smtClean="0">
                <a:ea typeface="+mj-ea"/>
              </a:rPr>
              <a:t>Block Ciphers</a:t>
            </a:r>
          </a:p>
        </p:txBody>
      </p:sp>
      <p:sp>
        <p:nvSpPr>
          <p:cNvPr id="410627" name="Rectangle 3"/>
          <p:cNvSpPr>
            <a:spLocks noGrp="1" noChangeArrowheads="1"/>
          </p:cNvSpPr>
          <p:nvPr>
            <p:ph type="body" idx="1"/>
          </p:nvPr>
        </p:nvSpPr>
        <p:spPr/>
        <p:txBody>
          <a:bodyPr/>
          <a:lstStyle/>
          <a:p>
            <a:pPr eaLnBrk="1" hangingPunct="1">
              <a:defRPr/>
            </a:pPr>
            <a:r>
              <a:rPr lang="en-US" dirty="0" smtClean="0">
                <a:ea typeface="+mn-ea"/>
              </a:rPr>
              <a:t>Encrypt and decrypt a block of data at a time</a:t>
            </a:r>
          </a:p>
          <a:p>
            <a:pPr lvl="1" eaLnBrk="1" hangingPunct="1">
              <a:defRPr/>
            </a:pPr>
            <a:r>
              <a:rPr lang="en-US" dirty="0" smtClean="0">
                <a:ea typeface="+mn-ea"/>
              </a:rPr>
              <a:t>Typically 128 bits</a:t>
            </a:r>
          </a:p>
          <a:p>
            <a:pPr eaLnBrk="1" hangingPunct="1">
              <a:defRPr/>
            </a:pPr>
            <a:r>
              <a:rPr lang="en-US" dirty="0" smtClean="0">
                <a:ea typeface="+mn-ea"/>
              </a:rPr>
              <a:t>Typical uses for block ciphers</a:t>
            </a:r>
          </a:p>
          <a:p>
            <a:pPr lvl="1" eaLnBrk="1" hangingPunct="1">
              <a:defRPr/>
            </a:pPr>
            <a:r>
              <a:rPr lang="en-US" dirty="0" smtClean="0">
                <a:ea typeface="+mn-ea"/>
              </a:rPr>
              <a:t>File encryption, E-mail messages, text communications, web communications (HTTPS), virtual private networks (VPN)</a:t>
            </a:r>
          </a:p>
          <a:p>
            <a:pPr eaLnBrk="1" hangingPunct="1">
              <a:defRPr/>
            </a:pPr>
            <a:r>
              <a:rPr lang="en-US" dirty="0" smtClean="0">
                <a:ea typeface="+mn-ea"/>
              </a:rPr>
              <a:t>Well known encryption algorithms</a:t>
            </a:r>
          </a:p>
          <a:p>
            <a:pPr lvl="1" eaLnBrk="1" hangingPunct="1">
              <a:defRPr/>
            </a:pPr>
            <a:r>
              <a:rPr lang="en-US" dirty="0" smtClean="0">
                <a:ea typeface="+mn-ea"/>
              </a:rPr>
              <a:t>AES, DES, 3DES, CAST, Blowfish, Serpent</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639070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F06FE119-5177-4709-8EB9-09DE082EC8F3}" type="slidenum">
              <a:rPr lang="en-US" altLang="en-US" sz="2000">
                <a:latin typeface="Arial" panose="020B0604020202020204" pitchFamily="34" charset="0"/>
              </a:rPr>
              <a:pPr eaLnBrk="1" hangingPunct="1"/>
              <a:t>16</a:t>
            </a:fld>
            <a:endParaRPr lang="en-US" altLang="en-US" sz="2000">
              <a:latin typeface="Arial" panose="020B0604020202020204" pitchFamily="34" charset="0"/>
            </a:endParaRPr>
          </a:p>
        </p:txBody>
      </p:sp>
      <p:sp>
        <p:nvSpPr>
          <p:cNvPr id="411650" name="Rectangle 2"/>
          <p:cNvSpPr>
            <a:spLocks noGrp="1" noChangeArrowheads="1"/>
          </p:cNvSpPr>
          <p:nvPr>
            <p:ph type="title"/>
          </p:nvPr>
        </p:nvSpPr>
        <p:spPr/>
        <p:txBody>
          <a:bodyPr/>
          <a:lstStyle/>
          <a:p>
            <a:pPr eaLnBrk="1" hangingPunct="1">
              <a:defRPr/>
            </a:pPr>
            <a:r>
              <a:rPr lang="en-US" dirty="0" smtClean="0">
                <a:ea typeface="+mj-ea"/>
              </a:rPr>
              <a:t>Block Cipher: Electronic Codebook</a:t>
            </a:r>
          </a:p>
        </p:txBody>
      </p:sp>
      <p:sp>
        <p:nvSpPr>
          <p:cNvPr id="411651" name="Rectangle 3"/>
          <p:cNvSpPr>
            <a:spLocks noGrp="1" noChangeArrowheads="1"/>
          </p:cNvSpPr>
          <p:nvPr>
            <p:ph type="body" idx="1"/>
          </p:nvPr>
        </p:nvSpPr>
        <p:spPr/>
        <p:txBody>
          <a:bodyPr/>
          <a:lstStyle/>
          <a:p>
            <a:pPr eaLnBrk="1" hangingPunct="1">
              <a:defRPr/>
            </a:pPr>
            <a:r>
              <a:rPr lang="en-US" dirty="0" smtClean="0">
                <a:ea typeface="+mn-ea"/>
              </a:rPr>
              <a:t>Simplest block cipher mode</a:t>
            </a:r>
          </a:p>
          <a:p>
            <a:pPr eaLnBrk="1" hangingPunct="1">
              <a:defRPr/>
            </a:pPr>
            <a:r>
              <a:rPr lang="en-US" dirty="0" smtClean="0">
                <a:ea typeface="+mn-ea"/>
              </a:rPr>
              <a:t>Each block encrypted separately</a:t>
            </a:r>
          </a:p>
          <a:p>
            <a:pPr lvl="1" eaLnBrk="1" hangingPunct="1">
              <a:defRPr/>
            </a:pPr>
            <a:r>
              <a:rPr lang="en-US" dirty="0" smtClean="0">
                <a:ea typeface="+mn-ea"/>
              </a:rPr>
              <a:t>Like plaintext encrypts to like ciphertext</a:t>
            </a:r>
          </a:p>
          <a:p>
            <a:pPr lvl="1" eaLnBrk="1" hangingPunct="1">
              <a:defRPr/>
            </a:pPr>
            <a:endParaRPr lang="en-US" dirty="0" smtClean="0">
              <a:ea typeface="+mn-ea"/>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320" y="3415284"/>
            <a:ext cx="8087360" cy="2547518"/>
          </a:xfrm>
          <a:prstGeom prst="rect">
            <a:avLst/>
          </a:prstGeom>
        </p:spPr>
      </p:pic>
    </p:spTree>
    <p:extLst>
      <p:ext uri="{BB962C8B-B14F-4D97-AF65-F5344CB8AC3E}">
        <p14:creationId xmlns:p14="http://schemas.microsoft.com/office/powerpoint/2010/main" val="1082513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Cipher: Electronic Codebook</a:t>
            </a:r>
          </a:p>
        </p:txBody>
      </p:sp>
      <p:sp>
        <p:nvSpPr>
          <p:cNvPr id="4" name="Footer Placeholder 3"/>
          <p:cNvSpPr>
            <a:spLocks noGrp="1"/>
          </p:cNvSpPr>
          <p:nvPr>
            <p:ph type="ftr" sz="quarter" idx="10"/>
          </p:nvPr>
        </p:nvSpPr>
        <p:spPr/>
        <p:txBody>
          <a:bodyPr/>
          <a:lstStyle/>
          <a:p>
            <a:r>
              <a:rPr lang="en-US" smtClean="0"/>
              <a:t>CISSP Guide to Security Essentials, 2e</a:t>
            </a:r>
            <a:endParaRPr lang="en-US"/>
          </a:p>
        </p:txBody>
      </p:sp>
      <p:sp>
        <p:nvSpPr>
          <p:cNvPr id="5" name="Slide Number Placeholder 4"/>
          <p:cNvSpPr>
            <a:spLocks noGrp="1"/>
          </p:cNvSpPr>
          <p:nvPr>
            <p:ph type="sldNum" sz="quarter" idx="11"/>
          </p:nvPr>
        </p:nvSpPr>
        <p:spPr/>
        <p:txBody>
          <a:bodyPr/>
          <a:lstStyle/>
          <a:p>
            <a:fld id="{F5F20038-68DA-44BA-A1FA-6E9CD4D074F3}" type="slidenum">
              <a:rPr lang="en-US" smtClean="0"/>
              <a:t>17</a:t>
            </a:fld>
            <a:endParaRPr lang="en-US"/>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76904" y="1916481"/>
            <a:ext cx="9307589" cy="39514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5801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7F259E54-D7F5-4763-A9E7-25FB40BAADB3}" type="slidenum">
              <a:rPr lang="en-US" altLang="en-US" sz="2000">
                <a:latin typeface="Arial" panose="020B0604020202020204" pitchFamily="34" charset="0"/>
              </a:rPr>
              <a:pPr eaLnBrk="1" hangingPunct="1"/>
              <a:t>18</a:t>
            </a:fld>
            <a:endParaRPr lang="en-US" altLang="en-US" sz="2000">
              <a:latin typeface="Arial" panose="020B0604020202020204" pitchFamily="34" charset="0"/>
            </a:endParaRPr>
          </a:p>
        </p:txBody>
      </p:sp>
      <p:sp>
        <p:nvSpPr>
          <p:cNvPr id="412674" name="Rectangle 2"/>
          <p:cNvSpPr>
            <a:spLocks noGrp="1" noChangeArrowheads="1"/>
          </p:cNvSpPr>
          <p:nvPr>
            <p:ph type="title"/>
          </p:nvPr>
        </p:nvSpPr>
        <p:spPr/>
        <p:txBody>
          <a:bodyPr/>
          <a:lstStyle/>
          <a:p>
            <a:pPr eaLnBrk="1" hangingPunct="1">
              <a:defRPr/>
            </a:pPr>
            <a:r>
              <a:rPr lang="en-US" dirty="0" smtClean="0">
                <a:ea typeface="+mj-ea"/>
              </a:rPr>
              <a:t>Block Cipher: Cipher-Block Chaining (CBC)</a:t>
            </a:r>
          </a:p>
        </p:txBody>
      </p:sp>
      <p:sp>
        <p:nvSpPr>
          <p:cNvPr id="412675" name="Rectangle 3"/>
          <p:cNvSpPr>
            <a:spLocks noGrp="1" noChangeArrowheads="1"/>
          </p:cNvSpPr>
          <p:nvPr>
            <p:ph type="body" idx="1"/>
          </p:nvPr>
        </p:nvSpPr>
        <p:spPr/>
        <p:txBody>
          <a:bodyPr/>
          <a:lstStyle/>
          <a:p>
            <a:r>
              <a:rPr lang="en-US" dirty="0"/>
              <a:t>In CBC mode, each block of plaintext is </a:t>
            </a:r>
            <a:r>
              <a:rPr lang="en-US" dirty="0" err="1"/>
              <a:t>XORed</a:t>
            </a:r>
            <a:r>
              <a:rPr lang="en-US" dirty="0"/>
              <a:t> with the previous </a:t>
            </a:r>
            <a:r>
              <a:rPr lang="en-US" dirty="0" err="1"/>
              <a:t>ciphertext</a:t>
            </a:r>
            <a:r>
              <a:rPr lang="en-US" dirty="0"/>
              <a:t> block before being encrypted. This way, each </a:t>
            </a:r>
            <a:r>
              <a:rPr lang="en-US" dirty="0" err="1"/>
              <a:t>ciphertext</a:t>
            </a:r>
            <a:r>
              <a:rPr lang="en-US" dirty="0"/>
              <a:t> block depends on all plaintext blocks processed up to that point. To make each message unique, an IV must be used in the first block.</a:t>
            </a:r>
            <a:endParaRPr lang="en-US" altLang="en-US" dirty="0"/>
          </a:p>
          <a:p>
            <a:pPr lvl="1" eaLnBrk="1" hangingPunct="1">
              <a:defRPr/>
            </a:pPr>
            <a:endParaRPr lang="en-US" dirty="0" smtClean="0">
              <a:ea typeface="+mn-ea"/>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9238" y="3342132"/>
            <a:ext cx="7933524" cy="2750820"/>
          </a:xfrm>
          <a:prstGeom prst="rect">
            <a:avLst/>
          </a:prstGeom>
        </p:spPr>
      </p:pic>
    </p:spTree>
    <p:extLst>
      <p:ext uri="{BB962C8B-B14F-4D97-AF65-F5344CB8AC3E}">
        <p14:creationId xmlns:p14="http://schemas.microsoft.com/office/powerpoint/2010/main" val="4157344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199638A9-E8CF-48AE-8E4E-619E96B22A6B}" type="slidenum">
              <a:rPr lang="en-US" altLang="en-US" sz="2000">
                <a:latin typeface="Arial" panose="020B0604020202020204" pitchFamily="34" charset="0"/>
              </a:rPr>
              <a:pPr eaLnBrk="1" hangingPunct="1"/>
              <a:t>19</a:t>
            </a:fld>
            <a:endParaRPr lang="en-US" altLang="en-US" sz="2000">
              <a:latin typeface="Arial" panose="020B0604020202020204" pitchFamily="34" charset="0"/>
            </a:endParaRPr>
          </a:p>
        </p:txBody>
      </p:sp>
      <p:sp>
        <p:nvSpPr>
          <p:cNvPr id="413698" name="Rectangle 2"/>
          <p:cNvSpPr>
            <a:spLocks noGrp="1" noChangeArrowheads="1"/>
          </p:cNvSpPr>
          <p:nvPr>
            <p:ph type="title"/>
          </p:nvPr>
        </p:nvSpPr>
        <p:spPr/>
        <p:txBody>
          <a:bodyPr/>
          <a:lstStyle/>
          <a:p>
            <a:pPr eaLnBrk="1" hangingPunct="1">
              <a:defRPr/>
            </a:pPr>
            <a:r>
              <a:rPr lang="en-US" dirty="0" smtClean="0">
                <a:ea typeface="+mj-ea"/>
              </a:rPr>
              <a:t>Block cipher: Cipher Feedback (CFB)</a:t>
            </a:r>
          </a:p>
        </p:txBody>
      </p:sp>
      <p:sp>
        <p:nvSpPr>
          <p:cNvPr id="413699" name="Rectangle 3"/>
          <p:cNvSpPr>
            <a:spLocks noGrp="1" noChangeArrowheads="1"/>
          </p:cNvSpPr>
          <p:nvPr>
            <p:ph type="body" idx="1"/>
          </p:nvPr>
        </p:nvSpPr>
        <p:spPr/>
        <p:txBody>
          <a:bodyPr/>
          <a:lstStyle/>
          <a:p>
            <a:r>
              <a:rPr lang="en-US" dirty="0"/>
              <a:t>The </a:t>
            </a:r>
            <a:r>
              <a:rPr lang="en-US" i="1" dirty="0"/>
              <a:t>Cipher Feedback</a:t>
            </a:r>
            <a:r>
              <a:rPr lang="en-US" dirty="0"/>
              <a:t> (CFB) mode, a close relative of CBC, makes a block cipher into a self-synchronizing </a:t>
            </a:r>
            <a:r>
              <a:rPr lang="en-US" dirty="0" smtClean="0"/>
              <a:t>stream cipher.</a:t>
            </a:r>
          </a:p>
          <a:p>
            <a:r>
              <a:rPr lang="en-US" dirty="0" smtClean="0"/>
              <a:t>If </a:t>
            </a:r>
            <a:r>
              <a:rPr lang="en-US" dirty="0"/>
              <a:t>part of the </a:t>
            </a:r>
            <a:r>
              <a:rPr lang="en-US" dirty="0" err="1"/>
              <a:t>ciphertext</a:t>
            </a:r>
            <a:r>
              <a:rPr lang="en-US" dirty="0"/>
              <a:t> is lost (e.g. due to transmission errors), then </a:t>
            </a:r>
            <a:r>
              <a:rPr lang="en-US" dirty="0" smtClean="0"/>
              <a:t>the receiver </a:t>
            </a:r>
            <a:r>
              <a:rPr lang="en-US" dirty="0"/>
              <a:t>will lose only some part of the original message </a:t>
            </a:r>
            <a:r>
              <a:rPr lang="en-US" dirty="0" smtClean="0"/>
              <a:t>and </a:t>
            </a:r>
            <a:r>
              <a:rPr lang="en-US" dirty="0"/>
              <a:t>should be able to continue correct decryption after processing some amount of input data.</a:t>
            </a:r>
            <a:endParaRPr lang="en-US" altLang="en-US" dirty="0" smtClean="0"/>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3924" y="4227383"/>
            <a:ext cx="7015631" cy="2061465"/>
          </a:xfrm>
          <a:prstGeom prst="rect">
            <a:avLst/>
          </a:prstGeom>
        </p:spPr>
      </p:pic>
    </p:spTree>
    <p:extLst>
      <p:ext uri="{BB962C8B-B14F-4D97-AF65-F5344CB8AC3E}">
        <p14:creationId xmlns:p14="http://schemas.microsoft.com/office/powerpoint/2010/main" val="3485200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41B5E4EB-06DC-4FC2-86D4-0CA157FB771D}" type="slidenum">
              <a:rPr lang="en-US" altLang="en-US" sz="2000">
                <a:latin typeface="Arial" panose="020B0604020202020204" pitchFamily="34" charset="0"/>
              </a:rPr>
              <a:pPr eaLnBrk="1" hangingPunct="1"/>
              <a:t>2</a:t>
            </a:fld>
            <a:endParaRPr lang="en-US" altLang="en-US" sz="2000">
              <a:latin typeface="Arial" panose="020B0604020202020204" pitchFamily="34" charset="0"/>
            </a:endParaRPr>
          </a:p>
        </p:txBody>
      </p:sp>
      <p:sp>
        <p:nvSpPr>
          <p:cNvPr id="4098" name="Rectangle 2"/>
          <p:cNvSpPr>
            <a:spLocks noGrp="1" noChangeArrowheads="1"/>
          </p:cNvSpPr>
          <p:nvPr>
            <p:ph type="title"/>
          </p:nvPr>
        </p:nvSpPr>
        <p:spPr/>
        <p:txBody>
          <a:bodyPr/>
          <a:lstStyle/>
          <a:p>
            <a:pPr eaLnBrk="1" hangingPunct="1">
              <a:defRPr/>
            </a:pPr>
            <a:r>
              <a:rPr lang="en-US" smtClean="0">
                <a:ea typeface="+mj-ea"/>
              </a:rPr>
              <a:t>Objectives</a:t>
            </a:r>
          </a:p>
        </p:txBody>
      </p:sp>
      <p:sp>
        <p:nvSpPr>
          <p:cNvPr id="4099" name="Rectangle 3"/>
          <p:cNvSpPr>
            <a:spLocks noGrp="1" noChangeArrowheads="1"/>
          </p:cNvSpPr>
          <p:nvPr>
            <p:ph type="body" idx="1"/>
          </p:nvPr>
        </p:nvSpPr>
        <p:spPr/>
        <p:txBody>
          <a:bodyPr/>
          <a:lstStyle/>
          <a:p>
            <a:pPr eaLnBrk="1" hangingPunct="1">
              <a:defRPr/>
            </a:pPr>
            <a:r>
              <a:rPr lang="en-US" smtClean="0">
                <a:ea typeface="+mn-ea"/>
              </a:rPr>
              <a:t>Applications and uses of cryptography</a:t>
            </a:r>
          </a:p>
          <a:p>
            <a:pPr eaLnBrk="1" hangingPunct="1">
              <a:defRPr/>
            </a:pPr>
            <a:r>
              <a:rPr lang="en-US" smtClean="0">
                <a:ea typeface="+mn-ea"/>
              </a:rPr>
              <a:t>Encryption methodologies</a:t>
            </a:r>
          </a:p>
          <a:p>
            <a:pPr eaLnBrk="1" hangingPunct="1">
              <a:defRPr/>
            </a:pPr>
            <a:r>
              <a:rPr lang="en-US" smtClean="0">
                <a:ea typeface="+mn-ea"/>
              </a:rPr>
              <a:t>Cryptanalysis</a:t>
            </a:r>
          </a:p>
          <a:p>
            <a:pPr eaLnBrk="1" hangingPunct="1">
              <a:defRPr/>
            </a:pPr>
            <a:r>
              <a:rPr lang="en-US" smtClean="0">
                <a:ea typeface="+mn-ea"/>
              </a:rPr>
              <a:t>Management of cryptography</a:t>
            </a:r>
          </a:p>
          <a:p>
            <a:pPr eaLnBrk="1" hangingPunct="1">
              <a:defRPr/>
            </a:pPr>
            <a:r>
              <a:rPr lang="en-US" smtClean="0">
                <a:ea typeface="+mn-ea"/>
              </a:rPr>
              <a:t>Key management</a:t>
            </a:r>
          </a:p>
          <a:p>
            <a:pPr eaLnBrk="1" hangingPunct="1">
              <a:defRPr/>
            </a:pPr>
            <a:endParaRPr lang="en-US" smtClean="0">
              <a:ea typeface="+mn-ea"/>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091701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CB7E93F-451D-4719-A4EF-D952960B26B5}" type="slidenum">
              <a:rPr lang="en-US" altLang="en-US" sz="2000">
                <a:latin typeface="Arial" panose="020B0604020202020204" pitchFamily="34" charset="0"/>
              </a:rPr>
              <a:pPr eaLnBrk="1" hangingPunct="1"/>
              <a:t>20</a:t>
            </a:fld>
            <a:endParaRPr lang="en-US" altLang="en-US" sz="2000">
              <a:latin typeface="Arial" panose="020B0604020202020204" pitchFamily="34" charset="0"/>
            </a:endParaRPr>
          </a:p>
        </p:txBody>
      </p:sp>
      <p:sp>
        <p:nvSpPr>
          <p:cNvPr id="414722" name="Rectangle 2"/>
          <p:cNvSpPr>
            <a:spLocks noGrp="1" noChangeArrowheads="1"/>
          </p:cNvSpPr>
          <p:nvPr>
            <p:ph type="title"/>
          </p:nvPr>
        </p:nvSpPr>
        <p:spPr/>
        <p:txBody>
          <a:bodyPr/>
          <a:lstStyle/>
          <a:p>
            <a:pPr eaLnBrk="1" hangingPunct="1">
              <a:defRPr/>
            </a:pPr>
            <a:r>
              <a:rPr lang="en-US" dirty="0" smtClean="0">
                <a:ea typeface="+mj-ea"/>
              </a:rPr>
              <a:t>Block Cipher: </a:t>
            </a:r>
            <a:r>
              <a:rPr lang="en-US" dirty="0"/>
              <a:t>O</a:t>
            </a:r>
            <a:r>
              <a:rPr lang="en-US" dirty="0" smtClean="0">
                <a:ea typeface="+mj-ea"/>
              </a:rPr>
              <a:t>utput Feedback (OFB)</a:t>
            </a:r>
          </a:p>
        </p:txBody>
      </p:sp>
      <p:sp>
        <p:nvSpPr>
          <p:cNvPr id="414723" name="Rectangle 3"/>
          <p:cNvSpPr>
            <a:spLocks noGrp="1" noChangeArrowheads="1"/>
          </p:cNvSpPr>
          <p:nvPr>
            <p:ph type="body" idx="1"/>
          </p:nvPr>
        </p:nvSpPr>
        <p:spPr/>
        <p:txBody>
          <a:bodyPr/>
          <a:lstStyle/>
          <a:p>
            <a:pPr eaLnBrk="1" hangingPunct="1"/>
            <a:r>
              <a:rPr lang="en-US" altLang="en-US" dirty="0" smtClean="0"/>
              <a:t>Plaintext is XOR</a:t>
            </a:r>
            <a:r>
              <a:rPr lang="ja-JP" altLang="en-US" dirty="0" smtClean="0"/>
              <a:t>’</a:t>
            </a:r>
            <a:r>
              <a:rPr lang="en-US" altLang="ja-JP" dirty="0" smtClean="0"/>
              <a:t>d with the encrypted material in the previous block to produce </a:t>
            </a:r>
            <a:r>
              <a:rPr lang="en-US" altLang="ja-JP" dirty="0" err="1" smtClean="0"/>
              <a:t>ciphertext</a:t>
            </a:r>
            <a:endParaRPr lang="en-US" altLang="ja-JP" dirty="0" smtClean="0"/>
          </a:p>
          <a:p>
            <a:pPr eaLnBrk="1" hangingPunct="1">
              <a:buFontTx/>
              <a:buNone/>
            </a:pPr>
            <a:endParaRPr lang="en-US" altLang="en-US" dirty="0" smtClean="0"/>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1827" y="2677593"/>
            <a:ext cx="8259826" cy="3226812"/>
          </a:xfrm>
          <a:prstGeom prst="rect">
            <a:avLst/>
          </a:prstGeom>
        </p:spPr>
      </p:pic>
    </p:spTree>
    <p:extLst>
      <p:ext uri="{BB962C8B-B14F-4D97-AF65-F5344CB8AC3E}">
        <p14:creationId xmlns:p14="http://schemas.microsoft.com/office/powerpoint/2010/main" val="801119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Cipher: Counter (CTR)</a:t>
            </a:r>
          </a:p>
        </p:txBody>
      </p:sp>
      <p:sp>
        <p:nvSpPr>
          <p:cNvPr id="4" name="Footer Placeholder 3"/>
          <p:cNvSpPr>
            <a:spLocks noGrp="1"/>
          </p:cNvSpPr>
          <p:nvPr>
            <p:ph type="ftr" sz="quarter" idx="10"/>
          </p:nvPr>
        </p:nvSpPr>
        <p:spPr/>
        <p:txBody>
          <a:bodyPr/>
          <a:lstStyle/>
          <a:p>
            <a:r>
              <a:rPr lang="en-US" smtClean="0"/>
              <a:t>CISSP Guide to Security Essentials, 2e</a:t>
            </a:r>
            <a:endParaRPr lang="en-US"/>
          </a:p>
        </p:txBody>
      </p:sp>
      <p:sp>
        <p:nvSpPr>
          <p:cNvPr id="5" name="Slide Number Placeholder 4"/>
          <p:cNvSpPr>
            <a:spLocks noGrp="1"/>
          </p:cNvSpPr>
          <p:nvPr>
            <p:ph type="sldNum" sz="quarter" idx="11"/>
          </p:nvPr>
        </p:nvSpPr>
        <p:spPr/>
        <p:txBody>
          <a:bodyPr/>
          <a:lstStyle/>
          <a:p>
            <a:fld id="{F5F20038-68DA-44BA-A1FA-6E9CD4D074F3}" type="slidenum">
              <a:rPr lang="en-US" smtClean="0"/>
              <a:t>21</a:t>
            </a:fld>
            <a:endParaRPr lang="en-US"/>
          </a:p>
        </p:txBody>
      </p:sp>
      <p:sp>
        <p:nvSpPr>
          <p:cNvPr id="6" name="Content Placeholder 5"/>
          <p:cNvSpPr>
            <a:spLocks noGrp="1"/>
          </p:cNvSpPr>
          <p:nvPr>
            <p:ph idx="1"/>
          </p:nvPr>
        </p:nvSpPr>
        <p:spPr/>
        <p:txBody>
          <a:bodyPr/>
          <a:lstStyle/>
          <a:p>
            <a:r>
              <a:rPr lang="en-US" dirty="0"/>
              <a:t>Like OFB, Counter mode turns a </a:t>
            </a:r>
            <a:r>
              <a:rPr lang="en-US" dirty="0" smtClean="0"/>
              <a:t>block cipher into </a:t>
            </a:r>
            <a:r>
              <a:rPr lang="en-US" dirty="0"/>
              <a:t>a stream cipher. It generates the next </a:t>
            </a:r>
            <a:r>
              <a:rPr lang="en-US" dirty="0" smtClean="0"/>
              <a:t>keystream block </a:t>
            </a:r>
            <a:r>
              <a:rPr lang="en-US" dirty="0"/>
              <a:t>by encrypting successive values of a "counter". The counter can be any function which produces a sequence which is guaranteed not to repeat for a long time, although an actual increment-by-one counter is the simplest and most popular.</a:t>
            </a:r>
          </a:p>
        </p:txBody>
      </p:sp>
    </p:spTree>
    <p:extLst>
      <p:ext uri="{BB962C8B-B14F-4D97-AF65-F5344CB8AC3E}">
        <p14:creationId xmlns:p14="http://schemas.microsoft.com/office/powerpoint/2010/main" val="931962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3771C5FC-8B86-48D4-A454-8F5765CCE81C}" type="slidenum">
              <a:rPr lang="en-US" altLang="en-US" sz="2000">
                <a:latin typeface="Arial" panose="020B0604020202020204" pitchFamily="34" charset="0"/>
              </a:rPr>
              <a:pPr eaLnBrk="1" hangingPunct="1"/>
              <a:t>22</a:t>
            </a:fld>
            <a:endParaRPr lang="en-US" altLang="en-US" sz="2000">
              <a:latin typeface="Arial" panose="020B0604020202020204" pitchFamily="34" charset="0"/>
            </a:endParaRPr>
          </a:p>
        </p:txBody>
      </p:sp>
      <p:sp>
        <p:nvSpPr>
          <p:cNvPr id="415746" name="Rectangle 2"/>
          <p:cNvSpPr>
            <a:spLocks noGrp="1" noChangeArrowheads="1"/>
          </p:cNvSpPr>
          <p:nvPr>
            <p:ph type="title"/>
          </p:nvPr>
        </p:nvSpPr>
        <p:spPr/>
        <p:txBody>
          <a:bodyPr/>
          <a:lstStyle/>
          <a:p>
            <a:pPr eaLnBrk="1" hangingPunct="1">
              <a:defRPr/>
            </a:pPr>
            <a:r>
              <a:rPr lang="en-US" dirty="0" smtClean="0">
                <a:ea typeface="+mj-ea"/>
              </a:rPr>
              <a:t>Block Cipher: Counter (CTR)</a:t>
            </a:r>
          </a:p>
        </p:txBody>
      </p:sp>
      <p:sp>
        <p:nvSpPr>
          <p:cNvPr id="415747" name="Rectangle 3"/>
          <p:cNvSpPr>
            <a:spLocks noGrp="1" noChangeArrowheads="1"/>
          </p:cNvSpPr>
          <p:nvPr>
            <p:ph type="body" idx="1"/>
          </p:nvPr>
        </p:nvSpPr>
        <p:spPr/>
        <p:txBody>
          <a:bodyPr/>
          <a:lstStyle/>
          <a:p>
            <a:pPr eaLnBrk="1" hangingPunct="1"/>
            <a:r>
              <a:rPr lang="en-US" altLang="en-US" dirty="0" smtClean="0"/>
              <a:t>Uses a </a:t>
            </a:r>
            <a:r>
              <a:rPr lang="ja-JP" altLang="en-US" dirty="0" smtClean="0"/>
              <a:t>“</a:t>
            </a:r>
            <a:r>
              <a:rPr lang="en-US" altLang="ja-JP" dirty="0" smtClean="0"/>
              <a:t>nonce</a:t>
            </a:r>
            <a:r>
              <a:rPr lang="ja-JP" altLang="en-US" dirty="0" smtClean="0"/>
              <a:t>”</a:t>
            </a:r>
            <a:r>
              <a:rPr lang="en-US" altLang="ja-JP" dirty="0" smtClean="0"/>
              <a:t> (a random </a:t>
            </a:r>
            <a:r>
              <a:rPr lang="en-US" altLang="ja-JP" u="sng" dirty="0" smtClean="0"/>
              <a:t>n</a:t>
            </a:r>
            <a:r>
              <a:rPr lang="en-US" altLang="ja-JP" dirty="0" smtClean="0"/>
              <a:t>umber that is used </a:t>
            </a:r>
            <a:r>
              <a:rPr lang="en-US" altLang="ja-JP" u="sng" dirty="0" smtClean="0"/>
              <a:t>once</a:t>
            </a:r>
            <a:r>
              <a:rPr lang="en-US" altLang="ja-JP" dirty="0" smtClean="0"/>
              <a:t>) that is concatenated with a counter or other simple function, which is encrypted by the block cipher, and the output XOR</a:t>
            </a:r>
            <a:r>
              <a:rPr lang="ja-JP" altLang="en-US" dirty="0" smtClean="0"/>
              <a:t>’</a:t>
            </a:r>
            <a:r>
              <a:rPr lang="en-US" altLang="ja-JP" dirty="0" smtClean="0"/>
              <a:t>d with the plaintext block to product the </a:t>
            </a:r>
            <a:r>
              <a:rPr lang="en-US" altLang="ja-JP" dirty="0" err="1" smtClean="0"/>
              <a:t>ciphertext</a:t>
            </a:r>
            <a:r>
              <a:rPr lang="en-US" altLang="ja-JP" dirty="0" smtClean="0"/>
              <a:t> block</a:t>
            </a:r>
          </a:p>
          <a:p>
            <a:pPr eaLnBrk="1" hangingPunct="1"/>
            <a:endParaRPr lang="en-US" altLang="en-US" dirty="0" smtClean="0"/>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2857" y="3783371"/>
            <a:ext cx="6606286" cy="2435739"/>
          </a:xfrm>
          <a:prstGeom prst="rect">
            <a:avLst/>
          </a:prstGeom>
        </p:spPr>
      </p:pic>
    </p:spTree>
    <p:extLst>
      <p:ext uri="{BB962C8B-B14F-4D97-AF65-F5344CB8AC3E}">
        <p14:creationId xmlns:p14="http://schemas.microsoft.com/office/powerpoint/2010/main" val="3479596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263CD7B9-25C5-4BBD-B22B-2FA86E0747CD}" type="slidenum">
              <a:rPr lang="en-US" altLang="en-US" sz="2000">
                <a:latin typeface="Arial" panose="020B0604020202020204" pitchFamily="34" charset="0"/>
              </a:rPr>
              <a:pPr eaLnBrk="1" hangingPunct="1"/>
              <a:t>23</a:t>
            </a:fld>
            <a:endParaRPr lang="en-US" altLang="en-US" sz="2000">
              <a:latin typeface="Arial" panose="020B0604020202020204" pitchFamily="34" charset="0"/>
            </a:endParaRPr>
          </a:p>
        </p:txBody>
      </p:sp>
      <p:sp>
        <p:nvSpPr>
          <p:cNvPr id="416770" name="Rectangle 2"/>
          <p:cNvSpPr>
            <a:spLocks noGrp="1" noChangeArrowheads="1"/>
          </p:cNvSpPr>
          <p:nvPr>
            <p:ph type="title"/>
          </p:nvPr>
        </p:nvSpPr>
        <p:spPr/>
        <p:txBody>
          <a:bodyPr/>
          <a:lstStyle/>
          <a:p>
            <a:pPr eaLnBrk="1" hangingPunct="1">
              <a:defRPr/>
            </a:pPr>
            <a:r>
              <a:rPr lang="en-US" dirty="0" smtClean="0">
                <a:ea typeface="+mj-ea"/>
              </a:rPr>
              <a:t>Stream Ciphers</a:t>
            </a:r>
          </a:p>
        </p:txBody>
      </p:sp>
      <p:sp>
        <p:nvSpPr>
          <p:cNvPr id="416771" name="Rectangle 3"/>
          <p:cNvSpPr>
            <a:spLocks noGrp="1" noChangeArrowheads="1"/>
          </p:cNvSpPr>
          <p:nvPr>
            <p:ph type="body" idx="1"/>
          </p:nvPr>
        </p:nvSpPr>
        <p:spPr/>
        <p:txBody>
          <a:bodyPr/>
          <a:lstStyle/>
          <a:p>
            <a:pPr eaLnBrk="1" hangingPunct="1">
              <a:defRPr/>
            </a:pPr>
            <a:r>
              <a:rPr lang="en-US" smtClean="0">
                <a:ea typeface="+mn-ea"/>
              </a:rPr>
              <a:t>Used to encrypt a continuous stream of data, such as an audio or video transmission</a:t>
            </a:r>
          </a:p>
          <a:p>
            <a:pPr lvl="1" eaLnBrk="1" hangingPunct="1">
              <a:defRPr/>
            </a:pPr>
            <a:r>
              <a:rPr lang="en-US" smtClean="0">
                <a:ea typeface="+mn-ea"/>
              </a:rPr>
              <a:t>A stream cipher is a substitution cipher that typically uses an exclusive-or (XOR) operation that can be performed very quickly by a computer.</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180206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Footer Placeholder 4"/>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z="1400" dirty="0" smtClean="0"/>
              <a:t>CISSP Guide to Security Essentials, 2e</a:t>
            </a:r>
            <a:endParaRPr lang="en-US" sz="1400" dirty="0"/>
          </a:p>
        </p:txBody>
      </p:sp>
      <p:sp>
        <p:nvSpPr>
          <p:cNvPr id="153" name="Slide Number Placeholder 5"/>
          <p:cNvSpPr>
            <a:spLocks noGrp="1"/>
          </p:cNvSpPr>
          <p:nvPr>
            <p:ph type="sldNum"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B6B4EEF8-A5DD-4618-8855-55E26C43817E}" type="slidenum">
              <a:rPr lang="en-US" altLang="en-US" sz="2000">
                <a:latin typeface="Arial" panose="020B0604020202020204" pitchFamily="34" charset="0"/>
              </a:rPr>
              <a:pPr eaLnBrk="1" hangingPunct="1"/>
              <a:t>24</a:t>
            </a:fld>
            <a:endParaRPr lang="en-US" altLang="en-US" sz="2000">
              <a:latin typeface="Arial" panose="020B0604020202020204" pitchFamily="34" charset="0"/>
            </a:endParaRPr>
          </a:p>
        </p:txBody>
      </p:sp>
      <p:sp>
        <p:nvSpPr>
          <p:cNvPr id="444418" name="Rectangle 2"/>
          <p:cNvSpPr>
            <a:spLocks noGrp="1" noChangeArrowheads="1"/>
          </p:cNvSpPr>
          <p:nvPr>
            <p:ph type="title"/>
          </p:nvPr>
        </p:nvSpPr>
        <p:spPr/>
        <p:txBody>
          <a:bodyPr/>
          <a:lstStyle/>
          <a:p>
            <a:pPr eaLnBrk="1" hangingPunct="1">
              <a:defRPr/>
            </a:pPr>
            <a:r>
              <a:rPr lang="en-US" dirty="0" smtClean="0">
                <a:ea typeface="+mj-ea"/>
              </a:rPr>
              <a:t>Stream Ciphers (cont.)</a:t>
            </a:r>
          </a:p>
        </p:txBody>
      </p:sp>
      <p:sp>
        <p:nvSpPr>
          <p:cNvPr id="444651" name="Rectangle 235"/>
          <p:cNvSpPr>
            <a:spLocks noGrp="1" noChangeArrowheads="1"/>
          </p:cNvSpPr>
          <p:nvPr>
            <p:ph type="body" sz="half" idx="1"/>
          </p:nvPr>
        </p:nvSpPr>
        <p:spPr>
          <a:xfrm>
            <a:off x="914400" y="1981200"/>
            <a:ext cx="10363200" cy="4114800"/>
          </a:xfrm>
        </p:spPr>
        <p:txBody>
          <a:bodyPr/>
          <a:lstStyle/>
          <a:p>
            <a:pPr eaLnBrk="1" hangingPunct="1">
              <a:defRPr/>
            </a:pPr>
            <a:r>
              <a:rPr lang="en-US" dirty="0"/>
              <a:t>Encryption: simple XOR with key:</a:t>
            </a:r>
          </a:p>
          <a:p>
            <a:pPr eaLnBrk="1" hangingPunct="1">
              <a:defRPr/>
            </a:pPr>
            <a:endParaRPr lang="en-US" sz="2000" dirty="0"/>
          </a:p>
          <a:p>
            <a:pPr eaLnBrk="1" hangingPunct="1">
              <a:defRPr/>
            </a:pPr>
            <a:endParaRPr lang="en-US" sz="2000" dirty="0"/>
          </a:p>
          <a:p>
            <a:pPr eaLnBrk="1" hangingPunct="1">
              <a:defRPr/>
            </a:pPr>
            <a:endParaRPr lang="en-US" sz="2000" dirty="0"/>
          </a:p>
          <a:p>
            <a:pPr eaLnBrk="1" hangingPunct="1">
              <a:defRPr/>
            </a:pPr>
            <a:endParaRPr lang="en-US" sz="2000" dirty="0"/>
          </a:p>
          <a:p>
            <a:pPr eaLnBrk="1" hangingPunct="1">
              <a:defRPr/>
            </a:pPr>
            <a:r>
              <a:rPr lang="en-US" dirty="0"/>
              <a:t>Decryption: simple XOR with the same key:</a:t>
            </a:r>
          </a:p>
        </p:txBody>
      </p:sp>
      <p:graphicFrame>
        <p:nvGraphicFramePr>
          <p:cNvPr id="444650" name="Group 234"/>
          <p:cNvGraphicFramePr>
            <a:graphicFrameLocks noGrp="1"/>
          </p:cNvGraphicFramePr>
          <p:nvPr>
            <p:ph idx="4294967295"/>
          </p:nvPr>
        </p:nvGraphicFramePr>
        <p:xfrm>
          <a:off x="2133600" y="2667000"/>
          <a:ext cx="7772400" cy="1066800"/>
        </p:xfrm>
        <a:graphic>
          <a:graphicData uri="http://schemas.openxmlformats.org/drawingml/2006/table">
            <a:tbl>
              <a:tblPr/>
              <a:tblGrid>
                <a:gridCol w="1252538"/>
                <a:gridCol w="407987"/>
                <a:gridCol w="407988"/>
                <a:gridCol w="406400"/>
                <a:gridCol w="407987"/>
                <a:gridCol w="407988"/>
                <a:gridCol w="406400"/>
                <a:gridCol w="407987"/>
                <a:gridCol w="407988"/>
                <a:gridCol w="406400"/>
                <a:gridCol w="407987"/>
                <a:gridCol w="407988"/>
                <a:gridCol w="406400"/>
                <a:gridCol w="407987"/>
                <a:gridCol w="407988"/>
                <a:gridCol w="406400"/>
                <a:gridCol w="407987"/>
              </a:tblGrid>
              <a:tr h="374650">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New York" charset="0"/>
                          <a:ea typeface="ＭＳ Ｐゴシック" charset="0"/>
                          <a:cs typeface="Times New Roman" charset="0"/>
                        </a:rPr>
                        <a:t>Plaintext</a:t>
                      </a:r>
                      <a:endParaRPr kumimoji="0" lang="en-US" sz="2400" b="0" i="0" u="none" strike="noStrike" cap="none" normalizeH="0" baseline="0" dirty="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New York" charset="0"/>
                          <a:ea typeface="ＭＳ Ｐゴシック" charset="0"/>
                          <a:cs typeface="Times New Roman" charset="0"/>
                        </a:rPr>
                        <a:t>1</a:t>
                      </a:r>
                      <a:endParaRPr kumimoji="0" lang="en-US" sz="2400" b="0" i="0" u="none" strike="noStrike" cap="none" normalizeH="0" baseline="0" dirty="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New York" charset="0"/>
                          <a:ea typeface="ＭＳ Ｐゴシック" charset="0"/>
                          <a:cs typeface="Times New Roman" charset="0"/>
                        </a:rPr>
                        <a:t>Key</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dirty="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New York" charset="0"/>
                          <a:ea typeface="ＭＳ Ｐゴシック" charset="0"/>
                          <a:cs typeface="Times New Roman" charset="0"/>
                        </a:rPr>
                        <a:t>Ciphertext</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44882" name="Group 466"/>
          <p:cNvGraphicFramePr>
            <a:graphicFrameLocks noGrp="1"/>
          </p:cNvGraphicFramePr>
          <p:nvPr>
            <p:ph sz="half" idx="2"/>
          </p:nvPr>
        </p:nvGraphicFramePr>
        <p:xfrm>
          <a:off x="2209800" y="4953001"/>
          <a:ext cx="7772400" cy="1006476"/>
        </p:xfrm>
        <a:graphic>
          <a:graphicData uri="http://schemas.openxmlformats.org/drawingml/2006/table">
            <a:tbl>
              <a:tblPr/>
              <a:tblGrid>
                <a:gridCol w="1252538"/>
                <a:gridCol w="407987"/>
                <a:gridCol w="407988"/>
                <a:gridCol w="406400"/>
                <a:gridCol w="407987"/>
                <a:gridCol w="407988"/>
                <a:gridCol w="406400"/>
                <a:gridCol w="407987"/>
                <a:gridCol w="407988"/>
                <a:gridCol w="406400"/>
                <a:gridCol w="407987"/>
                <a:gridCol w="407988"/>
                <a:gridCol w="406400"/>
                <a:gridCol w="407987"/>
                <a:gridCol w="407988"/>
                <a:gridCol w="406400"/>
                <a:gridCol w="407987"/>
              </a:tblGrid>
              <a:tr h="381000">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New York" charset="0"/>
                          <a:ea typeface="ＭＳ Ｐゴシック" charset="0"/>
                          <a:cs typeface="Times New Roman" charset="0"/>
                        </a:rPr>
                        <a:t>Ciphertext</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New York" charset="0"/>
                          <a:ea typeface="ＭＳ Ｐゴシック" charset="0"/>
                          <a:cs typeface="Times New Roman" charset="0"/>
                        </a:rPr>
                        <a:t>Key</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New York" charset="0"/>
                          <a:ea typeface="ＭＳ Ｐゴシック" charset="0"/>
                          <a:cs typeface="Times New Roman" charset="0"/>
                        </a:rPr>
                        <a:t>Plaintext</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New York" charset="0"/>
                          <a:ea typeface="ＭＳ Ｐゴシック" charset="0"/>
                          <a:cs typeface="Times New Roman"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Rectangle 7"/>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172522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33842DD1-3740-4F9E-A0FF-7248E7AD8119}" type="slidenum">
              <a:rPr lang="en-US" altLang="en-US" sz="2000">
                <a:latin typeface="Arial" panose="020B0604020202020204" pitchFamily="34" charset="0"/>
              </a:rPr>
              <a:pPr eaLnBrk="1" hangingPunct="1"/>
              <a:t>25</a:t>
            </a:fld>
            <a:endParaRPr lang="en-US" altLang="en-US" sz="2000">
              <a:latin typeface="Arial" panose="020B0604020202020204" pitchFamily="34" charset="0"/>
            </a:endParaRPr>
          </a:p>
        </p:txBody>
      </p:sp>
      <p:sp>
        <p:nvSpPr>
          <p:cNvPr id="417794" name="Rectangle 2"/>
          <p:cNvSpPr>
            <a:spLocks noGrp="1" noChangeArrowheads="1"/>
          </p:cNvSpPr>
          <p:nvPr>
            <p:ph type="title"/>
          </p:nvPr>
        </p:nvSpPr>
        <p:spPr/>
        <p:txBody>
          <a:bodyPr/>
          <a:lstStyle/>
          <a:p>
            <a:pPr eaLnBrk="1" hangingPunct="1">
              <a:defRPr/>
            </a:pPr>
            <a:r>
              <a:rPr lang="en-US" dirty="0" smtClean="0">
                <a:ea typeface="+mj-ea"/>
              </a:rPr>
              <a:t>Types of Encryption Keys</a:t>
            </a:r>
          </a:p>
        </p:txBody>
      </p:sp>
      <p:sp>
        <p:nvSpPr>
          <p:cNvPr id="417795" name="Rectangle 3"/>
          <p:cNvSpPr>
            <a:spLocks noGrp="1" noChangeArrowheads="1"/>
          </p:cNvSpPr>
          <p:nvPr>
            <p:ph type="body" idx="1"/>
          </p:nvPr>
        </p:nvSpPr>
        <p:spPr/>
        <p:txBody>
          <a:bodyPr/>
          <a:lstStyle/>
          <a:p>
            <a:pPr eaLnBrk="1" hangingPunct="1"/>
            <a:r>
              <a:rPr lang="en-US" altLang="en-US" dirty="0" smtClean="0"/>
              <a:t>Symmetric keys</a:t>
            </a:r>
          </a:p>
          <a:p>
            <a:pPr lvl="1" eaLnBrk="1" hangingPunct="1"/>
            <a:r>
              <a:rPr lang="en-US" altLang="en-US" dirty="0" smtClean="0"/>
              <a:t>Same key used at both ends of a communications channel or session</a:t>
            </a:r>
          </a:p>
          <a:p>
            <a:pPr lvl="1" eaLnBrk="1" hangingPunct="1"/>
            <a:r>
              <a:rPr lang="en-US" altLang="en-US" dirty="0" smtClean="0"/>
              <a:t>A symmetric key is also known as a </a:t>
            </a:r>
            <a:r>
              <a:rPr lang="en-US" altLang="en-US" i="1" dirty="0" smtClean="0"/>
              <a:t>shared secret</a:t>
            </a:r>
          </a:p>
          <a:p>
            <a:pPr eaLnBrk="1" hangingPunct="1"/>
            <a:r>
              <a:rPr lang="en-US" altLang="en-US" dirty="0" smtClean="0"/>
              <a:t>Issues related to communicating the key to the other party – it must be safely transmitted </a:t>
            </a:r>
            <a:r>
              <a:rPr lang="ja-JP" altLang="en-US" dirty="0" smtClean="0"/>
              <a:t>“</a:t>
            </a:r>
            <a:r>
              <a:rPr lang="en-US" altLang="ja-JP" dirty="0" smtClean="0"/>
              <a:t>out of band</a:t>
            </a:r>
            <a:r>
              <a:rPr lang="ja-JP" altLang="en-US" dirty="0" smtClean="0"/>
              <a:t>”</a:t>
            </a:r>
            <a:endParaRPr lang="en-US" altLang="ja-JP" dirty="0" smtClean="0"/>
          </a:p>
          <a:p>
            <a:pPr eaLnBrk="1" hangingPunct="1"/>
            <a:r>
              <a:rPr lang="en-US" altLang="en-US" dirty="0" smtClean="0"/>
              <a:t>Encryption algorithms that use symmetric keys</a:t>
            </a:r>
          </a:p>
          <a:p>
            <a:pPr lvl="1" eaLnBrk="1" hangingPunct="1"/>
            <a:r>
              <a:rPr lang="en-US" altLang="en-US" dirty="0" smtClean="0"/>
              <a:t>DES, 3DES, AES, Blowfish, IDEA, RC5</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550361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A364E83-4BCB-461F-85F3-25572D4E81B3}" type="slidenum">
              <a:rPr lang="en-US" altLang="en-US" sz="2000">
                <a:latin typeface="Arial" panose="020B0604020202020204" pitchFamily="34" charset="0"/>
              </a:rPr>
              <a:pPr eaLnBrk="1" hangingPunct="1"/>
              <a:t>26</a:t>
            </a:fld>
            <a:endParaRPr lang="en-US" altLang="en-US" sz="2000">
              <a:latin typeface="Arial" panose="020B0604020202020204" pitchFamily="34" charset="0"/>
            </a:endParaRPr>
          </a:p>
        </p:txBody>
      </p:sp>
      <p:sp>
        <p:nvSpPr>
          <p:cNvPr id="418818" name="Rectangle 2"/>
          <p:cNvSpPr>
            <a:spLocks noGrp="1" noChangeArrowheads="1"/>
          </p:cNvSpPr>
          <p:nvPr>
            <p:ph type="title"/>
          </p:nvPr>
        </p:nvSpPr>
        <p:spPr/>
        <p:txBody>
          <a:bodyPr/>
          <a:lstStyle/>
          <a:p>
            <a:pPr eaLnBrk="1" hangingPunct="1">
              <a:defRPr/>
            </a:pPr>
            <a:r>
              <a:rPr lang="en-US" dirty="0" smtClean="0">
                <a:ea typeface="+mj-ea"/>
              </a:rPr>
              <a:t>Types of Encryption Keys (cont.)</a:t>
            </a:r>
          </a:p>
        </p:txBody>
      </p:sp>
      <p:sp>
        <p:nvSpPr>
          <p:cNvPr id="418819" name="Rectangle 3"/>
          <p:cNvSpPr>
            <a:spLocks noGrp="1" noChangeArrowheads="1"/>
          </p:cNvSpPr>
          <p:nvPr>
            <p:ph type="body" idx="1"/>
          </p:nvPr>
        </p:nvSpPr>
        <p:spPr/>
        <p:txBody>
          <a:bodyPr/>
          <a:lstStyle/>
          <a:p>
            <a:pPr eaLnBrk="1" hangingPunct="1"/>
            <a:r>
              <a:rPr lang="en-US" altLang="en-US" dirty="0" smtClean="0"/>
              <a:t>Asymmetric keys (public key cryptography)</a:t>
            </a:r>
          </a:p>
          <a:p>
            <a:pPr lvl="1" eaLnBrk="1" hangingPunct="1"/>
            <a:r>
              <a:rPr lang="en-US" altLang="en-US" dirty="0" smtClean="0"/>
              <a:t>Overcomes the problem of communicating a shared secret to another party</a:t>
            </a:r>
          </a:p>
          <a:p>
            <a:pPr lvl="1" eaLnBrk="1" hangingPunct="1"/>
            <a:r>
              <a:rPr lang="en-US" altLang="en-US" dirty="0" smtClean="0"/>
              <a:t>Key distribution scales better than symmetric cryptography</a:t>
            </a:r>
          </a:p>
          <a:p>
            <a:pPr lvl="2" eaLnBrk="1" hangingPunct="1"/>
            <a:r>
              <a:rPr lang="en-US" altLang="en-US" dirty="0" smtClean="0"/>
              <a:t>All parties can share each others</a:t>
            </a:r>
            <a:r>
              <a:rPr lang="ja-JP" altLang="en-US" dirty="0" smtClean="0"/>
              <a:t>’</a:t>
            </a:r>
            <a:r>
              <a:rPr lang="en-US" altLang="ja-JP" dirty="0" smtClean="0"/>
              <a:t> public keys</a:t>
            </a:r>
          </a:p>
          <a:p>
            <a:pPr lvl="1" eaLnBrk="1" hangingPunct="1"/>
            <a:r>
              <a:rPr lang="en-US" altLang="en-US" dirty="0" smtClean="0"/>
              <a:t>Use cases</a:t>
            </a:r>
          </a:p>
          <a:p>
            <a:pPr lvl="2" eaLnBrk="1" hangingPunct="1"/>
            <a:r>
              <a:rPr lang="en-US" altLang="en-US" dirty="0" smtClean="0"/>
              <a:t>Encrypt message, sign message, sign and encrypt message</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2060268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85B14EE-7BA6-4595-9472-7F1CE20C9FC5}" type="slidenum">
              <a:rPr lang="en-US" altLang="en-US" sz="2000">
                <a:latin typeface="Arial" panose="020B0604020202020204" pitchFamily="34" charset="0"/>
              </a:rPr>
              <a:pPr eaLnBrk="1" hangingPunct="1"/>
              <a:t>27</a:t>
            </a:fld>
            <a:endParaRPr lang="en-US" altLang="en-US" sz="2000">
              <a:latin typeface="Arial" panose="020B0604020202020204" pitchFamily="34" charset="0"/>
            </a:endParaRPr>
          </a:p>
        </p:txBody>
      </p:sp>
      <p:sp>
        <p:nvSpPr>
          <p:cNvPr id="448514" name="Rectangle 2"/>
          <p:cNvSpPr>
            <a:spLocks noGrp="1" noChangeArrowheads="1"/>
          </p:cNvSpPr>
          <p:nvPr>
            <p:ph type="title"/>
          </p:nvPr>
        </p:nvSpPr>
        <p:spPr/>
        <p:txBody>
          <a:bodyPr/>
          <a:lstStyle/>
          <a:p>
            <a:pPr eaLnBrk="1" hangingPunct="1">
              <a:defRPr/>
            </a:pPr>
            <a:r>
              <a:rPr lang="en-US" dirty="0" smtClean="0">
                <a:ea typeface="+mj-ea"/>
              </a:rPr>
              <a:t>Types of Encryption </a:t>
            </a:r>
            <a:r>
              <a:rPr lang="en-US" dirty="0"/>
              <a:t>K</a:t>
            </a:r>
            <a:r>
              <a:rPr lang="en-US" dirty="0" smtClean="0">
                <a:ea typeface="+mj-ea"/>
              </a:rPr>
              <a:t>eys (cont.)</a:t>
            </a:r>
          </a:p>
        </p:txBody>
      </p:sp>
      <p:sp>
        <p:nvSpPr>
          <p:cNvPr id="448515" name="Rectangle 3"/>
          <p:cNvSpPr>
            <a:spLocks noGrp="1" noChangeArrowheads="1"/>
          </p:cNvSpPr>
          <p:nvPr>
            <p:ph type="body" idx="1"/>
          </p:nvPr>
        </p:nvSpPr>
        <p:spPr/>
        <p:txBody>
          <a:bodyPr/>
          <a:lstStyle/>
          <a:p>
            <a:pPr eaLnBrk="1" hangingPunct="1">
              <a:defRPr/>
            </a:pPr>
            <a:r>
              <a:rPr lang="en-US" smtClean="0">
                <a:ea typeface="+mn-ea"/>
              </a:rPr>
              <a:t>Asymmetric keys / public key cryptography (cont.)</a:t>
            </a:r>
          </a:p>
          <a:p>
            <a:pPr lvl="1" eaLnBrk="1" hangingPunct="1">
              <a:defRPr/>
            </a:pPr>
            <a:r>
              <a:rPr lang="en-US" smtClean="0">
                <a:ea typeface="+mn-ea"/>
              </a:rPr>
              <a:t>Algorithms that use asymmetric keys</a:t>
            </a:r>
          </a:p>
          <a:p>
            <a:pPr lvl="2" eaLnBrk="1" hangingPunct="1">
              <a:defRPr/>
            </a:pPr>
            <a:r>
              <a:rPr lang="en-US" smtClean="0">
                <a:ea typeface="+mn-ea"/>
              </a:rPr>
              <a:t>RSA, El Gamal, Elliptic Curve</a:t>
            </a:r>
          </a:p>
          <a:p>
            <a:pPr lvl="1" eaLnBrk="1" hangingPunct="1">
              <a:defRPr/>
            </a:pPr>
            <a:endParaRPr lang="en-US" smtClean="0">
              <a:ea typeface="+mn-ea"/>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8816410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rPr>
              <a:t>Public Key Cryptography</a:t>
            </a: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72384" y="1320478"/>
            <a:ext cx="5589016" cy="4883472"/>
          </a:xfrm>
        </p:spPr>
      </p:pic>
      <p:sp>
        <p:nvSpPr>
          <p:cNvPr id="4" name="Footer Placeholder 3"/>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FDFAC183-0B53-4FC8-88D2-D3034DCD46EF}" type="slidenum">
              <a:rPr lang="en-US" altLang="en-US" sz="2000">
                <a:latin typeface="Arial" panose="020B0604020202020204" pitchFamily="34" charset="0"/>
              </a:rPr>
              <a:pPr eaLnBrk="1" hangingPunct="1"/>
              <a:t>28</a:t>
            </a:fld>
            <a:endParaRPr lang="en-US" altLang="en-US" sz="2000">
              <a:latin typeface="Arial" panose="020B0604020202020204" pitchFamily="34" charset="0"/>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512463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9F11121F-520A-46FB-B132-8A551138BD90}" type="slidenum">
              <a:rPr lang="en-US" altLang="en-US" sz="2000">
                <a:latin typeface="Arial" panose="020B0604020202020204" pitchFamily="34" charset="0"/>
              </a:rPr>
              <a:pPr eaLnBrk="1" hangingPunct="1"/>
              <a:t>29</a:t>
            </a:fld>
            <a:endParaRPr lang="en-US" altLang="en-US" sz="2000">
              <a:latin typeface="Arial" panose="020B0604020202020204" pitchFamily="34" charset="0"/>
            </a:endParaRPr>
          </a:p>
        </p:txBody>
      </p:sp>
      <p:sp>
        <p:nvSpPr>
          <p:cNvPr id="419842" name="Rectangle 2"/>
          <p:cNvSpPr>
            <a:spLocks noGrp="1" noChangeArrowheads="1"/>
          </p:cNvSpPr>
          <p:nvPr>
            <p:ph type="title"/>
          </p:nvPr>
        </p:nvSpPr>
        <p:spPr/>
        <p:txBody>
          <a:bodyPr/>
          <a:lstStyle/>
          <a:p>
            <a:pPr eaLnBrk="1" hangingPunct="1">
              <a:defRPr/>
            </a:pPr>
            <a:r>
              <a:rPr lang="en-US" dirty="0" err="1" smtClean="0">
                <a:ea typeface="+mj-ea"/>
              </a:rPr>
              <a:t>Diffie</a:t>
            </a:r>
            <a:r>
              <a:rPr lang="en-US" dirty="0" smtClean="0">
                <a:ea typeface="+mj-ea"/>
              </a:rPr>
              <a:t>-Hellman Key Exchange</a:t>
            </a:r>
          </a:p>
        </p:txBody>
      </p:sp>
      <p:sp>
        <p:nvSpPr>
          <p:cNvPr id="419843" name="Rectangle 3"/>
          <p:cNvSpPr>
            <a:spLocks noGrp="1" noChangeArrowheads="1"/>
          </p:cNvSpPr>
          <p:nvPr>
            <p:ph type="body" idx="1"/>
          </p:nvPr>
        </p:nvSpPr>
        <p:spPr/>
        <p:txBody>
          <a:bodyPr/>
          <a:lstStyle/>
          <a:p>
            <a:pPr eaLnBrk="1" hangingPunct="1">
              <a:defRPr/>
            </a:pPr>
            <a:r>
              <a:rPr lang="en-US" dirty="0" smtClean="0">
                <a:ea typeface="+mn-ea"/>
              </a:rPr>
              <a:t>Another way to overcome the problem of exchanging encryption keys without compromising them</a:t>
            </a:r>
          </a:p>
          <a:p>
            <a:pPr lvl="1" eaLnBrk="1" hangingPunct="1">
              <a:buFontTx/>
              <a:buNone/>
              <a:defRPr/>
            </a:pPr>
            <a:r>
              <a:rPr lang="en-US" sz="2000" dirty="0">
                <a:ea typeface="+mn-ea"/>
              </a:rPr>
              <a:t>1. </a:t>
            </a:r>
            <a:r>
              <a:rPr lang="en-US" sz="2000" dirty="0" smtClean="0">
                <a:ea typeface="+mn-ea"/>
              </a:rPr>
              <a:t>Alice</a:t>
            </a:r>
            <a:r>
              <a:rPr lang="en-US" sz="2000" dirty="0" smtClean="0">
                <a:ea typeface="+mn-ea"/>
              </a:rPr>
              <a:t> </a:t>
            </a:r>
            <a:r>
              <a:rPr lang="en-US" sz="2000" dirty="0">
                <a:ea typeface="+mn-ea"/>
              </a:rPr>
              <a:t>and </a:t>
            </a:r>
            <a:r>
              <a:rPr lang="en-US" sz="2000" dirty="0" smtClean="0">
                <a:ea typeface="+mn-ea"/>
              </a:rPr>
              <a:t>Bob agree </a:t>
            </a:r>
            <a:r>
              <a:rPr lang="en-US" sz="2000" dirty="0">
                <a:ea typeface="+mn-ea"/>
              </a:rPr>
              <a:t>to a large prime number </a:t>
            </a:r>
            <a:r>
              <a:rPr lang="en-US" sz="2000" i="1" dirty="0">
                <a:ea typeface="+mn-ea"/>
              </a:rPr>
              <a:t>p</a:t>
            </a:r>
            <a:r>
              <a:rPr lang="en-US" sz="2000" dirty="0">
                <a:ea typeface="+mn-ea"/>
              </a:rPr>
              <a:t> and </a:t>
            </a:r>
            <a:r>
              <a:rPr lang="en-US" sz="2000" i="1" dirty="0">
                <a:ea typeface="+mn-ea"/>
              </a:rPr>
              <a:t>a</a:t>
            </a:r>
            <a:r>
              <a:rPr lang="en-US" sz="2000" dirty="0">
                <a:ea typeface="+mn-ea"/>
              </a:rPr>
              <a:t> base integer </a:t>
            </a:r>
            <a:r>
              <a:rPr lang="en-US" sz="2000" i="1" dirty="0">
                <a:ea typeface="+mn-ea"/>
              </a:rPr>
              <a:t>g</a:t>
            </a:r>
            <a:r>
              <a:rPr lang="en-US" sz="2000" dirty="0">
                <a:ea typeface="+mn-ea"/>
              </a:rPr>
              <a:t>.  The values </a:t>
            </a:r>
            <a:r>
              <a:rPr lang="en-US" sz="2000" i="1" dirty="0">
                <a:ea typeface="+mn-ea"/>
              </a:rPr>
              <a:t>p</a:t>
            </a:r>
            <a:r>
              <a:rPr lang="en-US" sz="2000" dirty="0">
                <a:ea typeface="+mn-ea"/>
              </a:rPr>
              <a:t> and </a:t>
            </a:r>
            <a:r>
              <a:rPr lang="en-US" sz="2000" i="1" dirty="0">
                <a:ea typeface="+mn-ea"/>
              </a:rPr>
              <a:t>g</a:t>
            </a:r>
            <a:r>
              <a:rPr lang="en-US" sz="2000" dirty="0">
                <a:ea typeface="+mn-ea"/>
              </a:rPr>
              <a:t> may be transmitted over the network in the clear.</a:t>
            </a:r>
          </a:p>
          <a:p>
            <a:pPr lvl="1">
              <a:buNone/>
              <a:defRPr/>
            </a:pPr>
            <a:r>
              <a:rPr lang="en-US" sz="2000" dirty="0">
                <a:ea typeface="+mn-ea"/>
              </a:rPr>
              <a:t>2. </a:t>
            </a:r>
            <a:r>
              <a:rPr lang="en-US" sz="2000" dirty="0" smtClean="0">
                <a:ea typeface="+mn-ea"/>
              </a:rPr>
              <a:t>Alice picks </a:t>
            </a:r>
            <a:r>
              <a:rPr lang="en-US" sz="2000" dirty="0">
                <a:ea typeface="+mn-ea"/>
              </a:rPr>
              <a:t>a secret integer </a:t>
            </a:r>
            <a:r>
              <a:rPr lang="en-US" sz="2000" i="1" dirty="0">
                <a:ea typeface="+mn-ea"/>
              </a:rPr>
              <a:t>a</a:t>
            </a:r>
            <a:r>
              <a:rPr lang="en-US" sz="2000" dirty="0">
                <a:ea typeface="+mn-ea"/>
              </a:rPr>
              <a:t>, then calculates </a:t>
            </a:r>
            <a:r>
              <a:rPr lang="en-US" sz="2000" i="1" dirty="0" err="1">
                <a:ea typeface="+mn-ea"/>
              </a:rPr>
              <a:t>g</a:t>
            </a:r>
            <a:r>
              <a:rPr lang="en-US" sz="2000" i="1" baseline="30000" dirty="0" err="1">
                <a:ea typeface="+mn-ea"/>
              </a:rPr>
              <a:t>a</a:t>
            </a:r>
            <a:r>
              <a:rPr lang="en-US" sz="2000" i="1" dirty="0">
                <a:ea typeface="+mn-ea"/>
              </a:rPr>
              <a:t> mod p</a:t>
            </a:r>
            <a:r>
              <a:rPr lang="en-US" sz="2000" dirty="0">
                <a:ea typeface="+mn-ea"/>
              </a:rPr>
              <a:t> and sends the result to </a:t>
            </a:r>
            <a:r>
              <a:rPr lang="en-US" sz="2000" dirty="0"/>
              <a:t>Bob </a:t>
            </a:r>
            <a:r>
              <a:rPr lang="en-US" sz="2000" dirty="0" smtClean="0">
                <a:ea typeface="+mn-ea"/>
              </a:rPr>
              <a:t>.</a:t>
            </a:r>
            <a:endParaRPr lang="en-US" sz="2000" dirty="0">
              <a:ea typeface="+mn-ea"/>
            </a:endParaRPr>
          </a:p>
          <a:p>
            <a:pPr lvl="1">
              <a:buNone/>
              <a:defRPr/>
            </a:pPr>
            <a:r>
              <a:rPr lang="en-US" sz="2000" dirty="0">
                <a:ea typeface="+mn-ea"/>
              </a:rPr>
              <a:t>3. </a:t>
            </a:r>
            <a:r>
              <a:rPr lang="en-US" sz="2000" dirty="0"/>
              <a:t>Bob </a:t>
            </a:r>
            <a:r>
              <a:rPr lang="en-US" sz="2000" dirty="0" smtClean="0">
                <a:ea typeface="+mn-ea"/>
              </a:rPr>
              <a:t>picks </a:t>
            </a:r>
            <a:r>
              <a:rPr lang="en-US" sz="2000" dirty="0">
                <a:ea typeface="+mn-ea"/>
              </a:rPr>
              <a:t>a secret integer </a:t>
            </a:r>
            <a:r>
              <a:rPr lang="en-US" sz="2000" i="1" dirty="0">
                <a:ea typeface="+mn-ea"/>
              </a:rPr>
              <a:t>b</a:t>
            </a:r>
            <a:r>
              <a:rPr lang="en-US" sz="2000" dirty="0">
                <a:ea typeface="+mn-ea"/>
              </a:rPr>
              <a:t>, then calculates </a:t>
            </a:r>
            <a:r>
              <a:rPr lang="en-US" sz="2000" i="1" dirty="0" err="1">
                <a:ea typeface="+mn-ea"/>
              </a:rPr>
              <a:t>g</a:t>
            </a:r>
            <a:r>
              <a:rPr lang="en-US" sz="2000" i="1" baseline="30000" dirty="0" err="1">
                <a:ea typeface="+mn-ea"/>
              </a:rPr>
              <a:t>b</a:t>
            </a:r>
            <a:r>
              <a:rPr lang="en-US" sz="2000" i="1" dirty="0">
                <a:ea typeface="+mn-ea"/>
              </a:rPr>
              <a:t> mod p</a:t>
            </a:r>
            <a:r>
              <a:rPr lang="en-US" sz="2000" dirty="0">
                <a:ea typeface="+mn-ea"/>
              </a:rPr>
              <a:t> and sends the result to </a:t>
            </a:r>
            <a:r>
              <a:rPr lang="en-US" sz="2000" dirty="0" smtClean="0">
                <a:ea typeface="+mn-ea"/>
              </a:rPr>
              <a:t>Alice.</a:t>
            </a:r>
            <a:endParaRPr lang="en-US" sz="2000" dirty="0">
              <a:ea typeface="+mn-ea"/>
            </a:endParaRPr>
          </a:p>
          <a:p>
            <a:pPr lvl="1" eaLnBrk="1" hangingPunct="1">
              <a:buFontTx/>
              <a:buNone/>
              <a:defRPr/>
            </a:pPr>
            <a:r>
              <a:rPr lang="en-US" sz="2000" dirty="0">
                <a:ea typeface="+mn-ea"/>
              </a:rPr>
              <a:t>4. </a:t>
            </a:r>
            <a:r>
              <a:rPr lang="en-US" sz="2000" dirty="0" smtClean="0">
                <a:ea typeface="+mn-ea"/>
              </a:rPr>
              <a:t>Alice computes </a:t>
            </a:r>
            <a:r>
              <a:rPr lang="en-US" sz="2000" i="1" dirty="0">
                <a:ea typeface="+mn-ea"/>
              </a:rPr>
              <a:t>k=(</a:t>
            </a:r>
            <a:r>
              <a:rPr lang="en-US" sz="2000" i="1" dirty="0" err="1">
                <a:ea typeface="+mn-ea"/>
              </a:rPr>
              <a:t>g</a:t>
            </a:r>
            <a:r>
              <a:rPr lang="en-US" sz="2000" i="1" baseline="30000" dirty="0" err="1">
                <a:ea typeface="+mn-ea"/>
              </a:rPr>
              <a:t>b</a:t>
            </a:r>
            <a:r>
              <a:rPr lang="en-US" sz="2000" i="1" dirty="0">
                <a:ea typeface="+mn-ea"/>
              </a:rPr>
              <a:t> mod p)</a:t>
            </a:r>
            <a:r>
              <a:rPr lang="en-US" sz="2000" i="1" baseline="30000" dirty="0">
                <a:ea typeface="+mn-ea"/>
              </a:rPr>
              <a:t>a</a:t>
            </a:r>
            <a:r>
              <a:rPr lang="en-US" sz="2000" i="1" dirty="0">
                <a:ea typeface="+mn-ea"/>
              </a:rPr>
              <a:t> mod p</a:t>
            </a:r>
            <a:r>
              <a:rPr lang="en-US" sz="2000" dirty="0">
                <a:ea typeface="+mn-ea"/>
              </a:rPr>
              <a:t>.</a:t>
            </a:r>
          </a:p>
          <a:p>
            <a:pPr lvl="1">
              <a:buNone/>
              <a:defRPr/>
            </a:pPr>
            <a:r>
              <a:rPr lang="en-US" sz="2000" dirty="0">
                <a:ea typeface="+mn-ea"/>
              </a:rPr>
              <a:t>5. </a:t>
            </a:r>
            <a:r>
              <a:rPr lang="en-US" sz="2000" dirty="0"/>
              <a:t>Bob </a:t>
            </a:r>
            <a:r>
              <a:rPr lang="en-US" sz="2000" dirty="0" smtClean="0">
                <a:ea typeface="+mn-ea"/>
              </a:rPr>
              <a:t>computes </a:t>
            </a:r>
            <a:r>
              <a:rPr lang="en-US" sz="2000" i="1" dirty="0">
                <a:ea typeface="+mn-ea"/>
              </a:rPr>
              <a:t>k=(</a:t>
            </a:r>
            <a:r>
              <a:rPr lang="en-US" sz="2000" i="1" dirty="0" err="1">
                <a:ea typeface="+mn-ea"/>
              </a:rPr>
              <a:t>g</a:t>
            </a:r>
            <a:r>
              <a:rPr lang="en-US" sz="2000" i="1" baseline="30000" dirty="0" err="1">
                <a:ea typeface="+mn-ea"/>
              </a:rPr>
              <a:t>a</a:t>
            </a:r>
            <a:r>
              <a:rPr lang="en-US" sz="2000" i="1" dirty="0">
                <a:ea typeface="+mn-ea"/>
              </a:rPr>
              <a:t> mod p)</a:t>
            </a:r>
            <a:r>
              <a:rPr lang="en-US" sz="2000" i="1" baseline="30000" dirty="0">
                <a:ea typeface="+mn-ea"/>
              </a:rPr>
              <a:t>b</a:t>
            </a:r>
            <a:r>
              <a:rPr lang="en-US" sz="2000" i="1" dirty="0">
                <a:ea typeface="+mn-ea"/>
              </a:rPr>
              <a:t> mod p</a:t>
            </a:r>
            <a:r>
              <a:rPr lang="en-US" sz="2000" dirty="0">
                <a:ea typeface="+mn-ea"/>
              </a:rPr>
              <a:t>.</a:t>
            </a:r>
          </a:p>
          <a:p>
            <a:pPr eaLnBrk="1" hangingPunct="1">
              <a:defRPr/>
            </a:pPr>
            <a:r>
              <a:rPr lang="en-US" dirty="0" smtClean="0">
                <a:ea typeface="+mn-ea"/>
              </a:rPr>
              <a:t>P is at least 300 digits; a and b at least 100 digits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63336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6" name="Slide Number Placeholder 4"/>
          <p:cNvSpPr>
            <a:spLocks noGrp="1"/>
          </p:cNvSpPr>
          <p:nvPr>
            <p:ph type="sldNum"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7F35E27B-A0B0-4740-9E5F-3F09D2B8EB70}" type="slidenum">
              <a:rPr lang="en-US" altLang="en-US" sz="2000">
                <a:latin typeface="Arial" panose="020B0604020202020204" pitchFamily="34" charset="0"/>
              </a:rPr>
              <a:pPr eaLnBrk="1" hangingPunct="1"/>
              <a:t>3</a:t>
            </a:fld>
            <a:endParaRPr lang="en-US" altLang="en-US" sz="2000">
              <a:latin typeface="Arial" panose="020B0604020202020204" pitchFamily="34" charset="0"/>
            </a:endParaRPr>
          </a:p>
        </p:txBody>
      </p:sp>
      <p:sp>
        <p:nvSpPr>
          <p:cNvPr id="399362" name="Rectangle 2"/>
          <p:cNvSpPr>
            <a:spLocks noGrp="1" noChangeArrowheads="1"/>
          </p:cNvSpPr>
          <p:nvPr>
            <p:ph type="title"/>
          </p:nvPr>
        </p:nvSpPr>
        <p:spPr/>
        <p:txBody>
          <a:bodyPr/>
          <a:lstStyle/>
          <a:p>
            <a:pPr eaLnBrk="1" hangingPunct="1">
              <a:defRPr/>
            </a:pPr>
            <a:r>
              <a:rPr lang="en-US" dirty="0" smtClean="0">
                <a:ea typeface="+mj-ea"/>
              </a:rPr>
              <a:t>What is Cryptography?</a:t>
            </a:r>
          </a:p>
        </p:txBody>
      </p:sp>
      <p:sp>
        <p:nvSpPr>
          <p:cNvPr id="399363" name="Rectangle 3"/>
          <p:cNvSpPr>
            <a:spLocks noGrp="1" noChangeArrowheads="1"/>
          </p:cNvSpPr>
          <p:nvPr>
            <p:ph type="body" idx="1"/>
          </p:nvPr>
        </p:nvSpPr>
        <p:spPr/>
        <p:txBody>
          <a:bodyPr/>
          <a:lstStyle/>
          <a:p>
            <a:pPr eaLnBrk="1" hangingPunct="1">
              <a:defRPr/>
            </a:pPr>
            <a:r>
              <a:rPr lang="en-US" dirty="0" smtClean="0">
                <a:ea typeface="+mn-ea"/>
              </a:rPr>
              <a:t>Cryptography is the science of hiding information in plain sight, in order to conceal it from unauthorized parties.</a:t>
            </a:r>
          </a:p>
          <a:p>
            <a:pPr lvl="1" eaLnBrk="1" hangingPunct="1">
              <a:defRPr/>
            </a:pPr>
            <a:r>
              <a:rPr lang="en-US" dirty="0" smtClean="0">
                <a:ea typeface="+mn-ea"/>
              </a:rPr>
              <a:t>Substitution cipher first used by Caesar for battlefield communications</a:t>
            </a:r>
          </a:p>
        </p:txBody>
      </p:sp>
      <p:pic>
        <p:nvPicPr>
          <p:cNvPr id="399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4343400"/>
            <a:ext cx="4038600" cy="170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7" name="Rectangle 6"/>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40192763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rPr>
              <a:t>Length of Encryption Keys</a:t>
            </a:r>
          </a:p>
        </p:txBody>
      </p:sp>
      <p:sp>
        <p:nvSpPr>
          <p:cNvPr id="3" name="Content Placeholder 2"/>
          <p:cNvSpPr>
            <a:spLocks noGrp="1"/>
          </p:cNvSpPr>
          <p:nvPr>
            <p:ph idx="1"/>
          </p:nvPr>
        </p:nvSpPr>
        <p:spPr/>
        <p:txBody>
          <a:bodyPr/>
          <a:lstStyle/>
          <a:p>
            <a:pPr eaLnBrk="1" hangingPunct="1"/>
            <a:r>
              <a:rPr lang="en-US" altLang="en-US" dirty="0" smtClean="0"/>
              <a:t>For a given encryption algorithm, its ability to resist attack is based on the </a:t>
            </a:r>
            <a:r>
              <a:rPr lang="en-US" altLang="en-US" dirty="0" smtClean="0"/>
              <a:t>quality of the encryption algorithm itself and </a:t>
            </a:r>
          </a:p>
          <a:p>
            <a:pPr lvl="1"/>
            <a:r>
              <a:rPr lang="en-US" altLang="en-US" dirty="0" smtClean="0"/>
              <a:t>The length of the key. </a:t>
            </a:r>
            <a:endParaRPr lang="en-US" altLang="en-US" dirty="0" smtClean="0"/>
          </a:p>
          <a:p>
            <a:pPr eaLnBrk="1" hangingPunct="1"/>
            <a:r>
              <a:rPr lang="en-US" altLang="en-US" dirty="0" smtClean="0"/>
              <a:t>Key length</a:t>
            </a:r>
          </a:p>
          <a:p>
            <a:pPr lvl="1" eaLnBrk="1" hangingPunct="1"/>
            <a:r>
              <a:rPr lang="en-US" altLang="en-US" dirty="0" smtClean="0"/>
              <a:t>Too short – low resistance to attack</a:t>
            </a:r>
          </a:p>
          <a:p>
            <a:pPr lvl="1" eaLnBrk="1" hangingPunct="1"/>
            <a:r>
              <a:rPr lang="en-US" altLang="en-US" dirty="0" smtClean="0"/>
              <a:t>Too long – performance penalty</a:t>
            </a:r>
          </a:p>
          <a:p>
            <a:pPr eaLnBrk="1" hangingPunct="1"/>
            <a:r>
              <a:rPr lang="en-US" altLang="en-US" dirty="0" smtClean="0"/>
              <a:t>As attacks improve and processors get faster, encryption key lengths gradually get longer</a:t>
            </a:r>
          </a:p>
        </p:txBody>
      </p:sp>
      <p:sp>
        <p:nvSpPr>
          <p:cNvPr id="4" name="Footer Placeholder 3"/>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D1D39815-8B50-43D6-B400-E0764E9CFD0E}" type="slidenum">
              <a:rPr lang="en-US" altLang="en-US" sz="2000">
                <a:latin typeface="Arial" panose="020B0604020202020204" pitchFamily="34" charset="0"/>
              </a:rPr>
              <a:pPr eaLnBrk="1" hangingPunct="1"/>
              <a:t>30</a:t>
            </a:fld>
            <a:endParaRPr lang="en-US" altLang="en-US" sz="2000">
              <a:latin typeface="Arial" panose="020B0604020202020204" pitchFamily="34" charset="0"/>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7391485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7451C59-B1D0-4FE4-ABE9-A6621BD6F964}" type="slidenum">
              <a:rPr lang="en-US" altLang="en-US" sz="2000">
                <a:latin typeface="Arial" panose="020B0604020202020204" pitchFamily="34" charset="0"/>
              </a:rPr>
              <a:pPr eaLnBrk="1" hangingPunct="1"/>
              <a:t>31</a:t>
            </a:fld>
            <a:endParaRPr lang="en-US" altLang="en-US" sz="2000">
              <a:latin typeface="Arial" panose="020B0604020202020204" pitchFamily="34" charset="0"/>
            </a:endParaRPr>
          </a:p>
        </p:txBody>
      </p:sp>
      <p:sp>
        <p:nvSpPr>
          <p:cNvPr id="420866" name="Rectangle 2"/>
          <p:cNvSpPr>
            <a:spLocks noGrp="1" noChangeArrowheads="1"/>
          </p:cNvSpPr>
          <p:nvPr>
            <p:ph type="title"/>
          </p:nvPr>
        </p:nvSpPr>
        <p:spPr/>
        <p:txBody>
          <a:bodyPr/>
          <a:lstStyle/>
          <a:p>
            <a:pPr eaLnBrk="1" hangingPunct="1">
              <a:defRPr/>
            </a:pPr>
            <a:r>
              <a:rPr lang="en-US" dirty="0" smtClean="0">
                <a:ea typeface="+mj-ea"/>
              </a:rPr>
              <a:t>Protection of Encryption </a:t>
            </a:r>
            <a:r>
              <a:rPr lang="en-US" dirty="0"/>
              <a:t>K</a:t>
            </a:r>
            <a:r>
              <a:rPr lang="en-US" dirty="0" smtClean="0">
                <a:ea typeface="+mj-ea"/>
              </a:rPr>
              <a:t>eys</a:t>
            </a:r>
          </a:p>
        </p:txBody>
      </p:sp>
      <p:sp>
        <p:nvSpPr>
          <p:cNvPr id="420867" name="Rectangle 3"/>
          <p:cNvSpPr>
            <a:spLocks noGrp="1" noChangeArrowheads="1"/>
          </p:cNvSpPr>
          <p:nvPr>
            <p:ph type="body" idx="1"/>
          </p:nvPr>
        </p:nvSpPr>
        <p:spPr/>
        <p:txBody>
          <a:bodyPr/>
          <a:lstStyle/>
          <a:p>
            <a:pPr eaLnBrk="1" hangingPunct="1">
              <a:defRPr/>
            </a:pPr>
            <a:r>
              <a:rPr lang="en-US" smtClean="0">
                <a:ea typeface="+mn-ea"/>
              </a:rPr>
              <a:t>Symmetric keys</a:t>
            </a:r>
          </a:p>
          <a:p>
            <a:pPr lvl="1" eaLnBrk="1" hangingPunct="1">
              <a:defRPr/>
            </a:pPr>
            <a:r>
              <a:rPr lang="en-US" smtClean="0">
                <a:ea typeface="+mn-ea"/>
              </a:rPr>
              <a:t>Must be restricted to as few people as possible</a:t>
            </a:r>
          </a:p>
          <a:p>
            <a:pPr lvl="1" eaLnBrk="1" hangingPunct="1">
              <a:defRPr/>
            </a:pPr>
            <a:r>
              <a:rPr lang="en-US" smtClean="0">
                <a:ea typeface="+mn-ea"/>
              </a:rPr>
              <a:t>Protected by a strong password, or encrypted again if needed</a:t>
            </a:r>
          </a:p>
          <a:p>
            <a:pPr eaLnBrk="1" hangingPunct="1">
              <a:defRPr/>
            </a:pPr>
            <a:r>
              <a:rPr lang="en-US" smtClean="0">
                <a:ea typeface="+mn-ea"/>
              </a:rPr>
              <a:t>Asymmetric keys</a:t>
            </a:r>
          </a:p>
          <a:p>
            <a:pPr lvl="1" eaLnBrk="1" hangingPunct="1">
              <a:defRPr/>
            </a:pPr>
            <a:r>
              <a:rPr lang="en-US" smtClean="0">
                <a:ea typeface="+mn-ea"/>
              </a:rPr>
              <a:t>Private key requires protection similar to symmetric key</a:t>
            </a:r>
          </a:p>
          <a:p>
            <a:pPr lvl="1" eaLnBrk="1" hangingPunct="1">
              <a:defRPr/>
            </a:pPr>
            <a:r>
              <a:rPr lang="en-US" smtClean="0">
                <a:ea typeface="+mn-ea"/>
              </a:rPr>
              <a:t>Public keys can be published, even on the Internet</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8837545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23B9996-E82A-415D-A3DE-8BD74DD0431D}" type="slidenum">
              <a:rPr lang="en-US" altLang="en-US" sz="2000">
                <a:latin typeface="Arial" panose="020B0604020202020204" pitchFamily="34" charset="0"/>
              </a:rPr>
              <a:pPr eaLnBrk="1" hangingPunct="1"/>
              <a:t>32</a:t>
            </a:fld>
            <a:endParaRPr lang="en-US" altLang="en-US" sz="2000">
              <a:latin typeface="Arial" panose="020B0604020202020204" pitchFamily="34" charset="0"/>
            </a:endParaRPr>
          </a:p>
        </p:txBody>
      </p:sp>
      <p:sp>
        <p:nvSpPr>
          <p:cNvPr id="421890" name="Rectangle 2"/>
          <p:cNvSpPr>
            <a:spLocks noGrp="1" noChangeArrowheads="1"/>
          </p:cNvSpPr>
          <p:nvPr>
            <p:ph type="title"/>
          </p:nvPr>
        </p:nvSpPr>
        <p:spPr/>
        <p:txBody>
          <a:bodyPr/>
          <a:lstStyle/>
          <a:p>
            <a:pPr eaLnBrk="1" hangingPunct="1">
              <a:defRPr/>
            </a:pPr>
            <a:r>
              <a:rPr lang="en-US" dirty="0" smtClean="0">
                <a:ea typeface="+mj-ea"/>
              </a:rPr>
              <a:t>Protecting Keys in Applications</a:t>
            </a:r>
          </a:p>
        </p:txBody>
      </p:sp>
      <p:sp>
        <p:nvSpPr>
          <p:cNvPr id="421891" name="Rectangle 3"/>
          <p:cNvSpPr>
            <a:spLocks noGrp="1" noChangeArrowheads="1"/>
          </p:cNvSpPr>
          <p:nvPr>
            <p:ph type="body" idx="1"/>
          </p:nvPr>
        </p:nvSpPr>
        <p:spPr/>
        <p:txBody>
          <a:bodyPr>
            <a:normAutofit/>
          </a:bodyPr>
          <a:lstStyle/>
          <a:p>
            <a:pPr eaLnBrk="1" hangingPunct="1">
              <a:defRPr/>
            </a:pPr>
            <a:r>
              <a:rPr lang="en-US" dirty="0" smtClean="0">
                <a:ea typeface="+mn-ea"/>
              </a:rPr>
              <a:t>More difficult to protect keys that applications must be able to access directly</a:t>
            </a:r>
          </a:p>
          <a:p>
            <a:pPr eaLnBrk="1" hangingPunct="1">
              <a:defRPr/>
            </a:pPr>
            <a:r>
              <a:rPr lang="en-US" dirty="0" smtClean="0">
                <a:ea typeface="+mn-ea"/>
              </a:rPr>
              <a:t>Hardening techniques</a:t>
            </a:r>
          </a:p>
          <a:p>
            <a:pPr lvl="1" eaLnBrk="1" hangingPunct="1">
              <a:defRPr/>
            </a:pPr>
            <a:r>
              <a:rPr lang="en-US" dirty="0" smtClean="0">
                <a:ea typeface="+mn-ea"/>
              </a:rPr>
              <a:t>Separation of duties</a:t>
            </a:r>
          </a:p>
          <a:p>
            <a:pPr lvl="2" eaLnBrk="1" hangingPunct="1">
              <a:defRPr/>
            </a:pPr>
            <a:r>
              <a:rPr lang="en-US" dirty="0" smtClean="0">
                <a:ea typeface="+mn-ea"/>
              </a:rPr>
              <a:t>Key value known only to ops, not </a:t>
            </a:r>
            <a:r>
              <a:rPr lang="en-US" dirty="0" err="1" smtClean="0">
                <a:ea typeface="+mn-ea"/>
              </a:rPr>
              <a:t>dev</a:t>
            </a:r>
            <a:r>
              <a:rPr lang="en-US" dirty="0" smtClean="0">
                <a:ea typeface="+mn-ea"/>
              </a:rPr>
              <a:t> or support</a:t>
            </a:r>
          </a:p>
          <a:p>
            <a:pPr lvl="1" eaLnBrk="1" hangingPunct="1">
              <a:defRPr/>
            </a:pPr>
            <a:r>
              <a:rPr lang="en-US" dirty="0" smtClean="0">
                <a:ea typeface="+mn-ea"/>
              </a:rPr>
              <a:t>Split custody</a:t>
            </a:r>
          </a:p>
          <a:p>
            <a:pPr lvl="2" eaLnBrk="1" hangingPunct="1">
              <a:defRPr/>
            </a:pPr>
            <a:r>
              <a:rPr lang="en-US" dirty="0" smtClean="0">
                <a:ea typeface="+mn-ea"/>
              </a:rPr>
              <a:t>Split key value or password among two or more persons</a:t>
            </a:r>
          </a:p>
          <a:p>
            <a:pPr lvl="1" eaLnBrk="1" hangingPunct="1">
              <a:defRPr/>
            </a:pPr>
            <a:r>
              <a:rPr lang="en-US" dirty="0" smtClean="0">
                <a:ea typeface="+mn-ea"/>
              </a:rPr>
              <a:t>Store encryption key in hardware</a:t>
            </a:r>
          </a:p>
          <a:p>
            <a:pPr lvl="1" eaLnBrk="1" hangingPunct="1">
              <a:defRPr/>
            </a:pPr>
            <a:r>
              <a:rPr lang="en-US" dirty="0" smtClean="0">
                <a:ea typeface="+mn-ea"/>
              </a:rPr>
              <a:t>Use of a key-encrypting key</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4424638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8CE8C605-BD62-4AEC-B23C-EB8408AE53C7}" type="slidenum">
              <a:rPr lang="en-US" altLang="en-US" sz="2000">
                <a:latin typeface="Arial" panose="020B0604020202020204" pitchFamily="34" charset="0"/>
              </a:rPr>
              <a:pPr eaLnBrk="1" hangingPunct="1"/>
              <a:t>33</a:t>
            </a:fld>
            <a:endParaRPr lang="en-US" altLang="en-US" sz="2000">
              <a:latin typeface="Arial" panose="020B0604020202020204" pitchFamily="34" charset="0"/>
            </a:endParaRPr>
          </a:p>
        </p:txBody>
      </p:sp>
      <p:sp>
        <p:nvSpPr>
          <p:cNvPr id="422914" name="Rectangle 2"/>
          <p:cNvSpPr>
            <a:spLocks noGrp="1" noChangeArrowheads="1"/>
          </p:cNvSpPr>
          <p:nvPr>
            <p:ph type="title"/>
          </p:nvPr>
        </p:nvSpPr>
        <p:spPr/>
        <p:txBody>
          <a:bodyPr/>
          <a:lstStyle/>
          <a:p>
            <a:pPr eaLnBrk="1" hangingPunct="1">
              <a:defRPr/>
            </a:pPr>
            <a:r>
              <a:rPr lang="en-US" smtClean="0">
                <a:ea typeface="+mj-ea"/>
              </a:rPr>
              <a:t>Cryptanalysis</a:t>
            </a:r>
          </a:p>
        </p:txBody>
      </p:sp>
      <p:sp>
        <p:nvSpPr>
          <p:cNvPr id="422915" name="Rectangle 3"/>
          <p:cNvSpPr>
            <a:spLocks noGrp="1" noChangeArrowheads="1"/>
          </p:cNvSpPr>
          <p:nvPr>
            <p:ph type="body" idx="1"/>
          </p:nvPr>
        </p:nvSpPr>
        <p:spPr/>
        <p:txBody>
          <a:bodyPr>
            <a:normAutofit/>
          </a:bodyPr>
          <a:lstStyle/>
          <a:p>
            <a:pPr eaLnBrk="1" hangingPunct="1">
              <a:defRPr/>
            </a:pPr>
            <a:r>
              <a:rPr lang="en-US" sz="2200" dirty="0"/>
              <a:t>Frequency analysis</a:t>
            </a:r>
          </a:p>
          <a:p>
            <a:pPr eaLnBrk="1" hangingPunct="1">
              <a:defRPr/>
            </a:pPr>
            <a:r>
              <a:rPr lang="en-US" sz="2200" dirty="0"/>
              <a:t>Birthday attacks</a:t>
            </a:r>
          </a:p>
          <a:p>
            <a:pPr eaLnBrk="1" hangingPunct="1">
              <a:defRPr/>
            </a:pPr>
            <a:r>
              <a:rPr lang="en-US" sz="2200" dirty="0"/>
              <a:t>Ciphertext only attack</a:t>
            </a:r>
          </a:p>
          <a:p>
            <a:pPr eaLnBrk="1" hangingPunct="1">
              <a:defRPr/>
            </a:pPr>
            <a:r>
              <a:rPr lang="en-US" sz="2200" dirty="0"/>
              <a:t>Chosen plaintext attack</a:t>
            </a:r>
          </a:p>
          <a:p>
            <a:pPr eaLnBrk="1" hangingPunct="1">
              <a:defRPr/>
            </a:pPr>
            <a:r>
              <a:rPr lang="en-US" sz="2200" dirty="0"/>
              <a:t>Chosen ciphertext attack</a:t>
            </a:r>
          </a:p>
          <a:p>
            <a:pPr eaLnBrk="1" hangingPunct="1">
              <a:defRPr/>
            </a:pPr>
            <a:r>
              <a:rPr lang="en-US" sz="2200" dirty="0"/>
              <a:t>Known plaintext attack</a:t>
            </a:r>
          </a:p>
          <a:p>
            <a:pPr eaLnBrk="1" hangingPunct="1">
              <a:defRPr/>
            </a:pPr>
            <a:r>
              <a:rPr lang="en-US" sz="2200" dirty="0"/>
              <a:t>Man in the middle attack</a:t>
            </a:r>
          </a:p>
          <a:p>
            <a:pPr eaLnBrk="1" hangingPunct="1">
              <a:defRPr/>
            </a:pPr>
            <a:r>
              <a:rPr lang="en-US" sz="2200" dirty="0"/>
              <a:t>Replay attack</a:t>
            </a:r>
          </a:p>
          <a:p>
            <a:pPr eaLnBrk="1" hangingPunct="1">
              <a:defRPr/>
            </a:pPr>
            <a:r>
              <a:rPr lang="en-US" sz="2200" dirty="0"/>
              <a:t>Rubber hose attack</a:t>
            </a:r>
          </a:p>
          <a:p>
            <a:pPr eaLnBrk="1" hangingPunct="1">
              <a:defRPr/>
            </a:pPr>
            <a:r>
              <a:rPr lang="en-US" sz="2200" dirty="0"/>
              <a:t>Social engineering attack</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4637396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C2CEFB38-66D5-4BA5-BE31-A2F7CC1FF037}" type="slidenum">
              <a:rPr lang="en-US" altLang="en-US" sz="2000">
                <a:latin typeface="Arial" panose="020B0604020202020204" pitchFamily="34" charset="0"/>
              </a:rPr>
              <a:pPr eaLnBrk="1" hangingPunct="1"/>
              <a:t>34</a:t>
            </a:fld>
            <a:endParaRPr lang="en-US" altLang="en-US" sz="2000">
              <a:latin typeface="Arial" panose="020B0604020202020204" pitchFamily="34" charset="0"/>
            </a:endParaRPr>
          </a:p>
        </p:txBody>
      </p:sp>
      <p:sp>
        <p:nvSpPr>
          <p:cNvPr id="423938" name="Rectangle 2"/>
          <p:cNvSpPr>
            <a:spLocks noGrp="1" noChangeArrowheads="1"/>
          </p:cNvSpPr>
          <p:nvPr>
            <p:ph type="title"/>
          </p:nvPr>
        </p:nvSpPr>
        <p:spPr/>
        <p:txBody>
          <a:bodyPr/>
          <a:lstStyle/>
          <a:p>
            <a:pPr eaLnBrk="1" hangingPunct="1">
              <a:defRPr/>
            </a:pPr>
            <a:r>
              <a:rPr lang="en-US" dirty="0" smtClean="0">
                <a:ea typeface="+mj-ea"/>
              </a:rPr>
              <a:t>Uses for Cryptography</a:t>
            </a:r>
          </a:p>
        </p:txBody>
      </p:sp>
      <p:sp>
        <p:nvSpPr>
          <p:cNvPr id="423939" name="Rectangle 3"/>
          <p:cNvSpPr>
            <a:spLocks noGrp="1" noChangeArrowheads="1"/>
          </p:cNvSpPr>
          <p:nvPr>
            <p:ph type="body" idx="1"/>
          </p:nvPr>
        </p:nvSpPr>
        <p:spPr/>
        <p:txBody>
          <a:bodyPr/>
          <a:lstStyle/>
          <a:p>
            <a:pPr eaLnBrk="1" hangingPunct="1">
              <a:defRPr/>
            </a:pPr>
            <a:r>
              <a:rPr lang="en-US" dirty="0" smtClean="0">
                <a:ea typeface="+mn-ea"/>
              </a:rPr>
              <a:t>File encryption</a:t>
            </a:r>
          </a:p>
          <a:p>
            <a:pPr lvl="1" eaLnBrk="1" hangingPunct="1">
              <a:defRPr/>
            </a:pPr>
            <a:r>
              <a:rPr lang="en-US" dirty="0" smtClean="0">
                <a:ea typeface="+mn-ea"/>
              </a:rPr>
              <a:t>PGP and GPG</a:t>
            </a:r>
          </a:p>
          <a:p>
            <a:pPr lvl="1" eaLnBrk="1" hangingPunct="1">
              <a:defRPr/>
            </a:pPr>
            <a:r>
              <a:rPr lang="en-US" dirty="0" smtClean="0">
                <a:ea typeface="+mn-ea"/>
              </a:rPr>
              <a:t>WinZip (version 9 uses AES) and variants such as 7Zip</a:t>
            </a:r>
          </a:p>
          <a:p>
            <a:pPr lvl="1" eaLnBrk="1" hangingPunct="1">
              <a:defRPr/>
            </a:pPr>
            <a:r>
              <a:rPr lang="en-US" dirty="0" smtClean="0">
                <a:ea typeface="+mn-ea"/>
              </a:rPr>
              <a:t>EFS (encrypting file system) for Windows</a:t>
            </a:r>
          </a:p>
          <a:p>
            <a:pPr lvl="1" eaLnBrk="1" hangingPunct="1">
              <a:defRPr/>
            </a:pPr>
            <a:r>
              <a:rPr lang="en-US" dirty="0" smtClean="0">
                <a:ea typeface="+mn-ea"/>
              </a:rPr>
              <a:t>Crypt tool for </a:t>
            </a:r>
            <a:r>
              <a:rPr lang="en-US" dirty="0" smtClean="0">
                <a:ea typeface="+mn-ea"/>
              </a:rPr>
              <a:t>Unix/Linux</a:t>
            </a:r>
            <a:endParaRPr lang="en-US" dirty="0" smtClean="0">
              <a:ea typeface="+mn-ea"/>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6855726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PGP</a:t>
            </a:r>
            <a:endParaRPr lang="en-US" dirty="0"/>
          </a:p>
        </p:txBody>
      </p:sp>
      <p:pic>
        <p:nvPicPr>
          <p:cNvPr id="2050" name="Picture 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1154554" y="1676400"/>
            <a:ext cx="4396491"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5"/>
          <p:cNvSpPr>
            <a:spLocks noGrp="1"/>
          </p:cNvSpPr>
          <p:nvPr>
            <p:ph sz="half" idx="2"/>
          </p:nvPr>
        </p:nvSpPr>
        <p:spPr/>
        <p:txBody>
          <a:bodyPr/>
          <a:lstStyle/>
          <a:p>
            <a:r>
              <a:rPr lang="en-US" dirty="0" smtClean="0"/>
              <a:t>Uses symmetric-key crypto and public-key crypt</a:t>
            </a:r>
          </a:p>
          <a:p>
            <a:r>
              <a:rPr lang="en-US" dirty="0" smtClean="0"/>
              <a:t>Each public key is bound to a user name.</a:t>
            </a:r>
          </a:p>
        </p:txBody>
      </p:sp>
      <p:sp>
        <p:nvSpPr>
          <p:cNvPr id="4" name="Footer Placeholder 3"/>
          <p:cNvSpPr>
            <a:spLocks noGrp="1"/>
          </p:cNvSpPr>
          <p:nvPr>
            <p:ph type="ftr" sz="quarter" idx="10"/>
          </p:nvPr>
        </p:nvSpPr>
        <p:spPr/>
        <p:txBody>
          <a:bodyPr/>
          <a:lstStyle/>
          <a:p>
            <a:r>
              <a:rPr lang="en-US" smtClean="0"/>
              <a:t>CISSP Guide to Security Essentials, 2e</a:t>
            </a:r>
            <a:endParaRPr lang="en-US"/>
          </a:p>
        </p:txBody>
      </p:sp>
      <p:sp>
        <p:nvSpPr>
          <p:cNvPr id="5" name="Slide Number Placeholder 4"/>
          <p:cNvSpPr>
            <a:spLocks noGrp="1"/>
          </p:cNvSpPr>
          <p:nvPr>
            <p:ph type="sldNum" sz="quarter" idx="11"/>
          </p:nvPr>
        </p:nvSpPr>
        <p:spPr/>
        <p:txBody>
          <a:bodyPr/>
          <a:lstStyle/>
          <a:p>
            <a:fld id="{F5F20038-68DA-44BA-A1FA-6E9CD4D074F3}" type="slidenum">
              <a:rPr lang="en-US" smtClean="0"/>
              <a:t>35</a:t>
            </a:fld>
            <a:endParaRPr lang="en-US"/>
          </a:p>
        </p:txBody>
      </p:sp>
    </p:spTree>
    <p:extLst>
      <p:ext uri="{BB962C8B-B14F-4D97-AF65-F5344CB8AC3E}">
        <p14:creationId xmlns:p14="http://schemas.microsoft.com/office/powerpoint/2010/main" val="40366474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4148A60F-921C-441B-AE8F-7A798910B72D}" type="slidenum">
              <a:rPr lang="en-US" altLang="en-US" sz="2000">
                <a:latin typeface="Arial" panose="020B0604020202020204" pitchFamily="34" charset="0"/>
              </a:rPr>
              <a:pPr eaLnBrk="1" hangingPunct="1"/>
              <a:t>36</a:t>
            </a:fld>
            <a:endParaRPr lang="en-US" altLang="en-US" sz="2000">
              <a:latin typeface="Arial" panose="020B0604020202020204" pitchFamily="34" charset="0"/>
            </a:endParaRPr>
          </a:p>
        </p:txBody>
      </p:sp>
      <p:sp>
        <p:nvSpPr>
          <p:cNvPr id="424962" name="Rectangle 2"/>
          <p:cNvSpPr>
            <a:spLocks noGrp="1" noChangeArrowheads="1"/>
          </p:cNvSpPr>
          <p:nvPr>
            <p:ph type="title"/>
          </p:nvPr>
        </p:nvSpPr>
        <p:spPr/>
        <p:txBody>
          <a:bodyPr/>
          <a:lstStyle/>
          <a:p>
            <a:pPr eaLnBrk="1" hangingPunct="1">
              <a:defRPr/>
            </a:pPr>
            <a:r>
              <a:rPr lang="en-US" dirty="0" smtClean="0">
                <a:ea typeface="+mj-ea"/>
              </a:rPr>
              <a:t>Uses for Cryptography (cont.)</a:t>
            </a:r>
          </a:p>
        </p:txBody>
      </p:sp>
      <p:sp>
        <p:nvSpPr>
          <p:cNvPr id="424963" name="Rectangle 3"/>
          <p:cNvSpPr>
            <a:spLocks noGrp="1" noChangeArrowheads="1"/>
          </p:cNvSpPr>
          <p:nvPr>
            <p:ph type="body" idx="1"/>
          </p:nvPr>
        </p:nvSpPr>
        <p:spPr/>
        <p:txBody>
          <a:bodyPr/>
          <a:lstStyle/>
          <a:p>
            <a:pPr eaLnBrk="1" hangingPunct="1">
              <a:defRPr/>
            </a:pPr>
            <a:r>
              <a:rPr lang="en-US" dirty="0" smtClean="0">
                <a:ea typeface="+mn-ea"/>
              </a:rPr>
              <a:t>Encrypted volumes and disks</a:t>
            </a:r>
          </a:p>
          <a:p>
            <a:pPr lvl="1" eaLnBrk="1" hangingPunct="1">
              <a:defRPr/>
            </a:pPr>
            <a:r>
              <a:rPr lang="en-US" dirty="0" err="1" smtClean="0">
                <a:ea typeface="+mn-ea"/>
              </a:rPr>
              <a:t>Truecrypt</a:t>
            </a:r>
            <a:r>
              <a:rPr lang="en-US" dirty="0" smtClean="0">
                <a:ea typeface="+mn-ea"/>
              </a:rPr>
              <a:t> for Windows, Mac, Unix</a:t>
            </a:r>
          </a:p>
          <a:p>
            <a:pPr lvl="1" eaLnBrk="1" hangingPunct="1">
              <a:defRPr/>
            </a:pPr>
            <a:r>
              <a:rPr lang="en-US" dirty="0" err="1" smtClean="0">
                <a:ea typeface="+mn-ea"/>
              </a:rPr>
              <a:t>Bitlocker</a:t>
            </a:r>
            <a:r>
              <a:rPr lang="en-US" dirty="0" smtClean="0">
                <a:ea typeface="+mn-ea"/>
              </a:rPr>
              <a:t> for Windows Vista, 7, 8</a:t>
            </a:r>
          </a:p>
          <a:p>
            <a:pPr lvl="1" eaLnBrk="1" hangingPunct="1">
              <a:defRPr/>
            </a:pPr>
            <a:r>
              <a:rPr lang="en-US" dirty="0" smtClean="0">
                <a:ea typeface="+mn-ea"/>
              </a:rPr>
              <a:t>PGP Disk</a:t>
            </a:r>
          </a:p>
          <a:p>
            <a:pPr lvl="1" eaLnBrk="1" hangingPunct="1">
              <a:defRPr/>
            </a:pPr>
            <a:r>
              <a:rPr lang="en-US" dirty="0" err="1" smtClean="0">
                <a:ea typeface="+mn-ea"/>
              </a:rPr>
              <a:t>SafeBoot</a:t>
            </a:r>
            <a:endParaRPr lang="en-US" dirty="0" smtClean="0">
              <a:ea typeface="+mn-ea"/>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5333553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4A9FF0EF-A279-4105-8673-8DA81BA2318C}" type="slidenum">
              <a:rPr lang="en-US" altLang="en-US" sz="2000">
                <a:latin typeface="Arial" panose="020B0604020202020204" pitchFamily="34" charset="0"/>
              </a:rPr>
              <a:pPr eaLnBrk="1" hangingPunct="1"/>
              <a:t>37</a:t>
            </a:fld>
            <a:endParaRPr lang="en-US" altLang="en-US" sz="2000">
              <a:latin typeface="Arial" panose="020B0604020202020204" pitchFamily="34" charset="0"/>
            </a:endParaRPr>
          </a:p>
        </p:txBody>
      </p:sp>
      <p:sp>
        <p:nvSpPr>
          <p:cNvPr id="425986" name="Rectangle 2"/>
          <p:cNvSpPr>
            <a:spLocks noGrp="1" noChangeArrowheads="1"/>
          </p:cNvSpPr>
          <p:nvPr>
            <p:ph type="title"/>
          </p:nvPr>
        </p:nvSpPr>
        <p:spPr/>
        <p:txBody>
          <a:bodyPr/>
          <a:lstStyle/>
          <a:p>
            <a:pPr eaLnBrk="1" hangingPunct="1">
              <a:defRPr/>
            </a:pPr>
            <a:r>
              <a:rPr lang="en-US" dirty="0" smtClean="0">
                <a:ea typeface="+mj-ea"/>
              </a:rPr>
              <a:t>Uses for Cryptography (cont.)</a:t>
            </a:r>
          </a:p>
        </p:txBody>
      </p:sp>
      <p:sp>
        <p:nvSpPr>
          <p:cNvPr id="425987" name="Rectangle 3"/>
          <p:cNvSpPr>
            <a:spLocks noGrp="1" noChangeArrowheads="1"/>
          </p:cNvSpPr>
          <p:nvPr>
            <p:ph type="body" idx="1"/>
          </p:nvPr>
        </p:nvSpPr>
        <p:spPr/>
        <p:txBody>
          <a:bodyPr/>
          <a:lstStyle/>
          <a:p>
            <a:pPr eaLnBrk="1" hangingPunct="1"/>
            <a:r>
              <a:rPr lang="en-US" altLang="en-US" dirty="0" smtClean="0"/>
              <a:t>E-mail</a:t>
            </a:r>
          </a:p>
          <a:p>
            <a:pPr lvl="1" eaLnBrk="1" hangingPunct="1"/>
            <a:r>
              <a:rPr lang="en-US" altLang="en-US" dirty="0" smtClean="0"/>
              <a:t>S/MIME (</a:t>
            </a:r>
            <a:r>
              <a:rPr lang="fr-FR" altLang="en-US" dirty="0" smtClean="0"/>
              <a:t>Secure / Multipurpose Internet Mail Extensions</a:t>
            </a:r>
            <a:r>
              <a:rPr lang="en-US" altLang="en-US" dirty="0" smtClean="0"/>
              <a:t>) – certificate based</a:t>
            </a:r>
          </a:p>
          <a:p>
            <a:pPr lvl="1" eaLnBrk="1" hangingPunct="1"/>
            <a:r>
              <a:rPr lang="en-US" altLang="en-US" dirty="0" smtClean="0"/>
              <a:t>PGP / GPG – asymmetric key (public key crypto)</a:t>
            </a:r>
          </a:p>
          <a:p>
            <a:pPr lvl="1" eaLnBrk="1" hangingPunct="1"/>
            <a:r>
              <a:rPr lang="en-US" altLang="en-US" dirty="0" smtClean="0"/>
              <a:t>PEM (Privacy Enhanced Mail) – not widely used, requires a single global PKI </a:t>
            </a:r>
            <a:r>
              <a:rPr lang="en-US" altLang="en-US" dirty="0" smtClean="0"/>
              <a:t>with a single root (which </a:t>
            </a:r>
            <a:r>
              <a:rPr lang="en-US" altLang="en-US" dirty="0" smtClean="0"/>
              <a:t>was never implemented)</a:t>
            </a:r>
          </a:p>
          <a:p>
            <a:pPr lvl="1" eaLnBrk="1" hangingPunct="1"/>
            <a:r>
              <a:rPr lang="en-US" altLang="en-US" dirty="0" smtClean="0"/>
              <a:t>MOSS (MIME Object Security Services) – not widely used</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8514265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C87C1B0D-8F5D-4E70-8FC9-63BF094A8449}" type="slidenum">
              <a:rPr lang="en-US" altLang="en-US" sz="2000">
                <a:latin typeface="Arial" panose="020B0604020202020204" pitchFamily="34" charset="0"/>
              </a:rPr>
              <a:pPr eaLnBrk="1" hangingPunct="1"/>
              <a:t>38</a:t>
            </a:fld>
            <a:endParaRPr lang="en-US" altLang="en-US" sz="2000">
              <a:latin typeface="Arial" panose="020B0604020202020204" pitchFamily="34" charset="0"/>
            </a:endParaRPr>
          </a:p>
        </p:txBody>
      </p:sp>
      <p:sp>
        <p:nvSpPr>
          <p:cNvPr id="427010" name="Rectangle 2"/>
          <p:cNvSpPr>
            <a:spLocks noGrp="1" noChangeArrowheads="1"/>
          </p:cNvSpPr>
          <p:nvPr>
            <p:ph type="title"/>
          </p:nvPr>
        </p:nvSpPr>
        <p:spPr/>
        <p:txBody>
          <a:bodyPr/>
          <a:lstStyle/>
          <a:p>
            <a:pPr eaLnBrk="1" hangingPunct="1">
              <a:defRPr/>
            </a:pPr>
            <a:r>
              <a:rPr lang="en-US" dirty="0" smtClean="0">
                <a:ea typeface="+mj-ea"/>
              </a:rPr>
              <a:t>Uses for Cryptography (cont.)</a:t>
            </a:r>
          </a:p>
        </p:txBody>
      </p:sp>
      <p:sp>
        <p:nvSpPr>
          <p:cNvPr id="427011" name="Rectangle 3"/>
          <p:cNvSpPr>
            <a:spLocks noGrp="1" noChangeArrowheads="1"/>
          </p:cNvSpPr>
          <p:nvPr>
            <p:ph type="body" idx="1"/>
          </p:nvPr>
        </p:nvSpPr>
        <p:spPr/>
        <p:txBody>
          <a:bodyPr/>
          <a:lstStyle/>
          <a:p>
            <a:pPr eaLnBrk="1" hangingPunct="1"/>
            <a:r>
              <a:rPr lang="en-US" altLang="en-US" dirty="0" smtClean="0"/>
              <a:t>Web browsing – protects session contents from eavesdropping</a:t>
            </a:r>
          </a:p>
          <a:p>
            <a:pPr lvl="1" eaLnBrk="1" hangingPunct="1"/>
            <a:r>
              <a:rPr lang="en-US" altLang="en-US" dirty="0" smtClean="0"/>
              <a:t>SSL / TLS (Secure Sockets Layer / Transport Layer Security)</a:t>
            </a:r>
          </a:p>
          <a:p>
            <a:pPr lvl="2" eaLnBrk="1" hangingPunct="1"/>
            <a:r>
              <a:rPr lang="en-US" altLang="en-US" dirty="0" smtClean="0"/>
              <a:t>40-512 bit encryption with secure key exchange</a:t>
            </a:r>
          </a:p>
          <a:p>
            <a:pPr lvl="2" eaLnBrk="1" hangingPunct="1"/>
            <a:r>
              <a:rPr lang="en-US" altLang="en-US" dirty="0" smtClean="0"/>
              <a:t>Server authentication common, client authentication rare</a:t>
            </a:r>
          </a:p>
          <a:p>
            <a:pPr lvl="1" eaLnBrk="1" hangingPunct="1"/>
            <a:r>
              <a:rPr lang="en-US" altLang="en-US" dirty="0" smtClean="0"/>
              <a:t>SET (Secure Electronic Transaction)</a:t>
            </a:r>
          </a:p>
          <a:p>
            <a:pPr lvl="2" eaLnBrk="1" hangingPunct="1"/>
            <a:r>
              <a:rPr lang="en-US" altLang="en-US" dirty="0" smtClean="0"/>
              <a:t>No longer widely used</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3078719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EBE8C1D-28A4-4F99-8395-2218E9DB342B}" type="slidenum">
              <a:rPr lang="en-US" altLang="en-US" sz="2000">
                <a:latin typeface="Arial" panose="020B0604020202020204" pitchFamily="34" charset="0"/>
              </a:rPr>
              <a:pPr eaLnBrk="1" hangingPunct="1"/>
              <a:t>39</a:t>
            </a:fld>
            <a:endParaRPr lang="en-US" altLang="en-US" sz="2000">
              <a:latin typeface="Arial" panose="020B0604020202020204" pitchFamily="34" charset="0"/>
            </a:endParaRPr>
          </a:p>
        </p:txBody>
      </p:sp>
      <p:sp>
        <p:nvSpPr>
          <p:cNvPr id="428034" name="Rectangle 2"/>
          <p:cNvSpPr>
            <a:spLocks noGrp="1" noChangeArrowheads="1"/>
          </p:cNvSpPr>
          <p:nvPr>
            <p:ph type="title"/>
          </p:nvPr>
        </p:nvSpPr>
        <p:spPr/>
        <p:txBody>
          <a:bodyPr/>
          <a:lstStyle/>
          <a:p>
            <a:pPr eaLnBrk="1" hangingPunct="1">
              <a:defRPr/>
            </a:pPr>
            <a:r>
              <a:rPr lang="en-US" dirty="0" smtClean="0">
                <a:ea typeface="+mj-ea"/>
              </a:rPr>
              <a:t>Uses for Cryptography (cont.)</a:t>
            </a:r>
          </a:p>
        </p:txBody>
      </p:sp>
      <p:sp>
        <p:nvSpPr>
          <p:cNvPr id="428035" name="Rectangle 3"/>
          <p:cNvSpPr>
            <a:spLocks noGrp="1" noChangeArrowheads="1"/>
          </p:cNvSpPr>
          <p:nvPr>
            <p:ph type="body" idx="1"/>
          </p:nvPr>
        </p:nvSpPr>
        <p:spPr/>
        <p:txBody>
          <a:bodyPr/>
          <a:lstStyle/>
          <a:p>
            <a:pPr eaLnBrk="1" hangingPunct="1">
              <a:defRPr/>
            </a:pPr>
            <a:r>
              <a:rPr lang="en-US" dirty="0" smtClean="0">
                <a:ea typeface="+mn-ea"/>
              </a:rPr>
              <a:t>Protecting network communications</a:t>
            </a:r>
          </a:p>
          <a:p>
            <a:pPr lvl="1" eaLnBrk="1" hangingPunct="1">
              <a:defRPr/>
            </a:pPr>
            <a:r>
              <a:rPr lang="en-US" dirty="0" smtClean="0">
                <a:ea typeface="+mn-ea"/>
              </a:rPr>
              <a:t>SSH</a:t>
            </a:r>
          </a:p>
          <a:p>
            <a:pPr lvl="2" eaLnBrk="1" hangingPunct="1">
              <a:defRPr/>
            </a:pPr>
            <a:r>
              <a:rPr lang="en-US" dirty="0" smtClean="0">
                <a:ea typeface="+mn-ea"/>
              </a:rPr>
              <a:t>Replacement for telnet, </a:t>
            </a:r>
            <a:r>
              <a:rPr lang="en-US" dirty="0" err="1" smtClean="0">
                <a:ea typeface="+mn-ea"/>
              </a:rPr>
              <a:t>rsh</a:t>
            </a:r>
            <a:r>
              <a:rPr lang="en-US" dirty="0" smtClean="0">
                <a:ea typeface="+mn-ea"/>
              </a:rPr>
              <a:t>, rlogin</a:t>
            </a:r>
          </a:p>
          <a:p>
            <a:pPr lvl="2" eaLnBrk="1" hangingPunct="1">
              <a:defRPr/>
            </a:pPr>
            <a:r>
              <a:rPr lang="en-US" dirty="0" smtClean="0">
                <a:ea typeface="+mn-ea"/>
              </a:rPr>
              <a:t>Secure FTP</a:t>
            </a:r>
          </a:p>
          <a:p>
            <a:pPr lvl="1" eaLnBrk="1" hangingPunct="1">
              <a:defRPr/>
            </a:pPr>
            <a:r>
              <a:rPr lang="en-US" dirty="0" smtClean="0">
                <a:ea typeface="+mn-ea"/>
              </a:rPr>
              <a:t>SSL</a:t>
            </a:r>
          </a:p>
          <a:p>
            <a:pPr lvl="2" eaLnBrk="1" hangingPunct="1">
              <a:defRPr/>
            </a:pPr>
            <a:r>
              <a:rPr lang="en-US" dirty="0" smtClean="0">
                <a:ea typeface="+mn-ea"/>
              </a:rPr>
              <a:t>Protects web browser traffic</a:t>
            </a:r>
          </a:p>
          <a:p>
            <a:pPr lvl="1" eaLnBrk="1" hangingPunct="1">
              <a:defRPr/>
            </a:pPr>
            <a:r>
              <a:rPr lang="en-US" dirty="0" smtClean="0">
                <a:ea typeface="+mn-ea"/>
              </a:rPr>
              <a:t>IPsec</a:t>
            </a:r>
          </a:p>
          <a:p>
            <a:pPr lvl="2" eaLnBrk="1" hangingPunct="1">
              <a:defRPr/>
            </a:pPr>
            <a:r>
              <a:rPr lang="en-US" dirty="0" smtClean="0">
                <a:ea typeface="+mn-ea"/>
              </a:rPr>
              <a:t>Encrypts all packets between established pairs of hosts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769030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C3CD576E-E855-4640-B6BA-93643DED88A5}" type="slidenum">
              <a:rPr lang="en-US" altLang="en-US" sz="2000">
                <a:latin typeface="Arial" panose="020B0604020202020204" pitchFamily="34" charset="0"/>
              </a:rPr>
              <a:pPr eaLnBrk="1" hangingPunct="1"/>
              <a:t>4</a:t>
            </a:fld>
            <a:endParaRPr lang="en-US" altLang="en-US" sz="2000">
              <a:latin typeface="Arial" panose="020B0604020202020204" pitchFamily="34" charset="0"/>
            </a:endParaRPr>
          </a:p>
        </p:txBody>
      </p:sp>
      <p:sp>
        <p:nvSpPr>
          <p:cNvPr id="400386" name="Rectangle 2"/>
          <p:cNvSpPr>
            <a:spLocks noGrp="1" noChangeArrowheads="1"/>
          </p:cNvSpPr>
          <p:nvPr>
            <p:ph type="title"/>
          </p:nvPr>
        </p:nvSpPr>
        <p:spPr/>
        <p:txBody>
          <a:bodyPr/>
          <a:lstStyle/>
          <a:p>
            <a:pPr eaLnBrk="1" hangingPunct="1">
              <a:defRPr/>
            </a:pPr>
            <a:r>
              <a:rPr lang="en-US" dirty="0" smtClean="0">
                <a:ea typeface="+mj-ea"/>
              </a:rPr>
              <a:t>Encryption Terms and Operations</a:t>
            </a:r>
          </a:p>
        </p:txBody>
      </p:sp>
      <p:sp>
        <p:nvSpPr>
          <p:cNvPr id="400387" name="Rectangle 3"/>
          <p:cNvSpPr>
            <a:spLocks noGrp="1" noChangeArrowheads="1"/>
          </p:cNvSpPr>
          <p:nvPr>
            <p:ph type="body" idx="1"/>
          </p:nvPr>
        </p:nvSpPr>
        <p:spPr/>
        <p:txBody>
          <a:bodyPr/>
          <a:lstStyle/>
          <a:p>
            <a:pPr eaLnBrk="1" hangingPunct="1"/>
            <a:r>
              <a:rPr lang="en-US" altLang="en-US" dirty="0" smtClean="0"/>
              <a:t>Plaintext – an original message</a:t>
            </a:r>
          </a:p>
          <a:p>
            <a:pPr eaLnBrk="1" hangingPunct="1"/>
            <a:r>
              <a:rPr lang="en-US" altLang="en-US" dirty="0" err="1" smtClean="0"/>
              <a:t>Ciphertext</a:t>
            </a:r>
            <a:r>
              <a:rPr lang="en-US" altLang="en-US" dirty="0" smtClean="0"/>
              <a:t> – an encrypted message</a:t>
            </a:r>
          </a:p>
          <a:p>
            <a:pPr eaLnBrk="1" hangingPunct="1"/>
            <a:r>
              <a:rPr lang="en-US" altLang="en-US" dirty="0" smtClean="0"/>
              <a:t>Encryption – the process of transforming plaintext into </a:t>
            </a:r>
            <a:r>
              <a:rPr lang="en-US" altLang="en-US" dirty="0" err="1" smtClean="0"/>
              <a:t>ciphertext</a:t>
            </a:r>
            <a:r>
              <a:rPr lang="en-US" altLang="en-US" dirty="0" smtClean="0"/>
              <a:t> (also </a:t>
            </a:r>
            <a:r>
              <a:rPr lang="en-US" altLang="en-US" i="1" dirty="0" smtClean="0"/>
              <a:t>encipher</a:t>
            </a:r>
            <a:r>
              <a:rPr lang="en-US" altLang="en-US" dirty="0" smtClean="0"/>
              <a:t>)</a:t>
            </a:r>
          </a:p>
          <a:p>
            <a:pPr eaLnBrk="1" hangingPunct="1"/>
            <a:r>
              <a:rPr lang="en-US" altLang="en-US" dirty="0" smtClean="0"/>
              <a:t>Decryption – the process of transforming </a:t>
            </a:r>
            <a:r>
              <a:rPr lang="en-US" altLang="en-US" dirty="0" err="1" smtClean="0"/>
              <a:t>ciphertext</a:t>
            </a:r>
            <a:r>
              <a:rPr lang="en-US" altLang="en-US" dirty="0" smtClean="0"/>
              <a:t> into plaintext (also </a:t>
            </a:r>
            <a:r>
              <a:rPr lang="en-US" altLang="en-US" i="1" dirty="0" smtClean="0"/>
              <a:t>decipher</a:t>
            </a:r>
            <a:r>
              <a:rPr lang="en-US" altLang="en-US" dirty="0" smtClean="0"/>
              <a:t>)</a:t>
            </a:r>
          </a:p>
          <a:p>
            <a:pPr eaLnBrk="1" hangingPunct="1"/>
            <a:r>
              <a:rPr lang="en-US" altLang="en-US" dirty="0" smtClean="0"/>
              <a:t>Encryption key – the text value required to encrypt and decrypt data</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5986499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A7F52BE5-8169-4E5D-AB47-93075F3F8DAF}" type="slidenum">
              <a:rPr lang="en-US" altLang="en-US" sz="2000">
                <a:latin typeface="Arial" panose="020B0604020202020204" pitchFamily="34" charset="0"/>
              </a:rPr>
              <a:pPr eaLnBrk="1" hangingPunct="1"/>
              <a:t>40</a:t>
            </a:fld>
            <a:endParaRPr lang="en-US" altLang="en-US" sz="2000">
              <a:latin typeface="Arial" panose="020B0604020202020204" pitchFamily="34" charset="0"/>
            </a:endParaRPr>
          </a:p>
        </p:txBody>
      </p:sp>
      <p:sp>
        <p:nvSpPr>
          <p:cNvPr id="449538" name="Rectangle 2"/>
          <p:cNvSpPr>
            <a:spLocks noGrp="1" noChangeArrowheads="1"/>
          </p:cNvSpPr>
          <p:nvPr>
            <p:ph type="title"/>
          </p:nvPr>
        </p:nvSpPr>
        <p:spPr/>
        <p:txBody>
          <a:bodyPr/>
          <a:lstStyle/>
          <a:p>
            <a:pPr eaLnBrk="1" hangingPunct="1">
              <a:defRPr/>
            </a:pPr>
            <a:r>
              <a:rPr lang="en-US" smtClean="0">
                <a:ea typeface="+mj-ea"/>
              </a:rPr>
              <a:t>Virtual Private Networks</a:t>
            </a:r>
          </a:p>
        </p:txBody>
      </p:sp>
      <p:sp>
        <p:nvSpPr>
          <p:cNvPr id="449539" name="Rectangle 3"/>
          <p:cNvSpPr>
            <a:spLocks noGrp="1" noChangeArrowheads="1"/>
          </p:cNvSpPr>
          <p:nvPr>
            <p:ph type="body" idx="1"/>
          </p:nvPr>
        </p:nvSpPr>
        <p:spPr/>
        <p:txBody>
          <a:bodyPr/>
          <a:lstStyle/>
          <a:p>
            <a:pPr eaLnBrk="1" hangingPunct="1">
              <a:defRPr/>
            </a:pPr>
            <a:r>
              <a:rPr lang="en-US" dirty="0" smtClean="0">
                <a:ea typeface="+mn-ea"/>
              </a:rPr>
              <a:t>Logical network connection between two networks, between two endpoints, or between an endpoint and a network</a:t>
            </a:r>
          </a:p>
          <a:p>
            <a:pPr lvl="1" eaLnBrk="1" hangingPunct="1">
              <a:defRPr/>
            </a:pPr>
            <a:r>
              <a:rPr lang="en-US" dirty="0" smtClean="0">
                <a:ea typeface="+mn-ea"/>
              </a:rPr>
              <a:t>Often encrypted with SSL, IPsec</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5857" y="3090672"/>
            <a:ext cx="9091766" cy="2915412"/>
          </a:xfrm>
          <a:prstGeom prst="rect">
            <a:avLst/>
          </a:prstGeom>
        </p:spPr>
      </p:pic>
    </p:spTree>
    <p:extLst>
      <p:ext uri="{BB962C8B-B14F-4D97-AF65-F5344CB8AC3E}">
        <p14:creationId xmlns:p14="http://schemas.microsoft.com/office/powerpoint/2010/main" val="20460592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3CC20F0E-0D2B-4C0C-AB10-BED9FAA466AF}" type="slidenum">
              <a:rPr lang="en-US" altLang="en-US" sz="2000">
                <a:latin typeface="Arial" panose="020B0604020202020204" pitchFamily="34" charset="0"/>
              </a:rPr>
              <a:pPr eaLnBrk="1" hangingPunct="1"/>
              <a:t>41</a:t>
            </a:fld>
            <a:endParaRPr lang="en-US" altLang="en-US" sz="2000">
              <a:latin typeface="Arial" panose="020B0604020202020204" pitchFamily="34" charset="0"/>
            </a:endParaRPr>
          </a:p>
        </p:txBody>
      </p:sp>
      <p:sp>
        <p:nvSpPr>
          <p:cNvPr id="429058" name="Rectangle 2"/>
          <p:cNvSpPr>
            <a:spLocks noGrp="1" noChangeArrowheads="1"/>
          </p:cNvSpPr>
          <p:nvPr>
            <p:ph type="title"/>
          </p:nvPr>
        </p:nvSpPr>
        <p:spPr/>
        <p:txBody>
          <a:bodyPr/>
          <a:lstStyle/>
          <a:p>
            <a:pPr eaLnBrk="1" hangingPunct="1">
              <a:defRPr/>
            </a:pPr>
            <a:r>
              <a:rPr lang="en-US" dirty="0" smtClean="0">
                <a:ea typeface="+mj-ea"/>
              </a:rPr>
              <a:t>Key Management</a:t>
            </a:r>
          </a:p>
        </p:txBody>
      </p:sp>
      <p:sp>
        <p:nvSpPr>
          <p:cNvPr id="429059" name="Rectangle 3"/>
          <p:cNvSpPr>
            <a:spLocks noGrp="1" noChangeArrowheads="1"/>
          </p:cNvSpPr>
          <p:nvPr>
            <p:ph type="body" idx="1"/>
          </p:nvPr>
        </p:nvSpPr>
        <p:spPr/>
        <p:txBody>
          <a:bodyPr/>
          <a:lstStyle/>
          <a:p>
            <a:pPr eaLnBrk="1" hangingPunct="1"/>
            <a:r>
              <a:rPr lang="en-US" altLang="en-US" dirty="0" smtClean="0"/>
              <a:t>Key creation</a:t>
            </a:r>
          </a:p>
          <a:p>
            <a:pPr lvl="1" eaLnBrk="1" hangingPunct="1"/>
            <a:r>
              <a:rPr lang="en-US" altLang="en-US" dirty="0" smtClean="0"/>
              <a:t>Process and results must be protected</a:t>
            </a:r>
          </a:p>
          <a:p>
            <a:pPr eaLnBrk="1" hangingPunct="1"/>
            <a:r>
              <a:rPr lang="en-US" altLang="en-US" dirty="0" smtClean="0"/>
              <a:t>Key protection and custody – secured keys in control by the fewest number of persons</a:t>
            </a:r>
          </a:p>
          <a:p>
            <a:pPr eaLnBrk="1" hangingPunct="1"/>
            <a:r>
              <a:rPr lang="en-US" altLang="en-US" dirty="0" smtClean="0"/>
              <a:t>Key rotation – periodic update of encryption keys</a:t>
            </a:r>
          </a:p>
          <a:p>
            <a:pPr eaLnBrk="1" hangingPunct="1"/>
            <a:r>
              <a:rPr lang="en-US" altLang="en-US" dirty="0" smtClean="0"/>
              <a:t>Key destruction – securely destroy, to protect encrypted data to be </a:t>
            </a:r>
            <a:r>
              <a:rPr lang="en-US" altLang="en-US" dirty="0" smtClean="0"/>
              <a:t>retired.  Destroy all copies in all locations.  Wipe the file.</a:t>
            </a:r>
            <a:endParaRPr lang="en-US" altLang="en-US" dirty="0" smtClean="0"/>
          </a:p>
          <a:p>
            <a:pPr eaLnBrk="1" hangingPunct="1"/>
            <a:r>
              <a:rPr lang="en-US" altLang="en-US" dirty="0" smtClean="0"/>
              <a:t>Key escrow – keys held by a trusted third </a:t>
            </a:r>
            <a:r>
              <a:rPr lang="en-US" altLang="en-US" dirty="0" smtClean="0"/>
              <a:t>party.  Can protect against lost keys due to a disaster.</a:t>
            </a:r>
            <a:endParaRPr lang="en-US" altLang="en-US" dirty="0" smtClean="0"/>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5475919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3677EB4C-01C4-4F1A-8101-7CFDD9497982}" type="slidenum">
              <a:rPr lang="en-US" altLang="en-US" sz="2000">
                <a:latin typeface="Arial" panose="020B0604020202020204" pitchFamily="34" charset="0"/>
              </a:rPr>
              <a:pPr eaLnBrk="1" hangingPunct="1"/>
              <a:t>42</a:t>
            </a:fld>
            <a:endParaRPr lang="en-US" altLang="en-US" sz="2000">
              <a:latin typeface="Arial" panose="020B0604020202020204" pitchFamily="34" charset="0"/>
            </a:endParaRPr>
          </a:p>
        </p:txBody>
      </p:sp>
      <p:sp>
        <p:nvSpPr>
          <p:cNvPr id="430082" name="Rectangle 2"/>
          <p:cNvSpPr>
            <a:spLocks noGrp="1" noChangeArrowheads="1"/>
          </p:cNvSpPr>
          <p:nvPr>
            <p:ph type="title"/>
          </p:nvPr>
        </p:nvSpPr>
        <p:spPr/>
        <p:txBody>
          <a:bodyPr/>
          <a:lstStyle/>
          <a:p>
            <a:pPr eaLnBrk="1" hangingPunct="1">
              <a:defRPr/>
            </a:pPr>
            <a:r>
              <a:rPr lang="en-US" dirty="0" smtClean="0">
                <a:ea typeface="+mj-ea"/>
              </a:rPr>
              <a:t>Message Digests and Hashing</a:t>
            </a:r>
          </a:p>
        </p:txBody>
      </p:sp>
      <p:sp>
        <p:nvSpPr>
          <p:cNvPr id="430083" name="Rectangle 3"/>
          <p:cNvSpPr>
            <a:spLocks noGrp="1" noChangeArrowheads="1"/>
          </p:cNvSpPr>
          <p:nvPr>
            <p:ph type="body" idx="1"/>
          </p:nvPr>
        </p:nvSpPr>
        <p:spPr/>
        <p:txBody>
          <a:bodyPr/>
          <a:lstStyle/>
          <a:p>
            <a:pPr eaLnBrk="1" hangingPunct="1"/>
            <a:r>
              <a:rPr lang="en-US" altLang="en-US" dirty="0" smtClean="0"/>
              <a:t>Message digest – the result of a cryptographic operation on a file or message.</a:t>
            </a:r>
          </a:p>
          <a:p>
            <a:pPr lvl="1" eaLnBrk="1" hangingPunct="1"/>
            <a:r>
              <a:rPr lang="en-US" altLang="en-US" dirty="0" smtClean="0"/>
              <a:t>Fixed-length result regardless of message size</a:t>
            </a:r>
          </a:p>
          <a:p>
            <a:pPr lvl="1" eaLnBrk="1" hangingPunct="1"/>
            <a:r>
              <a:rPr lang="en-US" altLang="en-US" dirty="0" smtClean="0"/>
              <a:t>Impossible to derive original message from digest</a:t>
            </a:r>
          </a:p>
          <a:p>
            <a:pPr lvl="1" eaLnBrk="1" hangingPunct="1"/>
            <a:r>
              <a:rPr lang="en-US" altLang="en-US" dirty="0" smtClean="0"/>
              <a:t>No other message should produce the same digest</a:t>
            </a:r>
          </a:p>
          <a:p>
            <a:pPr lvl="1" eaLnBrk="1" hangingPunct="1"/>
            <a:r>
              <a:rPr lang="en-US" altLang="en-US" dirty="0" smtClean="0"/>
              <a:t>Algorithms</a:t>
            </a:r>
          </a:p>
          <a:p>
            <a:pPr lvl="2" eaLnBrk="1" hangingPunct="1"/>
            <a:r>
              <a:rPr lang="en-US" altLang="en-US" dirty="0" smtClean="0"/>
              <a:t>SHA-1, SHA-2</a:t>
            </a:r>
            <a:r>
              <a:rPr lang="en-US" altLang="en-US" dirty="0" smtClean="0"/>
              <a:t>, SHA-3, </a:t>
            </a:r>
            <a:r>
              <a:rPr lang="en-US" altLang="en-US" dirty="0" smtClean="0"/>
              <a:t>HMAC</a:t>
            </a:r>
          </a:p>
          <a:p>
            <a:pPr lvl="2" eaLnBrk="1" hangingPunct="1"/>
            <a:r>
              <a:rPr lang="en-US" altLang="en-US" dirty="0" smtClean="0"/>
              <a:t>MD-5 is no longer recommended</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3285461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2FE2A922-9B3F-4855-8A96-A1383D62ACA6}" type="slidenum">
              <a:rPr lang="en-US" altLang="en-US" sz="2000">
                <a:latin typeface="Arial" panose="020B0604020202020204" pitchFamily="34" charset="0"/>
              </a:rPr>
              <a:pPr eaLnBrk="1" hangingPunct="1"/>
              <a:t>43</a:t>
            </a:fld>
            <a:endParaRPr lang="en-US" altLang="en-US" sz="2000">
              <a:latin typeface="Arial" panose="020B0604020202020204" pitchFamily="34" charset="0"/>
            </a:endParaRPr>
          </a:p>
        </p:txBody>
      </p:sp>
      <p:sp>
        <p:nvSpPr>
          <p:cNvPr id="431106" name="Rectangle 2"/>
          <p:cNvSpPr>
            <a:spLocks noGrp="1" noChangeArrowheads="1"/>
          </p:cNvSpPr>
          <p:nvPr>
            <p:ph type="title"/>
          </p:nvPr>
        </p:nvSpPr>
        <p:spPr/>
        <p:txBody>
          <a:bodyPr/>
          <a:lstStyle/>
          <a:p>
            <a:pPr eaLnBrk="1" hangingPunct="1">
              <a:defRPr/>
            </a:pPr>
            <a:r>
              <a:rPr lang="en-US" smtClean="0">
                <a:ea typeface="+mj-ea"/>
              </a:rPr>
              <a:t>Digital signatures</a:t>
            </a:r>
          </a:p>
        </p:txBody>
      </p:sp>
      <p:sp>
        <p:nvSpPr>
          <p:cNvPr id="431107" name="Rectangle 3"/>
          <p:cNvSpPr>
            <a:spLocks noGrp="1" noChangeArrowheads="1"/>
          </p:cNvSpPr>
          <p:nvPr>
            <p:ph type="body" idx="1"/>
          </p:nvPr>
        </p:nvSpPr>
        <p:spPr/>
        <p:txBody>
          <a:bodyPr/>
          <a:lstStyle/>
          <a:p>
            <a:pPr eaLnBrk="1" hangingPunct="1"/>
            <a:r>
              <a:rPr lang="en-US" altLang="en-US" smtClean="0"/>
              <a:t>Message digest that is cryptographically combined with signer</a:t>
            </a:r>
            <a:r>
              <a:rPr lang="ja-JP" altLang="en-US" smtClean="0"/>
              <a:t>’</a:t>
            </a:r>
            <a:r>
              <a:rPr lang="en-US" altLang="ja-JP" smtClean="0"/>
              <a:t>s private key</a:t>
            </a:r>
          </a:p>
          <a:p>
            <a:pPr lvl="1" eaLnBrk="1" hangingPunct="1"/>
            <a:r>
              <a:rPr lang="en-US" altLang="en-US" smtClean="0"/>
              <a:t>Requires public key cryptography</a:t>
            </a:r>
          </a:p>
          <a:p>
            <a:pPr lvl="1" eaLnBrk="1" hangingPunct="1"/>
            <a:r>
              <a:rPr lang="en-US" altLang="en-US" smtClean="0"/>
              <a:t>Verifies message integrity</a:t>
            </a:r>
          </a:p>
          <a:p>
            <a:pPr lvl="1" eaLnBrk="1" hangingPunct="1"/>
            <a:r>
              <a:rPr lang="en-US" altLang="en-US" smtClean="0"/>
              <a:t>Verifies identity of signer</a:t>
            </a:r>
          </a:p>
          <a:p>
            <a:pPr lvl="1" eaLnBrk="1" hangingPunct="1"/>
            <a:r>
              <a:rPr lang="en-US" altLang="en-US" smtClean="0"/>
              <a:t>Algorithms: DSA, El Gamal, Elliptic Curve DSA</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2733866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rPr>
              <a:t>Digital Certificates</a:t>
            </a:r>
          </a:p>
        </p:txBody>
      </p:sp>
      <p:sp>
        <p:nvSpPr>
          <p:cNvPr id="3" name="Content Placeholder 2"/>
          <p:cNvSpPr>
            <a:spLocks noGrp="1"/>
          </p:cNvSpPr>
          <p:nvPr>
            <p:ph idx="1"/>
          </p:nvPr>
        </p:nvSpPr>
        <p:spPr/>
        <p:txBody>
          <a:bodyPr/>
          <a:lstStyle/>
          <a:p>
            <a:pPr eaLnBrk="1" hangingPunct="1"/>
            <a:r>
              <a:rPr lang="en-US" altLang="en-US" dirty="0" smtClean="0"/>
              <a:t>An electronic document</a:t>
            </a:r>
          </a:p>
          <a:p>
            <a:pPr lvl="1" eaLnBrk="1" hangingPunct="1"/>
            <a:r>
              <a:rPr lang="en-US" altLang="en-US" dirty="0" smtClean="0"/>
              <a:t>individual’s public encryption key</a:t>
            </a:r>
          </a:p>
          <a:p>
            <a:pPr lvl="1" eaLnBrk="1" hangingPunct="1"/>
            <a:r>
              <a:rPr lang="en-US" altLang="en-US" dirty="0" smtClean="0"/>
              <a:t>identifying information (name, contact info)</a:t>
            </a:r>
          </a:p>
          <a:p>
            <a:pPr lvl="1" eaLnBrk="1" hangingPunct="1"/>
            <a:r>
              <a:rPr lang="en-US" altLang="en-US" dirty="0" smtClean="0"/>
              <a:t>digital signature of the individual’s public encryption key</a:t>
            </a:r>
          </a:p>
          <a:p>
            <a:pPr lvl="1" eaLnBrk="1" hangingPunct="1"/>
            <a:r>
              <a:rPr lang="en-US" altLang="en-US" dirty="0" smtClean="0"/>
              <a:t>signed by a trusted certificate authority (CA)</a:t>
            </a:r>
          </a:p>
          <a:p>
            <a:pPr eaLnBrk="1" hangingPunct="1"/>
            <a:r>
              <a:rPr lang="en-US" altLang="en-US" dirty="0" smtClean="0"/>
              <a:t>X.509 is most common standard in use</a:t>
            </a:r>
            <a:endParaRPr lang="en-US" altLang="en-US" dirty="0"/>
          </a:p>
          <a:p>
            <a:pPr lvl="1"/>
            <a:r>
              <a:rPr lang="en-US" dirty="0"/>
              <a:t>assumes a strict hierarchical system of certificate </a:t>
            </a:r>
            <a:r>
              <a:rPr lang="en-US" dirty="0" smtClean="0"/>
              <a:t>authorities(CAs</a:t>
            </a:r>
            <a:r>
              <a:rPr lang="en-US" dirty="0"/>
              <a:t>) for issuing the </a:t>
            </a:r>
            <a:r>
              <a:rPr lang="en-US" dirty="0" smtClean="0"/>
              <a:t>certificates</a:t>
            </a:r>
          </a:p>
          <a:p>
            <a:pPr lvl="1"/>
            <a:r>
              <a:rPr lang="en-US" altLang="en-US" dirty="0" smtClean="0"/>
              <a:t>Different than web </a:t>
            </a:r>
            <a:r>
              <a:rPr lang="en-US" altLang="en-US" smtClean="0"/>
              <a:t>of trust</a:t>
            </a:r>
            <a:endParaRPr lang="en-US" altLang="en-US" dirty="0" smtClean="0"/>
          </a:p>
        </p:txBody>
      </p:sp>
      <p:sp>
        <p:nvSpPr>
          <p:cNvPr id="4" name="Footer Placeholder 3"/>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8D296742-5BEB-4DAA-B3AB-D67FD8BD7BDF}" type="slidenum">
              <a:rPr lang="en-US" altLang="en-US" sz="2000">
                <a:latin typeface="Arial" panose="020B0604020202020204" pitchFamily="34" charset="0"/>
              </a:rPr>
              <a:pPr eaLnBrk="1" hangingPunct="1"/>
              <a:t>44</a:t>
            </a:fld>
            <a:endParaRPr lang="en-US" altLang="en-US" sz="2000">
              <a:latin typeface="Arial" panose="020B0604020202020204" pitchFamily="34" charset="0"/>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7365556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2FF3BE2-D35A-4CEA-B3E2-29E3882D76F4}" type="slidenum">
              <a:rPr lang="en-US" altLang="en-US" sz="2000">
                <a:latin typeface="Arial" panose="020B0604020202020204" pitchFamily="34" charset="0"/>
              </a:rPr>
              <a:pPr eaLnBrk="1" hangingPunct="1"/>
              <a:t>45</a:t>
            </a:fld>
            <a:endParaRPr lang="en-US" altLang="en-US" sz="2000">
              <a:latin typeface="Arial" panose="020B0604020202020204" pitchFamily="34" charset="0"/>
            </a:endParaRPr>
          </a:p>
        </p:txBody>
      </p:sp>
      <p:sp>
        <p:nvSpPr>
          <p:cNvPr id="432130" name="Rectangle 2"/>
          <p:cNvSpPr>
            <a:spLocks noGrp="1" noChangeArrowheads="1"/>
          </p:cNvSpPr>
          <p:nvPr>
            <p:ph type="title"/>
          </p:nvPr>
        </p:nvSpPr>
        <p:spPr/>
        <p:txBody>
          <a:bodyPr/>
          <a:lstStyle/>
          <a:p>
            <a:pPr eaLnBrk="1" hangingPunct="1">
              <a:defRPr/>
            </a:pPr>
            <a:r>
              <a:rPr lang="en-US" dirty="0" smtClean="0">
                <a:ea typeface="+mj-ea"/>
              </a:rPr>
              <a:t>Non-Repudiation</a:t>
            </a:r>
          </a:p>
        </p:txBody>
      </p:sp>
      <p:sp>
        <p:nvSpPr>
          <p:cNvPr id="432131" name="Rectangle 3"/>
          <p:cNvSpPr>
            <a:spLocks noGrp="1" noChangeArrowheads="1"/>
          </p:cNvSpPr>
          <p:nvPr>
            <p:ph type="body" idx="1"/>
          </p:nvPr>
        </p:nvSpPr>
        <p:spPr/>
        <p:txBody>
          <a:bodyPr/>
          <a:lstStyle/>
          <a:p>
            <a:pPr eaLnBrk="1" hangingPunct="1">
              <a:defRPr/>
            </a:pPr>
            <a:r>
              <a:rPr lang="en-US" dirty="0" smtClean="0">
                <a:ea typeface="+mn-ea"/>
              </a:rPr>
              <a:t>Inability for a user to repudiate (deny) an action, because of the methods used to permit or authorize the action</a:t>
            </a:r>
          </a:p>
          <a:p>
            <a:pPr lvl="1" eaLnBrk="1" hangingPunct="1">
              <a:defRPr/>
            </a:pPr>
            <a:r>
              <a:rPr lang="en-US" dirty="0" smtClean="0">
                <a:ea typeface="+mn-ea"/>
              </a:rPr>
              <a:t>Digital signature</a:t>
            </a:r>
          </a:p>
          <a:p>
            <a:pPr lvl="2" eaLnBrk="1" hangingPunct="1">
              <a:defRPr/>
            </a:pPr>
            <a:r>
              <a:rPr lang="en-US" dirty="0" smtClean="0">
                <a:ea typeface="+mn-ea"/>
              </a:rPr>
              <a:t>Verifies integrity of transaction</a:t>
            </a:r>
          </a:p>
          <a:p>
            <a:pPr lvl="2" eaLnBrk="1" hangingPunct="1">
              <a:defRPr/>
            </a:pPr>
            <a:r>
              <a:rPr lang="en-US" dirty="0" smtClean="0">
                <a:ea typeface="+mn-ea"/>
              </a:rPr>
              <a:t>Verifies identity of person performing transaction</a:t>
            </a:r>
          </a:p>
          <a:p>
            <a:pPr lvl="1" eaLnBrk="1" hangingPunct="1">
              <a:defRPr/>
            </a:pPr>
            <a:r>
              <a:rPr lang="en-US" dirty="0" smtClean="0">
                <a:ea typeface="+mn-ea"/>
              </a:rPr>
              <a:t>Password required to use digital signature</a:t>
            </a:r>
          </a:p>
          <a:p>
            <a:pPr lvl="2" eaLnBrk="1" hangingPunct="1">
              <a:defRPr/>
            </a:pPr>
            <a:r>
              <a:rPr lang="en-US" dirty="0" smtClean="0">
                <a:ea typeface="+mn-ea"/>
              </a:rPr>
              <a:t>Multi-factor authentication strengthens non-repudiation</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2879468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CB0C7F6-C5C8-4DEB-BA8A-D24E22013DFF}" type="slidenum">
              <a:rPr lang="en-US" altLang="en-US" sz="2000">
                <a:latin typeface="Arial" panose="020B0604020202020204" pitchFamily="34" charset="0"/>
              </a:rPr>
              <a:pPr eaLnBrk="1" hangingPunct="1"/>
              <a:t>46</a:t>
            </a:fld>
            <a:endParaRPr lang="en-US" altLang="en-US" sz="2000">
              <a:latin typeface="Arial" panose="020B0604020202020204" pitchFamily="34" charset="0"/>
            </a:endParaRPr>
          </a:p>
        </p:txBody>
      </p:sp>
      <p:sp>
        <p:nvSpPr>
          <p:cNvPr id="433154" name="Rectangle 2"/>
          <p:cNvSpPr>
            <a:spLocks noGrp="1" noChangeArrowheads="1"/>
          </p:cNvSpPr>
          <p:nvPr>
            <p:ph type="title"/>
          </p:nvPr>
        </p:nvSpPr>
        <p:spPr/>
        <p:txBody>
          <a:bodyPr/>
          <a:lstStyle/>
          <a:p>
            <a:pPr eaLnBrk="1" hangingPunct="1">
              <a:defRPr/>
            </a:pPr>
            <a:r>
              <a:rPr lang="en-US" dirty="0" smtClean="0">
                <a:ea typeface="+mj-ea"/>
              </a:rPr>
              <a:t>Public Key </a:t>
            </a:r>
            <a:r>
              <a:rPr lang="en-US" dirty="0"/>
              <a:t>I</a:t>
            </a:r>
            <a:r>
              <a:rPr lang="en-US" dirty="0" smtClean="0">
                <a:ea typeface="+mj-ea"/>
              </a:rPr>
              <a:t>nfrastructure (PKI)</a:t>
            </a:r>
          </a:p>
        </p:txBody>
      </p:sp>
      <p:sp>
        <p:nvSpPr>
          <p:cNvPr id="433155" name="Rectangle 3"/>
          <p:cNvSpPr>
            <a:spLocks noGrp="1" noChangeArrowheads="1"/>
          </p:cNvSpPr>
          <p:nvPr>
            <p:ph type="body" idx="1"/>
          </p:nvPr>
        </p:nvSpPr>
        <p:spPr/>
        <p:txBody>
          <a:bodyPr/>
          <a:lstStyle/>
          <a:p>
            <a:pPr eaLnBrk="1" hangingPunct="1"/>
            <a:r>
              <a:rPr lang="en-US" altLang="en-US" smtClean="0"/>
              <a:t>Online facility</a:t>
            </a:r>
          </a:p>
          <a:p>
            <a:pPr lvl="1" eaLnBrk="1" hangingPunct="1"/>
            <a:r>
              <a:rPr lang="en-US" altLang="en-US" smtClean="0"/>
              <a:t>Storage of users</a:t>
            </a:r>
            <a:r>
              <a:rPr lang="ja-JP" altLang="en-US" smtClean="0"/>
              <a:t>’</a:t>
            </a:r>
            <a:r>
              <a:rPr lang="en-US" altLang="ja-JP" smtClean="0"/>
              <a:t> public encryption keys</a:t>
            </a:r>
          </a:p>
          <a:p>
            <a:pPr lvl="1" eaLnBrk="1" hangingPunct="1"/>
            <a:r>
              <a:rPr lang="en-US" altLang="en-US" smtClean="0"/>
              <a:t>Fast lookup via an API that makes use automatic</a:t>
            </a:r>
          </a:p>
          <a:p>
            <a:pPr lvl="1" eaLnBrk="1" hangingPunct="1"/>
            <a:r>
              <a:rPr lang="en-US" altLang="en-US" smtClean="0"/>
              <a:t>PKI platforms</a:t>
            </a:r>
          </a:p>
          <a:p>
            <a:pPr lvl="2" eaLnBrk="1" hangingPunct="1"/>
            <a:r>
              <a:rPr lang="en-US" altLang="en-US" smtClean="0"/>
              <a:t>LDAP</a:t>
            </a:r>
          </a:p>
          <a:p>
            <a:pPr lvl="2" eaLnBrk="1" hangingPunct="1"/>
            <a:r>
              <a:rPr lang="en-US" altLang="en-US" smtClean="0"/>
              <a:t>Microsoft Active Directory</a:t>
            </a:r>
          </a:p>
          <a:p>
            <a:pPr lvl="1" eaLnBrk="1" hangingPunct="1"/>
            <a:r>
              <a:rPr lang="en-US" altLang="en-US" smtClean="0"/>
              <a:t>Cloud-based or on-premises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9465140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E4390CB9-1320-4B3B-AEF7-F11DD2E126FF}" type="slidenum">
              <a:rPr lang="en-US" altLang="en-US" sz="2000">
                <a:latin typeface="Arial" panose="020B0604020202020204" pitchFamily="34" charset="0"/>
              </a:rPr>
              <a:pPr eaLnBrk="1" hangingPunct="1"/>
              <a:t>47</a:t>
            </a:fld>
            <a:endParaRPr lang="en-US" altLang="en-US" sz="2000">
              <a:latin typeface="Arial" panose="020B0604020202020204" pitchFamily="34" charset="0"/>
            </a:endParaRPr>
          </a:p>
        </p:txBody>
      </p:sp>
      <p:sp>
        <p:nvSpPr>
          <p:cNvPr id="434178" name="Rectangle 2"/>
          <p:cNvSpPr>
            <a:spLocks noGrp="1" noChangeArrowheads="1"/>
          </p:cNvSpPr>
          <p:nvPr>
            <p:ph type="title"/>
          </p:nvPr>
        </p:nvSpPr>
        <p:spPr/>
        <p:txBody>
          <a:bodyPr/>
          <a:lstStyle/>
          <a:p>
            <a:pPr eaLnBrk="1" hangingPunct="1">
              <a:defRPr/>
            </a:pPr>
            <a:r>
              <a:rPr lang="en-US" dirty="0" smtClean="0">
                <a:ea typeface="+mj-ea"/>
              </a:rPr>
              <a:t>Encryption Alternatives</a:t>
            </a:r>
          </a:p>
        </p:txBody>
      </p:sp>
      <p:sp>
        <p:nvSpPr>
          <p:cNvPr id="434179" name="Rectangle 3"/>
          <p:cNvSpPr>
            <a:spLocks noGrp="1" noChangeArrowheads="1"/>
          </p:cNvSpPr>
          <p:nvPr>
            <p:ph type="body" idx="1"/>
          </p:nvPr>
        </p:nvSpPr>
        <p:spPr/>
        <p:txBody>
          <a:bodyPr/>
          <a:lstStyle/>
          <a:p>
            <a:pPr eaLnBrk="1" hangingPunct="1"/>
            <a:r>
              <a:rPr lang="en-US" altLang="en-US" dirty="0" smtClean="0"/>
              <a:t>Steganography</a:t>
            </a:r>
          </a:p>
          <a:p>
            <a:pPr lvl="1" eaLnBrk="1" hangingPunct="1"/>
            <a:r>
              <a:rPr lang="en-US" altLang="en-US" dirty="0" smtClean="0"/>
              <a:t>Data hidden in image files, subtle changes that the eye won</a:t>
            </a:r>
            <a:r>
              <a:rPr lang="ja-JP" altLang="en-US" dirty="0" smtClean="0"/>
              <a:t>’</a:t>
            </a:r>
            <a:r>
              <a:rPr lang="en-US" altLang="ja-JP" dirty="0" smtClean="0"/>
              <a:t>t see; can be encrypted as well</a:t>
            </a:r>
          </a:p>
          <a:p>
            <a:pPr lvl="1" eaLnBrk="1" hangingPunct="1"/>
            <a:r>
              <a:rPr lang="en-US" altLang="en-US" dirty="0" smtClean="0"/>
              <a:t>Many </a:t>
            </a:r>
            <a:r>
              <a:rPr lang="ja-JP" altLang="en-US" dirty="0" smtClean="0"/>
              <a:t>“</a:t>
            </a:r>
            <a:r>
              <a:rPr lang="en-US" altLang="ja-JP" dirty="0" err="1" smtClean="0"/>
              <a:t>stego</a:t>
            </a:r>
            <a:r>
              <a:rPr lang="ja-JP" altLang="en-US" dirty="0" smtClean="0"/>
              <a:t>”</a:t>
            </a:r>
            <a:r>
              <a:rPr lang="en-US" altLang="ja-JP" dirty="0" smtClean="0"/>
              <a:t> tools available</a:t>
            </a:r>
          </a:p>
          <a:p>
            <a:pPr eaLnBrk="1" hangingPunct="1"/>
            <a:r>
              <a:rPr lang="en-US" altLang="en-US" dirty="0" smtClean="0"/>
              <a:t>Watermarking</a:t>
            </a:r>
          </a:p>
          <a:p>
            <a:pPr lvl="1" eaLnBrk="1" hangingPunct="1"/>
            <a:r>
              <a:rPr lang="en-US" altLang="en-US" dirty="0" smtClean="0"/>
              <a:t>Like a digital signature – a visible or invisible mark that claims ownership </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8307343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rPr>
              <a:t>Encryption Alternatives (cont.)</a:t>
            </a:r>
          </a:p>
        </p:txBody>
      </p:sp>
      <p:sp>
        <p:nvSpPr>
          <p:cNvPr id="3" name="Content Placeholder 2"/>
          <p:cNvSpPr>
            <a:spLocks noGrp="1"/>
          </p:cNvSpPr>
          <p:nvPr>
            <p:ph idx="1"/>
          </p:nvPr>
        </p:nvSpPr>
        <p:spPr/>
        <p:txBody>
          <a:bodyPr/>
          <a:lstStyle/>
          <a:p>
            <a:pPr eaLnBrk="1" hangingPunct="1">
              <a:defRPr/>
            </a:pPr>
            <a:r>
              <a:rPr lang="en-US" dirty="0" smtClean="0">
                <a:ea typeface="+mn-ea"/>
              </a:rPr>
              <a:t>Watermarking example</a:t>
            </a:r>
            <a:r>
              <a:rPr lang="en-US" dirty="0" smtClean="0">
                <a:ea typeface="+mn-ea"/>
              </a:rPr>
              <a:t>:</a:t>
            </a:r>
            <a:endParaRPr lang="en-US" dirty="0"/>
          </a:p>
          <a:p>
            <a:pPr eaLnBrk="1" hangingPunct="1">
              <a:defRPr/>
            </a:pPr>
            <a:endParaRPr lang="en-US" dirty="0" smtClean="0">
              <a:ea typeface="+mn-ea"/>
            </a:endParaRPr>
          </a:p>
          <a:p>
            <a:pPr marL="457200" lvl="1" indent="0">
              <a:buNone/>
              <a:defRPr/>
            </a:pPr>
            <a:endParaRPr lang="en-US" dirty="0">
              <a:ea typeface="+mn-ea"/>
            </a:endParaRPr>
          </a:p>
          <a:p>
            <a:pPr marL="457200" lvl="1" indent="0">
              <a:buNone/>
              <a:defRPr/>
            </a:pPr>
            <a:r>
              <a:rPr lang="en-US" dirty="0" smtClean="0">
                <a:ea typeface="+mn-ea"/>
              </a:rPr>
              <a:t>	</a:t>
            </a:r>
            <a:r>
              <a:rPr lang="en-US" dirty="0" smtClean="0">
                <a:ea typeface="+mn-ea"/>
              </a:rPr>
              <a:t>				</a:t>
            </a:r>
            <a:endParaRPr lang="en-US" dirty="0" smtClean="0">
              <a:ea typeface="+mn-ea"/>
            </a:endParaRPr>
          </a:p>
        </p:txBody>
      </p:sp>
      <p:sp>
        <p:nvSpPr>
          <p:cNvPr id="4" name="Footer Placeholder 3"/>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2374DB3E-D05B-45F6-9593-AF56E9EB1F1E}" type="slidenum">
              <a:rPr lang="en-US" altLang="en-US" sz="2000">
                <a:latin typeface="Arial" panose="020B0604020202020204" pitchFamily="34" charset="0"/>
              </a:rPr>
              <a:pPr eaLnBrk="1" hangingPunct="1"/>
              <a:t>48</a:t>
            </a:fld>
            <a:endParaRPr lang="en-US" altLang="en-US" sz="2000">
              <a:latin typeface="Arial" panose="020B0604020202020204" pitchFamily="34" charset="0"/>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pic>
        <p:nvPicPr>
          <p:cNvPr id="7" name="Picture 6"/>
          <p:cNvPicPr>
            <a:picLocks noChangeAspect="1"/>
          </p:cNvPicPr>
          <p:nvPr/>
        </p:nvPicPr>
        <p:blipFill>
          <a:blip r:embed="rId3"/>
          <a:stretch>
            <a:fillRect/>
          </a:stretch>
        </p:blipFill>
        <p:spPr>
          <a:xfrm>
            <a:off x="4767418" y="1465421"/>
            <a:ext cx="6524625" cy="4524375"/>
          </a:xfrm>
          <a:prstGeom prst="rect">
            <a:avLst/>
          </a:prstGeom>
        </p:spPr>
      </p:pic>
    </p:spTree>
    <p:extLst>
      <p:ext uri="{BB962C8B-B14F-4D97-AF65-F5344CB8AC3E}">
        <p14:creationId xmlns:p14="http://schemas.microsoft.com/office/powerpoint/2010/main" val="29728439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20C5C26B-B275-407F-A9C2-A1311AE143CE}" type="slidenum">
              <a:rPr lang="en-US" altLang="en-US" sz="2000">
                <a:latin typeface="Arial" panose="020B0604020202020204" pitchFamily="34" charset="0"/>
              </a:rPr>
              <a:pPr eaLnBrk="1" hangingPunct="1"/>
              <a:t>49</a:t>
            </a:fld>
            <a:endParaRPr lang="en-US" altLang="en-US" sz="2000">
              <a:latin typeface="Arial" panose="020B0604020202020204" pitchFamily="34" charset="0"/>
            </a:endParaRPr>
          </a:p>
        </p:txBody>
      </p:sp>
      <p:sp>
        <p:nvSpPr>
          <p:cNvPr id="450562" name="Rectangle 2"/>
          <p:cNvSpPr>
            <a:spLocks noGrp="1" noChangeArrowheads="1"/>
          </p:cNvSpPr>
          <p:nvPr>
            <p:ph type="title"/>
          </p:nvPr>
        </p:nvSpPr>
        <p:spPr/>
        <p:txBody>
          <a:bodyPr/>
          <a:lstStyle/>
          <a:p>
            <a:pPr eaLnBrk="1" hangingPunct="1">
              <a:defRPr/>
            </a:pPr>
            <a:r>
              <a:rPr lang="en-US" smtClean="0">
                <a:ea typeface="+mj-ea"/>
              </a:rPr>
              <a:t>Summary</a:t>
            </a:r>
          </a:p>
        </p:txBody>
      </p:sp>
      <p:sp>
        <p:nvSpPr>
          <p:cNvPr id="450563" name="Rectangle 3"/>
          <p:cNvSpPr>
            <a:spLocks noGrp="1" noChangeArrowheads="1"/>
          </p:cNvSpPr>
          <p:nvPr>
            <p:ph type="body" idx="1"/>
          </p:nvPr>
        </p:nvSpPr>
        <p:spPr/>
        <p:txBody>
          <a:bodyPr/>
          <a:lstStyle/>
          <a:p>
            <a:pPr eaLnBrk="1" hangingPunct="1">
              <a:defRPr/>
            </a:pPr>
            <a:r>
              <a:rPr lang="en-US" smtClean="0">
                <a:ea typeface="+mn-ea"/>
              </a:rPr>
              <a:t>The methods of encryption are substitution, transposition, monoalphabetic, polyalphabetic, running-key, and one time pads.</a:t>
            </a:r>
          </a:p>
          <a:p>
            <a:pPr eaLnBrk="1" hangingPunct="1">
              <a:defRPr/>
            </a:pPr>
            <a:r>
              <a:rPr lang="en-US" smtClean="0">
                <a:ea typeface="+mn-ea"/>
              </a:rPr>
              <a:t>Block ciphers are used to encrypt messages and files.  </a:t>
            </a:r>
          </a:p>
          <a:p>
            <a:pPr eaLnBrk="1" hangingPunct="1">
              <a:defRPr/>
            </a:pPr>
            <a:r>
              <a:rPr lang="en-US" smtClean="0">
                <a:ea typeface="+mn-ea"/>
              </a:rPr>
              <a:t>Stream ciphers are used to encrypt continuous streams of data such as video or audio.</a:t>
            </a:r>
          </a:p>
          <a:p>
            <a:pPr eaLnBrk="1" hangingPunct="1">
              <a:defRPr/>
            </a:pPr>
            <a:r>
              <a:rPr lang="en-US" smtClean="0">
                <a:ea typeface="+mn-ea"/>
              </a:rPr>
              <a:t>Two types of keys are symmetric and asymmetric (or public key)</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043507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rPr>
              <a:t>Encryption Terms and Operations (cont.)</a:t>
            </a: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38345" y="2266617"/>
            <a:ext cx="10315309" cy="2660396"/>
          </a:xfrm>
        </p:spPr>
      </p:pic>
      <p:sp>
        <p:nvSpPr>
          <p:cNvPr id="4" name="Footer Placeholder 3"/>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9EF392E2-A1FF-4E90-950E-EB7BF058AC17}" type="slidenum">
              <a:rPr lang="en-US" altLang="en-US" sz="2000">
                <a:latin typeface="Arial" panose="020B0604020202020204" pitchFamily="34" charset="0"/>
              </a:rPr>
              <a:pPr eaLnBrk="1" hangingPunct="1"/>
              <a:t>5</a:t>
            </a:fld>
            <a:endParaRPr lang="en-US" altLang="en-US" sz="2000">
              <a:latin typeface="Arial" panose="020B0604020202020204" pitchFamily="34" charset="0"/>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3374084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C307B670-36EF-4D58-B817-CF5210ED10C2}" type="slidenum">
              <a:rPr lang="en-US" altLang="en-US" sz="2000">
                <a:latin typeface="Arial" panose="020B0604020202020204" pitchFamily="34" charset="0"/>
              </a:rPr>
              <a:pPr eaLnBrk="1" hangingPunct="1"/>
              <a:t>50</a:t>
            </a:fld>
            <a:endParaRPr lang="en-US" altLang="en-US" sz="2000">
              <a:latin typeface="Arial" panose="020B0604020202020204" pitchFamily="34" charset="0"/>
            </a:endParaRPr>
          </a:p>
        </p:txBody>
      </p:sp>
      <p:sp>
        <p:nvSpPr>
          <p:cNvPr id="451586" name="Rectangle 2"/>
          <p:cNvSpPr>
            <a:spLocks noGrp="1" noChangeArrowheads="1"/>
          </p:cNvSpPr>
          <p:nvPr>
            <p:ph type="title"/>
          </p:nvPr>
        </p:nvSpPr>
        <p:spPr/>
        <p:txBody>
          <a:bodyPr/>
          <a:lstStyle/>
          <a:p>
            <a:pPr eaLnBrk="1" hangingPunct="1">
              <a:defRPr/>
            </a:pPr>
            <a:r>
              <a:rPr lang="en-US" dirty="0" smtClean="0">
                <a:ea typeface="+mj-ea"/>
              </a:rPr>
              <a:t>Summary (cont.)</a:t>
            </a:r>
          </a:p>
        </p:txBody>
      </p:sp>
      <p:sp>
        <p:nvSpPr>
          <p:cNvPr id="451587" name="Rectangle 3"/>
          <p:cNvSpPr>
            <a:spLocks noGrp="1" noChangeArrowheads="1"/>
          </p:cNvSpPr>
          <p:nvPr>
            <p:ph type="body" idx="1"/>
          </p:nvPr>
        </p:nvSpPr>
        <p:spPr>
          <a:xfrm>
            <a:off x="711200" y="1874520"/>
            <a:ext cx="10769600" cy="4114800"/>
          </a:xfrm>
        </p:spPr>
        <p:txBody>
          <a:bodyPr/>
          <a:lstStyle/>
          <a:p>
            <a:pPr eaLnBrk="1" hangingPunct="1">
              <a:defRPr/>
            </a:pPr>
            <a:r>
              <a:rPr lang="en-US" dirty="0" smtClean="0">
                <a:ea typeface="+mn-ea"/>
              </a:rPr>
              <a:t>Cryptanalysis is an attack on a cryptosystem.</a:t>
            </a:r>
          </a:p>
          <a:p>
            <a:pPr eaLnBrk="1" hangingPunct="1">
              <a:defRPr/>
            </a:pPr>
            <a:r>
              <a:rPr lang="en-US" dirty="0" smtClean="0">
                <a:ea typeface="+mn-ea"/>
              </a:rPr>
              <a:t>Key management encompasses several procedures and safeguards used to create, manage, protect, use, and (eventually) destroy encryption keys.</a:t>
            </a:r>
          </a:p>
          <a:p>
            <a:pPr eaLnBrk="1" hangingPunct="1">
              <a:defRPr/>
            </a:pPr>
            <a:r>
              <a:rPr lang="en-US" dirty="0" smtClean="0">
                <a:ea typeface="+mn-ea"/>
              </a:rPr>
              <a:t>Hashing is uses a cryptographic algorithm to create a message digest of a file or message, to verify integrity.</a:t>
            </a:r>
          </a:p>
          <a:p>
            <a:pPr eaLnBrk="1" hangingPunct="1">
              <a:defRPr/>
            </a:pPr>
            <a:r>
              <a:rPr lang="en-US" dirty="0" smtClean="0">
                <a:ea typeface="+mn-ea"/>
              </a:rPr>
              <a:t>Non-repudiation is the concept of ensuring that a person cannot later deny having performed some action.</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698558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F1CE4022-A255-4D23-9289-EF7E64C1D198}" type="slidenum">
              <a:rPr lang="en-US" altLang="en-US" sz="2000">
                <a:latin typeface="Arial" panose="020B0604020202020204" pitchFamily="34" charset="0"/>
              </a:rPr>
              <a:pPr eaLnBrk="1" hangingPunct="1"/>
              <a:t>51</a:t>
            </a:fld>
            <a:endParaRPr lang="en-US" altLang="en-US" sz="2000">
              <a:latin typeface="Arial" panose="020B0604020202020204" pitchFamily="34" charset="0"/>
            </a:endParaRPr>
          </a:p>
        </p:txBody>
      </p:sp>
      <p:sp>
        <p:nvSpPr>
          <p:cNvPr id="452610" name="Rectangle 2"/>
          <p:cNvSpPr>
            <a:spLocks noGrp="1" noChangeArrowheads="1"/>
          </p:cNvSpPr>
          <p:nvPr>
            <p:ph type="title"/>
          </p:nvPr>
        </p:nvSpPr>
        <p:spPr/>
        <p:txBody>
          <a:bodyPr/>
          <a:lstStyle/>
          <a:p>
            <a:pPr eaLnBrk="1" hangingPunct="1">
              <a:defRPr/>
            </a:pPr>
            <a:r>
              <a:rPr lang="en-US" smtClean="0">
                <a:ea typeface="+mj-ea"/>
              </a:rPr>
              <a:t>Summary (cont.)</a:t>
            </a:r>
          </a:p>
        </p:txBody>
      </p:sp>
      <p:sp>
        <p:nvSpPr>
          <p:cNvPr id="452611" name="Rectangle 3"/>
          <p:cNvSpPr>
            <a:spLocks noGrp="1" noChangeArrowheads="1"/>
          </p:cNvSpPr>
          <p:nvPr>
            <p:ph type="body" idx="1"/>
          </p:nvPr>
        </p:nvSpPr>
        <p:spPr/>
        <p:txBody>
          <a:bodyPr/>
          <a:lstStyle/>
          <a:p>
            <a:pPr eaLnBrk="1" hangingPunct="1">
              <a:defRPr/>
            </a:pPr>
            <a:r>
              <a:rPr lang="en-US" dirty="0" smtClean="0">
                <a:ea typeface="+mn-ea"/>
              </a:rPr>
              <a:t>A public-key infrastructure (PKI) is a network-based service used to store digital certificates or public encryption keys of individuals in a community.</a:t>
            </a:r>
          </a:p>
          <a:p>
            <a:pPr eaLnBrk="1" hangingPunct="1">
              <a:defRPr/>
            </a:pPr>
            <a:r>
              <a:rPr lang="en-US" dirty="0" smtClean="0">
                <a:ea typeface="+mn-ea"/>
              </a:rPr>
              <a:t>Digital signatures are used to authenticate and confirm the integrity of a document.</a:t>
            </a:r>
          </a:p>
          <a:p>
            <a:pPr eaLnBrk="1" hangingPunct="1">
              <a:defRPr/>
            </a:pPr>
            <a:r>
              <a:rPr lang="en-US" dirty="0" smtClean="0">
                <a:ea typeface="+mn-ea"/>
              </a:rPr>
              <a:t>A digital certificate is an electronic document used to prove the integrity and identity of a public encryption key.</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7436754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E0A6EC4-2869-4AC3-8C7A-87D6A766F965}" type="slidenum">
              <a:rPr lang="en-US" altLang="en-US" sz="2000">
                <a:latin typeface="Arial" panose="020B0604020202020204" pitchFamily="34" charset="0"/>
              </a:rPr>
              <a:pPr eaLnBrk="1" hangingPunct="1"/>
              <a:t>52</a:t>
            </a:fld>
            <a:endParaRPr lang="en-US" altLang="en-US" sz="2000">
              <a:latin typeface="Arial" panose="020B0604020202020204" pitchFamily="34" charset="0"/>
            </a:endParaRPr>
          </a:p>
        </p:txBody>
      </p:sp>
      <p:sp>
        <p:nvSpPr>
          <p:cNvPr id="452610" name="Rectangle 2"/>
          <p:cNvSpPr>
            <a:spLocks noGrp="1" noChangeArrowheads="1"/>
          </p:cNvSpPr>
          <p:nvPr>
            <p:ph type="title"/>
          </p:nvPr>
        </p:nvSpPr>
        <p:spPr/>
        <p:txBody>
          <a:bodyPr/>
          <a:lstStyle/>
          <a:p>
            <a:pPr eaLnBrk="1" hangingPunct="1">
              <a:defRPr/>
            </a:pPr>
            <a:r>
              <a:rPr lang="en-US" smtClean="0">
                <a:ea typeface="+mj-ea"/>
              </a:rPr>
              <a:t>Summary (cont.)</a:t>
            </a:r>
          </a:p>
        </p:txBody>
      </p:sp>
      <p:sp>
        <p:nvSpPr>
          <p:cNvPr id="452611" name="Rectangle 3"/>
          <p:cNvSpPr>
            <a:spLocks noGrp="1" noChangeArrowheads="1"/>
          </p:cNvSpPr>
          <p:nvPr>
            <p:ph type="body" idx="1"/>
          </p:nvPr>
        </p:nvSpPr>
        <p:spPr/>
        <p:txBody>
          <a:bodyPr/>
          <a:lstStyle/>
          <a:p>
            <a:pPr eaLnBrk="1" hangingPunct="1"/>
            <a:r>
              <a:rPr lang="en-US" altLang="en-US" dirty="0" smtClean="0"/>
              <a:t>A public-key infrastructure (PKI) is a network-based service used to store digital certificates or public encryption keys of individuals in a community.</a:t>
            </a:r>
          </a:p>
          <a:p>
            <a:pPr eaLnBrk="1" hangingPunct="1"/>
            <a:r>
              <a:rPr lang="en-US" altLang="en-US" smtClean="0"/>
              <a:t>Steganography is used to hide information within some other media, such as an image, audio file, video stream, or slack space in a file.</a:t>
            </a:r>
          </a:p>
          <a:p>
            <a:pPr eaLnBrk="1" hangingPunct="1"/>
            <a:r>
              <a:rPr lang="en-US" altLang="en-US" dirty="0" smtClean="0"/>
              <a:t>Watermarking is a visible form of steganography that is used to </a:t>
            </a:r>
            <a:r>
              <a:rPr lang="ja-JP" altLang="en-US" dirty="0" smtClean="0"/>
              <a:t>“</a:t>
            </a:r>
            <a:r>
              <a:rPr lang="en-US" altLang="ja-JP" dirty="0" smtClean="0"/>
              <a:t>label</a:t>
            </a:r>
            <a:r>
              <a:rPr lang="ja-JP" altLang="en-US" dirty="0" smtClean="0"/>
              <a:t>”</a:t>
            </a:r>
            <a:r>
              <a:rPr lang="en-US" altLang="ja-JP" dirty="0" smtClean="0"/>
              <a:t> a document, image, or data.</a:t>
            </a:r>
          </a:p>
          <a:p>
            <a:pPr eaLnBrk="1" hangingPunct="1"/>
            <a:endParaRPr lang="en-US" altLang="en-US" dirty="0" smtClean="0"/>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150819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1FEBE965-6496-4072-88DF-19D4DFDB9875}" type="slidenum">
              <a:rPr lang="en-US" altLang="en-US" sz="2000">
                <a:latin typeface="Arial" panose="020B0604020202020204" pitchFamily="34" charset="0"/>
              </a:rPr>
              <a:pPr eaLnBrk="1" hangingPunct="1"/>
              <a:t>6</a:t>
            </a:fld>
            <a:endParaRPr lang="en-US" altLang="en-US" sz="2000">
              <a:latin typeface="Arial" panose="020B0604020202020204" pitchFamily="34" charset="0"/>
            </a:endParaRPr>
          </a:p>
        </p:txBody>
      </p:sp>
      <p:sp>
        <p:nvSpPr>
          <p:cNvPr id="401410" name="Rectangle 2"/>
          <p:cNvSpPr>
            <a:spLocks noGrp="1" noChangeArrowheads="1"/>
          </p:cNvSpPr>
          <p:nvPr>
            <p:ph type="title"/>
          </p:nvPr>
        </p:nvSpPr>
        <p:spPr/>
        <p:txBody>
          <a:bodyPr/>
          <a:lstStyle/>
          <a:p>
            <a:pPr eaLnBrk="1" hangingPunct="1">
              <a:defRPr/>
            </a:pPr>
            <a:r>
              <a:rPr lang="en-US" dirty="0" smtClean="0">
                <a:ea typeface="+mj-ea"/>
              </a:rPr>
              <a:t>Methods of Encryption</a:t>
            </a:r>
          </a:p>
        </p:txBody>
      </p:sp>
      <p:sp>
        <p:nvSpPr>
          <p:cNvPr id="401411" name="Rectangle 3"/>
          <p:cNvSpPr>
            <a:spLocks noGrp="1" noChangeArrowheads="1"/>
          </p:cNvSpPr>
          <p:nvPr>
            <p:ph type="body" idx="1"/>
          </p:nvPr>
        </p:nvSpPr>
        <p:spPr/>
        <p:txBody>
          <a:bodyPr/>
          <a:lstStyle/>
          <a:p>
            <a:pPr eaLnBrk="1" hangingPunct="1">
              <a:defRPr/>
            </a:pPr>
            <a:r>
              <a:rPr lang="en-US" dirty="0" smtClean="0">
                <a:ea typeface="+mn-ea"/>
              </a:rPr>
              <a:t>Substitution</a:t>
            </a:r>
          </a:p>
          <a:p>
            <a:pPr eaLnBrk="1" hangingPunct="1">
              <a:defRPr/>
            </a:pPr>
            <a:r>
              <a:rPr lang="en-US" dirty="0" smtClean="0">
                <a:ea typeface="+mn-ea"/>
              </a:rPr>
              <a:t>Transposition</a:t>
            </a:r>
          </a:p>
          <a:p>
            <a:pPr eaLnBrk="1" hangingPunct="1">
              <a:defRPr/>
            </a:pPr>
            <a:r>
              <a:rPr lang="en-US" dirty="0" err="1" smtClean="0">
                <a:ea typeface="+mn-ea"/>
              </a:rPr>
              <a:t>Monoalphabetic</a:t>
            </a:r>
            <a:endParaRPr lang="en-US" dirty="0" smtClean="0">
              <a:ea typeface="+mn-ea"/>
            </a:endParaRPr>
          </a:p>
          <a:p>
            <a:pPr eaLnBrk="1" hangingPunct="1">
              <a:defRPr/>
            </a:pPr>
            <a:r>
              <a:rPr lang="en-US" dirty="0" smtClean="0">
                <a:ea typeface="+mn-ea"/>
              </a:rPr>
              <a:t>Polyalphabetic</a:t>
            </a:r>
          </a:p>
          <a:p>
            <a:pPr eaLnBrk="1" hangingPunct="1">
              <a:defRPr/>
            </a:pPr>
            <a:r>
              <a:rPr lang="en-US" dirty="0" smtClean="0">
                <a:ea typeface="+mn-ea"/>
              </a:rPr>
              <a:t>Running-key</a:t>
            </a:r>
          </a:p>
          <a:p>
            <a:pPr eaLnBrk="1" hangingPunct="1">
              <a:defRPr/>
            </a:pPr>
            <a:r>
              <a:rPr lang="en-US" dirty="0" smtClean="0">
                <a:ea typeface="+mn-ea"/>
              </a:rPr>
              <a:t>One time pads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4071128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2A5AB40-BF4C-4ECE-820D-61716FC22438}" type="slidenum">
              <a:rPr lang="en-US" altLang="en-US" sz="2000">
                <a:latin typeface="Arial" panose="020B0604020202020204" pitchFamily="34" charset="0"/>
              </a:rPr>
              <a:pPr eaLnBrk="1" hangingPunct="1"/>
              <a:t>7</a:t>
            </a:fld>
            <a:endParaRPr lang="en-US" altLang="en-US" sz="2000">
              <a:latin typeface="Arial" panose="020B0604020202020204" pitchFamily="34" charset="0"/>
            </a:endParaRPr>
          </a:p>
        </p:txBody>
      </p:sp>
      <p:sp>
        <p:nvSpPr>
          <p:cNvPr id="402434" name="Rectangle 2"/>
          <p:cNvSpPr>
            <a:spLocks noGrp="1" noChangeArrowheads="1"/>
          </p:cNvSpPr>
          <p:nvPr>
            <p:ph type="title"/>
          </p:nvPr>
        </p:nvSpPr>
        <p:spPr/>
        <p:txBody>
          <a:bodyPr/>
          <a:lstStyle/>
          <a:p>
            <a:pPr eaLnBrk="1" hangingPunct="1">
              <a:defRPr/>
            </a:pPr>
            <a:r>
              <a:rPr lang="en-US" dirty="0" smtClean="0">
                <a:ea typeface="+mj-ea"/>
              </a:rPr>
              <a:t>Types of Encryption</a:t>
            </a:r>
          </a:p>
        </p:txBody>
      </p:sp>
      <p:sp>
        <p:nvSpPr>
          <p:cNvPr id="402435" name="Rectangle 3"/>
          <p:cNvSpPr>
            <a:spLocks noGrp="1" noChangeArrowheads="1"/>
          </p:cNvSpPr>
          <p:nvPr>
            <p:ph type="body" idx="1"/>
          </p:nvPr>
        </p:nvSpPr>
        <p:spPr/>
        <p:txBody>
          <a:bodyPr/>
          <a:lstStyle/>
          <a:p>
            <a:pPr eaLnBrk="1" hangingPunct="1">
              <a:defRPr/>
            </a:pPr>
            <a:r>
              <a:rPr lang="en-US" dirty="0" smtClean="0">
                <a:ea typeface="+mn-ea"/>
              </a:rPr>
              <a:t>Block cipher</a:t>
            </a:r>
          </a:p>
          <a:p>
            <a:pPr eaLnBrk="1" hangingPunct="1">
              <a:defRPr/>
            </a:pPr>
            <a:r>
              <a:rPr lang="en-US" dirty="0" smtClean="0">
                <a:ea typeface="+mn-ea"/>
              </a:rPr>
              <a:t>Stream cipher</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36132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C614DEDC-5998-4555-83FC-6E3DB1E1F965}" type="slidenum">
              <a:rPr lang="en-US" altLang="en-US" sz="2000">
                <a:latin typeface="Arial" panose="020B0604020202020204" pitchFamily="34" charset="0"/>
              </a:rPr>
              <a:pPr eaLnBrk="1" hangingPunct="1"/>
              <a:t>8</a:t>
            </a:fld>
            <a:endParaRPr lang="en-US" altLang="en-US" sz="2000">
              <a:latin typeface="Arial" panose="020B0604020202020204" pitchFamily="34" charset="0"/>
            </a:endParaRPr>
          </a:p>
        </p:txBody>
      </p:sp>
      <p:sp>
        <p:nvSpPr>
          <p:cNvPr id="403458" name="Rectangle 2"/>
          <p:cNvSpPr>
            <a:spLocks noGrp="1" noChangeArrowheads="1"/>
          </p:cNvSpPr>
          <p:nvPr>
            <p:ph type="title"/>
          </p:nvPr>
        </p:nvSpPr>
        <p:spPr/>
        <p:txBody>
          <a:bodyPr/>
          <a:lstStyle/>
          <a:p>
            <a:pPr eaLnBrk="1" hangingPunct="1">
              <a:defRPr/>
            </a:pPr>
            <a:r>
              <a:rPr lang="en-US" dirty="0" smtClean="0">
                <a:ea typeface="+mj-ea"/>
              </a:rPr>
              <a:t>Types of Encryption Keys</a:t>
            </a:r>
          </a:p>
        </p:txBody>
      </p:sp>
      <p:sp>
        <p:nvSpPr>
          <p:cNvPr id="403459" name="Rectangle 3"/>
          <p:cNvSpPr>
            <a:spLocks noGrp="1" noChangeArrowheads="1"/>
          </p:cNvSpPr>
          <p:nvPr>
            <p:ph type="body" idx="1"/>
          </p:nvPr>
        </p:nvSpPr>
        <p:spPr/>
        <p:txBody>
          <a:bodyPr/>
          <a:lstStyle/>
          <a:p>
            <a:pPr eaLnBrk="1" hangingPunct="1">
              <a:defRPr/>
            </a:pPr>
            <a:r>
              <a:rPr lang="en-US" dirty="0" smtClean="0">
                <a:ea typeface="+mn-ea"/>
              </a:rPr>
              <a:t>Symmetric key</a:t>
            </a:r>
          </a:p>
          <a:p>
            <a:pPr lvl="1" eaLnBrk="1" hangingPunct="1">
              <a:defRPr/>
            </a:pPr>
            <a:r>
              <a:rPr lang="en-US" dirty="0" smtClean="0">
                <a:ea typeface="+mn-ea"/>
              </a:rPr>
              <a:t>A common secret that all parties who participate must know</a:t>
            </a:r>
          </a:p>
          <a:p>
            <a:pPr eaLnBrk="1" hangingPunct="1">
              <a:defRPr/>
            </a:pPr>
            <a:r>
              <a:rPr lang="en-US" dirty="0" smtClean="0">
                <a:ea typeface="+mn-ea"/>
              </a:rPr>
              <a:t>Asymmetric key</a:t>
            </a:r>
          </a:p>
          <a:p>
            <a:pPr lvl="1" eaLnBrk="1" hangingPunct="1">
              <a:defRPr/>
            </a:pPr>
            <a:r>
              <a:rPr lang="en-US" dirty="0" smtClean="0">
                <a:ea typeface="+mn-ea"/>
              </a:rPr>
              <a:t>Public / private key</a:t>
            </a:r>
          </a:p>
          <a:p>
            <a:pPr lvl="1" eaLnBrk="1" hangingPunct="1">
              <a:defRPr/>
            </a:pPr>
            <a:r>
              <a:rPr lang="en-US" dirty="0" smtClean="0">
                <a:ea typeface="+mn-ea"/>
              </a:rPr>
              <a:t>Openly distribute public key to all parties</a:t>
            </a:r>
          </a:p>
          <a:p>
            <a:pPr eaLnBrk="1" hangingPunct="1">
              <a:defRPr/>
            </a:pPr>
            <a:r>
              <a:rPr lang="en-US" dirty="0" smtClean="0">
                <a:ea typeface="+mn-ea"/>
              </a:rPr>
              <a:t>One-time pad</a:t>
            </a:r>
          </a:p>
          <a:p>
            <a:pPr lvl="1" eaLnBrk="1" hangingPunct="1">
              <a:defRPr/>
            </a:pPr>
            <a:r>
              <a:rPr lang="en-US" dirty="0" smtClean="0">
                <a:ea typeface="+mn-ea"/>
              </a:rPr>
              <a:t>Used once, is as large as the message to be encrypted</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638454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dirty="0" smtClean="0"/>
              <a:t>CISSP Guide to Security Essentials, 2e</a:t>
            </a:r>
            <a:endParaRPr lang="en-US" dirty="0"/>
          </a:p>
        </p:txBody>
      </p:sp>
      <p:sp>
        <p:nvSpPr>
          <p:cNvPr id="5" name="Slide Number Placeholder 4"/>
          <p:cNvSpPr>
            <a:spLocks noGrp="1"/>
          </p:cNvSpPr>
          <p:nvPr>
            <p:ph type="sldNum"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816EDEDF-C902-40FB-A714-C42189A032B3}" type="slidenum">
              <a:rPr lang="en-US" altLang="en-US" sz="2000">
                <a:latin typeface="Arial" panose="020B0604020202020204" pitchFamily="34" charset="0"/>
              </a:rPr>
              <a:pPr eaLnBrk="1" hangingPunct="1"/>
              <a:t>9</a:t>
            </a:fld>
            <a:endParaRPr lang="en-US" altLang="en-US" sz="2000">
              <a:latin typeface="Arial" panose="020B0604020202020204" pitchFamily="34" charset="0"/>
            </a:endParaRPr>
          </a:p>
        </p:txBody>
      </p:sp>
      <p:sp>
        <p:nvSpPr>
          <p:cNvPr id="404482" name="Rectangle 2"/>
          <p:cNvSpPr>
            <a:spLocks noGrp="1" noChangeArrowheads="1"/>
          </p:cNvSpPr>
          <p:nvPr>
            <p:ph type="title"/>
          </p:nvPr>
        </p:nvSpPr>
        <p:spPr/>
        <p:txBody>
          <a:bodyPr/>
          <a:lstStyle/>
          <a:p>
            <a:pPr eaLnBrk="1" hangingPunct="1">
              <a:defRPr/>
            </a:pPr>
            <a:r>
              <a:rPr lang="en-US" smtClean="0">
                <a:ea typeface="+mj-ea"/>
              </a:rPr>
              <a:t>Substitution Cipher</a:t>
            </a:r>
          </a:p>
        </p:txBody>
      </p:sp>
      <p:sp>
        <p:nvSpPr>
          <p:cNvPr id="404483" name="Rectangle 3"/>
          <p:cNvSpPr>
            <a:spLocks noGrp="1" noChangeArrowheads="1"/>
          </p:cNvSpPr>
          <p:nvPr>
            <p:ph type="body" idx="1"/>
          </p:nvPr>
        </p:nvSpPr>
        <p:spPr>
          <a:xfrm>
            <a:off x="711200" y="1981200"/>
            <a:ext cx="10769600" cy="4114800"/>
          </a:xfrm>
        </p:spPr>
        <p:txBody>
          <a:bodyPr/>
          <a:lstStyle/>
          <a:p>
            <a:pPr eaLnBrk="1" hangingPunct="1"/>
            <a:r>
              <a:rPr lang="en-US" altLang="en-US" dirty="0" smtClean="0"/>
              <a:t>Plaintext characters are substituted to form </a:t>
            </a:r>
            <a:r>
              <a:rPr lang="en-US" altLang="en-US" dirty="0" err="1" smtClean="0"/>
              <a:t>ciphertext</a:t>
            </a:r>
            <a:endParaRPr lang="en-US" altLang="en-US" dirty="0" smtClean="0"/>
          </a:p>
          <a:p>
            <a:pPr lvl="1" eaLnBrk="1" hangingPunct="1"/>
            <a:r>
              <a:rPr lang="ja-JP" altLang="en-US" dirty="0" smtClean="0"/>
              <a:t>“</a:t>
            </a:r>
            <a:r>
              <a:rPr lang="en-US" altLang="ja-JP" dirty="0" smtClean="0"/>
              <a:t>A</a:t>
            </a:r>
            <a:r>
              <a:rPr lang="ja-JP" altLang="en-US" dirty="0" smtClean="0"/>
              <a:t>”</a:t>
            </a:r>
            <a:r>
              <a:rPr lang="en-US" altLang="ja-JP" dirty="0" smtClean="0"/>
              <a:t> becomes </a:t>
            </a:r>
            <a:r>
              <a:rPr lang="ja-JP" altLang="en-US" dirty="0" smtClean="0"/>
              <a:t>“</a:t>
            </a:r>
            <a:r>
              <a:rPr lang="en-US" altLang="ja-JP" dirty="0" smtClean="0"/>
              <a:t>R</a:t>
            </a:r>
            <a:r>
              <a:rPr lang="ja-JP" altLang="en-US" dirty="0" smtClean="0"/>
              <a:t>”</a:t>
            </a:r>
            <a:r>
              <a:rPr lang="en-US" altLang="ja-JP" dirty="0" smtClean="0"/>
              <a:t>, </a:t>
            </a:r>
            <a:r>
              <a:rPr lang="ja-JP" altLang="en-US" dirty="0" smtClean="0"/>
              <a:t>“</a:t>
            </a:r>
            <a:r>
              <a:rPr lang="en-US" altLang="ja-JP" dirty="0" smtClean="0"/>
              <a:t>B</a:t>
            </a:r>
            <a:r>
              <a:rPr lang="ja-JP" altLang="en-US" dirty="0" smtClean="0"/>
              <a:t>”</a:t>
            </a:r>
            <a:r>
              <a:rPr lang="en-US" altLang="ja-JP" dirty="0" smtClean="0"/>
              <a:t> becomes </a:t>
            </a:r>
            <a:r>
              <a:rPr lang="ja-JP" altLang="en-US" dirty="0" smtClean="0"/>
              <a:t>“</a:t>
            </a:r>
            <a:r>
              <a:rPr lang="en-US" altLang="ja-JP" dirty="0" smtClean="0"/>
              <a:t>G</a:t>
            </a:r>
            <a:r>
              <a:rPr lang="ja-JP" altLang="en-US" dirty="0" smtClean="0"/>
              <a:t>”</a:t>
            </a:r>
            <a:r>
              <a:rPr lang="en-US" altLang="ja-JP" dirty="0" smtClean="0"/>
              <a:t>, etc.</a:t>
            </a:r>
          </a:p>
          <a:p>
            <a:pPr lvl="1" eaLnBrk="1" hangingPunct="1"/>
            <a:r>
              <a:rPr lang="en-US" altLang="en-US" dirty="0" smtClean="0"/>
              <a:t>Character rotation</a:t>
            </a:r>
          </a:p>
          <a:p>
            <a:pPr lvl="2" eaLnBrk="1" hangingPunct="1"/>
            <a:r>
              <a:rPr lang="en-US" altLang="en-US" dirty="0" smtClean="0"/>
              <a:t>Caesar rotated three to the right (A &gt; D, B &gt; E, C &gt; F, </a:t>
            </a:r>
            <a:r>
              <a:rPr lang="en-US" altLang="en-US" dirty="0" err="1" smtClean="0"/>
              <a:t>etc</a:t>
            </a:r>
            <a:r>
              <a:rPr lang="en-US" altLang="en-US" dirty="0" smtClean="0"/>
              <a:t>)</a:t>
            </a:r>
          </a:p>
          <a:p>
            <a:pPr lvl="1" eaLnBrk="1" hangingPunct="1"/>
            <a:r>
              <a:rPr lang="en-US" altLang="en-US" dirty="0" smtClean="0"/>
              <a:t>A table or formula is used</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751690023"/>
      </p:ext>
    </p:extLst>
  </p:cSld>
  <p:clrMapOvr>
    <a:masterClrMapping/>
  </p:clrMapOvr>
</p:sld>
</file>

<file path=ppt/theme/theme1.xml><?xml version="1.0" encoding="utf-8"?>
<a:theme xmlns:a="http://schemas.openxmlformats.org/drawingml/2006/main" name="Theme1">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AB2D1CEE-C255-488F-B0DF-522ABE91D108}" vid="{8E3FC5E0-EB25-4EA8-B5BE-652EE2A80F29}"/>
    </a:ext>
  </a:extLst>
</a:theme>
</file>

<file path=ppt/theme/theme2.xml><?xml version="1.0" encoding="utf-8"?>
<a:theme xmlns:a="http://schemas.openxmlformats.org/drawingml/2006/main" name="3_Default Design">
  <a:themeElements>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3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637</TotalTime>
  <Words>5956</Words>
  <Application>Microsoft Office PowerPoint</Application>
  <PresentationFormat>Widescreen</PresentationFormat>
  <Paragraphs>1035</Paragraphs>
  <Slides>52</Slides>
  <Notes>48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52</vt:i4>
      </vt:variant>
    </vt:vector>
  </HeadingPairs>
  <TitlesOfParts>
    <vt:vector size="60" baseType="lpstr">
      <vt:lpstr>MS PGothic</vt:lpstr>
      <vt:lpstr>MS PGothic</vt:lpstr>
      <vt:lpstr>Arial</vt:lpstr>
      <vt:lpstr>Calibri</vt:lpstr>
      <vt:lpstr>New York</vt:lpstr>
      <vt:lpstr>Times New Roman</vt:lpstr>
      <vt:lpstr>Theme1</vt:lpstr>
      <vt:lpstr>3_Default Design</vt:lpstr>
      <vt:lpstr>CISSP Guide to Security Essentials,  Second Edition</vt:lpstr>
      <vt:lpstr>Objectives</vt:lpstr>
      <vt:lpstr>What is Cryptography?</vt:lpstr>
      <vt:lpstr>Encryption Terms and Operations</vt:lpstr>
      <vt:lpstr>Encryption Terms and Operations (cont.)</vt:lpstr>
      <vt:lpstr>Methods of Encryption</vt:lpstr>
      <vt:lpstr>Types of Encryption</vt:lpstr>
      <vt:lpstr>Types of Encryption Keys</vt:lpstr>
      <vt:lpstr>Substitution Cipher</vt:lpstr>
      <vt:lpstr>Transposition Cipher</vt:lpstr>
      <vt:lpstr>Monoalphabetic Cipher</vt:lpstr>
      <vt:lpstr>Polyalphabetic Cipher</vt:lpstr>
      <vt:lpstr>Running-Key Cipher</vt:lpstr>
      <vt:lpstr>One-Time Pad</vt:lpstr>
      <vt:lpstr>Block Ciphers</vt:lpstr>
      <vt:lpstr>Block Cipher: Electronic Codebook</vt:lpstr>
      <vt:lpstr>Block Cipher: Electronic Codebook</vt:lpstr>
      <vt:lpstr>Block Cipher: Cipher-Block Chaining (CBC)</vt:lpstr>
      <vt:lpstr>Block cipher: Cipher Feedback (CFB)</vt:lpstr>
      <vt:lpstr>Block Cipher: Output Feedback (OFB)</vt:lpstr>
      <vt:lpstr>Block Cipher: Counter (CTR)</vt:lpstr>
      <vt:lpstr>Block Cipher: Counter (CTR)</vt:lpstr>
      <vt:lpstr>Stream Ciphers</vt:lpstr>
      <vt:lpstr>Stream Ciphers (cont.)</vt:lpstr>
      <vt:lpstr>Types of Encryption Keys</vt:lpstr>
      <vt:lpstr>Types of Encryption Keys (cont.)</vt:lpstr>
      <vt:lpstr>Types of Encryption Keys (cont.)</vt:lpstr>
      <vt:lpstr>Public Key Cryptography</vt:lpstr>
      <vt:lpstr>Diffie-Hellman Key Exchange</vt:lpstr>
      <vt:lpstr>Length of Encryption Keys</vt:lpstr>
      <vt:lpstr>Protection of Encryption Keys</vt:lpstr>
      <vt:lpstr>Protecting Keys in Applications</vt:lpstr>
      <vt:lpstr>Cryptanalysis</vt:lpstr>
      <vt:lpstr>Uses for Cryptography</vt:lpstr>
      <vt:lpstr>PGP</vt:lpstr>
      <vt:lpstr>Uses for Cryptography (cont.)</vt:lpstr>
      <vt:lpstr>Uses for Cryptography (cont.)</vt:lpstr>
      <vt:lpstr>Uses for Cryptography (cont.)</vt:lpstr>
      <vt:lpstr>Uses for Cryptography (cont.)</vt:lpstr>
      <vt:lpstr>Virtual Private Networks</vt:lpstr>
      <vt:lpstr>Key Management</vt:lpstr>
      <vt:lpstr>Message Digests and Hashing</vt:lpstr>
      <vt:lpstr>Digital signatures</vt:lpstr>
      <vt:lpstr>Digital Certificates</vt:lpstr>
      <vt:lpstr>Non-Repudiation</vt:lpstr>
      <vt:lpstr>Public Key Infrastructure (PKI)</vt:lpstr>
      <vt:lpstr>Encryption Alternatives</vt:lpstr>
      <vt:lpstr>Encryption Alternatives (cont.)</vt:lpstr>
      <vt:lpstr>Summary</vt:lpstr>
      <vt:lpstr>Summary (cont.)</vt:lpstr>
      <vt:lpstr>Summary (cont.)</vt:lpstr>
      <vt:lpstr>Summary (cont.)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dc:title>
  <dc:creator>Parenteau, Crystal</dc:creator>
  <cp:lastModifiedBy>Christopher Pasquini</cp:lastModifiedBy>
  <cp:revision>57</cp:revision>
  <dcterms:created xsi:type="dcterms:W3CDTF">2015-02-09T15:03:10Z</dcterms:created>
  <dcterms:modified xsi:type="dcterms:W3CDTF">2019-02-05T02:13:59Z</dcterms:modified>
</cp:coreProperties>
</file>