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54"/>
  </p:notesMasterIdLst>
  <p:sldIdLst>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2" r:id="rId25"/>
    <p:sldId id="313" r:id="rId26"/>
    <p:sldId id="314" r:id="rId27"/>
    <p:sldId id="284" r:id="rId28"/>
    <p:sldId id="285" r:id="rId29"/>
    <p:sldId id="286" r:id="rId30"/>
    <p:sldId id="287" r:id="rId31"/>
    <p:sldId id="288" r:id="rId32"/>
    <p:sldId id="289" r:id="rId33"/>
    <p:sldId id="290" r:id="rId34"/>
    <p:sldId id="291" r:id="rId35"/>
    <p:sldId id="292" r:id="rId36"/>
    <p:sldId id="293" r:id="rId37"/>
    <p:sldId id="295" r:id="rId38"/>
    <p:sldId id="296" r:id="rId39"/>
    <p:sldId id="298" r:id="rId40"/>
    <p:sldId id="299" r:id="rId41"/>
    <p:sldId id="300" r:id="rId42"/>
    <p:sldId id="301" r:id="rId43"/>
    <p:sldId id="302" r:id="rId44"/>
    <p:sldId id="303" r:id="rId45"/>
    <p:sldId id="305" r:id="rId46"/>
    <p:sldId id="306" r:id="rId47"/>
    <p:sldId id="307" r:id="rId48"/>
    <p:sldId id="308" r:id="rId49"/>
    <p:sldId id="309" r:id="rId50"/>
    <p:sldId id="310" r:id="rId51"/>
    <p:sldId id="311" r:id="rId52"/>
    <p:sldId id="31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6" d="100"/>
          <a:sy n="76" d="100"/>
        </p:scale>
        <p:origin x="126" y="798"/>
      </p:cViewPr>
      <p:guideLst/>
    </p:cSldViewPr>
  </p:slideViewPr>
  <p:notesTextViewPr>
    <p:cViewPr>
      <p:scale>
        <a:sx n="3" d="2"/>
        <a:sy n="3" d="2"/>
      </p:scale>
      <p:origin x="0" y="0"/>
    </p:cViewPr>
  </p:notesTextViewPr>
  <p:notesViewPr>
    <p:cSldViewPr snapToGrid="0">
      <p:cViewPr varScale="1">
        <p:scale>
          <a:sx n="82" d="100"/>
          <a:sy n="82" d="100"/>
        </p:scale>
        <p:origin x="203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7DD40-6DFD-4D5E-B464-80C11BE9BE4D}" type="datetimeFigureOut">
              <a:rPr lang="en-US" smtClean="0"/>
              <a:t>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3E76B-A703-48DF-AADC-911E996D8882}" type="slidenum">
              <a:rPr lang="en-US" smtClean="0"/>
              <a:t>‹#›</a:t>
            </a:fld>
            <a:endParaRPr lang="en-US"/>
          </a:p>
        </p:txBody>
      </p:sp>
    </p:spTree>
    <p:extLst>
      <p:ext uri="{BB962C8B-B14F-4D97-AF65-F5344CB8AC3E}">
        <p14:creationId xmlns:p14="http://schemas.microsoft.com/office/powerpoint/2010/main" val="104571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www.youtube.com/watch?v=ef57tv1p_CQ"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1</a:t>
            </a:fld>
            <a:endParaRPr lang="en-US"/>
          </a:p>
        </p:txBody>
      </p:sp>
    </p:spTree>
    <p:extLst>
      <p:ext uri="{BB962C8B-B14F-4D97-AF65-F5344CB8AC3E}">
        <p14:creationId xmlns:p14="http://schemas.microsoft.com/office/powerpoint/2010/main" val="208154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Competitive intelligence</a:t>
            </a:r>
            <a:r>
              <a:rPr lang="en-US" dirty="0"/>
              <a:t>. Individuals want to discover secrets about an organization’s products, services, financials, or other business secrets</a:t>
            </a:r>
            <a:r>
              <a:rPr lang="en-US" dirty="0" smtClean="0"/>
              <a:t>.</a:t>
            </a:r>
          </a:p>
          <a:p>
            <a:endParaRPr lang="en-US" dirty="0" smtClean="0"/>
          </a:p>
          <a:p>
            <a:r>
              <a:rPr lang="en-US" dirty="0"/>
              <a:t>Businesses are often attractive targets for computer-based attacks for several reasons, including:</a:t>
            </a:r>
          </a:p>
          <a:p>
            <a:r>
              <a:rPr lang="en-US" dirty="0"/>
              <a:t>Businesses will often not report the attack to law enforcement in order to avoid embarrassing, potentially damaging news reports that can negatively impact their </a:t>
            </a:r>
            <a:r>
              <a:rPr lang="en-US" dirty="0" smtClean="0"/>
              <a:t>valuation.</a:t>
            </a:r>
            <a:endParaRPr lang="en-US" dirty="0"/>
          </a:p>
          <a:p>
            <a:r>
              <a:rPr lang="en-US" dirty="0"/>
              <a:t>Businesses often lack the required expertise to carry out forensic investigations that can be used to collect damages from the attacker.</a:t>
            </a:r>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10</a:t>
            </a:fld>
            <a:endParaRPr lang="en-US"/>
          </a:p>
        </p:txBody>
      </p:sp>
    </p:spTree>
    <p:extLst>
      <p:ext uri="{BB962C8B-B14F-4D97-AF65-F5344CB8AC3E}">
        <p14:creationId xmlns:p14="http://schemas.microsoft.com/office/powerpoint/2010/main" val="1331182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Cyberstalking activities may include bullying, </a:t>
            </a:r>
            <a:r>
              <a:rPr lang="en-US" dirty="0" smtClean="0"/>
              <a:t>defamation</a:t>
            </a:r>
            <a:r>
              <a:rPr lang="en-US" dirty="0"/>
              <a:t>, libel, and slander. </a:t>
            </a:r>
            <a:endParaRPr lang="en-US" dirty="0" smtClean="0"/>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11</a:t>
            </a:fld>
            <a:endParaRPr lang="en-US"/>
          </a:p>
        </p:txBody>
      </p:sp>
    </p:spTree>
    <p:extLst>
      <p:ext uri="{BB962C8B-B14F-4D97-AF65-F5344CB8AC3E}">
        <p14:creationId xmlns:p14="http://schemas.microsoft.com/office/powerpoint/2010/main" val="2790775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12</a:t>
            </a:fld>
            <a:endParaRPr lang="en-US"/>
          </a:p>
        </p:txBody>
      </p:sp>
    </p:spTree>
    <p:extLst>
      <p:ext uri="{BB962C8B-B14F-4D97-AF65-F5344CB8AC3E}">
        <p14:creationId xmlns:p14="http://schemas.microsoft.com/office/powerpoint/2010/main" val="930454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13</a:t>
            </a:fld>
            <a:endParaRPr lang="en-US"/>
          </a:p>
        </p:txBody>
      </p:sp>
    </p:spTree>
    <p:extLst>
      <p:ext uri="{BB962C8B-B14F-4D97-AF65-F5344CB8AC3E}">
        <p14:creationId xmlns:p14="http://schemas.microsoft.com/office/powerpoint/2010/main" val="3097365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14</a:t>
            </a:fld>
            <a:endParaRPr lang="en-US"/>
          </a:p>
        </p:txBody>
      </p:sp>
    </p:spTree>
    <p:extLst>
      <p:ext uri="{BB962C8B-B14F-4D97-AF65-F5344CB8AC3E}">
        <p14:creationId xmlns:p14="http://schemas.microsoft.com/office/powerpoint/2010/main" val="2925828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15</a:t>
            </a:fld>
            <a:endParaRPr lang="en-US"/>
          </a:p>
        </p:txBody>
      </p:sp>
    </p:spTree>
    <p:extLst>
      <p:ext uri="{BB962C8B-B14F-4D97-AF65-F5344CB8AC3E}">
        <p14:creationId xmlns:p14="http://schemas.microsoft.com/office/powerpoint/2010/main" val="687711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Economic Espionage Act of 1996</a:t>
            </a:r>
            <a:r>
              <a:rPr lang="en-US" dirty="0"/>
              <a:t>. This law makes it a crime to steal trade secrets for commercial or economic purposes or for the benefit of a foreign power.</a:t>
            </a:r>
          </a:p>
          <a:p>
            <a:r>
              <a:rPr lang="en-US" b="1" dirty="0"/>
              <a:t>(</a:t>
            </a:r>
            <a:r>
              <a:rPr lang="en-US" b="1" dirty="0" err="1"/>
              <a:t>DMCA</a:t>
            </a:r>
            <a:r>
              <a:rPr lang="en-US" b="1" dirty="0"/>
              <a:t>) of 1998. </a:t>
            </a:r>
            <a:r>
              <a:rPr lang="en-US" dirty="0" err="1"/>
              <a:t>DMCA</a:t>
            </a:r>
            <a:r>
              <a:rPr lang="en-US" dirty="0"/>
              <a:t> is a copyright law that criminalizes any means that can be used to circumvent copy protection and other access controls for copyrighted works. </a:t>
            </a:r>
            <a:r>
              <a:rPr lang="en-US" dirty="0" err="1"/>
              <a:t>DMCA</a:t>
            </a:r>
            <a:r>
              <a:rPr lang="en-US" dirty="0"/>
              <a:t> also criminalizes the circumvention of an access control, even when there is no infringement of copyright itself. </a:t>
            </a:r>
            <a:r>
              <a:rPr lang="en-US" dirty="0" err="1"/>
              <a:t>DMCA</a:t>
            </a:r>
            <a:r>
              <a:rPr lang="en-US" dirty="0"/>
              <a:t> also defines and increases penalties for copyright infringement on the Internet.</a:t>
            </a:r>
          </a:p>
          <a:p>
            <a:r>
              <a:rPr lang="en-US" b="1" dirty="0"/>
              <a:t>No Electronic Theft (NET) Act. </a:t>
            </a:r>
            <a:r>
              <a:rPr lang="en-US" dirty="0"/>
              <a:t>This law defines criminal penalties when copyright violations are committed through the use of computers and networks.</a:t>
            </a:r>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16</a:t>
            </a:fld>
            <a:endParaRPr lang="en-US"/>
          </a:p>
        </p:txBody>
      </p:sp>
    </p:spTree>
    <p:extLst>
      <p:ext uri="{BB962C8B-B14F-4D97-AF65-F5344CB8AC3E}">
        <p14:creationId xmlns:p14="http://schemas.microsoft.com/office/powerpoint/2010/main" val="2442461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of the people to be secure in their persons, houses, papers, and effects, against unreasonable searches and seizures, shall not be violated, and no Warrants shall issue, but upon probable cause, supported by Oath or affirmation, and particularly describing the place to be searched, and the persons or things to be seized.” </a:t>
            </a:r>
            <a:endParaRPr lang="en-US" dirty="0" smtClean="0"/>
          </a:p>
          <a:p>
            <a:r>
              <a:rPr lang="en-US" b="1" dirty="0"/>
              <a:t>Privacy Act of 1974. </a:t>
            </a:r>
            <a:r>
              <a:rPr lang="en-US" dirty="0"/>
              <a:t>Following privacy abuses perpetrated by the Nixon administration, this law forbids U.S. federal agencies from sending private information on citizens to other persons or agencies without those citizens’ request or consent</a:t>
            </a:r>
            <a:r>
              <a:rPr lang="en-US" dirty="0" smtClean="0"/>
              <a:t>.</a:t>
            </a:r>
            <a:endParaRPr lang="en-US" dirty="0"/>
          </a:p>
          <a:p>
            <a:r>
              <a:rPr lang="en-US" b="1" dirty="0"/>
              <a:t>Electronic Communications Act of 1986</a:t>
            </a:r>
            <a:r>
              <a:rPr lang="en-US" dirty="0"/>
              <a:t>. This law provides protections for stored electronic communications.</a:t>
            </a:r>
          </a:p>
          <a:p>
            <a:r>
              <a:rPr lang="en-US" b="1" dirty="0"/>
              <a:t>Electronic Communications Privacy Act (</a:t>
            </a:r>
            <a:r>
              <a:rPr lang="en-US" b="1" dirty="0" err="1"/>
              <a:t>ECPA</a:t>
            </a:r>
            <a:r>
              <a:rPr lang="en-US" b="1" dirty="0"/>
              <a:t>) of 1986</a:t>
            </a:r>
            <a:r>
              <a:rPr lang="en-US" dirty="0"/>
              <a:t>. This law extended restrictions on telephone wiretaps to also include similar restrictions on wiretaps of electronic communications among computers. Requirements for obtaining warrants for wiretaps of electronic communications are defined in this law.</a:t>
            </a:r>
          </a:p>
          <a:p>
            <a:r>
              <a:rPr lang="en-US" b="1" dirty="0"/>
              <a:t>Computer Matching and Privacy Protection Act of 1988</a:t>
            </a:r>
            <a:r>
              <a:rPr lang="en-US" dirty="0"/>
              <a:t>. An amendment of the Privacy Act of 1974, this law put restrictions on the </a:t>
            </a:r>
            <a:r>
              <a:rPr lang="en-US" dirty="0" err="1"/>
              <a:t>1980s</a:t>
            </a:r>
            <a:r>
              <a:rPr lang="en-US" dirty="0"/>
              <a:t> practice of computer matching of citizens’ private information.</a:t>
            </a:r>
          </a:p>
          <a:p>
            <a:r>
              <a:rPr lang="en-US" dirty="0"/>
              <a:t> requests for wiretaps of subscribers’ telephones. The law also requires the manufacturers of telecommunications equipment to provide the means for legal wiretaps. Wiretaps require a signed warrant.</a:t>
            </a:r>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17</a:t>
            </a:fld>
            <a:endParaRPr lang="en-US" dirty="0"/>
          </a:p>
        </p:txBody>
      </p:sp>
    </p:spTree>
    <p:extLst>
      <p:ext uri="{BB962C8B-B14F-4D97-AF65-F5344CB8AC3E}">
        <p14:creationId xmlns:p14="http://schemas.microsoft.com/office/powerpoint/2010/main" val="3473253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Economic and Protection of Proprietary Information Act of 1996. </a:t>
            </a:r>
            <a:r>
              <a:rPr lang="en-US" dirty="0"/>
              <a:t>Addressing espionage, this law defines information and trade secrets as property, making theft of trade secrets and information a crime.</a:t>
            </a:r>
          </a:p>
          <a:p>
            <a:r>
              <a:rPr lang="en-US" b="1" dirty="0"/>
              <a:t>Health Insurance Portability and Accountability Act (HIPAA) of 1996</a:t>
            </a:r>
            <a:r>
              <a:rPr lang="en-US" dirty="0"/>
              <a:t>. This comprehensive law requires greater uniformity in health information data, which allows it to be more easily transmitted between health-related organizations (such as health care providers and insurance companies for claims purposes), but also protects health information from unauthorized disclosure. HIPAA’s “Security Rule” imposes many requirements on the security of </a:t>
            </a:r>
            <a:r>
              <a:rPr lang="en-US" b="1" dirty="0"/>
              <a:t>Electronic Patient Health Information (</a:t>
            </a:r>
            <a:r>
              <a:rPr lang="en-US" b="1" dirty="0" err="1"/>
              <a:t>EPHI</a:t>
            </a:r>
            <a:r>
              <a:rPr lang="en-US" b="1" dirty="0"/>
              <a:t>).</a:t>
            </a:r>
          </a:p>
          <a:p>
            <a:r>
              <a:rPr lang="en-US" b="1" dirty="0"/>
              <a:t>Children’s Online Privacy Protection Act (</a:t>
            </a:r>
            <a:r>
              <a:rPr lang="en-US" b="1" dirty="0" err="1"/>
              <a:t>COPPA</a:t>
            </a:r>
            <a:r>
              <a:rPr lang="en-US" b="1" dirty="0"/>
              <a:t>) of 1998</a:t>
            </a:r>
            <a:r>
              <a:rPr lang="en-US" dirty="0"/>
              <a:t>. This law restricts online services’ ability to collect information from children under the age of thirteen.</a:t>
            </a:r>
          </a:p>
          <a:p>
            <a:r>
              <a:rPr lang="en-US" dirty="0"/>
              <a:t>Identity Theft and Assumption Deterrence Act of 1998. This law strengthened the law regarding fraud and related activity in connection with identification documents, authentication features, and information.</a:t>
            </a:r>
          </a:p>
          <a:p>
            <a:r>
              <a:rPr lang="en-US" b="1" dirty="0"/>
              <a:t>Gramm-Leach-Bliley Act (</a:t>
            </a:r>
            <a:r>
              <a:rPr lang="en-US" b="1" dirty="0" err="1"/>
              <a:t>GLBA</a:t>
            </a:r>
            <a:r>
              <a:rPr lang="en-US" b="1" dirty="0"/>
              <a:t>) of 1999. </a:t>
            </a:r>
            <a:r>
              <a:rPr lang="en-US" dirty="0"/>
              <a:t>The Financial Privacy Rule and the Safeguards Rule require financial services organizations to disclose privacy policies to customers and to provide adequate safeguards to protect customers’ private information.</a:t>
            </a:r>
          </a:p>
          <a:p>
            <a:r>
              <a:rPr lang="en-US" b="1" dirty="0"/>
              <a:t>Provide Appropriate Tools Required to Intercept and Obstruct Terrorism (PATRIOT) Act of 2001.</a:t>
            </a:r>
            <a:r>
              <a:rPr lang="en-US" dirty="0"/>
              <a:t> The Patriot Act, as it is commonly known, expanded the authority of U.S. law enforcement agencies for the intention of fighting terrorism in the United States and abroad. The Patriot Act gave law enforcement agencies greater ability to search telephone and e-mail communications and medical, financial, and other records.</a:t>
            </a:r>
          </a:p>
          <a:p>
            <a:r>
              <a:rPr lang="en-US" b="1" dirty="0"/>
              <a:t>Health Information Technology for Economic and Clinical Health Act (HITECH) of 2009. </a:t>
            </a:r>
            <a:r>
              <a:rPr lang="en-US" dirty="0"/>
              <a:t>This law passed as part of the </a:t>
            </a:r>
            <a:r>
              <a:rPr lang="en-US" b="1" dirty="0"/>
              <a:t>American Recovery and Reinvestment Act</a:t>
            </a:r>
            <a:r>
              <a:rPr lang="en-US" dirty="0"/>
              <a:t> and provided $19.2 billion to increase the use of electronic health records by Medicaid and Medicare providers. This provision sought to shift the medical industry away from paper-based systems and into a national network of healthcare information exchanges.</a:t>
            </a:r>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18</a:t>
            </a:fld>
            <a:endParaRPr lang="en-US"/>
          </a:p>
        </p:txBody>
      </p:sp>
    </p:spTree>
    <p:extLst>
      <p:ext uri="{BB962C8B-B14F-4D97-AF65-F5344CB8AC3E}">
        <p14:creationId xmlns:p14="http://schemas.microsoft.com/office/powerpoint/2010/main" val="1355432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 Device Fraud, 1984. </a:t>
            </a:r>
            <a:r>
              <a:rPr lang="en-US" dirty="0"/>
              <a:t>This law codifies criminal activities related to the fraudulent use of “access devices,” which generally is associated with the fraudulent use of credit and debit cards, ATMs, computer passwords and PINs, and cellular phones.</a:t>
            </a:r>
          </a:p>
          <a:p>
            <a:r>
              <a:rPr lang="en-US" b="1" dirty="0"/>
              <a:t>Computer Fraud and Abuse Act of 1984. </a:t>
            </a:r>
            <a:r>
              <a:rPr lang="en-US" dirty="0"/>
              <a:t>This law was the first to define “computer trespass” by making it illegal to knowingly access a computer without authorization for purposes of obtaining national secrets or information with an intent to defraud.</a:t>
            </a:r>
          </a:p>
          <a:p>
            <a:r>
              <a:rPr lang="en-US" b="1" dirty="0" smtClean="0"/>
              <a:t>This </a:t>
            </a:r>
            <a:r>
              <a:rPr lang="en-US" b="1" dirty="0"/>
              <a:t>was the first real anti-hacking law in the United States. Previously, it was </a:t>
            </a:r>
            <a:r>
              <a:rPr lang="en-US" b="1" dirty="0" smtClean="0"/>
              <a:t>difficult to </a:t>
            </a:r>
            <a:r>
              <a:rPr lang="en-US" b="1" dirty="0"/>
              <a:t>prosecute hackers who accessed computers without authorization.</a:t>
            </a:r>
          </a:p>
          <a:p>
            <a:r>
              <a:rPr lang="en-US" b="1" dirty="0"/>
              <a:t>Computer Security Act of 1987. </a:t>
            </a:r>
            <a:r>
              <a:rPr lang="en-US" dirty="0"/>
              <a:t>This law improves the protection of private information when stored on U.S. federal information systems. This law also assigned to the National Institute of Standards and Technology (</a:t>
            </a:r>
            <a:r>
              <a:rPr lang="en-US" dirty="0" err="1"/>
              <a:t>NIST</a:t>
            </a:r>
            <a:r>
              <a:rPr lang="en-US" dirty="0"/>
              <a:t>) the task of developing standards for security practices for federal information systems.</a:t>
            </a:r>
          </a:p>
          <a:p>
            <a:r>
              <a:rPr lang="en-US" b="1" dirty="0"/>
              <a:t>National Information Infrastructure Protection Act of 1996. </a:t>
            </a:r>
            <a:r>
              <a:rPr lang="en-US" dirty="0"/>
              <a:t>This was an update to the Computer Fraud and Abuse Act, with newer language on the topic of fraud in connection with computers.</a:t>
            </a:r>
          </a:p>
          <a:p>
            <a:r>
              <a:rPr lang="en-US" b="1" dirty="0"/>
              <a:t>Sarbanes-Oxley Act of 2002. </a:t>
            </a:r>
            <a:r>
              <a:rPr lang="en-US" dirty="0"/>
              <a:t>Also known as the Public Company Accounting Reform and Investor Protection Act of 2002, or just </a:t>
            </a:r>
            <a:r>
              <a:rPr lang="en-US" dirty="0" err="1"/>
              <a:t>SOx</a:t>
            </a:r>
            <a:r>
              <a:rPr lang="en-US" dirty="0"/>
              <a:t>, this law requires U.S. public companies to implement a comprehensive control framework around their financial accounting, including supporting IT systems and infrastructure. This has resulted in a significant increase in security controls in most public companies.</a:t>
            </a:r>
          </a:p>
          <a:p>
            <a:r>
              <a:rPr lang="en-US" b="1" dirty="0"/>
              <a:t>Federal Information Security Management Act of 2002 (</a:t>
            </a:r>
            <a:r>
              <a:rPr lang="en-US" b="1" dirty="0" err="1"/>
              <a:t>FISMA</a:t>
            </a:r>
            <a:r>
              <a:rPr lang="en-US" b="1" dirty="0"/>
              <a:t>). </a:t>
            </a:r>
            <a:r>
              <a:rPr lang="en-US" dirty="0"/>
              <a:t>This law extended the Computer Security Act of 1987 by requiring annual audits of federal information systems as well as those of affiliated parties (typically U.S. government contractors).</a:t>
            </a:r>
          </a:p>
          <a:p>
            <a:r>
              <a:rPr lang="en-US" b="1" dirty="0"/>
              <a:t>Controlling the Assault of Non-Solicited Pornography and Marketing (CAN-SPAM) Act of 2003. </a:t>
            </a:r>
            <a:r>
              <a:rPr lang="en-US" dirty="0"/>
              <a:t>This law made it illegal to send unsolicited commercial e-mail (</a:t>
            </a:r>
            <a:r>
              <a:rPr lang="en-US" dirty="0" err="1"/>
              <a:t>UCE</a:t>
            </a:r>
            <a:r>
              <a:rPr lang="en-US" dirty="0"/>
              <a:t>—but more often known as “spam”) to individuals without their consent.</a:t>
            </a:r>
          </a:p>
          <a:p>
            <a:r>
              <a:rPr lang="en-US" b="1" dirty="0"/>
              <a:t>Identity Theft and Assumption Deterrence Act of 2003</a:t>
            </a:r>
            <a:r>
              <a:rPr lang="en-US" dirty="0"/>
              <a:t>. This act updated the law on “fraud related to activity in connection with identification documents, authentication features, and information” by making it illegal to possess of any “means of identification” used to “knowingly transfer, possess, or use without lawful authority.”</a:t>
            </a:r>
          </a:p>
          <a:p>
            <a:r>
              <a:rPr lang="en-US" b="1" dirty="0"/>
              <a:t>State laws regarding information disclosure. </a:t>
            </a:r>
            <a:r>
              <a:rPr lang="en-US" dirty="0"/>
              <a:t>The majority of U.S. states have passed laws that require organizations to disclose security breaches that involve the unauthorized disclosure of personally sensitive information. The states have done so because the U.S. federal government has not yet passed such a law. These state laws require an organization to notify citizens in writing when their personally sensitive information has been compromised. Each state’s laws vary somewhat, although many are modeled after the first such law, California’s SB-1386</a:t>
            </a:r>
            <a:r>
              <a:rPr lang="en-US" dirty="0" smtClean="0"/>
              <a:t>.</a:t>
            </a:r>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19</a:t>
            </a:fld>
            <a:endParaRPr lang="en-US"/>
          </a:p>
        </p:txBody>
      </p:sp>
    </p:spTree>
    <p:extLst>
      <p:ext uri="{BB962C8B-B14F-4D97-AF65-F5344CB8AC3E}">
        <p14:creationId xmlns:p14="http://schemas.microsoft.com/office/powerpoint/2010/main" val="219804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B6D2A81-5718-4CD8-A70B-15E339AC335F}" type="slidenum">
              <a:rPr lang="en-US" altLang="en-US" sz="1200"/>
              <a:pPr eaLnBrk="1" hangingPunct="1"/>
              <a:t>2</a:t>
            </a:fld>
            <a:endParaRPr lang="en-US" altLang="en-US" sz="1200"/>
          </a:p>
        </p:txBody>
      </p:sp>
      <p:sp>
        <p:nvSpPr>
          <p:cNvPr id="233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33475" name="Rectangle 3"/>
          <p:cNvSpPr>
            <a:spLocks noGrp="1" noChangeArrowheads="1"/>
          </p:cNvSpPr>
          <p:nvPr>
            <p:ph type="body" idx="1"/>
          </p:nvPr>
        </p:nvSpPr>
        <p:spPr/>
        <p:txBody>
          <a:bodyPr/>
          <a:lstStyle/>
          <a:p>
            <a:pPr eaLnBrk="1" hangingPunct="1">
              <a:defRPr/>
            </a:pPr>
            <a:endParaRPr lang="en-US" smtClean="0">
              <a:ea typeface="ＭＳ Ｐゴシック" charset="0"/>
            </a:endParaRPr>
          </a:p>
        </p:txBody>
      </p:sp>
    </p:spTree>
    <p:extLst>
      <p:ext uri="{BB962C8B-B14F-4D97-AF65-F5344CB8AC3E}">
        <p14:creationId xmlns:p14="http://schemas.microsoft.com/office/powerpoint/2010/main" val="3944630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20</a:t>
            </a:fld>
            <a:endParaRPr lang="en-US"/>
          </a:p>
        </p:txBody>
      </p:sp>
    </p:spTree>
    <p:extLst>
      <p:ext uri="{BB962C8B-B14F-4D97-AF65-F5344CB8AC3E}">
        <p14:creationId xmlns:p14="http://schemas.microsoft.com/office/powerpoint/2010/main" val="3725591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21</a:t>
            </a:fld>
            <a:endParaRPr lang="en-US"/>
          </a:p>
        </p:txBody>
      </p:sp>
    </p:spTree>
    <p:extLst>
      <p:ext uri="{BB962C8B-B14F-4D97-AF65-F5344CB8AC3E}">
        <p14:creationId xmlns:p14="http://schemas.microsoft.com/office/powerpoint/2010/main" val="3659577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22</a:t>
            </a:fld>
            <a:endParaRPr lang="en-US"/>
          </a:p>
        </p:txBody>
      </p:sp>
    </p:spTree>
    <p:extLst>
      <p:ext uri="{BB962C8B-B14F-4D97-AF65-F5344CB8AC3E}">
        <p14:creationId xmlns:p14="http://schemas.microsoft.com/office/powerpoint/2010/main" val="3568239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23</a:t>
            </a:fld>
            <a:endParaRPr lang="en-US"/>
          </a:p>
        </p:txBody>
      </p:sp>
    </p:spTree>
    <p:extLst>
      <p:ext uri="{BB962C8B-B14F-4D97-AF65-F5344CB8AC3E}">
        <p14:creationId xmlns:p14="http://schemas.microsoft.com/office/powerpoint/2010/main" val="3324403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24</a:t>
            </a:fld>
            <a:endParaRPr lang="en-US"/>
          </a:p>
        </p:txBody>
      </p:sp>
    </p:spTree>
    <p:extLst>
      <p:ext uri="{BB962C8B-B14F-4D97-AF65-F5344CB8AC3E}">
        <p14:creationId xmlns:p14="http://schemas.microsoft.com/office/powerpoint/2010/main" val="3753226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25</a:t>
            </a:fld>
            <a:endParaRPr lang="en-US"/>
          </a:p>
        </p:txBody>
      </p:sp>
    </p:spTree>
    <p:extLst>
      <p:ext uri="{BB962C8B-B14F-4D97-AF65-F5344CB8AC3E}">
        <p14:creationId xmlns:p14="http://schemas.microsoft.com/office/powerpoint/2010/main" val="1111516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Security </a:t>
            </a:r>
            <a:r>
              <a:rPr lang="en-US" b="1" dirty="0"/>
              <a:t>incident response </a:t>
            </a:r>
            <a:r>
              <a:rPr lang="en-US" dirty="0"/>
              <a:t>is the discipline of creating coordinated response plans in </a:t>
            </a:r>
            <a:r>
              <a:rPr lang="en-US" dirty="0" smtClean="0"/>
              <a:t>advance of </a:t>
            </a:r>
            <a:r>
              <a:rPr lang="en-US" dirty="0"/>
              <a:t>an incident.</a:t>
            </a:r>
          </a:p>
          <a:p>
            <a:r>
              <a:rPr lang="en-US" dirty="0"/>
              <a:t>A </a:t>
            </a:r>
            <a:r>
              <a:rPr lang="en-US" b="1" dirty="0"/>
              <a:t>security incident </a:t>
            </a:r>
            <a:r>
              <a:rPr lang="en-US" dirty="0"/>
              <a:t>is defined as a violation of security policy. For example, if security policy states that users are forbidden from sharing computer passwords and it is learned that a user has shared a password with another person (deliberately or not), an incident has occurred. </a:t>
            </a:r>
            <a:endParaRPr lang="en-US" dirty="0" smtClean="0"/>
          </a:p>
          <a:p>
            <a:endParaRPr lang="en-US" dirty="0"/>
          </a:p>
          <a:p>
            <a:r>
              <a:rPr lang="en-US" dirty="0"/>
              <a:t>The activities triage, investigation, and analysis may occur in a continuum without distinct boundaries. </a:t>
            </a:r>
            <a:endParaRPr lang="en-US" dirty="0" smtClean="0"/>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26</a:t>
            </a:fld>
            <a:endParaRPr lang="en-US"/>
          </a:p>
        </p:txBody>
      </p:sp>
    </p:spTree>
    <p:extLst>
      <p:ext uri="{BB962C8B-B14F-4D97-AF65-F5344CB8AC3E}">
        <p14:creationId xmlns:p14="http://schemas.microsoft.com/office/powerpoint/2010/main" val="2092210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security incident will be </a:t>
            </a:r>
            <a:r>
              <a:rPr lang="en-US" b="1" dirty="0" smtClean="0"/>
              <a:t>declared</a:t>
            </a:r>
            <a:r>
              <a:rPr lang="en-US" dirty="0" smtClean="0"/>
              <a:t> when </a:t>
            </a:r>
            <a:r>
              <a:rPr lang="en-US" dirty="0"/>
              <a:t>trained individuals become aware that a policy violation has occurred. But the trouble is, incidents are often unrecognized in their early stages and instead thought to be non-security in nature.</a:t>
            </a:r>
          </a:p>
          <a:p>
            <a:r>
              <a:rPr lang="en-US" dirty="0"/>
              <a:t>Security incidents can be </a:t>
            </a:r>
            <a:r>
              <a:rPr lang="en-US" b="1" dirty="0"/>
              <a:t>triggered</a:t>
            </a:r>
            <a:r>
              <a:rPr lang="en-US" dirty="0"/>
              <a:t> by several events, including:</a:t>
            </a:r>
          </a:p>
          <a:p>
            <a:r>
              <a:rPr lang="en-US" b="1" dirty="0"/>
              <a:t>Apparent malfunctions or outages. </a:t>
            </a:r>
            <a:endParaRPr lang="en-US" b="1" dirty="0" smtClean="0"/>
          </a:p>
          <a:p>
            <a:r>
              <a:rPr lang="en-US" b="1" dirty="0"/>
              <a:t>Threat or vulnerability alerts. </a:t>
            </a:r>
            <a:endParaRPr lang="en-US" b="1" dirty="0" smtClean="0"/>
          </a:p>
          <a:p>
            <a:r>
              <a:rPr lang="en-US" b="1" dirty="0"/>
              <a:t>News media</a:t>
            </a:r>
            <a:r>
              <a:rPr lang="en-US" dirty="0"/>
              <a:t>. On occasion, an organization learns about a security incident in its own</a:t>
            </a:r>
          </a:p>
          <a:p>
            <a:r>
              <a:rPr lang="en-US" dirty="0"/>
              <a:t>environment through the news media.</a:t>
            </a:r>
          </a:p>
          <a:p>
            <a:r>
              <a:rPr lang="en-US" b="1" dirty="0"/>
              <a:t>Customer notification</a:t>
            </a:r>
            <a:r>
              <a:rPr lang="en-US" dirty="0"/>
              <a:t>. A user or customer may be experiencing difficulties that may be caused by a security policy violation.</a:t>
            </a:r>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27</a:t>
            </a:fld>
            <a:endParaRPr lang="en-US"/>
          </a:p>
        </p:txBody>
      </p:sp>
    </p:spTree>
    <p:extLst>
      <p:ext uri="{BB962C8B-B14F-4D97-AF65-F5344CB8AC3E}">
        <p14:creationId xmlns:p14="http://schemas.microsoft.com/office/powerpoint/2010/main" val="3036605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Incident </a:t>
            </a:r>
            <a:r>
              <a:rPr lang="en-US" dirty="0"/>
              <a:t>handlers need to use some caution when searching for information. Because of the possibility that the systems that they are examining may literally be a crime scene, </a:t>
            </a:r>
            <a:r>
              <a:rPr lang="en-US" dirty="0" smtClean="0"/>
              <a:t>noninvasive </a:t>
            </a:r>
            <a:r>
              <a:rPr lang="en-US" dirty="0"/>
              <a:t>techniques need to be used as much as possible, according to computer forensics </a:t>
            </a:r>
            <a:r>
              <a:rPr lang="en-US" dirty="0" smtClean="0"/>
              <a:t>practices.</a:t>
            </a:r>
          </a:p>
          <a:p>
            <a:r>
              <a:rPr lang="en-US" b="1" dirty="0"/>
              <a:t>Investigation</a:t>
            </a:r>
            <a:r>
              <a:rPr lang="en-US" dirty="0"/>
              <a:t> is the closer study of information that is thought to be related to the cause of the incident. Where </a:t>
            </a:r>
            <a:r>
              <a:rPr lang="en-US" b="1" dirty="0" smtClean="0"/>
              <a:t>triage</a:t>
            </a:r>
            <a:r>
              <a:rPr lang="en-US" dirty="0" smtClean="0"/>
              <a:t> </a:t>
            </a:r>
            <a:r>
              <a:rPr lang="en-US" dirty="0"/>
              <a:t>is the search for substantive information, investigation is the deeper study of the right information</a:t>
            </a:r>
            <a:r>
              <a:rPr lang="en-US" dirty="0" smtClean="0"/>
              <a:t>.</a:t>
            </a:r>
          </a:p>
          <a:p>
            <a:r>
              <a:rPr lang="en-US" b="1" dirty="0"/>
              <a:t>Analysis</a:t>
            </a:r>
            <a:r>
              <a:rPr lang="en-US" dirty="0"/>
              <a:t> As the incident unfolds and triage leads to investigation, so investigation leads to analysis. Analysis is a deeper study of the information that is directly related to the </a:t>
            </a:r>
            <a:r>
              <a:rPr lang="en-US" dirty="0" smtClean="0"/>
              <a:t>incident</a:t>
            </a:r>
            <a:r>
              <a:rPr lang="en-US" dirty="0"/>
              <a:t>. </a:t>
            </a:r>
            <a:endParaRPr lang="en-US" dirty="0" smtClean="0"/>
          </a:p>
          <a:p>
            <a:r>
              <a:rPr lang="en-US" b="1" dirty="0"/>
              <a:t>Another important objective of analysis is the determination of the steps needed to begin containment and recovery operations.</a:t>
            </a:r>
          </a:p>
          <a:p>
            <a:endParaRPr lang="en-US" b="1" dirty="0"/>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28</a:t>
            </a:fld>
            <a:endParaRPr lang="en-US"/>
          </a:p>
        </p:txBody>
      </p:sp>
    </p:spTree>
    <p:extLst>
      <p:ext uri="{BB962C8B-B14F-4D97-AF65-F5344CB8AC3E}">
        <p14:creationId xmlns:p14="http://schemas.microsoft.com/office/powerpoint/2010/main" val="3160046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response team may need to take its last forensic samples prior to </a:t>
            </a:r>
            <a:r>
              <a:rPr lang="en-US" dirty="0" err="1"/>
              <a:t>commenc</a:t>
            </a:r>
            <a:r>
              <a:rPr lang="en-US" dirty="0"/>
              <a:t>- </a:t>
            </a:r>
            <a:r>
              <a:rPr lang="en-US" dirty="0" err="1"/>
              <a:t>ing</a:t>
            </a:r>
            <a:r>
              <a:rPr lang="en-US" dirty="0"/>
              <a:t> containment activities that may alter the “pristine” (pre-action) state of the system—this is also often the first moment when the attacker becomes aware that he or she has been discovered.</a:t>
            </a:r>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29</a:t>
            </a:fld>
            <a:endParaRPr lang="en-US"/>
          </a:p>
        </p:txBody>
      </p:sp>
    </p:spTree>
    <p:extLst>
      <p:ext uri="{BB962C8B-B14F-4D97-AF65-F5344CB8AC3E}">
        <p14:creationId xmlns:p14="http://schemas.microsoft.com/office/powerpoint/2010/main" val="300664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3</a:t>
            </a:fld>
            <a:endParaRPr lang="en-US"/>
          </a:p>
        </p:txBody>
      </p:sp>
    </p:spTree>
    <p:extLst>
      <p:ext uri="{BB962C8B-B14F-4D97-AF65-F5344CB8AC3E}">
        <p14:creationId xmlns:p14="http://schemas.microsoft.com/office/powerpoint/2010/main" val="33998420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30</a:t>
            </a:fld>
            <a:endParaRPr lang="en-US"/>
          </a:p>
        </p:txBody>
      </p:sp>
    </p:spTree>
    <p:extLst>
      <p:ext uri="{BB962C8B-B14F-4D97-AF65-F5344CB8AC3E}">
        <p14:creationId xmlns:p14="http://schemas.microsoft.com/office/powerpoint/2010/main" val="4040306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security incident </a:t>
            </a:r>
            <a:r>
              <a:rPr lang="en-US" dirty="0" smtClean="0"/>
              <a:t>debriefing</a:t>
            </a:r>
            <a:r>
              <a:rPr lang="en-US" dirty="0"/>
              <a:t>, it is not enough to just understand how an incident occurred. An organization needs to employ </a:t>
            </a:r>
            <a:r>
              <a:rPr lang="en-US" b="1" dirty="0"/>
              <a:t>root cause analysis (RCA) </a:t>
            </a:r>
            <a:r>
              <a:rPr lang="en-US" dirty="0"/>
              <a:t>to determine the true reason that the incident occurred in the first place, so that meaningful changes can be made to reduce the probability and/or likelihood of future incidents</a:t>
            </a:r>
            <a:r>
              <a:rPr lang="en-US" dirty="0" smtClean="0"/>
              <a:t>.</a:t>
            </a:r>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31</a:t>
            </a:fld>
            <a:endParaRPr lang="en-US"/>
          </a:p>
        </p:txBody>
      </p:sp>
    </p:spTree>
    <p:extLst>
      <p:ext uri="{BB962C8B-B14F-4D97-AF65-F5344CB8AC3E}">
        <p14:creationId xmlns:p14="http://schemas.microsoft.com/office/powerpoint/2010/main" val="3860766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32</a:t>
            </a:fld>
            <a:endParaRPr lang="en-US"/>
          </a:p>
        </p:txBody>
      </p:sp>
    </p:spTree>
    <p:extLst>
      <p:ext uri="{BB962C8B-B14F-4D97-AF65-F5344CB8AC3E}">
        <p14:creationId xmlns:p14="http://schemas.microsoft.com/office/powerpoint/2010/main" val="3162130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of risk assessments ought to indicate characteristics in an environment where defenses can be improved in order to reduce the probability, impact, or scope of a threat or vulnerability. The addition of detective, preventive, or deterrent controls will either make an incident less likely to happen or reduce the impact of a threat if it is realized.</a:t>
            </a:r>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33</a:t>
            </a:fld>
            <a:endParaRPr lang="en-US"/>
          </a:p>
        </p:txBody>
      </p:sp>
    </p:spTree>
    <p:extLst>
      <p:ext uri="{BB962C8B-B14F-4D97-AF65-F5344CB8AC3E}">
        <p14:creationId xmlns:p14="http://schemas.microsoft.com/office/powerpoint/2010/main" val="3948885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34</a:t>
            </a:fld>
            <a:endParaRPr lang="en-US"/>
          </a:p>
        </p:txBody>
      </p:sp>
    </p:spTree>
    <p:extLst>
      <p:ext uri="{BB962C8B-B14F-4D97-AF65-F5344CB8AC3E}">
        <p14:creationId xmlns:p14="http://schemas.microsoft.com/office/powerpoint/2010/main" val="9401070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35</a:t>
            </a:fld>
            <a:endParaRPr lang="en-US"/>
          </a:p>
        </p:txBody>
      </p:sp>
    </p:spTree>
    <p:extLst>
      <p:ext uri="{BB962C8B-B14F-4D97-AF65-F5344CB8AC3E}">
        <p14:creationId xmlns:p14="http://schemas.microsoft.com/office/powerpoint/2010/main" val="1691031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organization’s security policy should include the requirement that its personnel report security incidents at once. </a:t>
            </a:r>
            <a:endParaRPr lang="en-US" dirty="0" smtClean="0"/>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36</a:t>
            </a:fld>
            <a:endParaRPr lang="en-US"/>
          </a:p>
        </p:txBody>
      </p:sp>
    </p:spTree>
    <p:extLst>
      <p:ext uri="{BB962C8B-B14F-4D97-AF65-F5344CB8AC3E}">
        <p14:creationId xmlns:p14="http://schemas.microsoft.com/office/powerpoint/2010/main" val="17736794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37</a:t>
            </a:fld>
            <a:endParaRPr lang="en-US"/>
          </a:p>
        </p:txBody>
      </p:sp>
    </p:spTree>
    <p:extLst>
      <p:ext uri="{BB962C8B-B14F-4D97-AF65-F5344CB8AC3E}">
        <p14:creationId xmlns:p14="http://schemas.microsoft.com/office/powerpoint/2010/main" val="3382254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38</a:t>
            </a:fld>
            <a:endParaRPr lang="en-US"/>
          </a:p>
        </p:txBody>
      </p:sp>
    </p:spTree>
    <p:extLst>
      <p:ext uri="{BB962C8B-B14F-4D97-AF65-F5344CB8AC3E}">
        <p14:creationId xmlns:p14="http://schemas.microsoft.com/office/powerpoint/2010/main" val="17654763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39</a:t>
            </a:fld>
            <a:endParaRPr lang="en-US"/>
          </a:p>
        </p:txBody>
      </p:sp>
    </p:spTree>
    <p:extLst>
      <p:ext uri="{BB962C8B-B14F-4D97-AF65-F5344CB8AC3E}">
        <p14:creationId xmlns:p14="http://schemas.microsoft.com/office/powerpoint/2010/main" val="664167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a:t>
            </a:r>
            <a:r>
              <a:rPr lang="en-US" dirty="0"/>
              <a:t>theft and vandalism. A criminal uses a computer as a tool to access another party’s computer in order to change, damage, or destroy data stored there.</a:t>
            </a:r>
          </a:p>
          <a:p>
            <a:r>
              <a:rPr lang="en-US" dirty="0" smtClean="0"/>
              <a:t>–Trespass</a:t>
            </a:r>
            <a:r>
              <a:rPr lang="en-US" dirty="0"/>
              <a:t>. A criminal uses a computer to trespass onto a computer or other type of system owned by another party.</a:t>
            </a:r>
          </a:p>
          <a:p>
            <a:r>
              <a:rPr lang="en-US" dirty="0" smtClean="0"/>
              <a:t>–Harassment</a:t>
            </a:r>
            <a:r>
              <a:rPr lang="en-US" dirty="0"/>
              <a:t>. A criminal uses a computer to intentionally harass another person. </a:t>
            </a:r>
            <a:r>
              <a:rPr lang="en-US" dirty="0" smtClean="0"/>
              <a:t>–Spam</a:t>
            </a:r>
            <a:r>
              <a:rPr lang="en-US" dirty="0"/>
              <a:t>. A criminal uses a computer to create, control, and/or monitor spam (</a:t>
            </a:r>
            <a:r>
              <a:rPr lang="en-US" dirty="0" smtClean="0"/>
              <a:t>unsolicited </a:t>
            </a:r>
            <a:r>
              <a:rPr lang="en-US" dirty="0"/>
              <a:t>commercial e-mail).</a:t>
            </a:r>
          </a:p>
          <a:p>
            <a:r>
              <a:rPr lang="en-US" dirty="0" smtClean="0"/>
              <a:t>–Child </a:t>
            </a:r>
            <a:r>
              <a:rPr lang="en-US" dirty="0"/>
              <a:t>pornography. A criminal may use a computer to create, distribute, control, or monitor child pornography or other illegal content.</a:t>
            </a:r>
          </a:p>
          <a:p>
            <a:r>
              <a:rPr lang="en-US" dirty="0" smtClean="0"/>
              <a:t>–Libel </a:t>
            </a:r>
            <a:r>
              <a:rPr lang="en-US" dirty="0"/>
              <a:t>and slander. An individual uses a computer to libel or slander another individual.</a:t>
            </a:r>
          </a:p>
          <a:p>
            <a:r>
              <a:rPr lang="en-US" dirty="0" smtClean="0"/>
              <a:t>–Fraud</a:t>
            </a:r>
            <a:r>
              <a:rPr lang="en-US" dirty="0"/>
              <a:t>. A criminal uses a computer as a tool to defraud another party. –	Eavesdrop. A criminal may use a computer as a means to eavesdrop on </a:t>
            </a:r>
            <a:r>
              <a:rPr lang="en-US" dirty="0" smtClean="0"/>
              <a:t>communications </a:t>
            </a:r>
            <a:r>
              <a:rPr lang="en-US" dirty="0"/>
              <a:t>between other parties.</a:t>
            </a:r>
          </a:p>
          <a:p>
            <a:r>
              <a:rPr lang="en-US" dirty="0" smtClean="0"/>
              <a:t>–Espionage</a:t>
            </a:r>
            <a:r>
              <a:rPr lang="en-US" dirty="0"/>
              <a:t>. A criminal may use a computer as a means to commit espionage— obtaining secrets from an organization or government without its permission.</a:t>
            </a:r>
          </a:p>
          <a:p>
            <a:r>
              <a:rPr lang="en-US" dirty="0"/>
              <a:t>Support. A computer is used in support of criminal activities. Examples of computers in support of crimes include:</a:t>
            </a:r>
          </a:p>
          <a:p>
            <a:r>
              <a:rPr lang="en-US" dirty="0" smtClean="0"/>
              <a:t>–Recordkeeping</a:t>
            </a:r>
            <a:r>
              <a:rPr lang="en-US" dirty="0"/>
              <a:t>. A criminal may use a computer to track or support criminal activities.</a:t>
            </a:r>
          </a:p>
          <a:p>
            <a:r>
              <a:rPr lang="en-US" dirty="0" smtClean="0"/>
              <a:t>–Conspiracy</a:t>
            </a:r>
            <a:r>
              <a:rPr lang="en-US" dirty="0"/>
              <a:t>. Two or more individuals may conspire to commit a crime, using </a:t>
            </a:r>
            <a:r>
              <a:rPr lang="en-US" dirty="0" smtClean="0"/>
              <a:t>computers </a:t>
            </a:r>
            <a:r>
              <a:rPr lang="en-US" dirty="0"/>
              <a:t>as the means to communicate and plan the crime.</a:t>
            </a:r>
          </a:p>
          <a:p>
            <a:r>
              <a:rPr lang="en-US" dirty="0" smtClean="0"/>
              <a:t>–Aid </a:t>
            </a:r>
            <a:r>
              <a:rPr lang="en-US" dirty="0"/>
              <a:t>and abet. A party may aid and abet criminals through the use of a computer, for instance, by providing information via e-mail or sending funds via e-mail or an online service.</a:t>
            </a:r>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4</a:t>
            </a:fld>
            <a:endParaRPr lang="en-US"/>
          </a:p>
        </p:txBody>
      </p:sp>
    </p:spTree>
    <p:extLst>
      <p:ext uri="{BB962C8B-B14F-4D97-AF65-F5344CB8AC3E}">
        <p14:creationId xmlns:p14="http://schemas.microsoft.com/office/powerpoint/2010/main" val="25954140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E-mail</a:t>
            </a:r>
            <a:r>
              <a:rPr lang="en-US" dirty="0" smtClean="0"/>
              <a:t>. </a:t>
            </a:r>
            <a:r>
              <a:rPr lang="en-US" dirty="0"/>
              <a:t>The user may be suspected of sending inappropriate messages or leaking company secrets via e-mail.</a:t>
            </a:r>
          </a:p>
          <a:p>
            <a:r>
              <a:rPr lang="en-US" b="1" dirty="0"/>
              <a:t>Web access</a:t>
            </a:r>
            <a:r>
              <a:rPr lang="en-US" dirty="0"/>
              <a:t>. A user may be under suspicion of visiting specific web sites, or categories of web sites, that are deemed to be inappropriate.</a:t>
            </a:r>
          </a:p>
          <a:p>
            <a:r>
              <a:rPr lang="en-US" b="1" dirty="0"/>
              <a:t>Storing data. </a:t>
            </a:r>
            <a:r>
              <a:rPr lang="en-US" dirty="0"/>
              <a:t>A user may be suspected of storing information inappropriately, such as company secrets on a laptop computer in violation of policy against such a practice.</a:t>
            </a:r>
          </a:p>
          <a:p>
            <a:r>
              <a:rPr lang="en-US" b="1" dirty="0"/>
              <a:t>Inappropriate access. </a:t>
            </a:r>
            <a:r>
              <a:rPr lang="en-US" dirty="0"/>
              <a:t>An employee may be using a computer to inappropriately access other computers in the organization in violation of stated policies</a:t>
            </a:r>
            <a:r>
              <a:rPr lang="en-US" dirty="0" smtClean="0"/>
              <a:t>.</a:t>
            </a:r>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40</a:t>
            </a:fld>
            <a:endParaRPr lang="en-US"/>
          </a:p>
        </p:txBody>
      </p:sp>
    </p:spTree>
    <p:extLst>
      <p:ext uri="{BB962C8B-B14F-4D97-AF65-F5344CB8AC3E}">
        <p14:creationId xmlns:p14="http://schemas.microsoft.com/office/powerpoint/2010/main" val="36232844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Examination </a:t>
            </a:r>
            <a:r>
              <a:rPr lang="en-US" dirty="0"/>
              <a:t>of a computer’s main storage usually necessitates the use of a tool used to make a forensic copy of the hard drive or other storage. Sometimes an investigator will make more than one copy, in cases where the investigator wishes to boot a computer with one copy (which will change the contents of the copied media) to see how it behaves.</a:t>
            </a:r>
          </a:p>
          <a:p>
            <a:r>
              <a:rPr lang="en-US" dirty="0"/>
              <a:t>As the investigator uses forensic tools to search through programs, files, and directories, the search will be focused on those parts of main storage that are associated with the activity that is under suspicion. For instance, if the user is suspected of visiting unauthorized web sites, the investigator will examine certain files that provide evidence of the specific pages on web sites that have been visited. Again, because the amount of data stored on a system’s main storage can be so vast, the investigator needs to stay focused on specific areas.</a:t>
            </a:r>
          </a:p>
          <a:p>
            <a:r>
              <a:rPr lang="en-US" dirty="0"/>
              <a:t>Whole-disk encryption (also known as full disk encryption) is growing in popularity because of its ability to protect stored data. However, whole-disk encryption makes examination of a computer’s main storage all but impossible, leaving live forensics as one of few viable options.</a:t>
            </a:r>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41</a:t>
            </a:fld>
            <a:endParaRPr lang="en-US"/>
          </a:p>
        </p:txBody>
      </p:sp>
    </p:spTree>
    <p:extLst>
      <p:ext uri="{BB962C8B-B14F-4D97-AF65-F5344CB8AC3E}">
        <p14:creationId xmlns:p14="http://schemas.microsoft.com/office/powerpoint/2010/main" val="7971253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Collection</a:t>
            </a:r>
            <a:r>
              <a:rPr lang="en-US" dirty="0"/>
              <a:t>. Digital evidence must be secured with measures designed to prevent malware, electrostatic discharge, or human tampering from altering the contents of the drive or system. Even shutting a system down and restarting it can be sufficient cause to dismiss digital evidence in court.</a:t>
            </a:r>
          </a:p>
          <a:p>
            <a:r>
              <a:rPr lang="en-US" b="1" dirty="0"/>
              <a:t>Recordkeeping</a:t>
            </a:r>
            <a:r>
              <a:rPr lang="en-US" dirty="0"/>
              <a:t>. The investigator must record every step taken during the forensic investigation, starting with the investigator’s visit to the room where the computer is kept. The records themselves will become a part of the body of evidence.</a:t>
            </a:r>
          </a:p>
          <a:p>
            <a:r>
              <a:rPr lang="en-US" b="1" dirty="0"/>
              <a:t>Use of reliable tools</a:t>
            </a:r>
            <a:r>
              <a:rPr lang="en-US" dirty="0"/>
              <a:t>. The investigator must use tools that are known to be reliable and to produce consistent results. The investigator must also record the versions of tools that are used.</a:t>
            </a:r>
          </a:p>
          <a:p>
            <a:r>
              <a:rPr lang="en-US" b="1" dirty="0"/>
              <a:t>Evidence safekeeping</a:t>
            </a:r>
            <a:r>
              <a:rPr lang="en-US" dirty="0"/>
              <a:t>. All evidence that is gathered and created must be kept safe from tampering by others. Evidence should be kept in locked cabinets in a locked room except when the investigator is physically present and working on the case.</a:t>
            </a:r>
          </a:p>
          <a:p>
            <a:r>
              <a:rPr lang="en-US" b="1" dirty="0"/>
              <a:t>Work in isolation. </a:t>
            </a:r>
            <a:r>
              <a:rPr lang="en-US" dirty="0"/>
              <a:t>The examiner’s workstation(s) that are used to examine the evidence should not be connected to any network. Doing so may give an opposing attorney or examiner the opportunity to put into question the integrity of the investigator’s work by presenting the possibility that being connected to the Internet can introduce external forces, such as malware, that can alter the evidence.</a:t>
            </a:r>
          </a:p>
          <a:p>
            <a:r>
              <a:rPr lang="en-US" b="1" dirty="0"/>
              <a:t>Chain of custody</a:t>
            </a:r>
            <a:r>
              <a:rPr lang="en-US" dirty="0"/>
              <a:t>. Whenever evidence is created, moved, stored, or transferred to another custodian, thorough records must be kept and evidence safeguarded to ensure its integrity. </a:t>
            </a:r>
            <a:endParaRPr lang="en-US" dirty="0" smtClean="0"/>
          </a:p>
          <a:p>
            <a:r>
              <a:rPr lang="en-US" b="1" dirty="0"/>
              <a:t>Chain of custody </a:t>
            </a:r>
            <a:r>
              <a:rPr lang="en-US" dirty="0"/>
              <a:t>is the document or paper trail showing the seizure, custody, control, trans- </a:t>
            </a:r>
            <a:r>
              <a:rPr lang="en-US" dirty="0" err="1"/>
              <a:t>fer</a:t>
            </a:r>
            <a:r>
              <a:rPr lang="en-US" dirty="0"/>
              <a:t>, analysis, and disposition of physical and electronic evidence. As evidence is examined and created (in the case of the investigator’s notes and records), it is vitally important that the investigator follows consistent procedures and records all activities in order to support the chain of custody.</a:t>
            </a:r>
          </a:p>
          <a:p>
            <a:r>
              <a:rPr lang="en-US" dirty="0"/>
              <a:t>If the chain of custody is broken, then it will be possible for a legal opponent to successfully challenge the integrity of the evidence by suggesting that it has been tampered. </a:t>
            </a:r>
            <a:r>
              <a:rPr lang="en-US" dirty="0" smtClean="0"/>
              <a:t>  Use isolated computer.  Make identical digital copies.  Hash the files/media.  Use Tamper-evident envelopes to store paper records/electronic media.</a:t>
            </a:r>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42</a:t>
            </a:fld>
            <a:endParaRPr lang="en-US"/>
          </a:p>
        </p:txBody>
      </p:sp>
    </p:spTree>
    <p:extLst>
      <p:ext uri="{BB962C8B-B14F-4D97-AF65-F5344CB8AC3E}">
        <p14:creationId xmlns:p14="http://schemas.microsoft.com/office/powerpoint/2010/main" val="28400433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43</a:t>
            </a:fld>
            <a:endParaRPr lang="en-US"/>
          </a:p>
        </p:txBody>
      </p:sp>
    </p:spTree>
    <p:extLst>
      <p:ext uri="{BB962C8B-B14F-4D97-AF65-F5344CB8AC3E}">
        <p14:creationId xmlns:p14="http://schemas.microsoft.com/office/powerpoint/2010/main" val="5156119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44</a:t>
            </a:fld>
            <a:endParaRPr lang="en-US"/>
          </a:p>
        </p:txBody>
      </p:sp>
    </p:spTree>
    <p:extLst>
      <p:ext uri="{BB962C8B-B14F-4D97-AF65-F5344CB8AC3E}">
        <p14:creationId xmlns:p14="http://schemas.microsoft.com/office/powerpoint/2010/main" val="8430987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1989 the Internet Activities Board (</a:t>
            </a:r>
            <a:r>
              <a:rPr lang="en-US" dirty="0" err="1"/>
              <a:t>IAB</a:t>
            </a:r>
            <a:r>
              <a:rPr lang="en-US" dirty="0"/>
              <a:t>) developed a policy statement entitled Ethics and the Internet, regarding the proper use of Internet resources. </a:t>
            </a:r>
            <a:endParaRPr lang="en-US" dirty="0" smtClean="0"/>
          </a:p>
          <a:p>
            <a:r>
              <a:rPr lang="en-US" dirty="0"/>
              <a:t>Says:  Access to and use of the Internet is a </a:t>
            </a:r>
            <a:r>
              <a:rPr lang="en-US" dirty="0" err="1"/>
              <a:t>privi</a:t>
            </a:r>
            <a:r>
              <a:rPr lang="en-US" dirty="0"/>
              <a:t>- </a:t>
            </a:r>
            <a:r>
              <a:rPr lang="en-US" dirty="0" err="1"/>
              <a:t>lege</a:t>
            </a:r>
            <a:r>
              <a:rPr lang="en-US" dirty="0"/>
              <a:t> and should be treated as such by all users of this system.</a:t>
            </a:r>
          </a:p>
          <a:p>
            <a:endParaRPr lang="en-US" dirty="0" smtClean="0"/>
          </a:p>
          <a:p>
            <a:r>
              <a:rPr lang="en-US" dirty="0"/>
              <a:t>characterized as unethical and unacceptable any activity which purposely:</a:t>
            </a:r>
          </a:p>
          <a:p>
            <a:r>
              <a:rPr lang="en-US" dirty="0"/>
              <a:t>(a) seeks to gain unauthorized access to the resources of the Internet, (b) disrupts the intended use of the Internet, (c) wastes resources (people, capacity, computer) through such actions, (d) destroys the integrity of computer-based information,</a:t>
            </a:r>
          </a:p>
          <a:p>
            <a:r>
              <a:rPr lang="en-US" dirty="0"/>
              <a:t>and/or (e) compromises the privacy of users.</a:t>
            </a:r>
          </a:p>
          <a:p>
            <a:endParaRPr lang="en-US" dirty="0" smtClean="0"/>
          </a:p>
        </p:txBody>
      </p:sp>
      <p:sp>
        <p:nvSpPr>
          <p:cNvPr id="4" name="Slide Number Placeholder 3"/>
          <p:cNvSpPr>
            <a:spLocks noGrp="1"/>
          </p:cNvSpPr>
          <p:nvPr>
            <p:ph type="sldNum" sz="quarter" idx="10"/>
          </p:nvPr>
        </p:nvSpPr>
        <p:spPr/>
        <p:txBody>
          <a:bodyPr/>
          <a:lstStyle/>
          <a:p>
            <a:fld id="{A8D3E76B-A703-48DF-AADC-911E996D8882}" type="slidenum">
              <a:rPr lang="en-US" smtClean="0"/>
              <a:t>45</a:t>
            </a:fld>
            <a:endParaRPr lang="en-US"/>
          </a:p>
        </p:txBody>
      </p:sp>
    </p:spTree>
    <p:extLst>
      <p:ext uri="{BB962C8B-B14F-4D97-AF65-F5344CB8AC3E}">
        <p14:creationId xmlns:p14="http://schemas.microsoft.com/office/powerpoint/2010/main" val="16141155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46</a:t>
            </a:fld>
            <a:endParaRPr lang="en-US"/>
          </a:p>
        </p:txBody>
      </p:sp>
    </p:spTree>
    <p:extLst>
      <p:ext uri="{BB962C8B-B14F-4D97-AF65-F5344CB8AC3E}">
        <p14:creationId xmlns:p14="http://schemas.microsoft.com/office/powerpoint/2010/main" val="18946945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47</a:t>
            </a:fld>
            <a:endParaRPr lang="en-US"/>
          </a:p>
        </p:txBody>
      </p:sp>
    </p:spTree>
    <p:extLst>
      <p:ext uri="{BB962C8B-B14F-4D97-AF65-F5344CB8AC3E}">
        <p14:creationId xmlns:p14="http://schemas.microsoft.com/office/powerpoint/2010/main" val="38133156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INTEGRITY </a:t>
            </a:r>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48</a:t>
            </a:fld>
            <a:endParaRPr lang="en-US"/>
          </a:p>
        </p:txBody>
      </p:sp>
    </p:spTree>
    <p:extLst>
      <p:ext uri="{BB962C8B-B14F-4D97-AF65-F5344CB8AC3E}">
        <p14:creationId xmlns:p14="http://schemas.microsoft.com/office/powerpoint/2010/main" val="9629809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hlinkClick r:id="rId3"/>
              </a:rPr>
              <a:t>https://</a:t>
            </a:r>
            <a:r>
              <a:rPr lang="en-US" u="sng" dirty="0" smtClean="0">
                <a:hlinkClick r:id="rId3"/>
              </a:rPr>
              <a:t>www.youtube.com/watch?v=ef57tv1p_CQ</a:t>
            </a:r>
            <a:r>
              <a:rPr lang="en-US" u="sng" dirty="0" smtClean="0"/>
              <a:t> </a:t>
            </a:r>
            <a:endParaRPr lang="en-US" dirty="0"/>
          </a:p>
          <a:p>
            <a:r>
              <a:rPr lang="en-US" dirty="0" smtClean="0"/>
              <a:t>Fair Use and the Internet - </a:t>
            </a:r>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49</a:t>
            </a:fld>
            <a:endParaRPr lang="en-US"/>
          </a:p>
        </p:txBody>
      </p:sp>
    </p:spTree>
    <p:extLst>
      <p:ext uri="{BB962C8B-B14F-4D97-AF65-F5344CB8AC3E}">
        <p14:creationId xmlns:p14="http://schemas.microsoft.com/office/powerpoint/2010/main" val="1143764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5</a:t>
            </a:fld>
            <a:endParaRPr lang="en-US"/>
          </a:p>
        </p:txBody>
      </p:sp>
    </p:spTree>
    <p:extLst>
      <p:ext uri="{BB962C8B-B14F-4D97-AF65-F5344CB8AC3E}">
        <p14:creationId xmlns:p14="http://schemas.microsoft.com/office/powerpoint/2010/main" val="4568241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50</a:t>
            </a:fld>
            <a:endParaRPr lang="en-US"/>
          </a:p>
        </p:txBody>
      </p:sp>
    </p:spTree>
    <p:extLst>
      <p:ext uri="{BB962C8B-B14F-4D97-AF65-F5344CB8AC3E}">
        <p14:creationId xmlns:p14="http://schemas.microsoft.com/office/powerpoint/2010/main" val="3286889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51</a:t>
            </a:fld>
            <a:endParaRPr lang="en-US"/>
          </a:p>
        </p:txBody>
      </p:sp>
    </p:spTree>
    <p:extLst>
      <p:ext uri="{BB962C8B-B14F-4D97-AF65-F5344CB8AC3E}">
        <p14:creationId xmlns:p14="http://schemas.microsoft.com/office/powerpoint/2010/main" val="1403139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6</a:t>
            </a:fld>
            <a:endParaRPr lang="en-US"/>
          </a:p>
        </p:txBody>
      </p:sp>
    </p:spTree>
    <p:extLst>
      <p:ext uri="{BB962C8B-B14F-4D97-AF65-F5344CB8AC3E}">
        <p14:creationId xmlns:p14="http://schemas.microsoft.com/office/powerpoint/2010/main" val="4046047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3E76B-A703-48DF-AADC-911E996D8882}" type="slidenum">
              <a:rPr lang="en-US" smtClean="0"/>
              <a:t>7</a:t>
            </a:fld>
            <a:endParaRPr lang="en-US"/>
          </a:p>
        </p:txBody>
      </p:sp>
    </p:spTree>
    <p:extLst>
      <p:ext uri="{BB962C8B-B14F-4D97-AF65-F5344CB8AC3E}">
        <p14:creationId xmlns:p14="http://schemas.microsoft.com/office/powerpoint/2010/main" val="769973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(FBI) defines cyberterrorism as any “premeditated, politically motivated attack against information, computer systems, computer programs, and data which results in violence against non-combatant targets by sub-national groups or clan- destine agents.”</a:t>
            </a:r>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8</a:t>
            </a:fld>
            <a:endParaRPr lang="en-US"/>
          </a:p>
        </p:txBody>
      </p:sp>
    </p:spTree>
    <p:extLst>
      <p:ext uri="{BB962C8B-B14F-4D97-AF65-F5344CB8AC3E}">
        <p14:creationId xmlns:p14="http://schemas.microsoft.com/office/powerpoint/2010/main" val="1820866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famous attacks is the 1994 attack by Russian hacker Vladimir Levin, who </a:t>
            </a:r>
            <a:r>
              <a:rPr lang="en-US" dirty="0" smtClean="0"/>
              <a:t>reportedly </a:t>
            </a:r>
            <a:r>
              <a:rPr lang="en-US" dirty="0"/>
              <a:t>accessed Citibank’s cash management system using stolen credentials (and possibly insider help) to distribute over </a:t>
            </a:r>
            <a:r>
              <a:rPr lang="en-US" dirty="0" err="1"/>
              <a:t>US$10</a:t>
            </a:r>
            <a:r>
              <a:rPr lang="en-US" dirty="0"/>
              <a:t> million between him and accomplices. </a:t>
            </a:r>
            <a:endParaRPr lang="en-US" dirty="0" smtClean="0"/>
          </a:p>
          <a:p>
            <a:r>
              <a:rPr lang="en-US" dirty="0" smtClean="0"/>
              <a:t>In </a:t>
            </a:r>
            <a:r>
              <a:rPr lang="en-US" dirty="0"/>
              <a:t>2014, Mt. </a:t>
            </a:r>
            <a:r>
              <a:rPr lang="en-US" dirty="0" err="1"/>
              <a:t>Gox</a:t>
            </a:r>
            <a:r>
              <a:rPr lang="en-US" dirty="0"/>
              <a:t>, the largest exchange of Bitcoins, filed for bankruptcy following a theft of 744,000 Bitcoins, or 6 percent of the world’s supply. </a:t>
            </a:r>
          </a:p>
          <a:p>
            <a:r>
              <a:rPr lang="en-US" dirty="0"/>
              <a:t>Access to </a:t>
            </a:r>
            <a:r>
              <a:rPr lang="en-US" b="1" dirty="0" smtClean="0"/>
              <a:t>credit card and bank account information</a:t>
            </a:r>
            <a:r>
              <a:rPr lang="en-US" dirty="0" smtClean="0"/>
              <a:t>. </a:t>
            </a:r>
            <a:r>
              <a:rPr lang="en-US" dirty="0"/>
              <a:t>Attacks can target databases containing transactions or account numbers that can later be used in attempts to withdraw or transfer funds. The Target Corporation credit card heist in late 2013 is a watershed example of such an attack.</a:t>
            </a:r>
          </a:p>
          <a:p>
            <a:r>
              <a:rPr lang="en-US" b="1" dirty="0"/>
              <a:t>Embezzlement</a:t>
            </a:r>
            <a:r>
              <a:rPr lang="en-US" dirty="0"/>
              <a:t>. Insiders can conduct attacks on their own organizations’ computers in order to embezzle funds for personal gain.</a:t>
            </a:r>
          </a:p>
          <a:p>
            <a:r>
              <a:rPr lang="en-US" b="1" dirty="0"/>
              <a:t>Extortion/blackmail</a:t>
            </a:r>
            <a:r>
              <a:rPr lang="en-US" dirty="0"/>
              <a:t>. Attackers can cripple an organization’s activities in a variety of ways, with demands for payments in order to stop the attack</a:t>
            </a:r>
            <a:r>
              <a:rPr lang="en-US" dirty="0" smtClean="0"/>
              <a:t>.  Ransom-ware...</a:t>
            </a:r>
          </a:p>
          <a:p>
            <a:endParaRPr lang="en-US" dirty="0"/>
          </a:p>
          <a:p>
            <a:endParaRPr lang="en-US" dirty="0"/>
          </a:p>
        </p:txBody>
      </p:sp>
      <p:sp>
        <p:nvSpPr>
          <p:cNvPr id="4" name="Slide Number Placeholder 3"/>
          <p:cNvSpPr>
            <a:spLocks noGrp="1"/>
          </p:cNvSpPr>
          <p:nvPr>
            <p:ph type="sldNum" sz="quarter" idx="10"/>
          </p:nvPr>
        </p:nvSpPr>
        <p:spPr/>
        <p:txBody>
          <a:bodyPr/>
          <a:lstStyle/>
          <a:p>
            <a:fld id="{A8D3E76B-A703-48DF-AADC-911E996D8882}" type="slidenum">
              <a:rPr lang="en-US" smtClean="0"/>
              <a:t>9</a:t>
            </a:fld>
            <a:endParaRPr lang="en-US"/>
          </a:p>
        </p:txBody>
      </p:sp>
    </p:spTree>
    <p:extLst>
      <p:ext uri="{BB962C8B-B14F-4D97-AF65-F5344CB8AC3E}">
        <p14:creationId xmlns:p14="http://schemas.microsoft.com/office/powerpoint/2010/main" val="2824844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3124200"/>
            <a:ext cx="10363200" cy="838200"/>
          </a:xfrm>
        </p:spPr>
        <p:txBody>
          <a:bodyPr/>
          <a:lstStyle>
            <a:lvl1pPr>
              <a:defRPr sz="4400"/>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828800" y="4191000"/>
            <a:ext cx="8331200" cy="990600"/>
          </a:xfrm>
        </p:spPr>
        <p:txBody>
          <a:bodyPr/>
          <a:lstStyle>
            <a:lvl1pPr marL="0" indent="0" algn="ctr">
              <a:buFontTx/>
              <a:buNone/>
              <a:defRPr sz="4300" b="1"/>
            </a:lvl1pPr>
          </a:lstStyle>
          <a:p>
            <a:r>
              <a:rPr lang="en-US" smtClean="0"/>
              <a:t>Click to edit Master subtitle style</a:t>
            </a:r>
            <a:endParaRPr lang="en-US"/>
          </a:p>
        </p:txBody>
      </p:sp>
      <p:sp>
        <p:nvSpPr>
          <p:cNvPr id="4" name="Rectangle 4"/>
          <p:cNvSpPr>
            <a:spLocks noGrp="1" noChangeArrowheads="1"/>
          </p:cNvSpPr>
          <p:nvPr>
            <p:ph type="dt" sz="half" idx="10"/>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defRPr>
            </a:lvl1pPr>
          </a:lstStyle>
          <a:p>
            <a:endParaRPr lang="en-US"/>
          </a:p>
        </p:txBody>
      </p:sp>
      <p:sp>
        <p:nvSpPr>
          <p:cNvPr id="5" name="Rectangle 5"/>
          <p:cNvSpPr>
            <a:spLocks noGrp="1" noChangeArrowheads="1"/>
          </p:cNvSpPr>
          <p:nvPr>
            <p:ph type="ftr" sz="quarter" idx="11"/>
          </p:nvPr>
        </p:nvSpPr>
        <p:spPr>
          <a:xfrm>
            <a:off x="4165600" y="6248400"/>
            <a:ext cx="3860800" cy="457200"/>
          </a:xfrm>
        </p:spPr>
        <p:txBody>
          <a:bodyPr/>
          <a:lstStyle>
            <a:lvl1pPr algn="ctr">
              <a:defRPr sz="1400">
                <a:latin typeface="Times New Roman" pitchFamily="18" charset="0"/>
              </a:defRPr>
            </a:lvl1pPr>
          </a:lstStyle>
          <a:p>
            <a:r>
              <a:rPr lang="en-US" smtClean="0"/>
              <a:t>CISSP Guide to Security Essentials, 2e</a:t>
            </a:r>
            <a:endParaRPr lang="en-US"/>
          </a:p>
        </p:txBody>
      </p:sp>
      <p:sp>
        <p:nvSpPr>
          <p:cNvPr id="6" name="Rectangle 6"/>
          <p:cNvSpPr>
            <a:spLocks noGrp="1" noChangeArrowheads="1"/>
          </p:cNvSpPr>
          <p:nvPr>
            <p:ph type="sldNum" sz="quarter" idx="12"/>
          </p:nvPr>
        </p:nvSpPr>
        <p:spPr>
          <a:xfrm>
            <a:off x="8737600" y="6248400"/>
            <a:ext cx="2540000" cy="457200"/>
          </a:xfrm>
        </p:spPr>
        <p:txBody>
          <a:bodyPr/>
          <a:lstStyle>
            <a:lvl1pPr>
              <a:defRPr sz="1400">
                <a:latin typeface="Times New Roman" panose="02020603050405020304" pitchFamily="18" charset="0"/>
              </a:defRPr>
            </a:lvl1pPr>
          </a:lstStyle>
          <a:p>
            <a:fld id="{CD9A1BD2-321B-4FFC-908F-9FA83987F98C}" type="slidenum">
              <a:rPr lang="en-US" smtClean="0"/>
              <a:t>‹#›</a:t>
            </a:fld>
            <a:endParaRPr lang="en-US"/>
          </a:p>
        </p:txBody>
      </p:sp>
    </p:spTree>
    <p:extLst>
      <p:ext uri="{BB962C8B-B14F-4D97-AF65-F5344CB8AC3E}">
        <p14:creationId xmlns:p14="http://schemas.microsoft.com/office/powerpoint/2010/main" val="329462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CD9A1BD2-321B-4FFC-908F-9FA83987F98C}" type="slidenum">
              <a:rPr lang="en-US" smtClean="0"/>
              <a:t>‹#›</a:t>
            </a:fld>
            <a:endParaRPr lang="en-US"/>
          </a:p>
        </p:txBody>
      </p:sp>
    </p:spTree>
    <p:extLst>
      <p:ext uri="{BB962C8B-B14F-4D97-AF65-F5344CB8AC3E}">
        <p14:creationId xmlns:p14="http://schemas.microsoft.com/office/powerpoint/2010/main" val="103441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CD9A1BD2-321B-4FFC-908F-9FA83987F98C}" type="slidenum">
              <a:rPr lang="en-US" smtClean="0"/>
              <a:t>‹#›</a:t>
            </a:fld>
            <a:endParaRPr lang="en-US"/>
          </a:p>
        </p:txBody>
      </p:sp>
    </p:spTree>
    <p:extLst>
      <p:ext uri="{BB962C8B-B14F-4D97-AF65-F5344CB8AC3E}">
        <p14:creationId xmlns:p14="http://schemas.microsoft.com/office/powerpoint/2010/main" val="1124325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42F0C2AA-5875-45E9-94EA-08A21C0DAB39}" type="slidenum">
              <a:rPr lang="en-US" altLang="en-US"/>
              <a:pPr/>
              <a:t>‹#›</a:t>
            </a:fld>
            <a:endParaRPr lang="en-US" altLang="en-US"/>
          </a:p>
        </p:txBody>
      </p:sp>
    </p:spTree>
    <p:extLst>
      <p:ext uri="{BB962C8B-B14F-4D97-AF65-F5344CB8AC3E}">
        <p14:creationId xmlns:p14="http://schemas.microsoft.com/office/powerpoint/2010/main" val="1998938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C683CB87-B6FE-4402-B691-A7704E3CAB16}" type="slidenum">
              <a:rPr lang="en-US" altLang="en-US"/>
              <a:pPr/>
              <a:t>‹#›</a:t>
            </a:fld>
            <a:endParaRPr lang="en-US" altLang="en-US"/>
          </a:p>
        </p:txBody>
      </p:sp>
    </p:spTree>
    <p:extLst>
      <p:ext uri="{BB962C8B-B14F-4D97-AF65-F5344CB8AC3E}">
        <p14:creationId xmlns:p14="http://schemas.microsoft.com/office/powerpoint/2010/main" val="2024262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A8681ED0-5DEE-4D8D-B674-D0E5544812EE}" type="slidenum">
              <a:rPr lang="en-US" altLang="en-US"/>
              <a:pPr/>
              <a:t>‹#›</a:t>
            </a:fld>
            <a:endParaRPr lang="en-US" altLang="en-US"/>
          </a:p>
        </p:txBody>
      </p:sp>
    </p:spTree>
    <p:extLst>
      <p:ext uri="{BB962C8B-B14F-4D97-AF65-F5344CB8AC3E}">
        <p14:creationId xmlns:p14="http://schemas.microsoft.com/office/powerpoint/2010/main" val="1360979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F4916EA5-D546-412C-82FF-532A13EB7BE3}" type="slidenum">
              <a:rPr lang="en-US" altLang="en-US"/>
              <a:pPr/>
              <a:t>‹#›</a:t>
            </a:fld>
            <a:endParaRPr lang="en-US" altLang="en-US"/>
          </a:p>
        </p:txBody>
      </p:sp>
    </p:spTree>
    <p:extLst>
      <p:ext uri="{BB962C8B-B14F-4D97-AF65-F5344CB8AC3E}">
        <p14:creationId xmlns:p14="http://schemas.microsoft.com/office/powerpoint/2010/main" val="1762518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9" name="Rectangle 6"/>
          <p:cNvSpPr>
            <a:spLocks noGrp="1" noChangeArrowheads="1"/>
          </p:cNvSpPr>
          <p:nvPr>
            <p:ph type="sldNum" sz="quarter" idx="12"/>
          </p:nvPr>
        </p:nvSpPr>
        <p:spPr>
          <a:ln/>
        </p:spPr>
        <p:txBody>
          <a:bodyPr/>
          <a:lstStyle>
            <a:lvl1pPr>
              <a:defRPr/>
            </a:lvl1pPr>
          </a:lstStyle>
          <a:p>
            <a:fld id="{6AC3BD74-2505-4009-9425-AEBD7AE01BAF}" type="slidenum">
              <a:rPr lang="en-US" altLang="en-US"/>
              <a:pPr/>
              <a:t>‹#›</a:t>
            </a:fld>
            <a:endParaRPr lang="en-US" altLang="en-US"/>
          </a:p>
        </p:txBody>
      </p:sp>
    </p:spTree>
    <p:extLst>
      <p:ext uri="{BB962C8B-B14F-4D97-AF65-F5344CB8AC3E}">
        <p14:creationId xmlns:p14="http://schemas.microsoft.com/office/powerpoint/2010/main" val="2690125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5" name="Rectangle 6"/>
          <p:cNvSpPr>
            <a:spLocks noGrp="1" noChangeArrowheads="1"/>
          </p:cNvSpPr>
          <p:nvPr>
            <p:ph type="sldNum" sz="quarter" idx="12"/>
          </p:nvPr>
        </p:nvSpPr>
        <p:spPr>
          <a:ln/>
        </p:spPr>
        <p:txBody>
          <a:bodyPr/>
          <a:lstStyle>
            <a:lvl1pPr>
              <a:defRPr/>
            </a:lvl1pPr>
          </a:lstStyle>
          <a:p>
            <a:fld id="{7CFA4910-E9DC-48C9-BA89-A7E978939902}" type="slidenum">
              <a:rPr lang="en-US" altLang="en-US"/>
              <a:pPr/>
              <a:t>‹#›</a:t>
            </a:fld>
            <a:endParaRPr lang="en-US" altLang="en-US"/>
          </a:p>
        </p:txBody>
      </p:sp>
    </p:spTree>
    <p:extLst>
      <p:ext uri="{BB962C8B-B14F-4D97-AF65-F5344CB8AC3E}">
        <p14:creationId xmlns:p14="http://schemas.microsoft.com/office/powerpoint/2010/main" val="657862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4" name="Rectangle 6"/>
          <p:cNvSpPr>
            <a:spLocks noGrp="1" noChangeArrowheads="1"/>
          </p:cNvSpPr>
          <p:nvPr>
            <p:ph type="sldNum" sz="quarter" idx="12"/>
          </p:nvPr>
        </p:nvSpPr>
        <p:spPr>
          <a:ln/>
        </p:spPr>
        <p:txBody>
          <a:bodyPr/>
          <a:lstStyle>
            <a:lvl1pPr>
              <a:defRPr/>
            </a:lvl1pPr>
          </a:lstStyle>
          <a:p>
            <a:fld id="{174B402F-F8F3-4B9B-9DEF-802AC852BD32}" type="slidenum">
              <a:rPr lang="en-US" altLang="en-US"/>
              <a:pPr/>
              <a:t>‹#›</a:t>
            </a:fld>
            <a:endParaRPr lang="en-US" altLang="en-US"/>
          </a:p>
        </p:txBody>
      </p:sp>
    </p:spTree>
    <p:extLst>
      <p:ext uri="{BB962C8B-B14F-4D97-AF65-F5344CB8AC3E}">
        <p14:creationId xmlns:p14="http://schemas.microsoft.com/office/powerpoint/2010/main" val="1198639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4F0408EE-5C86-4F7A-AA1B-EF1278D4D133}" type="slidenum">
              <a:rPr lang="en-US" altLang="en-US"/>
              <a:pPr/>
              <a:t>‹#›</a:t>
            </a:fld>
            <a:endParaRPr lang="en-US" altLang="en-US"/>
          </a:p>
        </p:txBody>
      </p:sp>
    </p:spTree>
    <p:extLst>
      <p:ext uri="{BB962C8B-B14F-4D97-AF65-F5344CB8AC3E}">
        <p14:creationId xmlns:p14="http://schemas.microsoft.com/office/powerpoint/2010/main" val="103404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xfrm>
            <a:off x="711200" y="6324600"/>
            <a:ext cx="6908800" cy="381000"/>
          </a:xfrm>
        </p:spPr>
        <p:txBody>
          <a:bodyPr/>
          <a:lstStyle>
            <a:lvl1pPr>
              <a:defRPr sz="1400"/>
            </a:lvl1pPr>
          </a:lstStyle>
          <a:p>
            <a:r>
              <a:rPr lang="en-US" smtClean="0"/>
              <a:t>CISSP Guide to Security Essentials, 2e</a:t>
            </a:r>
            <a:endParaRPr lang="en-US"/>
          </a:p>
        </p:txBody>
      </p:sp>
      <p:sp>
        <p:nvSpPr>
          <p:cNvPr id="6" name="Rectangle 5"/>
          <p:cNvSpPr>
            <a:spLocks noGrp="1" noChangeArrowheads="1"/>
          </p:cNvSpPr>
          <p:nvPr>
            <p:ph type="sldNum" sz="quarter" idx="11"/>
          </p:nvPr>
        </p:nvSpPr>
        <p:spPr>
          <a:xfrm>
            <a:off x="10769600" y="6324600"/>
            <a:ext cx="711200" cy="381000"/>
          </a:xfrm>
        </p:spPr>
        <p:txBody>
          <a:bodyPr/>
          <a:lstStyle>
            <a:lvl1pPr>
              <a:defRPr sz="1400"/>
            </a:lvl1pPr>
          </a:lstStyle>
          <a:p>
            <a:fld id="{CD9A1BD2-321B-4FFC-908F-9FA83987F98C}" type="slidenum">
              <a:rPr lang="en-US" smtClean="0"/>
              <a:t>‹#›</a:t>
            </a:fld>
            <a:endParaRPr lang="en-US"/>
          </a:p>
        </p:txBody>
      </p:sp>
    </p:spTree>
    <p:extLst>
      <p:ext uri="{BB962C8B-B14F-4D97-AF65-F5344CB8AC3E}">
        <p14:creationId xmlns:p14="http://schemas.microsoft.com/office/powerpoint/2010/main" val="23504982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28BF78F1-4842-46A7-9549-CCAE39C5D229}" type="slidenum">
              <a:rPr lang="en-US" altLang="en-US"/>
              <a:pPr/>
              <a:t>‹#›</a:t>
            </a:fld>
            <a:endParaRPr lang="en-US" altLang="en-US"/>
          </a:p>
        </p:txBody>
      </p:sp>
    </p:spTree>
    <p:extLst>
      <p:ext uri="{BB962C8B-B14F-4D97-AF65-F5344CB8AC3E}">
        <p14:creationId xmlns:p14="http://schemas.microsoft.com/office/powerpoint/2010/main" val="2744244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1514E92C-5B53-4615-9BC8-B02288129170}" type="slidenum">
              <a:rPr lang="en-US" altLang="en-US"/>
              <a:pPr/>
              <a:t>‹#›</a:t>
            </a:fld>
            <a:endParaRPr lang="en-US" altLang="en-US"/>
          </a:p>
        </p:txBody>
      </p:sp>
    </p:spTree>
    <p:extLst>
      <p:ext uri="{BB962C8B-B14F-4D97-AF65-F5344CB8AC3E}">
        <p14:creationId xmlns:p14="http://schemas.microsoft.com/office/powerpoint/2010/main" val="2852079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62A1CED4-7C01-47D9-90CF-ECB6281B791D}" type="slidenum">
              <a:rPr lang="en-US" altLang="en-US"/>
              <a:pPr/>
              <a:t>‹#›</a:t>
            </a:fld>
            <a:endParaRPr lang="en-US" altLang="en-US"/>
          </a:p>
        </p:txBody>
      </p:sp>
    </p:spTree>
    <p:extLst>
      <p:ext uri="{BB962C8B-B14F-4D97-AF65-F5344CB8AC3E}">
        <p14:creationId xmlns:p14="http://schemas.microsoft.com/office/powerpoint/2010/main" val="307239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CD9A1BD2-321B-4FFC-908F-9FA83987F98C}" type="slidenum">
              <a:rPr lang="en-US" smtClean="0"/>
              <a:t>‹#›</a:t>
            </a:fld>
            <a:endParaRPr lang="en-US"/>
          </a:p>
        </p:txBody>
      </p:sp>
    </p:spTree>
    <p:extLst>
      <p:ext uri="{BB962C8B-B14F-4D97-AF65-F5344CB8AC3E}">
        <p14:creationId xmlns:p14="http://schemas.microsoft.com/office/powerpoint/2010/main" val="1723491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CD9A1BD2-321B-4FFC-908F-9FA83987F98C}" type="slidenum">
              <a:rPr lang="en-US" smtClean="0"/>
              <a:t>‹#›</a:t>
            </a:fld>
            <a:endParaRPr lang="en-US"/>
          </a:p>
        </p:txBody>
      </p:sp>
    </p:spTree>
    <p:extLst>
      <p:ext uri="{BB962C8B-B14F-4D97-AF65-F5344CB8AC3E}">
        <p14:creationId xmlns:p14="http://schemas.microsoft.com/office/powerpoint/2010/main" val="275353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8" name="Rectangle 6"/>
          <p:cNvSpPr>
            <a:spLocks noGrp="1" noChangeArrowheads="1"/>
          </p:cNvSpPr>
          <p:nvPr>
            <p:ph type="sldNum" sz="quarter" idx="11"/>
          </p:nvPr>
        </p:nvSpPr>
        <p:spPr>
          <a:ln/>
        </p:spPr>
        <p:txBody>
          <a:bodyPr/>
          <a:lstStyle>
            <a:lvl1pPr>
              <a:defRPr/>
            </a:lvl1pPr>
          </a:lstStyle>
          <a:p>
            <a:fld id="{CD9A1BD2-321B-4FFC-908F-9FA83987F98C}" type="slidenum">
              <a:rPr lang="en-US" smtClean="0"/>
              <a:t>‹#›</a:t>
            </a:fld>
            <a:endParaRPr lang="en-US"/>
          </a:p>
        </p:txBody>
      </p:sp>
    </p:spTree>
    <p:extLst>
      <p:ext uri="{BB962C8B-B14F-4D97-AF65-F5344CB8AC3E}">
        <p14:creationId xmlns:p14="http://schemas.microsoft.com/office/powerpoint/2010/main" val="114805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4" name="Rectangle 6"/>
          <p:cNvSpPr>
            <a:spLocks noGrp="1" noChangeArrowheads="1"/>
          </p:cNvSpPr>
          <p:nvPr>
            <p:ph type="sldNum" sz="quarter" idx="11"/>
          </p:nvPr>
        </p:nvSpPr>
        <p:spPr>
          <a:ln/>
        </p:spPr>
        <p:txBody>
          <a:bodyPr/>
          <a:lstStyle>
            <a:lvl1pPr>
              <a:defRPr/>
            </a:lvl1pPr>
          </a:lstStyle>
          <a:p>
            <a:fld id="{CD9A1BD2-321B-4FFC-908F-9FA83987F98C}" type="slidenum">
              <a:rPr lang="en-US" smtClean="0"/>
              <a:t>‹#›</a:t>
            </a:fld>
            <a:endParaRPr lang="en-US"/>
          </a:p>
        </p:txBody>
      </p:sp>
    </p:spTree>
    <p:extLst>
      <p:ext uri="{BB962C8B-B14F-4D97-AF65-F5344CB8AC3E}">
        <p14:creationId xmlns:p14="http://schemas.microsoft.com/office/powerpoint/2010/main" val="335222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3" name="Rectangle 6"/>
          <p:cNvSpPr>
            <a:spLocks noGrp="1" noChangeArrowheads="1"/>
          </p:cNvSpPr>
          <p:nvPr>
            <p:ph type="sldNum" sz="quarter" idx="11"/>
          </p:nvPr>
        </p:nvSpPr>
        <p:spPr>
          <a:ln/>
        </p:spPr>
        <p:txBody>
          <a:bodyPr/>
          <a:lstStyle>
            <a:lvl1pPr>
              <a:defRPr/>
            </a:lvl1pPr>
          </a:lstStyle>
          <a:p>
            <a:fld id="{CD9A1BD2-321B-4FFC-908F-9FA83987F98C}" type="slidenum">
              <a:rPr lang="en-US" smtClean="0"/>
              <a:t>‹#›</a:t>
            </a:fld>
            <a:endParaRPr lang="en-US"/>
          </a:p>
        </p:txBody>
      </p:sp>
    </p:spTree>
    <p:extLst>
      <p:ext uri="{BB962C8B-B14F-4D97-AF65-F5344CB8AC3E}">
        <p14:creationId xmlns:p14="http://schemas.microsoft.com/office/powerpoint/2010/main" val="28757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CD9A1BD2-321B-4FFC-908F-9FA83987F98C}" type="slidenum">
              <a:rPr lang="en-US" smtClean="0"/>
              <a:t>‹#›</a:t>
            </a:fld>
            <a:endParaRPr lang="en-US"/>
          </a:p>
        </p:txBody>
      </p:sp>
    </p:spTree>
    <p:extLst>
      <p:ext uri="{BB962C8B-B14F-4D97-AF65-F5344CB8AC3E}">
        <p14:creationId xmlns:p14="http://schemas.microsoft.com/office/powerpoint/2010/main" val="273887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CD9A1BD2-321B-4FFC-908F-9FA83987F98C}" type="slidenum">
              <a:rPr lang="en-US" smtClean="0"/>
              <a:t>‹#›</a:t>
            </a:fld>
            <a:endParaRPr lang="en-US"/>
          </a:p>
        </p:txBody>
      </p:sp>
    </p:spTree>
    <p:extLst>
      <p:ext uri="{BB962C8B-B14F-4D97-AF65-F5344CB8AC3E}">
        <p14:creationId xmlns:p14="http://schemas.microsoft.com/office/powerpoint/2010/main" val="287806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1029" name="Rectangle 5"/>
          <p:cNvSpPr>
            <a:spLocks noGrp="1" noChangeArrowheads="1"/>
          </p:cNvSpPr>
          <p:nvPr>
            <p:ph type="ftr" sz="quarter" idx="3"/>
          </p:nvPr>
        </p:nvSpPr>
        <p:spPr bwMode="auto">
          <a:xfrm>
            <a:off x="711200" y="6324600"/>
            <a:ext cx="782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a:solidFill>
                  <a:srgbClr val="222222"/>
                </a:solidFill>
                <a:latin typeface="+mn-lt"/>
              </a:defRPr>
            </a:lvl1pPr>
          </a:lstStyle>
          <a:p>
            <a:r>
              <a:rPr lang="en-US" smtClean="0"/>
              <a:t>CISSP Guide to Security Essentials, 2e</a:t>
            </a:r>
            <a:endParaRPr lang="en-US"/>
          </a:p>
        </p:txBody>
      </p:sp>
      <p:sp>
        <p:nvSpPr>
          <p:cNvPr id="1030" name="Rectangle 6"/>
          <p:cNvSpPr>
            <a:spLocks noGrp="1" noChangeArrowheads="1"/>
          </p:cNvSpPr>
          <p:nvPr>
            <p:ph type="sldNum" sz="quarter" idx="4"/>
          </p:nvPr>
        </p:nvSpPr>
        <p:spPr bwMode="auto">
          <a:xfrm>
            <a:off x="8737600" y="6324600"/>
            <a:ext cx="274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rgbClr val="222222"/>
                </a:solidFill>
                <a:latin typeface="Arial" panose="020B0604020202020204" pitchFamily="34" charset="0"/>
              </a:defRPr>
            </a:lvl1pPr>
          </a:lstStyle>
          <a:p>
            <a:fld id="{CD9A1BD2-321B-4FFC-908F-9FA83987F98C}" type="slidenum">
              <a:rPr lang="en-US" smtClean="0"/>
              <a:t>‹#›</a:t>
            </a:fld>
            <a:endParaRPr lang="en-US"/>
          </a:p>
        </p:txBody>
      </p:sp>
    </p:spTree>
    <p:extLst>
      <p:ext uri="{BB962C8B-B14F-4D97-AF65-F5344CB8AC3E}">
        <p14:creationId xmlns:p14="http://schemas.microsoft.com/office/powerpoint/2010/main" val="3175410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fontAlgn="base" hangingPunct="1">
        <a:spcBef>
          <a:spcPct val="0"/>
        </a:spcBef>
        <a:spcAft>
          <a:spcPct val="0"/>
        </a:spcAft>
        <a:defRPr sz="3600">
          <a:solidFill>
            <a:srgbClr val="222222"/>
          </a:solidFill>
          <a:latin typeface="+mj-lt"/>
          <a:ea typeface="+mj-ea"/>
          <a:cs typeface="+mj-cs"/>
        </a:defRPr>
      </a:lvl1pPr>
      <a:lvl2pPr algn="ctr" rtl="0" eaLnBrk="1" fontAlgn="base" hangingPunct="1">
        <a:spcBef>
          <a:spcPct val="0"/>
        </a:spcBef>
        <a:spcAft>
          <a:spcPct val="0"/>
        </a:spcAft>
        <a:defRPr sz="3600">
          <a:solidFill>
            <a:srgbClr val="222222"/>
          </a:solidFill>
          <a:latin typeface="Arial" charset="0"/>
        </a:defRPr>
      </a:lvl2pPr>
      <a:lvl3pPr algn="ctr" rtl="0" eaLnBrk="1" fontAlgn="base" hangingPunct="1">
        <a:spcBef>
          <a:spcPct val="0"/>
        </a:spcBef>
        <a:spcAft>
          <a:spcPct val="0"/>
        </a:spcAft>
        <a:defRPr sz="3600">
          <a:solidFill>
            <a:srgbClr val="222222"/>
          </a:solidFill>
          <a:latin typeface="Arial" charset="0"/>
        </a:defRPr>
      </a:lvl3pPr>
      <a:lvl4pPr algn="ctr" rtl="0" eaLnBrk="1" fontAlgn="base" hangingPunct="1">
        <a:spcBef>
          <a:spcPct val="0"/>
        </a:spcBef>
        <a:spcAft>
          <a:spcPct val="0"/>
        </a:spcAft>
        <a:defRPr sz="3600">
          <a:solidFill>
            <a:srgbClr val="222222"/>
          </a:solidFill>
          <a:latin typeface="Arial" charset="0"/>
        </a:defRPr>
      </a:lvl4pPr>
      <a:lvl5pPr algn="ctr" rtl="0" eaLnBrk="1" fontAlgn="base" hangingPunct="1">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Char char="•"/>
        <a:defRPr sz="2600">
          <a:solidFill>
            <a:srgbClr val="222222"/>
          </a:solidFill>
          <a:latin typeface="+mn-lt"/>
          <a:ea typeface="+mn-ea"/>
          <a:cs typeface="+mn-cs"/>
        </a:defRPr>
      </a:lvl1pPr>
      <a:lvl2pPr marL="742950" indent="-285750" algn="l" rtl="0" eaLnBrk="1" fontAlgn="base" hangingPunct="1">
        <a:spcBef>
          <a:spcPct val="20000"/>
        </a:spcBef>
        <a:spcAft>
          <a:spcPct val="0"/>
        </a:spcAft>
        <a:buChar char="–"/>
        <a:defRPr sz="2400">
          <a:solidFill>
            <a:srgbClr val="222222"/>
          </a:solidFill>
          <a:latin typeface="+mn-lt"/>
        </a:defRPr>
      </a:lvl2pPr>
      <a:lvl3pPr marL="1143000" indent="-228600" algn="l" rtl="0" eaLnBrk="1" fontAlgn="base" hangingPunct="1">
        <a:spcBef>
          <a:spcPct val="20000"/>
        </a:spcBef>
        <a:spcAft>
          <a:spcPct val="0"/>
        </a:spcAft>
        <a:buChar char="•"/>
        <a:defRPr sz="2200">
          <a:solidFill>
            <a:srgbClr val="222222"/>
          </a:solidFill>
          <a:latin typeface="+mn-lt"/>
        </a:defRPr>
      </a:lvl3pPr>
      <a:lvl4pPr marL="1600200" indent="-228600" algn="l" rtl="0" eaLnBrk="1" fontAlgn="base" hangingPunct="1">
        <a:spcBef>
          <a:spcPct val="20000"/>
        </a:spcBef>
        <a:spcAft>
          <a:spcPct val="0"/>
        </a:spcAft>
        <a:buChar char="–"/>
        <a:defRPr sz="2200">
          <a:solidFill>
            <a:srgbClr val="222222"/>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4165600" y="6248400"/>
            <a:ext cx="3860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latin typeface="Times New Roman" pitchFamily="18" charset="0"/>
              </a:defRPr>
            </a:lvl1pPr>
          </a:lstStyle>
          <a:p>
            <a:pPr>
              <a:defRPr/>
            </a:pPr>
            <a:r>
              <a:rPr lang="en-US" smtClean="0"/>
              <a:t>CISSP Guide to Security Essentials, 2e</a:t>
            </a:r>
            <a:endParaRPr lang="en-US"/>
          </a:p>
        </p:txBody>
      </p:sp>
      <p:sp>
        <p:nvSpPr>
          <p:cNvPr id="8" name="Rectangle 6"/>
          <p:cNvSpPr>
            <a:spLocks noGrp="1" noChangeArrowheads="1"/>
          </p:cNvSpPr>
          <p:nvPr>
            <p:ph type="sldNum" sz="quarter" idx="4"/>
          </p:nvPr>
        </p:nvSpPr>
        <p:spPr bwMode="auto">
          <a:xfrm>
            <a:off x="87376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defRPr>
            </a:lvl1pPr>
          </a:lstStyle>
          <a:p>
            <a:fld id="{9F1C4800-89FE-40ED-AD4B-9B4ADD57071D}" type="slidenum">
              <a:rPr lang="en-US" altLang="en-US"/>
              <a:pPr/>
              <a:t>‹#›</a:t>
            </a:fld>
            <a:endParaRPr lang="en-US" altLang="en-US"/>
          </a:p>
        </p:txBody>
      </p:sp>
    </p:spTree>
    <p:extLst>
      <p:ext uri="{BB962C8B-B14F-4D97-AF65-F5344CB8AC3E}">
        <p14:creationId xmlns:p14="http://schemas.microsoft.com/office/powerpoint/2010/main" val="1948499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eaLnBrk="1" fontAlgn="base" hangingPunct="1">
        <a:spcBef>
          <a:spcPct val="0"/>
        </a:spcBef>
        <a:spcAft>
          <a:spcPct val="0"/>
        </a:spcAft>
        <a:defRPr sz="3600">
          <a:solidFill>
            <a:srgbClr val="222222"/>
          </a:solidFill>
          <a:latin typeface="+mj-lt"/>
          <a:ea typeface="+mj-ea"/>
          <a:cs typeface="+mj-cs"/>
        </a:defRPr>
      </a:lvl1pPr>
      <a:lvl2pPr algn="ctr" rtl="0" eaLnBrk="1" fontAlgn="base" hangingPunct="1">
        <a:spcBef>
          <a:spcPct val="0"/>
        </a:spcBef>
        <a:spcAft>
          <a:spcPct val="0"/>
        </a:spcAft>
        <a:defRPr sz="3600">
          <a:solidFill>
            <a:srgbClr val="222222"/>
          </a:solidFill>
          <a:latin typeface="Arial" charset="0"/>
        </a:defRPr>
      </a:lvl2pPr>
      <a:lvl3pPr algn="ctr" rtl="0" eaLnBrk="1" fontAlgn="base" hangingPunct="1">
        <a:spcBef>
          <a:spcPct val="0"/>
        </a:spcBef>
        <a:spcAft>
          <a:spcPct val="0"/>
        </a:spcAft>
        <a:defRPr sz="3600">
          <a:solidFill>
            <a:srgbClr val="222222"/>
          </a:solidFill>
          <a:latin typeface="Arial" charset="0"/>
        </a:defRPr>
      </a:lvl3pPr>
      <a:lvl4pPr algn="ctr" rtl="0" eaLnBrk="1" fontAlgn="base" hangingPunct="1">
        <a:spcBef>
          <a:spcPct val="0"/>
        </a:spcBef>
        <a:spcAft>
          <a:spcPct val="0"/>
        </a:spcAft>
        <a:defRPr sz="3600">
          <a:solidFill>
            <a:srgbClr val="222222"/>
          </a:solidFill>
          <a:latin typeface="Arial" charset="0"/>
        </a:defRPr>
      </a:lvl4pPr>
      <a:lvl5pPr algn="ctr" rtl="0" eaLnBrk="1" fontAlgn="base" hangingPunct="1">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Char char="•"/>
        <a:defRPr sz="2600">
          <a:solidFill>
            <a:srgbClr val="222222"/>
          </a:solidFill>
          <a:latin typeface="+mn-lt"/>
          <a:ea typeface="+mn-ea"/>
          <a:cs typeface="+mn-cs"/>
        </a:defRPr>
      </a:lvl1pPr>
      <a:lvl2pPr marL="742950" indent="-285750" algn="l" rtl="0" eaLnBrk="1" fontAlgn="base" hangingPunct="1">
        <a:spcBef>
          <a:spcPct val="20000"/>
        </a:spcBef>
        <a:spcAft>
          <a:spcPct val="0"/>
        </a:spcAft>
        <a:buChar char="–"/>
        <a:defRPr sz="2400">
          <a:solidFill>
            <a:srgbClr val="222222"/>
          </a:solidFill>
          <a:latin typeface="+mn-lt"/>
        </a:defRPr>
      </a:lvl2pPr>
      <a:lvl3pPr marL="1143000" indent="-228600" algn="l" rtl="0" eaLnBrk="1" fontAlgn="base" hangingPunct="1">
        <a:spcBef>
          <a:spcPct val="20000"/>
        </a:spcBef>
        <a:spcAft>
          <a:spcPct val="0"/>
        </a:spcAft>
        <a:buChar char="•"/>
        <a:defRPr sz="2200">
          <a:solidFill>
            <a:srgbClr val="222222"/>
          </a:solidFill>
          <a:latin typeface="+mn-lt"/>
        </a:defRPr>
      </a:lvl3pPr>
      <a:lvl4pPr marL="1600200" indent="-228600" algn="l" rtl="0" eaLnBrk="1" fontAlgn="base" hangingPunct="1">
        <a:spcBef>
          <a:spcPct val="20000"/>
        </a:spcBef>
        <a:spcAft>
          <a:spcPct val="0"/>
        </a:spcAft>
        <a:buChar char="–"/>
        <a:defRPr sz="2200">
          <a:solidFill>
            <a:srgbClr val="222222"/>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ctrTitle"/>
          </p:nvPr>
        </p:nvSpPr>
        <p:spPr>
          <a:xfrm>
            <a:off x="2133600" y="2240280"/>
            <a:ext cx="7772400" cy="1143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b="1" dirty="0"/>
              <a:t>CISSP Guide to Security Essentials, </a:t>
            </a:r>
            <a:br>
              <a:rPr lang="en-US" b="1" dirty="0"/>
            </a:br>
            <a:r>
              <a:rPr lang="en-US" b="1" dirty="0"/>
              <a:t>Second Edition</a:t>
            </a:r>
            <a:endParaRPr lang="en-US" dirty="0" smtClean="0">
              <a:ea typeface="+mj-ea"/>
            </a:endParaRPr>
          </a:p>
        </p:txBody>
      </p:sp>
      <p:sp>
        <p:nvSpPr>
          <p:cNvPr id="232451" name="Rectangle 3"/>
          <p:cNvSpPr>
            <a:spLocks noGrp="1" noChangeArrowheads="1"/>
          </p:cNvSpPr>
          <p:nvPr>
            <p:ph type="subTitle" idx="1"/>
          </p:nvPr>
        </p:nvSpPr>
        <p:spPr>
          <a:xfrm>
            <a:off x="2133600" y="4023360"/>
            <a:ext cx="8272272" cy="17526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b="0" i="1" dirty="0">
                <a:solidFill>
                  <a:schemeClr val="tx1"/>
                </a:solidFill>
              </a:rPr>
              <a:t>Chapter </a:t>
            </a:r>
            <a:r>
              <a:rPr lang="en-US" b="0" i="1" dirty="0" smtClean="0">
                <a:solidFill>
                  <a:schemeClr val="tx1"/>
                </a:solidFill>
              </a:rPr>
              <a:t>6</a:t>
            </a:r>
            <a:endParaRPr lang="en-US" b="0" i="1" dirty="0">
              <a:solidFill>
                <a:schemeClr val="tx1"/>
              </a:solidFill>
            </a:endParaRPr>
          </a:p>
          <a:p>
            <a:pPr>
              <a:defRPr/>
            </a:pPr>
            <a:r>
              <a:rPr lang="en-US" b="0" i="1" dirty="0" smtClean="0">
                <a:solidFill>
                  <a:schemeClr val="tx1"/>
                </a:solidFill>
              </a:rPr>
              <a:t>Legal, Regulations, Investigations, and Compliance</a:t>
            </a:r>
            <a:endParaRPr lang="en-US" dirty="0">
              <a:solidFill>
                <a:srgbClr val="0000CC"/>
              </a:solidFill>
            </a:endParaRPr>
          </a:p>
          <a:p>
            <a:pPr eaLnBrk="1" hangingPunct="1">
              <a:defRPr/>
            </a:pPr>
            <a:r>
              <a:rPr lang="en-US" dirty="0" smtClean="0">
                <a:solidFill>
                  <a:srgbClr val="0000CC"/>
                </a:solidFill>
                <a:ea typeface="+mn-ea"/>
              </a:rPr>
              <a:t> </a:t>
            </a:r>
          </a:p>
        </p:txBody>
      </p:sp>
      <p:sp>
        <p:nvSpPr>
          <p:cNvPr id="5" name="Rectangle 4"/>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14122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Commercial Espionage</a:t>
            </a:r>
          </a:p>
        </p:txBody>
      </p:sp>
      <p:sp>
        <p:nvSpPr>
          <p:cNvPr id="3" name="Content Placeholder 2"/>
          <p:cNvSpPr>
            <a:spLocks noGrp="1"/>
          </p:cNvSpPr>
          <p:nvPr>
            <p:ph idx="1"/>
          </p:nvPr>
        </p:nvSpPr>
        <p:spPr/>
        <p:txBody>
          <a:bodyPr/>
          <a:lstStyle/>
          <a:p>
            <a:pPr eaLnBrk="1" hangingPunct="1">
              <a:defRPr/>
            </a:pPr>
            <a:r>
              <a:rPr lang="en-US" dirty="0" smtClean="0">
                <a:ea typeface="+mn-ea"/>
              </a:rPr>
              <a:t>Competitive intelligence</a:t>
            </a:r>
          </a:p>
          <a:p>
            <a:pPr eaLnBrk="1" hangingPunct="1">
              <a:defRPr/>
            </a:pPr>
            <a:r>
              <a:rPr lang="en-US" dirty="0" smtClean="0">
                <a:ea typeface="+mn-ea"/>
              </a:rPr>
              <a:t>Financial gain  = theft and fraud</a:t>
            </a:r>
          </a:p>
          <a:p>
            <a:pPr eaLnBrk="1" hangingPunct="1">
              <a:defRPr/>
            </a:pPr>
            <a:r>
              <a:rPr lang="en-US" dirty="0" smtClean="0">
                <a:ea typeface="+mn-ea"/>
              </a:rPr>
              <a:t>Denial of service</a:t>
            </a: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46F8A4C-3835-4762-BF39-AA456D0A515B}" type="slidenum">
              <a:rPr lang="en-US" altLang="en-US" sz="2000">
                <a:latin typeface="Arial" panose="020B0604020202020204" pitchFamily="34" charset="0"/>
              </a:rPr>
              <a:pPr eaLnBrk="1" hangingPunct="1"/>
              <a:t>10</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12122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Harassment</a:t>
            </a:r>
          </a:p>
        </p:txBody>
      </p:sp>
      <p:sp>
        <p:nvSpPr>
          <p:cNvPr id="3" name="Content Placeholder 2"/>
          <p:cNvSpPr>
            <a:spLocks noGrp="1"/>
          </p:cNvSpPr>
          <p:nvPr>
            <p:ph idx="1"/>
          </p:nvPr>
        </p:nvSpPr>
        <p:spPr/>
        <p:txBody>
          <a:bodyPr/>
          <a:lstStyle/>
          <a:p>
            <a:pPr eaLnBrk="1" hangingPunct="1">
              <a:defRPr/>
            </a:pPr>
            <a:r>
              <a:rPr lang="en-US" dirty="0" smtClean="0">
                <a:ea typeface="+mn-ea"/>
              </a:rPr>
              <a:t>Bullying</a:t>
            </a:r>
          </a:p>
          <a:p>
            <a:pPr eaLnBrk="1" hangingPunct="1">
              <a:defRPr/>
            </a:pPr>
            <a:r>
              <a:rPr lang="en-US" dirty="0" smtClean="0">
                <a:ea typeface="+mn-ea"/>
              </a:rPr>
              <a:t>Cyberstalking</a:t>
            </a:r>
          </a:p>
          <a:p>
            <a:pPr eaLnBrk="1" hangingPunct="1">
              <a:defRPr/>
            </a:pPr>
            <a:r>
              <a:rPr lang="en-US" dirty="0" smtClean="0">
                <a:ea typeface="+mn-ea"/>
              </a:rPr>
              <a:t>Defamation</a:t>
            </a:r>
          </a:p>
          <a:p>
            <a:pPr eaLnBrk="1" hangingPunct="1">
              <a:defRPr/>
            </a:pPr>
            <a:r>
              <a:rPr lang="en-US" dirty="0" smtClean="0">
                <a:ea typeface="+mn-ea"/>
              </a:rPr>
              <a:t>Libel</a:t>
            </a:r>
          </a:p>
          <a:p>
            <a:pPr eaLnBrk="1" hangingPunct="1">
              <a:defRPr/>
            </a:pPr>
            <a:r>
              <a:rPr lang="en-US" dirty="0" smtClean="0">
                <a:ea typeface="+mn-ea"/>
              </a:rPr>
              <a:t>Slander</a:t>
            </a: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9D8931E-BD69-4A6B-A90C-F3BACD13E3F5}" type="slidenum">
              <a:rPr lang="en-US" altLang="en-US" sz="2000">
                <a:latin typeface="Arial" panose="020B0604020202020204" pitchFamily="34" charset="0"/>
              </a:rPr>
              <a:pPr eaLnBrk="1" hangingPunct="1"/>
              <a:t>11</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620825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Hacktivism</a:t>
            </a:r>
          </a:p>
        </p:txBody>
      </p:sp>
      <p:sp>
        <p:nvSpPr>
          <p:cNvPr id="3" name="Content Placeholder 2"/>
          <p:cNvSpPr>
            <a:spLocks noGrp="1"/>
          </p:cNvSpPr>
          <p:nvPr>
            <p:ph idx="1"/>
          </p:nvPr>
        </p:nvSpPr>
        <p:spPr/>
        <p:txBody>
          <a:bodyPr/>
          <a:lstStyle/>
          <a:p>
            <a:pPr eaLnBrk="1" hangingPunct="1">
              <a:defRPr/>
            </a:pPr>
            <a:r>
              <a:rPr lang="en-US" dirty="0" smtClean="0">
                <a:ea typeface="+mn-ea"/>
              </a:rPr>
              <a:t>Actions against governments and organizations</a:t>
            </a:r>
          </a:p>
          <a:p>
            <a:pPr eaLnBrk="1" hangingPunct="1">
              <a:defRPr/>
            </a:pPr>
            <a:r>
              <a:rPr lang="en-US" dirty="0" smtClean="0">
                <a:ea typeface="+mn-ea"/>
              </a:rPr>
              <a:t>Sociopolitical motivation</a:t>
            </a: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3E77A9A-36F2-4CD9-8A48-0212BE1F5BC6}" type="slidenum">
              <a:rPr lang="en-US" altLang="en-US" sz="2000">
                <a:latin typeface="Arial" panose="020B0604020202020204" pitchFamily="34" charset="0"/>
              </a:rPr>
              <a:pPr eaLnBrk="1" hangingPunct="1"/>
              <a:t>12</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226344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Cybervandalism</a:t>
            </a:r>
          </a:p>
        </p:txBody>
      </p:sp>
      <p:sp>
        <p:nvSpPr>
          <p:cNvPr id="3" name="Content Placeholder 2"/>
          <p:cNvSpPr>
            <a:spLocks noGrp="1"/>
          </p:cNvSpPr>
          <p:nvPr>
            <p:ph idx="1"/>
          </p:nvPr>
        </p:nvSpPr>
        <p:spPr/>
        <p:txBody>
          <a:bodyPr/>
          <a:lstStyle/>
          <a:p>
            <a:pPr eaLnBrk="1" hangingPunct="1">
              <a:defRPr/>
            </a:pPr>
            <a:r>
              <a:rPr lang="en-US" dirty="0" smtClean="0">
                <a:ea typeface="+mn-ea"/>
              </a:rPr>
              <a:t>Defacement</a:t>
            </a:r>
          </a:p>
          <a:p>
            <a:pPr eaLnBrk="1" hangingPunct="1">
              <a:defRPr/>
            </a:pPr>
            <a:r>
              <a:rPr lang="en-US" dirty="0" smtClean="0">
                <a:ea typeface="+mn-ea"/>
              </a:rPr>
              <a:t>Compromise with malware</a:t>
            </a:r>
          </a:p>
          <a:p>
            <a:pPr lvl="1" eaLnBrk="1" hangingPunct="1">
              <a:defRPr/>
            </a:pPr>
            <a:r>
              <a:rPr lang="en-US" dirty="0" smtClean="0">
                <a:ea typeface="+mn-ea"/>
              </a:rPr>
              <a:t>Drive-by attacks on future visitors</a:t>
            </a:r>
          </a:p>
          <a:p>
            <a:pPr eaLnBrk="1" hangingPunct="1">
              <a:defRPr/>
            </a:pPr>
            <a:r>
              <a:rPr lang="en-US" dirty="0" smtClean="0">
                <a:ea typeface="+mn-ea"/>
              </a:rPr>
              <a:t>Denial of service</a:t>
            </a: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EC8B9FC-CE75-498F-8353-8F136483A03A}" type="slidenum">
              <a:rPr lang="en-US" altLang="en-US" sz="2000">
                <a:latin typeface="Arial" panose="020B0604020202020204" pitchFamily="34" charset="0"/>
              </a:rPr>
              <a:pPr eaLnBrk="1" hangingPunct="1"/>
              <a:t>13</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887533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BCA834F-AA33-4FA0-A81F-F530EBDA83AC}" type="slidenum">
              <a:rPr lang="en-US" altLang="en-US" sz="2000">
                <a:latin typeface="Arial" panose="020B0604020202020204" pitchFamily="34" charset="0"/>
              </a:rPr>
              <a:pPr eaLnBrk="1" hangingPunct="1"/>
              <a:t>14</a:t>
            </a:fld>
            <a:endParaRPr lang="en-US" altLang="en-US" sz="2000">
              <a:latin typeface="Arial" panose="020B0604020202020204" pitchFamily="34" charset="0"/>
            </a:endParaRPr>
          </a:p>
        </p:txBody>
      </p:sp>
      <p:sp>
        <p:nvSpPr>
          <p:cNvPr id="520194" name="Rectangle 2"/>
          <p:cNvSpPr>
            <a:spLocks noGrp="1" noChangeArrowheads="1"/>
          </p:cNvSpPr>
          <p:nvPr>
            <p:ph type="title"/>
          </p:nvPr>
        </p:nvSpPr>
        <p:spPr/>
        <p:txBody>
          <a:bodyPr/>
          <a:lstStyle/>
          <a:p>
            <a:pPr eaLnBrk="1" hangingPunct="1">
              <a:defRPr/>
            </a:pPr>
            <a:r>
              <a:rPr lang="en-US" dirty="0" smtClean="0">
                <a:ea typeface="+mj-ea"/>
              </a:rPr>
              <a:t>Categories of U.S. Laws</a:t>
            </a:r>
          </a:p>
        </p:txBody>
      </p:sp>
      <p:sp>
        <p:nvSpPr>
          <p:cNvPr id="520195" name="Rectangle 3"/>
          <p:cNvSpPr>
            <a:spLocks noGrp="1" noChangeArrowheads="1"/>
          </p:cNvSpPr>
          <p:nvPr>
            <p:ph type="body" idx="1"/>
          </p:nvPr>
        </p:nvSpPr>
        <p:spPr/>
        <p:txBody>
          <a:bodyPr/>
          <a:lstStyle/>
          <a:p>
            <a:pPr eaLnBrk="1" hangingPunct="1">
              <a:lnSpc>
                <a:spcPct val="80000"/>
              </a:lnSpc>
            </a:pPr>
            <a:r>
              <a:rPr lang="en-US" altLang="en-US" sz="2400" b="1" dirty="0"/>
              <a:t>Criminal law.</a:t>
            </a:r>
            <a:r>
              <a:rPr lang="en-US" altLang="en-US" sz="2400" dirty="0"/>
              <a:t>  This includes laws of public order against crimes such as assault, arson, theft, burglary, deception, obstruction of justice, bribery, and perjury.  Law enforcement agencies are responsible for enforcing criminal laws.  Criminal laws in the U.S. are published in the United States Code (U.S.C.).</a:t>
            </a:r>
            <a:endParaRPr lang="en-US" altLang="en-US" sz="2400" b="1" dirty="0"/>
          </a:p>
          <a:p>
            <a:pPr eaLnBrk="1" hangingPunct="1">
              <a:lnSpc>
                <a:spcPct val="80000"/>
              </a:lnSpc>
            </a:pPr>
            <a:r>
              <a:rPr lang="en-US" altLang="en-US" sz="2400" b="1" dirty="0"/>
              <a:t>Civil law.</a:t>
            </a:r>
            <a:r>
              <a:rPr lang="en-US" altLang="en-US" sz="2400" dirty="0"/>
              <a:t>  This includes contract law, tort law, property law, employment law, and corporate law.  Civil law is the branch of laws that generally involve two parties that have a grievance that needs to be settled.  Law enforcement agencies generally have little to do with civil laws.  Civil laws in the U.S. are published in the United States Code (U.S.C.).</a:t>
            </a:r>
            <a:endParaRPr lang="en-US" altLang="en-US" sz="2400" b="1" dirty="0"/>
          </a:p>
          <a:p>
            <a:pPr eaLnBrk="1" hangingPunct="1">
              <a:lnSpc>
                <a:spcPct val="80000"/>
              </a:lnSpc>
            </a:pPr>
            <a:r>
              <a:rPr lang="en-US" altLang="en-US" sz="2400" b="1" dirty="0"/>
              <a:t>Administrative law.</a:t>
            </a:r>
            <a:r>
              <a:rPr lang="en-US" altLang="en-US" sz="2400" dirty="0"/>
              <a:t>  These laws form the framework for the operation of U.S. government agencies such as the Federal Trade Commission, the Department of Agriculture, and the Federal Communications Commission.  Administrative law in the United States in the U.S. Code of Federal Regulations, commonly known as the C.F.R.</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711478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6"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36A6467-D293-414E-8B5A-31A4F5DCF41D}" type="slidenum">
              <a:rPr lang="en-US" altLang="en-US" sz="2000">
                <a:latin typeface="Arial" panose="020B0604020202020204" pitchFamily="34" charset="0"/>
              </a:rPr>
              <a:pPr eaLnBrk="1" hangingPunct="1"/>
              <a:t>15</a:t>
            </a:fld>
            <a:endParaRPr lang="en-US" altLang="en-US" sz="2000">
              <a:latin typeface="Arial" panose="020B0604020202020204" pitchFamily="34" charset="0"/>
            </a:endParaRPr>
          </a:p>
        </p:txBody>
      </p:sp>
      <p:sp>
        <p:nvSpPr>
          <p:cNvPr id="521218" name="Rectangle 2"/>
          <p:cNvSpPr>
            <a:spLocks noGrp="1" noChangeArrowheads="1"/>
          </p:cNvSpPr>
          <p:nvPr>
            <p:ph type="title"/>
          </p:nvPr>
        </p:nvSpPr>
        <p:spPr/>
        <p:txBody>
          <a:bodyPr/>
          <a:lstStyle/>
          <a:p>
            <a:pPr eaLnBrk="1" hangingPunct="1">
              <a:defRPr/>
            </a:pPr>
            <a:r>
              <a:rPr lang="en-US" dirty="0" smtClean="0">
                <a:ea typeface="+mj-ea"/>
              </a:rPr>
              <a:t>U.S. Computer Crime Laws</a:t>
            </a:r>
          </a:p>
        </p:txBody>
      </p:sp>
      <p:sp>
        <p:nvSpPr>
          <p:cNvPr id="521219" name="Rectangle 3"/>
          <p:cNvSpPr>
            <a:spLocks noGrp="1" noChangeArrowheads="1"/>
          </p:cNvSpPr>
          <p:nvPr>
            <p:ph type="body" idx="1"/>
          </p:nvPr>
        </p:nvSpPr>
        <p:spPr/>
        <p:txBody>
          <a:bodyPr/>
          <a:lstStyle/>
          <a:p>
            <a:pPr eaLnBrk="1" hangingPunct="1"/>
            <a:r>
              <a:rPr lang="en-US" altLang="en-US" dirty="0" smtClean="0"/>
              <a:t>Intellectual property types</a:t>
            </a:r>
          </a:p>
          <a:p>
            <a:pPr lvl="1" eaLnBrk="1" hangingPunct="1"/>
            <a:r>
              <a:rPr lang="en-US" altLang="en-US" dirty="0" smtClean="0"/>
              <a:t>Copyrights </a:t>
            </a:r>
            <a:r>
              <a:rPr lang="en-US" altLang="en-US" dirty="0" smtClean="0">
                <a:cs typeface="Arial" panose="020B0604020202020204" pitchFamily="34" charset="0"/>
              </a:rPr>
              <a:t>©</a:t>
            </a:r>
            <a:r>
              <a:rPr lang="en-US" altLang="en-US" dirty="0" smtClean="0"/>
              <a:t>. Exclusive rights for literary works, movies, dances, musical compositions, audio recordings, etc.</a:t>
            </a:r>
          </a:p>
          <a:p>
            <a:pPr lvl="1" eaLnBrk="1" hangingPunct="1"/>
            <a:r>
              <a:rPr lang="en-US" altLang="en-US" dirty="0" smtClean="0"/>
              <a:t>Patents. Designs of machinery, processes, software.</a:t>
            </a:r>
          </a:p>
          <a:p>
            <a:pPr lvl="1" eaLnBrk="1" hangingPunct="1"/>
            <a:r>
              <a:rPr lang="en-US" altLang="en-US" dirty="0" smtClean="0"/>
              <a:t>Trademarks™ and ® service marks </a:t>
            </a:r>
            <a:r>
              <a:rPr lang="en-US" altLang="en-US" sz="2000" b="1" baseline="30000" dirty="0"/>
              <a:t>SM</a:t>
            </a:r>
            <a:r>
              <a:rPr lang="en-US" altLang="en-US" dirty="0" smtClean="0"/>
              <a:t>. Names, slogans, logos for products and services.</a:t>
            </a:r>
          </a:p>
          <a:p>
            <a:pPr lvl="1" eaLnBrk="1" hangingPunct="1"/>
            <a:r>
              <a:rPr lang="en-US" altLang="en-US" dirty="0" smtClean="0"/>
              <a:t>Trade secrets. Unregistered information.  </a:t>
            </a:r>
          </a:p>
        </p:txBody>
      </p:sp>
      <p:pic>
        <p:nvPicPr>
          <p:cNvPr id="17413" name="Picture 4" descr="cok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199" y="4556760"/>
            <a:ext cx="2875873" cy="1096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337133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E4CBE93-3883-4256-90A7-EB3BB36D7948}" type="slidenum">
              <a:rPr lang="en-US" altLang="en-US" sz="2000">
                <a:latin typeface="Arial" panose="020B0604020202020204" pitchFamily="34" charset="0"/>
              </a:rPr>
              <a:pPr eaLnBrk="1" hangingPunct="1"/>
              <a:t>16</a:t>
            </a:fld>
            <a:endParaRPr lang="en-US" altLang="en-US" sz="2000">
              <a:latin typeface="Arial" panose="020B0604020202020204" pitchFamily="34" charset="0"/>
            </a:endParaRPr>
          </a:p>
        </p:txBody>
      </p:sp>
      <p:sp>
        <p:nvSpPr>
          <p:cNvPr id="522242" name="Rectangle 2"/>
          <p:cNvSpPr>
            <a:spLocks noGrp="1" noChangeArrowheads="1"/>
          </p:cNvSpPr>
          <p:nvPr>
            <p:ph type="title"/>
          </p:nvPr>
        </p:nvSpPr>
        <p:spPr/>
        <p:txBody>
          <a:bodyPr/>
          <a:lstStyle/>
          <a:p>
            <a:pPr eaLnBrk="1" hangingPunct="1">
              <a:defRPr/>
            </a:pPr>
            <a:r>
              <a:rPr lang="en-US" dirty="0" smtClean="0">
                <a:ea typeface="+mj-ea"/>
              </a:rPr>
              <a:t>U.S. Computer Crime Laws (cont.)</a:t>
            </a:r>
          </a:p>
        </p:txBody>
      </p:sp>
      <p:sp>
        <p:nvSpPr>
          <p:cNvPr id="522243" name="Rectangle 3"/>
          <p:cNvSpPr>
            <a:spLocks noGrp="1" noChangeArrowheads="1"/>
          </p:cNvSpPr>
          <p:nvPr>
            <p:ph type="body" idx="1"/>
          </p:nvPr>
        </p:nvSpPr>
        <p:spPr/>
        <p:txBody>
          <a:bodyPr/>
          <a:lstStyle/>
          <a:p>
            <a:pPr eaLnBrk="1" hangingPunct="1">
              <a:defRPr/>
            </a:pPr>
            <a:r>
              <a:rPr lang="en-US" dirty="0" smtClean="0">
                <a:ea typeface="+mn-ea"/>
              </a:rPr>
              <a:t>Noteworthy intellectual property laws</a:t>
            </a:r>
          </a:p>
          <a:p>
            <a:pPr lvl="1" eaLnBrk="1" hangingPunct="1">
              <a:defRPr/>
            </a:pPr>
            <a:r>
              <a:rPr lang="en-US" dirty="0" smtClean="0">
                <a:ea typeface="+mn-ea"/>
              </a:rPr>
              <a:t>Economic Espionage Act of 1996</a:t>
            </a:r>
          </a:p>
          <a:p>
            <a:pPr lvl="1" eaLnBrk="1" hangingPunct="1">
              <a:defRPr/>
            </a:pPr>
            <a:r>
              <a:rPr lang="en-US" dirty="0" smtClean="0">
                <a:ea typeface="+mn-ea"/>
              </a:rPr>
              <a:t>Digital Millennium Copyright Act (DMCA) of 1998</a:t>
            </a:r>
          </a:p>
          <a:p>
            <a:pPr lvl="1" eaLnBrk="1" hangingPunct="1">
              <a:defRPr/>
            </a:pPr>
            <a:r>
              <a:rPr lang="en-US" dirty="0" smtClean="0">
                <a:ea typeface="+mn-ea"/>
              </a:rPr>
              <a:t>No Electronic Theft (NET) Act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96531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2A3BFAA-BF52-4ACC-8BE0-38DC39615F54}" type="slidenum">
              <a:rPr lang="en-US" altLang="en-US" sz="2000">
                <a:latin typeface="Arial" panose="020B0604020202020204" pitchFamily="34" charset="0"/>
              </a:rPr>
              <a:pPr eaLnBrk="1" hangingPunct="1"/>
              <a:t>17</a:t>
            </a:fld>
            <a:endParaRPr lang="en-US" altLang="en-US" sz="2000">
              <a:latin typeface="Arial" panose="020B0604020202020204" pitchFamily="34" charset="0"/>
            </a:endParaRPr>
          </a:p>
        </p:txBody>
      </p:sp>
      <p:sp>
        <p:nvSpPr>
          <p:cNvPr id="523266" name="Rectangle 2"/>
          <p:cNvSpPr>
            <a:spLocks noGrp="1" noChangeArrowheads="1"/>
          </p:cNvSpPr>
          <p:nvPr>
            <p:ph type="title"/>
          </p:nvPr>
        </p:nvSpPr>
        <p:spPr/>
        <p:txBody>
          <a:bodyPr/>
          <a:lstStyle/>
          <a:p>
            <a:pPr eaLnBrk="1" hangingPunct="1">
              <a:defRPr/>
            </a:pPr>
            <a:r>
              <a:rPr lang="en-US" dirty="0" smtClean="0">
                <a:ea typeface="+mj-ea"/>
              </a:rPr>
              <a:t>U.S. Privacy </a:t>
            </a:r>
            <a:r>
              <a:rPr lang="en-US" dirty="0"/>
              <a:t>L</a:t>
            </a:r>
            <a:r>
              <a:rPr lang="en-US" dirty="0" smtClean="0">
                <a:ea typeface="+mj-ea"/>
              </a:rPr>
              <a:t>aws</a:t>
            </a:r>
          </a:p>
        </p:txBody>
      </p:sp>
      <p:sp>
        <p:nvSpPr>
          <p:cNvPr id="523267" name="Rectangle 3"/>
          <p:cNvSpPr>
            <a:spLocks noGrp="1" noChangeArrowheads="1"/>
          </p:cNvSpPr>
          <p:nvPr>
            <p:ph type="body" idx="1"/>
          </p:nvPr>
        </p:nvSpPr>
        <p:spPr/>
        <p:txBody>
          <a:bodyPr/>
          <a:lstStyle/>
          <a:p>
            <a:pPr eaLnBrk="1" hangingPunct="1">
              <a:lnSpc>
                <a:spcPct val="90000"/>
              </a:lnSpc>
              <a:defRPr/>
            </a:pPr>
            <a:r>
              <a:rPr lang="en-US" dirty="0" smtClean="0">
                <a:ea typeface="+mn-ea"/>
              </a:rPr>
              <a:t>Fourth Amendment</a:t>
            </a:r>
          </a:p>
          <a:p>
            <a:pPr eaLnBrk="1" hangingPunct="1">
              <a:lnSpc>
                <a:spcPct val="90000"/>
              </a:lnSpc>
              <a:defRPr/>
            </a:pPr>
            <a:r>
              <a:rPr lang="en-US" dirty="0" smtClean="0">
                <a:ea typeface="+mn-ea"/>
              </a:rPr>
              <a:t>Privacy Act of 1974</a:t>
            </a:r>
          </a:p>
          <a:p>
            <a:pPr eaLnBrk="1" hangingPunct="1">
              <a:lnSpc>
                <a:spcPct val="90000"/>
              </a:lnSpc>
              <a:defRPr/>
            </a:pPr>
            <a:r>
              <a:rPr lang="en-US" dirty="0" smtClean="0">
                <a:ea typeface="+mn-ea"/>
              </a:rPr>
              <a:t>Electronic Communications Act of 1986</a:t>
            </a:r>
          </a:p>
          <a:p>
            <a:pPr eaLnBrk="1" hangingPunct="1">
              <a:lnSpc>
                <a:spcPct val="90000"/>
              </a:lnSpc>
              <a:defRPr/>
            </a:pPr>
            <a:r>
              <a:rPr lang="en-US" dirty="0" smtClean="0">
                <a:ea typeface="+mn-ea"/>
              </a:rPr>
              <a:t>Electronic Communications Privacy Act (ECPA) of 1986</a:t>
            </a:r>
          </a:p>
          <a:p>
            <a:pPr eaLnBrk="1" hangingPunct="1">
              <a:lnSpc>
                <a:spcPct val="90000"/>
              </a:lnSpc>
              <a:defRPr/>
            </a:pPr>
            <a:r>
              <a:rPr lang="en-US" dirty="0" smtClean="0">
                <a:ea typeface="+mn-ea"/>
              </a:rPr>
              <a:t>Computer Matching and Privacy Protection Act of 1988</a:t>
            </a:r>
          </a:p>
          <a:p>
            <a:pPr eaLnBrk="1" hangingPunct="1">
              <a:lnSpc>
                <a:spcPct val="90000"/>
              </a:lnSpc>
              <a:defRPr/>
            </a:pPr>
            <a:r>
              <a:rPr lang="en-US" dirty="0" smtClean="0">
                <a:ea typeface="+mn-ea"/>
              </a:rPr>
              <a:t>Communications Assistance for Law Enforcement Act (CALEA) of 1994</a:t>
            </a:r>
          </a:p>
          <a:p>
            <a:pPr eaLnBrk="1" hangingPunct="1">
              <a:lnSpc>
                <a:spcPct val="90000"/>
              </a:lnSpc>
              <a:defRPr/>
            </a:pPr>
            <a:endParaRPr lang="en-US" dirty="0"/>
          </a:p>
          <a:p>
            <a:pPr eaLnBrk="1" hangingPunct="1">
              <a:lnSpc>
                <a:spcPct val="90000"/>
              </a:lnSpc>
              <a:defRPr/>
            </a:pPr>
            <a:endParaRPr lang="en-US" dirty="0" smtClean="0">
              <a:ea typeface="+mn-ea"/>
            </a:endParaRPr>
          </a:p>
          <a:p>
            <a:pPr eaLnBrk="1" hangingPunct="1">
              <a:lnSpc>
                <a:spcPct val="90000"/>
              </a:lnSpc>
              <a:defRPr/>
            </a:pPr>
            <a:r>
              <a:rPr lang="en-US" dirty="0" smtClean="0"/>
              <a:t>p. 227-229</a:t>
            </a: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60751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33DE467-68E4-4A5B-863E-789313EF8877}" type="slidenum">
              <a:rPr lang="en-US" altLang="en-US" sz="2000">
                <a:latin typeface="Arial" panose="020B0604020202020204" pitchFamily="34" charset="0"/>
              </a:rPr>
              <a:pPr eaLnBrk="1" hangingPunct="1"/>
              <a:t>18</a:t>
            </a:fld>
            <a:endParaRPr lang="en-US" altLang="en-US" sz="2000">
              <a:latin typeface="Arial" panose="020B0604020202020204" pitchFamily="34" charset="0"/>
            </a:endParaRPr>
          </a:p>
        </p:txBody>
      </p:sp>
      <p:sp>
        <p:nvSpPr>
          <p:cNvPr id="524290" name="Rectangle 2"/>
          <p:cNvSpPr>
            <a:spLocks noGrp="1" noChangeArrowheads="1"/>
          </p:cNvSpPr>
          <p:nvPr>
            <p:ph type="title"/>
          </p:nvPr>
        </p:nvSpPr>
        <p:spPr/>
        <p:txBody>
          <a:bodyPr/>
          <a:lstStyle/>
          <a:p>
            <a:pPr eaLnBrk="1" hangingPunct="1">
              <a:defRPr/>
            </a:pPr>
            <a:r>
              <a:rPr lang="en-US" dirty="0" smtClean="0">
                <a:ea typeface="+mj-ea"/>
              </a:rPr>
              <a:t>U.S. Privacy Laws (cont.)</a:t>
            </a:r>
          </a:p>
        </p:txBody>
      </p:sp>
      <p:sp>
        <p:nvSpPr>
          <p:cNvPr id="524291" name="Rectangle 3"/>
          <p:cNvSpPr>
            <a:spLocks noGrp="1" noChangeArrowheads="1"/>
          </p:cNvSpPr>
          <p:nvPr>
            <p:ph type="body" idx="1"/>
          </p:nvPr>
        </p:nvSpPr>
        <p:spPr/>
        <p:txBody>
          <a:bodyPr/>
          <a:lstStyle/>
          <a:p>
            <a:pPr eaLnBrk="1" hangingPunct="1"/>
            <a:r>
              <a:rPr lang="en-US" altLang="en-US" dirty="0"/>
              <a:t>Economic and Protection of Proprietary Information Act of 1996</a:t>
            </a:r>
          </a:p>
          <a:p>
            <a:pPr eaLnBrk="1" hangingPunct="1"/>
            <a:r>
              <a:rPr lang="en-US" altLang="en-US" dirty="0"/>
              <a:t>Health Insurance Portability and Accountability Act (HIPAA) of 1996</a:t>
            </a:r>
          </a:p>
          <a:p>
            <a:pPr eaLnBrk="1" hangingPunct="1"/>
            <a:r>
              <a:rPr lang="en-US" altLang="en-US" dirty="0"/>
              <a:t>Children</a:t>
            </a:r>
            <a:r>
              <a:rPr lang="ja-JP" altLang="en-US" dirty="0"/>
              <a:t>’</a:t>
            </a:r>
            <a:r>
              <a:rPr lang="en-US" altLang="ja-JP" dirty="0"/>
              <a:t>s Online Privacy Protection Act (COPPA) of 1998</a:t>
            </a:r>
          </a:p>
          <a:p>
            <a:pPr eaLnBrk="1" hangingPunct="1"/>
            <a:r>
              <a:rPr lang="en-US" altLang="en-US" dirty="0"/>
              <a:t>Identity Theft and Assumption Deterrence Act of 1998</a:t>
            </a:r>
          </a:p>
          <a:p>
            <a:pPr eaLnBrk="1" hangingPunct="1"/>
            <a:r>
              <a:rPr lang="en-US" altLang="en-US" dirty="0"/>
              <a:t>Gramm-Leach-Bliley Act (GLBA) of 1999</a:t>
            </a:r>
          </a:p>
          <a:p>
            <a:pPr eaLnBrk="1" hangingPunct="1"/>
            <a:r>
              <a:rPr lang="en-US" altLang="en-US" dirty="0"/>
              <a:t>Provide Appropriate Tools Required to Intercept and Obstruct Terrorism (PATRIOT) Act of 2001</a:t>
            </a:r>
          </a:p>
          <a:p>
            <a:pPr eaLnBrk="1" hangingPunct="1"/>
            <a:r>
              <a:rPr lang="en-US" altLang="en-US" dirty="0"/>
              <a:t>Health Information Technology for Economic and Clinical Health Act (HITECH) of 2009</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352934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06967DE-5D84-482E-B47B-43CE52B2DAE6}" type="slidenum">
              <a:rPr lang="en-US" altLang="en-US" sz="2000">
                <a:latin typeface="Arial" panose="020B0604020202020204" pitchFamily="34" charset="0"/>
              </a:rPr>
              <a:pPr eaLnBrk="1" hangingPunct="1"/>
              <a:t>19</a:t>
            </a:fld>
            <a:endParaRPr lang="en-US" altLang="en-US" sz="2000">
              <a:latin typeface="Arial" panose="020B0604020202020204" pitchFamily="34" charset="0"/>
            </a:endParaRPr>
          </a:p>
        </p:txBody>
      </p:sp>
      <p:sp>
        <p:nvSpPr>
          <p:cNvPr id="525314" name="Rectangle 2"/>
          <p:cNvSpPr>
            <a:spLocks noGrp="1" noChangeArrowheads="1"/>
          </p:cNvSpPr>
          <p:nvPr>
            <p:ph type="title"/>
          </p:nvPr>
        </p:nvSpPr>
        <p:spPr/>
        <p:txBody>
          <a:bodyPr/>
          <a:lstStyle/>
          <a:p>
            <a:pPr eaLnBrk="1" hangingPunct="1">
              <a:defRPr/>
            </a:pPr>
            <a:r>
              <a:rPr lang="en-US" dirty="0" smtClean="0">
                <a:ea typeface="+mj-ea"/>
              </a:rPr>
              <a:t>U.S. Computer Crime Laws</a:t>
            </a:r>
          </a:p>
        </p:txBody>
      </p:sp>
      <p:sp>
        <p:nvSpPr>
          <p:cNvPr id="525315" name="Rectangle 3"/>
          <p:cNvSpPr>
            <a:spLocks noGrp="1" noChangeArrowheads="1"/>
          </p:cNvSpPr>
          <p:nvPr>
            <p:ph type="body" idx="1"/>
          </p:nvPr>
        </p:nvSpPr>
        <p:spPr/>
        <p:txBody>
          <a:bodyPr>
            <a:noAutofit/>
          </a:bodyPr>
          <a:lstStyle/>
          <a:p>
            <a:pPr eaLnBrk="1" hangingPunct="1">
              <a:defRPr/>
            </a:pPr>
            <a:r>
              <a:rPr lang="en-US" dirty="0"/>
              <a:t>Access Device Fraud, 1984</a:t>
            </a:r>
          </a:p>
          <a:p>
            <a:pPr eaLnBrk="1" hangingPunct="1">
              <a:defRPr/>
            </a:pPr>
            <a:r>
              <a:rPr lang="en-US" dirty="0"/>
              <a:t>Computer Fraud and Abuse Act of 1984</a:t>
            </a:r>
          </a:p>
          <a:p>
            <a:pPr eaLnBrk="1" hangingPunct="1">
              <a:defRPr/>
            </a:pPr>
            <a:r>
              <a:rPr lang="en-US" dirty="0"/>
              <a:t>Computer Security Act of 1987</a:t>
            </a:r>
          </a:p>
          <a:p>
            <a:pPr eaLnBrk="1" hangingPunct="1">
              <a:defRPr/>
            </a:pPr>
            <a:r>
              <a:rPr lang="en-US" dirty="0"/>
              <a:t>National Information Infrastructure Protection Act of 1996</a:t>
            </a:r>
          </a:p>
          <a:p>
            <a:pPr eaLnBrk="1" hangingPunct="1">
              <a:defRPr/>
            </a:pPr>
            <a:r>
              <a:rPr lang="en-US" dirty="0"/>
              <a:t>Sarbanes-Oxley Act of 2002</a:t>
            </a:r>
          </a:p>
          <a:p>
            <a:pPr eaLnBrk="1" hangingPunct="1">
              <a:defRPr/>
            </a:pPr>
            <a:r>
              <a:rPr lang="en-US" dirty="0"/>
              <a:t>Federal Information Security Management Act of 2002 (FISMA)</a:t>
            </a:r>
          </a:p>
          <a:p>
            <a:pPr eaLnBrk="1" hangingPunct="1">
              <a:defRPr/>
            </a:pPr>
            <a:r>
              <a:rPr lang="en-US" dirty="0"/>
              <a:t>Controlling The Assault of Non-Solicited Pornography and Marketing (CAN-SPAM) Act of 2003</a:t>
            </a:r>
          </a:p>
          <a:p>
            <a:pPr eaLnBrk="1" hangingPunct="1">
              <a:defRPr/>
            </a:pPr>
            <a:r>
              <a:rPr lang="en-US" dirty="0"/>
              <a:t>Identity Theft and Assumption Deterrence Act of 2003</a:t>
            </a:r>
          </a:p>
          <a:p>
            <a:pPr eaLnBrk="1" hangingPunct="1">
              <a:defRPr/>
            </a:pPr>
            <a:r>
              <a:rPr lang="en-US" dirty="0"/>
              <a:t>U.S. state laws on electronic privacy and breach notification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88032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7734D13-3C83-4AED-9EB2-A43CA34968ED}" type="slidenum">
              <a:rPr lang="en-US" altLang="en-US" sz="2000">
                <a:latin typeface="Arial" panose="020B0604020202020204" pitchFamily="34" charset="0"/>
              </a:rPr>
              <a:pPr eaLnBrk="1" hangingPunct="1"/>
              <a:t>2</a:t>
            </a:fld>
            <a:endParaRPr lang="en-US" altLang="en-US" sz="2000">
              <a:latin typeface="Arial" panose="020B0604020202020204" pitchFamily="34" charset="0"/>
            </a:endParaRPr>
          </a:p>
        </p:txBody>
      </p:sp>
      <p:sp>
        <p:nvSpPr>
          <p:cNvPr id="4098" name="Rectangle 2"/>
          <p:cNvSpPr>
            <a:spLocks noGrp="1" noChangeArrowheads="1"/>
          </p:cNvSpPr>
          <p:nvPr>
            <p:ph type="title"/>
          </p:nvPr>
        </p:nvSpPr>
        <p:spPr/>
        <p:txBody>
          <a:bodyPr/>
          <a:lstStyle/>
          <a:p>
            <a:pPr eaLnBrk="1" hangingPunct="1">
              <a:defRPr/>
            </a:pPr>
            <a:r>
              <a:rPr lang="en-US" smtClean="0">
                <a:ea typeface="+mj-ea"/>
              </a:rPr>
              <a:t>Objectives</a:t>
            </a:r>
          </a:p>
        </p:txBody>
      </p:sp>
      <p:sp>
        <p:nvSpPr>
          <p:cNvPr id="4099" name="Rectangle 3"/>
          <p:cNvSpPr>
            <a:spLocks noGrp="1" noChangeArrowheads="1"/>
          </p:cNvSpPr>
          <p:nvPr>
            <p:ph type="body" idx="1"/>
          </p:nvPr>
        </p:nvSpPr>
        <p:spPr/>
        <p:txBody>
          <a:bodyPr/>
          <a:lstStyle/>
          <a:p>
            <a:pPr eaLnBrk="1" hangingPunct="1">
              <a:defRPr/>
            </a:pPr>
            <a:r>
              <a:rPr lang="en-US" dirty="0" smtClean="0">
                <a:ea typeface="+mn-ea"/>
              </a:rPr>
              <a:t>Computer related crime</a:t>
            </a:r>
          </a:p>
          <a:p>
            <a:pPr eaLnBrk="1" hangingPunct="1">
              <a:defRPr/>
            </a:pPr>
            <a:r>
              <a:rPr lang="en-US" dirty="0" smtClean="0">
                <a:ea typeface="+mn-ea"/>
              </a:rPr>
              <a:t>Categories of law and computer crime laws in the U.S. and other countries</a:t>
            </a:r>
          </a:p>
          <a:p>
            <a:pPr eaLnBrk="1" hangingPunct="1">
              <a:defRPr/>
            </a:pPr>
            <a:r>
              <a:rPr lang="en-US" dirty="0" smtClean="0">
                <a:ea typeface="+mn-ea"/>
              </a:rPr>
              <a:t>Security incident response</a:t>
            </a:r>
          </a:p>
          <a:p>
            <a:pPr eaLnBrk="1" hangingPunct="1">
              <a:defRPr/>
            </a:pPr>
            <a:r>
              <a:rPr lang="en-US" dirty="0" smtClean="0">
                <a:ea typeface="+mn-ea"/>
              </a:rPr>
              <a:t>Investigations</a:t>
            </a:r>
          </a:p>
          <a:p>
            <a:pPr eaLnBrk="1" hangingPunct="1">
              <a:defRPr/>
            </a:pPr>
            <a:r>
              <a:rPr lang="en-US" dirty="0" smtClean="0">
                <a:ea typeface="+mn-ea"/>
              </a:rPr>
              <a:t>Computer forensics</a:t>
            </a:r>
          </a:p>
          <a:p>
            <a:pPr eaLnBrk="1" hangingPunct="1">
              <a:defRPr/>
            </a:pPr>
            <a:r>
              <a:rPr lang="en-US" dirty="0" smtClean="0">
                <a:ea typeface="+mn-ea"/>
              </a:rPr>
              <a:t>Professional ethics </a:t>
            </a:r>
          </a:p>
          <a:p>
            <a:pPr eaLnBrk="1" hangingPunct="1">
              <a:defRPr/>
            </a:pP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669292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176871A-43F9-46E8-8BF2-0B889C35C924}" type="slidenum">
              <a:rPr lang="en-US" altLang="en-US" sz="2000">
                <a:latin typeface="Arial" panose="020B0604020202020204" pitchFamily="34" charset="0"/>
              </a:rPr>
              <a:pPr eaLnBrk="1" hangingPunct="1"/>
              <a:t>20</a:t>
            </a:fld>
            <a:endParaRPr lang="en-US" altLang="en-US" sz="2000">
              <a:latin typeface="Arial" panose="020B0604020202020204" pitchFamily="34" charset="0"/>
            </a:endParaRPr>
          </a:p>
        </p:txBody>
      </p:sp>
      <p:sp>
        <p:nvSpPr>
          <p:cNvPr id="526338" name="Rectangle 2"/>
          <p:cNvSpPr>
            <a:spLocks noGrp="1" noChangeArrowheads="1"/>
          </p:cNvSpPr>
          <p:nvPr>
            <p:ph type="title"/>
          </p:nvPr>
        </p:nvSpPr>
        <p:spPr/>
        <p:txBody>
          <a:bodyPr/>
          <a:lstStyle/>
          <a:p>
            <a:pPr eaLnBrk="1" hangingPunct="1">
              <a:defRPr/>
            </a:pPr>
            <a:r>
              <a:rPr lang="en-US" dirty="0" smtClean="0">
                <a:ea typeface="+mj-ea"/>
              </a:rPr>
              <a:t>Canadian Computer Crime Laws</a:t>
            </a:r>
          </a:p>
        </p:txBody>
      </p:sp>
      <p:sp>
        <p:nvSpPr>
          <p:cNvPr id="526339" name="Rectangle 3"/>
          <p:cNvSpPr>
            <a:spLocks noGrp="1" noChangeArrowheads="1"/>
          </p:cNvSpPr>
          <p:nvPr>
            <p:ph type="body" idx="1"/>
          </p:nvPr>
        </p:nvSpPr>
        <p:spPr/>
        <p:txBody>
          <a:bodyPr/>
          <a:lstStyle/>
          <a:p>
            <a:pPr eaLnBrk="1" hangingPunct="1"/>
            <a:r>
              <a:rPr lang="en-US" altLang="en-US" dirty="0" smtClean="0"/>
              <a:t>Interception of Communications (Criminal Code of Canada, § 184)</a:t>
            </a:r>
          </a:p>
          <a:p>
            <a:pPr eaLnBrk="1" hangingPunct="1"/>
            <a:r>
              <a:rPr lang="en-US" altLang="en-US" dirty="0" smtClean="0"/>
              <a:t>Unauthorized User of Computer (Criminal Code of Canada, § 342.1)</a:t>
            </a:r>
          </a:p>
          <a:p>
            <a:pPr eaLnBrk="1" hangingPunct="1"/>
            <a:r>
              <a:rPr lang="en-US" altLang="en-US" dirty="0" smtClean="0"/>
              <a:t>Privacy Act, 1983</a:t>
            </a:r>
          </a:p>
          <a:p>
            <a:pPr eaLnBrk="1" hangingPunct="1"/>
            <a:r>
              <a:rPr lang="en-US" altLang="en-US" dirty="0" smtClean="0"/>
              <a:t>Personal Information Protection and Electronic Documents Act (PIPEDA)</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08458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E5C3D92-A2A4-4AC5-AECD-3080628458C7}" type="slidenum">
              <a:rPr lang="en-US" altLang="en-US" sz="2000">
                <a:latin typeface="Arial" panose="020B0604020202020204" pitchFamily="34" charset="0"/>
              </a:rPr>
              <a:pPr eaLnBrk="1" hangingPunct="1"/>
              <a:t>21</a:t>
            </a:fld>
            <a:endParaRPr lang="en-US" altLang="en-US" sz="2000">
              <a:latin typeface="Arial" panose="020B0604020202020204" pitchFamily="34" charset="0"/>
            </a:endParaRPr>
          </a:p>
        </p:txBody>
      </p:sp>
      <p:sp>
        <p:nvSpPr>
          <p:cNvPr id="527362" name="Rectangle 2"/>
          <p:cNvSpPr>
            <a:spLocks noGrp="1" noChangeArrowheads="1"/>
          </p:cNvSpPr>
          <p:nvPr>
            <p:ph type="title"/>
          </p:nvPr>
        </p:nvSpPr>
        <p:spPr/>
        <p:txBody>
          <a:bodyPr/>
          <a:lstStyle/>
          <a:p>
            <a:pPr eaLnBrk="1" hangingPunct="1">
              <a:defRPr/>
            </a:pPr>
            <a:r>
              <a:rPr lang="en-US" dirty="0" smtClean="0">
                <a:ea typeface="+mj-ea"/>
              </a:rPr>
              <a:t>European Computer Crime Laws</a:t>
            </a:r>
          </a:p>
        </p:txBody>
      </p:sp>
      <p:sp>
        <p:nvSpPr>
          <p:cNvPr id="527363" name="Rectangle 3"/>
          <p:cNvSpPr>
            <a:spLocks noGrp="1" noChangeArrowheads="1"/>
          </p:cNvSpPr>
          <p:nvPr>
            <p:ph type="body" idx="1"/>
          </p:nvPr>
        </p:nvSpPr>
        <p:spPr/>
        <p:txBody>
          <a:bodyPr/>
          <a:lstStyle/>
          <a:p>
            <a:pPr eaLnBrk="1" hangingPunct="1">
              <a:lnSpc>
                <a:spcPct val="90000"/>
              </a:lnSpc>
              <a:defRPr/>
            </a:pPr>
            <a:r>
              <a:rPr lang="en-US" dirty="0"/>
              <a:t>Computer Misuse Act 1990 (CMA)</a:t>
            </a:r>
          </a:p>
          <a:p>
            <a:pPr eaLnBrk="1" hangingPunct="1">
              <a:lnSpc>
                <a:spcPct val="90000"/>
              </a:lnSpc>
              <a:defRPr/>
            </a:pPr>
            <a:r>
              <a:rPr lang="en-US" dirty="0"/>
              <a:t>The Regulation of Investigatory Powers Act 2000</a:t>
            </a:r>
          </a:p>
          <a:p>
            <a:pPr eaLnBrk="1" hangingPunct="1">
              <a:lnSpc>
                <a:spcPct val="90000"/>
              </a:lnSpc>
              <a:defRPr/>
            </a:pPr>
            <a:r>
              <a:rPr lang="en-US" dirty="0"/>
              <a:t>Anti-terrorism, Crime and Security Act 2001</a:t>
            </a:r>
          </a:p>
          <a:p>
            <a:pPr eaLnBrk="1" hangingPunct="1">
              <a:lnSpc>
                <a:spcPct val="90000"/>
              </a:lnSpc>
              <a:defRPr/>
            </a:pPr>
            <a:r>
              <a:rPr lang="en-US" dirty="0"/>
              <a:t>Data Protection Act 1998 (DPA)</a:t>
            </a:r>
          </a:p>
          <a:p>
            <a:pPr eaLnBrk="1" hangingPunct="1">
              <a:lnSpc>
                <a:spcPct val="90000"/>
              </a:lnSpc>
              <a:defRPr/>
            </a:pPr>
            <a:r>
              <a:rPr lang="en-US" dirty="0"/>
              <a:t>Privacy and Electronic Communications Regulations 2003</a:t>
            </a:r>
          </a:p>
          <a:p>
            <a:pPr eaLnBrk="1" hangingPunct="1">
              <a:lnSpc>
                <a:spcPct val="90000"/>
              </a:lnSpc>
              <a:defRPr/>
            </a:pPr>
            <a:r>
              <a:rPr lang="en-US" dirty="0"/>
              <a:t>Fraud Act 2006</a:t>
            </a:r>
          </a:p>
          <a:p>
            <a:pPr eaLnBrk="1" hangingPunct="1">
              <a:lnSpc>
                <a:spcPct val="90000"/>
              </a:lnSpc>
              <a:defRPr/>
            </a:pPr>
            <a:r>
              <a:rPr lang="en-US" dirty="0"/>
              <a:t>Police and Justice Act 2006</a:t>
            </a:r>
          </a:p>
          <a:p>
            <a:pPr eaLnBrk="1" hangingPunct="1">
              <a:lnSpc>
                <a:spcPct val="90000"/>
              </a:lnSpc>
              <a:defRPr/>
            </a:pPr>
            <a:r>
              <a:rPr lang="en-US" dirty="0"/>
              <a:t>Convention for the Protection of Individuals with regard to Automatic Processing of Personal Data</a:t>
            </a:r>
          </a:p>
          <a:p>
            <a:pPr eaLnBrk="1" hangingPunct="1">
              <a:lnSpc>
                <a:spcPct val="90000"/>
              </a:lnSpc>
              <a:defRPr/>
            </a:pPr>
            <a:r>
              <a:rPr lang="en-US" dirty="0"/>
              <a:t>Directive on the Protection of Personal Data (95/46/EC)</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941636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7D8664D-9E4C-4F1A-BF86-4ADA96B94401}" type="slidenum">
              <a:rPr lang="en-US" altLang="en-US" sz="2000">
                <a:latin typeface="Arial" panose="020B0604020202020204" pitchFamily="34" charset="0"/>
              </a:rPr>
              <a:pPr eaLnBrk="1" hangingPunct="1"/>
              <a:t>22</a:t>
            </a:fld>
            <a:endParaRPr lang="en-US" altLang="en-US" sz="2000">
              <a:latin typeface="Arial" panose="020B0604020202020204" pitchFamily="34" charset="0"/>
            </a:endParaRPr>
          </a:p>
        </p:txBody>
      </p:sp>
      <p:sp>
        <p:nvSpPr>
          <p:cNvPr id="528386" name="Rectangle 2"/>
          <p:cNvSpPr>
            <a:spLocks noGrp="1" noChangeArrowheads="1"/>
          </p:cNvSpPr>
          <p:nvPr>
            <p:ph type="title"/>
          </p:nvPr>
        </p:nvSpPr>
        <p:spPr/>
        <p:txBody>
          <a:bodyPr/>
          <a:lstStyle/>
          <a:p>
            <a:pPr eaLnBrk="1" hangingPunct="1">
              <a:defRPr/>
            </a:pPr>
            <a:r>
              <a:rPr lang="en-US" dirty="0" smtClean="0">
                <a:ea typeface="+mj-ea"/>
              </a:rPr>
              <a:t>Laws in Other Countries</a:t>
            </a:r>
          </a:p>
        </p:txBody>
      </p:sp>
      <p:sp>
        <p:nvSpPr>
          <p:cNvPr id="528387" name="Rectangle 3"/>
          <p:cNvSpPr>
            <a:spLocks noGrp="1" noChangeArrowheads="1"/>
          </p:cNvSpPr>
          <p:nvPr>
            <p:ph type="body" idx="1"/>
          </p:nvPr>
        </p:nvSpPr>
        <p:spPr/>
        <p:txBody>
          <a:bodyPr/>
          <a:lstStyle/>
          <a:p>
            <a:pPr eaLnBrk="1" hangingPunct="1">
              <a:defRPr/>
            </a:pPr>
            <a:r>
              <a:rPr lang="en-US" dirty="0" smtClean="0">
                <a:ea typeface="+mn-ea"/>
              </a:rPr>
              <a:t>Two categories</a:t>
            </a:r>
          </a:p>
          <a:p>
            <a:pPr lvl="1" eaLnBrk="1" hangingPunct="1">
              <a:defRPr/>
            </a:pPr>
            <a:r>
              <a:rPr lang="en-US" b="1" dirty="0" smtClean="0">
                <a:ea typeface="+mn-ea"/>
              </a:rPr>
              <a:t>Unauthorized entry.</a:t>
            </a:r>
            <a:r>
              <a:rPr lang="en-US" dirty="0" smtClean="0">
                <a:ea typeface="+mn-ea"/>
              </a:rPr>
              <a:t>  In many countries it is now a crime to access a computer when one is not authorized to do so.</a:t>
            </a:r>
          </a:p>
          <a:p>
            <a:pPr lvl="1" eaLnBrk="1" hangingPunct="1">
              <a:defRPr/>
            </a:pPr>
            <a:r>
              <a:rPr lang="en-US" b="1" dirty="0" smtClean="0">
                <a:ea typeface="+mn-ea"/>
              </a:rPr>
              <a:t>Creation or distribution of malware.</a:t>
            </a:r>
            <a:r>
              <a:rPr lang="en-US" dirty="0" smtClean="0">
                <a:ea typeface="+mn-ea"/>
              </a:rPr>
              <a:t>  Many countries now make it illegal to create, release, or distribute malware.</a:t>
            </a:r>
          </a:p>
          <a:p>
            <a:pPr lvl="1" eaLnBrk="1" hangingPunct="1">
              <a:defRPr/>
            </a:pP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8794872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Managing Compliance</a:t>
            </a:r>
          </a:p>
        </p:txBody>
      </p:sp>
      <p:sp>
        <p:nvSpPr>
          <p:cNvPr id="3" name="Content Placeholder 2"/>
          <p:cNvSpPr>
            <a:spLocks noGrp="1"/>
          </p:cNvSpPr>
          <p:nvPr>
            <p:ph idx="1"/>
          </p:nvPr>
        </p:nvSpPr>
        <p:spPr/>
        <p:txBody>
          <a:bodyPr>
            <a:normAutofit/>
          </a:bodyPr>
          <a:lstStyle/>
          <a:p>
            <a:pPr eaLnBrk="1" hangingPunct="1">
              <a:defRPr/>
            </a:pPr>
            <a:r>
              <a:rPr lang="en-US" dirty="0" smtClean="0">
                <a:ea typeface="+mn-ea"/>
              </a:rPr>
              <a:t>Organizations in many countries required to comply with laws and regulations related to data protection</a:t>
            </a:r>
          </a:p>
          <a:p>
            <a:pPr eaLnBrk="1" hangingPunct="1">
              <a:defRPr/>
            </a:pPr>
            <a:r>
              <a:rPr lang="en-US" dirty="0" smtClean="0">
                <a:ea typeface="+mn-ea"/>
              </a:rPr>
              <a:t>Organizations frequently adopt a framework of controls to manage compliance (and security):</a:t>
            </a:r>
          </a:p>
          <a:p>
            <a:pPr lvl="1" eaLnBrk="1" hangingPunct="1">
              <a:defRPr/>
            </a:pPr>
            <a:r>
              <a:rPr lang="en-US" dirty="0" smtClean="0">
                <a:ea typeface="+mn-ea"/>
              </a:rPr>
              <a:t>COBIT (Control Objectives for Information and Related Technology)</a:t>
            </a:r>
          </a:p>
          <a:p>
            <a:pPr lvl="1" eaLnBrk="1" hangingPunct="1">
              <a:defRPr/>
            </a:pPr>
            <a:r>
              <a:rPr lang="en-US" dirty="0" smtClean="0">
                <a:ea typeface="+mn-ea"/>
              </a:rPr>
              <a:t>COSO (Committee of Sponsoring Organizations of the Treadway Commission)</a:t>
            </a:r>
          </a:p>
          <a:p>
            <a:pPr lvl="1" eaLnBrk="1" hangingPunct="1">
              <a:defRPr/>
            </a:pPr>
            <a:r>
              <a:rPr lang="en-US" dirty="0" smtClean="0">
                <a:ea typeface="+mn-ea"/>
              </a:rPr>
              <a:t>ISO 27002 (Code of Practice for Information Security Management)</a:t>
            </a: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67FBF07-5B1D-451D-8E49-D12F0632D675}" type="slidenum">
              <a:rPr lang="en-US" altLang="en-US" sz="2000">
                <a:latin typeface="Arial" panose="020B0604020202020204" pitchFamily="34" charset="0"/>
              </a:rPr>
              <a:pPr eaLnBrk="1" hangingPunct="1"/>
              <a:t>23</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042584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81000"/>
            <a:ext cx="10769600" cy="608351"/>
          </a:xfrm>
        </p:spPr>
        <p:txBody>
          <a:bodyPr/>
          <a:lstStyle/>
          <a:p>
            <a:r>
              <a:rPr lang="en-US" dirty="0" smtClean="0"/>
              <a:t>Managing Compliance	</a:t>
            </a:r>
            <a:endParaRPr lang="en-US" dirty="0"/>
          </a:p>
        </p:txBody>
      </p:sp>
      <p:sp>
        <p:nvSpPr>
          <p:cNvPr id="3" name="Content Placeholder 2"/>
          <p:cNvSpPr>
            <a:spLocks noGrp="1"/>
          </p:cNvSpPr>
          <p:nvPr>
            <p:ph idx="1"/>
          </p:nvPr>
        </p:nvSpPr>
        <p:spPr>
          <a:xfrm>
            <a:off x="711200" y="989351"/>
            <a:ext cx="10769600" cy="5259049"/>
          </a:xfrm>
        </p:spPr>
        <p:txBody>
          <a:bodyPr/>
          <a:lstStyle/>
          <a:p>
            <a:r>
              <a:rPr lang="en-US" sz="2400" dirty="0" smtClean="0"/>
              <a:t>Organizations </a:t>
            </a:r>
            <a:r>
              <a:rPr lang="en-US" sz="2400" dirty="0"/>
              <a:t>generally use one of these frameworks as a starting point and then develop additional controls that reflect the results of risk analysis or specific laws and regulations.</a:t>
            </a:r>
          </a:p>
          <a:p>
            <a:r>
              <a:rPr lang="en-US" sz="2400" dirty="0"/>
              <a:t>The life cycle activities for these and other frameworks resemble the </a:t>
            </a:r>
            <a:r>
              <a:rPr lang="en-US" sz="2400"/>
              <a:t>Plan-Do-Check-Act </a:t>
            </a:r>
            <a:r>
              <a:rPr lang="en-US" sz="2400" smtClean="0"/>
              <a:t>process </a:t>
            </a:r>
            <a:r>
              <a:rPr lang="en-US" sz="2400" dirty="0"/>
              <a:t>lifecycle, also known as the Deming </a:t>
            </a:r>
            <a:r>
              <a:rPr lang="en-US" sz="2400" dirty="0" smtClean="0"/>
              <a:t>Cycle. </a:t>
            </a:r>
          </a:p>
          <a:p>
            <a:r>
              <a:rPr lang="en-US" sz="2400" dirty="0" smtClean="0"/>
              <a:t>Plan</a:t>
            </a:r>
            <a:r>
              <a:rPr lang="en-US" sz="2400" dirty="0"/>
              <a:t>. Establish policies, processes, procedures, architectures, and so on. </a:t>
            </a:r>
            <a:endParaRPr lang="en-US" sz="2400" dirty="0" smtClean="0"/>
          </a:p>
          <a:p>
            <a:r>
              <a:rPr lang="en-US" sz="2400" dirty="0" smtClean="0"/>
              <a:t>Do</a:t>
            </a:r>
            <a:r>
              <a:rPr lang="en-US" sz="2400" dirty="0"/>
              <a:t>. Implement and perform the processes and procedures.</a:t>
            </a:r>
          </a:p>
          <a:p>
            <a:r>
              <a:rPr lang="en-US" sz="2400" dirty="0"/>
              <a:t>Check. Periodically verify the correct operation and implementation of processes and architectures through internal or external audit and control testing.</a:t>
            </a:r>
          </a:p>
          <a:p>
            <a:r>
              <a:rPr lang="en-US" sz="2400" dirty="0"/>
              <a:t>Act. Make improvements to processes and architectures based upon the results of internal and external audits</a:t>
            </a:r>
            <a:r>
              <a:rPr lang="en-US" sz="2400" dirty="0" smtClean="0"/>
              <a:t>.</a:t>
            </a:r>
            <a:endParaRPr lang="en-US" sz="2400" dirty="0"/>
          </a:p>
        </p:txBody>
      </p:sp>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CD9A1BD2-321B-4FFC-908F-9FA83987F98C}" type="slidenum">
              <a:rPr lang="en-US" smtClean="0"/>
              <a:t>24</a:t>
            </a:fld>
            <a:endParaRPr lang="en-US"/>
          </a:p>
        </p:txBody>
      </p:sp>
    </p:spTree>
    <p:extLst>
      <p:ext uri="{BB962C8B-B14F-4D97-AF65-F5344CB8AC3E}">
        <p14:creationId xmlns:p14="http://schemas.microsoft.com/office/powerpoint/2010/main" val="1364505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P-D-C-A Life Cycle</a:t>
            </a:r>
            <a:endParaRPr lang="en-US" dirty="0"/>
          </a:p>
        </p:txBody>
      </p:sp>
      <p:pic>
        <p:nvPicPr>
          <p:cNvPr id="6" name="Content Placeholder 5"/>
          <p:cNvPicPr>
            <a:picLocks noGrp="1" noChangeAspect="1"/>
          </p:cNvPicPr>
          <p:nvPr>
            <p:ph idx="1"/>
          </p:nvPr>
        </p:nvPicPr>
        <p:blipFill>
          <a:blip r:embed="rId3"/>
          <a:stretch>
            <a:fillRect/>
          </a:stretch>
        </p:blipFill>
        <p:spPr>
          <a:xfrm>
            <a:off x="3634154" y="1676400"/>
            <a:ext cx="4923692" cy="4572000"/>
          </a:xfrm>
          <a:prstGeom prst="rect">
            <a:avLst/>
          </a:prstGeom>
        </p:spPr>
      </p:pic>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CD9A1BD2-321B-4FFC-908F-9FA83987F98C}" type="slidenum">
              <a:rPr lang="en-US" smtClean="0"/>
              <a:t>25</a:t>
            </a:fld>
            <a:endParaRPr lang="en-US"/>
          </a:p>
        </p:txBody>
      </p:sp>
    </p:spTree>
    <p:extLst>
      <p:ext uri="{BB962C8B-B14F-4D97-AF65-F5344CB8AC3E}">
        <p14:creationId xmlns:p14="http://schemas.microsoft.com/office/powerpoint/2010/main" val="646484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0ACC3BF-E994-432B-AF7B-F08F4A5F733C}" type="slidenum">
              <a:rPr lang="en-US" altLang="en-US" sz="2000">
                <a:latin typeface="Arial" panose="020B0604020202020204" pitchFamily="34" charset="0"/>
              </a:rPr>
              <a:pPr eaLnBrk="1" hangingPunct="1"/>
              <a:t>26</a:t>
            </a:fld>
            <a:endParaRPr lang="en-US" altLang="en-US" sz="2000">
              <a:latin typeface="Arial" panose="020B0604020202020204" pitchFamily="34" charset="0"/>
            </a:endParaRPr>
          </a:p>
        </p:txBody>
      </p:sp>
      <p:sp>
        <p:nvSpPr>
          <p:cNvPr id="529410" name="Rectangle 2"/>
          <p:cNvSpPr>
            <a:spLocks noGrp="1" noChangeArrowheads="1"/>
          </p:cNvSpPr>
          <p:nvPr>
            <p:ph type="title"/>
          </p:nvPr>
        </p:nvSpPr>
        <p:spPr/>
        <p:txBody>
          <a:bodyPr/>
          <a:lstStyle/>
          <a:p>
            <a:pPr eaLnBrk="1" hangingPunct="1">
              <a:defRPr/>
            </a:pPr>
            <a:r>
              <a:rPr lang="en-US" dirty="0" smtClean="0">
                <a:ea typeface="+mj-ea"/>
              </a:rPr>
              <a:t>Security Incident Response</a:t>
            </a:r>
          </a:p>
        </p:txBody>
      </p:sp>
      <p:sp>
        <p:nvSpPr>
          <p:cNvPr id="529411" name="Rectangle 3"/>
          <p:cNvSpPr>
            <a:spLocks noGrp="1" noChangeArrowheads="1"/>
          </p:cNvSpPr>
          <p:nvPr>
            <p:ph type="body" idx="1"/>
          </p:nvPr>
        </p:nvSpPr>
        <p:spPr/>
        <p:txBody>
          <a:bodyPr/>
          <a:lstStyle/>
          <a:p>
            <a:pPr eaLnBrk="1" hangingPunct="1">
              <a:defRPr/>
            </a:pPr>
            <a:r>
              <a:rPr lang="en-US" dirty="0" smtClean="0">
                <a:ea typeface="+mn-ea"/>
              </a:rPr>
              <a:t>Incident declaration</a:t>
            </a:r>
          </a:p>
          <a:p>
            <a:pPr eaLnBrk="1" hangingPunct="1">
              <a:defRPr/>
            </a:pPr>
            <a:r>
              <a:rPr lang="en-US" dirty="0" smtClean="0">
                <a:ea typeface="+mn-ea"/>
              </a:rPr>
              <a:t>Triage</a:t>
            </a:r>
          </a:p>
          <a:p>
            <a:pPr eaLnBrk="1" hangingPunct="1">
              <a:defRPr/>
            </a:pPr>
            <a:r>
              <a:rPr lang="en-US" dirty="0" smtClean="0">
                <a:ea typeface="+mn-ea"/>
              </a:rPr>
              <a:t>Investigation</a:t>
            </a:r>
          </a:p>
          <a:p>
            <a:pPr eaLnBrk="1" hangingPunct="1">
              <a:defRPr/>
            </a:pPr>
            <a:r>
              <a:rPr lang="en-US" dirty="0" smtClean="0">
                <a:ea typeface="+mn-ea"/>
              </a:rPr>
              <a:t>Analysis</a:t>
            </a:r>
          </a:p>
          <a:p>
            <a:pPr eaLnBrk="1" hangingPunct="1">
              <a:defRPr/>
            </a:pPr>
            <a:r>
              <a:rPr lang="en-US" dirty="0" smtClean="0">
                <a:ea typeface="+mn-ea"/>
              </a:rPr>
              <a:t>Containment</a:t>
            </a:r>
          </a:p>
          <a:p>
            <a:pPr eaLnBrk="1" hangingPunct="1">
              <a:defRPr/>
            </a:pPr>
            <a:r>
              <a:rPr lang="en-US" dirty="0" smtClean="0">
                <a:ea typeface="+mn-ea"/>
              </a:rPr>
              <a:t>Recovery</a:t>
            </a:r>
          </a:p>
          <a:p>
            <a:pPr eaLnBrk="1" hangingPunct="1">
              <a:defRPr/>
            </a:pPr>
            <a:r>
              <a:rPr lang="en-US" dirty="0" smtClean="0">
                <a:ea typeface="+mn-ea"/>
              </a:rPr>
              <a:t>Debriefing</a:t>
            </a:r>
          </a:p>
          <a:p>
            <a:pPr eaLnBrk="1" hangingPunct="1">
              <a:defRPr/>
            </a:pPr>
            <a:r>
              <a:rPr lang="en-US" dirty="0" smtClean="0"/>
              <a:t>Continuous Improvement</a:t>
            </a: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777375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7149F8A-0D0D-4B37-811F-01F5A27D4C09}" type="slidenum">
              <a:rPr lang="en-US" altLang="en-US" sz="2000">
                <a:latin typeface="Arial" panose="020B0604020202020204" pitchFamily="34" charset="0"/>
              </a:rPr>
              <a:pPr eaLnBrk="1" hangingPunct="1"/>
              <a:t>27</a:t>
            </a:fld>
            <a:endParaRPr lang="en-US" altLang="en-US" sz="2000">
              <a:latin typeface="Arial" panose="020B0604020202020204" pitchFamily="34" charset="0"/>
            </a:endParaRPr>
          </a:p>
        </p:txBody>
      </p:sp>
      <p:sp>
        <p:nvSpPr>
          <p:cNvPr id="530434" name="Rectangle 2"/>
          <p:cNvSpPr>
            <a:spLocks noGrp="1" noChangeArrowheads="1"/>
          </p:cNvSpPr>
          <p:nvPr>
            <p:ph type="title"/>
          </p:nvPr>
        </p:nvSpPr>
        <p:spPr/>
        <p:txBody>
          <a:bodyPr/>
          <a:lstStyle/>
          <a:p>
            <a:pPr eaLnBrk="1" hangingPunct="1">
              <a:defRPr/>
            </a:pPr>
            <a:r>
              <a:rPr lang="en-US" dirty="0" smtClean="0">
                <a:ea typeface="+mj-ea"/>
              </a:rPr>
              <a:t>Incident Declaration</a:t>
            </a:r>
          </a:p>
        </p:txBody>
      </p:sp>
      <p:sp>
        <p:nvSpPr>
          <p:cNvPr id="530435" name="Rectangle 3"/>
          <p:cNvSpPr>
            <a:spLocks noGrp="1" noChangeArrowheads="1"/>
          </p:cNvSpPr>
          <p:nvPr>
            <p:ph type="body" idx="1"/>
          </p:nvPr>
        </p:nvSpPr>
        <p:spPr/>
        <p:txBody>
          <a:bodyPr/>
          <a:lstStyle/>
          <a:p>
            <a:pPr eaLnBrk="1" hangingPunct="1">
              <a:defRPr/>
            </a:pPr>
            <a:r>
              <a:rPr lang="en-US" dirty="0" smtClean="0">
                <a:ea typeface="+mn-ea"/>
              </a:rPr>
              <a:t>Triggers</a:t>
            </a:r>
          </a:p>
          <a:p>
            <a:pPr lvl="1" eaLnBrk="1" hangingPunct="1">
              <a:defRPr/>
            </a:pPr>
            <a:r>
              <a:rPr lang="en-US" dirty="0" smtClean="0">
                <a:ea typeface="+mn-ea"/>
              </a:rPr>
              <a:t>Malfunctions and outages</a:t>
            </a:r>
          </a:p>
          <a:p>
            <a:pPr lvl="1" eaLnBrk="1" hangingPunct="1">
              <a:defRPr/>
            </a:pPr>
            <a:r>
              <a:rPr lang="en-US" dirty="0" smtClean="0">
                <a:ea typeface="+mn-ea"/>
              </a:rPr>
              <a:t>Threat or vulnerability alerts</a:t>
            </a:r>
          </a:p>
          <a:p>
            <a:pPr lvl="1" eaLnBrk="1" hangingPunct="1">
              <a:defRPr/>
            </a:pPr>
            <a:r>
              <a:rPr lang="en-US" dirty="0" smtClean="0">
                <a:ea typeface="+mn-ea"/>
              </a:rPr>
              <a:t>News media</a:t>
            </a:r>
          </a:p>
          <a:p>
            <a:pPr lvl="1" eaLnBrk="1" hangingPunct="1">
              <a:defRPr/>
            </a:pPr>
            <a:r>
              <a:rPr lang="en-US" dirty="0" smtClean="0">
                <a:ea typeface="+mn-ea"/>
              </a:rPr>
              <a:t>Customer notification</a:t>
            </a:r>
          </a:p>
          <a:p>
            <a:pPr lvl="1" eaLnBrk="1" hangingPunct="1">
              <a:defRPr/>
            </a:pPr>
            <a:r>
              <a:rPr lang="en-US" dirty="0" smtClean="0">
                <a:ea typeface="+mn-ea"/>
              </a:rPr>
              <a:t>Internal staff</a:t>
            </a:r>
          </a:p>
          <a:p>
            <a:pPr eaLnBrk="1" hangingPunct="1">
              <a:defRPr/>
            </a:pPr>
            <a:r>
              <a:rPr lang="en-US" dirty="0" smtClean="0">
                <a:ea typeface="+mn-ea"/>
              </a:rPr>
              <a:t>Declaration triggers response operations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296832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8D03252-CF2D-44CB-8F55-58C2427FCD47}" type="slidenum">
              <a:rPr lang="en-US" altLang="en-US" sz="2000">
                <a:latin typeface="Arial" panose="020B0604020202020204" pitchFamily="34" charset="0"/>
              </a:rPr>
              <a:pPr eaLnBrk="1" hangingPunct="1"/>
              <a:t>28</a:t>
            </a:fld>
            <a:endParaRPr lang="en-US" altLang="en-US" sz="2000">
              <a:latin typeface="Arial" panose="020B0604020202020204" pitchFamily="34" charset="0"/>
            </a:endParaRPr>
          </a:p>
        </p:txBody>
      </p:sp>
      <p:sp>
        <p:nvSpPr>
          <p:cNvPr id="531458" name="Rectangle 2"/>
          <p:cNvSpPr>
            <a:spLocks noGrp="1" noChangeArrowheads="1"/>
          </p:cNvSpPr>
          <p:nvPr>
            <p:ph type="title"/>
          </p:nvPr>
        </p:nvSpPr>
        <p:spPr/>
        <p:txBody>
          <a:bodyPr/>
          <a:lstStyle/>
          <a:p>
            <a:pPr eaLnBrk="1" hangingPunct="1">
              <a:defRPr/>
            </a:pPr>
            <a:r>
              <a:rPr lang="en-US" smtClean="0">
                <a:ea typeface="+mj-ea"/>
              </a:rPr>
              <a:t>Triage, Investigation, Analysis</a:t>
            </a:r>
          </a:p>
        </p:txBody>
      </p:sp>
      <p:sp>
        <p:nvSpPr>
          <p:cNvPr id="531459" name="Rectangle 3"/>
          <p:cNvSpPr>
            <a:spLocks noGrp="1" noChangeArrowheads="1"/>
          </p:cNvSpPr>
          <p:nvPr>
            <p:ph type="body" idx="1"/>
          </p:nvPr>
        </p:nvSpPr>
        <p:spPr/>
        <p:txBody>
          <a:bodyPr/>
          <a:lstStyle/>
          <a:p>
            <a:pPr eaLnBrk="1" hangingPunct="1">
              <a:defRPr/>
            </a:pPr>
            <a:r>
              <a:rPr lang="en-US" dirty="0" smtClean="0">
                <a:ea typeface="+mn-ea"/>
              </a:rPr>
              <a:t>Identification and analysis of information</a:t>
            </a:r>
          </a:p>
          <a:p>
            <a:pPr eaLnBrk="1" hangingPunct="1">
              <a:defRPr/>
            </a:pPr>
            <a:r>
              <a:rPr lang="en-US" dirty="0" smtClean="0">
                <a:ea typeface="+mn-ea"/>
              </a:rPr>
              <a:t>Search for root cause</a:t>
            </a:r>
          </a:p>
          <a:p>
            <a:pPr eaLnBrk="1" hangingPunct="1">
              <a:defRPr/>
            </a:pPr>
            <a:r>
              <a:rPr lang="en-US" dirty="0" smtClean="0">
                <a:ea typeface="+mn-ea"/>
              </a:rPr>
              <a:t>Assignment of experts</a:t>
            </a:r>
          </a:p>
          <a:p>
            <a:pPr eaLnBrk="1" hangingPunct="1">
              <a:defRPr/>
            </a:pPr>
            <a:r>
              <a:rPr lang="en-US" dirty="0" smtClean="0">
                <a:ea typeface="+mn-ea"/>
              </a:rPr>
              <a:t>Analysis</a:t>
            </a:r>
          </a:p>
          <a:p>
            <a:pPr lvl="1" eaLnBrk="1" hangingPunct="1">
              <a:defRPr/>
            </a:pPr>
            <a:r>
              <a:rPr lang="en-US" dirty="0" smtClean="0">
                <a:ea typeface="+mn-ea"/>
              </a:rPr>
              <a:t>What happened?</a:t>
            </a:r>
          </a:p>
          <a:p>
            <a:pPr lvl="1" eaLnBrk="1" hangingPunct="1">
              <a:defRPr/>
            </a:pPr>
            <a:r>
              <a:rPr lang="en-US" dirty="0" smtClean="0">
                <a:ea typeface="+mn-ea"/>
              </a:rPr>
              <a:t>How did it happen?</a:t>
            </a:r>
          </a:p>
          <a:p>
            <a:pPr lvl="1" eaLnBrk="1" hangingPunct="1">
              <a:defRPr/>
            </a:pPr>
            <a:r>
              <a:rPr lang="en-US" dirty="0" smtClean="0">
                <a:ea typeface="+mn-ea"/>
              </a:rPr>
              <a:t>What is the scope?</a:t>
            </a:r>
          </a:p>
          <a:p>
            <a:pPr lvl="1" eaLnBrk="1" hangingPunct="1">
              <a:defRPr/>
            </a:pPr>
            <a:r>
              <a:rPr lang="en-US" dirty="0" smtClean="0">
                <a:ea typeface="+mn-ea"/>
              </a:rPr>
              <a:t>How can it be contained?</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807262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C47AF22-0F77-4208-8708-1AFE8CB42460}" type="slidenum">
              <a:rPr lang="en-US" altLang="en-US" sz="2000">
                <a:latin typeface="Arial" panose="020B0604020202020204" pitchFamily="34" charset="0"/>
              </a:rPr>
              <a:pPr eaLnBrk="1" hangingPunct="1"/>
              <a:t>29</a:t>
            </a:fld>
            <a:endParaRPr lang="en-US" altLang="en-US" sz="2000">
              <a:latin typeface="Arial" panose="020B0604020202020204" pitchFamily="34" charset="0"/>
            </a:endParaRPr>
          </a:p>
        </p:txBody>
      </p:sp>
      <p:sp>
        <p:nvSpPr>
          <p:cNvPr id="534530" name="Rectangle 2"/>
          <p:cNvSpPr>
            <a:spLocks noGrp="1" noChangeArrowheads="1"/>
          </p:cNvSpPr>
          <p:nvPr>
            <p:ph type="title"/>
          </p:nvPr>
        </p:nvSpPr>
        <p:spPr/>
        <p:txBody>
          <a:bodyPr/>
          <a:lstStyle/>
          <a:p>
            <a:pPr eaLnBrk="1" hangingPunct="1">
              <a:defRPr/>
            </a:pPr>
            <a:r>
              <a:rPr lang="en-US" smtClean="0">
                <a:ea typeface="+mj-ea"/>
              </a:rPr>
              <a:t>Containment</a:t>
            </a:r>
          </a:p>
        </p:txBody>
      </p:sp>
      <p:sp>
        <p:nvSpPr>
          <p:cNvPr id="534531" name="Rectangle 3"/>
          <p:cNvSpPr>
            <a:spLocks noGrp="1" noChangeArrowheads="1"/>
          </p:cNvSpPr>
          <p:nvPr>
            <p:ph type="body" idx="1"/>
          </p:nvPr>
        </p:nvSpPr>
        <p:spPr/>
        <p:txBody>
          <a:bodyPr/>
          <a:lstStyle/>
          <a:p>
            <a:pPr eaLnBrk="1" hangingPunct="1"/>
            <a:r>
              <a:rPr lang="en-US" altLang="en-US" smtClean="0"/>
              <a:t>Halt the incident</a:t>
            </a:r>
          </a:p>
          <a:p>
            <a:pPr eaLnBrk="1" hangingPunct="1"/>
            <a:r>
              <a:rPr lang="en-US" altLang="en-US" smtClean="0"/>
              <a:t>Prevent further spread or damage</a:t>
            </a:r>
          </a:p>
          <a:p>
            <a:pPr eaLnBrk="1" hangingPunct="1"/>
            <a:r>
              <a:rPr lang="en-US" altLang="en-US" smtClean="0"/>
              <a:t>Prevent its recurrence</a:t>
            </a:r>
          </a:p>
          <a:p>
            <a:pPr eaLnBrk="1" hangingPunct="1"/>
            <a:r>
              <a:rPr lang="ja-JP" altLang="en-US" smtClean="0"/>
              <a:t>“</a:t>
            </a:r>
            <a:r>
              <a:rPr lang="en-US" altLang="ja-JP" smtClean="0"/>
              <a:t>Put out the fire</a:t>
            </a:r>
            <a:r>
              <a:rPr lang="ja-JP" altLang="en-US" smtClean="0"/>
              <a:t>”</a:t>
            </a:r>
            <a:endParaRPr lang="en-US" altLang="en-US" smtClean="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49749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0C60325-E696-4C35-A23D-84F75FE7D9CC}" type="slidenum">
              <a:rPr lang="en-US" altLang="en-US" sz="2000">
                <a:latin typeface="Arial" panose="020B0604020202020204" pitchFamily="34" charset="0"/>
              </a:rPr>
              <a:pPr eaLnBrk="1" hangingPunct="1"/>
              <a:t>3</a:t>
            </a:fld>
            <a:endParaRPr lang="en-US" altLang="en-US" sz="2000">
              <a:latin typeface="Arial" panose="020B0604020202020204" pitchFamily="34" charset="0"/>
            </a:endParaRPr>
          </a:p>
        </p:txBody>
      </p:sp>
      <p:sp>
        <p:nvSpPr>
          <p:cNvPr id="512002" name="Rectangle 2"/>
          <p:cNvSpPr>
            <a:spLocks noGrp="1" noChangeArrowheads="1"/>
          </p:cNvSpPr>
          <p:nvPr>
            <p:ph type="title"/>
          </p:nvPr>
        </p:nvSpPr>
        <p:spPr/>
        <p:txBody>
          <a:bodyPr/>
          <a:lstStyle/>
          <a:p>
            <a:pPr eaLnBrk="1" hangingPunct="1">
              <a:defRPr/>
            </a:pPr>
            <a:r>
              <a:rPr lang="en-US" dirty="0" smtClean="0">
                <a:ea typeface="+mj-ea"/>
              </a:rPr>
              <a:t>The Role of Computers in Crime</a:t>
            </a:r>
          </a:p>
        </p:txBody>
      </p:sp>
      <p:sp>
        <p:nvSpPr>
          <p:cNvPr id="512003" name="Rectangle 3"/>
          <p:cNvSpPr>
            <a:spLocks noGrp="1" noChangeArrowheads="1"/>
          </p:cNvSpPr>
          <p:nvPr>
            <p:ph type="body" idx="1"/>
          </p:nvPr>
        </p:nvSpPr>
        <p:spPr/>
        <p:txBody>
          <a:bodyPr/>
          <a:lstStyle/>
          <a:p>
            <a:pPr eaLnBrk="1" hangingPunct="1">
              <a:defRPr/>
            </a:pPr>
            <a:r>
              <a:rPr lang="en-US" dirty="0"/>
              <a:t>Target</a:t>
            </a:r>
          </a:p>
          <a:p>
            <a:pPr lvl="1" eaLnBrk="1" hangingPunct="1">
              <a:defRPr/>
            </a:pPr>
            <a:r>
              <a:rPr lang="en-US" b="1" dirty="0">
                <a:ea typeface="+mn-ea"/>
              </a:rPr>
              <a:t>Equipment theft.</a:t>
            </a:r>
            <a:r>
              <a:rPr lang="en-US" dirty="0">
                <a:ea typeface="+mn-ea"/>
              </a:rPr>
              <a:t>  Computer or network hardware is stolen.</a:t>
            </a:r>
          </a:p>
          <a:p>
            <a:pPr lvl="1" eaLnBrk="1" hangingPunct="1">
              <a:defRPr/>
            </a:pPr>
            <a:r>
              <a:rPr lang="en-US" b="1" dirty="0">
                <a:ea typeface="+mn-ea"/>
              </a:rPr>
              <a:t>Equipment vandalism.</a:t>
            </a:r>
            <a:r>
              <a:rPr lang="en-US" dirty="0">
                <a:ea typeface="+mn-ea"/>
              </a:rPr>
              <a:t>  Computer or other hardware is damaged or defaced.</a:t>
            </a:r>
          </a:p>
          <a:p>
            <a:pPr lvl="1" eaLnBrk="1" hangingPunct="1">
              <a:defRPr/>
            </a:pPr>
            <a:r>
              <a:rPr lang="en-US" b="1" dirty="0">
                <a:ea typeface="+mn-ea"/>
              </a:rPr>
              <a:t>Data theft.</a:t>
            </a:r>
            <a:r>
              <a:rPr lang="en-US" dirty="0">
                <a:ea typeface="+mn-ea"/>
              </a:rPr>
              <a:t>  Data stored on a computer is stolen.</a:t>
            </a:r>
          </a:p>
          <a:p>
            <a:pPr lvl="1" eaLnBrk="1" hangingPunct="1">
              <a:defRPr/>
            </a:pPr>
            <a:r>
              <a:rPr lang="en-US" b="1" dirty="0">
                <a:ea typeface="+mn-ea"/>
              </a:rPr>
              <a:t>Data vandalism.</a:t>
            </a:r>
            <a:r>
              <a:rPr lang="en-US" dirty="0">
                <a:ea typeface="+mn-ea"/>
              </a:rPr>
              <a:t>  Data (which can include software) stored on a computer is changed, damaged, or destroyed.</a:t>
            </a:r>
          </a:p>
          <a:p>
            <a:pPr lvl="1" eaLnBrk="1" hangingPunct="1">
              <a:defRPr/>
            </a:pPr>
            <a:r>
              <a:rPr lang="en-US" b="1" dirty="0">
                <a:ea typeface="+mn-ea"/>
              </a:rPr>
              <a:t>Trespass.</a:t>
            </a:r>
            <a:r>
              <a:rPr lang="en-US" dirty="0">
                <a:ea typeface="+mn-ea"/>
              </a:rPr>
              <a:t>  A party logically enters a computer or other system without authorization.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273735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D70726A-AFC6-48B2-82B5-95EF88CFED27}" type="slidenum">
              <a:rPr lang="en-US" altLang="en-US" sz="2000">
                <a:latin typeface="Arial" panose="020B0604020202020204" pitchFamily="34" charset="0"/>
              </a:rPr>
              <a:pPr eaLnBrk="1" hangingPunct="1"/>
              <a:t>30</a:t>
            </a:fld>
            <a:endParaRPr lang="en-US" altLang="en-US" sz="2000">
              <a:latin typeface="Arial" panose="020B0604020202020204" pitchFamily="34" charset="0"/>
            </a:endParaRPr>
          </a:p>
        </p:txBody>
      </p:sp>
      <p:sp>
        <p:nvSpPr>
          <p:cNvPr id="535554" name="Rectangle 2"/>
          <p:cNvSpPr>
            <a:spLocks noGrp="1" noChangeArrowheads="1"/>
          </p:cNvSpPr>
          <p:nvPr>
            <p:ph type="title"/>
          </p:nvPr>
        </p:nvSpPr>
        <p:spPr/>
        <p:txBody>
          <a:bodyPr/>
          <a:lstStyle/>
          <a:p>
            <a:pPr eaLnBrk="1" hangingPunct="1">
              <a:defRPr/>
            </a:pPr>
            <a:r>
              <a:rPr lang="en-US" smtClean="0">
                <a:ea typeface="+mj-ea"/>
              </a:rPr>
              <a:t>Recovery</a:t>
            </a:r>
          </a:p>
        </p:txBody>
      </p:sp>
      <p:sp>
        <p:nvSpPr>
          <p:cNvPr id="535555" name="Rectangle 3"/>
          <p:cNvSpPr>
            <a:spLocks noGrp="1" noChangeArrowheads="1"/>
          </p:cNvSpPr>
          <p:nvPr>
            <p:ph type="body" idx="1"/>
          </p:nvPr>
        </p:nvSpPr>
        <p:spPr/>
        <p:txBody>
          <a:bodyPr/>
          <a:lstStyle/>
          <a:p>
            <a:pPr eaLnBrk="1" hangingPunct="1">
              <a:defRPr/>
            </a:pPr>
            <a:r>
              <a:rPr lang="en-US" dirty="0" smtClean="0">
                <a:ea typeface="+mn-ea"/>
              </a:rPr>
              <a:t>Restoration to pre-incident condition</a:t>
            </a:r>
          </a:p>
          <a:p>
            <a:pPr lvl="1" eaLnBrk="1" hangingPunct="1">
              <a:defRPr/>
            </a:pPr>
            <a:r>
              <a:rPr lang="en-US" dirty="0" smtClean="0">
                <a:ea typeface="+mn-ea"/>
              </a:rPr>
              <a:t>Repair / replace hardware</a:t>
            </a:r>
          </a:p>
          <a:p>
            <a:pPr lvl="1" eaLnBrk="1" hangingPunct="1">
              <a:defRPr/>
            </a:pPr>
            <a:r>
              <a:rPr lang="en-US" dirty="0" smtClean="0">
                <a:ea typeface="+mn-ea"/>
              </a:rPr>
              <a:t>Reinstall OS or application software</a:t>
            </a:r>
          </a:p>
          <a:p>
            <a:pPr lvl="1" eaLnBrk="1" hangingPunct="1">
              <a:defRPr/>
            </a:pPr>
            <a:r>
              <a:rPr lang="en-US" dirty="0" smtClean="0">
                <a:ea typeface="+mn-ea"/>
              </a:rPr>
              <a:t>Remove unwanted programs and data</a:t>
            </a:r>
          </a:p>
          <a:p>
            <a:pPr lvl="1" eaLnBrk="1" hangingPunct="1">
              <a:defRPr/>
            </a:pPr>
            <a:r>
              <a:rPr lang="en-US" dirty="0" smtClean="0">
                <a:ea typeface="+mn-ea"/>
              </a:rPr>
              <a:t>Restore damaged / missing data</a:t>
            </a:r>
          </a:p>
          <a:p>
            <a:pPr lvl="1" eaLnBrk="1" hangingPunct="1">
              <a:defRPr/>
            </a:pPr>
            <a:r>
              <a:rPr lang="en-US" dirty="0" smtClean="0">
                <a:ea typeface="+mn-ea"/>
              </a:rPr>
              <a:t>Include measures to prevent recurrence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51511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921DBA6-48DD-4790-9F0D-DA61163472FE}" type="slidenum">
              <a:rPr lang="en-US" altLang="en-US" sz="2000">
                <a:latin typeface="Arial" panose="020B0604020202020204" pitchFamily="34" charset="0"/>
              </a:rPr>
              <a:pPr eaLnBrk="1" hangingPunct="1"/>
              <a:t>31</a:t>
            </a:fld>
            <a:endParaRPr lang="en-US" altLang="en-US" sz="2000">
              <a:latin typeface="Arial" panose="020B0604020202020204" pitchFamily="34" charset="0"/>
            </a:endParaRPr>
          </a:p>
        </p:txBody>
      </p:sp>
      <p:sp>
        <p:nvSpPr>
          <p:cNvPr id="536578" name="Rectangle 2"/>
          <p:cNvSpPr>
            <a:spLocks noGrp="1" noChangeArrowheads="1"/>
          </p:cNvSpPr>
          <p:nvPr>
            <p:ph type="title"/>
          </p:nvPr>
        </p:nvSpPr>
        <p:spPr/>
        <p:txBody>
          <a:bodyPr/>
          <a:lstStyle/>
          <a:p>
            <a:pPr eaLnBrk="1" hangingPunct="1">
              <a:defRPr/>
            </a:pPr>
            <a:r>
              <a:rPr lang="en-US" smtClean="0">
                <a:ea typeface="+mj-ea"/>
              </a:rPr>
              <a:t>Debriefing</a:t>
            </a:r>
          </a:p>
        </p:txBody>
      </p:sp>
      <p:sp>
        <p:nvSpPr>
          <p:cNvPr id="536579" name="Rectangle 3"/>
          <p:cNvSpPr>
            <a:spLocks noGrp="1" noChangeArrowheads="1"/>
          </p:cNvSpPr>
          <p:nvPr>
            <p:ph type="body" idx="1"/>
          </p:nvPr>
        </p:nvSpPr>
        <p:spPr/>
        <p:txBody>
          <a:bodyPr/>
          <a:lstStyle/>
          <a:p>
            <a:pPr eaLnBrk="1" hangingPunct="1">
              <a:defRPr/>
            </a:pPr>
            <a:r>
              <a:rPr lang="en-US" smtClean="0">
                <a:ea typeface="+mn-ea"/>
              </a:rPr>
              <a:t>Reflect on what happened and on its response</a:t>
            </a:r>
          </a:p>
          <a:p>
            <a:pPr eaLnBrk="1" hangingPunct="1">
              <a:defRPr/>
            </a:pPr>
            <a:r>
              <a:rPr lang="en-US" smtClean="0">
                <a:ea typeface="+mn-ea"/>
              </a:rPr>
              <a:t>Propose improvements</a:t>
            </a:r>
          </a:p>
          <a:p>
            <a:pPr lvl="1" eaLnBrk="1" hangingPunct="1">
              <a:defRPr/>
            </a:pPr>
            <a:r>
              <a:rPr lang="en-US" smtClean="0">
                <a:ea typeface="+mn-ea"/>
              </a:rPr>
              <a:t>Technical architecture</a:t>
            </a:r>
          </a:p>
          <a:p>
            <a:pPr lvl="1" eaLnBrk="1" hangingPunct="1">
              <a:defRPr/>
            </a:pPr>
            <a:r>
              <a:rPr lang="en-US" smtClean="0">
                <a:ea typeface="+mn-ea"/>
              </a:rPr>
              <a:t>Technical controls</a:t>
            </a:r>
          </a:p>
          <a:p>
            <a:pPr lvl="1" eaLnBrk="1" hangingPunct="1">
              <a:defRPr/>
            </a:pPr>
            <a:r>
              <a:rPr lang="en-US" smtClean="0">
                <a:ea typeface="+mn-ea"/>
              </a:rPr>
              <a:t>Processes and procedures</a:t>
            </a:r>
          </a:p>
          <a:p>
            <a:pPr lvl="1" eaLnBrk="1" hangingPunct="1">
              <a:defRPr/>
            </a:pPr>
            <a:r>
              <a:rPr lang="en-US" smtClean="0">
                <a:ea typeface="+mn-ea"/>
              </a:rPr>
              <a:t>Security incident response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231367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Assumption of Breach</a:t>
            </a:r>
          </a:p>
        </p:txBody>
      </p:sp>
      <p:sp>
        <p:nvSpPr>
          <p:cNvPr id="3" name="Content Placeholder 2"/>
          <p:cNvSpPr>
            <a:spLocks noGrp="1"/>
          </p:cNvSpPr>
          <p:nvPr>
            <p:ph idx="1"/>
          </p:nvPr>
        </p:nvSpPr>
        <p:spPr/>
        <p:txBody>
          <a:bodyPr/>
          <a:lstStyle/>
          <a:p>
            <a:pPr eaLnBrk="1" hangingPunct="1">
              <a:defRPr/>
            </a:pPr>
            <a:r>
              <a:rPr lang="en-US" dirty="0" smtClean="0">
                <a:ea typeface="+mn-ea"/>
              </a:rPr>
              <a:t>Old way of thinking: breach prevention, and no news is good news</a:t>
            </a:r>
          </a:p>
          <a:p>
            <a:pPr eaLnBrk="1" hangingPunct="1">
              <a:defRPr/>
            </a:pPr>
            <a:r>
              <a:rPr lang="en-US" dirty="0" smtClean="0">
                <a:ea typeface="+mn-ea"/>
              </a:rPr>
              <a:t>New mindset: one or more breaches may have already occurred, whether discovered or not</a:t>
            </a:r>
          </a:p>
          <a:p>
            <a:pPr eaLnBrk="1" hangingPunct="1">
              <a:defRPr/>
            </a:pPr>
            <a:r>
              <a:rPr lang="en-US" dirty="0" smtClean="0">
                <a:ea typeface="+mn-ea"/>
              </a:rPr>
              <a:t>Blended investment in breach prevention and breach response</a:t>
            </a: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B28C21D-8CFA-43FA-870A-2E496AEB3FC9}" type="slidenum">
              <a:rPr lang="en-US" altLang="en-US" sz="2000">
                <a:latin typeface="Arial" panose="020B0604020202020204" pitchFamily="34" charset="0"/>
              </a:rPr>
              <a:pPr eaLnBrk="1" hangingPunct="1"/>
              <a:t>32</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753807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EF3FFFC-DE60-4532-B92F-08DF76DA2028}" type="slidenum">
              <a:rPr lang="en-US" altLang="en-US" sz="2000">
                <a:latin typeface="Arial" panose="020B0604020202020204" pitchFamily="34" charset="0"/>
              </a:rPr>
              <a:pPr eaLnBrk="1" hangingPunct="1"/>
              <a:t>33</a:t>
            </a:fld>
            <a:endParaRPr lang="en-US" altLang="en-US" sz="2000">
              <a:latin typeface="Arial" panose="020B0604020202020204" pitchFamily="34" charset="0"/>
            </a:endParaRPr>
          </a:p>
        </p:txBody>
      </p:sp>
      <p:sp>
        <p:nvSpPr>
          <p:cNvPr id="537602" name="Rectangle 2"/>
          <p:cNvSpPr>
            <a:spLocks noGrp="1" noChangeArrowheads="1"/>
          </p:cNvSpPr>
          <p:nvPr>
            <p:ph type="title"/>
          </p:nvPr>
        </p:nvSpPr>
        <p:spPr/>
        <p:txBody>
          <a:bodyPr/>
          <a:lstStyle/>
          <a:p>
            <a:pPr eaLnBrk="1" hangingPunct="1">
              <a:defRPr/>
            </a:pPr>
            <a:r>
              <a:rPr lang="en-US" dirty="0" smtClean="0">
                <a:ea typeface="+mj-ea"/>
              </a:rPr>
              <a:t>Incident Management Preventive Measures</a:t>
            </a:r>
          </a:p>
        </p:txBody>
      </p:sp>
      <p:sp>
        <p:nvSpPr>
          <p:cNvPr id="537603" name="Rectangle 3"/>
          <p:cNvSpPr>
            <a:spLocks noGrp="1" noChangeArrowheads="1"/>
          </p:cNvSpPr>
          <p:nvPr>
            <p:ph type="body" idx="1"/>
          </p:nvPr>
        </p:nvSpPr>
        <p:spPr/>
        <p:txBody>
          <a:bodyPr/>
          <a:lstStyle/>
          <a:p>
            <a:pPr eaLnBrk="1" hangingPunct="1">
              <a:defRPr/>
            </a:pPr>
            <a:r>
              <a:rPr lang="en-US" dirty="0" smtClean="0">
                <a:ea typeface="+mn-ea"/>
              </a:rPr>
              <a:t>Creation of a vulnerability and threat awareness capability</a:t>
            </a:r>
          </a:p>
          <a:p>
            <a:pPr lvl="1" eaLnBrk="1" hangingPunct="1">
              <a:defRPr/>
            </a:pPr>
            <a:r>
              <a:rPr lang="en-US" dirty="0" smtClean="0">
                <a:ea typeface="+mn-ea"/>
              </a:rPr>
              <a:t>Security alerts from U.S. Cert, Secunia, SANS, etc.</a:t>
            </a:r>
          </a:p>
          <a:p>
            <a:pPr lvl="1" eaLnBrk="1" hangingPunct="1">
              <a:defRPr/>
            </a:pPr>
            <a:r>
              <a:rPr lang="en-US" dirty="0" smtClean="0">
                <a:ea typeface="+mn-ea"/>
              </a:rPr>
              <a:t>Organization internal events such as terminations</a:t>
            </a:r>
          </a:p>
          <a:p>
            <a:pPr lvl="1" eaLnBrk="1" hangingPunct="1">
              <a:defRPr/>
            </a:pPr>
            <a:r>
              <a:rPr lang="en-US" dirty="0" smtClean="0">
                <a:ea typeface="+mn-ea"/>
              </a:rPr>
              <a:t>Events detected by firewalls, intrusion prevention systems, data leakage prevention systems, </a:t>
            </a:r>
            <a:r>
              <a:rPr lang="en-US" dirty="0" err="1" smtClean="0">
                <a:ea typeface="+mn-ea"/>
              </a:rPr>
              <a:t>netflow</a:t>
            </a:r>
            <a:endParaRPr lang="en-US" dirty="0" smtClean="0">
              <a:ea typeface="+mn-ea"/>
            </a:endParaRPr>
          </a:p>
          <a:p>
            <a:pPr eaLnBrk="1" hangingPunct="1">
              <a:defRPr/>
            </a:pPr>
            <a:r>
              <a:rPr lang="en-US" dirty="0" smtClean="0">
                <a:ea typeface="+mn-ea"/>
              </a:rPr>
              <a:t>Implementation of a defense in depth strategy to protect assets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197644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1C79427-2F2C-483C-BF8A-6564745E40B1}" type="slidenum">
              <a:rPr lang="en-US" altLang="en-US" sz="2000">
                <a:latin typeface="Arial" panose="020B0604020202020204" pitchFamily="34" charset="0"/>
              </a:rPr>
              <a:pPr eaLnBrk="1" hangingPunct="1"/>
              <a:t>34</a:t>
            </a:fld>
            <a:endParaRPr lang="en-US" altLang="en-US" sz="2000">
              <a:latin typeface="Arial" panose="020B0604020202020204" pitchFamily="34" charset="0"/>
            </a:endParaRPr>
          </a:p>
        </p:txBody>
      </p:sp>
      <p:sp>
        <p:nvSpPr>
          <p:cNvPr id="538626" name="Rectangle 2"/>
          <p:cNvSpPr>
            <a:spLocks noGrp="1" noChangeArrowheads="1"/>
          </p:cNvSpPr>
          <p:nvPr>
            <p:ph type="title"/>
          </p:nvPr>
        </p:nvSpPr>
        <p:spPr/>
        <p:txBody>
          <a:bodyPr/>
          <a:lstStyle/>
          <a:p>
            <a:pPr eaLnBrk="1" hangingPunct="1">
              <a:defRPr/>
            </a:pPr>
            <a:r>
              <a:rPr lang="en-US" dirty="0" smtClean="0">
                <a:ea typeface="+mj-ea"/>
              </a:rPr>
              <a:t>Incident Response Training, Testing, and Maintenance</a:t>
            </a:r>
          </a:p>
        </p:txBody>
      </p:sp>
      <p:sp>
        <p:nvSpPr>
          <p:cNvPr id="538627" name="Rectangle 3"/>
          <p:cNvSpPr>
            <a:spLocks noGrp="1" noChangeArrowheads="1"/>
          </p:cNvSpPr>
          <p:nvPr>
            <p:ph type="body" idx="1"/>
          </p:nvPr>
        </p:nvSpPr>
        <p:spPr/>
        <p:txBody>
          <a:bodyPr/>
          <a:lstStyle/>
          <a:p>
            <a:pPr eaLnBrk="1" hangingPunct="1">
              <a:defRPr/>
            </a:pPr>
            <a:r>
              <a:rPr lang="en-US" dirty="0" smtClean="0">
                <a:ea typeface="+mn-ea"/>
              </a:rPr>
              <a:t>Four types of tests</a:t>
            </a:r>
          </a:p>
          <a:p>
            <a:pPr lvl="1" eaLnBrk="1" hangingPunct="1">
              <a:defRPr/>
            </a:pPr>
            <a:r>
              <a:rPr lang="en-US" dirty="0" smtClean="0">
                <a:ea typeface="+mn-ea"/>
              </a:rPr>
              <a:t>Procedure review</a:t>
            </a:r>
          </a:p>
          <a:p>
            <a:pPr lvl="1" eaLnBrk="1" hangingPunct="1">
              <a:defRPr/>
            </a:pPr>
            <a:r>
              <a:rPr lang="en-US" dirty="0" smtClean="0">
                <a:ea typeface="+mn-ea"/>
              </a:rPr>
              <a:t>Formal training  - (group discussion and questions)</a:t>
            </a:r>
          </a:p>
          <a:p>
            <a:pPr lvl="1" eaLnBrk="1" hangingPunct="1">
              <a:defRPr/>
            </a:pPr>
            <a:r>
              <a:rPr lang="en-US" dirty="0" smtClean="0">
                <a:ea typeface="+mn-ea"/>
              </a:rPr>
              <a:t>Incident walkthrough  - (tests incident response procedures)</a:t>
            </a:r>
          </a:p>
          <a:p>
            <a:pPr lvl="1" eaLnBrk="1" hangingPunct="1">
              <a:defRPr/>
            </a:pPr>
            <a:r>
              <a:rPr lang="en-US" dirty="0" smtClean="0">
                <a:ea typeface="+mn-ea"/>
              </a:rPr>
              <a:t>Incident simulation  - (tests procedures and provides practical                </a:t>
            </a:r>
          </a:p>
          <a:p>
            <a:pPr marL="457200" lvl="1" indent="0" eaLnBrk="1" hangingPunct="1">
              <a:buNone/>
              <a:defRPr/>
            </a:pPr>
            <a:r>
              <a:rPr lang="en-US" dirty="0" smtClean="0">
                <a:ea typeface="+mn-ea"/>
              </a:rPr>
              <a:t>                                       experience)</a:t>
            </a:r>
          </a:p>
          <a:p>
            <a:pPr marL="457200" lvl="1" indent="0" eaLnBrk="1" hangingPunct="1">
              <a:buNone/>
              <a:defRPr/>
            </a:pPr>
            <a:endParaRPr lang="en-US" dirty="0" smtClean="0">
              <a:ea typeface="+mn-ea"/>
            </a:endParaRPr>
          </a:p>
          <a:p>
            <a:pPr marL="457200" lvl="1" indent="0" eaLnBrk="1" hangingPunct="1">
              <a:buNone/>
              <a:defRPr/>
            </a:pPr>
            <a:r>
              <a:rPr lang="en-US" dirty="0" smtClean="0">
                <a:ea typeface="+mn-ea"/>
              </a:rPr>
              <a:t>This is a life cycle activity – revisited regularly – continuous improvement.</a:t>
            </a:r>
            <a:endParaRPr lang="en-US" dirty="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636620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9C6A030-7B61-4CAE-B733-6987C3A769F4}" type="slidenum">
              <a:rPr lang="en-US" altLang="en-US" sz="2000">
                <a:latin typeface="Arial" panose="020B0604020202020204" pitchFamily="34" charset="0"/>
              </a:rPr>
              <a:pPr eaLnBrk="1" hangingPunct="1"/>
              <a:t>35</a:t>
            </a:fld>
            <a:endParaRPr lang="en-US" altLang="en-US" sz="2000">
              <a:latin typeface="Arial" panose="020B0604020202020204" pitchFamily="34" charset="0"/>
            </a:endParaRPr>
          </a:p>
        </p:txBody>
      </p:sp>
      <p:sp>
        <p:nvSpPr>
          <p:cNvPr id="539650" name="Rectangle 2"/>
          <p:cNvSpPr>
            <a:spLocks noGrp="1" noChangeArrowheads="1"/>
          </p:cNvSpPr>
          <p:nvPr>
            <p:ph type="title"/>
          </p:nvPr>
        </p:nvSpPr>
        <p:spPr/>
        <p:txBody>
          <a:bodyPr/>
          <a:lstStyle/>
          <a:p>
            <a:pPr eaLnBrk="1" hangingPunct="1">
              <a:defRPr/>
            </a:pPr>
            <a:r>
              <a:rPr lang="en-US" dirty="0" smtClean="0">
                <a:ea typeface="+mj-ea"/>
              </a:rPr>
              <a:t>Incident Response Process Models</a:t>
            </a:r>
          </a:p>
        </p:txBody>
      </p:sp>
      <p:sp>
        <p:nvSpPr>
          <p:cNvPr id="539651" name="Rectangle 3"/>
          <p:cNvSpPr>
            <a:spLocks noGrp="1" noChangeArrowheads="1"/>
          </p:cNvSpPr>
          <p:nvPr>
            <p:ph type="body" idx="1"/>
          </p:nvPr>
        </p:nvSpPr>
        <p:spPr/>
        <p:txBody>
          <a:bodyPr/>
          <a:lstStyle/>
          <a:p>
            <a:pPr eaLnBrk="1" hangingPunct="1">
              <a:defRPr/>
            </a:pPr>
            <a:r>
              <a:rPr lang="en-US" smtClean="0">
                <a:ea typeface="+mn-ea"/>
              </a:rPr>
              <a:t>CERT Coordination Center (CERT/CC).  Formed in 1988 after the Morris Worm Incident. www.cert.org/csirts/.</a:t>
            </a:r>
          </a:p>
          <a:p>
            <a:pPr eaLnBrk="1" hangingPunct="1">
              <a:defRPr/>
            </a:pPr>
            <a:r>
              <a:rPr lang="en-US" smtClean="0">
                <a:ea typeface="+mn-ea"/>
              </a:rPr>
              <a:t>Forum of Incident Response and Security Teams (FIRST). www.first.org.</a:t>
            </a:r>
          </a:p>
          <a:p>
            <a:pPr eaLnBrk="1" hangingPunct="1">
              <a:defRPr/>
            </a:pPr>
            <a:r>
              <a:rPr lang="en-US" smtClean="0">
                <a:ea typeface="+mn-ea"/>
              </a:rPr>
              <a:t>National Institute of Standards and Technology (NIST) special publication 800-61, Computer Security Incident Handling Guide. www.nist.gov.</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238433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Types of Investigations</a:t>
            </a:r>
          </a:p>
        </p:txBody>
      </p:sp>
      <p:pic>
        <p:nvPicPr>
          <p:cNvPr id="7" name="Content Placeholder 6"/>
          <p:cNvPicPr>
            <a:picLocks noGrp="1" noChangeAspect="1"/>
          </p:cNvPicPr>
          <p:nvPr>
            <p:ph idx="1"/>
          </p:nvPr>
        </p:nvPicPr>
        <p:blipFill>
          <a:blip r:embed="rId3"/>
          <a:stretch>
            <a:fillRect/>
          </a:stretch>
        </p:blipFill>
        <p:spPr>
          <a:xfrm>
            <a:off x="711200" y="1523999"/>
            <a:ext cx="10772385" cy="4022361"/>
          </a:xfrm>
          <a:prstGeom prst="rect">
            <a:avLst/>
          </a:prstGeom>
        </p:spPr>
      </p:pic>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92DDD0C-3CCC-432A-BA9F-404F92A0E81B}" type="slidenum">
              <a:rPr lang="en-US" altLang="en-US" sz="2000">
                <a:latin typeface="Arial" panose="020B0604020202020204" pitchFamily="34" charset="0"/>
              </a:rPr>
              <a:pPr eaLnBrk="1" hangingPunct="1"/>
              <a:t>36</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689878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A69F4D5-00A9-4BF1-A0A1-D76557863B90}" type="slidenum">
              <a:rPr lang="en-US" altLang="en-US" sz="2000">
                <a:latin typeface="Arial" panose="020B0604020202020204" pitchFamily="34" charset="0"/>
              </a:rPr>
              <a:pPr eaLnBrk="1" hangingPunct="1"/>
              <a:t>37</a:t>
            </a:fld>
            <a:endParaRPr lang="en-US" altLang="en-US" sz="2000">
              <a:latin typeface="Arial" panose="020B0604020202020204" pitchFamily="34" charset="0"/>
            </a:endParaRPr>
          </a:p>
        </p:txBody>
      </p:sp>
      <p:sp>
        <p:nvSpPr>
          <p:cNvPr id="541698" name="Rectangle 2"/>
          <p:cNvSpPr>
            <a:spLocks noGrp="1" noChangeArrowheads="1"/>
          </p:cNvSpPr>
          <p:nvPr>
            <p:ph type="title"/>
          </p:nvPr>
        </p:nvSpPr>
        <p:spPr/>
        <p:txBody>
          <a:bodyPr/>
          <a:lstStyle/>
          <a:p>
            <a:pPr eaLnBrk="1" hangingPunct="1">
              <a:defRPr/>
            </a:pPr>
            <a:r>
              <a:rPr lang="en-US" dirty="0" smtClean="0">
                <a:ea typeface="+mj-ea"/>
              </a:rPr>
              <a:t>Involving Law Enforcement</a:t>
            </a:r>
          </a:p>
        </p:txBody>
      </p:sp>
      <p:sp>
        <p:nvSpPr>
          <p:cNvPr id="541699" name="Rectangle 3"/>
          <p:cNvSpPr>
            <a:spLocks noGrp="1" noChangeArrowheads="1"/>
          </p:cNvSpPr>
          <p:nvPr>
            <p:ph type="body" idx="1"/>
          </p:nvPr>
        </p:nvSpPr>
        <p:spPr/>
        <p:txBody>
          <a:bodyPr/>
          <a:lstStyle/>
          <a:p>
            <a:pPr eaLnBrk="1" hangingPunct="1">
              <a:defRPr/>
            </a:pPr>
            <a:r>
              <a:rPr lang="en-US" dirty="0" smtClean="0">
                <a:ea typeface="+mn-ea"/>
              </a:rPr>
              <a:t>Many companies reluctant</a:t>
            </a:r>
          </a:p>
          <a:p>
            <a:pPr eaLnBrk="1" hangingPunct="1">
              <a:defRPr/>
            </a:pPr>
            <a:r>
              <a:rPr lang="en-US" dirty="0" smtClean="0">
                <a:ea typeface="+mn-ea"/>
              </a:rPr>
              <a:t>Pros</a:t>
            </a:r>
          </a:p>
          <a:p>
            <a:pPr lvl="1" eaLnBrk="1" hangingPunct="1">
              <a:defRPr/>
            </a:pPr>
            <a:r>
              <a:rPr lang="en-US" dirty="0" smtClean="0">
                <a:ea typeface="+mn-ea"/>
              </a:rPr>
              <a:t>Punishment for the guilty</a:t>
            </a:r>
          </a:p>
          <a:p>
            <a:pPr lvl="1" eaLnBrk="1" hangingPunct="1">
              <a:defRPr/>
            </a:pPr>
            <a:r>
              <a:rPr lang="en-US" dirty="0" smtClean="0">
                <a:ea typeface="+mn-ea"/>
              </a:rPr>
              <a:t>Restitution</a:t>
            </a:r>
          </a:p>
          <a:p>
            <a:pPr lvl="1" eaLnBrk="1" hangingPunct="1">
              <a:defRPr/>
            </a:pPr>
            <a:r>
              <a:rPr lang="en-US" dirty="0" smtClean="0">
                <a:ea typeface="+mn-ea"/>
              </a:rPr>
              <a:t>Compliance with laws - Requirement</a:t>
            </a:r>
          </a:p>
          <a:p>
            <a:pPr eaLnBrk="1" hangingPunct="1">
              <a:defRPr/>
            </a:pPr>
            <a:r>
              <a:rPr lang="en-US" dirty="0" smtClean="0">
                <a:ea typeface="+mn-ea"/>
              </a:rPr>
              <a:t>Cons</a:t>
            </a:r>
          </a:p>
          <a:p>
            <a:pPr lvl="1" eaLnBrk="1" hangingPunct="1">
              <a:defRPr/>
            </a:pPr>
            <a:r>
              <a:rPr lang="en-US" dirty="0" smtClean="0">
                <a:ea typeface="+mn-ea"/>
              </a:rPr>
              <a:t>Negative publicity, embarrassment, incompetency</a:t>
            </a:r>
          </a:p>
          <a:p>
            <a:pPr lvl="1" eaLnBrk="1" hangingPunct="1">
              <a:defRPr/>
            </a:pPr>
            <a:r>
              <a:rPr lang="en-US" dirty="0" smtClean="0">
                <a:ea typeface="+mn-ea"/>
              </a:rPr>
              <a:t>Disruption of services</a:t>
            </a:r>
          </a:p>
          <a:p>
            <a:pPr lvl="1" eaLnBrk="1" hangingPunct="1">
              <a:defRPr/>
            </a:pPr>
            <a:r>
              <a:rPr lang="en-US" dirty="0" smtClean="0">
                <a:ea typeface="+mn-ea"/>
              </a:rPr>
              <a:t>Details of the business a part of the public record</a:t>
            </a:r>
          </a:p>
          <a:p>
            <a:pPr lvl="1" eaLnBrk="1" hangingPunct="1">
              <a:defRPr/>
            </a:pPr>
            <a:r>
              <a:rPr lang="en-US" dirty="0" smtClean="0">
                <a:ea typeface="+mn-ea"/>
              </a:rPr>
              <a:t>Difficulty of prosecution, especially if based on forensic evidence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801020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0B92BE0-9B68-4A21-A259-9870918A6C0F}" type="slidenum">
              <a:rPr lang="en-US" altLang="en-US" sz="2000">
                <a:latin typeface="Arial" panose="020B0604020202020204" pitchFamily="34" charset="0"/>
              </a:rPr>
              <a:pPr eaLnBrk="1" hangingPunct="1"/>
              <a:t>38</a:t>
            </a:fld>
            <a:endParaRPr lang="en-US" altLang="en-US" sz="2000">
              <a:latin typeface="Arial" panose="020B0604020202020204" pitchFamily="34" charset="0"/>
            </a:endParaRPr>
          </a:p>
        </p:txBody>
      </p:sp>
      <p:sp>
        <p:nvSpPr>
          <p:cNvPr id="542722" name="Rectangle 2"/>
          <p:cNvSpPr>
            <a:spLocks noGrp="1" noChangeArrowheads="1"/>
          </p:cNvSpPr>
          <p:nvPr>
            <p:ph type="title"/>
          </p:nvPr>
        </p:nvSpPr>
        <p:spPr/>
        <p:txBody>
          <a:bodyPr/>
          <a:lstStyle/>
          <a:p>
            <a:pPr eaLnBrk="1" hangingPunct="1">
              <a:defRPr/>
            </a:pPr>
            <a:r>
              <a:rPr lang="en-US" dirty="0" smtClean="0">
                <a:ea typeface="+mj-ea"/>
              </a:rPr>
              <a:t>Forensic Techniques and Procedures</a:t>
            </a:r>
          </a:p>
        </p:txBody>
      </p:sp>
      <p:sp>
        <p:nvSpPr>
          <p:cNvPr id="542723" name="Rectangle 3"/>
          <p:cNvSpPr>
            <a:spLocks noGrp="1" noChangeArrowheads="1"/>
          </p:cNvSpPr>
          <p:nvPr>
            <p:ph type="body" idx="1"/>
          </p:nvPr>
        </p:nvSpPr>
        <p:spPr/>
        <p:txBody>
          <a:bodyPr/>
          <a:lstStyle/>
          <a:p>
            <a:pPr eaLnBrk="1" hangingPunct="1">
              <a:defRPr/>
            </a:pPr>
            <a:r>
              <a:rPr lang="en-US" dirty="0" smtClean="0">
                <a:ea typeface="+mn-ea"/>
              </a:rPr>
              <a:t>Primary activities </a:t>
            </a:r>
          </a:p>
          <a:p>
            <a:pPr lvl="1" eaLnBrk="1" hangingPunct="1">
              <a:defRPr/>
            </a:pPr>
            <a:r>
              <a:rPr lang="en-US" dirty="0" smtClean="0">
                <a:ea typeface="+mn-ea"/>
              </a:rPr>
              <a:t>Identify and gather evidence</a:t>
            </a:r>
          </a:p>
          <a:p>
            <a:pPr lvl="1" eaLnBrk="1" hangingPunct="1">
              <a:defRPr/>
            </a:pPr>
            <a:r>
              <a:rPr lang="en-US" dirty="0" smtClean="0">
                <a:ea typeface="+mn-ea"/>
              </a:rPr>
              <a:t>Preserve evidence</a:t>
            </a:r>
          </a:p>
          <a:p>
            <a:pPr lvl="1" eaLnBrk="1" hangingPunct="1">
              <a:defRPr/>
            </a:pPr>
            <a:r>
              <a:rPr lang="en-US" dirty="0" smtClean="0">
                <a:ea typeface="+mn-ea"/>
              </a:rPr>
              <a:t>Establish a chain of custody</a:t>
            </a:r>
          </a:p>
          <a:p>
            <a:pPr lvl="1" eaLnBrk="1" hangingPunct="1">
              <a:defRPr/>
            </a:pPr>
            <a:r>
              <a:rPr lang="en-US" dirty="0" smtClean="0">
                <a:ea typeface="+mn-ea"/>
              </a:rPr>
              <a:t>Present findings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544733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FCCD311-6699-4C51-8AB5-CA313D985DAA}" type="slidenum">
              <a:rPr lang="en-US" altLang="en-US" sz="2000">
                <a:latin typeface="Arial" panose="020B0604020202020204" pitchFamily="34" charset="0"/>
              </a:rPr>
              <a:pPr eaLnBrk="1" hangingPunct="1"/>
              <a:t>39</a:t>
            </a:fld>
            <a:endParaRPr lang="en-US" altLang="en-US" sz="2000">
              <a:latin typeface="Arial" panose="020B0604020202020204" pitchFamily="34" charset="0"/>
            </a:endParaRPr>
          </a:p>
        </p:txBody>
      </p:sp>
      <p:sp>
        <p:nvSpPr>
          <p:cNvPr id="543746" name="Rectangle 2"/>
          <p:cNvSpPr>
            <a:spLocks noGrp="1" noChangeArrowheads="1"/>
          </p:cNvSpPr>
          <p:nvPr>
            <p:ph type="title"/>
          </p:nvPr>
        </p:nvSpPr>
        <p:spPr/>
        <p:txBody>
          <a:bodyPr/>
          <a:lstStyle/>
          <a:p>
            <a:pPr>
              <a:defRPr/>
            </a:pPr>
            <a:r>
              <a:rPr lang="en-US" dirty="0" smtClean="0">
                <a:ea typeface="+mj-ea"/>
              </a:rPr>
              <a:t>Forensics </a:t>
            </a:r>
            <a:r>
              <a:rPr lang="en-US" dirty="0"/>
              <a:t>Techniques and Procedures (</a:t>
            </a:r>
            <a:r>
              <a:rPr lang="en-US" dirty="0" smtClean="0">
                <a:ea typeface="+mj-ea"/>
              </a:rPr>
              <a:t>cont.)</a:t>
            </a:r>
          </a:p>
        </p:txBody>
      </p:sp>
      <p:sp>
        <p:nvSpPr>
          <p:cNvPr id="543747" name="Rectangle 3"/>
          <p:cNvSpPr>
            <a:spLocks noGrp="1" noChangeArrowheads="1"/>
          </p:cNvSpPr>
          <p:nvPr>
            <p:ph type="body" idx="1"/>
          </p:nvPr>
        </p:nvSpPr>
        <p:spPr/>
        <p:txBody>
          <a:bodyPr/>
          <a:lstStyle/>
          <a:p>
            <a:pPr eaLnBrk="1" hangingPunct="1">
              <a:defRPr/>
            </a:pPr>
            <a:r>
              <a:rPr lang="en-US" dirty="0" smtClean="0">
                <a:ea typeface="+mn-ea"/>
              </a:rPr>
              <a:t>NIST Documents</a:t>
            </a:r>
          </a:p>
          <a:p>
            <a:pPr lvl="1" eaLnBrk="1" hangingPunct="1">
              <a:defRPr/>
            </a:pPr>
            <a:r>
              <a:rPr lang="en-US" dirty="0" smtClean="0">
                <a:ea typeface="+mn-ea"/>
              </a:rPr>
              <a:t>Special Publication 800-72, Guidelines on PDA Forensics</a:t>
            </a:r>
          </a:p>
          <a:p>
            <a:pPr lvl="1" eaLnBrk="1" hangingPunct="1">
              <a:defRPr/>
            </a:pPr>
            <a:r>
              <a:rPr lang="en-US" dirty="0" smtClean="0">
                <a:ea typeface="+mn-ea"/>
              </a:rPr>
              <a:t>Special Publication 800-86, Guide to Integrating Forensic Techniques into Incident Response</a:t>
            </a:r>
          </a:p>
          <a:p>
            <a:pPr lvl="1" eaLnBrk="1" hangingPunct="1">
              <a:defRPr/>
            </a:pPr>
            <a:r>
              <a:rPr lang="en-US" dirty="0" smtClean="0">
                <a:ea typeface="+mn-ea"/>
              </a:rPr>
              <a:t>Special Publication 800-101, Guidelines on Cell Phone Forensics</a:t>
            </a:r>
          </a:p>
          <a:p>
            <a:pPr lvl="1" eaLnBrk="1" hangingPunct="1">
              <a:defRPr/>
            </a:pPr>
            <a:r>
              <a:rPr lang="en-US" dirty="0" smtClean="0">
                <a:ea typeface="+mn-ea"/>
              </a:rPr>
              <a:t>Bulletin 11-01, Computer Forensics Guidance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61501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196F8C1-2F88-4888-98BD-78E38994CF5A}" type="slidenum">
              <a:rPr lang="en-US" altLang="en-US" sz="2000">
                <a:latin typeface="Arial" panose="020B0604020202020204" pitchFamily="34" charset="0"/>
              </a:rPr>
              <a:pPr eaLnBrk="1" hangingPunct="1"/>
              <a:t>4</a:t>
            </a:fld>
            <a:endParaRPr lang="en-US" altLang="en-US" sz="2000">
              <a:latin typeface="Arial" panose="020B0604020202020204" pitchFamily="34" charset="0"/>
            </a:endParaRPr>
          </a:p>
        </p:txBody>
      </p:sp>
      <p:sp>
        <p:nvSpPr>
          <p:cNvPr id="553986" name="Rectangle 2"/>
          <p:cNvSpPr>
            <a:spLocks noGrp="1" noChangeArrowheads="1"/>
          </p:cNvSpPr>
          <p:nvPr>
            <p:ph type="title"/>
          </p:nvPr>
        </p:nvSpPr>
        <p:spPr/>
        <p:txBody>
          <a:bodyPr/>
          <a:lstStyle/>
          <a:p>
            <a:pPr eaLnBrk="1" hangingPunct="1">
              <a:defRPr/>
            </a:pPr>
            <a:r>
              <a:rPr lang="en-US" dirty="0" smtClean="0">
                <a:ea typeface="+mj-ea"/>
              </a:rPr>
              <a:t>The Role of Computers in Crime (cont.)</a:t>
            </a:r>
          </a:p>
        </p:txBody>
      </p:sp>
      <p:sp>
        <p:nvSpPr>
          <p:cNvPr id="553987" name="Rectangle 3"/>
          <p:cNvSpPr>
            <a:spLocks noGrp="1" noChangeArrowheads="1"/>
          </p:cNvSpPr>
          <p:nvPr>
            <p:ph type="body" idx="1"/>
          </p:nvPr>
        </p:nvSpPr>
        <p:spPr/>
        <p:txBody>
          <a:bodyPr/>
          <a:lstStyle/>
          <a:p>
            <a:pPr eaLnBrk="1" hangingPunct="1">
              <a:defRPr/>
            </a:pPr>
            <a:r>
              <a:rPr lang="en-US" dirty="0"/>
              <a:t>Instrument</a:t>
            </a:r>
          </a:p>
          <a:p>
            <a:pPr lvl="1" eaLnBrk="1" hangingPunct="1">
              <a:defRPr/>
            </a:pPr>
            <a:r>
              <a:rPr lang="en-US" dirty="0">
                <a:ea typeface="+mn-ea"/>
              </a:rPr>
              <a:t>Data theft and vandalism</a:t>
            </a:r>
          </a:p>
          <a:p>
            <a:pPr lvl="1" eaLnBrk="1" hangingPunct="1">
              <a:defRPr/>
            </a:pPr>
            <a:r>
              <a:rPr lang="en-US" dirty="0">
                <a:ea typeface="+mn-ea"/>
              </a:rPr>
              <a:t>Trespass</a:t>
            </a:r>
          </a:p>
          <a:p>
            <a:pPr lvl="1" eaLnBrk="1" hangingPunct="1">
              <a:defRPr/>
            </a:pPr>
            <a:r>
              <a:rPr lang="en-US" dirty="0">
                <a:ea typeface="+mn-ea"/>
              </a:rPr>
              <a:t>Harassment</a:t>
            </a:r>
          </a:p>
          <a:p>
            <a:pPr lvl="1" eaLnBrk="1" hangingPunct="1">
              <a:defRPr/>
            </a:pPr>
            <a:r>
              <a:rPr lang="en-US" dirty="0">
                <a:ea typeface="+mn-ea"/>
              </a:rPr>
              <a:t>Spam</a:t>
            </a:r>
          </a:p>
          <a:p>
            <a:pPr lvl="1" eaLnBrk="1" hangingPunct="1">
              <a:defRPr/>
            </a:pPr>
            <a:r>
              <a:rPr lang="en-US" dirty="0">
                <a:ea typeface="+mn-ea"/>
              </a:rPr>
              <a:t>Child pornography</a:t>
            </a:r>
          </a:p>
          <a:p>
            <a:pPr lvl="1" eaLnBrk="1" hangingPunct="1">
              <a:defRPr/>
            </a:pPr>
            <a:r>
              <a:rPr lang="en-US" dirty="0">
                <a:ea typeface="+mn-ea"/>
              </a:rPr>
              <a:t>Libel and slander</a:t>
            </a:r>
          </a:p>
          <a:p>
            <a:pPr lvl="1" eaLnBrk="1" hangingPunct="1">
              <a:defRPr/>
            </a:pPr>
            <a:r>
              <a:rPr lang="en-US" dirty="0">
                <a:ea typeface="+mn-ea"/>
              </a:rPr>
              <a:t>Fraud</a:t>
            </a:r>
          </a:p>
          <a:p>
            <a:pPr lvl="1" eaLnBrk="1" hangingPunct="1">
              <a:defRPr/>
            </a:pPr>
            <a:r>
              <a:rPr lang="en-US" dirty="0">
                <a:ea typeface="+mn-ea"/>
              </a:rPr>
              <a:t>Eavesdrop</a:t>
            </a:r>
          </a:p>
          <a:p>
            <a:pPr lvl="1" eaLnBrk="1" hangingPunct="1">
              <a:defRPr/>
            </a:pPr>
            <a:r>
              <a:rPr lang="en-US" dirty="0">
                <a:ea typeface="+mn-ea"/>
              </a:rPr>
              <a:t>Espionage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2622864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A4FC7BD-4CCE-4ED8-A2EF-F02D52C76718}" type="slidenum">
              <a:rPr lang="en-US" altLang="en-US" sz="2000">
                <a:latin typeface="Arial" panose="020B0604020202020204" pitchFamily="34" charset="0"/>
              </a:rPr>
              <a:pPr eaLnBrk="1" hangingPunct="1"/>
              <a:t>40</a:t>
            </a:fld>
            <a:endParaRPr lang="en-US" altLang="en-US" sz="2000">
              <a:latin typeface="Arial" panose="020B0604020202020204" pitchFamily="34" charset="0"/>
            </a:endParaRPr>
          </a:p>
        </p:txBody>
      </p:sp>
      <p:sp>
        <p:nvSpPr>
          <p:cNvPr id="544770" name="Rectangle 2"/>
          <p:cNvSpPr>
            <a:spLocks noGrp="1" noChangeArrowheads="1"/>
          </p:cNvSpPr>
          <p:nvPr>
            <p:ph type="title"/>
          </p:nvPr>
        </p:nvSpPr>
        <p:spPr/>
        <p:txBody>
          <a:bodyPr/>
          <a:lstStyle/>
          <a:p>
            <a:pPr eaLnBrk="1" hangingPunct="1">
              <a:defRPr/>
            </a:pPr>
            <a:r>
              <a:rPr lang="en-US" dirty="0" smtClean="0">
                <a:ea typeface="+mj-ea"/>
              </a:rPr>
              <a:t>Identifying and Gathering Evidence</a:t>
            </a:r>
          </a:p>
        </p:txBody>
      </p:sp>
      <p:sp>
        <p:nvSpPr>
          <p:cNvPr id="544771" name="Rectangle 3"/>
          <p:cNvSpPr>
            <a:spLocks noGrp="1" noChangeArrowheads="1"/>
          </p:cNvSpPr>
          <p:nvPr>
            <p:ph type="body" idx="1"/>
          </p:nvPr>
        </p:nvSpPr>
        <p:spPr/>
        <p:txBody>
          <a:bodyPr/>
          <a:lstStyle/>
          <a:p>
            <a:pPr eaLnBrk="1" hangingPunct="1">
              <a:defRPr/>
            </a:pPr>
            <a:r>
              <a:rPr lang="en-US" dirty="0" smtClean="0">
                <a:ea typeface="+mn-ea"/>
              </a:rPr>
              <a:t>Size of storage a big challenge (lots of data to examine)</a:t>
            </a:r>
          </a:p>
          <a:p>
            <a:pPr eaLnBrk="1" hangingPunct="1">
              <a:defRPr/>
            </a:pPr>
            <a:r>
              <a:rPr lang="en-US" dirty="0" smtClean="0">
                <a:ea typeface="+mn-ea"/>
              </a:rPr>
              <a:t>Starting points in an investigation</a:t>
            </a:r>
          </a:p>
          <a:p>
            <a:pPr lvl="1" eaLnBrk="1" hangingPunct="1">
              <a:defRPr/>
            </a:pPr>
            <a:r>
              <a:rPr lang="en-US" dirty="0" smtClean="0">
                <a:ea typeface="+mn-ea"/>
              </a:rPr>
              <a:t>E-mail</a:t>
            </a:r>
          </a:p>
          <a:p>
            <a:pPr lvl="1" eaLnBrk="1" hangingPunct="1">
              <a:defRPr/>
            </a:pPr>
            <a:r>
              <a:rPr lang="en-US" dirty="0" smtClean="0">
                <a:ea typeface="+mn-ea"/>
              </a:rPr>
              <a:t>Web access</a:t>
            </a:r>
          </a:p>
          <a:p>
            <a:pPr lvl="1" eaLnBrk="1" hangingPunct="1">
              <a:defRPr/>
            </a:pPr>
            <a:r>
              <a:rPr lang="en-US" dirty="0" smtClean="0">
                <a:ea typeface="+mn-ea"/>
              </a:rPr>
              <a:t>Stored data</a:t>
            </a:r>
          </a:p>
          <a:p>
            <a:pPr lvl="1" eaLnBrk="1" hangingPunct="1">
              <a:defRPr/>
            </a:pPr>
            <a:r>
              <a:rPr lang="en-US" dirty="0" smtClean="0">
                <a:ea typeface="+mn-ea"/>
              </a:rPr>
              <a:t>Inappropriate access</a:t>
            </a:r>
          </a:p>
          <a:p>
            <a:pPr eaLnBrk="1" hangingPunct="1">
              <a:defRPr/>
            </a:pPr>
            <a:r>
              <a:rPr lang="en-US" dirty="0" smtClean="0">
                <a:ea typeface="+mn-ea"/>
              </a:rPr>
              <a:t>Look for leads, follow the trail</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36770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F98C34B-F2DC-4B84-A5E5-40B700BC1A76}" type="slidenum">
              <a:rPr lang="en-US" altLang="en-US" sz="2000">
                <a:latin typeface="Arial" panose="020B0604020202020204" pitchFamily="34" charset="0"/>
              </a:rPr>
              <a:pPr eaLnBrk="1" hangingPunct="1"/>
              <a:t>41</a:t>
            </a:fld>
            <a:endParaRPr lang="en-US" altLang="en-US" sz="2000">
              <a:latin typeface="Arial" panose="020B0604020202020204" pitchFamily="34" charset="0"/>
            </a:endParaRPr>
          </a:p>
        </p:txBody>
      </p:sp>
      <p:sp>
        <p:nvSpPr>
          <p:cNvPr id="545794" name="Rectangle 2"/>
          <p:cNvSpPr>
            <a:spLocks noGrp="1" noChangeArrowheads="1"/>
          </p:cNvSpPr>
          <p:nvPr>
            <p:ph type="title"/>
          </p:nvPr>
        </p:nvSpPr>
        <p:spPr/>
        <p:txBody>
          <a:bodyPr/>
          <a:lstStyle/>
          <a:p>
            <a:pPr eaLnBrk="1" hangingPunct="1">
              <a:defRPr/>
            </a:pPr>
            <a:r>
              <a:rPr lang="en-US" dirty="0" smtClean="0">
                <a:ea typeface="+mj-ea"/>
              </a:rPr>
              <a:t>Evidence Collection Techniques </a:t>
            </a:r>
          </a:p>
        </p:txBody>
      </p:sp>
      <p:sp>
        <p:nvSpPr>
          <p:cNvPr id="545795" name="Rectangle 3"/>
          <p:cNvSpPr>
            <a:spLocks noGrp="1" noChangeArrowheads="1"/>
          </p:cNvSpPr>
          <p:nvPr>
            <p:ph type="body" idx="1"/>
          </p:nvPr>
        </p:nvSpPr>
        <p:spPr/>
        <p:txBody>
          <a:bodyPr/>
          <a:lstStyle/>
          <a:p>
            <a:pPr eaLnBrk="1" hangingPunct="1">
              <a:defRPr/>
            </a:pPr>
            <a:r>
              <a:rPr lang="en-US" dirty="0" smtClean="0">
                <a:ea typeface="+mn-ea"/>
              </a:rPr>
              <a:t>Examination of surroundings</a:t>
            </a:r>
          </a:p>
          <a:p>
            <a:pPr eaLnBrk="1" hangingPunct="1">
              <a:defRPr/>
            </a:pPr>
            <a:r>
              <a:rPr lang="en-US" dirty="0" smtClean="0">
                <a:ea typeface="+mn-ea"/>
              </a:rPr>
              <a:t>Live system forensics</a:t>
            </a:r>
          </a:p>
          <a:p>
            <a:pPr eaLnBrk="1" hangingPunct="1">
              <a:defRPr/>
            </a:pPr>
            <a:r>
              <a:rPr lang="en-US" dirty="0" smtClean="0">
                <a:ea typeface="+mn-ea"/>
              </a:rPr>
              <a:t>Static system forensics</a:t>
            </a:r>
          </a:p>
          <a:p>
            <a:pPr eaLnBrk="1" hangingPunct="1">
              <a:defRPr/>
            </a:pPr>
            <a:r>
              <a:rPr lang="en-US" dirty="0" smtClean="0">
                <a:ea typeface="+mn-ea"/>
              </a:rPr>
              <a:t>Physical examination</a:t>
            </a:r>
          </a:p>
          <a:p>
            <a:pPr eaLnBrk="1" hangingPunct="1">
              <a:defRPr/>
            </a:pPr>
            <a:r>
              <a:rPr lang="en-US" dirty="0" smtClean="0">
                <a:ea typeface="+mn-ea"/>
              </a:rPr>
              <a:t>Examination of storage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317061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31D22BD-CF46-42AC-B48B-38CFB154657A}" type="slidenum">
              <a:rPr lang="en-US" altLang="en-US" sz="2000">
                <a:latin typeface="Arial" panose="020B0604020202020204" pitchFamily="34" charset="0"/>
              </a:rPr>
              <a:pPr eaLnBrk="1" hangingPunct="1"/>
              <a:t>42</a:t>
            </a:fld>
            <a:endParaRPr lang="en-US" altLang="en-US" sz="2000">
              <a:latin typeface="Arial" panose="020B0604020202020204" pitchFamily="34" charset="0"/>
            </a:endParaRPr>
          </a:p>
        </p:txBody>
      </p:sp>
      <p:sp>
        <p:nvSpPr>
          <p:cNvPr id="546818" name="Rectangle 2"/>
          <p:cNvSpPr>
            <a:spLocks noGrp="1" noChangeArrowheads="1"/>
          </p:cNvSpPr>
          <p:nvPr>
            <p:ph type="title"/>
          </p:nvPr>
        </p:nvSpPr>
        <p:spPr/>
        <p:txBody>
          <a:bodyPr/>
          <a:lstStyle/>
          <a:p>
            <a:pPr eaLnBrk="1" hangingPunct="1">
              <a:defRPr/>
            </a:pPr>
            <a:r>
              <a:rPr lang="en-US" dirty="0" smtClean="0">
                <a:ea typeface="+mj-ea"/>
              </a:rPr>
              <a:t>Preserving Evidence</a:t>
            </a:r>
          </a:p>
        </p:txBody>
      </p:sp>
      <p:sp>
        <p:nvSpPr>
          <p:cNvPr id="546819" name="Rectangle 3"/>
          <p:cNvSpPr>
            <a:spLocks noGrp="1" noChangeArrowheads="1"/>
          </p:cNvSpPr>
          <p:nvPr>
            <p:ph type="body" idx="1"/>
          </p:nvPr>
        </p:nvSpPr>
        <p:spPr/>
        <p:txBody>
          <a:bodyPr/>
          <a:lstStyle/>
          <a:p>
            <a:pPr eaLnBrk="1" hangingPunct="1">
              <a:defRPr/>
            </a:pPr>
            <a:r>
              <a:rPr lang="en-US" dirty="0" smtClean="0">
                <a:ea typeface="+mn-ea"/>
              </a:rPr>
              <a:t>Collection</a:t>
            </a:r>
          </a:p>
          <a:p>
            <a:pPr eaLnBrk="1" hangingPunct="1">
              <a:defRPr/>
            </a:pPr>
            <a:r>
              <a:rPr lang="en-US" dirty="0" smtClean="0">
                <a:ea typeface="+mn-ea"/>
              </a:rPr>
              <a:t>Recordkeeping</a:t>
            </a:r>
          </a:p>
          <a:p>
            <a:pPr eaLnBrk="1" hangingPunct="1">
              <a:defRPr/>
            </a:pPr>
            <a:r>
              <a:rPr lang="en-US" dirty="0" smtClean="0">
                <a:ea typeface="+mn-ea"/>
              </a:rPr>
              <a:t>Use of reliable tools</a:t>
            </a:r>
          </a:p>
          <a:p>
            <a:pPr eaLnBrk="1" hangingPunct="1">
              <a:defRPr/>
            </a:pPr>
            <a:r>
              <a:rPr lang="en-US" dirty="0" smtClean="0">
                <a:ea typeface="+mn-ea"/>
              </a:rPr>
              <a:t>Evidence safekeeping</a:t>
            </a:r>
          </a:p>
          <a:p>
            <a:pPr eaLnBrk="1" hangingPunct="1">
              <a:defRPr/>
            </a:pPr>
            <a:r>
              <a:rPr lang="en-US" dirty="0" smtClean="0">
                <a:ea typeface="+mn-ea"/>
              </a:rPr>
              <a:t>Work in isolation</a:t>
            </a:r>
          </a:p>
          <a:p>
            <a:pPr eaLnBrk="1" hangingPunct="1">
              <a:defRPr/>
            </a:pPr>
            <a:r>
              <a:rPr lang="en-US" dirty="0" smtClean="0">
                <a:ea typeface="+mn-ea"/>
              </a:rPr>
              <a:t>Chain of custody</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665823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97F3BD8-A68E-4B8C-BCCB-8628175E4B22}" type="slidenum">
              <a:rPr lang="en-US" altLang="en-US" sz="2000">
                <a:latin typeface="Arial" panose="020B0604020202020204" pitchFamily="34" charset="0"/>
              </a:rPr>
              <a:pPr eaLnBrk="1" hangingPunct="1"/>
              <a:t>43</a:t>
            </a:fld>
            <a:endParaRPr lang="en-US" altLang="en-US" sz="2000">
              <a:latin typeface="Arial" panose="020B0604020202020204" pitchFamily="34" charset="0"/>
            </a:endParaRPr>
          </a:p>
        </p:txBody>
      </p:sp>
      <p:sp>
        <p:nvSpPr>
          <p:cNvPr id="547842" name="Rectangle 2"/>
          <p:cNvSpPr>
            <a:spLocks noGrp="1" noChangeArrowheads="1"/>
          </p:cNvSpPr>
          <p:nvPr>
            <p:ph type="title"/>
          </p:nvPr>
        </p:nvSpPr>
        <p:spPr/>
        <p:txBody>
          <a:bodyPr/>
          <a:lstStyle/>
          <a:p>
            <a:pPr eaLnBrk="1" hangingPunct="1">
              <a:defRPr/>
            </a:pPr>
            <a:r>
              <a:rPr lang="en-US" dirty="0" smtClean="0">
                <a:ea typeface="+mj-ea"/>
              </a:rPr>
              <a:t>Presentation of Findings</a:t>
            </a:r>
          </a:p>
        </p:txBody>
      </p:sp>
      <p:sp>
        <p:nvSpPr>
          <p:cNvPr id="547843" name="Rectangle 3"/>
          <p:cNvSpPr>
            <a:spLocks noGrp="1" noChangeArrowheads="1"/>
          </p:cNvSpPr>
          <p:nvPr>
            <p:ph type="body" idx="1"/>
          </p:nvPr>
        </p:nvSpPr>
        <p:spPr/>
        <p:txBody>
          <a:bodyPr/>
          <a:lstStyle/>
          <a:p>
            <a:pPr eaLnBrk="1" hangingPunct="1">
              <a:defRPr/>
            </a:pPr>
            <a:r>
              <a:rPr lang="en-US" dirty="0" smtClean="0">
                <a:ea typeface="+mn-ea"/>
              </a:rPr>
              <a:t>Formal report</a:t>
            </a:r>
          </a:p>
          <a:p>
            <a:pPr lvl="1" eaLnBrk="1" hangingPunct="1">
              <a:defRPr/>
            </a:pPr>
            <a:r>
              <a:rPr lang="en-US" dirty="0" smtClean="0">
                <a:ea typeface="+mn-ea"/>
              </a:rPr>
              <a:t>Explains the reason for the investigation</a:t>
            </a:r>
          </a:p>
          <a:p>
            <a:pPr lvl="1" eaLnBrk="1" hangingPunct="1">
              <a:defRPr/>
            </a:pPr>
            <a:r>
              <a:rPr lang="en-US" dirty="0" smtClean="0">
                <a:ea typeface="+mn-ea"/>
              </a:rPr>
              <a:t>Shows the chain of evidence</a:t>
            </a:r>
          </a:p>
          <a:p>
            <a:pPr lvl="1" eaLnBrk="1" hangingPunct="1">
              <a:defRPr/>
            </a:pPr>
            <a:r>
              <a:rPr lang="en-US" dirty="0" smtClean="0">
                <a:ea typeface="+mn-ea"/>
              </a:rPr>
              <a:t>Details on data that is found, and what it means</a:t>
            </a:r>
          </a:p>
          <a:p>
            <a:pPr lvl="1" eaLnBrk="1" hangingPunct="1">
              <a:defRPr/>
            </a:pPr>
            <a:r>
              <a:rPr lang="en-US" dirty="0" smtClean="0">
                <a:ea typeface="+mn-ea"/>
              </a:rPr>
              <a:t>Contains only the facts, no speculation or anything about motives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106375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CCCE857-6172-4840-BDBD-230680FE2EA1}" type="slidenum">
              <a:rPr lang="en-US" altLang="en-US" sz="2000">
                <a:latin typeface="Arial" panose="020B0604020202020204" pitchFamily="34" charset="0"/>
              </a:rPr>
              <a:pPr eaLnBrk="1" hangingPunct="1"/>
              <a:t>44</a:t>
            </a:fld>
            <a:endParaRPr lang="en-US" altLang="en-US" sz="2000">
              <a:latin typeface="Arial" panose="020B0604020202020204" pitchFamily="34" charset="0"/>
            </a:endParaRPr>
          </a:p>
        </p:txBody>
      </p:sp>
      <p:sp>
        <p:nvSpPr>
          <p:cNvPr id="549890" name="Rectangle 2"/>
          <p:cNvSpPr>
            <a:spLocks noGrp="1" noChangeArrowheads="1"/>
          </p:cNvSpPr>
          <p:nvPr>
            <p:ph type="title"/>
          </p:nvPr>
        </p:nvSpPr>
        <p:spPr/>
        <p:txBody>
          <a:bodyPr/>
          <a:lstStyle/>
          <a:p>
            <a:pPr eaLnBrk="1" hangingPunct="1">
              <a:defRPr/>
            </a:pPr>
            <a:r>
              <a:rPr lang="en-US" dirty="0" smtClean="0">
                <a:ea typeface="+mj-ea"/>
              </a:rPr>
              <a:t>Codes of Conduct</a:t>
            </a:r>
          </a:p>
        </p:txBody>
      </p:sp>
      <p:sp>
        <p:nvSpPr>
          <p:cNvPr id="549891" name="Rectangle 3"/>
          <p:cNvSpPr>
            <a:spLocks noGrp="1" noChangeArrowheads="1"/>
          </p:cNvSpPr>
          <p:nvPr>
            <p:ph type="body" idx="1"/>
          </p:nvPr>
        </p:nvSpPr>
        <p:spPr/>
        <p:txBody>
          <a:bodyPr/>
          <a:lstStyle/>
          <a:p>
            <a:pPr eaLnBrk="1" hangingPunct="1">
              <a:defRPr/>
            </a:pPr>
            <a:r>
              <a:rPr lang="en-US" dirty="0" smtClean="0">
                <a:ea typeface="+mn-ea"/>
              </a:rPr>
              <a:t>Formal corporate statements that define acceptable behavior</a:t>
            </a:r>
          </a:p>
          <a:p>
            <a:pPr lvl="1" eaLnBrk="1" hangingPunct="1">
              <a:defRPr/>
            </a:pPr>
            <a:r>
              <a:rPr lang="en-US" sz="2000" dirty="0">
                <a:ea typeface="+mn-ea"/>
              </a:rPr>
              <a:t>Obey all laws</a:t>
            </a:r>
          </a:p>
          <a:p>
            <a:pPr lvl="1" eaLnBrk="1" hangingPunct="1">
              <a:defRPr/>
            </a:pPr>
            <a:r>
              <a:rPr lang="en-US" sz="2000" dirty="0">
                <a:ea typeface="+mn-ea"/>
              </a:rPr>
              <a:t>Always dress and act professionally</a:t>
            </a:r>
          </a:p>
          <a:p>
            <a:pPr lvl="1" eaLnBrk="1" hangingPunct="1">
              <a:defRPr/>
            </a:pPr>
            <a:r>
              <a:rPr lang="en-US" sz="2000" dirty="0">
                <a:ea typeface="+mn-ea"/>
              </a:rPr>
              <a:t>Avoid conflicts of interest</a:t>
            </a:r>
          </a:p>
          <a:p>
            <a:pPr lvl="1" eaLnBrk="1" hangingPunct="1">
              <a:defRPr/>
            </a:pPr>
            <a:r>
              <a:rPr lang="en-US" sz="2000" dirty="0">
                <a:ea typeface="+mn-ea"/>
              </a:rPr>
              <a:t>Avoid outside employment</a:t>
            </a:r>
          </a:p>
          <a:p>
            <a:pPr lvl="1" eaLnBrk="1" hangingPunct="1">
              <a:defRPr/>
            </a:pPr>
            <a:r>
              <a:rPr lang="en-US" sz="2000" dirty="0">
                <a:ea typeface="+mn-ea"/>
              </a:rPr>
              <a:t>Engage in good public relations through community activities</a:t>
            </a:r>
          </a:p>
          <a:p>
            <a:pPr lvl="1" eaLnBrk="1" hangingPunct="1">
              <a:defRPr/>
            </a:pPr>
            <a:r>
              <a:rPr lang="en-US" sz="2000" dirty="0">
                <a:ea typeface="+mn-ea"/>
              </a:rPr>
              <a:t>Avoid activities with customers or suppliers that would raise suspicion of favoritism or activities that result in personal gain</a:t>
            </a:r>
          </a:p>
          <a:p>
            <a:pPr lvl="1" eaLnBrk="1" hangingPunct="1">
              <a:defRPr/>
            </a:pPr>
            <a:r>
              <a:rPr lang="en-US" sz="2000" dirty="0">
                <a:ea typeface="+mn-ea"/>
              </a:rPr>
              <a:t>Use organizational resources and funds for business purposes only</a:t>
            </a:r>
          </a:p>
          <a:p>
            <a:pPr lvl="1" eaLnBrk="1" hangingPunct="1">
              <a:defRPr/>
            </a:pPr>
            <a:r>
              <a:rPr lang="en-US" sz="2000" dirty="0">
                <a:ea typeface="+mn-ea"/>
              </a:rPr>
              <a:t>Always maintain accuracy in all books, records and communications</a:t>
            </a:r>
          </a:p>
          <a:p>
            <a:pPr lvl="1" eaLnBrk="1" hangingPunct="1">
              <a:defRPr/>
            </a:pPr>
            <a:r>
              <a:rPr lang="en-US" sz="2000" dirty="0">
                <a:ea typeface="+mn-ea"/>
              </a:rPr>
              <a:t>Separate personal activities from business activities</a:t>
            </a:r>
          </a:p>
          <a:p>
            <a:pPr lvl="1" eaLnBrk="1" hangingPunct="1">
              <a:defRPr/>
            </a:pPr>
            <a:r>
              <a:rPr lang="en-US" sz="2000" dirty="0">
                <a:ea typeface="+mn-ea"/>
              </a:rPr>
              <a:t>Maintain privacy and confidentiality of all business related information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223341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4643EDC-4617-4189-BFD4-443876F335B0}" type="slidenum">
              <a:rPr lang="en-US" altLang="en-US" sz="2000">
                <a:latin typeface="Arial" panose="020B0604020202020204" pitchFamily="34" charset="0"/>
              </a:rPr>
              <a:pPr eaLnBrk="1" hangingPunct="1"/>
              <a:t>45</a:t>
            </a:fld>
            <a:endParaRPr lang="en-US" altLang="en-US" sz="2000">
              <a:latin typeface="Arial" panose="020B0604020202020204" pitchFamily="34" charset="0"/>
            </a:endParaRPr>
          </a:p>
        </p:txBody>
      </p:sp>
      <p:sp>
        <p:nvSpPr>
          <p:cNvPr id="550914" name="Rectangle 2"/>
          <p:cNvSpPr>
            <a:spLocks noGrp="1" noChangeArrowheads="1"/>
          </p:cNvSpPr>
          <p:nvPr>
            <p:ph type="title"/>
          </p:nvPr>
        </p:nvSpPr>
        <p:spPr/>
        <p:txBody>
          <a:bodyPr/>
          <a:lstStyle/>
          <a:p>
            <a:pPr eaLnBrk="1" hangingPunct="1">
              <a:defRPr/>
            </a:pPr>
            <a:r>
              <a:rPr lang="en-US" dirty="0" smtClean="0">
                <a:ea typeface="+mj-ea"/>
              </a:rPr>
              <a:t>RFC 1087: Ethics and the Internet</a:t>
            </a:r>
          </a:p>
        </p:txBody>
      </p:sp>
      <p:sp>
        <p:nvSpPr>
          <p:cNvPr id="550915" name="Rectangle 3"/>
          <p:cNvSpPr>
            <a:spLocks noGrp="1" noChangeArrowheads="1"/>
          </p:cNvSpPr>
          <p:nvPr>
            <p:ph type="body" idx="1"/>
          </p:nvPr>
        </p:nvSpPr>
        <p:spPr/>
        <p:txBody>
          <a:bodyPr/>
          <a:lstStyle/>
          <a:p>
            <a:pPr eaLnBrk="1" hangingPunct="1">
              <a:defRPr/>
            </a:pPr>
            <a:r>
              <a:rPr lang="en-US" dirty="0" smtClean="0">
                <a:ea typeface="+mn-ea"/>
              </a:rPr>
              <a:t>Unethical and unacceptable activities which purposely:</a:t>
            </a:r>
          </a:p>
          <a:p>
            <a:pPr lvl="1" eaLnBrk="1" hangingPunct="1">
              <a:defRPr/>
            </a:pPr>
            <a:r>
              <a:rPr lang="en-US" dirty="0" smtClean="0">
                <a:ea typeface="+mn-ea"/>
              </a:rPr>
              <a:t>seeks to gain unauthorized access to the resources of the Internet,</a:t>
            </a:r>
          </a:p>
          <a:p>
            <a:pPr lvl="1" eaLnBrk="1" hangingPunct="1">
              <a:defRPr/>
            </a:pPr>
            <a:r>
              <a:rPr lang="en-US" dirty="0" smtClean="0">
                <a:ea typeface="+mn-ea"/>
              </a:rPr>
              <a:t>disrupts the intended use of the Internet,</a:t>
            </a:r>
          </a:p>
          <a:p>
            <a:pPr lvl="1" eaLnBrk="1" hangingPunct="1">
              <a:defRPr/>
            </a:pPr>
            <a:r>
              <a:rPr lang="en-US" dirty="0" smtClean="0">
                <a:ea typeface="+mn-ea"/>
              </a:rPr>
              <a:t>wastes resources (people, capacity, computer) through such actions,</a:t>
            </a:r>
          </a:p>
          <a:p>
            <a:pPr lvl="1" eaLnBrk="1" hangingPunct="1">
              <a:defRPr/>
            </a:pPr>
            <a:r>
              <a:rPr lang="en-US" dirty="0" smtClean="0">
                <a:ea typeface="+mn-ea"/>
              </a:rPr>
              <a:t>destroys the integrity of computer-based information,</a:t>
            </a:r>
          </a:p>
          <a:p>
            <a:pPr lvl="1" eaLnBrk="1" hangingPunct="1">
              <a:defRPr/>
            </a:pPr>
            <a:r>
              <a:rPr lang="en-US" dirty="0" smtClean="0">
                <a:ea typeface="+mn-ea"/>
              </a:rPr>
              <a:t>compromises the privacy of users.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784616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0627FB0-32AA-4E02-A1E4-A4CAE25BC7E1}" type="slidenum">
              <a:rPr lang="en-US" altLang="en-US" sz="2000">
                <a:latin typeface="Arial" panose="020B0604020202020204" pitchFamily="34" charset="0"/>
              </a:rPr>
              <a:pPr eaLnBrk="1" hangingPunct="1"/>
              <a:t>46</a:t>
            </a:fld>
            <a:endParaRPr lang="en-US" altLang="en-US" sz="2000">
              <a:latin typeface="Arial" panose="020B0604020202020204" pitchFamily="34" charset="0"/>
            </a:endParaRPr>
          </a:p>
        </p:txBody>
      </p:sp>
      <p:sp>
        <p:nvSpPr>
          <p:cNvPr id="490498" name="Rectangle 2"/>
          <p:cNvSpPr>
            <a:spLocks noGrp="1" noChangeArrowheads="1"/>
          </p:cNvSpPr>
          <p:nvPr>
            <p:ph type="title"/>
          </p:nvPr>
        </p:nvSpPr>
        <p:spPr/>
        <p:txBody>
          <a:bodyPr/>
          <a:lstStyle/>
          <a:p>
            <a:pPr eaLnBrk="1" hangingPunct="1">
              <a:defRPr/>
            </a:pPr>
            <a:r>
              <a:rPr lang="en-US" dirty="0" smtClean="0">
                <a:ea typeface="+mj-ea"/>
              </a:rPr>
              <a:t>Professional Ethics</a:t>
            </a:r>
          </a:p>
        </p:txBody>
      </p:sp>
      <p:sp>
        <p:nvSpPr>
          <p:cNvPr id="490499" name="Rectangle 3"/>
          <p:cNvSpPr>
            <a:spLocks noGrp="1" noChangeArrowheads="1"/>
          </p:cNvSpPr>
          <p:nvPr>
            <p:ph type="body" idx="1"/>
          </p:nvPr>
        </p:nvSpPr>
        <p:spPr/>
        <p:txBody>
          <a:bodyPr/>
          <a:lstStyle/>
          <a:p>
            <a:pPr eaLnBrk="1" hangingPunct="1"/>
            <a:r>
              <a:rPr lang="en-US" altLang="en-US" dirty="0" smtClean="0"/>
              <a:t>(ISC)² code of ethics</a:t>
            </a:r>
          </a:p>
          <a:p>
            <a:pPr lvl="1" eaLnBrk="1" hangingPunct="1"/>
            <a:r>
              <a:rPr lang="en-US" altLang="en-US" dirty="0" smtClean="0"/>
              <a:t>Code of Ethics Canons</a:t>
            </a:r>
          </a:p>
          <a:p>
            <a:pPr lvl="2" eaLnBrk="1" hangingPunct="1"/>
            <a:r>
              <a:rPr lang="en-US" altLang="en-US" dirty="0" smtClean="0"/>
              <a:t>Protect society, the commonwealth, and the infrastructure.</a:t>
            </a:r>
          </a:p>
          <a:p>
            <a:pPr lvl="2" eaLnBrk="1" hangingPunct="1"/>
            <a:r>
              <a:rPr lang="en-US" altLang="en-US" dirty="0" smtClean="0"/>
              <a:t>Act honorably, honestly, justly, responsibly, and legally.</a:t>
            </a:r>
          </a:p>
          <a:p>
            <a:pPr lvl="2" eaLnBrk="1" hangingPunct="1"/>
            <a:r>
              <a:rPr lang="en-US" altLang="en-US" dirty="0" smtClean="0"/>
              <a:t>Provide diligent and competent service to principals.</a:t>
            </a:r>
          </a:p>
          <a:p>
            <a:pPr lvl="2" eaLnBrk="1" hangingPunct="1"/>
            <a:r>
              <a:rPr lang="en-US" altLang="en-US" dirty="0" smtClean="0"/>
              <a:t>Advance and protect the profession.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940110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E8D3E0D-734D-4BC1-BBAD-EB807218D031}" type="slidenum">
              <a:rPr lang="en-US" altLang="en-US" sz="2000">
                <a:latin typeface="Arial" panose="020B0604020202020204" pitchFamily="34" charset="0"/>
              </a:rPr>
              <a:pPr eaLnBrk="1" hangingPunct="1"/>
              <a:t>47</a:t>
            </a:fld>
            <a:endParaRPr lang="en-US" altLang="en-US" sz="2000">
              <a:latin typeface="Arial" panose="020B0604020202020204" pitchFamily="34" charset="0"/>
            </a:endParaRPr>
          </a:p>
        </p:txBody>
      </p:sp>
      <p:sp>
        <p:nvSpPr>
          <p:cNvPr id="551938" name="Rectangle 2"/>
          <p:cNvSpPr>
            <a:spLocks noGrp="1" noChangeArrowheads="1"/>
          </p:cNvSpPr>
          <p:nvPr>
            <p:ph type="title"/>
          </p:nvPr>
        </p:nvSpPr>
        <p:spPr/>
        <p:txBody>
          <a:bodyPr/>
          <a:lstStyle/>
          <a:p>
            <a:pPr eaLnBrk="1" hangingPunct="1"/>
            <a:r>
              <a:rPr lang="en-US" altLang="en-US" dirty="0" smtClean="0"/>
              <a:t>Applying the (ISC)² Code of Ethics</a:t>
            </a:r>
          </a:p>
        </p:txBody>
      </p:sp>
      <p:sp>
        <p:nvSpPr>
          <p:cNvPr id="551939" name="Rectangle 3"/>
          <p:cNvSpPr>
            <a:spLocks noGrp="1" noChangeArrowheads="1"/>
          </p:cNvSpPr>
          <p:nvPr>
            <p:ph type="body" idx="1"/>
          </p:nvPr>
        </p:nvSpPr>
        <p:spPr/>
        <p:txBody>
          <a:bodyPr/>
          <a:lstStyle/>
          <a:p>
            <a:pPr eaLnBrk="1" hangingPunct="1"/>
            <a:r>
              <a:rPr lang="en-US" altLang="en-US" dirty="0" smtClean="0"/>
              <a:t>The Canons of the (ISC)² code of ethics</a:t>
            </a:r>
          </a:p>
          <a:p>
            <a:pPr lvl="1" eaLnBrk="1" hangingPunct="1"/>
            <a:r>
              <a:rPr lang="en-US" altLang="en-US" dirty="0" smtClean="0"/>
              <a:t>Protect society, the commonwealth, and the infrastructure</a:t>
            </a:r>
          </a:p>
          <a:p>
            <a:pPr lvl="1" eaLnBrk="1" hangingPunct="1"/>
            <a:r>
              <a:rPr lang="en-US" altLang="en-US" dirty="0" smtClean="0"/>
              <a:t>Act honorably, honestly, justly, responsibly, and legally</a:t>
            </a:r>
          </a:p>
          <a:p>
            <a:pPr lvl="1" eaLnBrk="1" hangingPunct="1"/>
            <a:r>
              <a:rPr lang="en-US" altLang="en-US" dirty="0" smtClean="0"/>
              <a:t>Provide diligent and competent service to principals</a:t>
            </a:r>
          </a:p>
          <a:p>
            <a:pPr lvl="1" eaLnBrk="1" hangingPunct="1"/>
            <a:r>
              <a:rPr lang="en-US" altLang="en-US" dirty="0" smtClean="0"/>
              <a:t>Advance and protect the profession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074668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B41B9B4-6E84-4862-AFF3-B3BC05637251}" type="slidenum">
              <a:rPr lang="en-US" altLang="en-US" sz="2000">
                <a:latin typeface="Arial" panose="020B0604020202020204" pitchFamily="34" charset="0"/>
              </a:rPr>
              <a:pPr eaLnBrk="1" hangingPunct="1"/>
              <a:t>48</a:t>
            </a:fld>
            <a:endParaRPr lang="en-US" altLang="en-US" sz="2000">
              <a:latin typeface="Arial" panose="020B0604020202020204" pitchFamily="34" charset="0"/>
            </a:endParaRPr>
          </a:p>
        </p:txBody>
      </p:sp>
      <p:sp>
        <p:nvSpPr>
          <p:cNvPr id="552962" name="Rectangle 2"/>
          <p:cNvSpPr>
            <a:spLocks noGrp="1" noChangeArrowheads="1"/>
          </p:cNvSpPr>
          <p:nvPr>
            <p:ph type="title"/>
          </p:nvPr>
        </p:nvSpPr>
        <p:spPr/>
        <p:txBody>
          <a:bodyPr/>
          <a:lstStyle/>
          <a:p>
            <a:pPr eaLnBrk="1" hangingPunct="1">
              <a:defRPr/>
            </a:pPr>
            <a:r>
              <a:rPr lang="en-US" dirty="0" smtClean="0">
                <a:ea typeface="+mj-ea"/>
              </a:rPr>
              <a:t>Guidance on Ethical Behavior</a:t>
            </a:r>
          </a:p>
        </p:txBody>
      </p:sp>
      <p:sp>
        <p:nvSpPr>
          <p:cNvPr id="552963" name="Rectangle 3"/>
          <p:cNvSpPr>
            <a:spLocks noGrp="1" noChangeArrowheads="1"/>
          </p:cNvSpPr>
          <p:nvPr>
            <p:ph type="body" idx="1"/>
          </p:nvPr>
        </p:nvSpPr>
        <p:spPr/>
        <p:txBody>
          <a:bodyPr/>
          <a:lstStyle/>
          <a:p>
            <a:pPr eaLnBrk="1" hangingPunct="1">
              <a:lnSpc>
                <a:spcPct val="90000"/>
              </a:lnSpc>
              <a:defRPr/>
            </a:pPr>
            <a:r>
              <a:rPr lang="en-US" smtClean="0">
                <a:ea typeface="+mn-ea"/>
              </a:rPr>
              <a:t>Behave transparently</a:t>
            </a:r>
          </a:p>
          <a:p>
            <a:pPr eaLnBrk="1" hangingPunct="1">
              <a:lnSpc>
                <a:spcPct val="90000"/>
              </a:lnSpc>
              <a:defRPr/>
            </a:pPr>
            <a:r>
              <a:rPr lang="en-US" smtClean="0">
                <a:ea typeface="+mn-ea"/>
              </a:rPr>
              <a:t>Make decisions openly</a:t>
            </a:r>
          </a:p>
          <a:p>
            <a:pPr eaLnBrk="1" hangingPunct="1">
              <a:lnSpc>
                <a:spcPct val="90000"/>
              </a:lnSpc>
              <a:defRPr/>
            </a:pPr>
            <a:r>
              <a:rPr lang="en-US" smtClean="0">
                <a:ea typeface="+mn-ea"/>
              </a:rPr>
              <a:t>Shun politics</a:t>
            </a:r>
          </a:p>
          <a:p>
            <a:pPr eaLnBrk="1" hangingPunct="1">
              <a:lnSpc>
                <a:spcPct val="90000"/>
              </a:lnSpc>
              <a:defRPr/>
            </a:pPr>
            <a:r>
              <a:rPr lang="en-US" smtClean="0">
                <a:ea typeface="+mn-ea"/>
              </a:rPr>
              <a:t>Show no favoritism or self-interest</a:t>
            </a:r>
          </a:p>
          <a:p>
            <a:pPr eaLnBrk="1" hangingPunct="1">
              <a:lnSpc>
                <a:spcPct val="90000"/>
              </a:lnSpc>
              <a:defRPr/>
            </a:pPr>
            <a:r>
              <a:rPr lang="en-US" smtClean="0">
                <a:ea typeface="+mn-ea"/>
              </a:rPr>
              <a:t>Respect the privacy and dignity of others</a:t>
            </a:r>
          </a:p>
          <a:p>
            <a:pPr eaLnBrk="1" hangingPunct="1">
              <a:lnSpc>
                <a:spcPct val="90000"/>
              </a:lnSpc>
              <a:defRPr/>
            </a:pPr>
            <a:r>
              <a:rPr lang="en-US" smtClean="0">
                <a:ea typeface="+mn-ea"/>
              </a:rPr>
              <a:t>Keep your commitments</a:t>
            </a:r>
          </a:p>
          <a:p>
            <a:pPr eaLnBrk="1" hangingPunct="1">
              <a:lnSpc>
                <a:spcPct val="90000"/>
              </a:lnSpc>
              <a:defRPr/>
            </a:pPr>
            <a:r>
              <a:rPr lang="en-US" smtClean="0">
                <a:ea typeface="+mn-ea"/>
              </a:rPr>
              <a:t>Promote accountability and responsibility</a:t>
            </a:r>
          </a:p>
          <a:p>
            <a:pPr eaLnBrk="1" hangingPunct="1">
              <a:lnSpc>
                <a:spcPct val="90000"/>
              </a:lnSpc>
              <a:defRPr/>
            </a:pPr>
            <a:r>
              <a:rPr lang="en-US" smtClean="0">
                <a:ea typeface="+mn-ea"/>
              </a:rPr>
              <a:t>Document your actions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7198198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0CD7F4E-8F80-4C2F-8923-3790C15C68A0}" type="slidenum">
              <a:rPr lang="en-US" altLang="en-US" sz="2000">
                <a:latin typeface="Arial" panose="020B0604020202020204" pitchFamily="34" charset="0"/>
              </a:rPr>
              <a:pPr eaLnBrk="1" hangingPunct="1"/>
              <a:t>49</a:t>
            </a:fld>
            <a:endParaRPr lang="en-US" altLang="en-US" sz="2000">
              <a:latin typeface="Arial" panose="020B0604020202020204" pitchFamily="34" charset="0"/>
            </a:endParaRPr>
          </a:p>
        </p:txBody>
      </p:sp>
      <p:sp>
        <p:nvSpPr>
          <p:cNvPr id="450562" name="Rectangle 2"/>
          <p:cNvSpPr>
            <a:spLocks noGrp="1" noChangeArrowheads="1"/>
          </p:cNvSpPr>
          <p:nvPr>
            <p:ph type="title"/>
          </p:nvPr>
        </p:nvSpPr>
        <p:spPr/>
        <p:txBody>
          <a:bodyPr/>
          <a:lstStyle/>
          <a:p>
            <a:pPr eaLnBrk="1" hangingPunct="1">
              <a:defRPr/>
            </a:pPr>
            <a:r>
              <a:rPr lang="en-US" smtClean="0">
                <a:ea typeface="+mj-ea"/>
              </a:rPr>
              <a:t>Summary</a:t>
            </a:r>
          </a:p>
        </p:txBody>
      </p:sp>
      <p:sp>
        <p:nvSpPr>
          <p:cNvPr id="450563" name="Rectangle 3"/>
          <p:cNvSpPr>
            <a:spLocks noGrp="1" noChangeArrowheads="1"/>
          </p:cNvSpPr>
          <p:nvPr>
            <p:ph type="body" idx="1"/>
          </p:nvPr>
        </p:nvSpPr>
        <p:spPr/>
        <p:txBody>
          <a:bodyPr/>
          <a:lstStyle/>
          <a:p>
            <a:pPr eaLnBrk="1" hangingPunct="1">
              <a:defRPr/>
            </a:pPr>
            <a:r>
              <a:rPr lang="en-US" dirty="0"/>
              <a:t>Computers have three roles in crimes: target, instrument, and </a:t>
            </a:r>
            <a:r>
              <a:rPr lang="en-US" dirty="0" smtClean="0"/>
              <a:t>support.</a:t>
            </a:r>
            <a:endParaRPr lang="en-US" dirty="0"/>
          </a:p>
          <a:p>
            <a:pPr eaLnBrk="1" hangingPunct="1">
              <a:defRPr/>
            </a:pPr>
            <a:r>
              <a:rPr lang="en-US" dirty="0"/>
              <a:t>The categories of computer crimes are political espionage and cyber-warfare, terrorism, theft and fraud, commercial espionage, harassment, hacktivism, and </a:t>
            </a:r>
            <a:r>
              <a:rPr lang="en-US" dirty="0" err="1" smtClean="0"/>
              <a:t>cybervandalism</a:t>
            </a:r>
            <a:r>
              <a:rPr lang="en-US" dirty="0" smtClean="0"/>
              <a:t>.</a:t>
            </a:r>
            <a:endParaRPr lang="en-US" dirty="0"/>
          </a:p>
          <a:p>
            <a:pPr eaLnBrk="1" hangingPunct="1">
              <a:defRPr/>
            </a:pPr>
            <a:r>
              <a:rPr lang="en-US" dirty="0"/>
              <a:t>The categories of U.S. laws are criminal, civil, and </a:t>
            </a:r>
            <a:r>
              <a:rPr lang="en-US" dirty="0" smtClean="0"/>
              <a:t>administrative.</a:t>
            </a:r>
            <a:endParaRPr lang="en-US" dirty="0"/>
          </a:p>
          <a:p>
            <a:pPr eaLnBrk="1" hangingPunct="1">
              <a:defRPr/>
            </a:pPr>
            <a:r>
              <a:rPr lang="en-US" dirty="0"/>
              <a:t>U.S. laws that protect information and computers are intellectual property laws, privacy laws, and computer crime </a:t>
            </a:r>
            <a:r>
              <a:rPr lang="en-US" dirty="0" smtClean="0"/>
              <a:t>laws.</a:t>
            </a:r>
            <a:endParaRPr lang="en-US" dirty="0"/>
          </a:p>
          <a:p>
            <a:pPr eaLnBrk="1" hangingPunct="1">
              <a:defRPr/>
            </a:pPr>
            <a:r>
              <a:rPr lang="en-US" dirty="0"/>
              <a:t>The types of intellectual property protections are copyrights, trademarks, and </a:t>
            </a:r>
            <a:r>
              <a:rPr lang="en-US" dirty="0" smtClean="0"/>
              <a:t>patents.</a:t>
            </a:r>
            <a:endParaRPr lang="en-US" dirty="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88634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C9FD5CD-5A8F-44DF-9F34-F180365F52D2}" type="slidenum">
              <a:rPr lang="en-US" altLang="en-US" sz="2000">
                <a:latin typeface="Arial" panose="020B0604020202020204" pitchFamily="34" charset="0"/>
              </a:rPr>
              <a:pPr eaLnBrk="1" hangingPunct="1"/>
              <a:t>5</a:t>
            </a:fld>
            <a:endParaRPr lang="en-US" altLang="en-US" sz="2000">
              <a:latin typeface="Arial" panose="020B0604020202020204" pitchFamily="34" charset="0"/>
            </a:endParaRPr>
          </a:p>
        </p:txBody>
      </p:sp>
      <p:sp>
        <p:nvSpPr>
          <p:cNvPr id="555010" name="Rectangle 2"/>
          <p:cNvSpPr>
            <a:spLocks noGrp="1" noChangeArrowheads="1"/>
          </p:cNvSpPr>
          <p:nvPr>
            <p:ph type="title"/>
          </p:nvPr>
        </p:nvSpPr>
        <p:spPr/>
        <p:txBody>
          <a:bodyPr/>
          <a:lstStyle/>
          <a:p>
            <a:pPr eaLnBrk="1" hangingPunct="1">
              <a:defRPr/>
            </a:pPr>
            <a:r>
              <a:rPr lang="en-US" dirty="0" smtClean="0">
                <a:ea typeface="+mj-ea"/>
              </a:rPr>
              <a:t>The Role of Computers in Crime (cont.)</a:t>
            </a:r>
          </a:p>
        </p:txBody>
      </p:sp>
      <p:sp>
        <p:nvSpPr>
          <p:cNvPr id="555011" name="Rectangle 3"/>
          <p:cNvSpPr>
            <a:spLocks noGrp="1" noChangeArrowheads="1"/>
          </p:cNvSpPr>
          <p:nvPr>
            <p:ph type="body" idx="1"/>
          </p:nvPr>
        </p:nvSpPr>
        <p:spPr/>
        <p:txBody>
          <a:bodyPr/>
          <a:lstStyle/>
          <a:p>
            <a:pPr eaLnBrk="1" hangingPunct="1">
              <a:defRPr/>
            </a:pPr>
            <a:r>
              <a:rPr lang="en-US" dirty="0" smtClean="0">
                <a:ea typeface="+mn-ea"/>
              </a:rPr>
              <a:t>Support</a:t>
            </a:r>
          </a:p>
          <a:p>
            <a:pPr lvl="1" eaLnBrk="1" hangingPunct="1">
              <a:defRPr/>
            </a:pPr>
            <a:r>
              <a:rPr lang="en-US" b="1" dirty="0" smtClean="0">
                <a:ea typeface="+mn-ea"/>
              </a:rPr>
              <a:t>Recordkeeping.</a:t>
            </a:r>
            <a:r>
              <a:rPr lang="en-US" dirty="0" smtClean="0">
                <a:ea typeface="+mn-ea"/>
              </a:rPr>
              <a:t>  A criminal may use a computer to track or support criminal activities.</a:t>
            </a:r>
            <a:endParaRPr lang="en-US" b="1" dirty="0" smtClean="0">
              <a:ea typeface="+mn-ea"/>
            </a:endParaRPr>
          </a:p>
          <a:p>
            <a:pPr lvl="1" eaLnBrk="1" hangingPunct="1">
              <a:defRPr/>
            </a:pPr>
            <a:r>
              <a:rPr lang="en-US" b="1" dirty="0" smtClean="0">
                <a:ea typeface="+mn-ea"/>
              </a:rPr>
              <a:t>Conspiracy.</a:t>
            </a:r>
            <a:r>
              <a:rPr lang="en-US" dirty="0" smtClean="0">
                <a:ea typeface="+mn-ea"/>
              </a:rPr>
              <a:t>  Two or more individuals may conspire to commit a crime, using computers as the means to communicate and plan the crime.</a:t>
            </a:r>
            <a:endParaRPr lang="en-US" b="1" dirty="0" smtClean="0">
              <a:ea typeface="+mn-ea"/>
            </a:endParaRPr>
          </a:p>
          <a:p>
            <a:pPr lvl="1" eaLnBrk="1" hangingPunct="1">
              <a:defRPr/>
            </a:pPr>
            <a:r>
              <a:rPr lang="en-US" b="1" dirty="0" smtClean="0">
                <a:ea typeface="+mn-ea"/>
              </a:rPr>
              <a:t>Aid and abet.</a:t>
            </a:r>
            <a:r>
              <a:rPr lang="en-US" dirty="0" smtClean="0">
                <a:ea typeface="+mn-ea"/>
              </a:rPr>
              <a:t>  A party may aid and abet criminals through the use of a computer, for instance by providing information via e-mail or sending funds via e-mail or an online service.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4288786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F199D33-C608-4EFD-98B7-8A0D0A15DB07}" type="slidenum">
              <a:rPr lang="en-US" altLang="en-US" sz="2000">
                <a:latin typeface="Arial" panose="020B0604020202020204" pitchFamily="34" charset="0"/>
              </a:rPr>
              <a:pPr eaLnBrk="1" hangingPunct="1"/>
              <a:t>50</a:t>
            </a:fld>
            <a:endParaRPr lang="en-US" altLang="en-US" sz="2000">
              <a:latin typeface="Arial" panose="020B0604020202020204" pitchFamily="34" charset="0"/>
            </a:endParaRPr>
          </a:p>
        </p:txBody>
      </p:sp>
      <p:sp>
        <p:nvSpPr>
          <p:cNvPr id="499714"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499715" name="Rectangle 3"/>
          <p:cNvSpPr>
            <a:spLocks noGrp="1" noChangeArrowheads="1"/>
          </p:cNvSpPr>
          <p:nvPr>
            <p:ph type="body" idx="1"/>
          </p:nvPr>
        </p:nvSpPr>
        <p:spPr/>
        <p:txBody>
          <a:bodyPr/>
          <a:lstStyle/>
          <a:p>
            <a:pPr eaLnBrk="1" hangingPunct="1"/>
            <a:r>
              <a:rPr lang="en-US" altLang="en-US" dirty="0"/>
              <a:t>Security incident response consists of several steps including incident declaration, triage, investigation, analysis, containment, recovery, and </a:t>
            </a:r>
            <a:r>
              <a:rPr lang="en-US" altLang="en-US" dirty="0" smtClean="0"/>
              <a:t>debriefing.</a:t>
            </a:r>
            <a:endParaRPr lang="en-US" altLang="en-US" dirty="0"/>
          </a:p>
          <a:p>
            <a:pPr eaLnBrk="1" hangingPunct="1"/>
            <a:r>
              <a:rPr lang="en-US" altLang="en-US" dirty="0"/>
              <a:t>The primary activities in a forensic investigation are: identify and gather evidence, preserve evidence, establish a chain of custody, and present </a:t>
            </a:r>
            <a:r>
              <a:rPr lang="en-US" altLang="en-US" dirty="0" smtClean="0"/>
              <a:t>findings.</a:t>
            </a:r>
            <a:endParaRPr lang="en-US" altLang="en-US" dirty="0"/>
          </a:p>
          <a:p>
            <a:pPr eaLnBrk="1" hangingPunct="1"/>
            <a:r>
              <a:rPr lang="en-US" altLang="en-US" dirty="0"/>
              <a:t>Many organizations will develop a </a:t>
            </a:r>
            <a:r>
              <a:rPr lang="en-US" altLang="en-US" i="1" dirty="0"/>
              <a:t>code of conduct</a:t>
            </a:r>
            <a:r>
              <a:rPr lang="en-US" altLang="en-US" dirty="0"/>
              <a:t> to define the activities that are acceptable and </a:t>
            </a:r>
            <a:r>
              <a:rPr lang="en-US" altLang="en-US" dirty="0" smtClean="0"/>
              <a:t>unacceptable.</a:t>
            </a:r>
            <a:endParaRPr lang="en-US" altLang="en-US" dirty="0"/>
          </a:p>
          <a:p>
            <a:pPr eaLnBrk="1" hangingPunct="1"/>
            <a:r>
              <a:rPr lang="en-US" altLang="en-US" dirty="0"/>
              <a:t>The (ISC)² code of ethics defines the desired and undesired behavior that it expects of its CISSP and SSCP certification </a:t>
            </a:r>
            <a:r>
              <a:rPr lang="en-US" altLang="en-US" dirty="0" smtClean="0"/>
              <a:t>holders.</a:t>
            </a:r>
            <a:endParaRPr lang="en-US" altLang="en-US" dirty="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8634690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56FE7F4-B89C-4736-8D82-477EA289C5B1}" type="slidenum">
              <a:rPr lang="en-US" altLang="en-US" sz="2000">
                <a:latin typeface="Arial" panose="020B0604020202020204" pitchFamily="34" charset="0"/>
              </a:rPr>
              <a:pPr eaLnBrk="1" hangingPunct="1"/>
              <a:t>51</a:t>
            </a:fld>
            <a:endParaRPr lang="en-US" altLang="en-US" sz="2000">
              <a:latin typeface="Arial" panose="020B0604020202020204" pitchFamily="34" charset="0"/>
            </a:endParaRPr>
          </a:p>
        </p:txBody>
      </p:sp>
      <p:sp>
        <p:nvSpPr>
          <p:cNvPr id="500738"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500739" name="Rectangle 3"/>
          <p:cNvSpPr>
            <a:spLocks noGrp="1" noChangeArrowheads="1"/>
          </p:cNvSpPr>
          <p:nvPr>
            <p:ph type="body" idx="1"/>
          </p:nvPr>
        </p:nvSpPr>
        <p:spPr/>
        <p:txBody>
          <a:bodyPr/>
          <a:lstStyle/>
          <a:p>
            <a:pPr eaLnBrk="1" hangingPunct="1"/>
            <a:r>
              <a:rPr lang="en-US" altLang="en-US" dirty="0"/>
              <a:t>The Internet Activities Board (IAB) published </a:t>
            </a:r>
            <a:r>
              <a:rPr lang="en-US" altLang="en-US" i="1" dirty="0"/>
              <a:t>RFC 1087: Ethics and the Internet</a:t>
            </a:r>
            <a:r>
              <a:rPr lang="en-US" altLang="en-US" dirty="0"/>
              <a:t>, a statement of ethics concerning the acceptable use of the </a:t>
            </a:r>
            <a:r>
              <a:rPr lang="en-US" altLang="en-US" dirty="0" smtClean="0"/>
              <a:t>Internet. </a:t>
            </a:r>
            <a:endParaRPr lang="en-US" altLang="en-US" dirty="0"/>
          </a:p>
          <a:p>
            <a:pPr eaLnBrk="1" hangingPunct="1"/>
            <a:r>
              <a:rPr lang="en-US" altLang="en-US" dirty="0"/>
              <a:t>Security professionals should always conduct themselves so as not to ever give even the appearance of violating an organization</a:t>
            </a:r>
            <a:r>
              <a:rPr lang="ja-JP" altLang="en-US" dirty="0"/>
              <a:t>’</a:t>
            </a:r>
            <a:r>
              <a:rPr lang="en-US" altLang="ja-JP" dirty="0"/>
              <a:t>s security policy or the (ISC)² Code </a:t>
            </a:r>
            <a:r>
              <a:rPr lang="en-US" altLang="ja-JP"/>
              <a:t>of </a:t>
            </a:r>
            <a:r>
              <a:rPr lang="en-US" altLang="ja-JP" smtClean="0"/>
              <a:t>Ethics. </a:t>
            </a:r>
            <a:endParaRPr lang="en-US" altLang="en-US" dirty="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4832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BD4488B-A7B7-4FAC-8F2A-1089F3BD831E}" type="slidenum">
              <a:rPr lang="en-US" altLang="en-US" sz="2000">
                <a:latin typeface="Arial" panose="020B0604020202020204" pitchFamily="34" charset="0"/>
              </a:rPr>
              <a:pPr eaLnBrk="1" hangingPunct="1"/>
              <a:t>6</a:t>
            </a:fld>
            <a:endParaRPr lang="en-US" altLang="en-US" sz="2000">
              <a:latin typeface="Arial" panose="020B0604020202020204" pitchFamily="34" charset="0"/>
            </a:endParaRPr>
          </a:p>
        </p:txBody>
      </p:sp>
      <p:sp>
        <p:nvSpPr>
          <p:cNvPr id="513026" name="Rectangle 2"/>
          <p:cNvSpPr>
            <a:spLocks noGrp="1" noChangeArrowheads="1"/>
          </p:cNvSpPr>
          <p:nvPr>
            <p:ph type="title"/>
          </p:nvPr>
        </p:nvSpPr>
        <p:spPr/>
        <p:txBody>
          <a:bodyPr/>
          <a:lstStyle/>
          <a:p>
            <a:pPr eaLnBrk="1" hangingPunct="1">
              <a:defRPr/>
            </a:pPr>
            <a:r>
              <a:rPr lang="en-US" dirty="0" smtClean="0">
                <a:ea typeface="+mj-ea"/>
              </a:rPr>
              <a:t>Categories of Computer Crimes</a:t>
            </a:r>
          </a:p>
        </p:txBody>
      </p:sp>
      <p:sp>
        <p:nvSpPr>
          <p:cNvPr id="513027" name="Rectangle 3"/>
          <p:cNvSpPr>
            <a:spLocks noGrp="1" noChangeArrowheads="1"/>
          </p:cNvSpPr>
          <p:nvPr>
            <p:ph type="body" idx="1"/>
          </p:nvPr>
        </p:nvSpPr>
        <p:spPr/>
        <p:txBody>
          <a:bodyPr/>
          <a:lstStyle/>
          <a:p>
            <a:pPr eaLnBrk="1" hangingPunct="1">
              <a:defRPr/>
            </a:pPr>
            <a:r>
              <a:rPr lang="en-US" dirty="0" smtClean="0">
                <a:ea typeface="+mn-ea"/>
              </a:rPr>
              <a:t>Political espionage and cyber-warfare</a:t>
            </a:r>
          </a:p>
          <a:p>
            <a:pPr eaLnBrk="1" hangingPunct="1">
              <a:defRPr/>
            </a:pPr>
            <a:r>
              <a:rPr lang="en-US" dirty="0" smtClean="0">
                <a:ea typeface="+mn-ea"/>
              </a:rPr>
              <a:t>Terrorism</a:t>
            </a:r>
          </a:p>
          <a:p>
            <a:pPr eaLnBrk="1" hangingPunct="1">
              <a:defRPr/>
            </a:pPr>
            <a:r>
              <a:rPr lang="en-US" dirty="0" smtClean="0">
                <a:ea typeface="+mn-ea"/>
              </a:rPr>
              <a:t>Theft and fraud</a:t>
            </a:r>
          </a:p>
          <a:p>
            <a:pPr eaLnBrk="1" hangingPunct="1">
              <a:defRPr/>
            </a:pPr>
            <a:r>
              <a:rPr lang="en-US" dirty="0" smtClean="0">
                <a:ea typeface="+mn-ea"/>
              </a:rPr>
              <a:t>Commercial espionage</a:t>
            </a:r>
          </a:p>
          <a:p>
            <a:pPr eaLnBrk="1" hangingPunct="1">
              <a:defRPr/>
            </a:pPr>
            <a:r>
              <a:rPr lang="en-US" dirty="0" smtClean="0">
                <a:ea typeface="+mn-ea"/>
              </a:rPr>
              <a:t>Harassment</a:t>
            </a:r>
          </a:p>
          <a:p>
            <a:pPr eaLnBrk="1" hangingPunct="1">
              <a:defRPr/>
            </a:pPr>
            <a:r>
              <a:rPr lang="en-US" dirty="0" smtClean="0">
                <a:ea typeface="+mn-ea"/>
              </a:rPr>
              <a:t>Hacktivism</a:t>
            </a:r>
          </a:p>
          <a:p>
            <a:pPr eaLnBrk="1" hangingPunct="1">
              <a:defRPr/>
            </a:pPr>
            <a:r>
              <a:rPr lang="en-US" dirty="0" smtClean="0">
                <a:ea typeface="+mn-ea"/>
              </a:rPr>
              <a:t>Cybervandalism</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91685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Political Espionage and Cyber-warfare</a:t>
            </a:r>
          </a:p>
        </p:txBody>
      </p:sp>
      <p:sp>
        <p:nvSpPr>
          <p:cNvPr id="3" name="Content Placeholder 2"/>
          <p:cNvSpPr>
            <a:spLocks noGrp="1"/>
          </p:cNvSpPr>
          <p:nvPr>
            <p:ph idx="1"/>
          </p:nvPr>
        </p:nvSpPr>
        <p:spPr/>
        <p:txBody>
          <a:bodyPr/>
          <a:lstStyle/>
          <a:p>
            <a:pPr eaLnBrk="1" hangingPunct="1">
              <a:defRPr/>
            </a:pPr>
            <a:r>
              <a:rPr lang="en-US" dirty="0" smtClean="0">
                <a:ea typeface="+mn-ea"/>
              </a:rPr>
              <a:t>Cyberspace now a theater of war (in addition to land, sea, air, and space)</a:t>
            </a:r>
          </a:p>
          <a:p>
            <a:pPr eaLnBrk="1" hangingPunct="1">
              <a:defRPr/>
            </a:pPr>
            <a:r>
              <a:rPr lang="en-US" dirty="0" smtClean="0">
                <a:ea typeface="+mn-ea"/>
              </a:rPr>
              <a:t>Operations to obtain military and political intelligence</a:t>
            </a:r>
          </a:p>
          <a:p>
            <a:pPr eaLnBrk="1" hangingPunct="1">
              <a:defRPr/>
            </a:pPr>
            <a:r>
              <a:rPr lang="en-US" dirty="0" smtClean="0">
                <a:ea typeface="+mn-ea"/>
              </a:rPr>
              <a:t>Operations to harm government, military, and civilian targets</a:t>
            </a: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E6AA254-6D4D-4C5C-A5AF-23B20AE5ED76}" type="slidenum">
              <a:rPr lang="en-US" altLang="en-US" sz="2000">
                <a:latin typeface="Arial" panose="020B0604020202020204" pitchFamily="34" charset="0"/>
              </a:rPr>
              <a:pPr eaLnBrk="1" hangingPunct="1"/>
              <a:t>7</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001819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D2C7CFB-18DF-422B-82D3-FD7A0F474EB6}" type="slidenum">
              <a:rPr lang="en-US" altLang="en-US" sz="2000">
                <a:latin typeface="Arial" panose="020B0604020202020204" pitchFamily="34" charset="0"/>
              </a:rPr>
              <a:pPr eaLnBrk="1" hangingPunct="1"/>
              <a:t>8</a:t>
            </a:fld>
            <a:endParaRPr lang="en-US" altLang="en-US" sz="2000">
              <a:latin typeface="Arial" panose="020B0604020202020204" pitchFamily="34" charset="0"/>
            </a:endParaRPr>
          </a:p>
        </p:txBody>
      </p:sp>
      <p:sp>
        <p:nvSpPr>
          <p:cNvPr id="518146" name="Rectangle 2"/>
          <p:cNvSpPr>
            <a:spLocks noGrp="1" noChangeArrowheads="1"/>
          </p:cNvSpPr>
          <p:nvPr>
            <p:ph type="title"/>
          </p:nvPr>
        </p:nvSpPr>
        <p:spPr/>
        <p:txBody>
          <a:bodyPr/>
          <a:lstStyle/>
          <a:p>
            <a:pPr eaLnBrk="1" hangingPunct="1">
              <a:defRPr/>
            </a:pPr>
            <a:r>
              <a:rPr lang="en-US" dirty="0" smtClean="0">
                <a:ea typeface="+mj-ea"/>
              </a:rPr>
              <a:t>Terrorism</a:t>
            </a:r>
          </a:p>
        </p:txBody>
      </p:sp>
      <p:sp>
        <p:nvSpPr>
          <p:cNvPr id="518147" name="Rectangle 3"/>
          <p:cNvSpPr>
            <a:spLocks noGrp="1" noChangeArrowheads="1"/>
          </p:cNvSpPr>
          <p:nvPr>
            <p:ph type="body" idx="1"/>
          </p:nvPr>
        </p:nvSpPr>
        <p:spPr/>
        <p:txBody>
          <a:bodyPr/>
          <a:lstStyle/>
          <a:p>
            <a:pPr eaLnBrk="1" hangingPunct="1"/>
            <a:r>
              <a:rPr lang="en-US" altLang="en-US" dirty="0" smtClean="0"/>
              <a:t>Terrorism: the unlawful use of force or violence against persons or property to intimidate or coerce a government, the civilian population, or any segment thereof, in furtherance of political or social objectives</a:t>
            </a:r>
          </a:p>
          <a:p>
            <a:pPr eaLnBrk="1" hangingPunct="1"/>
            <a:r>
              <a:rPr lang="en-US" altLang="en-US" dirty="0" smtClean="0"/>
              <a:t>Targets: governments, military, public utilities, public health, communications and media, transportation, financial services </a:t>
            </a:r>
            <a:r>
              <a:rPr lang="ja-JP" altLang="en-US" dirty="0" smtClean="0"/>
              <a:t>“</a:t>
            </a:r>
            <a:r>
              <a:rPr lang="en-US" altLang="ja-JP" dirty="0" smtClean="0"/>
              <a:t>icons</a:t>
            </a:r>
            <a:r>
              <a:rPr lang="ja-JP" altLang="en-US" dirty="0" smtClean="0"/>
              <a:t>”</a:t>
            </a:r>
            <a:endParaRPr lang="en-US" altLang="en-US" dirty="0" smtClean="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51157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Theft and Fraud</a:t>
            </a:r>
          </a:p>
        </p:txBody>
      </p:sp>
      <p:sp>
        <p:nvSpPr>
          <p:cNvPr id="3" name="Content Placeholder 2"/>
          <p:cNvSpPr>
            <a:spLocks noGrp="1"/>
          </p:cNvSpPr>
          <p:nvPr>
            <p:ph idx="1"/>
          </p:nvPr>
        </p:nvSpPr>
        <p:spPr/>
        <p:txBody>
          <a:bodyPr/>
          <a:lstStyle/>
          <a:p>
            <a:pPr eaLnBrk="1" hangingPunct="1">
              <a:defRPr/>
            </a:pPr>
            <a:r>
              <a:rPr lang="en-US" dirty="0" smtClean="0">
                <a:ea typeface="+mn-ea"/>
              </a:rPr>
              <a:t>Direct attacks to illegally obtain funds or information</a:t>
            </a:r>
          </a:p>
          <a:p>
            <a:pPr eaLnBrk="1" hangingPunct="1">
              <a:defRPr/>
            </a:pPr>
            <a:r>
              <a:rPr lang="en-US" dirty="0" smtClean="0">
                <a:ea typeface="+mn-ea"/>
              </a:rPr>
              <a:t>Embezzlement</a:t>
            </a:r>
          </a:p>
          <a:p>
            <a:pPr eaLnBrk="1" hangingPunct="1">
              <a:defRPr/>
            </a:pPr>
            <a:r>
              <a:rPr lang="en-US" dirty="0" smtClean="0">
                <a:ea typeface="+mn-ea"/>
              </a:rPr>
              <a:t>Extortion and blackmail</a:t>
            </a:r>
          </a:p>
          <a:p>
            <a:pPr eaLnBrk="1" hangingPunct="1">
              <a:defRPr/>
            </a:pPr>
            <a:r>
              <a:rPr lang="en-US" dirty="0" smtClean="0">
                <a:ea typeface="+mn-ea"/>
              </a:rPr>
              <a:t>Identity theft</a:t>
            </a: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F5B4744-0C56-4FCC-955C-970AA7C06A52}" type="slidenum">
              <a:rPr lang="en-US" altLang="en-US" sz="2000">
                <a:latin typeface="Arial" panose="020B0604020202020204" pitchFamily="34" charset="0"/>
              </a:rPr>
              <a:pPr eaLnBrk="1" hangingPunct="1"/>
              <a:t>9</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38734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AB2D1CEE-C255-488F-B0DF-522ABE91D108}" vid="{8E3FC5E0-EB25-4EA8-B5BE-652EE2A80F29}"/>
    </a:ext>
  </a:extLst>
</a:theme>
</file>

<file path=ppt/theme/theme2.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315</TotalTime>
  <Words>7167</Words>
  <Application>Microsoft Office PowerPoint</Application>
  <PresentationFormat>Widescreen</PresentationFormat>
  <Paragraphs>614</Paragraphs>
  <Slides>51</Slides>
  <Notes>51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51</vt:i4>
      </vt:variant>
    </vt:vector>
  </HeadingPairs>
  <TitlesOfParts>
    <vt:vector size="58" baseType="lpstr">
      <vt:lpstr>MS PGothic</vt:lpstr>
      <vt:lpstr>MS PGothic</vt:lpstr>
      <vt:lpstr>Arial</vt:lpstr>
      <vt:lpstr>Calibri</vt:lpstr>
      <vt:lpstr>Times New Roman</vt:lpstr>
      <vt:lpstr>Theme1</vt:lpstr>
      <vt:lpstr>3_Default Design</vt:lpstr>
      <vt:lpstr>CISSP Guide to Security Essentials,  Second Edition</vt:lpstr>
      <vt:lpstr>Objectives</vt:lpstr>
      <vt:lpstr>The Role of Computers in Crime</vt:lpstr>
      <vt:lpstr>The Role of Computers in Crime (cont.)</vt:lpstr>
      <vt:lpstr>The Role of Computers in Crime (cont.)</vt:lpstr>
      <vt:lpstr>Categories of Computer Crimes</vt:lpstr>
      <vt:lpstr>Political Espionage and Cyber-warfare</vt:lpstr>
      <vt:lpstr>Terrorism</vt:lpstr>
      <vt:lpstr>Theft and Fraud</vt:lpstr>
      <vt:lpstr>Commercial Espionage</vt:lpstr>
      <vt:lpstr>Harassment</vt:lpstr>
      <vt:lpstr>Hacktivism</vt:lpstr>
      <vt:lpstr>Cybervandalism</vt:lpstr>
      <vt:lpstr>Categories of U.S. Laws</vt:lpstr>
      <vt:lpstr>U.S. Computer Crime Laws</vt:lpstr>
      <vt:lpstr>U.S. Computer Crime Laws (cont.)</vt:lpstr>
      <vt:lpstr>U.S. Privacy Laws</vt:lpstr>
      <vt:lpstr>U.S. Privacy Laws (cont.)</vt:lpstr>
      <vt:lpstr>U.S. Computer Crime Laws</vt:lpstr>
      <vt:lpstr>Canadian Computer Crime Laws</vt:lpstr>
      <vt:lpstr>European Computer Crime Laws</vt:lpstr>
      <vt:lpstr>Laws in Other Countries</vt:lpstr>
      <vt:lpstr>Managing Compliance</vt:lpstr>
      <vt:lpstr>Managing Compliance </vt:lpstr>
      <vt:lpstr>P-D-C-A Life Cycle</vt:lpstr>
      <vt:lpstr>Security Incident Response</vt:lpstr>
      <vt:lpstr>Incident Declaration</vt:lpstr>
      <vt:lpstr>Triage, Investigation, Analysis</vt:lpstr>
      <vt:lpstr>Containment</vt:lpstr>
      <vt:lpstr>Recovery</vt:lpstr>
      <vt:lpstr>Debriefing</vt:lpstr>
      <vt:lpstr>Assumption of Breach</vt:lpstr>
      <vt:lpstr>Incident Management Preventive Measures</vt:lpstr>
      <vt:lpstr>Incident Response Training, Testing, and Maintenance</vt:lpstr>
      <vt:lpstr>Incident Response Process Models</vt:lpstr>
      <vt:lpstr>Types of Investigations</vt:lpstr>
      <vt:lpstr>Involving Law Enforcement</vt:lpstr>
      <vt:lpstr>Forensic Techniques and Procedures</vt:lpstr>
      <vt:lpstr>Forensics Techniques and Procedures (cont.)</vt:lpstr>
      <vt:lpstr>Identifying and Gathering Evidence</vt:lpstr>
      <vt:lpstr>Evidence Collection Techniques </vt:lpstr>
      <vt:lpstr>Preserving Evidence</vt:lpstr>
      <vt:lpstr>Presentation of Findings</vt:lpstr>
      <vt:lpstr>Codes of Conduct</vt:lpstr>
      <vt:lpstr>RFC 1087: Ethics and the Internet</vt:lpstr>
      <vt:lpstr>Professional Ethics</vt:lpstr>
      <vt:lpstr>Applying the (ISC)² Code of Ethics</vt:lpstr>
      <vt:lpstr>Guidance on Ethical Behavior</vt:lpstr>
      <vt:lpstr>Summary</vt:lpstr>
      <vt:lpstr>Summary (cont.)</vt:lpstr>
      <vt:lpstr>Summary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Regulations, Compliance and Investigations </dc:title>
  <dc:creator>Parenteau, Crystal</dc:creator>
  <cp:lastModifiedBy>Christopher Pasquini</cp:lastModifiedBy>
  <cp:revision>37</cp:revision>
  <dcterms:created xsi:type="dcterms:W3CDTF">2015-02-09T15:04:14Z</dcterms:created>
  <dcterms:modified xsi:type="dcterms:W3CDTF">2019-02-15T00:08:53Z</dcterms:modified>
</cp:coreProperties>
</file>