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2"/>
  </p:notesMasterIdLst>
  <p:sldIdLst>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1" r:id="rId24"/>
    <p:sldId id="282" r:id="rId25"/>
    <p:sldId id="283" r:id="rId26"/>
    <p:sldId id="284" r:id="rId27"/>
    <p:sldId id="285" r:id="rId28"/>
    <p:sldId id="287" r:id="rId29"/>
    <p:sldId id="288" r:id="rId30"/>
    <p:sldId id="289" r:id="rId31"/>
    <p:sldId id="290" r:id="rId32"/>
    <p:sldId id="312" r:id="rId33"/>
    <p:sldId id="291" r:id="rId34"/>
    <p:sldId id="292" r:id="rId35"/>
    <p:sldId id="294" r:id="rId36"/>
    <p:sldId id="295" r:id="rId37"/>
    <p:sldId id="296" r:id="rId38"/>
    <p:sldId id="297" r:id="rId39"/>
    <p:sldId id="298" r:id="rId40"/>
    <p:sldId id="299" r:id="rId41"/>
    <p:sldId id="300" r:id="rId42"/>
    <p:sldId id="302" r:id="rId43"/>
    <p:sldId id="304" r:id="rId44"/>
    <p:sldId id="305" r:id="rId45"/>
    <p:sldId id="306" r:id="rId46"/>
    <p:sldId id="307" r:id="rId47"/>
    <p:sldId id="308" r:id="rId48"/>
    <p:sldId id="309" r:id="rId49"/>
    <p:sldId id="310" r:id="rId50"/>
    <p:sldId id="31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autoAdjust="0"/>
  </p:normalViewPr>
  <p:slideViewPr>
    <p:cSldViewPr snapToGrid="0">
      <p:cViewPr varScale="1">
        <p:scale>
          <a:sx n="57" d="100"/>
          <a:sy n="57" d="100"/>
        </p:scale>
        <p:origin x="72" y="1344"/>
      </p:cViewPr>
      <p:guideLst/>
    </p:cSldViewPr>
  </p:slideViewPr>
  <p:outlineViewPr>
    <p:cViewPr>
      <p:scale>
        <a:sx n="33" d="100"/>
        <a:sy n="33" d="100"/>
      </p:scale>
      <p:origin x="0" y="-22200"/>
    </p:cViewPr>
  </p:outlineViewPr>
  <p:notesTextViewPr>
    <p:cViewPr>
      <p:scale>
        <a:sx n="1" d="1"/>
        <a:sy n="1" d="1"/>
      </p:scale>
      <p:origin x="0" y="0"/>
    </p:cViewPr>
  </p:notesTextViewPr>
  <p:notesViewPr>
    <p:cSldViewPr snapToGrid="0">
      <p:cViewPr>
        <p:scale>
          <a:sx n="100" d="100"/>
          <a:sy n="100" d="100"/>
        </p:scale>
        <p:origin x="660" y="-30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49171-7880-43FF-B137-FA76B43AB55A}" type="datetimeFigureOut">
              <a:rPr lang="en-US" smtClean="0"/>
              <a:t>2/27/2019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9EF4C-12E6-4CF3-9ED3-93B02927433E}" type="slidenum">
              <a:rPr lang="en-US" smtClean="0"/>
              <a:t>‹#›</a:t>
            </a:fld>
            <a:endParaRPr lang="en-US"/>
          </a:p>
        </p:txBody>
      </p:sp>
    </p:spTree>
    <p:extLst>
      <p:ext uri="{BB962C8B-B14F-4D97-AF65-F5344CB8AC3E}">
        <p14:creationId xmlns:p14="http://schemas.microsoft.com/office/powerpoint/2010/main" val="301256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csoonline.com/article/2130822/it-audit/the-in-depth-guide-to-data-destruction.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youtube.com/watch?v=sQYPCPB1g3o"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bookshelf.vitalsource.com/#/books/9781305840478/cfi/305!/4/4@0.00:52.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82B19CC-AB4B-4699-BB9A-A29DD7C3406D}"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1398567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smtClean="0"/>
              <a:t>* User </a:t>
            </a:r>
            <a:r>
              <a:rPr lang="en-US" dirty="0"/>
              <a:t>account provisioning. Policy needs to specify the person or group that provisions user accounts, as well as the process used to assign and remove computer accounts to users.</a:t>
            </a:r>
          </a:p>
          <a:p>
            <a:r>
              <a:rPr lang="en-US" dirty="0" smtClean="0"/>
              <a:t>*Privilege </a:t>
            </a:r>
            <a:r>
              <a:rPr lang="en-US" dirty="0"/>
              <a:t>management. Policy needs to define which persons may be given privileged (administrative) access, and how the request and approval process should work.</a:t>
            </a:r>
          </a:p>
          <a:p>
            <a:r>
              <a:rPr lang="en-US" dirty="0"/>
              <a:t>*</a:t>
            </a:r>
            <a:r>
              <a:rPr lang="en-US" dirty="0" smtClean="0"/>
              <a:t>Password </a:t>
            </a:r>
            <a:r>
              <a:rPr lang="en-US" dirty="0"/>
              <a:t>management. Policy needs to define how passwords are stored (encrypted, hopefully!) as well as rules about assignment, complexity, expiration, and so on.</a:t>
            </a:r>
          </a:p>
          <a:p>
            <a:r>
              <a:rPr lang="en-US" dirty="0" smtClean="0"/>
              <a:t>*Review </a:t>
            </a:r>
            <a:r>
              <a:rPr lang="en-US" dirty="0"/>
              <a:t>of access rights. Policy needs to define how often user access rights will be reviewed and by whom, and the steps followed if exceptions are found</a:t>
            </a:r>
            <a:r>
              <a:rPr lang="en-US" dirty="0" smtClean="0"/>
              <a:t>.</a:t>
            </a:r>
          </a:p>
          <a:p>
            <a:r>
              <a:rPr lang="en-US" dirty="0" smtClean="0"/>
              <a:t>* Secure </a:t>
            </a:r>
            <a:r>
              <a:rPr lang="en-US" dirty="0"/>
              <a:t>log on. Policy needs to define whether (and how) a computer logon needs to </a:t>
            </a:r>
            <a:r>
              <a:rPr lang="en-US" dirty="0" smtClean="0"/>
              <a:t>be secured </a:t>
            </a:r>
            <a:r>
              <a:rPr lang="en-US" dirty="0"/>
              <a:t>(hopefully by encryption so that eavesdroppers cannot harvest credentials).</a:t>
            </a:r>
          </a:p>
          <a:p>
            <a:endParaRPr lang="en-US" dirty="0" smtClean="0"/>
          </a:p>
          <a:p>
            <a:r>
              <a:rPr lang="en-US" dirty="0" smtClean="0"/>
              <a:t>These </a:t>
            </a:r>
            <a:r>
              <a:rPr lang="en-US" dirty="0"/>
              <a:t>policies then need to be operationalized, meaning that processes and procedures need to also be developed that describe step-by-step how the policies are to be carried out.</a:t>
            </a:r>
          </a:p>
          <a:p>
            <a:endParaRPr lang="en-US" dirty="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11</a:t>
            </a:fld>
            <a:endParaRPr lang="en-US"/>
          </a:p>
        </p:txBody>
      </p:sp>
    </p:spTree>
    <p:extLst>
      <p:ext uri="{BB962C8B-B14F-4D97-AF65-F5344CB8AC3E}">
        <p14:creationId xmlns:p14="http://schemas.microsoft.com/office/powerpoint/2010/main" val="3346103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 </a:t>
            </a:r>
            <a:r>
              <a:rPr lang="en-US" dirty="0"/>
              <a:t>of compromise of sensitive information. The longer an organization keeps credit card transactions, for instance, the greater the impact if that set of data is compromised. Statistically speaking, if a company changes the retention of credit card transactions from eight years to two years, then it has reduced the impact of exposure by 75 percent.</a:t>
            </a:r>
          </a:p>
          <a:p>
            <a:r>
              <a:rPr lang="en-US" dirty="0" smtClean="0"/>
              <a:t>*Risk </a:t>
            </a:r>
            <a:r>
              <a:rPr lang="en-US" dirty="0"/>
              <a:t>of loss of important information. The flip side of the risk of compromise is the risk associated with situations where needed information is no longer available. Without clear direction on the minimum period of time that certain information needs to be retained, well-meaning employees might discard information too soon, which could deprive the organization of the value that the discarded information would otherwise have provided.</a:t>
            </a:r>
          </a:p>
          <a:p>
            <a:r>
              <a:rPr lang="en-US" dirty="0" smtClean="0"/>
              <a:t>*E-discovery</a:t>
            </a:r>
            <a:r>
              <a:rPr lang="en-US" dirty="0"/>
              <a:t>. If an organization keeps information longer than is really necessary, then a discovery or e-discovery process can take longer, increasing costs and potentially revealing additional information.</a:t>
            </a:r>
          </a:p>
          <a:p>
            <a:r>
              <a:rPr lang="en-US" dirty="0"/>
              <a:t>* Regulation. Various laws and regulations require that certain business records be </a:t>
            </a:r>
            <a:r>
              <a:rPr lang="en-US" dirty="0" smtClean="0"/>
              <a:t>kept for </a:t>
            </a:r>
            <a:r>
              <a:rPr lang="en-US" dirty="0"/>
              <a:t>minimum—or maximum—periods of time.</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12</a:t>
            </a:fld>
            <a:endParaRPr lang="en-US"/>
          </a:p>
        </p:txBody>
      </p:sp>
    </p:spTree>
    <p:extLst>
      <p:ext uri="{BB962C8B-B14F-4D97-AF65-F5344CB8AC3E}">
        <p14:creationId xmlns:p14="http://schemas.microsoft.com/office/powerpoint/2010/main" val="2179935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Equipment failure/Software Bugs/Human Error/Disasters/Malicious Damage.</a:t>
            </a:r>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13</a:t>
            </a:fld>
            <a:endParaRPr lang="en-US"/>
          </a:p>
        </p:txBody>
      </p:sp>
    </p:spTree>
    <p:extLst>
      <p:ext uri="{BB962C8B-B14F-4D97-AF65-F5344CB8AC3E}">
        <p14:creationId xmlns:p14="http://schemas.microsoft.com/office/powerpoint/2010/main" val="904785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14</a:t>
            </a:fld>
            <a:endParaRPr lang="en-US"/>
          </a:p>
        </p:txBody>
      </p:sp>
    </p:spTree>
    <p:extLst>
      <p:ext uri="{BB962C8B-B14F-4D97-AF65-F5344CB8AC3E}">
        <p14:creationId xmlns:p14="http://schemas.microsoft.com/office/powerpoint/2010/main" val="805687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15</a:t>
            </a:fld>
            <a:endParaRPr lang="en-US"/>
          </a:p>
        </p:txBody>
      </p:sp>
    </p:spTree>
    <p:extLst>
      <p:ext uri="{BB962C8B-B14F-4D97-AF65-F5344CB8AC3E}">
        <p14:creationId xmlns:p14="http://schemas.microsoft.com/office/powerpoint/2010/main" val="2544134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common method of off-site storage is known as </a:t>
            </a:r>
            <a:r>
              <a:rPr lang="en-US" b="1" dirty="0"/>
              <a:t>e-vaulting</a:t>
            </a:r>
            <a:r>
              <a:rPr lang="en-US" dirty="0"/>
              <a:t>. Instead of copying data to backup media and transporting the media to another location, e-vaulting means data is copied over a network to a remote data storage facility.</a:t>
            </a:r>
          </a:p>
        </p:txBody>
      </p:sp>
      <p:sp>
        <p:nvSpPr>
          <p:cNvPr id="4" name="Slide Number Placeholder 3"/>
          <p:cNvSpPr>
            <a:spLocks noGrp="1"/>
          </p:cNvSpPr>
          <p:nvPr>
            <p:ph type="sldNum" sz="quarter" idx="10"/>
          </p:nvPr>
        </p:nvSpPr>
        <p:spPr/>
        <p:txBody>
          <a:bodyPr/>
          <a:lstStyle/>
          <a:p>
            <a:fld id="{0099EF4C-12E6-4CF3-9ED3-93B02927433E}" type="slidenum">
              <a:rPr lang="en-US" smtClean="0"/>
              <a:t>16</a:t>
            </a:fld>
            <a:endParaRPr lang="en-US"/>
          </a:p>
        </p:txBody>
      </p:sp>
    </p:spTree>
    <p:extLst>
      <p:ext uri="{BB962C8B-B14F-4D97-AF65-F5344CB8AC3E}">
        <p14:creationId xmlns:p14="http://schemas.microsoft.com/office/powerpoint/2010/main" val="688544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degaussing can create irreversible damage to hard drives. It destroys the special servo control data on the drive, which is meant to be permanently embedded. Once the servo is damaged, the drive is unusable</a:t>
            </a:r>
            <a:r>
              <a:rPr lang="en-US" dirty="0" smtClean="0"/>
              <a:t>.</a:t>
            </a:r>
          </a:p>
          <a:p>
            <a:r>
              <a:rPr lang="en-US" dirty="0">
                <a:hlinkClick r:id="rId3"/>
              </a:rPr>
              <a:t>https://</a:t>
            </a:r>
            <a:r>
              <a:rPr lang="en-US" dirty="0" err="1" smtClean="0">
                <a:hlinkClick r:id="rId3"/>
              </a:rPr>
              <a:t>www.csoonline.com</a:t>
            </a:r>
            <a:r>
              <a:rPr lang="en-US" dirty="0" smtClean="0">
                <a:hlinkClick r:id="rId3"/>
              </a:rPr>
              <a:t>/article/2130822/it-audit/the-in-depth-guide-to-data-</a:t>
            </a:r>
            <a:r>
              <a:rPr lang="en-US" dirty="0" err="1" smtClean="0">
                <a:hlinkClick r:id="rId3"/>
              </a:rPr>
              <a:t>destruction.html</a:t>
            </a:r>
            <a:endParaRPr lang="en-US" dirty="0" smtClean="0"/>
          </a:p>
          <a:p>
            <a:endParaRPr lang="en-US" dirty="0"/>
          </a:p>
          <a:p>
            <a:r>
              <a:rPr lang="en-US" dirty="0" smtClean="0"/>
              <a:t>Hard drive shredder:</a:t>
            </a:r>
          </a:p>
          <a:p>
            <a:r>
              <a:rPr lang="en-US" dirty="0">
                <a:hlinkClick r:id="rId4"/>
              </a:rPr>
              <a:t>https://</a:t>
            </a:r>
            <a:r>
              <a:rPr lang="en-US" dirty="0" err="1" smtClean="0">
                <a:hlinkClick r:id="rId4"/>
              </a:rPr>
              <a:t>www.youtube.com</a:t>
            </a:r>
            <a:r>
              <a:rPr lang="en-US" dirty="0" smtClean="0">
                <a:hlinkClick r:id="rId4"/>
              </a:rPr>
              <a:t>/</a:t>
            </a:r>
            <a:r>
              <a:rPr lang="en-US" dirty="0" err="1" smtClean="0">
                <a:hlinkClick r:id="rId4"/>
              </a:rPr>
              <a:t>watch?v</a:t>
            </a:r>
            <a:r>
              <a:rPr lang="en-US" dirty="0" smtClean="0">
                <a:hlinkClick r:id="rId4"/>
              </a:rPr>
              <a:t>=</a:t>
            </a:r>
            <a:r>
              <a:rPr lang="en-US" dirty="0" err="1" smtClean="0">
                <a:hlinkClick r:id="rId4"/>
              </a:rPr>
              <a:t>sQYPCPB1g3o</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17</a:t>
            </a:fld>
            <a:endParaRPr lang="en-US"/>
          </a:p>
        </p:txBody>
      </p:sp>
    </p:spTree>
    <p:extLst>
      <p:ext uri="{BB962C8B-B14F-4D97-AF65-F5344CB8AC3E}">
        <p14:creationId xmlns:p14="http://schemas.microsoft.com/office/powerpoint/2010/main" val="2573608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Defense in Depth:</a:t>
            </a:r>
          </a:p>
          <a:p>
            <a:endParaRPr lang="en-US" dirty="0"/>
          </a:p>
          <a:p>
            <a:r>
              <a:rPr lang="en-US" dirty="0"/>
              <a:t>Anti-malware software on user workstations </a:t>
            </a:r>
            <a:endParaRPr lang="en-US" dirty="0" smtClean="0"/>
          </a:p>
          <a:p>
            <a:r>
              <a:rPr lang="en-US" dirty="0" smtClean="0"/>
              <a:t>Firewall </a:t>
            </a:r>
            <a:r>
              <a:rPr lang="en-US" dirty="0"/>
              <a:t>software on user workstations </a:t>
            </a:r>
            <a:endParaRPr lang="en-US" dirty="0" smtClean="0"/>
          </a:p>
          <a:p>
            <a:r>
              <a:rPr lang="en-US" dirty="0" smtClean="0"/>
              <a:t>Anti-malware </a:t>
            </a:r>
            <a:r>
              <a:rPr lang="en-US" dirty="0"/>
              <a:t>software on e-mail servers </a:t>
            </a:r>
            <a:endParaRPr lang="en-US" dirty="0" smtClean="0"/>
          </a:p>
          <a:p>
            <a:r>
              <a:rPr lang="en-US" dirty="0" smtClean="0"/>
              <a:t>Anti-malware </a:t>
            </a:r>
            <a:r>
              <a:rPr lang="en-US" dirty="0"/>
              <a:t>software on file servers </a:t>
            </a:r>
            <a:endParaRPr lang="en-US" dirty="0" smtClean="0"/>
          </a:p>
          <a:p>
            <a:r>
              <a:rPr lang="en-US" dirty="0" smtClean="0"/>
              <a:t>Anti-malware </a:t>
            </a:r>
            <a:r>
              <a:rPr lang="en-US" dirty="0"/>
              <a:t>appliances</a:t>
            </a:r>
          </a:p>
          <a:p>
            <a:r>
              <a:rPr lang="en-US" dirty="0"/>
              <a:t>Anti-malware web proxy servers </a:t>
            </a:r>
            <a:endParaRPr lang="en-US" dirty="0" smtClean="0"/>
          </a:p>
          <a:p>
            <a:r>
              <a:rPr lang="en-US" dirty="0" smtClean="0"/>
              <a:t>Firewalls </a:t>
            </a:r>
            <a:r>
              <a:rPr lang="en-US" dirty="0"/>
              <a:t>on network boundaries </a:t>
            </a:r>
            <a:endParaRPr lang="en-US" dirty="0" smtClean="0"/>
          </a:p>
          <a:p>
            <a:r>
              <a:rPr lang="en-US" dirty="0" smtClean="0"/>
              <a:t>Next-generation </a:t>
            </a:r>
            <a:r>
              <a:rPr lang="en-US" dirty="0"/>
              <a:t>firewalls </a:t>
            </a:r>
            <a:r>
              <a:rPr lang="en-US" dirty="0" smtClean="0"/>
              <a:t>– application level, as well as port/protocol level.</a:t>
            </a:r>
          </a:p>
          <a:p>
            <a:r>
              <a:rPr lang="en-US" dirty="0" smtClean="0"/>
              <a:t>Unified </a:t>
            </a:r>
            <a:r>
              <a:rPr lang="en-US" dirty="0"/>
              <a:t>threat management (</a:t>
            </a:r>
            <a:r>
              <a:rPr lang="en-US" dirty="0" err="1"/>
              <a:t>UTM</a:t>
            </a:r>
            <a:r>
              <a:rPr lang="en-US" dirty="0"/>
              <a:t>) appliances   </a:t>
            </a:r>
            <a:endParaRPr lang="en-US" dirty="0" smtClean="0"/>
          </a:p>
          <a:p>
            <a:r>
              <a:rPr lang="en-US" dirty="0" smtClean="0"/>
              <a:t>          https</a:t>
            </a:r>
            <a:r>
              <a:rPr lang="en-US" dirty="0"/>
              <a:t>://</a:t>
            </a:r>
            <a:r>
              <a:rPr lang="en-US" dirty="0" err="1"/>
              <a:t>www.watchguard.com</a:t>
            </a:r>
            <a:r>
              <a:rPr lang="en-US" dirty="0"/>
              <a:t>/</a:t>
            </a:r>
            <a:r>
              <a:rPr lang="en-US" dirty="0" err="1"/>
              <a:t>wgrd</a:t>
            </a:r>
            <a:r>
              <a:rPr lang="en-US" dirty="0"/>
              <a:t>-solutions/unified-threat-management</a:t>
            </a:r>
            <a:endParaRPr lang="en-US" dirty="0" smtClean="0"/>
          </a:p>
          <a:p>
            <a:r>
              <a:rPr lang="en-US" dirty="0" smtClean="0"/>
              <a:t>Web </a:t>
            </a:r>
            <a:r>
              <a:rPr lang="en-US" dirty="0"/>
              <a:t>application firewalls</a:t>
            </a:r>
          </a:p>
          <a:p>
            <a:r>
              <a:rPr lang="en-US" dirty="0"/>
              <a:t>Intrusion prevention systems</a:t>
            </a:r>
          </a:p>
          <a:p>
            <a:r>
              <a:rPr lang="en-US" dirty="0"/>
              <a:t>Network-based malware communication detection and prevention systems</a:t>
            </a:r>
          </a:p>
          <a:p>
            <a:r>
              <a:rPr lang="en-US" dirty="0" smtClean="0"/>
              <a:t>Application whitelisting/sandboxing</a:t>
            </a:r>
          </a:p>
          <a:p>
            <a:r>
              <a:rPr lang="en-US" dirty="0" smtClean="0"/>
              <a:t>Spam filter appliances</a:t>
            </a:r>
          </a:p>
          <a:p>
            <a:r>
              <a:rPr lang="en-US" dirty="0" smtClean="0"/>
              <a:t>Spam filter email servers</a:t>
            </a:r>
          </a:p>
          <a:p>
            <a:r>
              <a:rPr lang="en-US" dirty="0"/>
              <a:t>Security Incident and Event Management (</a:t>
            </a:r>
            <a:r>
              <a:rPr lang="en-US" b="1" dirty="0" err="1"/>
              <a:t>SIEM</a:t>
            </a:r>
            <a:r>
              <a:rPr lang="en-US" dirty="0"/>
              <a:t>) system for improved effectiveness in combating malware and other intrusions. A </a:t>
            </a:r>
            <a:r>
              <a:rPr lang="en-US" dirty="0" err="1"/>
              <a:t>SIEM</a:t>
            </a:r>
            <a:r>
              <a:rPr lang="en-US" dirty="0"/>
              <a:t> system typically acts as a central repository for logs and events sent from workstations, servers, and network devices. A </a:t>
            </a:r>
            <a:r>
              <a:rPr lang="en-US" dirty="0" err="1"/>
              <a:t>SIEM</a:t>
            </a:r>
            <a:r>
              <a:rPr lang="en-US" dirty="0"/>
              <a:t> collects, analyzes, correlates, and reports on suspected intrusions and incidents and can be used to alert appropriate personnel of these suspected events.</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18</a:t>
            </a:fld>
            <a:endParaRPr lang="en-US"/>
          </a:p>
        </p:txBody>
      </p:sp>
    </p:spTree>
    <p:extLst>
      <p:ext uri="{BB962C8B-B14F-4D97-AF65-F5344CB8AC3E}">
        <p14:creationId xmlns:p14="http://schemas.microsoft.com/office/powerpoint/2010/main" val="60615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Risks from Remote Access:</a:t>
            </a:r>
          </a:p>
          <a:p>
            <a:r>
              <a:rPr lang="en-US" dirty="0"/>
              <a:t>Remote client security. Because a client workstation that connects to an organization’s network via VPN is functionally a node on the enterprise network, several </a:t>
            </a:r>
            <a:r>
              <a:rPr lang="en-US" dirty="0" smtClean="0"/>
              <a:t>measures should be taken:</a:t>
            </a:r>
          </a:p>
          <a:p>
            <a:r>
              <a:rPr lang="en-US" dirty="0" smtClean="0"/>
              <a:t>Anti-malware</a:t>
            </a:r>
          </a:p>
          <a:p>
            <a:r>
              <a:rPr lang="en-US" dirty="0" smtClean="0"/>
              <a:t>Secure </a:t>
            </a:r>
            <a:r>
              <a:rPr lang="en-US" dirty="0" err="1" smtClean="0"/>
              <a:t>configs</a:t>
            </a:r>
            <a:endParaRPr lang="en-US" dirty="0" smtClean="0"/>
          </a:p>
          <a:p>
            <a:r>
              <a:rPr lang="en-US" dirty="0" smtClean="0"/>
              <a:t>Firewall software</a:t>
            </a:r>
          </a:p>
          <a:p>
            <a:r>
              <a:rPr lang="en-US" dirty="0" smtClean="0"/>
              <a:t>Split Tunneling </a:t>
            </a:r>
          </a:p>
          <a:p>
            <a:r>
              <a:rPr lang="en-US" dirty="0" smtClean="0"/>
              <a:t>Remote client policy – only organization-managed devices allowed to connect.</a:t>
            </a:r>
          </a:p>
          <a:p>
            <a:r>
              <a:rPr lang="en-US" dirty="0" smtClean="0"/>
              <a:t>	* Managing </a:t>
            </a:r>
            <a:r>
              <a:rPr lang="en-US" dirty="0"/>
              <a:t>firewall, anti-virus, and anti-spyware on </a:t>
            </a:r>
            <a:r>
              <a:rPr lang="en-US" dirty="0" smtClean="0"/>
              <a:t>non-company-	owned </a:t>
            </a:r>
            <a:r>
              <a:rPr lang="en-US" dirty="0"/>
              <a:t>systems will be exceedingly more difficult and labor intensive.</a:t>
            </a:r>
          </a:p>
          <a:p>
            <a:r>
              <a:rPr lang="en-US" dirty="0"/>
              <a:t>	</a:t>
            </a:r>
            <a:r>
              <a:rPr lang="en-US" dirty="0" smtClean="0"/>
              <a:t>*Permitting </a:t>
            </a:r>
            <a:r>
              <a:rPr lang="en-US" dirty="0"/>
              <a:t>non-company-owned systems to connect to the network </a:t>
            </a:r>
            <a:r>
              <a:rPr lang="en-US" dirty="0" smtClean="0"/>
              <a:t>	via </a:t>
            </a:r>
            <a:r>
              <a:rPr lang="en-US" dirty="0"/>
              <a:t>VPN and also store company documents causes the organization to </a:t>
            </a:r>
            <a:r>
              <a:rPr lang="en-US" dirty="0" smtClean="0"/>
              <a:t>	give </a:t>
            </a:r>
            <a:r>
              <a:rPr lang="en-US" dirty="0"/>
              <a:t>up a measure of control over its intellectual property and blurs </a:t>
            </a:r>
            <a:r>
              <a:rPr lang="en-US" dirty="0" smtClean="0"/>
              <a:t>	the </a:t>
            </a:r>
            <a:r>
              <a:rPr lang="en-US" dirty="0"/>
              <a:t>lines of control and ownership.</a:t>
            </a:r>
          </a:p>
          <a:p>
            <a:endParaRPr lang="en-US" dirty="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19</a:t>
            </a:fld>
            <a:endParaRPr lang="en-US"/>
          </a:p>
        </p:txBody>
      </p:sp>
    </p:spTree>
    <p:extLst>
      <p:ext uri="{BB962C8B-B14F-4D97-AF65-F5344CB8AC3E}">
        <p14:creationId xmlns:p14="http://schemas.microsoft.com/office/powerpoint/2010/main" val="3783651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p.268</a:t>
            </a:r>
            <a:r>
              <a:rPr lang="en-US" dirty="0"/>
              <a:t>  Administrative Management and Control</a:t>
            </a:r>
          </a:p>
          <a:p>
            <a:r>
              <a:rPr lang="en-US" dirty="0"/>
              <a:t>A model that is gaining wide international acceptance for top-down security management is ISO 27001, which prescribes the establishment of an Information Security Management Sys- tem (ISMS). The cornerstone to an effective security program is management oversight through the following activities:</a:t>
            </a:r>
          </a:p>
          <a:p>
            <a:r>
              <a:rPr lang="en-US" dirty="0" smtClean="0"/>
              <a:t>*Define </a:t>
            </a:r>
            <a:r>
              <a:rPr lang="en-US" dirty="0"/>
              <a:t>the scope and boundaries of security management</a:t>
            </a:r>
            <a:r>
              <a:rPr lang="en-US" dirty="0" smtClean="0"/>
              <a:t>.</a:t>
            </a:r>
          </a:p>
          <a:p>
            <a:r>
              <a:rPr lang="en-US" dirty="0"/>
              <a:t>*Establish and approve a security policy. </a:t>
            </a:r>
            <a:endParaRPr lang="en-US" dirty="0" smtClean="0"/>
          </a:p>
          <a:p>
            <a:r>
              <a:rPr lang="en-US" dirty="0"/>
              <a:t>*Define the approach for risk assessment. </a:t>
            </a:r>
            <a:endParaRPr lang="en-US" dirty="0" smtClean="0"/>
          </a:p>
          <a:p>
            <a:r>
              <a:rPr lang="en-US" dirty="0"/>
              <a:t>*Identify, evaluate, and address risks. </a:t>
            </a:r>
            <a:endParaRPr lang="en-US" dirty="0" smtClean="0"/>
          </a:p>
          <a:p>
            <a:r>
              <a:rPr lang="en-US" dirty="0"/>
              <a:t>*Establish control objectives and control activities. </a:t>
            </a:r>
            <a:endParaRPr lang="en-US" dirty="0" smtClean="0"/>
          </a:p>
          <a:p>
            <a:r>
              <a:rPr lang="en-US" dirty="0"/>
              <a:t>*Establish a security training and awareness program. </a:t>
            </a:r>
            <a:endParaRPr lang="en-US" dirty="0" smtClean="0"/>
          </a:p>
          <a:p>
            <a:r>
              <a:rPr lang="en-US" dirty="0"/>
              <a:t>*Allocate resources. </a:t>
            </a:r>
            <a:endParaRPr lang="en-US" dirty="0" smtClean="0"/>
          </a:p>
          <a:p>
            <a:r>
              <a:rPr lang="en-US" dirty="0" smtClean="0"/>
              <a:t>*Perform </a:t>
            </a:r>
            <a:r>
              <a:rPr lang="en-US" dirty="0"/>
              <a:t>internal audits. </a:t>
            </a:r>
            <a:endParaRPr lang="en-US" dirty="0" smtClean="0"/>
          </a:p>
          <a:p>
            <a:r>
              <a:rPr lang="en-US" dirty="0"/>
              <a:t>*Monitor and review the security program. </a:t>
            </a:r>
            <a:endParaRPr lang="en-US" dirty="0" smtClean="0"/>
          </a:p>
          <a:p>
            <a:r>
              <a:rPr lang="en-US" dirty="0" smtClean="0"/>
              <a:t>*Enact </a:t>
            </a:r>
            <a:r>
              <a:rPr lang="en-US" dirty="0"/>
              <a:t>continual improvement. </a:t>
            </a:r>
            <a:endParaRPr lang="en-US" dirty="0" smtClean="0"/>
          </a:p>
          <a:p>
            <a:endParaRPr lang="en-US" dirty="0"/>
          </a:p>
          <a:p>
            <a:r>
              <a:rPr lang="en-US" dirty="0">
                <a:hlinkClick r:id="rId3"/>
              </a:rPr>
              <a:t>https://</a:t>
            </a:r>
            <a:r>
              <a:rPr lang="en-US" dirty="0" err="1">
                <a:hlinkClick r:id="rId3"/>
              </a:rPr>
              <a:t>bookshelf.vitalsource.com</a:t>
            </a:r>
            <a:r>
              <a:rPr lang="en-US" dirty="0">
                <a:hlinkClick r:id="rId3"/>
              </a:rPr>
              <a:t>/#/books/9781305840478/</a:t>
            </a:r>
            <a:r>
              <a:rPr lang="en-US" dirty="0" err="1">
                <a:hlinkClick r:id="rId3"/>
              </a:rPr>
              <a:t>cfi</a:t>
            </a:r>
            <a:r>
              <a:rPr lang="en-US" dirty="0">
                <a:hlinkClick r:id="rId3"/>
              </a:rPr>
              <a:t>/305!/</a:t>
            </a:r>
            <a:r>
              <a:rPr lang="en-US" dirty="0" smtClean="0">
                <a:hlinkClick r:id="rId3"/>
              </a:rPr>
              <a:t>4/4@0.00:52.5</a:t>
            </a:r>
            <a:endParaRPr lang="en-US" dirty="0" smtClean="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20</a:t>
            </a:fld>
            <a:endParaRPr lang="en-US"/>
          </a:p>
        </p:txBody>
      </p:sp>
    </p:spTree>
    <p:extLst>
      <p:ext uri="{BB962C8B-B14F-4D97-AF65-F5344CB8AC3E}">
        <p14:creationId xmlns:p14="http://schemas.microsoft.com/office/powerpoint/2010/main" val="357036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3</a:t>
            </a:fld>
            <a:endParaRPr lang="en-US"/>
          </a:p>
        </p:txBody>
      </p:sp>
    </p:spTree>
    <p:extLst>
      <p:ext uri="{BB962C8B-B14F-4D97-AF65-F5344CB8AC3E}">
        <p14:creationId xmlns:p14="http://schemas.microsoft.com/office/powerpoint/2010/main" val="1183982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Chp</a:t>
            </a:r>
            <a:r>
              <a:rPr lang="en-US" dirty="0" smtClean="0"/>
              <a:t>. 2 slides starting with slide 41.</a:t>
            </a:r>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21</a:t>
            </a:fld>
            <a:endParaRPr lang="en-US"/>
          </a:p>
        </p:txBody>
      </p:sp>
    </p:spTree>
    <p:extLst>
      <p:ext uri="{BB962C8B-B14F-4D97-AF65-F5344CB8AC3E}">
        <p14:creationId xmlns:p14="http://schemas.microsoft.com/office/powerpoint/2010/main" val="1205764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resources are used to support daily business operations, enabling the business to </a:t>
            </a:r>
            <a:r>
              <a:rPr lang="en-US" dirty="0" smtClean="0"/>
              <a:t>produce </a:t>
            </a:r>
            <a:r>
              <a:rPr lang="en-US" dirty="0"/>
              <a:t>the goods and/or services that it delivers to its customers. </a:t>
            </a:r>
            <a:endParaRPr lang="en-US" dirty="0" smtClean="0"/>
          </a:p>
          <a:p>
            <a:endParaRPr lang="en-US" dirty="0"/>
          </a:p>
          <a:p>
            <a:r>
              <a:rPr lang="en-US" dirty="0" smtClean="0"/>
              <a:t>These </a:t>
            </a:r>
            <a:r>
              <a:rPr lang="en-US" dirty="0"/>
              <a:t>resources consist of:</a:t>
            </a:r>
          </a:p>
          <a:p>
            <a:r>
              <a:rPr lang="en-US" dirty="0"/>
              <a:t>Facilities Hardware Software Documentation Records (covered in the earlier section, Records Management Controls)</a:t>
            </a:r>
          </a:p>
          <a:p>
            <a:r>
              <a:rPr lang="en-US" b="1" dirty="0"/>
              <a:t>Resource protection </a:t>
            </a:r>
            <a:r>
              <a:rPr lang="en-US" dirty="0"/>
              <a:t>is the set of controls and activities enacted to protect these business resources.</a:t>
            </a:r>
          </a:p>
        </p:txBody>
      </p:sp>
      <p:sp>
        <p:nvSpPr>
          <p:cNvPr id="4" name="Slide Number Placeholder 3"/>
          <p:cNvSpPr>
            <a:spLocks noGrp="1"/>
          </p:cNvSpPr>
          <p:nvPr>
            <p:ph type="sldNum" sz="quarter" idx="10"/>
          </p:nvPr>
        </p:nvSpPr>
        <p:spPr/>
        <p:txBody>
          <a:bodyPr/>
          <a:lstStyle/>
          <a:p>
            <a:fld id="{0099EF4C-12E6-4CF3-9ED3-93B02927433E}" type="slidenum">
              <a:rPr lang="en-US" smtClean="0"/>
              <a:t>22</a:t>
            </a:fld>
            <a:endParaRPr lang="en-US"/>
          </a:p>
        </p:txBody>
      </p:sp>
    </p:spTree>
    <p:extLst>
      <p:ext uri="{BB962C8B-B14F-4D97-AF65-F5344CB8AC3E}">
        <p14:creationId xmlns:p14="http://schemas.microsoft.com/office/powerpoint/2010/main" val="2150183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23</a:t>
            </a:fld>
            <a:endParaRPr lang="en-US"/>
          </a:p>
        </p:txBody>
      </p:sp>
    </p:spTree>
    <p:extLst>
      <p:ext uri="{BB962C8B-B14F-4D97-AF65-F5344CB8AC3E}">
        <p14:creationId xmlns:p14="http://schemas.microsoft.com/office/powerpoint/2010/main" val="3660332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Inventory of Software – need to know what’s installed and/or running.</a:t>
            </a:r>
          </a:p>
          <a:p>
            <a:endParaRPr lang="en-US" dirty="0" smtClean="0"/>
          </a:p>
          <a:p>
            <a:r>
              <a:rPr lang="en-US" dirty="0"/>
              <a:t>Source code control. As part of its software development life cycle (</a:t>
            </a:r>
            <a:r>
              <a:rPr lang="en-US" dirty="0" err="1"/>
              <a:t>SDLC</a:t>
            </a:r>
            <a:r>
              <a:rPr lang="en-US" dirty="0"/>
              <a:t>), an organization needs to keep strict controls over the software that it develops, integrates, and </a:t>
            </a:r>
            <a:r>
              <a:rPr lang="en-US" dirty="0" smtClean="0"/>
              <a:t>maintains, as well as who can access source code.</a:t>
            </a:r>
          </a:p>
          <a:p>
            <a:endParaRPr lang="en-US" dirty="0"/>
          </a:p>
          <a:p>
            <a:r>
              <a:rPr lang="en-US" dirty="0"/>
              <a:t>Vulnerability. As part of situational awareness, organizations need to watch lists of known vulnerable software and know their exposure, based on what they have running.</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24</a:t>
            </a:fld>
            <a:endParaRPr lang="en-US"/>
          </a:p>
        </p:txBody>
      </p:sp>
    </p:spTree>
    <p:extLst>
      <p:ext uri="{BB962C8B-B14F-4D97-AF65-F5344CB8AC3E}">
        <p14:creationId xmlns:p14="http://schemas.microsoft.com/office/powerpoint/2010/main" val="4081930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an organization’s “owner’s manual” </a:t>
            </a:r>
            <a:endParaRPr lang="en-US" dirty="0" smtClean="0"/>
          </a:p>
          <a:p>
            <a:endParaRPr lang="en-US" dirty="0"/>
          </a:p>
          <a:p>
            <a:r>
              <a:rPr lang="en-US" dirty="0"/>
              <a:t>Documentation must also be protected from disclosure to unauthorized parties. While most documentation needs to be protected from disclosure to outside parties, some documentation is sensitive enough that access to it must be restricted on a need-to-know basis.</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25</a:t>
            </a:fld>
            <a:endParaRPr lang="en-US"/>
          </a:p>
        </p:txBody>
      </p:sp>
    </p:spTree>
    <p:extLst>
      <p:ext uri="{BB962C8B-B14F-4D97-AF65-F5344CB8AC3E}">
        <p14:creationId xmlns:p14="http://schemas.microsoft.com/office/powerpoint/2010/main" val="33734000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dirty="0" smtClean="0"/>
              <a:t>n </a:t>
            </a:r>
            <a:r>
              <a:rPr lang="en-US" dirty="0"/>
              <a:t>incident is an unexpected event that results in an interruption of normal operations. </a:t>
            </a:r>
            <a:endParaRPr lang="en-US" dirty="0" smtClean="0"/>
          </a:p>
          <a:p>
            <a:r>
              <a:rPr lang="en-US" dirty="0"/>
              <a:t>In the context of security, a security incident is an event in which some aspect of an </a:t>
            </a:r>
            <a:r>
              <a:rPr lang="en-US" dirty="0" smtClean="0"/>
              <a:t>organization’s </a:t>
            </a:r>
            <a:r>
              <a:rPr lang="en-US" dirty="0"/>
              <a:t>security policy has been violated. But another way to view a security incident is to describe it as an unauthorized access to, or accidental exposure of, a system or information, or an event that prevents legitimate access to a system or information.</a:t>
            </a:r>
          </a:p>
          <a:p>
            <a:r>
              <a:rPr lang="en-US" dirty="0"/>
              <a:t>A security incident nearly always has a human root cause. </a:t>
            </a:r>
            <a:endParaRPr lang="en-US" dirty="0" smtClean="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26</a:t>
            </a:fld>
            <a:endParaRPr lang="en-US"/>
          </a:p>
        </p:txBody>
      </p:sp>
    </p:spTree>
    <p:extLst>
      <p:ext uri="{BB962C8B-B14F-4D97-AF65-F5344CB8AC3E}">
        <p14:creationId xmlns:p14="http://schemas.microsoft.com/office/powerpoint/2010/main" val="2095686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a resilient architecture seeks to avoid a single point of failure, a characteristic of an environment where a single </a:t>
            </a:r>
            <a:r>
              <a:rPr lang="en-US" dirty="0" smtClean="0"/>
              <a:t>component </a:t>
            </a:r>
            <a:r>
              <a:rPr lang="en-US" dirty="0"/>
              <a:t>failure will cause an entire system or application to fail. </a:t>
            </a:r>
            <a:endParaRPr lang="en-US" dirty="0" smtClean="0"/>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27</a:t>
            </a:fld>
            <a:endParaRPr lang="en-US"/>
          </a:p>
        </p:txBody>
      </p:sp>
    </p:spTree>
    <p:extLst>
      <p:ext uri="{BB962C8B-B14F-4D97-AF65-F5344CB8AC3E}">
        <p14:creationId xmlns:p14="http://schemas.microsoft.com/office/powerpoint/2010/main" val="710191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Fault tolerance </a:t>
            </a:r>
            <a:r>
              <a:rPr lang="en-US" dirty="0"/>
              <a:t>refers to the design of a device whereby its failure-prone components are duplicated, so that the failure of one component will not result in the failure of the entire device. </a:t>
            </a:r>
            <a:r>
              <a:rPr lang="en-US" dirty="0" smtClean="0"/>
              <a:t>(</a:t>
            </a:r>
            <a:r>
              <a:rPr lang="en-US" dirty="0"/>
              <a:t>RAID-5/6/10  hot-swappable)</a:t>
            </a:r>
          </a:p>
          <a:p>
            <a:endParaRPr lang="en-US" dirty="0" smtClean="0"/>
          </a:p>
          <a:p>
            <a:r>
              <a:rPr lang="en-US" dirty="0"/>
              <a:t>RAID 0:  Striping = faster data access.  No fault tolerance in RAID 0.</a:t>
            </a:r>
          </a:p>
          <a:p>
            <a:r>
              <a:rPr lang="en-US" dirty="0"/>
              <a:t> </a:t>
            </a:r>
          </a:p>
          <a:p>
            <a:r>
              <a:rPr lang="en-US" dirty="0"/>
              <a:t>RAID 1: Disk Mirroring - same data on both disks.</a:t>
            </a:r>
          </a:p>
          <a:p>
            <a:r>
              <a:rPr lang="en-US" dirty="0"/>
              <a:t>If a separate host adapter is used for the second drive this is called Duplexing.</a:t>
            </a:r>
          </a:p>
          <a:p>
            <a:r>
              <a:rPr lang="en-US" dirty="0"/>
              <a:t> </a:t>
            </a:r>
          </a:p>
          <a:p>
            <a:r>
              <a:rPr lang="en-US" dirty="0"/>
              <a:t>RAID 5: Combines RAID 0 and RAID 1  - Minimum of 3 drives needed.</a:t>
            </a:r>
          </a:p>
          <a:p>
            <a:r>
              <a:rPr lang="en-US" dirty="0"/>
              <a:t>Creates a Redundant, Striped volume set.</a:t>
            </a:r>
          </a:p>
          <a:p>
            <a:r>
              <a:rPr lang="en-US" dirty="0"/>
              <a:t>Each stripe places data on n-1 disks, and parity on the last disk.</a:t>
            </a:r>
          </a:p>
          <a:p>
            <a:r>
              <a:rPr lang="en-US" dirty="0"/>
              <a:t>The parity placement is interleaved across all drives in the array.</a:t>
            </a:r>
          </a:p>
          <a:p>
            <a:r>
              <a:rPr lang="en-US" dirty="0"/>
              <a:t>If two disks fail = catastrophic loss of data.</a:t>
            </a:r>
          </a:p>
          <a:p>
            <a:r>
              <a:rPr lang="en-US" dirty="0"/>
              <a:t> </a:t>
            </a:r>
          </a:p>
          <a:p>
            <a:r>
              <a:rPr lang="en-US" dirty="0"/>
              <a:t>RAID 6:  RAID 5 with the ability to lose two parity disks</a:t>
            </a:r>
          </a:p>
          <a:p>
            <a:r>
              <a:rPr lang="en-US" dirty="0"/>
              <a:t>Uses 2 parity disks as it stripes data.</a:t>
            </a:r>
          </a:p>
          <a:p>
            <a:r>
              <a:rPr lang="en-US" dirty="0"/>
              <a:t>Minimum of 4 disks</a:t>
            </a:r>
          </a:p>
          <a:p>
            <a:r>
              <a:rPr lang="en-US" dirty="0"/>
              <a:t> </a:t>
            </a:r>
          </a:p>
          <a:p>
            <a:r>
              <a:rPr lang="en-US" dirty="0"/>
              <a:t>RAID 10: RAID 1 + 0  =  Striped and Mirrored</a:t>
            </a:r>
          </a:p>
          <a:p>
            <a:r>
              <a:rPr lang="en-US" dirty="0"/>
              <a:t>Requires minimum 4 disks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28</a:t>
            </a:fld>
            <a:endParaRPr lang="en-US"/>
          </a:p>
        </p:txBody>
      </p:sp>
    </p:spTree>
    <p:extLst>
      <p:ext uri="{BB962C8B-B14F-4D97-AF65-F5344CB8AC3E}">
        <p14:creationId xmlns:p14="http://schemas.microsoft.com/office/powerpoint/2010/main" val="2379958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29</a:t>
            </a:fld>
            <a:endParaRPr lang="en-US"/>
          </a:p>
        </p:txBody>
      </p:sp>
    </p:spTree>
    <p:extLst>
      <p:ext uri="{BB962C8B-B14F-4D97-AF65-F5344CB8AC3E}">
        <p14:creationId xmlns:p14="http://schemas.microsoft.com/office/powerpoint/2010/main" val="2495874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Replication is usually set up in conjunction with clustering. Clustering will manage the states of each of its member servers, controlling whether each is in active or passive mode. Along- side, replication will make sure that the most up-to-date data is available across all storage systems, so that any server that becomes an active server in a cluster will have access to cur- rent data. </a:t>
            </a:r>
          </a:p>
        </p:txBody>
      </p:sp>
      <p:sp>
        <p:nvSpPr>
          <p:cNvPr id="4" name="Slide Number Placeholder 3"/>
          <p:cNvSpPr>
            <a:spLocks noGrp="1"/>
          </p:cNvSpPr>
          <p:nvPr>
            <p:ph type="sldNum" sz="quarter" idx="10"/>
          </p:nvPr>
        </p:nvSpPr>
        <p:spPr/>
        <p:txBody>
          <a:bodyPr/>
          <a:lstStyle/>
          <a:p>
            <a:fld id="{0099EF4C-12E6-4CF3-9ED3-93B02927433E}" type="slidenum">
              <a:rPr lang="en-US" smtClean="0"/>
              <a:t>30</a:t>
            </a:fld>
            <a:endParaRPr lang="en-US"/>
          </a:p>
        </p:txBody>
      </p:sp>
    </p:spTree>
    <p:extLst>
      <p:ext uri="{BB962C8B-B14F-4D97-AF65-F5344CB8AC3E}">
        <p14:creationId xmlns:p14="http://schemas.microsoft.com/office/powerpoint/2010/main" val="237243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Need-to-Know access control </a:t>
            </a:r>
            <a:r>
              <a:rPr lang="en-US" b="1" dirty="0" smtClean="0"/>
              <a:t>reduces risk of unauthorized disclosure and compromise</a:t>
            </a:r>
            <a:r>
              <a:rPr lang="en-US" dirty="0" smtClean="0"/>
              <a:t>.  Administrative overhead increases, but may be worth the risk reduction.  This will require an Access Control Policy that addresses what data and what circumstances warrant this type of Access Control.  Procedures and Guidelines should specify how they will be implemented.</a:t>
            </a:r>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4</a:t>
            </a:fld>
            <a:endParaRPr lang="en-US"/>
          </a:p>
        </p:txBody>
      </p:sp>
    </p:spTree>
    <p:extLst>
      <p:ext uri="{BB962C8B-B14F-4D97-AF65-F5344CB8AC3E}">
        <p14:creationId xmlns:p14="http://schemas.microsoft.com/office/powerpoint/2010/main" val="3473573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32</a:t>
            </a:fld>
            <a:endParaRPr lang="en-US"/>
          </a:p>
        </p:txBody>
      </p:sp>
    </p:spTree>
    <p:extLst>
      <p:ext uri="{BB962C8B-B14F-4D97-AF65-F5344CB8AC3E}">
        <p14:creationId xmlns:p14="http://schemas.microsoft.com/office/powerpoint/2010/main" val="1943782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outcome of a business continuity project is the implementation of a high-resilience architecture that will permit critical business functions to continue operating even when a disaster strikes. </a:t>
            </a:r>
            <a:endParaRPr lang="en-US" dirty="0" smtClean="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33</a:t>
            </a:fld>
            <a:endParaRPr lang="en-US"/>
          </a:p>
        </p:txBody>
      </p:sp>
    </p:spTree>
    <p:extLst>
      <p:ext uri="{BB962C8B-B14F-4D97-AF65-F5344CB8AC3E}">
        <p14:creationId xmlns:p14="http://schemas.microsoft.com/office/powerpoint/2010/main" val="2128854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Vulnerability Management:  The </a:t>
            </a:r>
            <a:r>
              <a:rPr lang="en-US" dirty="0"/>
              <a:t>process of identifying vulnerabilities in a system and then acting to mitigate those </a:t>
            </a:r>
            <a:r>
              <a:rPr lang="en-US" dirty="0" smtClean="0"/>
              <a:t>vulnerabilities.</a:t>
            </a:r>
          </a:p>
          <a:p>
            <a:endParaRPr lang="en-US" dirty="0"/>
          </a:p>
          <a:p>
            <a:endParaRPr lang="en-US" dirty="0"/>
          </a:p>
          <a:p>
            <a:r>
              <a:rPr lang="en-US" dirty="0"/>
              <a:t>Vulnerabilities can be discovered in one of two basic ways: through </a:t>
            </a:r>
            <a:r>
              <a:rPr lang="en-US" b="1" dirty="0"/>
              <a:t>passive</a:t>
            </a:r>
            <a:r>
              <a:rPr lang="en-US" dirty="0"/>
              <a:t> means or through </a:t>
            </a:r>
            <a:r>
              <a:rPr lang="en-US" b="1" dirty="0"/>
              <a:t>active</a:t>
            </a:r>
            <a:r>
              <a:rPr lang="en-US" dirty="0"/>
              <a:t> means. </a:t>
            </a:r>
            <a:endParaRPr lang="en-US" dirty="0" smtClean="0"/>
          </a:p>
          <a:p>
            <a:r>
              <a:rPr lang="en-US" dirty="0"/>
              <a:t>*</a:t>
            </a:r>
            <a:r>
              <a:rPr lang="en-US" dirty="0" smtClean="0"/>
              <a:t>Passive </a:t>
            </a:r>
            <a:r>
              <a:rPr lang="en-US" dirty="0"/>
              <a:t>means includes receiving alerts of vulnerabilities from sources such as the components manufacturer or independent sources such as US-CERT or </a:t>
            </a:r>
            <a:r>
              <a:rPr lang="en-US" dirty="0" err="1"/>
              <a:t>Secunia</a:t>
            </a:r>
            <a:r>
              <a:rPr lang="en-US" dirty="0"/>
              <a:t>. </a:t>
            </a:r>
            <a:r>
              <a:rPr lang="en-US" dirty="0" smtClean="0"/>
              <a:t>*Active </a:t>
            </a:r>
            <a:r>
              <a:rPr lang="en-US" dirty="0"/>
              <a:t>means includes performing vulnerability scanning and penetration tests.</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34</a:t>
            </a:fld>
            <a:endParaRPr lang="en-US"/>
          </a:p>
        </p:txBody>
      </p:sp>
    </p:spTree>
    <p:extLst>
      <p:ext uri="{BB962C8B-B14F-4D97-AF65-F5344CB8AC3E}">
        <p14:creationId xmlns:p14="http://schemas.microsoft.com/office/powerpoint/2010/main" val="2142461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Vulnerability </a:t>
            </a:r>
            <a:r>
              <a:rPr lang="en-US" dirty="0"/>
              <a:t>scanning is a technique used to identify security defects and vulnerabilities in network devices, systems, and/or applications. One or more automated tools are used to scan networks, systems, or applications with the objective of identifying security defects and vulnerabilities. These tools list the vulnerabilities found, and some tools may even provide information on techniques available for remediation of these defects.</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35</a:t>
            </a:fld>
            <a:endParaRPr lang="en-US"/>
          </a:p>
        </p:txBody>
      </p:sp>
    </p:spTree>
    <p:extLst>
      <p:ext uri="{BB962C8B-B14F-4D97-AF65-F5344CB8AC3E}">
        <p14:creationId xmlns:p14="http://schemas.microsoft.com/office/powerpoint/2010/main" val="26727084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penetration testing examines the operating system and other major components such as database server or web </a:t>
            </a:r>
            <a:r>
              <a:rPr lang="en-US" dirty="0" smtClean="0"/>
              <a:t>server – results are acted upon by a Sys Admin </a:t>
            </a:r>
            <a:r>
              <a:rPr lang="en-US" dirty="0"/>
              <a:t>whereas </a:t>
            </a:r>
            <a:endParaRPr lang="en-US" dirty="0" smtClean="0"/>
          </a:p>
          <a:p>
            <a:r>
              <a:rPr lang="en-US" dirty="0" smtClean="0"/>
              <a:t>application </a:t>
            </a:r>
            <a:r>
              <a:rPr lang="en-US" dirty="0"/>
              <a:t>scanning </a:t>
            </a:r>
            <a:r>
              <a:rPr lang="en-US" dirty="0" smtClean="0"/>
              <a:t>concentrates </a:t>
            </a:r>
            <a:r>
              <a:rPr lang="en-US" dirty="0"/>
              <a:t>its testing only on an </a:t>
            </a:r>
            <a:r>
              <a:rPr lang="en-US" dirty="0" smtClean="0"/>
              <a:t>application</a:t>
            </a:r>
            <a:r>
              <a:rPr lang="en-US" dirty="0"/>
              <a:t> </a:t>
            </a:r>
            <a:r>
              <a:rPr lang="en-US" dirty="0" smtClean="0"/>
              <a:t>– results are acted upon by the application developers.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36</a:t>
            </a:fld>
            <a:endParaRPr lang="en-US"/>
          </a:p>
        </p:txBody>
      </p:sp>
    </p:spTree>
    <p:extLst>
      <p:ext uri="{BB962C8B-B14F-4D97-AF65-F5344CB8AC3E}">
        <p14:creationId xmlns:p14="http://schemas.microsoft.com/office/powerpoint/2010/main" val="2613338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Penetration testing typically starts with vulnerability or application scanning, and is followed by manual testing with a variety of tools in search </a:t>
            </a:r>
            <a:r>
              <a:rPr lang="en-US" dirty="0" smtClean="0"/>
              <a:t>of exploitable vulnerabilities</a:t>
            </a:r>
            <a:r>
              <a:rPr lang="en-US" dirty="0"/>
              <a:t>. </a:t>
            </a:r>
            <a:endParaRPr lang="en-US" dirty="0" smtClean="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37</a:t>
            </a:fld>
            <a:endParaRPr lang="en-US"/>
          </a:p>
        </p:txBody>
      </p:sp>
    </p:spTree>
    <p:extLst>
      <p:ext uri="{BB962C8B-B14F-4D97-AF65-F5344CB8AC3E}">
        <p14:creationId xmlns:p14="http://schemas.microsoft.com/office/powerpoint/2010/main" val="739564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techniques used to identify defects in source code that could lead to exploitable vulnerabilities.</a:t>
            </a:r>
          </a:p>
          <a:p>
            <a:endParaRPr lang="en-US" dirty="0" smtClean="0"/>
          </a:p>
          <a:p>
            <a:r>
              <a:rPr lang="en-US" dirty="0" smtClean="0"/>
              <a:t>source </a:t>
            </a:r>
            <a:r>
              <a:rPr lang="en-US" dirty="0"/>
              <a:t>code </a:t>
            </a:r>
            <a:r>
              <a:rPr lang="en-US" dirty="0" smtClean="0"/>
              <a:t>review - </a:t>
            </a:r>
            <a:r>
              <a:rPr lang="en-US" dirty="0"/>
              <a:t>trained and qualified </a:t>
            </a:r>
            <a:r>
              <a:rPr lang="en-US" dirty="0" smtClean="0"/>
              <a:t>developers examine </a:t>
            </a:r>
            <a:r>
              <a:rPr lang="en-US" dirty="0"/>
              <a:t>changes to application source code to ensure that there are no defects present among the changes. Source code reviews are oftentimes manual efforts and are typically limited to situations where source code for certain parts of applications are changed, such as authentication, access control, </a:t>
            </a:r>
            <a:r>
              <a:rPr lang="en-US" dirty="0" smtClean="0"/>
              <a:t>session </a:t>
            </a:r>
            <a:r>
              <a:rPr lang="en-US" dirty="0"/>
              <a:t>management, and cryptography</a:t>
            </a:r>
            <a:r>
              <a:rPr lang="en-US" dirty="0" smtClean="0"/>
              <a:t>.</a:t>
            </a:r>
          </a:p>
          <a:p>
            <a:endParaRPr lang="en-US" dirty="0"/>
          </a:p>
          <a:p>
            <a:r>
              <a:rPr lang="en-US" dirty="0"/>
              <a:t>Source code scanning utilizes purpose-built tools used to scan application source code to identify security and quality defects. In some </a:t>
            </a:r>
            <a:r>
              <a:rPr lang="en-US" dirty="0" smtClean="0"/>
              <a:t>cases, </a:t>
            </a:r>
            <a:r>
              <a:rPr lang="en-US" dirty="0"/>
              <a:t>source code scanning can be </a:t>
            </a:r>
            <a:r>
              <a:rPr lang="en-US" dirty="0" smtClean="0"/>
              <a:t>done automatically </a:t>
            </a:r>
            <a:r>
              <a:rPr lang="en-US" dirty="0"/>
              <a:t>in conjunction with </a:t>
            </a:r>
            <a:r>
              <a:rPr lang="en-US" dirty="0" smtClean="0"/>
              <a:t>periodic </a:t>
            </a:r>
            <a:r>
              <a:rPr lang="en-US" dirty="0"/>
              <a:t>software builds.</a:t>
            </a:r>
          </a:p>
          <a:p>
            <a:endParaRPr lang="en-US" dirty="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38</a:t>
            </a:fld>
            <a:endParaRPr lang="en-US"/>
          </a:p>
        </p:txBody>
      </p:sp>
    </p:spTree>
    <p:extLst>
      <p:ext uri="{BB962C8B-B14F-4D97-AF65-F5344CB8AC3E}">
        <p14:creationId xmlns:p14="http://schemas.microsoft.com/office/powerpoint/2010/main" val="541640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Threat </a:t>
            </a:r>
            <a:r>
              <a:rPr lang="en-US" dirty="0"/>
              <a:t>modeling is an analysis of potential design flaws in a system that could be exploited by an adversary</a:t>
            </a:r>
            <a:r>
              <a:rPr lang="en-US" dirty="0" smtClean="0"/>
              <a:t>.  Done at time of initial design and throughout the maintenance of the software.  </a:t>
            </a:r>
            <a:r>
              <a:rPr lang="en-US" dirty="0" err="1" smtClean="0"/>
              <a:t>SDLC</a:t>
            </a:r>
            <a:r>
              <a:rPr lang="en-US" dirty="0" smtClean="0"/>
              <a:t> – life cycle... Iterative process.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39</a:t>
            </a:fld>
            <a:endParaRPr lang="en-US"/>
          </a:p>
        </p:txBody>
      </p:sp>
    </p:spTree>
    <p:extLst>
      <p:ext uri="{BB962C8B-B14F-4D97-AF65-F5344CB8AC3E}">
        <p14:creationId xmlns:p14="http://schemas.microsoft.com/office/powerpoint/2010/main" val="37460882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is recommended that skilled analysts perform a risk analysis on each applicable patch and make an informed, risk-based decision on whether each available patch should be installed (and, if so, after how much </a:t>
            </a:r>
            <a:r>
              <a:rPr lang="en-US" dirty="0" smtClean="0"/>
              <a:t>testing</a:t>
            </a:r>
            <a:r>
              <a:rPr lang="en-US" dirty="0"/>
              <a:t>). </a:t>
            </a:r>
          </a:p>
        </p:txBody>
      </p:sp>
      <p:sp>
        <p:nvSpPr>
          <p:cNvPr id="4" name="Slide Number Placeholder 3"/>
          <p:cNvSpPr>
            <a:spLocks noGrp="1"/>
          </p:cNvSpPr>
          <p:nvPr>
            <p:ph type="sldNum" sz="quarter" idx="10"/>
          </p:nvPr>
        </p:nvSpPr>
        <p:spPr/>
        <p:txBody>
          <a:bodyPr/>
          <a:lstStyle/>
          <a:p>
            <a:fld id="{0099EF4C-12E6-4CF3-9ED3-93B02927433E}" type="slidenum">
              <a:rPr lang="en-US" smtClean="0"/>
              <a:t>40</a:t>
            </a:fld>
            <a:endParaRPr lang="en-US"/>
          </a:p>
        </p:txBody>
      </p:sp>
    </p:spTree>
    <p:extLst>
      <p:ext uri="{BB962C8B-B14F-4D97-AF65-F5344CB8AC3E}">
        <p14:creationId xmlns:p14="http://schemas.microsoft.com/office/powerpoint/2010/main" val="3005351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management is the name of a management process whereby each proposed change in an environment is formally planned and reviewed by peers and stakeholders prior to the change being made.</a:t>
            </a:r>
          </a:p>
          <a:p>
            <a:r>
              <a:rPr lang="en-US" dirty="0"/>
              <a:t>The object of change management is the improvement in stability and the reduction of unscheduled downtime in an environment. </a:t>
            </a:r>
            <a:endParaRPr lang="en-US" dirty="0" smtClean="0"/>
          </a:p>
          <a:p>
            <a:endParaRPr lang="en-US" dirty="0"/>
          </a:p>
          <a:p>
            <a:r>
              <a:rPr lang="en-US" b="1" dirty="0" smtClean="0"/>
              <a:t>Prepare </a:t>
            </a:r>
            <a:r>
              <a:rPr lang="en-US" b="1" dirty="0"/>
              <a:t>the change. </a:t>
            </a:r>
            <a:r>
              <a:rPr lang="en-US" dirty="0"/>
              <a:t>The proposed change should include: </a:t>
            </a:r>
            <a:endParaRPr lang="en-US" dirty="0" smtClean="0"/>
          </a:p>
          <a:p>
            <a:pPr marL="228600" indent="-228600">
              <a:buAutoNum type="alphaLcParenR"/>
            </a:pPr>
            <a:r>
              <a:rPr lang="en-US" dirty="0" smtClean="0"/>
              <a:t>the </a:t>
            </a:r>
            <a:r>
              <a:rPr lang="en-US" dirty="0"/>
              <a:t>procedure for </a:t>
            </a:r>
            <a:r>
              <a:rPr lang="en-US" dirty="0" smtClean="0"/>
              <a:t>making </a:t>
            </a:r>
            <a:r>
              <a:rPr lang="en-US" dirty="0"/>
              <a:t>the change; </a:t>
            </a:r>
            <a:endParaRPr lang="en-US" dirty="0" smtClean="0"/>
          </a:p>
          <a:p>
            <a:pPr marL="228600" indent="-228600">
              <a:buAutoNum type="alphaLcParenR"/>
            </a:pPr>
            <a:r>
              <a:rPr lang="en-US" dirty="0" smtClean="0"/>
              <a:t>the </a:t>
            </a:r>
            <a:r>
              <a:rPr lang="en-US" dirty="0"/>
              <a:t>time the change will be made; </a:t>
            </a:r>
            <a:endParaRPr lang="en-US" dirty="0" smtClean="0"/>
          </a:p>
          <a:p>
            <a:pPr marL="228600" indent="-228600">
              <a:buAutoNum type="alphaLcParenR"/>
            </a:pPr>
            <a:r>
              <a:rPr lang="en-US" dirty="0" smtClean="0"/>
              <a:t>how </a:t>
            </a:r>
            <a:r>
              <a:rPr lang="en-US" dirty="0"/>
              <a:t>the change will be verified; </a:t>
            </a:r>
            <a:endParaRPr lang="en-US" dirty="0" smtClean="0"/>
          </a:p>
          <a:p>
            <a:pPr marL="228600" indent="-228600">
              <a:buAutoNum type="alphaLcParenR"/>
            </a:pPr>
            <a:r>
              <a:rPr lang="en-US" dirty="0" smtClean="0"/>
              <a:t>how </a:t>
            </a:r>
            <a:r>
              <a:rPr lang="en-US" dirty="0"/>
              <a:t>the change will be backed out if it fails; </a:t>
            </a:r>
            <a:endParaRPr lang="en-US" dirty="0" smtClean="0"/>
          </a:p>
          <a:p>
            <a:pPr marL="228600" indent="-228600">
              <a:buAutoNum type="alphaLcParenR"/>
            </a:pPr>
            <a:r>
              <a:rPr lang="en-US" dirty="0" smtClean="0"/>
              <a:t>whether </a:t>
            </a:r>
            <a:r>
              <a:rPr lang="en-US" dirty="0"/>
              <a:t>there will be downtime associated with the change; and f) test plans and results.</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41</a:t>
            </a:fld>
            <a:endParaRPr lang="en-US"/>
          </a:p>
        </p:txBody>
      </p:sp>
    </p:spTree>
    <p:extLst>
      <p:ext uri="{BB962C8B-B14F-4D97-AF65-F5344CB8AC3E}">
        <p14:creationId xmlns:p14="http://schemas.microsoft.com/office/powerpoint/2010/main" val="136410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concepts of need-to-know and least privilege are very similar and mostly reflect different points of view. Where need-to-know is focused on access to specific information, </a:t>
            </a:r>
            <a:r>
              <a:rPr lang="en-US"/>
              <a:t>least </a:t>
            </a:r>
            <a:r>
              <a:rPr lang="en-US" smtClean="0"/>
              <a:t>privilege </a:t>
            </a:r>
            <a:r>
              <a:rPr lang="en-US" dirty="0"/>
              <a:t>is concerned with access levels.</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5</a:t>
            </a:fld>
            <a:endParaRPr lang="en-US"/>
          </a:p>
        </p:txBody>
      </p:sp>
    </p:spTree>
    <p:extLst>
      <p:ext uri="{BB962C8B-B14F-4D97-AF65-F5344CB8AC3E}">
        <p14:creationId xmlns:p14="http://schemas.microsoft.com/office/powerpoint/2010/main" val="1520401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Configuration management is often used in conjunction with change management as the means of implementing and recording approved changes to systems. Configuration </a:t>
            </a:r>
            <a:r>
              <a:rPr lang="en-US" dirty="0" smtClean="0"/>
              <a:t>management </a:t>
            </a:r>
            <a:r>
              <a:rPr lang="en-US" dirty="0"/>
              <a:t>tools that are able to detect changes in a </a:t>
            </a:r>
            <a:r>
              <a:rPr lang="en-US" dirty="0" smtClean="0"/>
              <a:t>system and </a:t>
            </a:r>
            <a:r>
              <a:rPr lang="en-US" dirty="0"/>
              <a:t>can also be used to detect changes that were not authorized through the change management process.</a:t>
            </a:r>
          </a:p>
        </p:txBody>
      </p:sp>
      <p:sp>
        <p:nvSpPr>
          <p:cNvPr id="4" name="Slide Number Placeholder 3"/>
          <p:cNvSpPr>
            <a:spLocks noGrp="1"/>
          </p:cNvSpPr>
          <p:nvPr>
            <p:ph type="sldNum" sz="quarter" idx="10"/>
          </p:nvPr>
        </p:nvSpPr>
        <p:spPr/>
        <p:txBody>
          <a:bodyPr/>
          <a:lstStyle/>
          <a:p>
            <a:fld id="{0099EF4C-12E6-4CF3-9ED3-93B02927433E}" type="slidenum">
              <a:rPr lang="en-US" smtClean="0"/>
              <a:t>42</a:t>
            </a:fld>
            <a:endParaRPr lang="en-US"/>
          </a:p>
        </p:txBody>
      </p:sp>
    </p:spTree>
    <p:extLst>
      <p:ext uri="{BB962C8B-B14F-4D97-AF65-F5344CB8AC3E}">
        <p14:creationId xmlns:p14="http://schemas.microsoft.com/office/powerpoint/2010/main" val="2022314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individual may attempt to </a:t>
            </a:r>
            <a:r>
              <a:rPr lang="en-US" b="1" dirty="0"/>
              <a:t>bypass</a:t>
            </a:r>
            <a:r>
              <a:rPr lang="en-US" dirty="0"/>
              <a:t> security operations controls in order to be able to access or alter information, or to access </a:t>
            </a:r>
            <a:r>
              <a:rPr lang="en-US" dirty="0" smtClean="0"/>
              <a:t>a </a:t>
            </a:r>
            <a:r>
              <a:rPr lang="en-US" dirty="0"/>
              <a:t>facility without authorization. </a:t>
            </a:r>
            <a:endParaRPr lang="en-US" dirty="0" smtClean="0"/>
          </a:p>
          <a:p>
            <a:endParaRPr lang="en-US" dirty="0"/>
          </a:p>
          <a:p>
            <a:r>
              <a:rPr lang="en-US" dirty="0"/>
              <a:t>denial-of-service attack can also be an attack on people. Examples include a high volume of incoming phone calls, or a false fire alarm that results in building evacuation.</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43</a:t>
            </a:fld>
            <a:endParaRPr lang="en-US"/>
          </a:p>
        </p:txBody>
      </p:sp>
    </p:spTree>
    <p:extLst>
      <p:ext uri="{BB962C8B-B14F-4D97-AF65-F5344CB8AC3E}">
        <p14:creationId xmlns:p14="http://schemas.microsoft.com/office/powerpoint/2010/main" val="830468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44</a:t>
            </a:fld>
            <a:endParaRPr lang="en-US"/>
          </a:p>
        </p:txBody>
      </p:sp>
    </p:spTree>
    <p:extLst>
      <p:ext uri="{BB962C8B-B14F-4D97-AF65-F5344CB8AC3E}">
        <p14:creationId xmlns:p14="http://schemas.microsoft.com/office/powerpoint/2010/main" val="117324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separation of duties is to ensure that no single individual can subvert a </a:t>
            </a:r>
            <a:r>
              <a:rPr lang="en-US" dirty="0" smtClean="0"/>
              <a:t>business process.</a:t>
            </a:r>
          </a:p>
          <a:p>
            <a:r>
              <a:rPr lang="en-US" dirty="0" smtClean="0"/>
              <a:t>Reduces the likelihood of Inappropriate actions and Fraud.</a:t>
            </a:r>
          </a:p>
          <a:p>
            <a:endParaRPr lang="en-US" dirty="0"/>
          </a:p>
          <a:p>
            <a:r>
              <a:rPr lang="en-US" dirty="0" smtClean="0"/>
              <a:t>Other examples;</a:t>
            </a:r>
          </a:p>
          <a:p>
            <a:r>
              <a:rPr lang="en-US" dirty="0" smtClean="0"/>
              <a:t>Payments to Third-parties</a:t>
            </a:r>
          </a:p>
          <a:p>
            <a:r>
              <a:rPr lang="en-US" dirty="0" smtClean="0"/>
              <a:t>Adding a user or Admin account</a:t>
            </a:r>
          </a:p>
          <a:p>
            <a:r>
              <a:rPr lang="en-US" dirty="0" smtClean="0"/>
              <a:t>Change to Firewall rules</a:t>
            </a:r>
          </a:p>
          <a:p>
            <a:r>
              <a:rPr lang="en-US" dirty="0" smtClean="0"/>
              <a:t>Creating an encryption key</a:t>
            </a:r>
          </a:p>
          <a:p>
            <a:r>
              <a:rPr lang="en-US" dirty="0" smtClean="0"/>
              <a:t>Responses to security alerts should be sent to at least two people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6</a:t>
            </a:fld>
            <a:endParaRPr lang="en-US"/>
          </a:p>
        </p:txBody>
      </p:sp>
    </p:spTree>
    <p:extLst>
      <p:ext uri="{BB962C8B-B14F-4D97-AF65-F5344CB8AC3E}">
        <p14:creationId xmlns:p14="http://schemas.microsoft.com/office/powerpoint/2010/main" val="3009856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7</a:t>
            </a:fld>
            <a:endParaRPr lang="en-US"/>
          </a:p>
        </p:txBody>
      </p:sp>
    </p:spTree>
    <p:extLst>
      <p:ext uri="{BB962C8B-B14F-4D97-AF65-F5344CB8AC3E}">
        <p14:creationId xmlns:p14="http://schemas.microsoft.com/office/powerpoint/2010/main" val="220458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a:t>
            </a:r>
            <a:r>
              <a:rPr lang="en-US" dirty="0"/>
              <a:t>administrator. Changes to routers, firewalls, intrusion detection systems, spam filters, switches, and </a:t>
            </a:r>
            <a:r>
              <a:rPr lang="en-US" dirty="0" err="1"/>
              <a:t>VLANs</a:t>
            </a:r>
            <a:r>
              <a:rPr lang="en-US" dirty="0"/>
              <a:t>.</a:t>
            </a:r>
          </a:p>
          <a:p>
            <a:r>
              <a:rPr lang="en-US" dirty="0" smtClean="0"/>
              <a:t>*System </a:t>
            </a:r>
            <a:r>
              <a:rPr lang="en-US" dirty="0"/>
              <a:t>administrator. Changes to OS configuration, performance, and security settings; installation of upgrades, software patches, device drivers; changes to user accounts and authentication rules.</a:t>
            </a:r>
          </a:p>
          <a:p>
            <a:r>
              <a:rPr lang="en-US" dirty="0" smtClean="0"/>
              <a:t>*Database </a:t>
            </a:r>
            <a:r>
              <a:rPr lang="en-US" dirty="0"/>
              <a:t>administrator. Changes to DBMS configuration and security settings, changes to application data, triggers, and stored procedures.</a:t>
            </a:r>
          </a:p>
          <a:p>
            <a:r>
              <a:rPr lang="en-US" dirty="0" smtClean="0"/>
              <a:t>*Application </a:t>
            </a:r>
            <a:r>
              <a:rPr lang="en-US" dirty="0"/>
              <a:t>administrator. Changes to application configuration, security settings, roles, user role changes, and application </a:t>
            </a:r>
            <a:endParaRPr lang="en-US" dirty="0" smtClean="0"/>
          </a:p>
          <a:p>
            <a:endParaRPr lang="en-US" dirty="0"/>
          </a:p>
          <a:p>
            <a:r>
              <a:rPr lang="en-US" dirty="0"/>
              <a:t>The reasons for monitoring these functions include:</a:t>
            </a:r>
          </a:p>
          <a:p>
            <a:r>
              <a:rPr lang="en-US" b="1" dirty="0"/>
              <a:t>Accountability</a:t>
            </a:r>
            <a:r>
              <a:rPr lang="en-US" dirty="0"/>
              <a:t>. Administrators must be held accountable for their actions; they should have nothing to hide nor have any objection to </a:t>
            </a:r>
            <a:r>
              <a:rPr lang="en-US" dirty="0" smtClean="0"/>
              <a:t>the </a:t>
            </a:r>
            <a:r>
              <a:rPr lang="en-US" dirty="0"/>
              <a:t>logging </a:t>
            </a:r>
            <a:r>
              <a:rPr lang="en-US" dirty="0" smtClean="0"/>
              <a:t>of their </a:t>
            </a:r>
            <a:r>
              <a:rPr lang="en-US" dirty="0"/>
              <a:t>actions.</a:t>
            </a:r>
          </a:p>
          <a:p>
            <a:r>
              <a:rPr lang="en-US" b="1" dirty="0"/>
              <a:t>Audit logging</a:t>
            </a:r>
            <a:r>
              <a:rPr lang="en-US" dirty="0"/>
              <a:t>. Some laws and regulations require that the types of changes made by administrators be logged, to support the management integrity of a supporting environment.</a:t>
            </a:r>
          </a:p>
          <a:p>
            <a:r>
              <a:rPr lang="en-US" b="1" dirty="0"/>
              <a:t>Troubleshooting</a:t>
            </a:r>
            <a:r>
              <a:rPr lang="en-US" dirty="0"/>
              <a:t>. If an outage or other problem occurs, administrators can review recent actions, changes, and activities that could provide valuable clues during the troubleshooting effort.</a:t>
            </a:r>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8</a:t>
            </a:fld>
            <a:endParaRPr lang="en-US"/>
          </a:p>
        </p:txBody>
      </p:sp>
    </p:spTree>
    <p:extLst>
      <p:ext uri="{BB962C8B-B14F-4D97-AF65-F5344CB8AC3E}">
        <p14:creationId xmlns:p14="http://schemas.microsoft.com/office/powerpoint/2010/main" val="154961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Management </a:t>
            </a:r>
            <a:r>
              <a:rPr lang="en-US" dirty="0"/>
              <a:t>records</a:t>
            </a:r>
          </a:p>
          <a:p>
            <a:r>
              <a:rPr lang="en-US" dirty="0" smtClean="0"/>
              <a:t>–Policy documents</a:t>
            </a:r>
          </a:p>
          <a:p>
            <a:r>
              <a:rPr lang="en-US" dirty="0" smtClean="0"/>
              <a:t>– </a:t>
            </a:r>
            <a:r>
              <a:rPr lang="en-US" dirty="0"/>
              <a:t>Memos</a:t>
            </a:r>
          </a:p>
          <a:p>
            <a:r>
              <a:rPr lang="en-US" dirty="0"/>
              <a:t>Legal </a:t>
            </a:r>
            <a:r>
              <a:rPr lang="en-US" dirty="0" smtClean="0"/>
              <a:t>records</a:t>
            </a:r>
          </a:p>
          <a:p>
            <a:r>
              <a:rPr lang="en-US" dirty="0" smtClean="0"/>
              <a:t> </a:t>
            </a:r>
            <a:r>
              <a:rPr lang="en-US" dirty="0"/>
              <a:t>– Contracts</a:t>
            </a:r>
          </a:p>
          <a:p>
            <a:r>
              <a:rPr lang="en-US" dirty="0"/>
              <a:t>Personnel records</a:t>
            </a:r>
          </a:p>
          <a:p>
            <a:r>
              <a:rPr lang="en-US" dirty="0"/>
              <a:t>– </a:t>
            </a:r>
            <a:r>
              <a:rPr lang="en-US" dirty="0" smtClean="0"/>
              <a:t>Applications</a:t>
            </a:r>
          </a:p>
          <a:p>
            <a:r>
              <a:rPr lang="en-US" dirty="0" smtClean="0"/>
              <a:t> –Performance reviews</a:t>
            </a:r>
          </a:p>
          <a:p>
            <a:r>
              <a:rPr lang="en-US" dirty="0"/>
              <a:t>Operational </a:t>
            </a:r>
            <a:r>
              <a:rPr lang="en-US" dirty="0" smtClean="0"/>
              <a:t>records</a:t>
            </a:r>
          </a:p>
          <a:p>
            <a:r>
              <a:rPr lang="en-US" dirty="0" smtClean="0"/>
              <a:t> –Process </a:t>
            </a:r>
            <a:r>
              <a:rPr lang="en-US" dirty="0"/>
              <a:t>and </a:t>
            </a:r>
            <a:r>
              <a:rPr lang="en-US" dirty="0" smtClean="0"/>
              <a:t>procedures</a:t>
            </a:r>
          </a:p>
          <a:p>
            <a:r>
              <a:rPr lang="en-US" dirty="0" smtClean="0"/>
              <a:t> </a:t>
            </a:r>
            <a:r>
              <a:rPr lang="en-US" dirty="0"/>
              <a:t>– </a:t>
            </a:r>
            <a:r>
              <a:rPr lang="en-US" dirty="0" smtClean="0"/>
              <a:t>Transactions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099EF4C-12E6-4CF3-9ED3-93B02927433E}" type="slidenum">
              <a:rPr lang="en-US" smtClean="0"/>
              <a:t>9</a:t>
            </a:fld>
            <a:endParaRPr lang="en-US"/>
          </a:p>
        </p:txBody>
      </p:sp>
    </p:spTree>
    <p:extLst>
      <p:ext uri="{BB962C8B-B14F-4D97-AF65-F5344CB8AC3E}">
        <p14:creationId xmlns:p14="http://schemas.microsoft.com/office/powerpoint/2010/main" val="315800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99EF4C-12E6-4CF3-9ED3-93B02927433E}" type="slidenum">
              <a:rPr lang="en-US" smtClean="0"/>
              <a:t>10</a:t>
            </a:fld>
            <a:endParaRPr lang="en-US"/>
          </a:p>
        </p:txBody>
      </p:sp>
    </p:spTree>
    <p:extLst>
      <p:ext uri="{BB962C8B-B14F-4D97-AF65-F5344CB8AC3E}">
        <p14:creationId xmlns:p14="http://schemas.microsoft.com/office/powerpoint/2010/main" val="2788499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138836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264649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1288786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269549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3672760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2572585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3039836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1705154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1900531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13632617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395966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A092FA04-3907-4EB9-AE4D-41BD87B450D8}" type="slidenum">
              <a:rPr lang="en-US" smtClean="0"/>
              <a:t>‹#›</a:t>
            </a:fld>
            <a:endParaRPr lang="en-US"/>
          </a:p>
        </p:txBody>
      </p:sp>
    </p:spTree>
    <p:extLst>
      <p:ext uri="{BB962C8B-B14F-4D97-AF65-F5344CB8AC3E}">
        <p14:creationId xmlns:p14="http://schemas.microsoft.com/office/powerpoint/2010/main" val="3603192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3213816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2607545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234766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4031209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5970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254877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244787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150772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1171436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315099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A092FA04-3907-4EB9-AE4D-41BD87B450D8}" type="slidenum">
              <a:rPr lang="en-US" smtClean="0"/>
              <a:t>‹#›</a:t>
            </a:fld>
            <a:endParaRPr lang="en-US"/>
          </a:p>
        </p:txBody>
      </p:sp>
    </p:spTree>
    <p:extLst>
      <p:ext uri="{BB962C8B-B14F-4D97-AF65-F5344CB8AC3E}">
        <p14:creationId xmlns:p14="http://schemas.microsoft.com/office/powerpoint/2010/main" val="2912674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34275861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499360"/>
            <a:ext cx="7772400" cy="11430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b="1" dirty="0"/>
              <a:t>CISSP Guide to Security Essentials, </a:t>
            </a:r>
            <a:br>
              <a:rPr lang="en-US" b="1" dirty="0"/>
            </a:br>
            <a:r>
              <a:rPr lang="en-US" b="1" dirty="0"/>
              <a:t>Second Edition</a:t>
            </a:r>
            <a:endParaRPr lang="en-US" dirty="0" smtClean="0">
              <a:ea typeface="+mj-ea"/>
            </a:endParaRPr>
          </a:p>
        </p:txBody>
      </p:sp>
      <p:sp>
        <p:nvSpPr>
          <p:cNvPr id="232451" name="Rectangle 3"/>
          <p:cNvSpPr>
            <a:spLocks noGrp="1" noChangeArrowheads="1"/>
          </p:cNvSpPr>
          <p:nvPr>
            <p:ph type="subTitle" idx="1"/>
          </p:nvPr>
        </p:nvSpPr>
        <p:spPr>
          <a:xfrm>
            <a:off x="2895600" y="4416552"/>
            <a:ext cx="6400800" cy="17526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b="0" i="1" dirty="0">
                <a:solidFill>
                  <a:schemeClr val="tx1"/>
                </a:solidFill>
              </a:rPr>
              <a:t>Chapter </a:t>
            </a:r>
            <a:r>
              <a:rPr lang="en-US" b="0" i="1" dirty="0" smtClean="0">
                <a:solidFill>
                  <a:schemeClr val="tx1"/>
                </a:solidFill>
              </a:rPr>
              <a:t>7</a:t>
            </a:r>
            <a:endParaRPr lang="en-US" b="0" i="1" dirty="0">
              <a:solidFill>
                <a:schemeClr val="tx1"/>
              </a:solidFill>
            </a:endParaRPr>
          </a:p>
          <a:p>
            <a:pPr>
              <a:defRPr/>
            </a:pPr>
            <a:r>
              <a:rPr lang="en-US" b="0" i="1" dirty="0" smtClean="0">
                <a:solidFill>
                  <a:schemeClr val="tx1"/>
                </a:solidFill>
              </a:rPr>
              <a:t>Security Operations</a:t>
            </a:r>
            <a:endParaRPr lang="en-US" dirty="0">
              <a:solidFill>
                <a:srgbClr val="0000CC"/>
              </a:solidFill>
            </a:endParaRPr>
          </a:p>
          <a:p>
            <a:pPr eaLnBrk="1" hangingPunct="1">
              <a:defRPr/>
            </a:pPr>
            <a:r>
              <a:rPr lang="en-US" dirty="0" smtClean="0">
                <a:solidFill>
                  <a:srgbClr val="0000CC"/>
                </a:solidFill>
                <a:ea typeface="+mn-ea"/>
              </a:rPr>
              <a:t> </a:t>
            </a:r>
          </a:p>
        </p:txBody>
      </p:sp>
      <p:sp>
        <p:nvSpPr>
          <p:cNvPr id="5" name="Rectangle 4"/>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761092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F4A7036-DD0E-40B7-A2E1-9986EB19D78A}" type="slidenum">
              <a:rPr lang="en-US" altLang="en-US" sz="2000">
                <a:latin typeface="Arial" panose="020B0604020202020204" pitchFamily="34" charset="0"/>
              </a:rPr>
              <a:pPr eaLnBrk="1" hangingPunct="1"/>
              <a:t>10</a:t>
            </a:fld>
            <a:endParaRPr lang="en-US" altLang="en-US" sz="2000">
              <a:latin typeface="Arial" panose="020B0604020202020204" pitchFamily="34" charset="0"/>
            </a:endParaRPr>
          </a:p>
        </p:txBody>
      </p:sp>
      <p:sp>
        <p:nvSpPr>
          <p:cNvPr id="612354" name="Rectangle 2"/>
          <p:cNvSpPr>
            <a:spLocks noGrp="1" noChangeArrowheads="1"/>
          </p:cNvSpPr>
          <p:nvPr>
            <p:ph type="title"/>
          </p:nvPr>
        </p:nvSpPr>
        <p:spPr/>
        <p:txBody>
          <a:bodyPr/>
          <a:lstStyle/>
          <a:p>
            <a:pPr eaLnBrk="1" hangingPunct="1">
              <a:defRPr/>
            </a:pPr>
            <a:r>
              <a:rPr lang="en-US" dirty="0" smtClean="0">
                <a:ea typeface="+mj-ea"/>
              </a:rPr>
              <a:t>Data Classification</a:t>
            </a:r>
          </a:p>
        </p:txBody>
      </p:sp>
      <p:sp>
        <p:nvSpPr>
          <p:cNvPr id="612355" name="Rectangle 3"/>
          <p:cNvSpPr>
            <a:spLocks noGrp="1" noChangeArrowheads="1"/>
          </p:cNvSpPr>
          <p:nvPr>
            <p:ph type="body" idx="1"/>
          </p:nvPr>
        </p:nvSpPr>
        <p:spPr/>
        <p:txBody>
          <a:bodyPr/>
          <a:lstStyle/>
          <a:p>
            <a:pPr eaLnBrk="1" hangingPunct="1">
              <a:defRPr/>
            </a:pPr>
            <a:r>
              <a:rPr lang="en-US" dirty="0" smtClean="0">
                <a:ea typeface="+mn-ea"/>
              </a:rPr>
              <a:t>Establish sensitivity levels</a:t>
            </a:r>
          </a:p>
          <a:p>
            <a:pPr eaLnBrk="1" hangingPunct="1">
              <a:defRPr/>
            </a:pPr>
            <a:r>
              <a:rPr lang="en-US" dirty="0" smtClean="0">
                <a:ea typeface="+mn-ea"/>
              </a:rPr>
              <a:t>Establish handling procedures for each level</a:t>
            </a:r>
          </a:p>
          <a:p>
            <a:pPr lvl="1" eaLnBrk="1" hangingPunct="1">
              <a:defRPr/>
            </a:pPr>
            <a:r>
              <a:rPr lang="en-US" dirty="0" smtClean="0">
                <a:ea typeface="+mn-ea"/>
              </a:rPr>
              <a:t>Creation, storage, transmittal, destruction</a:t>
            </a:r>
          </a:p>
          <a:p>
            <a:pPr eaLnBrk="1" hangingPunct="1">
              <a:defRPr/>
            </a:pPr>
            <a:r>
              <a:rPr lang="en-US" dirty="0" smtClean="0">
                <a:ea typeface="+mn-ea"/>
              </a:rPr>
              <a:t>Train users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3720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7AED03F-BC51-499F-96DD-DA9CAD6CC5DF}" type="slidenum">
              <a:rPr lang="en-US" altLang="en-US" sz="2000">
                <a:latin typeface="Arial" panose="020B0604020202020204" pitchFamily="34" charset="0"/>
              </a:rPr>
              <a:pPr eaLnBrk="1" hangingPunct="1"/>
              <a:t>11</a:t>
            </a:fld>
            <a:endParaRPr lang="en-US" altLang="en-US" sz="2000">
              <a:latin typeface="Arial" panose="020B0604020202020204" pitchFamily="34" charset="0"/>
            </a:endParaRPr>
          </a:p>
        </p:txBody>
      </p:sp>
      <p:sp>
        <p:nvSpPr>
          <p:cNvPr id="613378" name="Rectangle 2"/>
          <p:cNvSpPr>
            <a:spLocks noGrp="1" noChangeArrowheads="1"/>
          </p:cNvSpPr>
          <p:nvPr>
            <p:ph type="title"/>
          </p:nvPr>
        </p:nvSpPr>
        <p:spPr/>
        <p:txBody>
          <a:bodyPr/>
          <a:lstStyle/>
          <a:p>
            <a:pPr eaLnBrk="1" hangingPunct="1">
              <a:defRPr/>
            </a:pPr>
            <a:r>
              <a:rPr lang="en-US" dirty="0" smtClean="0">
                <a:ea typeface="+mj-ea"/>
              </a:rPr>
              <a:t>Access Management</a:t>
            </a:r>
          </a:p>
        </p:txBody>
      </p:sp>
      <p:sp>
        <p:nvSpPr>
          <p:cNvPr id="613379" name="Rectangle 3"/>
          <p:cNvSpPr>
            <a:spLocks noGrp="1" noChangeArrowheads="1"/>
          </p:cNvSpPr>
          <p:nvPr>
            <p:ph type="body" idx="1"/>
          </p:nvPr>
        </p:nvSpPr>
        <p:spPr/>
        <p:txBody>
          <a:bodyPr/>
          <a:lstStyle/>
          <a:p>
            <a:pPr eaLnBrk="1" hangingPunct="1">
              <a:defRPr/>
            </a:pPr>
            <a:r>
              <a:rPr lang="en-US" smtClean="0">
                <a:ea typeface="+mn-ea"/>
              </a:rPr>
              <a:t>Policies, procedures, and controls that determine how information is accessed and by whom</a:t>
            </a:r>
          </a:p>
          <a:p>
            <a:pPr lvl="1" eaLnBrk="1" hangingPunct="1">
              <a:defRPr/>
            </a:pPr>
            <a:r>
              <a:rPr lang="en-US" smtClean="0">
                <a:ea typeface="+mn-ea"/>
              </a:rPr>
              <a:t>User account provisioning</a:t>
            </a:r>
          </a:p>
          <a:p>
            <a:pPr lvl="1" eaLnBrk="1" hangingPunct="1">
              <a:defRPr/>
            </a:pPr>
            <a:r>
              <a:rPr lang="en-US" smtClean="0">
                <a:ea typeface="+mn-ea"/>
              </a:rPr>
              <a:t>Privilege management</a:t>
            </a:r>
          </a:p>
          <a:p>
            <a:pPr lvl="1" eaLnBrk="1" hangingPunct="1">
              <a:defRPr/>
            </a:pPr>
            <a:r>
              <a:rPr lang="en-US" smtClean="0">
                <a:ea typeface="+mn-ea"/>
              </a:rPr>
              <a:t>Password management</a:t>
            </a:r>
          </a:p>
          <a:p>
            <a:pPr lvl="1" eaLnBrk="1" hangingPunct="1">
              <a:defRPr/>
            </a:pPr>
            <a:r>
              <a:rPr lang="en-US" smtClean="0">
                <a:ea typeface="+mn-ea"/>
              </a:rPr>
              <a:t>Review of access rights</a:t>
            </a:r>
          </a:p>
          <a:p>
            <a:pPr lvl="1" eaLnBrk="1" hangingPunct="1">
              <a:defRPr/>
            </a:pPr>
            <a:r>
              <a:rPr lang="en-US" smtClean="0">
                <a:ea typeface="+mn-ea"/>
              </a:rPr>
              <a:t>Secure log 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8605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4B585A9-4745-4AF9-AC2B-B201C00ADA41}" type="slidenum">
              <a:rPr lang="en-US" altLang="en-US" sz="2000">
                <a:latin typeface="Arial" panose="020B0604020202020204" pitchFamily="34" charset="0"/>
              </a:rPr>
              <a:pPr eaLnBrk="1" hangingPunct="1"/>
              <a:t>12</a:t>
            </a:fld>
            <a:endParaRPr lang="en-US" altLang="en-US" sz="2000">
              <a:latin typeface="Arial" panose="020B0604020202020204" pitchFamily="34" charset="0"/>
            </a:endParaRPr>
          </a:p>
        </p:txBody>
      </p:sp>
      <p:sp>
        <p:nvSpPr>
          <p:cNvPr id="614402" name="Rectangle 2"/>
          <p:cNvSpPr>
            <a:spLocks noGrp="1" noChangeArrowheads="1"/>
          </p:cNvSpPr>
          <p:nvPr>
            <p:ph type="title"/>
          </p:nvPr>
        </p:nvSpPr>
        <p:spPr/>
        <p:txBody>
          <a:bodyPr/>
          <a:lstStyle/>
          <a:p>
            <a:pPr eaLnBrk="1" hangingPunct="1">
              <a:defRPr/>
            </a:pPr>
            <a:r>
              <a:rPr lang="en-US" dirty="0" smtClean="0">
                <a:ea typeface="+mj-ea"/>
              </a:rPr>
              <a:t>Records Retention</a:t>
            </a:r>
          </a:p>
        </p:txBody>
      </p:sp>
      <p:sp>
        <p:nvSpPr>
          <p:cNvPr id="614403" name="Rectangle 3"/>
          <p:cNvSpPr>
            <a:spLocks noGrp="1" noChangeArrowheads="1"/>
          </p:cNvSpPr>
          <p:nvPr>
            <p:ph type="body" idx="1"/>
          </p:nvPr>
        </p:nvSpPr>
        <p:spPr/>
        <p:txBody>
          <a:bodyPr/>
          <a:lstStyle/>
          <a:p>
            <a:pPr eaLnBrk="1" hangingPunct="1">
              <a:defRPr/>
            </a:pPr>
            <a:r>
              <a:rPr lang="en-US" dirty="0" smtClean="0">
                <a:ea typeface="+mn-ea"/>
              </a:rPr>
              <a:t>Policies that specify how long different types of records must be retained (minimums and maximums)</a:t>
            </a:r>
          </a:p>
          <a:p>
            <a:pPr eaLnBrk="1" hangingPunct="1">
              <a:defRPr/>
            </a:pPr>
            <a:r>
              <a:rPr lang="en-US" dirty="0" smtClean="0">
                <a:ea typeface="+mn-ea"/>
              </a:rPr>
              <a:t>Manage risks related to business records</a:t>
            </a:r>
          </a:p>
          <a:p>
            <a:pPr lvl="1" eaLnBrk="1" hangingPunct="1">
              <a:defRPr/>
            </a:pPr>
            <a:r>
              <a:rPr lang="en-US" dirty="0" smtClean="0">
                <a:ea typeface="+mn-ea"/>
              </a:rPr>
              <a:t>Risk of compromise of sensitive information</a:t>
            </a:r>
          </a:p>
          <a:p>
            <a:pPr lvl="1" eaLnBrk="1" hangingPunct="1">
              <a:defRPr/>
            </a:pPr>
            <a:r>
              <a:rPr lang="en-US" dirty="0" smtClean="0">
                <a:ea typeface="+mn-ea"/>
              </a:rPr>
              <a:t>Risk of loss of important information</a:t>
            </a:r>
          </a:p>
          <a:p>
            <a:pPr lvl="1" eaLnBrk="1" hangingPunct="1">
              <a:defRPr/>
            </a:pPr>
            <a:r>
              <a:rPr lang="en-US" dirty="0" smtClean="0">
                <a:ea typeface="+mn-ea"/>
              </a:rPr>
              <a:t>E-Discovery</a:t>
            </a:r>
          </a:p>
          <a:p>
            <a:pPr lvl="1" eaLnBrk="1" hangingPunct="1">
              <a:defRPr/>
            </a:pPr>
            <a:r>
              <a:rPr lang="en-US" dirty="0" smtClean="0">
                <a:ea typeface="+mn-ea"/>
              </a:rPr>
              <a:t>Regulation</a:t>
            </a:r>
          </a:p>
          <a:p>
            <a:pPr lvl="1" eaLnBrk="1" hangingPunct="1">
              <a:defRPr/>
            </a:pPr>
            <a:endParaRPr lang="en-US" dirty="0">
              <a:ea typeface="+mn-ea"/>
            </a:endParaRPr>
          </a:p>
          <a:p>
            <a:pPr marL="457200" lvl="1" indent="0" eaLnBrk="1" hangingPunct="1">
              <a:buNone/>
              <a:defRPr/>
            </a:pPr>
            <a:r>
              <a:rPr lang="en-US" dirty="0" smtClean="0">
                <a:ea typeface="+mn-ea"/>
              </a:rPr>
              <a:t>*	Retention policies can save money – not maintaining docs for longer than really needed.</a:t>
            </a:r>
          </a:p>
          <a:p>
            <a:pPr lvl="1" eaLnBrk="1" hangingPunct="1">
              <a:defRPr/>
            </a:pPr>
            <a:endParaRPr lang="en-US" dirty="0">
              <a:ea typeface="+mn-ea"/>
            </a:endParaRPr>
          </a:p>
          <a:p>
            <a:pPr lvl="1"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72285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F926BA1-D8A6-41C8-96EA-6650BB687239}"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576514" name="Rectangle 2"/>
          <p:cNvSpPr>
            <a:spLocks noGrp="1" noChangeArrowheads="1"/>
          </p:cNvSpPr>
          <p:nvPr>
            <p:ph type="title"/>
          </p:nvPr>
        </p:nvSpPr>
        <p:spPr/>
        <p:txBody>
          <a:bodyPr/>
          <a:lstStyle/>
          <a:p>
            <a:pPr eaLnBrk="1" hangingPunct="1">
              <a:defRPr/>
            </a:pPr>
            <a:r>
              <a:rPr lang="en-US" smtClean="0">
                <a:ea typeface="+mj-ea"/>
              </a:rPr>
              <a:t>Backups</a:t>
            </a:r>
          </a:p>
        </p:txBody>
      </p:sp>
      <p:sp>
        <p:nvSpPr>
          <p:cNvPr id="576515" name="Rectangle 3"/>
          <p:cNvSpPr>
            <a:spLocks noGrp="1" noChangeArrowheads="1"/>
          </p:cNvSpPr>
          <p:nvPr>
            <p:ph type="body" idx="1"/>
          </p:nvPr>
        </p:nvSpPr>
        <p:spPr/>
        <p:txBody>
          <a:bodyPr/>
          <a:lstStyle/>
          <a:p>
            <a:pPr eaLnBrk="1" hangingPunct="1">
              <a:defRPr/>
            </a:pPr>
            <a:r>
              <a:rPr lang="en-US" smtClean="0">
                <a:ea typeface="+mn-ea"/>
              </a:rPr>
              <a:t>Protection against loss due to malfunctions, failures, mistakes, and disasters</a:t>
            </a:r>
          </a:p>
          <a:p>
            <a:pPr eaLnBrk="1" hangingPunct="1">
              <a:defRPr/>
            </a:pPr>
            <a:r>
              <a:rPr lang="en-US" smtClean="0">
                <a:ea typeface="+mn-ea"/>
              </a:rPr>
              <a:t>Activities</a:t>
            </a:r>
          </a:p>
          <a:p>
            <a:pPr lvl="1" eaLnBrk="1" hangingPunct="1">
              <a:defRPr/>
            </a:pPr>
            <a:r>
              <a:rPr lang="en-US" smtClean="0">
                <a:ea typeface="+mn-ea"/>
              </a:rPr>
              <a:t>Data restoration</a:t>
            </a:r>
          </a:p>
          <a:p>
            <a:pPr lvl="1" eaLnBrk="1" hangingPunct="1">
              <a:defRPr/>
            </a:pPr>
            <a:r>
              <a:rPr lang="en-US" smtClean="0">
                <a:ea typeface="+mn-ea"/>
              </a:rPr>
              <a:t>Protection of backup media</a:t>
            </a:r>
          </a:p>
          <a:p>
            <a:pPr lvl="1" eaLnBrk="1" hangingPunct="1">
              <a:defRPr/>
            </a:pPr>
            <a:r>
              <a:rPr lang="en-US" smtClean="0">
                <a:ea typeface="+mn-ea"/>
              </a:rPr>
              <a:t>Off-site storage of backup media</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21846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D4D69E6-6C18-4EC9-B6A4-26CC046F0B97}"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615426" name="Rectangle 2"/>
          <p:cNvSpPr>
            <a:spLocks noGrp="1" noChangeArrowheads="1"/>
          </p:cNvSpPr>
          <p:nvPr>
            <p:ph type="title"/>
          </p:nvPr>
        </p:nvSpPr>
        <p:spPr/>
        <p:txBody>
          <a:bodyPr/>
          <a:lstStyle/>
          <a:p>
            <a:pPr eaLnBrk="1" hangingPunct="1">
              <a:defRPr/>
            </a:pPr>
            <a:r>
              <a:rPr lang="en-US" dirty="0" smtClean="0">
                <a:ea typeface="+mj-ea"/>
              </a:rPr>
              <a:t>Data Restoration</a:t>
            </a:r>
          </a:p>
        </p:txBody>
      </p:sp>
      <p:sp>
        <p:nvSpPr>
          <p:cNvPr id="615427" name="Rectangle 3"/>
          <p:cNvSpPr>
            <a:spLocks noGrp="1" noChangeArrowheads="1"/>
          </p:cNvSpPr>
          <p:nvPr>
            <p:ph type="body" idx="1"/>
          </p:nvPr>
        </p:nvSpPr>
        <p:spPr/>
        <p:txBody>
          <a:bodyPr/>
          <a:lstStyle/>
          <a:p>
            <a:pPr eaLnBrk="1" hangingPunct="1">
              <a:defRPr/>
            </a:pPr>
            <a:r>
              <a:rPr lang="en-US" dirty="0" smtClean="0">
                <a:ea typeface="+mn-ea"/>
              </a:rPr>
              <a:t>Periodic testing to ensure that data that is backed up can be restored</a:t>
            </a:r>
          </a:p>
          <a:p>
            <a:pPr lvl="1" eaLnBrk="1" hangingPunct="1">
              <a:defRPr/>
            </a:pPr>
            <a:r>
              <a:rPr lang="en-US" dirty="0" smtClean="0">
                <a:ea typeface="+mn-ea"/>
              </a:rPr>
              <a:t>Same computer</a:t>
            </a:r>
          </a:p>
          <a:p>
            <a:pPr lvl="1" eaLnBrk="1" hangingPunct="1">
              <a:defRPr/>
            </a:pPr>
            <a:r>
              <a:rPr lang="en-US" dirty="0" smtClean="0">
                <a:ea typeface="+mn-ea"/>
              </a:rPr>
              <a:t>Different computer</a:t>
            </a:r>
          </a:p>
          <a:p>
            <a:pPr eaLnBrk="1" hangingPunct="1">
              <a:defRPr/>
            </a:pPr>
            <a:r>
              <a:rPr lang="en-US" dirty="0" smtClean="0">
                <a:ea typeface="+mn-ea"/>
              </a:rPr>
              <a:t>Best way to prove that backups are being performed properly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862078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7BF963-D639-40AB-A4F4-EE400F39B56C}"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616450" name="Rectangle 2"/>
          <p:cNvSpPr>
            <a:spLocks noGrp="1" noChangeArrowheads="1"/>
          </p:cNvSpPr>
          <p:nvPr>
            <p:ph type="title"/>
          </p:nvPr>
        </p:nvSpPr>
        <p:spPr/>
        <p:txBody>
          <a:bodyPr/>
          <a:lstStyle/>
          <a:p>
            <a:pPr eaLnBrk="1" hangingPunct="1">
              <a:defRPr/>
            </a:pPr>
            <a:r>
              <a:rPr lang="en-US" dirty="0" smtClean="0">
                <a:ea typeface="+mj-ea"/>
              </a:rPr>
              <a:t>Protection of Backup Media</a:t>
            </a:r>
          </a:p>
        </p:txBody>
      </p:sp>
      <p:sp>
        <p:nvSpPr>
          <p:cNvPr id="616451" name="Rectangle 3"/>
          <p:cNvSpPr>
            <a:spLocks noGrp="1" noChangeArrowheads="1"/>
          </p:cNvSpPr>
          <p:nvPr>
            <p:ph type="body" idx="1"/>
          </p:nvPr>
        </p:nvSpPr>
        <p:spPr/>
        <p:txBody>
          <a:bodyPr/>
          <a:lstStyle/>
          <a:p>
            <a:pPr eaLnBrk="1" hangingPunct="1">
              <a:defRPr/>
            </a:pPr>
            <a:r>
              <a:rPr lang="en-US" dirty="0" smtClean="0">
                <a:ea typeface="+mn-ea"/>
              </a:rPr>
              <a:t>Backup media contains sensitive information</a:t>
            </a:r>
          </a:p>
          <a:p>
            <a:pPr eaLnBrk="1" hangingPunct="1">
              <a:defRPr/>
            </a:pPr>
            <a:r>
              <a:rPr lang="en-US" dirty="0" smtClean="0">
                <a:ea typeface="+mn-ea"/>
              </a:rPr>
              <a:t>Same level of control as original information</a:t>
            </a:r>
          </a:p>
          <a:p>
            <a:pPr eaLnBrk="1" hangingPunct="1">
              <a:defRPr/>
            </a:pPr>
            <a:r>
              <a:rPr lang="en-US" dirty="0" smtClean="0">
                <a:ea typeface="+mn-ea"/>
              </a:rPr>
              <a:t>Encryption</a:t>
            </a:r>
          </a:p>
          <a:p>
            <a:pPr eaLnBrk="1" hangingPunct="1">
              <a:defRPr/>
            </a:pPr>
            <a:r>
              <a:rPr lang="en-US" dirty="0" smtClean="0">
                <a:ea typeface="+mn-ea"/>
              </a:rPr>
              <a:t>Keep in locked cabinets</a:t>
            </a:r>
          </a:p>
          <a:p>
            <a:pPr lvl="1" eaLnBrk="1" hangingPunct="1">
              <a:defRPr/>
            </a:pPr>
            <a:r>
              <a:rPr lang="en-US" dirty="0" smtClean="0">
                <a:ea typeface="+mn-ea"/>
              </a:rPr>
              <a:t>Least privilege &amp; need to know</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1447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3099256-3093-4099-AB13-020CE72115F6}"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617474" name="Rectangle 2"/>
          <p:cNvSpPr>
            <a:spLocks noGrp="1" noChangeArrowheads="1"/>
          </p:cNvSpPr>
          <p:nvPr>
            <p:ph type="title"/>
          </p:nvPr>
        </p:nvSpPr>
        <p:spPr/>
        <p:txBody>
          <a:bodyPr/>
          <a:lstStyle/>
          <a:p>
            <a:pPr eaLnBrk="1" hangingPunct="1">
              <a:defRPr/>
            </a:pPr>
            <a:r>
              <a:rPr lang="en-US" dirty="0" smtClean="0">
                <a:ea typeface="+mj-ea"/>
              </a:rPr>
              <a:t>Offsite Storage of Backup Media</a:t>
            </a:r>
          </a:p>
        </p:txBody>
      </p:sp>
      <p:sp>
        <p:nvSpPr>
          <p:cNvPr id="617475" name="Rectangle 3"/>
          <p:cNvSpPr>
            <a:spLocks noGrp="1" noChangeArrowheads="1"/>
          </p:cNvSpPr>
          <p:nvPr>
            <p:ph type="body" idx="1"/>
          </p:nvPr>
        </p:nvSpPr>
        <p:spPr/>
        <p:txBody>
          <a:bodyPr/>
          <a:lstStyle/>
          <a:p>
            <a:pPr eaLnBrk="1" hangingPunct="1">
              <a:defRPr/>
            </a:pPr>
            <a:r>
              <a:rPr lang="en-US" smtClean="0">
                <a:ea typeface="+mn-ea"/>
              </a:rPr>
              <a:t>Reduce risk of loss of backup media in the event of a disaster that destroys data center</a:t>
            </a:r>
          </a:p>
          <a:p>
            <a:pPr lvl="1" eaLnBrk="1" hangingPunct="1">
              <a:defRPr/>
            </a:pPr>
            <a:r>
              <a:rPr lang="en-US" smtClean="0">
                <a:ea typeface="+mn-ea"/>
              </a:rPr>
              <a:t>Fire, flood, sabotage</a:t>
            </a:r>
          </a:p>
          <a:p>
            <a:pPr eaLnBrk="1" hangingPunct="1">
              <a:defRPr/>
            </a:pPr>
            <a:r>
              <a:rPr lang="en-US" smtClean="0">
                <a:ea typeface="+mn-ea"/>
              </a:rPr>
              <a:t>Factors</a:t>
            </a:r>
          </a:p>
          <a:p>
            <a:pPr lvl="1" eaLnBrk="1" hangingPunct="1">
              <a:defRPr/>
            </a:pPr>
            <a:r>
              <a:rPr lang="en-US" smtClean="0">
                <a:ea typeface="+mn-ea"/>
              </a:rPr>
              <a:t>Distance from business location</a:t>
            </a:r>
          </a:p>
          <a:p>
            <a:pPr lvl="1" eaLnBrk="1" hangingPunct="1">
              <a:defRPr/>
            </a:pPr>
            <a:r>
              <a:rPr lang="en-US" smtClean="0">
                <a:ea typeface="+mn-ea"/>
              </a:rPr>
              <a:t>Security of transportation</a:t>
            </a:r>
          </a:p>
          <a:p>
            <a:pPr lvl="1" eaLnBrk="1" hangingPunct="1">
              <a:defRPr/>
            </a:pPr>
            <a:r>
              <a:rPr lang="en-US" smtClean="0">
                <a:ea typeface="+mn-ea"/>
              </a:rPr>
              <a:t>Security of storage center</a:t>
            </a:r>
          </a:p>
          <a:p>
            <a:pPr lvl="1" eaLnBrk="1" hangingPunct="1">
              <a:defRPr/>
            </a:pPr>
            <a:r>
              <a:rPr lang="en-US" smtClean="0">
                <a:ea typeface="+mn-ea"/>
              </a:rPr>
              <a:t>Resilience of storage center against disasters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678635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A584A7E-FE8B-48F1-9973-64E4D70F672E}" type="slidenum">
              <a:rPr lang="en-US" altLang="en-US" sz="2000">
                <a:latin typeface="Arial" panose="020B0604020202020204" pitchFamily="34" charset="0"/>
              </a:rPr>
              <a:pPr eaLnBrk="1" hangingPunct="1"/>
              <a:t>17</a:t>
            </a:fld>
            <a:endParaRPr lang="en-US" altLang="en-US" sz="2000">
              <a:latin typeface="Arial" panose="020B0604020202020204" pitchFamily="34" charset="0"/>
            </a:endParaRPr>
          </a:p>
        </p:txBody>
      </p:sp>
      <p:sp>
        <p:nvSpPr>
          <p:cNvPr id="618498" name="Rectangle 2"/>
          <p:cNvSpPr>
            <a:spLocks noGrp="1" noChangeArrowheads="1"/>
          </p:cNvSpPr>
          <p:nvPr>
            <p:ph type="title"/>
          </p:nvPr>
        </p:nvSpPr>
        <p:spPr/>
        <p:txBody>
          <a:bodyPr/>
          <a:lstStyle/>
          <a:p>
            <a:pPr eaLnBrk="1" hangingPunct="1">
              <a:defRPr/>
            </a:pPr>
            <a:r>
              <a:rPr lang="en-US" dirty="0" smtClean="0">
                <a:ea typeface="+mj-ea"/>
              </a:rPr>
              <a:t>Data Destruction</a:t>
            </a:r>
          </a:p>
        </p:txBody>
      </p:sp>
      <p:sp>
        <p:nvSpPr>
          <p:cNvPr id="618499" name="Rectangle 3"/>
          <p:cNvSpPr>
            <a:spLocks noGrp="1" noChangeArrowheads="1"/>
          </p:cNvSpPr>
          <p:nvPr>
            <p:ph type="body" idx="1"/>
          </p:nvPr>
        </p:nvSpPr>
        <p:spPr/>
        <p:txBody>
          <a:bodyPr/>
          <a:lstStyle/>
          <a:p>
            <a:pPr eaLnBrk="1" hangingPunct="1">
              <a:defRPr/>
            </a:pPr>
            <a:r>
              <a:rPr lang="en-US" dirty="0" smtClean="0">
                <a:ea typeface="+mn-ea"/>
              </a:rPr>
              <a:t>Purpose: ensure that discarded information is truly destroyed and not salvageable by either employees or outsiders</a:t>
            </a:r>
          </a:p>
          <a:p>
            <a:pPr eaLnBrk="1" hangingPunct="1">
              <a:defRPr/>
            </a:pPr>
            <a:r>
              <a:rPr lang="en-US" dirty="0" smtClean="0">
                <a:ea typeface="+mn-ea"/>
              </a:rPr>
              <a:t>Once information has reached the end of its need, its destruction needs to be carried out in a manner that is proportional to its sensitivity</a:t>
            </a:r>
          </a:p>
          <a:p>
            <a:pPr lvl="1" eaLnBrk="1" hangingPunct="1">
              <a:defRPr/>
            </a:pPr>
            <a:r>
              <a:rPr lang="en-US" dirty="0" smtClean="0">
                <a:ea typeface="+mn-ea"/>
              </a:rPr>
              <a:t>Degaussing</a:t>
            </a:r>
          </a:p>
          <a:p>
            <a:pPr lvl="1" eaLnBrk="1" hangingPunct="1">
              <a:defRPr/>
            </a:pPr>
            <a:r>
              <a:rPr lang="en-US" dirty="0" smtClean="0">
                <a:ea typeface="+mn-ea"/>
              </a:rPr>
              <a:t>Shredding</a:t>
            </a:r>
          </a:p>
          <a:p>
            <a:pPr lvl="1" eaLnBrk="1" hangingPunct="1">
              <a:defRPr/>
            </a:pPr>
            <a:r>
              <a:rPr lang="en-US" dirty="0" smtClean="0">
                <a:ea typeface="+mn-ea"/>
              </a:rPr>
              <a:t>Wiping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2502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3D17CDF-6D3F-4E1A-A033-6241662BBE7A}" type="slidenum">
              <a:rPr lang="en-US" altLang="en-US" sz="2000">
                <a:latin typeface="Arial" panose="020B0604020202020204" pitchFamily="34" charset="0"/>
              </a:rPr>
              <a:pPr eaLnBrk="1" hangingPunct="1"/>
              <a:t>18</a:t>
            </a:fld>
            <a:endParaRPr lang="en-US" altLang="en-US" sz="2000">
              <a:latin typeface="Arial" panose="020B0604020202020204" pitchFamily="34" charset="0"/>
            </a:endParaRPr>
          </a:p>
        </p:txBody>
      </p:sp>
      <p:sp>
        <p:nvSpPr>
          <p:cNvPr id="577538" name="Rectangle 2"/>
          <p:cNvSpPr>
            <a:spLocks noGrp="1" noChangeArrowheads="1"/>
          </p:cNvSpPr>
          <p:nvPr>
            <p:ph type="title"/>
          </p:nvPr>
        </p:nvSpPr>
        <p:spPr/>
        <p:txBody>
          <a:bodyPr/>
          <a:lstStyle/>
          <a:p>
            <a:pPr eaLnBrk="1" hangingPunct="1">
              <a:defRPr/>
            </a:pPr>
            <a:r>
              <a:rPr lang="en-US" dirty="0" smtClean="0">
                <a:ea typeface="+mj-ea"/>
              </a:rPr>
              <a:t>Anti-Virus and Anti-Malware</a:t>
            </a:r>
          </a:p>
        </p:txBody>
      </p:sp>
      <p:sp>
        <p:nvSpPr>
          <p:cNvPr id="577539" name="Rectangle 3"/>
          <p:cNvSpPr>
            <a:spLocks noGrp="1" noChangeArrowheads="1"/>
          </p:cNvSpPr>
          <p:nvPr>
            <p:ph type="body" idx="1"/>
          </p:nvPr>
        </p:nvSpPr>
        <p:spPr/>
        <p:txBody>
          <a:bodyPr/>
          <a:lstStyle/>
          <a:p>
            <a:pPr eaLnBrk="1" hangingPunct="1">
              <a:defRPr/>
            </a:pPr>
            <a:r>
              <a:rPr lang="en-US" dirty="0"/>
              <a:t>Effects of uncontrolled malware</a:t>
            </a:r>
          </a:p>
          <a:p>
            <a:pPr lvl="1" eaLnBrk="1" hangingPunct="1">
              <a:defRPr/>
            </a:pPr>
            <a:r>
              <a:rPr lang="en-US" dirty="0">
                <a:ea typeface="+mn-ea"/>
              </a:rPr>
              <a:t>Loss of business information</a:t>
            </a:r>
          </a:p>
          <a:p>
            <a:pPr lvl="1" eaLnBrk="1" hangingPunct="1">
              <a:defRPr/>
            </a:pPr>
            <a:r>
              <a:rPr lang="en-US" dirty="0">
                <a:ea typeface="+mn-ea"/>
              </a:rPr>
              <a:t>Disclosure or compromise of business information</a:t>
            </a:r>
          </a:p>
          <a:p>
            <a:pPr lvl="1" eaLnBrk="1" hangingPunct="1">
              <a:defRPr/>
            </a:pPr>
            <a:r>
              <a:rPr lang="en-US" dirty="0">
                <a:ea typeface="+mn-ea"/>
              </a:rPr>
              <a:t>Corruption of business information</a:t>
            </a:r>
          </a:p>
          <a:p>
            <a:pPr lvl="1" eaLnBrk="1" hangingPunct="1">
              <a:defRPr/>
            </a:pPr>
            <a:r>
              <a:rPr lang="en-US" dirty="0">
                <a:ea typeface="+mn-ea"/>
              </a:rPr>
              <a:t>Disruption of business information processing</a:t>
            </a:r>
          </a:p>
          <a:p>
            <a:pPr lvl="1" eaLnBrk="1" hangingPunct="1">
              <a:defRPr/>
            </a:pPr>
            <a:r>
              <a:rPr lang="en-US" dirty="0">
                <a:ea typeface="+mn-ea"/>
              </a:rPr>
              <a:t>Inability to access business information</a:t>
            </a:r>
          </a:p>
          <a:p>
            <a:pPr lvl="1" eaLnBrk="1" hangingPunct="1">
              <a:defRPr/>
            </a:pPr>
            <a:r>
              <a:rPr lang="en-US" dirty="0">
                <a:ea typeface="+mn-ea"/>
              </a:rPr>
              <a:t>Loss of productivity </a:t>
            </a:r>
          </a:p>
          <a:p>
            <a:pPr eaLnBrk="1" hangingPunct="1">
              <a:defRPr/>
            </a:pPr>
            <a:r>
              <a:rPr lang="en-US" dirty="0"/>
              <a:t>Apply defense in depth to protect assets</a:t>
            </a:r>
          </a:p>
          <a:p>
            <a:pPr eaLnBrk="1" hangingPunct="1">
              <a:defRPr/>
            </a:pPr>
            <a:r>
              <a:rPr lang="en-US" dirty="0"/>
              <a:t>Central anti-malware management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4442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4E73857-2484-46CF-B614-F9580EF8E817}"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578562" name="Rectangle 2"/>
          <p:cNvSpPr>
            <a:spLocks noGrp="1" noChangeArrowheads="1"/>
          </p:cNvSpPr>
          <p:nvPr>
            <p:ph type="title"/>
          </p:nvPr>
        </p:nvSpPr>
        <p:spPr/>
        <p:txBody>
          <a:bodyPr/>
          <a:lstStyle/>
          <a:p>
            <a:pPr eaLnBrk="1" hangingPunct="1">
              <a:defRPr/>
            </a:pPr>
            <a:r>
              <a:rPr lang="en-US" dirty="0" smtClean="0">
                <a:ea typeface="+mj-ea"/>
              </a:rPr>
              <a:t>Remote Access</a:t>
            </a:r>
          </a:p>
        </p:txBody>
      </p:sp>
      <p:sp>
        <p:nvSpPr>
          <p:cNvPr id="578563" name="Rectangle 3"/>
          <p:cNvSpPr>
            <a:spLocks noGrp="1" noChangeArrowheads="1"/>
          </p:cNvSpPr>
          <p:nvPr>
            <p:ph type="body" idx="1"/>
          </p:nvPr>
        </p:nvSpPr>
        <p:spPr/>
        <p:txBody>
          <a:bodyPr/>
          <a:lstStyle/>
          <a:p>
            <a:pPr eaLnBrk="1" hangingPunct="1"/>
            <a:r>
              <a:rPr lang="en-US" altLang="en-US" dirty="0" smtClean="0"/>
              <a:t>Connectivity to a network or system from a location away from the network or system, usually from a location apart from the organization</a:t>
            </a:r>
            <a:r>
              <a:rPr lang="ja-JP" altLang="en-US" dirty="0" smtClean="0"/>
              <a:t>’</a:t>
            </a:r>
            <a:r>
              <a:rPr lang="en-US" altLang="ja-JP" dirty="0" smtClean="0"/>
              <a:t>s premises</a:t>
            </a:r>
          </a:p>
          <a:p>
            <a:pPr eaLnBrk="1" hangingPunct="1"/>
            <a:r>
              <a:rPr lang="en-US" altLang="en-US" dirty="0" smtClean="0"/>
              <a:t>Improves productivity by permitting employees to access business information from any location</a:t>
            </a:r>
          </a:p>
          <a:p>
            <a:pPr eaLnBrk="1" hangingPunct="1"/>
            <a:r>
              <a:rPr lang="en-US" altLang="en-US" dirty="0" smtClean="0"/>
              <a:t>Risk mitigation</a:t>
            </a:r>
          </a:p>
          <a:p>
            <a:pPr lvl="1" eaLnBrk="1" hangingPunct="1"/>
            <a:r>
              <a:rPr lang="en-US" altLang="en-US" dirty="0" smtClean="0"/>
              <a:t>Encryption, strong authentication, anti-malware, firewall</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2523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E47D042-5044-4F80-8470-C55DA1AB7502}"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dirty="0" smtClean="0">
                <a:ea typeface="+mj-ea"/>
              </a:rPr>
              <a:t>Objectives</a:t>
            </a:r>
          </a:p>
        </p:txBody>
      </p:sp>
      <p:sp>
        <p:nvSpPr>
          <p:cNvPr id="4099" name="Rectangle 3"/>
          <p:cNvSpPr>
            <a:spLocks noGrp="1" noChangeArrowheads="1"/>
          </p:cNvSpPr>
          <p:nvPr>
            <p:ph type="body" idx="1"/>
          </p:nvPr>
        </p:nvSpPr>
        <p:spPr/>
        <p:txBody>
          <a:bodyPr/>
          <a:lstStyle/>
          <a:p>
            <a:pPr eaLnBrk="1" hangingPunct="1">
              <a:lnSpc>
                <a:spcPct val="80000"/>
              </a:lnSpc>
              <a:defRPr/>
            </a:pPr>
            <a:r>
              <a:rPr lang="en-US" dirty="0"/>
              <a:t>Applying security concepts to computer and business operations</a:t>
            </a:r>
          </a:p>
          <a:p>
            <a:pPr eaLnBrk="1" hangingPunct="1">
              <a:lnSpc>
                <a:spcPct val="80000"/>
              </a:lnSpc>
              <a:defRPr/>
            </a:pPr>
            <a:r>
              <a:rPr lang="en-US" dirty="0"/>
              <a:t>Records management security controls</a:t>
            </a:r>
          </a:p>
          <a:p>
            <a:pPr eaLnBrk="1" hangingPunct="1">
              <a:lnSpc>
                <a:spcPct val="80000"/>
              </a:lnSpc>
              <a:defRPr/>
            </a:pPr>
            <a:r>
              <a:rPr lang="en-US" dirty="0"/>
              <a:t>Backups</a:t>
            </a:r>
          </a:p>
          <a:p>
            <a:pPr eaLnBrk="1" hangingPunct="1">
              <a:lnSpc>
                <a:spcPct val="80000"/>
              </a:lnSpc>
              <a:defRPr/>
            </a:pPr>
            <a:r>
              <a:rPr lang="en-US" dirty="0"/>
              <a:t>Anti-virus software and other anti-malware controls</a:t>
            </a:r>
          </a:p>
          <a:p>
            <a:pPr eaLnBrk="1" hangingPunct="1">
              <a:lnSpc>
                <a:spcPct val="80000"/>
              </a:lnSpc>
              <a:defRPr/>
            </a:pPr>
            <a:r>
              <a:rPr lang="en-US" dirty="0"/>
              <a:t>Remote access</a:t>
            </a:r>
          </a:p>
          <a:p>
            <a:pPr eaLnBrk="1" hangingPunct="1">
              <a:lnSpc>
                <a:spcPct val="80000"/>
              </a:lnSpc>
              <a:defRPr/>
            </a:pPr>
            <a:r>
              <a:rPr lang="en-US" dirty="0"/>
              <a:t>Administrative management and control of information security</a:t>
            </a:r>
          </a:p>
          <a:p>
            <a:pPr eaLnBrk="1" hangingPunct="1">
              <a:lnSpc>
                <a:spcPct val="80000"/>
              </a:lnSpc>
              <a:defRPr/>
            </a:pPr>
            <a:r>
              <a:rPr lang="en-US" dirty="0"/>
              <a:t>Resource protection</a:t>
            </a:r>
          </a:p>
          <a:p>
            <a:pPr eaLnBrk="1" hangingPunct="1">
              <a:lnSpc>
                <a:spcPct val="80000"/>
              </a:lnSpc>
              <a:defRPr/>
            </a:pPr>
            <a:r>
              <a:rPr lang="en-US" dirty="0"/>
              <a:t>Incident management</a:t>
            </a:r>
          </a:p>
          <a:p>
            <a:pPr eaLnBrk="1" hangingPunct="1">
              <a:lnSpc>
                <a:spcPct val="80000"/>
              </a:lnSpc>
              <a:defRPr/>
            </a:pPr>
            <a:r>
              <a:rPr lang="en-US" dirty="0"/>
              <a:t>High availability architectures</a:t>
            </a:r>
          </a:p>
          <a:p>
            <a:pPr eaLnBrk="1" hangingPunct="1">
              <a:lnSpc>
                <a:spcPct val="80000"/>
              </a:lnSpc>
              <a:defRPr/>
            </a:pPr>
            <a:r>
              <a:rPr lang="en-US" dirty="0"/>
              <a:t>Vulnerability management</a:t>
            </a:r>
          </a:p>
          <a:p>
            <a:pPr eaLnBrk="1" hangingPunct="1">
              <a:lnSpc>
                <a:spcPct val="80000"/>
              </a:lnSpc>
              <a:defRPr/>
            </a:pPr>
            <a:r>
              <a:rPr lang="en-US" dirty="0"/>
              <a:t>Change management and configuration management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575202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7C40A8EB-E7F1-49C5-87C5-741B35E4FAE7}"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580610" name="Rectangle 2"/>
          <p:cNvSpPr>
            <a:spLocks noGrp="1" noChangeArrowheads="1"/>
          </p:cNvSpPr>
          <p:nvPr>
            <p:ph type="title"/>
          </p:nvPr>
        </p:nvSpPr>
        <p:spPr/>
        <p:txBody>
          <a:bodyPr/>
          <a:lstStyle/>
          <a:p>
            <a:pPr eaLnBrk="1" hangingPunct="1">
              <a:defRPr/>
            </a:pPr>
            <a:r>
              <a:rPr lang="en-US" dirty="0" smtClean="0">
                <a:ea typeface="+mj-ea"/>
              </a:rPr>
              <a:t>Types of Controls</a:t>
            </a:r>
          </a:p>
        </p:txBody>
      </p:sp>
      <p:sp>
        <p:nvSpPr>
          <p:cNvPr id="580611" name="Rectangle 3"/>
          <p:cNvSpPr>
            <a:spLocks noGrp="1" noChangeArrowheads="1"/>
          </p:cNvSpPr>
          <p:nvPr>
            <p:ph type="body" idx="1"/>
          </p:nvPr>
        </p:nvSpPr>
        <p:spPr/>
        <p:txBody>
          <a:bodyPr/>
          <a:lstStyle/>
          <a:p>
            <a:pPr eaLnBrk="1" hangingPunct="1">
              <a:defRPr/>
            </a:pPr>
            <a:r>
              <a:rPr lang="en-US" smtClean="0">
                <a:ea typeface="+mn-ea"/>
              </a:rPr>
              <a:t>Technical</a:t>
            </a:r>
          </a:p>
          <a:p>
            <a:pPr eaLnBrk="1" hangingPunct="1">
              <a:defRPr/>
            </a:pPr>
            <a:r>
              <a:rPr lang="en-US" smtClean="0">
                <a:ea typeface="+mn-ea"/>
              </a:rPr>
              <a:t>Physical</a:t>
            </a:r>
          </a:p>
          <a:p>
            <a:pPr eaLnBrk="1" hangingPunct="1">
              <a:defRPr/>
            </a:pPr>
            <a:r>
              <a:rPr lang="en-US" smtClean="0">
                <a:ea typeface="+mn-ea"/>
              </a:rPr>
              <a:t>Administrative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281862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CF0781F-66E1-49B5-B152-E4FA832D295C}" type="slidenum">
              <a:rPr lang="en-US" altLang="en-US" sz="2000">
                <a:latin typeface="Arial" panose="020B0604020202020204" pitchFamily="34" charset="0"/>
              </a:rPr>
              <a:pPr eaLnBrk="1" hangingPunct="1"/>
              <a:t>21</a:t>
            </a:fld>
            <a:endParaRPr lang="en-US" altLang="en-US" sz="2000">
              <a:latin typeface="Arial" panose="020B0604020202020204" pitchFamily="34" charset="0"/>
            </a:endParaRPr>
          </a:p>
        </p:txBody>
      </p:sp>
      <p:sp>
        <p:nvSpPr>
          <p:cNvPr id="581634" name="Rectangle 2"/>
          <p:cNvSpPr>
            <a:spLocks noGrp="1" noChangeArrowheads="1"/>
          </p:cNvSpPr>
          <p:nvPr>
            <p:ph type="title"/>
          </p:nvPr>
        </p:nvSpPr>
        <p:spPr/>
        <p:txBody>
          <a:bodyPr/>
          <a:lstStyle/>
          <a:p>
            <a:pPr eaLnBrk="1" hangingPunct="1">
              <a:defRPr/>
            </a:pPr>
            <a:r>
              <a:rPr lang="en-US" dirty="0" smtClean="0">
                <a:ea typeface="+mj-ea"/>
              </a:rPr>
              <a:t>Categories of Controls</a:t>
            </a:r>
          </a:p>
        </p:txBody>
      </p:sp>
      <p:sp>
        <p:nvSpPr>
          <p:cNvPr id="581635" name="Rectangle 3"/>
          <p:cNvSpPr>
            <a:spLocks noGrp="1" noChangeArrowheads="1"/>
          </p:cNvSpPr>
          <p:nvPr>
            <p:ph type="body" idx="1"/>
          </p:nvPr>
        </p:nvSpPr>
        <p:spPr/>
        <p:txBody>
          <a:bodyPr/>
          <a:lstStyle/>
          <a:p>
            <a:pPr eaLnBrk="1" hangingPunct="1">
              <a:defRPr/>
            </a:pPr>
            <a:r>
              <a:rPr lang="en-US" dirty="0" smtClean="0">
                <a:ea typeface="+mn-ea"/>
              </a:rPr>
              <a:t>Detective</a:t>
            </a:r>
          </a:p>
          <a:p>
            <a:pPr eaLnBrk="1" hangingPunct="1">
              <a:defRPr/>
            </a:pPr>
            <a:r>
              <a:rPr lang="en-US" dirty="0" smtClean="0">
                <a:ea typeface="+mn-ea"/>
              </a:rPr>
              <a:t>Deterrent</a:t>
            </a:r>
          </a:p>
          <a:p>
            <a:pPr eaLnBrk="1" hangingPunct="1">
              <a:defRPr/>
            </a:pPr>
            <a:r>
              <a:rPr lang="en-US" dirty="0" smtClean="0">
                <a:ea typeface="+mn-ea"/>
              </a:rPr>
              <a:t>Preventive</a:t>
            </a:r>
          </a:p>
          <a:p>
            <a:pPr eaLnBrk="1" hangingPunct="1">
              <a:defRPr/>
            </a:pPr>
            <a:r>
              <a:rPr lang="en-US" dirty="0" smtClean="0">
                <a:ea typeface="+mn-ea"/>
              </a:rPr>
              <a:t>Corrective</a:t>
            </a:r>
          </a:p>
          <a:p>
            <a:pPr eaLnBrk="1" hangingPunct="1">
              <a:defRPr/>
            </a:pPr>
            <a:r>
              <a:rPr lang="en-US" dirty="0" smtClean="0">
                <a:ea typeface="+mn-ea"/>
              </a:rPr>
              <a:t>Recovery</a:t>
            </a:r>
          </a:p>
          <a:p>
            <a:pPr eaLnBrk="1" hangingPunct="1">
              <a:defRPr/>
            </a:pPr>
            <a:r>
              <a:rPr lang="en-US" dirty="0" smtClean="0">
                <a:ea typeface="+mn-ea"/>
              </a:rPr>
              <a:t>Compensating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9840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28683EC-136F-4248-B1A6-15EE384AE949}"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583682" name="Rectangle 2"/>
          <p:cNvSpPr>
            <a:spLocks noGrp="1" noChangeArrowheads="1"/>
          </p:cNvSpPr>
          <p:nvPr>
            <p:ph type="title"/>
          </p:nvPr>
        </p:nvSpPr>
        <p:spPr/>
        <p:txBody>
          <a:bodyPr/>
          <a:lstStyle/>
          <a:p>
            <a:pPr eaLnBrk="1" hangingPunct="1">
              <a:defRPr/>
            </a:pPr>
            <a:r>
              <a:rPr lang="en-US" dirty="0" smtClean="0">
                <a:ea typeface="+mj-ea"/>
              </a:rPr>
              <a:t>Resource Protection</a:t>
            </a:r>
          </a:p>
        </p:txBody>
      </p:sp>
      <p:sp>
        <p:nvSpPr>
          <p:cNvPr id="583683" name="Rectangle 3"/>
          <p:cNvSpPr>
            <a:spLocks noGrp="1" noChangeArrowheads="1"/>
          </p:cNvSpPr>
          <p:nvPr>
            <p:ph type="body" idx="1"/>
          </p:nvPr>
        </p:nvSpPr>
        <p:spPr/>
        <p:txBody>
          <a:bodyPr/>
          <a:lstStyle/>
          <a:p>
            <a:pPr eaLnBrk="1" hangingPunct="1">
              <a:defRPr/>
            </a:pPr>
            <a:r>
              <a:rPr lang="en-US" smtClean="0">
                <a:ea typeface="+mn-ea"/>
              </a:rPr>
              <a:t>Facilities</a:t>
            </a:r>
          </a:p>
          <a:p>
            <a:pPr lvl="1" eaLnBrk="1" hangingPunct="1">
              <a:defRPr/>
            </a:pPr>
            <a:r>
              <a:rPr lang="en-US" smtClean="0">
                <a:ea typeface="+mn-ea"/>
              </a:rPr>
              <a:t>Water and sewage</a:t>
            </a:r>
          </a:p>
          <a:p>
            <a:pPr lvl="1" eaLnBrk="1" hangingPunct="1">
              <a:defRPr/>
            </a:pPr>
            <a:r>
              <a:rPr lang="en-US" smtClean="0">
                <a:ea typeface="+mn-ea"/>
              </a:rPr>
              <a:t>Electricity</a:t>
            </a:r>
          </a:p>
          <a:p>
            <a:pPr lvl="1" eaLnBrk="1" hangingPunct="1">
              <a:defRPr/>
            </a:pPr>
            <a:r>
              <a:rPr lang="en-US" smtClean="0">
                <a:ea typeface="+mn-ea"/>
              </a:rPr>
              <a:t>Fire alarms and suppression</a:t>
            </a:r>
          </a:p>
          <a:p>
            <a:pPr lvl="1" eaLnBrk="1" hangingPunct="1">
              <a:defRPr/>
            </a:pPr>
            <a:r>
              <a:rPr lang="en-US" smtClean="0">
                <a:ea typeface="+mn-ea"/>
              </a:rPr>
              <a:t>Environmental controls</a:t>
            </a:r>
          </a:p>
          <a:p>
            <a:pPr lvl="1" eaLnBrk="1" hangingPunct="1">
              <a:defRPr/>
            </a:pPr>
            <a:r>
              <a:rPr lang="en-US" smtClean="0">
                <a:ea typeface="+mn-ea"/>
              </a:rPr>
              <a:t>Communications</a:t>
            </a:r>
          </a:p>
          <a:p>
            <a:pPr lvl="1" eaLnBrk="1" hangingPunct="1">
              <a:defRPr/>
            </a:pPr>
            <a:r>
              <a:rPr lang="en-US" smtClean="0">
                <a:ea typeface="+mn-ea"/>
              </a:rPr>
              <a:t>Security controls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38841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9FAF666-4843-4940-818C-20F8F4A88B20}"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584706" name="Rectangle 2"/>
          <p:cNvSpPr>
            <a:spLocks noGrp="1" noChangeArrowheads="1"/>
          </p:cNvSpPr>
          <p:nvPr>
            <p:ph type="title"/>
          </p:nvPr>
        </p:nvSpPr>
        <p:spPr/>
        <p:txBody>
          <a:bodyPr/>
          <a:lstStyle/>
          <a:p>
            <a:pPr eaLnBrk="1" hangingPunct="1">
              <a:defRPr/>
            </a:pPr>
            <a:r>
              <a:rPr lang="en-US" dirty="0" smtClean="0">
                <a:ea typeface="+mj-ea"/>
              </a:rPr>
              <a:t>Resource Protection (cont.)</a:t>
            </a:r>
          </a:p>
        </p:txBody>
      </p:sp>
      <p:sp>
        <p:nvSpPr>
          <p:cNvPr id="584707" name="Rectangle 3"/>
          <p:cNvSpPr>
            <a:spLocks noGrp="1" noChangeArrowheads="1"/>
          </p:cNvSpPr>
          <p:nvPr>
            <p:ph type="body" idx="1"/>
          </p:nvPr>
        </p:nvSpPr>
        <p:spPr/>
        <p:txBody>
          <a:bodyPr/>
          <a:lstStyle/>
          <a:p>
            <a:pPr eaLnBrk="1" hangingPunct="1">
              <a:defRPr/>
            </a:pPr>
            <a:r>
              <a:rPr lang="en-US" dirty="0" smtClean="0">
                <a:ea typeface="+mn-ea"/>
              </a:rPr>
              <a:t>Hardware</a:t>
            </a:r>
          </a:p>
          <a:p>
            <a:pPr lvl="1" eaLnBrk="1" hangingPunct="1">
              <a:defRPr/>
            </a:pPr>
            <a:r>
              <a:rPr lang="en-US" dirty="0" smtClean="0">
                <a:ea typeface="+mn-ea"/>
              </a:rPr>
              <a:t>Servers</a:t>
            </a:r>
          </a:p>
          <a:p>
            <a:pPr lvl="1" eaLnBrk="1" hangingPunct="1">
              <a:defRPr/>
            </a:pPr>
            <a:r>
              <a:rPr lang="en-US" dirty="0" smtClean="0">
                <a:ea typeface="+mn-ea"/>
              </a:rPr>
              <a:t>Workstations</a:t>
            </a:r>
          </a:p>
          <a:p>
            <a:pPr lvl="1" eaLnBrk="1" hangingPunct="1">
              <a:defRPr/>
            </a:pPr>
            <a:r>
              <a:rPr lang="en-US" dirty="0" smtClean="0">
                <a:ea typeface="+mn-ea"/>
              </a:rPr>
              <a:t>Network devices</a:t>
            </a:r>
          </a:p>
          <a:p>
            <a:pPr lvl="1" eaLnBrk="1" hangingPunct="1">
              <a:defRPr/>
            </a:pPr>
            <a:r>
              <a:rPr lang="en-US" dirty="0" smtClean="0">
                <a:ea typeface="+mn-ea"/>
              </a:rPr>
              <a:t>Printers, copiers</a:t>
            </a:r>
          </a:p>
          <a:p>
            <a:pPr lvl="1" eaLnBrk="1" hangingPunct="1">
              <a:defRPr/>
            </a:pPr>
            <a:r>
              <a:rPr lang="en-US" dirty="0" smtClean="0">
                <a:ea typeface="+mn-ea"/>
              </a:rPr>
              <a:t>Cabling</a:t>
            </a:r>
          </a:p>
          <a:p>
            <a:pPr eaLnBrk="1" hangingPunct="1">
              <a:defRPr/>
            </a:pPr>
            <a:r>
              <a:rPr lang="en-US" dirty="0" smtClean="0">
                <a:ea typeface="+mn-ea"/>
              </a:rPr>
              <a:t>Protect against physical and logical threats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60803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20E54B2-8E0B-4507-AE17-053B8F1FC3A2}" type="slidenum">
              <a:rPr lang="en-US" altLang="en-US" sz="2000">
                <a:latin typeface="Arial" panose="020B0604020202020204" pitchFamily="34" charset="0"/>
              </a:rPr>
              <a:pPr eaLnBrk="1" hangingPunct="1"/>
              <a:t>24</a:t>
            </a:fld>
            <a:endParaRPr lang="en-US" altLang="en-US" sz="2000">
              <a:latin typeface="Arial" panose="020B0604020202020204" pitchFamily="34" charset="0"/>
            </a:endParaRPr>
          </a:p>
        </p:txBody>
      </p:sp>
      <p:sp>
        <p:nvSpPr>
          <p:cNvPr id="630786" name="Rectangle 2"/>
          <p:cNvSpPr>
            <a:spLocks noGrp="1" noChangeArrowheads="1"/>
          </p:cNvSpPr>
          <p:nvPr>
            <p:ph type="title"/>
          </p:nvPr>
        </p:nvSpPr>
        <p:spPr/>
        <p:txBody>
          <a:bodyPr/>
          <a:lstStyle/>
          <a:p>
            <a:pPr eaLnBrk="1" hangingPunct="1">
              <a:defRPr/>
            </a:pPr>
            <a:r>
              <a:rPr lang="en-US" dirty="0" smtClean="0">
                <a:ea typeface="+mj-ea"/>
              </a:rPr>
              <a:t>Resource Protection (cont.)</a:t>
            </a:r>
          </a:p>
        </p:txBody>
      </p:sp>
      <p:sp>
        <p:nvSpPr>
          <p:cNvPr id="630787" name="Rectangle 3"/>
          <p:cNvSpPr>
            <a:spLocks noGrp="1" noChangeArrowheads="1"/>
          </p:cNvSpPr>
          <p:nvPr>
            <p:ph type="body" idx="1"/>
          </p:nvPr>
        </p:nvSpPr>
        <p:spPr/>
        <p:txBody>
          <a:bodyPr/>
          <a:lstStyle/>
          <a:p>
            <a:pPr eaLnBrk="1" hangingPunct="1">
              <a:defRPr/>
            </a:pPr>
            <a:r>
              <a:rPr lang="en-US" dirty="0" smtClean="0">
                <a:ea typeface="+mn-ea"/>
              </a:rPr>
              <a:t>Software requires control and management</a:t>
            </a:r>
          </a:p>
          <a:p>
            <a:pPr lvl="1" eaLnBrk="1" hangingPunct="1">
              <a:defRPr/>
            </a:pPr>
            <a:r>
              <a:rPr lang="en-US" dirty="0" smtClean="0">
                <a:ea typeface="+mn-ea"/>
              </a:rPr>
              <a:t>Licensing and distribution</a:t>
            </a:r>
          </a:p>
          <a:p>
            <a:pPr lvl="1" eaLnBrk="1" hangingPunct="1">
              <a:defRPr/>
            </a:pPr>
            <a:r>
              <a:rPr lang="en-US" dirty="0" smtClean="0">
                <a:ea typeface="+mn-ea"/>
              </a:rPr>
              <a:t>Access control</a:t>
            </a:r>
          </a:p>
          <a:p>
            <a:pPr lvl="1" eaLnBrk="1" hangingPunct="1">
              <a:defRPr/>
            </a:pPr>
            <a:r>
              <a:rPr lang="en-US" dirty="0" smtClean="0">
                <a:ea typeface="+mn-ea"/>
              </a:rPr>
              <a:t>Source code</a:t>
            </a:r>
          </a:p>
          <a:p>
            <a:pPr lvl="2" eaLnBrk="1" hangingPunct="1">
              <a:defRPr/>
            </a:pPr>
            <a:r>
              <a:rPr lang="en-US" dirty="0" smtClean="0">
                <a:ea typeface="+mn-ea"/>
              </a:rPr>
              <a:t>Intellectual property</a:t>
            </a:r>
          </a:p>
          <a:p>
            <a:pPr lvl="2" eaLnBrk="1" hangingPunct="1">
              <a:defRPr/>
            </a:pPr>
            <a:r>
              <a:rPr lang="en-US" dirty="0" smtClean="0">
                <a:ea typeface="+mn-ea"/>
              </a:rPr>
              <a:t>Security</a:t>
            </a:r>
          </a:p>
          <a:p>
            <a:pPr lvl="1" eaLnBrk="1" hangingPunct="1">
              <a:defRPr/>
            </a:pPr>
            <a:r>
              <a:rPr lang="en-US" dirty="0" smtClean="0">
                <a:ea typeface="+mn-ea"/>
              </a:rPr>
              <a:t>Source code control</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0241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DA0E648-CA25-4341-BBFD-7B62CFA7B798}" type="slidenum">
              <a:rPr lang="en-US" altLang="en-US" sz="2000">
                <a:latin typeface="Arial" panose="020B0604020202020204" pitchFamily="34" charset="0"/>
              </a:rPr>
              <a:pPr eaLnBrk="1" hangingPunct="1"/>
              <a:t>25</a:t>
            </a:fld>
            <a:endParaRPr lang="en-US" altLang="en-US" sz="2000">
              <a:latin typeface="Arial" panose="020B0604020202020204" pitchFamily="34" charset="0"/>
            </a:endParaRPr>
          </a:p>
        </p:txBody>
      </p:sp>
      <p:sp>
        <p:nvSpPr>
          <p:cNvPr id="631810" name="Rectangle 2"/>
          <p:cNvSpPr>
            <a:spLocks noGrp="1" noChangeArrowheads="1"/>
          </p:cNvSpPr>
          <p:nvPr>
            <p:ph type="title"/>
          </p:nvPr>
        </p:nvSpPr>
        <p:spPr/>
        <p:txBody>
          <a:bodyPr/>
          <a:lstStyle/>
          <a:p>
            <a:pPr eaLnBrk="1" hangingPunct="1">
              <a:defRPr/>
            </a:pPr>
            <a:r>
              <a:rPr lang="en-US" dirty="0" smtClean="0">
                <a:ea typeface="+mj-ea"/>
              </a:rPr>
              <a:t>Resource Protection (cont.)</a:t>
            </a:r>
          </a:p>
        </p:txBody>
      </p:sp>
      <p:sp>
        <p:nvSpPr>
          <p:cNvPr id="631811" name="Rectangle 3"/>
          <p:cNvSpPr>
            <a:spLocks noGrp="1" noChangeArrowheads="1"/>
          </p:cNvSpPr>
          <p:nvPr>
            <p:ph type="body" idx="1"/>
          </p:nvPr>
        </p:nvSpPr>
        <p:spPr/>
        <p:txBody>
          <a:bodyPr/>
          <a:lstStyle/>
          <a:p>
            <a:pPr eaLnBrk="1" hangingPunct="1">
              <a:defRPr/>
            </a:pPr>
            <a:r>
              <a:rPr lang="en-US" smtClean="0">
                <a:ea typeface="+mn-ea"/>
              </a:rPr>
              <a:t>Documentation</a:t>
            </a:r>
          </a:p>
          <a:p>
            <a:pPr lvl="1" eaLnBrk="1" hangingPunct="1">
              <a:defRPr/>
            </a:pPr>
            <a:r>
              <a:rPr lang="en-US" smtClean="0">
                <a:ea typeface="+mn-ea"/>
              </a:rPr>
              <a:t>May contain trade secrets and sensitive information</a:t>
            </a:r>
          </a:p>
          <a:p>
            <a:pPr lvl="1" eaLnBrk="1" hangingPunct="1">
              <a:defRPr/>
            </a:pPr>
            <a:r>
              <a:rPr lang="en-US" smtClean="0">
                <a:ea typeface="+mn-ea"/>
              </a:rPr>
              <a:t>Processes, procedures, and instructions</a:t>
            </a:r>
          </a:p>
          <a:p>
            <a:pPr lvl="1" eaLnBrk="1" hangingPunct="1">
              <a:defRPr/>
            </a:pPr>
            <a:r>
              <a:rPr lang="en-US" smtClean="0">
                <a:ea typeface="+mn-ea"/>
              </a:rPr>
              <a:t>Version control</a:t>
            </a:r>
          </a:p>
          <a:p>
            <a:pPr lvl="1" eaLnBrk="1" hangingPunct="1">
              <a:defRPr/>
            </a:pPr>
            <a:r>
              <a:rPr lang="en-US" smtClean="0">
                <a:ea typeface="+mn-ea"/>
              </a:rPr>
              <a:t>Access control</a:t>
            </a:r>
          </a:p>
          <a:p>
            <a:pPr eaLnBrk="1" hangingPunct="1">
              <a:defRPr/>
            </a:pPr>
            <a:endParaRPr lang="en-US"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010851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6F41313-0354-4706-BBD8-5E88C2AF0ABE}" type="slidenum">
              <a:rPr lang="en-US" altLang="en-US" sz="2000">
                <a:latin typeface="Arial" panose="020B0604020202020204" pitchFamily="34" charset="0"/>
              </a:rPr>
              <a:pPr eaLnBrk="1" hangingPunct="1"/>
              <a:t>26</a:t>
            </a:fld>
            <a:endParaRPr lang="en-US" altLang="en-US" sz="2000">
              <a:latin typeface="Arial" panose="020B0604020202020204" pitchFamily="34" charset="0"/>
            </a:endParaRPr>
          </a:p>
        </p:txBody>
      </p:sp>
      <p:sp>
        <p:nvSpPr>
          <p:cNvPr id="585732" name="Rectangle 4"/>
          <p:cNvSpPr>
            <a:spLocks noGrp="1" noChangeArrowheads="1"/>
          </p:cNvSpPr>
          <p:nvPr>
            <p:ph type="title"/>
          </p:nvPr>
        </p:nvSpPr>
        <p:spPr/>
        <p:txBody>
          <a:bodyPr/>
          <a:lstStyle/>
          <a:p>
            <a:pPr eaLnBrk="1" hangingPunct="1">
              <a:defRPr/>
            </a:pPr>
            <a:r>
              <a:rPr lang="en-US" dirty="0" smtClean="0">
                <a:ea typeface="+mj-ea"/>
              </a:rPr>
              <a:t>Incident Management</a:t>
            </a:r>
          </a:p>
        </p:txBody>
      </p:sp>
      <p:sp>
        <p:nvSpPr>
          <p:cNvPr id="585734" name="Rectangle 6"/>
          <p:cNvSpPr>
            <a:spLocks noGrp="1" noChangeArrowheads="1"/>
          </p:cNvSpPr>
          <p:nvPr>
            <p:ph type="body" idx="1"/>
          </p:nvPr>
        </p:nvSpPr>
        <p:spPr/>
        <p:txBody>
          <a:bodyPr/>
          <a:lstStyle/>
          <a:p>
            <a:pPr eaLnBrk="1" hangingPunct="1">
              <a:defRPr/>
            </a:pPr>
            <a:r>
              <a:rPr lang="en-US" dirty="0" smtClean="0"/>
              <a:t>Detection</a:t>
            </a:r>
          </a:p>
          <a:p>
            <a:pPr eaLnBrk="1" hangingPunct="1">
              <a:defRPr/>
            </a:pPr>
            <a:r>
              <a:rPr lang="en-US" dirty="0" smtClean="0"/>
              <a:t>Incident </a:t>
            </a:r>
            <a:r>
              <a:rPr lang="en-US" dirty="0"/>
              <a:t>declaration</a:t>
            </a:r>
          </a:p>
          <a:p>
            <a:pPr eaLnBrk="1" hangingPunct="1">
              <a:defRPr/>
            </a:pPr>
            <a:r>
              <a:rPr lang="en-US" dirty="0"/>
              <a:t>Triage</a:t>
            </a:r>
          </a:p>
          <a:p>
            <a:pPr eaLnBrk="1" hangingPunct="1">
              <a:defRPr/>
            </a:pPr>
            <a:r>
              <a:rPr lang="en-US" dirty="0"/>
              <a:t>Investigation</a:t>
            </a:r>
          </a:p>
          <a:p>
            <a:pPr eaLnBrk="1" hangingPunct="1">
              <a:defRPr/>
            </a:pPr>
            <a:r>
              <a:rPr lang="en-US" dirty="0"/>
              <a:t>Analysis</a:t>
            </a:r>
          </a:p>
          <a:p>
            <a:pPr eaLnBrk="1" hangingPunct="1">
              <a:defRPr/>
            </a:pPr>
            <a:r>
              <a:rPr lang="en-US" dirty="0"/>
              <a:t>Containment</a:t>
            </a:r>
          </a:p>
          <a:p>
            <a:pPr eaLnBrk="1" hangingPunct="1">
              <a:defRPr/>
            </a:pPr>
            <a:r>
              <a:rPr lang="en-US" dirty="0"/>
              <a:t>Recovery</a:t>
            </a:r>
          </a:p>
          <a:p>
            <a:pPr eaLnBrk="1" hangingPunct="1">
              <a:defRPr/>
            </a:pPr>
            <a:r>
              <a:rPr lang="en-US" dirty="0"/>
              <a:t>Debriefing</a:t>
            </a:r>
          </a:p>
          <a:p>
            <a:pPr eaLnBrk="1" hangingPunct="1">
              <a:buFontTx/>
              <a:buNone/>
              <a:defRPr/>
            </a:pPr>
            <a:r>
              <a:rPr lang="en-US" sz="2000" dirty="0"/>
              <a:t>Covered in detail in Chapter 6: </a:t>
            </a:r>
            <a:r>
              <a:rPr lang="en-US" sz="2000" i="1" dirty="0"/>
              <a:t>Legal, Regulations, Investigations, and Compliance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25901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High-Availability Architectures</a:t>
            </a:r>
          </a:p>
        </p:txBody>
      </p:sp>
      <p:sp>
        <p:nvSpPr>
          <p:cNvPr id="3" name="Content Placeholder 2"/>
          <p:cNvSpPr>
            <a:spLocks noGrp="1"/>
          </p:cNvSpPr>
          <p:nvPr>
            <p:ph idx="1"/>
          </p:nvPr>
        </p:nvSpPr>
        <p:spPr/>
        <p:txBody>
          <a:bodyPr/>
          <a:lstStyle/>
          <a:p>
            <a:pPr eaLnBrk="1" hangingPunct="1">
              <a:defRPr/>
            </a:pPr>
            <a:r>
              <a:rPr lang="en-US" dirty="0" smtClean="0">
                <a:ea typeface="+mn-ea"/>
              </a:rPr>
              <a:t>Fault tolerance</a:t>
            </a:r>
          </a:p>
          <a:p>
            <a:pPr eaLnBrk="1" hangingPunct="1">
              <a:defRPr/>
            </a:pPr>
            <a:r>
              <a:rPr lang="en-US" dirty="0" smtClean="0">
                <a:ea typeface="+mn-ea"/>
              </a:rPr>
              <a:t>Clustering</a:t>
            </a:r>
          </a:p>
          <a:p>
            <a:pPr eaLnBrk="1" hangingPunct="1">
              <a:defRPr/>
            </a:pPr>
            <a:r>
              <a:rPr lang="en-US" dirty="0" smtClean="0">
                <a:ea typeface="+mn-ea"/>
              </a:rPr>
              <a:t>Failover</a:t>
            </a:r>
          </a:p>
          <a:p>
            <a:pPr eaLnBrk="1" hangingPunct="1">
              <a:defRPr/>
            </a:pPr>
            <a:r>
              <a:rPr lang="en-US" dirty="0" smtClean="0">
                <a:ea typeface="+mn-ea"/>
              </a:rPr>
              <a:t>Replication</a:t>
            </a:r>
          </a:p>
          <a:p>
            <a:pPr eaLnBrk="1" hangingPunct="1">
              <a:defRPr/>
            </a:pPr>
            <a:r>
              <a:rPr lang="en-US" dirty="0" smtClean="0">
                <a:ea typeface="+mn-ea"/>
              </a:rPr>
              <a:t>Virtualization</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A599F89-1D47-43EC-98D7-2EAF032D36C6}" type="slidenum">
              <a:rPr lang="en-US" altLang="en-US" sz="2000">
                <a:latin typeface="Arial" panose="020B0604020202020204" pitchFamily="34" charset="0"/>
              </a:rPr>
              <a:pPr eaLnBrk="1" hangingPunct="1"/>
              <a:t>27</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214517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A7CB287-602A-4B10-816C-4736D0C8601E}"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587778" name="Rectangle 2"/>
          <p:cNvSpPr>
            <a:spLocks noGrp="1" noChangeArrowheads="1"/>
          </p:cNvSpPr>
          <p:nvPr>
            <p:ph type="title"/>
          </p:nvPr>
        </p:nvSpPr>
        <p:spPr/>
        <p:txBody>
          <a:bodyPr/>
          <a:lstStyle/>
          <a:p>
            <a:pPr eaLnBrk="1" hangingPunct="1">
              <a:defRPr/>
            </a:pPr>
            <a:r>
              <a:rPr lang="en-US" dirty="0" smtClean="0">
                <a:ea typeface="+mj-ea"/>
              </a:rPr>
              <a:t>Fault Tolerance</a:t>
            </a:r>
          </a:p>
        </p:txBody>
      </p:sp>
      <p:sp>
        <p:nvSpPr>
          <p:cNvPr id="587779" name="Rectangle 3"/>
          <p:cNvSpPr>
            <a:spLocks noGrp="1" noChangeArrowheads="1"/>
          </p:cNvSpPr>
          <p:nvPr>
            <p:ph type="body" idx="1"/>
          </p:nvPr>
        </p:nvSpPr>
        <p:spPr/>
        <p:txBody>
          <a:bodyPr/>
          <a:lstStyle/>
          <a:p>
            <a:pPr eaLnBrk="1" hangingPunct="1">
              <a:defRPr/>
            </a:pPr>
            <a:r>
              <a:rPr lang="en-US" dirty="0" smtClean="0">
                <a:ea typeface="+mn-ea"/>
              </a:rPr>
              <a:t>Makes devices less prone to failure</a:t>
            </a:r>
          </a:p>
          <a:p>
            <a:pPr lvl="1" eaLnBrk="1" hangingPunct="1">
              <a:defRPr/>
            </a:pPr>
            <a:r>
              <a:rPr lang="en-US" dirty="0" smtClean="0">
                <a:ea typeface="+mn-ea"/>
              </a:rPr>
              <a:t>Multiple power supplies</a:t>
            </a:r>
          </a:p>
          <a:p>
            <a:pPr lvl="1" eaLnBrk="1" hangingPunct="1">
              <a:defRPr/>
            </a:pPr>
            <a:r>
              <a:rPr lang="en-US" dirty="0" smtClean="0">
                <a:ea typeface="+mn-ea"/>
              </a:rPr>
              <a:t>Multiple network interfaces</a:t>
            </a:r>
          </a:p>
          <a:p>
            <a:pPr lvl="1" eaLnBrk="1" hangingPunct="1">
              <a:defRPr/>
            </a:pPr>
            <a:r>
              <a:rPr lang="en-US" dirty="0" smtClean="0">
                <a:ea typeface="+mn-ea"/>
              </a:rPr>
              <a:t>Multiple processor units</a:t>
            </a:r>
          </a:p>
          <a:p>
            <a:pPr lvl="1" eaLnBrk="1" hangingPunct="1">
              <a:defRPr/>
            </a:pPr>
            <a:r>
              <a:rPr lang="en-US" dirty="0" smtClean="0">
                <a:ea typeface="+mn-ea"/>
              </a:rPr>
              <a:t>RAID (Redundant Array of Inexpensive / Independent Disks)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32870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46C339E-42C9-4F30-9C6A-975B57437561}" type="slidenum">
              <a:rPr lang="en-US" altLang="en-US" sz="2000">
                <a:latin typeface="Arial" panose="020B0604020202020204" pitchFamily="34" charset="0"/>
              </a:rPr>
              <a:pPr eaLnBrk="1" hangingPunct="1"/>
              <a:t>29</a:t>
            </a:fld>
            <a:endParaRPr lang="en-US" altLang="en-US" sz="2000">
              <a:latin typeface="Arial" panose="020B0604020202020204" pitchFamily="34" charset="0"/>
            </a:endParaRPr>
          </a:p>
        </p:txBody>
      </p:sp>
      <p:sp>
        <p:nvSpPr>
          <p:cNvPr id="588802" name="Rectangle 2"/>
          <p:cNvSpPr>
            <a:spLocks noGrp="1" noChangeArrowheads="1"/>
          </p:cNvSpPr>
          <p:nvPr>
            <p:ph type="title"/>
          </p:nvPr>
        </p:nvSpPr>
        <p:spPr/>
        <p:txBody>
          <a:bodyPr/>
          <a:lstStyle/>
          <a:p>
            <a:pPr eaLnBrk="1" hangingPunct="1">
              <a:defRPr/>
            </a:pPr>
            <a:r>
              <a:rPr lang="en-US" smtClean="0">
                <a:ea typeface="+mj-ea"/>
              </a:rPr>
              <a:t>Clustering</a:t>
            </a:r>
          </a:p>
        </p:txBody>
      </p:sp>
      <p:sp>
        <p:nvSpPr>
          <p:cNvPr id="588803" name="Rectangle 3"/>
          <p:cNvSpPr>
            <a:spLocks noGrp="1" noChangeArrowheads="1"/>
          </p:cNvSpPr>
          <p:nvPr>
            <p:ph type="body" idx="1"/>
          </p:nvPr>
        </p:nvSpPr>
        <p:spPr/>
        <p:txBody>
          <a:bodyPr/>
          <a:lstStyle/>
          <a:p>
            <a:pPr eaLnBrk="1" hangingPunct="1"/>
            <a:r>
              <a:rPr lang="en-US" altLang="en-US" smtClean="0"/>
              <a:t>A group of two or more servers that operate functionally as a single logical server</a:t>
            </a:r>
          </a:p>
          <a:p>
            <a:pPr eaLnBrk="1" hangingPunct="1"/>
            <a:r>
              <a:rPr lang="en-US" altLang="en-US" smtClean="0"/>
              <a:t>Active-active mode</a:t>
            </a:r>
          </a:p>
          <a:p>
            <a:pPr eaLnBrk="1" hangingPunct="1"/>
            <a:r>
              <a:rPr lang="en-US" altLang="en-US" smtClean="0"/>
              <a:t>Active-passive mode</a:t>
            </a:r>
          </a:p>
          <a:p>
            <a:pPr lvl="1" eaLnBrk="1" hangingPunct="1"/>
            <a:r>
              <a:rPr lang="en-US" altLang="en-US" smtClean="0"/>
              <a:t>Failover: when active status is transferred</a:t>
            </a:r>
          </a:p>
          <a:p>
            <a:pPr eaLnBrk="1" hangingPunct="1"/>
            <a:r>
              <a:rPr lang="en-US" altLang="en-US" smtClean="0"/>
              <a:t>Geo-cluster – servers located at great distances from one another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9985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BC7D15E-70E4-45CA-8780-875BF15AF899}" type="slidenum">
              <a:rPr lang="en-US" altLang="en-US" sz="2000">
                <a:latin typeface="Arial" panose="020B0604020202020204" pitchFamily="34" charset="0"/>
              </a:rPr>
              <a:pPr eaLnBrk="1" hangingPunct="1"/>
              <a:t>3</a:t>
            </a:fld>
            <a:endParaRPr lang="en-US" altLang="en-US" sz="2000">
              <a:latin typeface="Arial" panose="020B0604020202020204" pitchFamily="34" charset="0"/>
            </a:endParaRPr>
          </a:p>
        </p:txBody>
      </p:sp>
      <p:sp>
        <p:nvSpPr>
          <p:cNvPr id="569346" name="Rectangle 2"/>
          <p:cNvSpPr>
            <a:spLocks noGrp="1" noChangeArrowheads="1"/>
          </p:cNvSpPr>
          <p:nvPr>
            <p:ph type="title"/>
          </p:nvPr>
        </p:nvSpPr>
        <p:spPr/>
        <p:txBody>
          <a:bodyPr/>
          <a:lstStyle/>
          <a:p>
            <a:pPr eaLnBrk="1" hangingPunct="1">
              <a:defRPr/>
            </a:pPr>
            <a:r>
              <a:rPr lang="en-US" smtClean="0">
                <a:ea typeface="+mj-ea"/>
              </a:rPr>
              <a:t>Security Operations Concepts</a:t>
            </a:r>
          </a:p>
        </p:txBody>
      </p:sp>
      <p:sp>
        <p:nvSpPr>
          <p:cNvPr id="569347" name="Rectangle 3"/>
          <p:cNvSpPr>
            <a:spLocks noGrp="1" noChangeArrowheads="1"/>
          </p:cNvSpPr>
          <p:nvPr>
            <p:ph type="body" idx="1"/>
          </p:nvPr>
        </p:nvSpPr>
        <p:spPr/>
        <p:txBody>
          <a:bodyPr/>
          <a:lstStyle/>
          <a:p>
            <a:pPr eaLnBrk="1" hangingPunct="1">
              <a:defRPr/>
            </a:pPr>
            <a:r>
              <a:rPr lang="en-US" sz="2000"/>
              <a:t>Need to know</a:t>
            </a:r>
          </a:p>
          <a:p>
            <a:pPr eaLnBrk="1" hangingPunct="1">
              <a:defRPr/>
            </a:pPr>
            <a:r>
              <a:rPr lang="en-US" sz="2000"/>
              <a:t>Least privilege</a:t>
            </a:r>
          </a:p>
          <a:p>
            <a:pPr eaLnBrk="1" hangingPunct="1">
              <a:defRPr/>
            </a:pPr>
            <a:r>
              <a:rPr lang="en-US" sz="2000"/>
              <a:t>Separation of duties</a:t>
            </a:r>
          </a:p>
          <a:p>
            <a:pPr eaLnBrk="1" hangingPunct="1">
              <a:defRPr/>
            </a:pPr>
            <a:r>
              <a:rPr lang="en-US" sz="2000"/>
              <a:t>Job rotation</a:t>
            </a:r>
          </a:p>
          <a:p>
            <a:pPr eaLnBrk="1" hangingPunct="1">
              <a:defRPr/>
            </a:pPr>
            <a:r>
              <a:rPr lang="en-US" sz="2000"/>
              <a:t>Monitoring of special privileges</a:t>
            </a:r>
          </a:p>
          <a:p>
            <a:pPr eaLnBrk="1" hangingPunct="1">
              <a:defRPr/>
            </a:pPr>
            <a:r>
              <a:rPr lang="en-US" sz="2000"/>
              <a:t>Records management controls</a:t>
            </a:r>
          </a:p>
          <a:p>
            <a:pPr eaLnBrk="1" hangingPunct="1">
              <a:defRPr/>
            </a:pPr>
            <a:r>
              <a:rPr lang="en-US" sz="2000"/>
              <a:t>Backups</a:t>
            </a:r>
          </a:p>
          <a:p>
            <a:pPr eaLnBrk="1" hangingPunct="1">
              <a:defRPr/>
            </a:pPr>
            <a:r>
              <a:rPr lang="en-US" sz="2000"/>
              <a:t>Anti-virus and anti-malware</a:t>
            </a:r>
          </a:p>
          <a:p>
            <a:pPr eaLnBrk="1" hangingPunct="1">
              <a:defRPr/>
            </a:pPr>
            <a:r>
              <a:rPr lang="en-US" sz="2000"/>
              <a:t>Remote access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48853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35B8048-C7ED-4338-99FF-E8298F714521}" type="slidenum">
              <a:rPr lang="en-US" altLang="en-US" sz="2000">
                <a:latin typeface="Arial" panose="020B0604020202020204" pitchFamily="34" charset="0"/>
              </a:rPr>
              <a:pPr eaLnBrk="1" hangingPunct="1"/>
              <a:t>30</a:t>
            </a:fld>
            <a:endParaRPr lang="en-US" altLang="en-US" sz="2000">
              <a:latin typeface="Arial" panose="020B0604020202020204" pitchFamily="34" charset="0"/>
            </a:endParaRPr>
          </a:p>
        </p:txBody>
      </p:sp>
      <p:sp>
        <p:nvSpPr>
          <p:cNvPr id="590850" name="Rectangle 2"/>
          <p:cNvSpPr>
            <a:spLocks noGrp="1" noChangeArrowheads="1"/>
          </p:cNvSpPr>
          <p:nvPr>
            <p:ph type="title"/>
          </p:nvPr>
        </p:nvSpPr>
        <p:spPr/>
        <p:txBody>
          <a:bodyPr/>
          <a:lstStyle/>
          <a:p>
            <a:pPr eaLnBrk="1" hangingPunct="1">
              <a:defRPr/>
            </a:pPr>
            <a:r>
              <a:rPr lang="en-US" smtClean="0">
                <a:ea typeface="+mj-ea"/>
              </a:rPr>
              <a:t>Replication</a:t>
            </a:r>
          </a:p>
        </p:txBody>
      </p:sp>
      <p:sp>
        <p:nvSpPr>
          <p:cNvPr id="590851" name="Rectangle 3"/>
          <p:cNvSpPr>
            <a:spLocks noGrp="1" noChangeArrowheads="1"/>
          </p:cNvSpPr>
          <p:nvPr>
            <p:ph type="body" idx="1"/>
          </p:nvPr>
        </p:nvSpPr>
        <p:spPr/>
        <p:txBody>
          <a:bodyPr/>
          <a:lstStyle/>
          <a:p>
            <a:pPr eaLnBrk="1" hangingPunct="1">
              <a:defRPr/>
            </a:pPr>
            <a:r>
              <a:rPr lang="en-US" smtClean="0">
                <a:ea typeface="+mn-ea"/>
              </a:rPr>
              <a:t>Data changes are transmitted to a counterpart storage system</a:t>
            </a:r>
          </a:p>
          <a:p>
            <a:pPr eaLnBrk="1" hangingPunct="1">
              <a:defRPr/>
            </a:pPr>
            <a:r>
              <a:rPr lang="en-US" smtClean="0">
                <a:ea typeface="+mn-ea"/>
              </a:rPr>
              <a:t>An adjunct to clustering, makes current data available to all cluster nodes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7502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376563" y="269875"/>
            <a:ext cx="9438874" cy="5978525"/>
          </a:xfrm>
          <a:prstGeom prst="rect">
            <a:avLst/>
          </a:prstGeom>
        </p:spPr>
      </p:pic>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A092FA04-3907-4EB9-AE4D-41BD87B450D8}" type="slidenum">
              <a:rPr lang="en-US" smtClean="0"/>
              <a:t>31</a:t>
            </a:fld>
            <a:endParaRPr lang="en-US"/>
          </a:p>
        </p:txBody>
      </p:sp>
    </p:spTree>
    <p:extLst>
      <p:ext uri="{BB962C8B-B14F-4D97-AF65-F5344CB8AC3E}">
        <p14:creationId xmlns:p14="http://schemas.microsoft.com/office/powerpoint/2010/main" val="2121094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Virtualization</a:t>
            </a:r>
          </a:p>
        </p:txBody>
      </p:sp>
      <p:sp>
        <p:nvSpPr>
          <p:cNvPr id="3" name="Content Placeholder 2"/>
          <p:cNvSpPr>
            <a:spLocks noGrp="1"/>
          </p:cNvSpPr>
          <p:nvPr>
            <p:ph idx="1"/>
          </p:nvPr>
        </p:nvSpPr>
        <p:spPr/>
        <p:txBody>
          <a:bodyPr/>
          <a:lstStyle/>
          <a:p>
            <a:pPr eaLnBrk="1" hangingPunct="1">
              <a:defRPr/>
            </a:pPr>
            <a:r>
              <a:rPr lang="en-US" dirty="0" smtClean="0">
                <a:ea typeface="+mn-ea"/>
              </a:rPr>
              <a:t>Multiple operating system instances on a single server platform</a:t>
            </a:r>
          </a:p>
          <a:p>
            <a:pPr eaLnBrk="1" hangingPunct="1">
              <a:defRPr/>
            </a:pPr>
            <a:r>
              <a:rPr lang="en-US" dirty="0" smtClean="0">
                <a:ea typeface="+mn-ea"/>
              </a:rPr>
              <a:t>Systems can be logically and physically moved from one server platform to another</a:t>
            </a:r>
          </a:p>
          <a:p>
            <a:pPr lvl="1" eaLnBrk="1" hangingPunct="1">
              <a:defRPr/>
            </a:pPr>
            <a:r>
              <a:rPr lang="en-US" dirty="0" smtClean="0">
                <a:ea typeface="+mn-ea"/>
              </a:rPr>
              <a:t>Local</a:t>
            </a:r>
          </a:p>
          <a:p>
            <a:pPr lvl="1" eaLnBrk="1" hangingPunct="1">
              <a:defRPr/>
            </a:pPr>
            <a:r>
              <a:rPr lang="en-US" dirty="0" smtClean="0">
                <a:ea typeface="+mn-ea"/>
              </a:rPr>
              <a:t>Long distance</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EEAFDBC-9A4F-4E4D-BE5D-03B2DA8776FC}"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4074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B804201-321F-47D8-A9D9-5E1A8B8A5FE8}"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591876" name="Rectangle 4"/>
          <p:cNvSpPr>
            <a:spLocks noGrp="1" noChangeArrowheads="1"/>
          </p:cNvSpPr>
          <p:nvPr>
            <p:ph type="title"/>
          </p:nvPr>
        </p:nvSpPr>
        <p:spPr/>
        <p:txBody>
          <a:bodyPr/>
          <a:lstStyle/>
          <a:p>
            <a:pPr eaLnBrk="1" hangingPunct="1">
              <a:defRPr/>
            </a:pPr>
            <a:r>
              <a:rPr lang="en-US" dirty="0" smtClean="0">
                <a:ea typeface="+mj-ea"/>
              </a:rPr>
              <a:t>Business Continuity Management</a:t>
            </a:r>
          </a:p>
        </p:txBody>
      </p:sp>
      <p:sp>
        <p:nvSpPr>
          <p:cNvPr id="591878" name="Rectangle 6"/>
          <p:cNvSpPr>
            <a:spLocks noGrp="1" noChangeArrowheads="1"/>
          </p:cNvSpPr>
          <p:nvPr>
            <p:ph type="body" idx="1"/>
          </p:nvPr>
        </p:nvSpPr>
        <p:spPr/>
        <p:txBody>
          <a:bodyPr/>
          <a:lstStyle/>
          <a:p>
            <a:pPr eaLnBrk="1" hangingPunct="1">
              <a:defRPr/>
            </a:pPr>
            <a:r>
              <a:rPr lang="en-US" dirty="0" smtClean="0">
                <a:ea typeface="+mn-ea"/>
              </a:rPr>
              <a:t>A management activity where analysis is performed to better understand the risks associated with potential disaster scenarios, and the steps that can be taken to reduce the impact of a disaster should one occur</a:t>
            </a:r>
          </a:p>
          <a:p>
            <a:pPr eaLnBrk="1" hangingPunct="1">
              <a:defRPr/>
            </a:pPr>
            <a:endParaRPr lang="en-US" dirty="0" smtClean="0">
              <a:ea typeface="+mn-ea"/>
            </a:endParaRPr>
          </a:p>
          <a:p>
            <a:pPr eaLnBrk="1" hangingPunct="1">
              <a:buFontTx/>
              <a:buNone/>
              <a:defRPr/>
            </a:pPr>
            <a:r>
              <a:rPr lang="en-US" sz="2000" dirty="0" smtClean="0">
                <a:ea typeface="+mn-ea"/>
              </a:rPr>
              <a:t>Covered in detail in Chapter 4, </a:t>
            </a:r>
            <a:r>
              <a:rPr lang="en-US" sz="2000" i="1" dirty="0" smtClean="0">
                <a:ea typeface="+mn-ea"/>
              </a:rPr>
              <a:t>Business Continuity and Disaster Recovery Planning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81165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CDBC63A-E7FF-4086-81A5-AA7F8BEE3FB6}"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627714" name="Rectangle 2"/>
          <p:cNvSpPr>
            <a:spLocks noGrp="1" noChangeArrowheads="1"/>
          </p:cNvSpPr>
          <p:nvPr>
            <p:ph type="title"/>
          </p:nvPr>
        </p:nvSpPr>
        <p:spPr/>
        <p:txBody>
          <a:bodyPr/>
          <a:lstStyle/>
          <a:p>
            <a:pPr eaLnBrk="1" hangingPunct="1">
              <a:defRPr/>
            </a:pPr>
            <a:r>
              <a:rPr lang="en-US" dirty="0" smtClean="0">
                <a:ea typeface="+mj-ea"/>
              </a:rPr>
              <a:t>Vulnerability Management</a:t>
            </a:r>
          </a:p>
        </p:txBody>
      </p:sp>
      <p:sp>
        <p:nvSpPr>
          <p:cNvPr id="627715" name="Rectangle 3"/>
          <p:cNvSpPr>
            <a:spLocks noGrp="1" noChangeArrowheads="1"/>
          </p:cNvSpPr>
          <p:nvPr>
            <p:ph type="body" idx="1"/>
          </p:nvPr>
        </p:nvSpPr>
        <p:spPr/>
        <p:txBody>
          <a:bodyPr/>
          <a:lstStyle/>
          <a:p>
            <a:pPr eaLnBrk="1" hangingPunct="1">
              <a:defRPr/>
            </a:pPr>
            <a:r>
              <a:rPr lang="en-US" dirty="0" smtClean="0">
                <a:ea typeface="+mn-ea"/>
              </a:rPr>
              <a:t>Vulnerability scanning</a:t>
            </a:r>
          </a:p>
          <a:p>
            <a:pPr eaLnBrk="1" hangingPunct="1">
              <a:defRPr/>
            </a:pPr>
            <a:r>
              <a:rPr lang="en-US" dirty="0" smtClean="0">
                <a:ea typeface="+mn-ea"/>
              </a:rPr>
              <a:t>Application scanning</a:t>
            </a:r>
          </a:p>
          <a:p>
            <a:pPr eaLnBrk="1" hangingPunct="1">
              <a:defRPr/>
            </a:pPr>
            <a:r>
              <a:rPr lang="en-US" dirty="0" smtClean="0">
                <a:ea typeface="+mn-ea"/>
              </a:rPr>
              <a:t>Penetration testing</a:t>
            </a:r>
          </a:p>
          <a:p>
            <a:pPr eaLnBrk="1" hangingPunct="1">
              <a:defRPr/>
            </a:pPr>
            <a:r>
              <a:rPr lang="en-US" dirty="0" smtClean="0">
                <a:ea typeface="+mn-ea"/>
              </a:rPr>
              <a:t>Source code reviews and scanning</a:t>
            </a:r>
          </a:p>
          <a:p>
            <a:pPr eaLnBrk="1" hangingPunct="1">
              <a:defRPr/>
            </a:pPr>
            <a:r>
              <a:rPr lang="en-US" dirty="0" smtClean="0">
                <a:ea typeface="+mn-ea"/>
              </a:rPr>
              <a:t>Threat modeling</a:t>
            </a:r>
          </a:p>
          <a:p>
            <a:pPr eaLnBrk="1" hangingPunct="1">
              <a:defRPr/>
            </a:pPr>
            <a:r>
              <a:rPr lang="en-US" dirty="0" smtClean="0">
                <a:ea typeface="+mn-ea"/>
              </a:rPr>
              <a:t>Patch management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126391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Vulnerability Scanning</a:t>
            </a:r>
          </a:p>
        </p:txBody>
      </p:sp>
      <p:sp>
        <p:nvSpPr>
          <p:cNvPr id="3" name="Content Placeholder 2"/>
          <p:cNvSpPr>
            <a:spLocks noGrp="1"/>
          </p:cNvSpPr>
          <p:nvPr>
            <p:ph idx="1"/>
          </p:nvPr>
        </p:nvSpPr>
        <p:spPr/>
        <p:txBody>
          <a:bodyPr/>
          <a:lstStyle/>
          <a:p>
            <a:pPr eaLnBrk="1" hangingPunct="1"/>
            <a:r>
              <a:rPr lang="en-US" altLang="en-US" dirty="0" smtClean="0"/>
              <a:t>A scan of many or all TCP / IP “ports” on one or more target systems</a:t>
            </a:r>
          </a:p>
          <a:p>
            <a:pPr eaLnBrk="1" hangingPunct="1"/>
            <a:r>
              <a:rPr lang="en-US" altLang="en-US" dirty="0" smtClean="0"/>
              <a:t>Mimics the actions of a hacker who scans a system or network for active, exploitable ports and services </a:t>
            </a:r>
          </a:p>
          <a:p>
            <a:pPr eaLnBrk="1" hangingPunct="1">
              <a:buFontTx/>
              <a:buNone/>
            </a:pPr>
            <a:endParaRPr lang="en-US" altLang="en-US" dirty="0" smtClean="0"/>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0711A48-0B2E-4B1C-A48A-CA46C9A29C46}" type="slidenum">
              <a:rPr lang="en-US" altLang="en-US" sz="2000">
                <a:latin typeface="Arial" panose="020B0604020202020204" pitchFamily="34" charset="0"/>
              </a:rPr>
              <a:pPr eaLnBrk="1" hangingPunct="1"/>
              <a:t>35</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79315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F048054-5A53-438B-80A2-13B99D389358}"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594946" name="Rectangle 2"/>
          <p:cNvSpPr>
            <a:spLocks noGrp="1" noChangeArrowheads="1"/>
          </p:cNvSpPr>
          <p:nvPr>
            <p:ph type="title"/>
          </p:nvPr>
        </p:nvSpPr>
        <p:spPr/>
        <p:txBody>
          <a:bodyPr/>
          <a:lstStyle/>
          <a:p>
            <a:pPr eaLnBrk="1" hangingPunct="1">
              <a:defRPr/>
            </a:pPr>
            <a:r>
              <a:rPr lang="en-US" dirty="0" smtClean="0">
                <a:ea typeface="+mj-ea"/>
              </a:rPr>
              <a:t>Application Scanning</a:t>
            </a:r>
          </a:p>
        </p:txBody>
      </p:sp>
      <p:sp>
        <p:nvSpPr>
          <p:cNvPr id="594947" name="Rectangle 3"/>
          <p:cNvSpPr>
            <a:spLocks noGrp="1" noChangeArrowheads="1"/>
          </p:cNvSpPr>
          <p:nvPr>
            <p:ph type="body" idx="1"/>
          </p:nvPr>
        </p:nvSpPr>
        <p:spPr/>
        <p:txBody>
          <a:bodyPr/>
          <a:lstStyle/>
          <a:p>
            <a:pPr eaLnBrk="1" hangingPunct="1">
              <a:defRPr/>
            </a:pPr>
            <a:r>
              <a:rPr lang="en-US" dirty="0" smtClean="0">
                <a:ea typeface="+mn-ea"/>
              </a:rPr>
              <a:t>The process of performing security tests on an application (usually, but not always, a web-based application) in order to find vulnerabilities in the application code itself</a:t>
            </a:r>
          </a:p>
          <a:p>
            <a:pPr lvl="1" eaLnBrk="1" hangingPunct="1">
              <a:defRPr/>
            </a:pPr>
            <a:r>
              <a:rPr lang="en-US" dirty="0" smtClean="0">
                <a:ea typeface="+mn-ea"/>
              </a:rPr>
              <a:t>Cross-site scripting, Cross-site request forgery, SQL injection, Script injection, Parameter tampering, Buffer overflow, Boundary checking, Defective or unsecure session management, Defective or unsecure logon, Malicious file execution </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944036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8688CB9-9A03-493F-B65B-E4F748D863F2}"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593922" name="Rectangle 2"/>
          <p:cNvSpPr>
            <a:spLocks noGrp="1" noChangeArrowheads="1"/>
          </p:cNvSpPr>
          <p:nvPr>
            <p:ph type="title"/>
          </p:nvPr>
        </p:nvSpPr>
        <p:spPr/>
        <p:txBody>
          <a:bodyPr/>
          <a:lstStyle/>
          <a:p>
            <a:pPr eaLnBrk="1" hangingPunct="1">
              <a:defRPr/>
            </a:pPr>
            <a:r>
              <a:rPr lang="en-US" dirty="0" smtClean="0">
                <a:ea typeface="+mj-ea"/>
              </a:rPr>
              <a:t>Penetration Testing</a:t>
            </a:r>
          </a:p>
        </p:txBody>
      </p:sp>
      <p:sp>
        <p:nvSpPr>
          <p:cNvPr id="593923" name="Rectangle 3"/>
          <p:cNvSpPr>
            <a:spLocks noGrp="1" noChangeArrowheads="1"/>
          </p:cNvSpPr>
          <p:nvPr>
            <p:ph type="body" idx="1"/>
          </p:nvPr>
        </p:nvSpPr>
        <p:spPr/>
        <p:txBody>
          <a:bodyPr/>
          <a:lstStyle/>
          <a:p>
            <a:pPr eaLnBrk="1" hangingPunct="1">
              <a:defRPr/>
            </a:pPr>
            <a:r>
              <a:rPr lang="en-US" dirty="0" smtClean="0">
                <a:ea typeface="+mn-ea"/>
              </a:rPr>
              <a:t>Starts with vulnerability scanning</a:t>
            </a:r>
          </a:p>
          <a:p>
            <a:pPr eaLnBrk="1" hangingPunct="1">
              <a:defRPr/>
            </a:pPr>
            <a:r>
              <a:rPr lang="en-US" dirty="0" smtClean="0">
                <a:ea typeface="+mn-ea"/>
              </a:rPr>
              <a:t>Use of manual tools to discover vulnerabilities that scanning tools are unable to identify</a:t>
            </a:r>
          </a:p>
          <a:p>
            <a:pPr eaLnBrk="1" hangingPunct="1">
              <a:defRPr/>
            </a:pPr>
            <a:r>
              <a:rPr lang="en-US" dirty="0" smtClean="0">
                <a:ea typeface="+mn-ea"/>
              </a:rPr>
              <a:t>Exploit vulnerabilities</a:t>
            </a:r>
          </a:p>
          <a:p>
            <a:pPr eaLnBrk="1" hangingPunct="1">
              <a:defRPr/>
            </a:pPr>
            <a:r>
              <a:rPr lang="en-US" dirty="0" smtClean="0">
                <a:ea typeface="+mn-ea"/>
              </a:rPr>
              <a:t>Targets can be network devices, servers, and / or applications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03133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BFB137E-803B-4817-BA5B-D946229F2D23}"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596994" name="Rectangle 2"/>
          <p:cNvSpPr>
            <a:spLocks noGrp="1" noChangeArrowheads="1"/>
          </p:cNvSpPr>
          <p:nvPr>
            <p:ph type="title"/>
          </p:nvPr>
        </p:nvSpPr>
        <p:spPr/>
        <p:txBody>
          <a:bodyPr/>
          <a:lstStyle/>
          <a:p>
            <a:pPr eaLnBrk="1" hangingPunct="1">
              <a:defRPr/>
            </a:pPr>
            <a:r>
              <a:rPr lang="en-US" dirty="0" smtClean="0">
                <a:ea typeface="+mj-ea"/>
              </a:rPr>
              <a:t>Source Code Reviews and Scanning</a:t>
            </a:r>
          </a:p>
        </p:txBody>
      </p:sp>
      <p:sp>
        <p:nvSpPr>
          <p:cNvPr id="596995" name="Rectangle 3"/>
          <p:cNvSpPr>
            <a:spLocks noGrp="1" noChangeArrowheads="1"/>
          </p:cNvSpPr>
          <p:nvPr>
            <p:ph type="body" idx="1"/>
          </p:nvPr>
        </p:nvSpPr>
        <p:spPr/>
        <p:txBody>
          <a:bodyPr/>
          <a:lstStyle/>
          <a:p>
            <a:pPr eaLnBrk="1" hangingPunct="1">
              <a:defRPr/>
            </a:pPr>
            <a:r>
              <a:rPr lang="en-US" dirty="0" smtClean="0">
                <a:ea typeface="+mn-ea"/>
              </a:rPr>
              <a:t>Manual and automated inspections of software source code</a:t>
            </a:r>
          </a:p>
          <a:p>
            <a:pPr lvl="1" eaLnBrk="1" hangingPunct="1">
              <a:defRPr/>
            </a:pPr>
            <a:r>
              <a:rPr lang="en-US" dirty="0" smtClean="0">
                <a:ea typeface="+mn-ea"/>
              </a:rPr>
              <a:t>Examine and validate approved changes</a:t>
            </a:r>
          </a:p>
          <a:p>
            <a:pPr lvl="1" eaLnBrk="1" hangingPunct="1">
              <a:defRPr/>
            </a:pPr>
            <a:r>
              <a:rPr lang="en-US" dirty="0" smtClean="0">
                <a:ea typeface="+mn-ea"/>
              </a:rPr>
              <a:t>Detection of inappropriate changes, unsafe code, security issues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182409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Threat Modeling</a:t>
            </a:r>
          </a:p>
        </p:txBody>
      </p:sp>
      <p:sp>
        <p:nvSpPr>
          <p:cNvPr id="3" name="Content Placeholder 2"/>
          <p:cNvSpPr>
            <a:spLocks noGrp="1"/>
          </p:cNvSpPr>
          <p:nvPr>
            <p:ph idx="1"/>
          </p:nvPr>
        </p:nvSpPr>
        <p:spPr/>
        <p:txBody>
          <a:bodyPr/>
          <a:lstStyle/>
          <a:p>
            <a:pPr eaLnBrk="1" hangingPunct="1">
              <a:defRPr/>
            </a:pPr>
            <a:r>
              <a:rPr lang="en-US" dirty="0" smtClean="0">
                <a:ea typeface="+mn-ea"/>
              </a:rPr>
              <a:t>Analysis on the design of a system</a:t>
            </a:r>
          </a:p>
          <a:p>
            <a:pPr eaLnBrk="1" hangingPunct="1">
              <a:defRPr/>
            </a:pPr>
            <a:r>
              <a:rPr lang="en-US" dirty="0" smtClean="0">
                <a:ea typeface="+mn-ea"/>
              </a:rPr>
              <a:t>Discover potential threats against the system</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2EC6405-2465-4E23-BCB4-5780B97C4C49}" type="slidenum">
              <a:rPr lang="en-US" altLang="en-US" sz="2000">
                <a:latin typeface="Arial" panose="020B0604020202020204" pitchFamily="34" charset="0"/>
              </a:rPr>
              <a:pPr eaLnBrk="1" hangingPunct="1"/>
              <a:t>39</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2701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AE12A371-6D4A-4C88-8AC9-64CEAA0C51BE}"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570370" name="Rectangle 2"/>
          <p:cNvSpPr>
            <a:spLocks noGrp="1" noChangeArrowheads="1"/>
          </p:cNvSpPr>
          <p:nvPr>
            <p:ph type="title"/>
          </p:nvPr>
        </p:nvSpPr>
        <p:spPr/>
        <p:txBody>
          <a:bodyPr/>
          <a:lstStyle/>
          <a:p>
            <a:pPr eaLnBrk="1" hangingPunct="1">
              <a:defRPr/>
            </a:pPr>
            <a:r>
              <a:rPr lang="en-US" dirty="0" smtClean="0">
                <a:ea typeface="+mj-ea"/>
              </a:rPr>
              <a:t>Need-to-Know</a:t>
            </a:r>
          </a:p>
        </p:txBody>
      </p:sp>
      <p:sp>
        <p:nvSpPr>
          <p:cNvPr id="570371" name="Rectangle 3"/>
          <p:cNvSpPr>
            <a:spLocks noGrp="1" noChangeArrowheads="1"/>
          </p:cNvSpPr>
          <p:nvPr>
            <p:ph type="body" idx="1"/>
          </p:nvPr>
        </p:nvSpPr>
        <p:spPr/>
        <p:txBody>
          <a:bodyPr/>
          <a:lstStyle/>
          <a:p>
            <a:pPr eaLnBrk="1" hangingPunct="1"/>
            <a:r>
              <a:rPr lang="en-US" altLang="en-US" dirty="0" smtClean="0"/>
              <a:t>Individual personnel should have access to </a:t>
            </a:r>
            <a:r>
              <a:rPr lang="en-US" altLang="en-US" i="1" dirty="0" smtClean="0"/>
              <a:t>only</a:t>
            </a:r>
            <a:r>
              <a:rPr lang="en-US" altLang="en-US" dirty="0" smtClean="0"/>
              <a:t> the information that they require in order to perform their stated duties</a:t>
            </a:r>
          </a:p>
          <a:p>
            <a:pPr eaLnBrk="1" hangingPunct="1"/>
            <a:r>
              <a:rPr lang="en-US" altLang="en-US" dirty="0" smtClean="0"/>
              <a:t>Independent of security clearance</a:t>
            </a:r>
          </a:p>
          <a:p>
            <a:pPr lvl="1" eaLnBrk="1" hangingPunct="1"/>
            <a:r>
              <a:rPr lang="en-US" altLang="en-US" dirty="0" smtClean="0"/>
              <a:t>A person authorized to view “secret” information should be restricted to only that information required to carry out their duties, not all secret information that exists in the organization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30851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DD9DDF7-668A-43CA-94AB-5406F0E8E6DD}" type="slidenum">
              <a:rPr lang="en-US" altLang="en-US" sz="2000">
                <a:latin typeface="Arial" panose="020B0604020202020204" pitchFamily="34" charset="0"/>
              </a:rPr>
              <a:pPr eaLnBrk="1" hangingPunct="1"/>
              <a:t>40</a:t>
            </a:fld>
            <a:endParaRPr lang="en-US" altLang="en-US" sz="2000">
              <a:latin typeface="Arial" panose="020B0604020202020204" pitchFamily="34" charset="0"/>
            </a:endParaRPr>
          </a:p>
        </p:txBody>
      </p:sp>
      <p:sp>
        <p:nvSpPr>
          <p:cNvPr id="595970" name="Rectangle 2"/>
          <p:cNvSpPr>
            <a:spLocks noGrp="1" noChangeArrowheads="1"/>
          </p:cNvSpPr>
          <p:nvPr>
            <p:ph type="title"/>
          </p:nvPr>
        </p:nvSpPr>
        <p:spPr/>
        <p:txBody>
          <a:bodyPr/>
          <a:lstStyle/>
          <a:p>
            <a:pPr eaLnBrk="1" hangingPunct="1">
              <a:defRPr/>
            </a:pPr>
            <a:r>
              <a:rPr lang="en-US" dirty="0" smtClean="0">
                <a:ea typeface="+mj-ea"/>
              </a:rPr>
              <a:t>Patch Management</a:t>
            </a:r>
          </a:p>
        </p:txBody>
      </p:sp>
      <p:sp>
        <p:nvSpPr>
          <p:cNvPr id="595971" name="Rectangle 3"/>
          <p:cNvSpPr>
            <a:spLocks noGrp="1" noChangeArrowheads="1"/>
          </p:cNvSpPr>
          <p:nvPr>
            <p:ph type="body" idx="1"/>
          </p:nvPr>
        </p:nvSpPr>
        <p:spPr/>
        <p:txBody>
          <a:bodyPr/>
          <a:lstStyle/>
          <a:p>
            <a:pPr eaLnBrk="1" hangingPunct="1"/>
            <a:r>
              <a:rPr lang="en-US" altLang="en-US" dirty="0" smtClean="0"/>
              <a:t>The process – usually assisted with management tools – to manage the installation of patches on target systems</a:t>
            </a:r>
          </a:p>
          <a:p>
            <a:pPr eaLnBrk="1" hangingPunct="1"/>
            <a:r>
              <a:rPr lang="en-US" altLang="en-US" dirty="0" smtClean="0"/>
              <a:t>Reduces risks associated with malware, hacking attacks that exploit known vulnerabilities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95564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D9BF9F6-9FDD-4232-BD80-92D6370C9225}" type="slidenum">
              <a:rPr lang="en-US" altLang="en-US" sz="2000">
                <a:latin typeface="Arial" panose="020B0604020202020204" pitchFamily="34" charset="0"/>
              </a:rPr>
              <a:pPr eaLnBrk="1" hangingPunct="1"/>
              <a:t>41</a:t>
            </a:fld>
            <a:endParaRPr lang="en-US" altLang="en-US" sz="2000">
              <a:latin typeface="Arial" panose="020B0604020202020204" pitchFamily="34" charset="0"/>
            </a:endParaRPr>
          </a:p>
        </p:txBody>
      </p:sp>
      <p:sp>
        <p:nvSpPr>
          <p:cNvPr id="599042" name="Rectangle 2"/>
          <p:cNvSpPr>
            <a:spLocks noGrp="1" noChangeArrowheads="1"/>
          </p:cNvSpPr>
          <p:nvPr>
            <p:ph type="title"/>
          </p:nvPr>
        </p:nvSpPr>
        <p:spPr/>
        <p:txBody>
          <a:bodyPr/>
          <a:lstStyle/>
          <a:p>
            <a:pPr eaLnBrk="1" hangingPunct="1">
              <a:defRPr/>
            </a:pPr>
            <a:r>
              <a:rPr lang="en-US" dirty="0" smtClean="0">
                <a:ea typeface="+mj-ea"/>
              </a:rPr>
              <a:t>Change Management</a:t>
            </a:r>
          </a:p>
        </p:txBody>
      </p:sp>
      <p:sp>
        <p:nvSpPr>
          <p:cNvPr id="599043" name="Rectangle 3"/>
          <p:cNvSpPr>
            <a:spLocks noGrp="1" noChangeArrowheads="1"/>
          </p:cNvSpPr>
          <p:nvPr>
            <p:ph type="body" idx="1"/>
          </p:nvPr>
        </p:nvSpPr>
        <p:spPr/>
        <p:txBody>
          <a:bodyPr/>
          <a:lstStyle/>
          <a:p>
            <a:pPr eaLnBrk="1" hangingPunct="1">
              <a:defRPr/>
            </a:pPr>
            <a:r>
              <a:rPr lang="en-US" dirty="0" smtClean="0">
                <a:ea typeface="+mn-ea"/>
              </a:rPr>
              <a:t>Prepare the change </a:t>
            </a:r>
          </a:p>
          <a:p>
            <a:pPr eaLnBrk="1" hangingPunct="1">
              <a:defRPr/>
            </a:pPr>
            <a:r>
              <a:rPr lang="en-US" dirty="0" smtClean="0">
                <a:ea typeface="+mn-ea"/>
              </a:rPr>
              <a:t>Circulate and review the change </a:t>
            </a:r>
          </a:p>
          <a:p>
            <a:pPr eaLnBrk="1" hangingPunct="1">
              <a:defRPr/>
            </a:pPr>
            <a:r>
              <a:rPr lang="en-US" dirty="0" smtClean="0">
                <a:ea typeface="+mn-ea"/>
              </a:rPr>
              <a:t>Discuss and agree to the change </a:t>
            </a:r>
          </a:p>
          <a:p>
            <a:pPr eaLnBrk="1" hangingPunct="1">
              <a:defRPr/>
            </a:pPr>
            <a:r>
              <a:rPr lang="en-US" dirty="0" smtClean="0">
                <a:ea typeface="+mn-ea"/>
              </a:rPr>
              <a:t>Perform the change </a:t>
            </a:r>
          </a:p>
          <a:p>
            <a:pPr eaLnBrk="1" hangingPunct="1">
              <a:defRPr/>
            </a:pPr>
            <a:r>
              <a:rPr lang="en-US" dirty="0" smtClean="0">
                <a:ea typeface="+mn-ea"/>
              </a:rPr>
              <a:t>Recordkeeping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65923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38EA4FA-D669-4813-85B6-AB4631D51FE3}" type="slidenum">
              <a:rPr lang="en-US" altLang="en-US" sz="2000">
                <a:latin typeface="Arial" panose="020B0604020202020204" pitchFamily="34" charset="0"/>
              </a:rPr>
              <a:pPr eaLnBrk="1" hangingPunct="1"/>
              <a:t>42</a:t>
            </a:fld>
            <a:endParaRPr lang="en-US" altLang="en-US" sz="2000">
              <a:latin typeface="Arial" panose="020B0604020202020204" pitchFamily="34" charset="0"/>
            </a:endParaRPr>
          </a:p>
        </p:txBody>
      </p:sp>
      <p:sp>
        <p:nvSpPr>
          <p:cNvPr id="601090" name="Rectangle 2"/>
          <p:cNvSpPr>
            <a:spLocks noGrp="1" noChangeArrowheads="1"/>
          </p:cNvSpPr>
          <p:nvPr>
            <p:ph type="title"/>
          </p:nvPr>
        </p:nvSpPr>
        <p:spPr/>
        <p:txBody>
          <a:bodyPr/>
          <a:lstStyle/>
          <a:p>
            <a:pPr eaLnBrk="1" hangingPunct="1">
              <a:defRPr/>
            </a:pPr>
            <a:r>
              <a:rPr lang="en-US" dirty="0" smtClean="0">
                <a:ea typeface="+mj-ea"/>
              </a:rPr>
              <a:t>Configuration Management</a:t>
            </a:r>
          </a:p>
        </p:txBody>
      </p:sp>
      <p:sp>
        <p:nvSpPr>
          <p:cNvPr id="601091" name="Rectangle 3"/>
          <p:cNvSpPr>
            <a:spLocks noGrp="1" noChangeArrowheads="1"/>
          </p:cNvSpPr>
          <p:nvPr>
            <p:ph type="body" idx="1"/>
          </p:nvPr>
        </p:nvSpPr>
        <p:spPr/>
        <p:txBody>
          <a:bodyPr/>
          <a:lstStyle/>
          <a:p>
            <a:pPr eaLnBrk="1" hangingPunct="1">
              <a:defRPr/>
            </a:pPr>
            <a:r>
              <a:rPr lang="en-US" smtClean="0">
                <a:ea typeface="+mn-ea"/>
              </a:rPr>
              <a:t>Configuration of hardware, software components</a:t>
            </a:r>
          </a:p>
          <a:p>
            <a:pPr eaLnBrk="1" hangingPunct="1">
              <a:defRPr/>
            </a:pPr>
            <a:r>
              <a:rPr lang="en-US" smtClean="0">
                <a:ea typeface="+mn-ea"/>
              </a:rPr>
              <a:t>Configuration management database (CMDB)</a:t>
            </a:r>
          </a:p>
          <a:p>
            <a:pPr eaLnBrk="1" hangingPunct="1">
              <a:defRPr/>
            </a:pPr>
            <a:r>
              <a:rPr lang="en-US" smtClean="0">
                <a:ea typeface="+mn-ea"/>
              </a:rPr>
              <a:t>Automated tools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44580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2507A6B-223C-4E82-AEE1-22B9D9986CDF}" type="slidenum">
              <a:rPr lang="en-US" altLang="en-US" sz="2000">
                <a:latin typeface="Arial" panose="020B0604020202020204" pitchFamily="34" charset="0"/>
              </a:rPr>
              <a:pPr eaLnBrk="1" hangingPunct="1"/>
              <a:t>43</a:t>
            </a:fld>
            <a:endParaRPr lang="en-US" altLang="en-US" sz="2000">
              <a:latin typeface="Arial" panose="020B0604020202020204" pitchFamily="34" charset="0"/>
            </a:endParaRPr>
          </a:p>
        </p:txBody>
      </p:sp>
      <p:sp>
        <p:nvSpPr>
          <p:cNvPr id="636930" name="Rectangle 2"/>
          <p:cNvSpPr>
            <a:spLocks noGrp="1" noChangeArrowheads="1"/>
          </p:cNvSpPr>
          <p:nvPr>
            <p:ph type="title"/>
          </p:nvPr>
        </p:nvSpPr>
        <p:spPr/>
        <p:txBody>
          <a:bodyPr/>
          <a:lstStyle/>
          <a:p>
            <a:pPr eaLnBrk="1" hangingPunct="1">
              <a:defRPr/>
            </a:pPr>
            <a:r>
              <a:rPr lang="en-US" dirty="0" smtClean="0">
                <a:ea typeface="+mj-ea"/>
              </a:rPr>
              <a:t>Operations Attacks &amp; Countermeasures</a:t>
            </a:r>
          </a:p>
        </p:txBody>
      </p:sp>
      <p:sp>
        <p:nvSpPr>
          <p:cNvPr id="636931" name="Rectangle 3"/>
          <p:cNvSpPr>
            <a:spLocks noGrp="1" noChangeArrowheads="1"/>
          </p:cNvSpPr>
          <p:nvPr>
            <p:ph type="body" idx="1"/>
          </p:nvPr>
        </p:nvSpPr>
        <p:spPr/>
        <p:txBody>
          <a:bodyPr/>
          <a:lstStyle/>
          <a:p>
            <a:pPr eaLnBrk="1" hangingPunct="1">
              <a:defRPr/>
            </a:pPr>
            <a:r>
              <a:rPr lang="en-US" dirty="0" smtClean="0">
                <a:ea typeface="+mn-ea"/>
              </a:rPr>
              <a:t>Social engineering – education and training</a:t>
            </a:r>
          </a:p>
          <a:p>
            <a:pPr eaLnBrk="1" hangingPunct="1">
              <a:defRPr/>
            </a:pPr>
            <a:r>
              <a:rPr lang="en-US" dirty="0" smtClean="0">
                <a:ea typeface="+mn-ea"/>
              </a:rPr>
              <a:t>Sabotage – access controls, least privilege, separation of duties,   </a:t>
            </a:r>
          </a:p>
          <a:p>
            <a:pPr marL="0" indent="0" eaLnBrk="1" hangingPunct="1">
              <a:buNone/>
              <a:defRPr/>
            </a:pPr>
            <a:r>
              <a:rPr lang="en-US" dirty="0" smtClean="0"/>
              <a:t>                       </a:t>
            </a:r>
            <a:r>
              <a:rPr lang="en-US" dirty="0" smtClean="0">
                <a:ea typeface="+mn-ea"/>
              </a:rPr>
              <a:t>encryption</a:t>
            </a:r>
          </a:p>
          <a:p>
            <a:pPr eaLnBrk="1" hangingPunct="1">
              <a:defRPr/>
            </a:pPr>
            <a:r>
              <a:rPr lang="en-US" dirty="0" smtClean="0">
                <a:ea typeface="+mn-ea"/>
              </a:rPr>
              <a:t>Theft – awareness training, cable locks, surveillance, </a:t>
            </a:r>
            <a:r>
              <a:rPr lang="en-US" dirty="0" err="1" smtClean="0">
                <a:ea typeface="+mn-ea"/>
              </a:rPr>
              <a:t>restrict’d</a:t>
            </a:r>
            <a:r>
              <a:rPr lang="en-US" dirty="0" smtClean="0">
                <a:ea typeface="+mn-ea"/>
              </a:rPr>
              <a:t> access</a:t>
            </a:r>
          </a:p>
          <a:p>
            <a:pPr eaLnBrk="1" hangingPunct="1">
              <a:defRPr/>
            </a:pPr>
            <a:r>
              <a:rPr lang="en-US" dirty="0" smtClean="0">
                <a:ea typeface="+mn-ea"/>
              </a:rPr>
              <a:t>Extortion – controls that would thwart attack</a:t>
            </a:r>
          </a:p>
          <a:p>
            <a:pPr eaLnBrk="1" hangingPunct="1">
              <a:defRPr/>
            </a:pPr>
            <a:r>
              <a:rPr lang="en-US" dirty="0" smtClean="0">
                <a:ea typeface="+mn-ea"/>
              </a:rPr>
              <a:t>Bypass – test access controls, defense in depth control environment</a:t>
            </a:r>
          </a:p>
          <a:p>
            <a:pPr eaLnBrk="1" hangingPunct="1">
              <a:defRPr/>
            </a:pPr>
            <a:r>
              <a:rPr lang="en-US" dirty="0" smtClean="0">
                <a:ea typeface="+mn-ea"/>
              </a:rPr>
              <a:t>Denial of service – security patches, controls to thwart or absorb a </a:t>
            </a:r>
          </a:p>
          <a:p>
            <a:pPr marL="0" indent="0" eaLnBrk="1" hangingPunct="1">
              <a:buNone/>
              <a:defRPr/>
            </a:pPr>
            <a:r>
              <a:rPr lang="en-US" dirty="0"/>
              <a:t> </a:t>
            </a:r>
            <a:r>
              <a:rPr lang="en-US" dirty="0" smtClean="0"/>
              <a:t>                                   </a:t>
            </a:r>
            <a:r>
              <a:rPr lang="en-US" dirty="0" smtClean="0">
                <a:ea typeface="+mn-ea"/>
              </a:rPr>
              <a:t>flooding attack (rate limiting pings, </a:t>
            </a:r>
            <a:r>
              <a:rPr lang="en-US" dirty="0" err="1" smtClean="0">
                <a:ea typeface="+mn-ea"/>
              </a:rPr>
              <a:t>Syn</a:t>
            </a:r>
            <a:r>
              <a:rPr lang="en-US" dirty="0" smtClean="0">
                <a:ea typeface="+mn-ea"/>
              </a:rPr>
              <a:t>-floods)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19691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A729EF2-5F34-479C-931C-81EE94188823}" type="slidenum">
              <a:rPr lang="en-US" altLang="en-US" sz="2000">
                <a:latin typeface="Arial" panose="020B0604020202020204" pitchFamily="34" charset="0"/>
              </a:rPr>
              <a:pPr eaLnBrk="1" hangingPunct="1"/>
              <a:t>44</a:t>
            </a:fld>
            <a:endParaRPr lang="en-US" altLang="en-US" sz="2000">
              <a:latin typeface="Arial" panose="020B0604020202020204" pitchFamily="34" charset="0"/>
            </a:endParaRPr>
          </a:p>
        </p:txBody>
      </p:sp>
      <p:sp>
        <p:nvSpPr>
          <p:cNvPr id="450562" name="Rectangle 2"/>
          <p:cNvSpPr>
            <a:spLocks noGrp="1" noChangeArrowheads="1"/>
          </p:cNvSpPr>
          <p:nvPr>
            <p:ph type="title"/>
          </p:nvPr>
        </p:nvSpPr>
        <p:spPr/>
        <p:txBody>
          <a:bodyPr/>
          <a:lstStyle/>
          <a:p>
            <a:pPr eaLnBrk="1" hangingPunct="1">
              <a:defRPr/>
            </a:pPr>
            <a:r>
              <a:rPr lang="en-US" dirty="0" smtClean="0">
                <a:ea typeface="+mj-ea"/>
              </a:rPr>
              <a:t>Summary</a:t>
            </a:r>
          </a:p>
        </p:txBody>
      </p:sp>
      <p:sp>
        <p:nvSpPr>
          <p:cNvPr id="450563" name="Rectangle 3"/>
          <p:cNvSpPr>
            <a:spLocks noGrp="1" noChangeArrowheads="1"/>
          </p:cNvSpPr>
          <p:nvPr>
            <p:ph type="body" idx="1"/>
          </p:nvPr>
        </p:nvSpPr>
        <p:spPr/>
        <p:txBody>
          <a:bodyPr/>
          <a:lstStyle/>
          <a:p>
            <a:pPr eaLnBrk="1" hangingPunct="1">
              <a:lnSpc>
                <a:spcPct val="90000"/>
              </a:lnSpc>
              <a:defRPr/>
            </a:pPr>
            <a:r>
              <a:rPr lang="en-US" sz="2400" dirty="0"/>
              <a:t>The concept of </a:t>
            </a:r>
            <a:r>
              <a:rPr lang="en-US" sz="2400" i="1" dirty="0"/>
              <a:t>need-to-know</a:t>
            </a:r>
            <a:r>
              <a:rPr lang="en-US" sz="2400" dirty="0"/>
              <a:t> states that individual personnel should have access to only the information that they require in order to perform their stated duties.</a:t>
            </a:r>
          </a:p>
          <a:p>
            <a:pPr eaLnBrk="1" hangingPunct="1">
              <a:lnSpc>
                <a:spcPct val="90000"/>
              </a:lnSpc>
              <a:defRPr/>
            </a:pPr>
            <a:r>
              <a:rPr lang="en-US" sz="2400" dirty="0"/>
              <a:t>The concept of </a:t>
            </a:r>
            <a:r>
              <a:rPr lang="en-US" sz="2400" i="1" dirty="0"/>
              <a:t>least privilege</a:t>
            </a:r>
            <a:r>
              <a:rPr lang="en-US" sz="2400" dirty="0"/>
              <a:t> states that users should have the fewest or lowest numbers of privileges required to accomplish their duties.</a:t>
            </a:r>
          </a:p>
          <a:p>
            <a:pPr eaLnBrk="1" hangingPunct="1">
              <a:lnSpc>
                <a:spcPct val="90000"/>
              </a:lnSpc>
              <a:defRPr/>
            </a:pPr>
            <a:r>
              <a:rPr lang="en-US" sz="2400" dirty="0"/>
              <a:t>The concept of </a:t>
            </a:r>
            <a:r>
              <a:rPr lang="en-US" sz="2400" i="1" dirty="0"/>
              <a:t>separation of duties</a:t>
            </a:r>
            <a:r>
              <a:rPr lang="en-US" sz="2400" dirty="0"/>
              <a:t> states that high-value or high-risk tasks should be designed to require two or more individuals to complete it.</a:t>
            </a:r>
          </a:p>
          <a:p>
            <a:pPr eaLnBrk="1" hangingPunct="1">
              <a:lnSpc>
                <a:spcPct val="90000"/>
              </a:lnSpc>
              <a:defRPr/>
            </a:pPr>
            <a:r>
              <a:rPr lang="en-US" sz="2400" dirty="0"/>
              <a:t>The concept of </a:t>
            </a:r>
            <a:r>
              <a:rPr lang="en-US" sz="2400" i="1" dirty="0"/>
              <a:t>job rotation</a:t>
            </a:r>
            <a:r>
              <a:rPr lang="en-US" sz="2400" dirty="0"/>
              <a:t> moves individual workers through a range of assignments over time.</a:t>
            </a:r>
          </a:p>
          <a:p>
            <a:pPr eaLnBrk="1" hangingPunct="1">
              <a:lnSpc>
                <a:spcPct val="90000"/>
              </a:lnSpc>
              <a:defRPr/>
            </a:pPr>
            <a:r>
              <a:rPr lang="en-US" sz="2400" dirty="0"/>
              <a:t>The actions of individuals with special privileges should be monitored, to detect potential problems as well as to deter individual wrongdoing.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52049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ECDFE08-2853-4660-B38B-D02F6B6B3689}" type="slidenum">
              <a:rPr lang="en-US" altLang="en-US" sz="2000">
                <a:latin typeface="Arial" panose="020B0604020202020204" pitchFamily="34" charset="0"/>
              </a:rPr>
              <a:pPr eaLnBrk="1" hangingPunct="1"/>
              <a:t>45</a:t>
            </a:fld>
            <a:endParaRPr lang="en-US" altLang="en-US" sz="2000">
              <a:latin typeface="Arial" panose="020B0604020202020204" pitchFamily="34" charset="0"/>
            </a:endParaRPr>
          </a:p>
        </p:txBody>
      </p:sp>
      <p:sp>
        <p:nvSpPr>
          <p:cNvPr id="632834"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632835" name="Rectangle 3"/>
          <p:cNvSpPr>
            <a:spLocks noGrp="1" noChangeArrowheads="1"/>
          </p:cNvSpPr>
          <p:nvPr>
            <p:ph type="body" idx="1"/>
          </p:nvPr>
        </p:nvSpPr>
        <p:spPr/>
        <p:txBody>
          <a:bodyPr/>
          <a:lstStyle/>
          <a:p>
            <a:pPr eaLnBrk="1" hangingPunct="1">
              <a:lnSpc>
                <a:spcPct val="80000"/>
              </a:lnSpc>
              <a:defRPr/>
            </a:pPr>
            <a:r>
              <a:rPr lang="en-US" sz="2400" i="1" dirty="0"/>
              <a:t>Data classification</a:t>
            </a:r>
            <a:r>
              <a:rPr lang="en-US" sz="2400" dirty="0"/>
              <a:t> is the practice of assigning security levels and handling procedures to documents and databases.</a:t>
            </a:r>
            <a:endParaRPr lang="en-US" sz="2400" i="1" dirty="0"/>
          </a:p>
          <a:p>
            <a:pPr eaLnBrk="1" hangingPunct="1">
              <a:lnSpc>
                <a:spcPct val="80000"/>
              </a:lnSpc>
              <a:defRPr/>
            </a:pPr>
            <a:r>
              <a:rPr lang="en-US" sz="2400" i="1" dirty="0"/>
              <a:t>Access management</a:t>
            </a:r>
            <a:r>
              <a:rPr lang="en-US" sz="2400" dirty="0"/>
              <a:t> is used to control who and what can access specific business records.</a:t>
            </a:r>
            <a:endParaRPr lang="en-US" sz="2400" i="1" dirty="0"/>
          </a:p>
          <a:p>
            <a:pPr eaLnBrk="1" hangingPunct="1">
              <a:lnSpc>
                <a:spcPct val="80000"/>
              </a:lnSpc>
              <a:defRPr/>
            </a:pPr>
            <a:r>
              <a:rPr lang="en-US" sz="2400" i="1" dirty="0"/>
              <a:t>Records retention</a:t>
            </a:r>
            <a:r>
              <a:rPr lang="en-US" sz="2400" dirty="0"/>
              <a:t> governs the minimum and maximum periods of time that specific business records must be retained.</a:t>
            </a:r>
            <a:endParaRPr lang="en-US" sz="2400" i="1" dirty="0"/>
          </a:p>
          <a:p>
            <a:pPr eaLnBrk="1" hangingPunct="1">
              <a:lnSpc>
                <a:spcPct val="80000"/>
              </a:lnSpc>
              <a:defRPr/>
            </a:pPr>
            <a:r>
              <a:rPr lang="en-US" sz="2400" i="1" dirty="0"/>
              <a:t>Backups</a:t>
            </a:r>
            <a:r>
              <a:rPr lang="en-US" sz="2400" dirty="0"/>
              <a:t> ensure the survival of business records even if malfunctions, errors, or disasters destroy original records.</a:t>
            </a:r>
          </a:p>
          <a:p>
            <a:pPr eaLnBrk="1" hangingPunct="1">
              <a:lnSpc>
                <a:spcPct val="80000"/>
              </a:lnSpc>
              <a:defRPr/>
            </a:pPr>
            <a:r>
              <a:rPr lang="en-US" sz="2400" i="1" dirty="0"/>
              <a:t>Data destruction</a:t>
            </a:r>
            <a:r>
              <a:rPr lang="en-US" sz="2400" dirty="0"/>
              <a:t> is the process of securely discarding data when it is no longer needed.</a:t>
            </a:r>
          </a:p>
          <a:p>
            <a:pPr eaLnBrk="1" hangingPunct="1">
              <a:lnSpc>
                <a:spcPct val="80000"/>
              </a:lnSpc>
              <a:defRPr/>
            </a:pPr>
            <a:r>
              <a:rPr lang="en-US" sz="2400" i="1" dirty="0"/>
              <a:t>Malware</a:t>
            </a:r>
            <a:r>
              <a:rPr lang="en-US" sz="2400" dirty="0"/>
              <a:t> has the capacity to disrupt the operation of user workstations as well as servers, which could result in loss or compromise of business information and the inability to access or process business information.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05105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40F1910-3246-4AC3-B47E-A917E92BAEFE}" type="slidenum">
              <a:rPr lang="en-US" altLang="en-US" sz="2000">
                <a:latin typeface="Arial" panose="020B0604020202020204" pitchFamily="34" charset="0"/>
              </a:rPr>
              <a:pPr eaLnBrk="1" hangingPunct="1"/>
              <a:t>46</a:t>
            </a:fld>
            <a:endParaRPr lang="en-US" altLang="en-US" sz="2000">
              <a:latin typeface="Arial" panose="020B0604020202020204" pitchFamily="34" charset="0"/>
            </a:endParaRPr>
          </a:p>
        </p:txBody>
      </p:sp>
      <p:sp>
        <p:nvSpPr>
          <p:cNvPr id="633858"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633859" name="Rectangle 3"/>
          <p:cNvSpPr>
            <a:spLocks noGrp="1" noChangeArrowheads="1"/>
          </p:cNvSpPr>
          <p:nvPr>
            <p:ph type="body" idx="1"/>
          </p:nvPr>
        </p:nvSpPr>
        <p:spPr/>
        <p:txBody>
          <a:bodyPr/>
          <a:lstStyle/>
          <a:p>
            <a:pPr eaLnBrk="1" hangingPunct="1">
              <a:lnSpc>
                <a:spcPct val="80000"/>
              </a:lnSpc>
              <a:defRPr/>
            </a:pPr>
            <a:r>
              <a:rPr lang="en-US" sz="2400" i="1" dirty="0"/>
              <a:t>Remote access</a:t>
            </a:r>
            <a:r>
              <a:rPr lang="en-US" sz="2400" dirty="0"/>
              <a:t> equipment enables workers not on physical premises to access network based resources such as file servers, applications, and internal web sites.</a:t>
            </a:r>
          </a:p>
          <a:p>
            <a:pPr eaLnBrk="1" hangingPunct="1">
              <a:lnSpc>
                <a:spcPct val="80000"/>
              </a:lnSpc>
              <a:defRPr/>
            </a:pPr>
            <a:r>
              <a:rPr lang="en-US" sz="2400" dirty="0"/>
              <a:t>Management should establish security policies, control objectives, a risk assessment methodology, a security awareness program, direct internal audits, and strive for continuous improvement.</a:t>
            </a:r>
          </a:p>
          <a:p>
            <a:pPr eaLnBrk="1" hangingPunct="1">
              <a:lnSpc>
                <a:spcPct val="80000"/>
              </a:lnSpc>
              <a:defRPr/>
            </a:pPr>
            <a:r>
              <a:rPr lang="en-US" sz="2400" dirty="0"/>
              <a:t>The </a:t>
            </a:r>
            <a:r>
              <a:rPr lang="en-US" sz="2400" i="1" dirty="0"/>
              <a:t>types of controls</a:t>
            </a:r>
            <a:r>
              <a:rPr lang="en-US" sz="2400" dirty="0"/>
              <a:t> are technical, physical, and administrative.</a:t>
            </a:r>
          </a:p>
          <a:p>
            <a:pPr eaLnBrk="1" hangingPunct="1">
              <a:lnSpc>
                <a:spcPct val="80000"/>
              </a:lnSpc>
              <a:defRPr/>
            </a:pPr>
            <a:r>
              <a:rPr lang="en-US" sz="2400" dirty="0"/>
              <a:t>The </a:t>
            </a:r>
            <a:r>
              <a:rPr lang="en-US" sz="2400" i="1" dirty="0"/>
              <a:t>categories of controls</a:t>
            </a:r>
            <a:r>
              <a:rPr lang="en-US" sz="2400" dirty="0"/>
              <a:t> are detective, deterrent, preventive, corrective, recovery, and compensating.</a:t>
            </a:r>
          </a:p>
          <a:p>
            <a:pPr eaLnBrk="1" hangingPunct="1">
              <a:lnSpc>
                <a:spcPct val="80000"/>
              </a:lnSpc>
              <a:defRPr/>
            </a:pPr>
            <a:r>
              <a:rPr lang="en-US" sz="2400" i="1" dirty="0"/>
              <a:t>Resource protection</a:t>
            </a:r>
            <a:r>
              <a:rPr lang="en-US" sz="2400" dirty="0"/>
              <a:t> ensures that the buildings, equipment, and systems used to operate the business are protected from harm, damage, or loss.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26752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AFCE4E6-0226-4D13-A27B-6E312382103F}" type="slidenum">
              <a:rPr lang="en-US" altLang="en-US" sz="2000">
                <a:latin typeface="Arial" panose="020B0604020202020204" pitchFamily="34" charset="0"/>
              </a:rPr>
              <a:pPr eaLnBrk="1" hangingPunct="1"/>
              <a:t>47</a:t>
            </a:fld>
            <a:endParaRPr lang="en-US" altLang="en-US" sz="2000">
              <a:latin typeface="Arial" panose="020B0604020202020204" pitchFamily="34" charset="0"/>
            </a:endParaRPr>
          </a:p>
        </p:txBody>
      </p:sp>
      <p:sp>
        <p:nvSpPr>
          <p:cNvPr id="634882"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634883" name="Rectangle 3"/>
          <p:cNvSpPr>
            <a:spLocks noGrp="1" noChangeArrowheads="1"/>
          </p:cNvSpPr>
          <p:nvPr>
            <p:ph type="body" idx="1"/>
          </p:nvPr>
        </p:nvSpPr>
        <p:spPr/>
        <p:txBody>
          <a:bodyPr/>
          <a:lstStyle/>
          <a:p>
            <a:pPr eaLnBrk="1" hangingPunct="1">
              <a:lnSpc>
                <a:spcPct val="90000"/>
              </a:lnSpc>
            </a:pPr>
            <a:r>
              <a:rPr lang="en-US" altLang="en-US" sz="2400" dirty="0"/>
              <a:t>A </a:t>
            </a:r>
            <a:r>
              <a:rPr lang="en-US" altLang="en-US" sz="2400" i="1" dirty="0"/>
              <a:t>security incident</a:t>
            </a:r>
            <a:r>
              <a:rPr lang="en-US" altLang="en-US" sz="2400" dirty="0"/>
              <a:t> is an event in which some aspect of an organization</a:t>
            </a:r>
            <a:r>
              <a:rPr lang="ja-JP" altLang="en-US" sz="2400" dirty="0"/>
              <a:t>’</a:t>
            </a:r>
            <a:r>
              <a:rPr lang="en-US" altLang="ja-JP" sz="2400" dirty="0"/>
              <a:t>s security policy has been violated.</a:t>
            </a:r>
          </a:p>
          <a:p>
            <a:pPr eaLnBrk="1" hangingPunct="1">
              <a:lnSpc>
                <a:spcPct val="90000"/>
              </a:lnSpc>
            </a:pPr>
            <a:r>
              <a:rPr lang="en-US" altLang="en-US" sz="2400" dirty="0"/>
              <a:t>A </a:t>
            </a:r>
            <a:r>
              <a:rPr lang="en-US" altLang="en-US" sz="2400" i="1" dirty="0"/>
              <a:t>high availability architecture</a:t>
            </a:r>
            <a:r>
              <a:rPr lang="en-US" altLang="en-US" sz="2400" dirty="0"/>
              <a:t> is a system or application architecture that includes one or more of the following characteristics: fault tolerance, clusters, failover, and replication.</a:t>
            </a:r>
            <a:endParaRPr lang="en-US" altLang="en-US" sz="2400" i="1" dirty="0"/>
          </a:p>
          <a:p>
            <a:pPr eaLnBrk="1" hangingPunct="1">
              <a:lnSpc>
                <a:spcPct val="90000"/>
              </a:lnSpc>
            </a:pPr>
            <a:r>
              <a:rPr lang="en-US" altLang="en-US" sz="2400" i="1" dirty="0"/>
              <a:t>Fault tolerant</a:t>
            </a:r>
            <a:r>
              <a:rPr lang="en-US" altLang="en-US" sz="2400" dirty="0"/>
              <a:t> devices typically are equipped with redundant components that can be changed while the device continues operating.</a:t>
            </a:r>
          </a:p>
          <a:p>
            <a:pPr eaLnBrk="1" hangingPunct="1">
              <a:lnSpc>
                <a:spcPct val="90000"/>
              </a:lnSpc>
            </a:pPr>
            <a:r>
              <a:rPr lang="en-US" altLang="en-US" sz="2400" dirty="0"/>
              <a:t>A </a:t>
            </a:r>
            <a:r>
              <a:rPr lang="en-US" altLang="en-US" sz="2400" i="1" dirty="0"/>
              <a:t>cluster</a:t>
            </a:r>
            <a:r>
              <a:rPr lang="en-US" altLang="en-US" sz="2400" dirty="0"/>
              <a:t> is a group of servers that logically functions as a single server.</a:t>
            </a:r>
          </a:p>
          <a:p>
            <a:pPr eaLnBrk="1" hangingPunct="1">
              <a:lnSpc>
                <a:spcPct val="90000"/>
              </a:lnSpc>
            </a:pPr>
            <a:r>
              <a:rPr lang="en-US" altLang="en-US" sz="2400" dirty="0"/>
              <a:t>A </a:t>
            </a:r>
            <a:r>
              <a:rPr lang="en-US" altLang="en-US" sz="2400" i="1" dirty="0"/>
              <a:t>failover</a:t>
            </a:r>
            <a:r>
              <a:rPr lang="en-US" altLang="en-US" sz="2400" dirty="0"/>
              <a:t> is an event that occurs in a cluster where the role of an </a:t>
            </a:r>
            <a:r>
              <a:rPr lang="en-US" altLang="en-US" sz="2400" i="1" dirty="0"/>
              <a:t>active</a:t>
            </a:r>
            <a:r>
              <a:rPr lang="en-US" altLang="en-US" sz="2400" dirty="0"/>
              <a:t> server is transitioned to another server in the cluster.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4132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7267B46-F5B4-4621-8035-1BDC3F60065E}" type="slidenum">
              <a:rPr lang="en-US" altLang="en-US" sz="2000">
                <a:latin typeface="Arial" panose="020B0604020202020204" pitchFamily="34" charset="0"/>
              </a:rPr>
              <a:pPr eaLnBrk="1" hangingPunct="1"/>
              <a:t>48</a:t>
            </a:fld>
            <a:endParaRPr lang="en-US" altLang="en-US" sz="2000">
              <a:latin typeface="Arial" panose="020B0604020202020204" pitchFamily="34" charset="0"/>
            </a:endParaRPr>
          </a:p>
        </p:txBody>
      </p:sp>
      <p:sp>
        <p:nvSpPr>
          <p:cNvPr id="635906" name="Rectangle 2"/>
          <p:cNvSpPr>
            <a:spLocks noGrp="1" noChangeArrowheads="1"/>
          </p:cNvSpPr>
          <p:nvPr>
            <p:ph type="title"/>
          </p:nvPr>
        </p:nvSpPr>
        <p:spPr/>
        <p:txBody>
          <a:bodyPr/>
          <a:lstStyle/>
          <a:p>
            <a:pPr eaLnBrk="1" hangingPunct="1">
              <a:defRPr/>
            </a:pPr>
            <a:r>
              <a:rPr lang="en-US" dirty="0" smtClean="0">
                <a:ea typeface="+mj-ea"/>
              </a:rPr>
              <a:t>Summary (cont.)</a:t>
            </a:r>
          </a:p>
        </p:txBody>
      </p:sp>
      <p:sp>
        <p:nvSpPr>
          <p:cNvPr id="635907" name="Rectangle 3"/>
          <p:cNvSpPr>
            <a:spLocks noGrp="1" noChangeArrowheads="1"/>
          </p:cNvSpPr>
          <p:nvPr>
            <p:ph type="body" idx="1"/>
          </p:nvPr>
        </p:nvSpPr>
        <p:spPr/>
        <p:txBody>
          <a:bodyPr/>
          <a:lstStyle/>
          <a:p>
            <a:pPr eaLnBrk="1" hangingPunct="1">
              <a:lnSpc>
                <a:spcPct val="80000"/>
              </a:lnSpc>
              <a:defRPr/>
            </a:pPr>
            <a:r>
              <a:rPr lang="en-US" sz="2400" i="1" dirty="0"/>
              <a:t>Virtualization </a:t>
            </a:r>
            <a:r>
              <a:rPr lang="en-US" sz="2400" dirty="0"/>
              <a:t>facilitates the operation of multiple operating system instances running on a single server platform.</a:t>
            </a:r>
            <a:endParaRPr lang="en-US" sz="2400" i="1" dirty="0"/>
          </a:p>
          <a:p>
            <a:pPr eaLnBrk="1" hangingPunct="1">
              <a:lnSpc>
                <a:spcPct val="80000"/>
              </a:lnSpc>
              <a:defRPr/>
            </a:pPr>
            <a:r>
              <a:rPr lang="en-US" sz="2400" i="1" dirty="0"/>
              <a:t>Vulnerability management</a:t>
            </a:r>
            <a:r>
              <a:rPr lang="en-US" sz="2400" dirty="0"/>
              <a:t> is a collection of activities all concerned with the identification and remediation of vulnerabilities in an environment.</a:t>
            </a:r>
            <a:endParaRPr lang="en-US" sz="2400" i="1" dirty="0"/>
          </a:p>
          <a:p>
            <a:pPr eaLnBrk="1" hangingPunct="1">
              <a:lnSpc>
                <a:spcPct val="80000"/>
              </a:lnSpc>
              <a:defRPr/>
            </a:pPr>
            <a:r>
              <a:rPr lang="en-US" sz="2400" i="1" dirty="0"/>
              <a:t>Penetration testing</a:t>
            </a:r>
            <a:r>
              <a:rPr lang="en-US" sz="2400" dirty="0"/>
              <a:t> is a vulnerability management activity that is used to identify active and exploitable ports and services on servers and network devices.</a:t>
            </a:r>
            <a:endParaRPr lang="en-US" sz="2400" i="1" dirty="0"/>
          </a:p>
          <a:p>
            <a:pPr eaLnBrk="1" hangingPunct="1">
              <a:lnSpc>
                <a:spcPct val="80000"/>
              </a:lnSpc>
              <a:defRPr/>
            </a:pPr>
            <a:r>
              <a:rPr lang="en-US" sz="2400" i="1" dirty="0"/>
              <a:t>Application scanning</a:t>
            </a:r>
            <a:r>
              <a:rPr lang="en-US" sz="2400" dirty="0"/>
              <a:t> is a vulnerability management activity that is used to identify vulnerabilities in an application.</a:t>
            </a:r>
            <a:endParaRPr lang="en-US" sz="2400" i="1" dirty="0"/>
          </a:p>
          <a:p>
            <a:pPr eaLnBrk="1" hangingPunct="1">
              <a:lnSpc>
                <a:spcPct val="80000"/>
              </a:lnSpc>
              <a:defRPr/>
            </a:pPr>
            <a:r>
              <a:rPr lang="en-US" sz="2400" i="1" dirty="0"/>
              <a:t>Patch management</a:t>
            </a:r>
            <a:r>
              <a:rPr lang="en-US" sz="2400" dirty="0"/>
              <a:t> is a vulnerability management activity that is used to identify important software patches and the systems and devices where they should be installed.</a:t>
            </a:r>
            <a:endParaRPr lang="en-US" sz="2400" i="1" dirty="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17059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Summary (cont.)</a:t>
            </a:r>
          </a:p>
        </p:txBody>
      </p:sp>
      <p:sp>
        <p:nvSpPr>
          <p:cNvPr id="3" name="Content Placeholder 2"/>
          <p:cNvSpPr>
            <a:spLocks noGrp="1"/>
          </p:cNvSpPr>
          <p:nvPr>
            <p:ph idx="1"/>
          </p:nvPr>
        </p:nvSpPr>
        <p:spPr/>
        <p:txBody>
          <a:bodyPr/>
          <a:lstStyle/>
          <a:p>
            <a:pPr eaLnBrk="1" hangingPunct="1">
              <a:defRPr/>
            </a:pPr>
            <a:r>
              <a:rPr lang="en-US" sz="2400" i="1" dirty="0"/>
              <a:t>Change management</a:t>
            </a:r>
            <a:r>
              <a:rPr lang="en-US" sz="2400" dirty="0"/>
              <a:t> is an operations process where all changes in an environment are analyzed in a peer review process prior to implementation.</a:t>
            </a:r>
          </a:p>
          <a:p>
            <a:pPr eaLnBrk="1" hangingPunct="1">
              <a:defRPr/>
            </a:pPr>
            <a:r>
              <a:rPr lang="en-US" sz="2400" i="1" dirty="0"/>
              <a:t>Configuration management </a:t>
            </a:r>
            <a:r>
              <a:rPr lang="en-US" sz="2400" dirty="0"/>
              <a:t>is an operations process where all changes to systems and components are recorded or controlled by a configuration management tool and recorded in a configuration management database (CMDB).</a:t>
            </a:r>
          </a:p>
          <a:p>
            <a:pPr eaLnBrk="1" hangingPunct="1">
              <a:defRPr/>
            </a:pPr>
            <a:endParaRPr lang="en-US" dirty="0" smtClean="0">
              <a:ea typeface="+mn-ea"/>
            </a:endParaRP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2F94EFF-564C-480B-B7A1-F18B7F9EA637}" type="slidenum">
              <a:rPr lang="en-US" altLang="en-US" sz="2000">
                <a:latin typeface="Arial" panose="020B0604020202020204" pitchFamily="34" charset="0"/>
              </a:rPr>
              <a:pPr eaLnBrk="1" hangingPunct="1"/>
              <a:t>49</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3595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5B24896-BF4F-4DEB-AE54-6DDFA2C67B1D}"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571394" name="Rectangle 2"/>
          <p:cNvSpPr>
            <a:spLocks noGrp="1" noChangeArrowheads="1"/>
          </p:cNvSpPr>
          <p:nvPr>
            <p:ph type="title"/>
          </p:nvPr>
        </p:nvSpPr>
        <p:spPr/>
        <p:txBody>
          <a:bodyPr/>
          <a:lstStyle/>
          <a:p>
            <a:pPr eaLnBrk="1" hangingPunct="1">
              <a:defRPr/>
            </a:pPr>
            <a:r>
              <a:rPr lang="en-US" dirty="0" smtClean="0">
                <a:ea typeface="+mj-ea"/>
              </a:rPr>
              <a:t>Least Privilege</a:t>
            </a:r>
          </a:p>
        </p:txBody>
      </p:sp>
      <p:sp>
        <p:nvSpPr>
          <p:cNvPr id="571395" name="Rectangle 3"/>
          <p:cNvSpPr>
            <a:spLocks noGrp="1" noChangeArrowheads="1"/>
          </p:cNvSpPr>
          <p:nvPr>
            <p:ph type="body" idx="1"/>
          </p:nvPr>
        </p:nvSpPr>
        <p:spPr/>
        <p:txBody>
          <a:bodyPr/>
          <a:lstStyle/>
          <a:p>
            <a:pPr eaLnBrk="1" hangingPunct="1">
              <a:defRPr/>
            </a:pPr>
            <a:r>
              <a:rPr lang="en-US" dirty="0" smtClean="0">
                <a:ea typeface="+mn-ea"/>
              </a:rPr>
              <a:t>Users should have the fewest or lowest number of privileges required to accomplish their duties</a:t>
            </a:r>
          </a:p>
          <a:p>
            <a:pPr eaLnBrk="1" hangingPunct="1">
              <a:defRPr/>
            </a:pPr>
            <a:r>
              <a:rPr lang="en-US" dirty="0" smtClean="0">
                <a:ea typeface="+mn-ea"/>
              </a:rPr>
              <a:t>Independent of security clearance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87570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95CB0ED-D6C5-4029-9388-BE0A57BDF11C}" type="slidenum">
              <a:rPr lang="en-US" altLang="en-US" sz="2000">
                <a:latin typeface="Arial" panose="020B0604020202020204" pitchFamily="34" charset="0"/>
              </a:rPr>
              <a:pPr eaLnBrk="1" hangingPunct="1"/>
              <a:t>6</a:t>
            </a:fld>
            <a:endParaRPr lang="en-US" altLang="en-US" sz="2000">
              <a:latin typeface="Arial" panose="020B0604020202020204" pitchFamily="34" charset="0"/>
            </a:endParaRPr>
          </a:p>
        </p:txBody>
      </p:sp>
      <p:sp>
        <p:nvSpPr>
          <p:cNvPr id="572418" name="Rectangle 2"/>
          <p:cNvSpPr>
            <a:spLocks noGrp="1" noChangeArrowheads="1"/>
          </p:cNvSpPr>
          <p:nvPr>
            <p:ph type="title"/>
          </p:nvPr>
        </p:nvSpPr>
        <p:spPr/>
        <p:txBody>
          <a:bodyPr/>
          <a:lstStyle/>
          <a:p>
            <a:pPr eaLnBrk="1" hangingPunct="1">
              <a:defRPr/>
            </a:pPr>
            <a:r>
              <a:rPr lang="en-US" dirty="0" smtClean="0">
                <a:ea typeface="+mj-ea"/>
              </a:rPr>
              <a:t>Separation of Duties</a:t>
            </a:r>
          </a:p>
        </p:txBody>
      </p:sp>
      <p:sp>
        <p:nvSpPr>
          <p:cNvPr id="572419" name="Rectangle 3"/>
          <p:cNvSpPr>
            <a:spLocks noGrp="1" noChangeArrowheads="1"/>
          </p:cNvSpPr>
          <p:nvPr>
            <p:ph type="body" idx="1"/>
          </p:nvPr>
        </p:nvSpPr>
        <p:spPr/>
        <p:txBody>
          <a:bodyPr/>
          <a:lstStyle/>
          <a:p>
            <a:pPr eaLnBrk="1" hangingPunct="1">
              <a:defRPr/>
            </a:pPr>
            <a:r>
              <a:rPr lang="en-US" dirty="0" smtClean="0">
                <a:ea typeface="+mn-ea"/>
              </a:rPr>
              <a:t>High-value or high-risk tasks require two or more different individuals to complete</a:t>
            </a:r>
          </a:p>
          <a:p>
            <a:pPr eaLnBrk="1" hangingPunct="1">
              <a:defRPr/>
            </a:pPr>
            <a:r>
              <a:rPr lang="en-US" dirty="0" smtClean="0">
                <a:ea typeface="+mn-ea"/>
              </a:rPr>
              <a:t>Examples</a:t>
            </a:r>
          </a:p>
          <a:p>
            <a:pPr lvl="1" eaLnBrk="1" hangingPunct="1">
              <a:defRPr/>
            </a:pPr>
            <a:r>
              <a:rPr lang="en-US" dirty="0" smtClean="0">
                <a:ea typeface="+mn-ea"/>
              </a:rPr>
              <a:t>Open a bank vault</a:t>
            </a:r>
          </a:p>
          <a:p>
            <a:pPr lvl="1" eaLnBrk="1" hangingPunct="1">
              <a:defRPr/>
            </a:pPr>
            <a:r>
              <a:rPr lang="en-US" dirty="0" smtClean="0">
                <a:ea typeface="+mn-ea"/>
              </a:rPr>
              <a:t>Issue an arrest warrant</a:t>
            </a:r>
          </a:p>
          <a:p>
            <a:pPr lvl="1" eaLnBrk="1" hangingPunct="1">
              <a:defRPr/>
            </a:pPr>
            <a:r>
              <a:rPr lang="en-US" dirty="0" smtClean="0">
                <a:ea typeface="+mn-ea"/>
              </a:rPr>
              <a:t>Provision a privileged-access computer account</a:t>
            </a:r>
          </a:p>
          <a:p>
            <a:pPr lvl="1" eaLnBrk="1" hangingPunct="1">
              <a:defRPr/>
            </a:pPr>
            <a:r>
              <a:rPr lang="en-US" dirty="0" smtClean="0">
                <a:ea typeface="+mn-ea"/>
              </a:rPr>
              <a:t>Change a firewall rule</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51246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7D52673-2E22-44E2-BD47-9DD544AD3FF0}" type="slidenum">
              <a:rPr lang="en-US" altLang="en-US" sz="2000">
                <a:latin typeface="Arial" panose="020B0604020202020204" pitchFamily="34" charset="0"/>
              </a:rPr>
              <a:pPr eaLnBrk="1" hangingPunct="1"/>
              <a:t>7</a:t>
            </a:fld>
            <a:endParaRPr lang="en-US" altLang="en-US" sz="2000">
              <a:latin typeface="Arial" panose="020B0604020202020204" pitchFamily="34" charset="0"/>
            </a:endParaRPr>
          </a:p>
        </p:txBody>
      </p:sp>
      <p:sp>
        <p:nvSpPr>
          <p:cNvPr id="573442" name="Rectangle 2"/>
          <p:cNvSpPr>
            <a:spLocks noGrp="1" noChangeArrowheads="1"/>
          </p:cNvSpPr>
          <p:nvPr>
            <p:ph type="title"/>
          </p:nvPr>
        </p:nvSpPr>
        <p:spPr/>
        <p:txBody>
          <a:bodyPr/>
          <a:lstStyle/>
          <a:p>
            <a:pPr eaLnBrk="1" hangingPunct="1">
              <a:defRPr/>
            </a:pPr>
            <a:r>
              <a:rPr lang="en-US" dirty="0" smtClean="0">
                <a:ea typeface="+mj-ea"/>
              </a:rPr>
              <a:t>Job Rotation</a:t>
            </a:r>
          </a:p>
        </p:txBody>
      </p:sp>
      <p:sp>
        <p:nvSpPr>
          <p:cNvPr id="573443" name="Rectangle 3"/>
          <p:cNvSpPr>
            <a:spLocks noGrp="1" noChangeArrowheads="1"/>
          </p:cNvSpPr>
          <p:nvPr>
            <p:ph type="body" idx="1"/>
          </p:nvPr>
        </p:nvSpPr>
        <p:spPr/>
        <p:txBody>
          <a:bodyPr/>
          <a:lstStyle/>
          <a:p>
            <a:pPr eaLnBrk="1" hangingPunct="1">
              <a:defRPr/>
            </a:pPr>
            <a:r>
              <a:rPr lang="en-US" dirty="0" smtClean="0">
                <a:ea typeface="+mn-ea"/>
              </a:rPr>
              <a:t>Move individual workers through a range of job assignments</a:t>
            </a:r>
          </a:p>
          <a:p>
            <a:pPr eaLnBrk="1" hangingPunct="1">
              <a:defRPr/>
            </a:pPr>
            <a:r>
              <a:rPr lang="en-US" dirty="0" smtClean="0">
                <a:ea typeface="+mn-ea"/>
              </a:rPr>
              <a:t>Reduces monotony, risk</a:t>
            </a:r>
          </a:p>
          <a:p>
            <a:pPr eaLnBrk="1" hangingPunct="1">
              <a:defRPr/>
            </a:pPr>
            <a:r>
              <a:rPr lang="en-US" dirty="0" smtClean="0">
                <a:ea typeface="+mn-ea"/>
              </a:rPr>
              <a:t>Reduces likelihood that employees will perform inappropriate or illegal actions if they fear being caught when next job rotation occurs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43829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4690E9A-7971-4501-ACAB-553DF57B0182}" type="slidenum">
              <a:rPr lang="en-US" altLang="en-US" sz="2000">
                <a:latin typeface="Arial" panose="020B0604020202020204" pitchFamily="34" charset="0"/>
              </a:rPr>
              <a:pPr eaLnBrk="1" hangingPunct="1"/>
              <a:t>8</a:t>
            </a:fld>
            <a:endParaRPr lang="en-US" altLang="en-US" sz="2000">
              <a:latin typeface="Arial" panose="020B0604020202020204" pitchFamily="34" charset="0"/>
            </a:endParaRPr>
          </a:p>
        </p:txBody>
      </p:sp>
      <p:sp>
        <p:nvSpPr>
          <p:cNvPr id="574466" name="Rectangle 2"/>
          <p:cNvSpPr>
            <a:spLocks noGrp="1" noChangeArrowheads="1"/>
          </p:cNvSpPr>
          <p:nvPr>
            <p:ph type="title"/>
          </p:nvPr>
        </p:nvSpPr>
        <p:spPr/>
        <p:txBody>
          <a:bodyPr/>
          <a:lstStyle/>
          <a:p>
            <a:pPr eaLnBrk="1" hangingPunct="1">
              <a:defRPr/>
            </a:pPr>
            <a:r>
              <a:rPr lang="en-US" dirty="0" smtClean="0">
                <a:ea typeface="+mj-ea"/>
              </a:rPr>
              <a:t>Monitoring of Special </a:t>
            </a:r>
            <a:r>
              <a:rPr lang="en-US" dirty="0"/>
              <a:t>P</a:t>
            </a:r>
            <a:r>
              <a:rPr lang="en-US" dirty="0" smtClean="0">
                <a:ea typeface="+mj-ea"/>
              </a:rPr>
              <a:t>rivileges</a:t>
            </a:r>
          </a:p>
        </p:txBody>
      </p:sp>
      <p:sp>
        <p:nvSpPr>
          <p:cNvPr id="574467" name="Rectangle 3"/>
          <p:cNvSpPr>
            <a:spLocks noGrp="1" noChangeArrowheads="1"/>
          </p:cNvSpPr>
          <p:nvPr>
            <p:ph type="body" idx="1"/>
          </p:nvPr>
        </p:nvSpPr>
        <p:spPr/>
        <p:txBody>
          <a:bodyPr/>
          <a:lstStyle/>
          <a:p>
            <a:pPr eaLnBrk="1" hangingPunct="1">
              <a:defRPr/>
            </a:pPr>
            <a:r>
              <a:rPr lang="en-US" smtClean="0">
                <a:ea typeface="+mn-ea"/>
              </a:rPr>
              <a:t>Privileged users have more power</a:t>
            </a:r>
          </a:p>
          <a:p>
            <a:pPr eaLnBrk="1" hangingPunct="1">
              <a:defRPr/>
            </a:pPr>
            <a:r>
              <a:rPr lang="en-US" smtClean="0">
                <a:ea typeface="+mn-ea"/>
              </a:rPr>
              <a:t>Mistakes have greater impact</a:t>
            </a:r>
          </a:p>
          <a:p>
            <a:pPr eaLnBrk="1" hangingPunct="1">
              <a:defRPr/>
            </a:pPr>
            <a:r>
              <a:rPr lang="en-US" smtClean="0">
                <a:ea typeface="+mn-ea"/>
              </a:rPr>
              <a:t>Record activities</a:t>
            </a:r>
          </a:p>
          <a:p>
            <a:pPr lvl="1" eaLnBrk="1" hangingPunct="1">
              <a:defRPr/>
            </a:pPr>
            <a:r>
              <a:rPr lang="en-US" smtClean="0">
                <a:ea typeface="+mn-ea"/>
              </a:rPr>
              <a:t>Network administrator</a:t>
            </a:r>
          </a:p>
          <a:p>
            <a:pPr lvl="1" eaLnBrk="1" hangingPunct="1">
              <a:defRPr/>
            </a:pPr>
            <a:r>
              <a:rPr lang="en-US" smtClean="0">
                <a:ea typeface="+mn-ea"/>
              </a:rPr>
              <a:t>System administrator</a:t>
            </a:r>
          </a:p>
          <a:p>
            <a:pPr lvl="1" eaLnBrk="1" hangingPunct="1">
              <a:defRPr/>
            </a:pPr>
            <a:r>
              <a:rPr lang="en-US" smtClean="0">
                <a:ea typeface="+mn-ea"/>
              </a:rPr>
              <a:t>Database administrator</a:t>
            </a:r>
          </a:p>
          <a:p>
            <a:pPr lvl="1" eaLnBrk="1" hangingPunct="1">
              <a:defRPr/>
            </a:pPr>
            <a:r>
              <a:rPr lang="en-US" smtClean="0">
                <a:ea typeface="+mn-ea"/>
              </a:rPr>
              <a:t>Application administrator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91258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A8E68EF-79DC-4B99-884D-F5FA277BA971}" type="slidenum">
              <a:rPr lang="en-US" altLang="en-US" sz="2000">
                <a:latin typeface="Arial" panose="020B0604020202020204" pitchFamily="34" charset="0"/>
              </a:rPr>
              <a:pPr eaLnBrk="1" hangingPunct="1"/>
              <a:t>9</a:t>
            </a:fld>
            <a:endParaRPr lang="en-US" altLang="en-US" sz="2000">
              <a:latin typeface="Arial" panose="020B0604020202020204" pitchFamily="34" charset="0"/>
            </a:endParaRPr>
          </a:p>
        </p:txBody>
      </p:sp>
      <p:sp>
        <p:nvSpPr>
          <p:cNvPr id="575490" name="Rectangle 2"/>
          <p:cNvSpPr>
            <a:spLocks noGrp="1" noChangeArrowheads="1"/>
          </p:cNvSpPr>
          <p:nvPr>
            <p:ph type="title"/>
          </p:nvPr>
        </p:nvSpPr>
        <p:spPr/>
        <p:txBody>
          <a:bodyPr/>
          <a:lstStyle/>
          <a:p>
            <a:pPr eaLnBrk="1" hangingPunct="1">
              <a:defRPr/>
            </a:pPr>
            <a:r>
              <a:rPr lang="en-US" dirty="0" smtClean="0">
                <a:ea typeface="+mj-ea"/>
              </a:rPr>
              <a:t>Records Management Controls</a:t>
            </a:r>
          </a:p>
        </p:txBody>
      </p:sp>
      <p:sp>
        <p:nvSpPr>
          <p:cNvPr id="575491" name="Rectangle 3"/>
          <p:cNvSpPr>
            <a:spLocks noGrp="1" noChangeArrowheads="1"/>
          </p:cNvSpPr>
          <p:nvPr>
            <p:ph type="body" idx="1"/>
          </p:nvPr>
        </p:nvSpPr>
        <p:spPr/>
        <p:txBody>
          <a:bodyPr/>
          <a:lstStyle/>
          <a:p>
            <a:pPr>
              <a:defRPr/>
            </a:pPr>
            <a:r>
              <a:rPr lang="en-US" dirty="0" smtClean="0">
                <a:ea typeface="+mn-ea"/>
              </a:rPr>
              <a:t>Data </a:t>
            </a:r>
            <a:r>
              <a:rPr lang="en-US" dirty="0"/>
              <a:t>classification </a:t>
            </a:r>
            <a:r>
              <a:rPr lang="en-US" dirty="0" smtClean="0"/>
              <a:t>- </a:t>
            </a:r>
            <a:r>
              <a:rPr lang="en-US" sz="2000" dirty="0" smtClean="0"/>
              <a:t>Establishing </a:t>
            </a:r>
            <a:r>
              <a:rPr lang="en-US" sz="2000" dirty="0"/>
              <a:t>sensitivity levels and handling procedures.</a:t>
            </a:r>
            <a:endParaRPr lang="en-US" sz="2000" dirty="0" smtClean="0"/>
          </a:p>
          <a:p>
            <a:pPr>
              <a:defRPr/>
            </a:pPr>
            <a:r>
              <a:rPr lang="en-US" dirty="0" smtClean="0">
                <a:ea typeface="+mn-ea"/>
              </a:rPr>
              <a:t>Access </a:t>
            </a:r>
            <a:r>
              <a:rPr lang="en-US" dirty="0"/>
              <a:t>management - </a:t>
            </a:r>
            <a:r>
              <a:rPr lang="en-US" sz="2000" dirty="0"/>
              <a:t>Choosing who may access information.</a:t>
            </a:r>
            <a:endParaRPr lang="en-US" sz="2000" dirty="0" smtClean="0"/>
          </a:p>
          <a:p>
            <a:pPr>
              <a:defRPr/>
            </a:pPr>
            <a:r>
              <a:rPr lang="en-US" dirty="0" smtClean="0">
                <a:ea typeface="+mn-ea"/>
              </a:rPr>
              <a:t>Records </a:t>
            </a:r>
            <a:r>
              <a:rPr lang="en-US" dirty="0"/>
              <a:t>retention -  </a:t>
            </a:r>
            <a:r>
              <a:rPr lang="en-US" sz="2000" dirty="0"/>
              <a:t>How long information must be kept.</a:t>
            </a:r>
            <a:endParaRPr lang="en-US" sz="2000" dirty="0" smtClean="0"/>
          </a:p>
          <a:p>
            <a:pPr>
              <a:defRPr/>
            </a:pPr>
            <a:r>
              <a:rPr lang="en-US" dirty="0"/>
              <a:t>Backups - </a:t>
            </a:r>
            <a:r>
              <a:rPr lang="en-US" sz="2000" dirty="0"/>
              <a:t>Making sure information is not lost due to a failure or malfunction.</a:t>
            </a:r>
            <a:endParaRPr lang="en-US" sz="2000" dirty="0" smtClean="0"/>
          </a:p>
          <a:p>
            <a:pPr>
              <a:defRPr/>
            </a:pPr>
            <a:r>
              <a:rPr lang="en-US" dirty="0" smtClean="0">
                <a:ea typeface="+mn-ea"/>
              </a:rPr>
              <a:t>Data </a:t>
            </a:r>
            <a:r>
              <a:rPr lang="en-US" dirty="0"/>
              <a:t>destruction - </a:t>
            </a:r>
            <a:r>
              <a:rPr lang="en-US" sz="2000" dirty="0"/>
              <a:t>How information must be safely discarded when no longer needed.</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842018686"/>
      </p:ext>
    </p:extLst>
  </p:cSld>
  <p:clrMapOvr>
    <a:masterClrMapping/>
  </p:clrMapOvr>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2274</TotalTime>
  <Words>6022</Words>
  <Application>Microsoft Office PowerPoint</Application>
  <PresentationFormat>Widescreen</PresentationFormat>
  <Paragraphs>639</Paragraphs>
  <Slides>49</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MS PGothic</vt:lpstr>
      <vt:lpstr>MS PGothic</vt:lpstr>
      <vt:lpstr>Arial</vt:lpstr>
      <vt:lpstr>Calibri</vt:lpstr>
      <vt:lpstr>Times New Roman</vt:lpstr>
      <vt:lpstr>Theme1</vt:lpstr>
      <vt:lpstr>3_Default Design</vt:lpstr>
      <vt:lpstr>CISSP Guide to Security Essentials,  Second Edition</vt:lpstr>
      <vt:lpstr>Objectives</vt:lpstr>
      <vt:lpstr>Security Operations Concepts</vt:lpstr>
      <vt:lpstr>Need-to-Know</vt:lpstr>
      <vt:lpstr>Least Privilege</vt:lpstr>
      <vt:lpstr>Separation of Duties</vt:lpstr>
      <vt:lpstr>Job Rotation</vt:lpstr>
      <vt:lpstr>Monitoring of Special Privileges</vt:lpstr>
      <vt:lpstr>Records Management Controls</vt:lpstr>
      <vt:lpstr>Data Classification</vt:lpstr>
      <vt:lpstr>Access Management</vt:lpstr>
      <vt:lpstr>Records Retention</vt:lpstr>
      <vt:lpstr>Backups</vt:lpstr>
      <vt:lpstr>Data Restoration</vt:lpstr>
      <vt:lpstr>Protection of Backup Media</vt:lpstr>
      <vt:lpstr>Offsite Storage of Backup Media</vt:lpstr>
      <vt:lpstr>Data Destruction</vt:lpstr>
      <vt:lpstr>Anti-Virus and Anti-Malware</vt:lpstr>
      <vt:lpstr>Remote Access</vt:lpstr>
      <vt:lpstr>Types of Controls</vt:lpstr>
      <vt:lpstr>Categories of Controls</vt:lpstr>
      <vt:lpstr>Resource Protection</vt:lpstr>
      <vt:lpstr>Resource Protection (cont.)</vt:lpstr>
      <vt:lpstr>Resource Protection (cont.)</vt:lpstr>
      <vt:lpstr>Resource Protection (cont.)</vt:lpstr>
      <vt:lpstr>Incident Management</vt:lpstr>
      <vt:lpstr>High-Availability Architectures</vt:lpstr>
      <vt:lpstr>Fault Tolerance</vt:lpstr>
      <vt:lpstr>Clustering</vt:lpstr>
      <vt:lpstr>Replication</vt:lpstr>
      <vt:lpstr>PowerPoint Presentation</vt:lpstr>
      <vt:lpstr>Virtualization</vt:lpstr>
      <vt:lpstr>Business Continuity Management</vt:lpstr>
      <vt:lpstr>Vulnerability Management</vt:lpstr>
      <vt:lpstr>Vulnerability Scanning</vt:lpstr>
      <vt:lpstr>Application Scanning</vt:lpstr>
      <vt:lpstr>Penetration Testing</vt:lpstr>
      <vt:lpstr>Source Code Reviews and Scanning</vt:lpstr>
      <vt:lpstr>Threat Modeling</vt:lpstr>
      <vt:lpstr>Patch Management</vt:lpstr>
      <vt:lpstr>Change Management</vt:lpstr>
      <vt:lpstr>Configuration Management</vt:lpstr>
      <vt:lpstr>Operations Attacks &amp; Countermeasures</vt:lpstr>
      <vt:lpstr>Summary</vt:lpstr>
      <vt:lpstr>Summary (cont.)</vt:lpstr>
      <vt:lpstr>Summary (cont.)</vt:lpstr>
      <vt:lpstr>Summary (cont.)</vt:lpstr>
      <vt:lpstr>Summary (cont.)</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Operations</dc:title>
  <dc:creator>Parenteau, Crystal</dc:creator>
  <cp:lastModifiedBy>Chris Pasquini</cp:lastModifiedBy>
  <cp:revision>57</cp:revision>
  <dcterms:created xsi:type="dcterms:W3CDTF">2015-02-09T15:04:55Z</dcterms:created>
  <dcterms:modified xsi:type="dcterms:W3CDTF">2019-02-27T21:12:55Z</dcterms:modified>
</cp:coreProperties>
</file>