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Lst>
  <p:notesMasterIdLst>
    <p:notesMasterId r:id="rId41"/>
  </p:notesMasterIdLst>
  <p:sldIdLst>
    <p:sldId id="257" r:id="rId3"/>
    <p:sldId id="258" r:id="rId4"/>
    <p:sldId id="296" r:id="rId5"/>
    <p:sldId id="260" r:id="rId6"/>
    <p:sldId id="261" r:id="rId7"/>
    <p:sldId id="262" r:id="rId8"/>
    <p:sldId id="297" r:id="rId9"/>
    <p:sldId id="263" r:id="rId10"/>
    <p:sldId id="264" r:id="rId11"/>
    <p:sldId id="265" r:id="rId12"/>
    <p:sldId id="266" r:id="rId13"/>
    <p:sldId id="298" r:id="rId14"/>
    <p:sldId id="267" r:id="rId15"/>
    <p:sldId id="268" r:id="rId16"/>
    <p:sldId id="269" r:id="rId17"/>
    <p:sldId id="270" r:id="rId18"/>
    <p:sldId id="271" r:id="rId19"/>
    <p:sldId id="272" r:id="rId20"/>
    <p:sldId id="273" r:id="rId21"/>
    <p:sldId id="274" r:id="rId22"/>
    <p:sldId id="275" r:id="rId23"/>
    <p:sldId id="276" r:id="rId24"/>
    <p:sldId id="278" r:id="rId25"/>
    <p:sldId id="279" r:id="rId26"/>
    <p:sldId id="281" r:id="rId27"/>
    <p:sldId id="282" r:id="rId28"/>
    <p:sldId id="283" r:id="rId29"/>
    <p:sldId id="284" r:id="rId30"/>
    <p:sldId id="285" r:id="rId31"/>
    <p:sldId id="286" r:id="rId32"/>
    <p:sldId id="287" r:id="rId33"/>
    <p:sldId id="289" r:id="rId34"/>
    <p:sldId id="290" r:id="rId35"/>
    <p:sldId id="291" r:id="rId36"/>
    <p:sldId id="292" r:id="rId37"/>
    <p:sldId id="293" r:id="rId38"/>
    <p:sldId id="294" r:id="rId39"/>
    <p:sldId id="29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20000" autoAdjust="0"/>
    <p:restoredTop sz="94660"/>
  </p:normalViewPr>
  <p:slideViewPr>
    <p:cSldViewPr snapToGrid="0">
      <p:cViewPr varScale="1">
        <p:scale>
          <a:sx n="57" d="100"/>
          <a:sy n="57" d="100"/>
        </p:scale>
        <p:origin x="72" y="1344"/>
      </p:cViewPr>
      <p:guideLst/>
    </p:cSldViewPr>
  </p:slideViewPr>
  <p:notesTextViewPr>
    <p:cViewPr>
      <p:scale>
        <a:sx n="1" d="1"/>
        <a:sy n="1" d="1"/>
      </p:scale>
      <p:origin x="0" y="0"/>
    </p:cViewPr>
  </p:notesTextViewPr>
  <p:notesViewPr>
    <p:cSldViewPr snapToGrid="0">
      <p:cViewPr>
        <p:scale>
          <a:sx n="125" d="100"/>
          <a:sy n="125" d="100"/>
        </p:scale>
        <p:origin x="120" y="-88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83D2E6-5C5C-4597-8DEA-EE9394DF9AD5}" type="datetimeFigureOut">
              <a:rPr lang="en-US" smtClean="0"/>
              <a:t>2/28/2019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3C1B22-0B91-4A69-8395-496D91E367CE}" type="slidenum">
              <a:rPr lang="en-US" smtClean="0"/>
              <a:t>‹#›</a:t>
            </a:fld>
            <a:endParaRPr lang="en-US"/>
          </a:p>
        </p:txBody>
      </p:sp>
    </p:spTree>
    <p:extLst>
      <p:ext uri="{BB962C8B-B14F-4D97-AF65-F5344CB8AC3E}">
        <p14:creationId xmlns:p14="http://schemas.microsoft.com/office/powerpoint/2010/main" val="3673625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3C1B22-0B91-4A69-8395-496D91E367CE}" type="slidenum">
              <a:rPr lang="en-US" smtClean="0"/>
              <a:t>1</a:t>
            </a:fld>
            <a:endParaRPr lang="en-US"/>
          </a:p>
        </p:txBody>
      </p:sp>
    </p:spTree>
    <p:extLst>
      <p:ext uri="{BB962C8B-B14F-4D97-AF65-F5344CB8AC3E}">
        <p14:creationId xmlns:p14="http://schemas.microsoft.com/office/powerpoint/2010/main" val="10585829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several advantages to security guards, including:</a:t>
            </a:r>
          </a:p>
          <a:p>
            <a:r>
              <a:rPr lang="en-US" b="1" dirty="0"/>
              <a:t>Human judgment</a:t>
            </a:r>
            <a:r>
              <a:rPr lang="en-US" dirty="0"/>
              <a:t>. Through situational awareness, a guard can spot a suspicious activity that no automated system can handle.</a:t>
            </a:r>
          </a:p>
          <a:p>
            <a:r>
              <a:rPr lang="en-US" b="1" dirty="0"/>
              <a:t>Flexibility</a:t>
            </a:r>
            <a:r>
              <a:rPr lang="en-US" dirty="0"/>
              <a:t>. A guard can perform many other duties such as helping visitors and employees.</a:t>
            </a:r>
          </a:p>
          <a:p>
            <a:r>
              <a:rPr lang="en-US" b="1" dirty="0"/>
              <a:t>Roaming</a:t>
            </a:r>
            <a:r>
              <a:rPr lang="en-US" dirty="0"/>
              <a:t>. A guard can walk to another part of a facility to check on a suspicious activity or apprehend an intruder</a:t>
            </a:r>
            <a:r>
              <a:rPr lang="en-US" dirty="0" smtClean="0"/>
              <a:t>.</a:t>
            </a:r>
          </a:p>
          <a:p>
            <a:endParaRPr lang="en-US" dirty="0"/>
          </a:p>
        </p:txBody>
      </p:sp>
      <p:sp>
        <p:nvSpPr>
          <p:cNvPr id="4" name="Slide Number Placeholder 3"/>
          <p:cNvSpPr>
            <a:spLocks noGrp="1"/>
          </p:cNvSpPr>
          <p:nvPr>
            <p:ph type="sldNum" sz="quarter" idx="10"/>
          </p:nvPr>
        </p:nvSpPr>
        <p:spPr/>
        <p:txBody>
          <a:bodyPr/>
          <a:lstStyle/>
          <a:p>
            <a:fld id="{E23C1B22-0B91-4A69-8395-496D91E367CE}" type="slidenum">
              <a:rPr lang="en-US" smtClean="0"/>
              <a:t>10</a:t>
            </a:fld>
            <a:endParaRPr lang="en-US"/>
          </a:p>
        </p:txBody>
      </p:sp>
    </p:spTree>
    <p:extLst>
      <p:ext uri="{BB962C8B-B14F-4D97-AF65-F5344CB8AC3E}">
        <p14:creationId xmlns:p14="http://schemas.microsoft.com/office/powerpoint/2010/main" val="32899117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3C1B22-0B91-4A69-8395-496D91E367CE}" type="slidenum">
              <a:rPr lang="en-US" smtClean="0"/>
              <a:t>11</a:t>
            </a:fld>
            <a:endParaRPr lang="en-US"/>
          </a:p>
        </p:txBody>
      </p:sp>
    </p:spTree>
    <p:extLst>
      <p:ext uri="{BB962C8B-B14F-4D97-AF65-F5344CB8AC3E}">
        <p14:creationId xmlns:p14="http://schemas.microsoft.com/office/powerpoint/2010/main" val="5538263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3C1B22-0B91-4A69-8395-496D91E367CE}" type="slidenum">
              <a:rPr lang="en-US" smtClean="0"/>
              <a:t>12</a:t>
            </a:fld>
            <a:endParaRPr lang="en-US"/>
          </a:p>
        </p:txBody>
      </p:sp>
    </p:spTree>
    <p:extLst>
      <p:ext uri="{BB962C8B-B14F-4D97-AF65-F5344CB8AC3E}">
        <p14:creationId xmlns:p14="http://schemas.microsoft.com/office/powerpoint/2010/main" val="723639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access log is a record that contains building access attempts. The types of access logs that should be maintained at a work facility include</a:t>
            </a:r>
            <a:r>
              <a:rPr lang="en-US" dirty="0" smtClean="0"/>
              <a:t>:</a:t>
            </a:r>
          </a:p>
          <a:p>
            <a:endParaRPr lang="en-US" dirty="0"/>
          </a:p>
          <a:p>
            <a:r>
              <a:rPr lang="en-US" b="1" dirty="0"/>
              <a:t>Personnel entrance and exit</a:t>
            </a:r>
            <a:r>
              <a:rPr lang="en-US" dirty="0"/>
              <a:t>. This can usually be accomplished with a key card system or some other automated means.</a:t>
            </a:r>
          </a:p>
          <a:p>
            <a:r>
              <a:rPr lang="en-US" b="1" dirty="0"/>
              <a:t>Visitor log</a:t>
            </a:r>
            <a:r>
              <a:rPr lang="en-US" dirty="0"/>
              <a:t>. This allows the organization to track all visitors who have entered the facility. The log should contain identifying information and the nature of their visit.</a:t>
            </a:r>
          </a:p>
          <a:p>
            <a:r>
              <a:rPr lang="en-US" b="1" dirty="0"/>
              <a:t>Vehicles</a:t>
            </a:r>
            <a:r>
              <a:rPr lang="en-US" dirty="0"/>
              <a:t>. If the facility includes a gated parking facility, the entrances and exits of all vehicles should be recorded.</a:t>
            </a:r>
          </a:p>
          <a:p>
            <a:r>
              <a:rPr lang="en-US" b="1" dirty="0"/>
              <a:t>Packages</a:t>
            </a:r>
            <a:r>
              <a:rPr lang="en-US" dirty="0"/>
              <a:t>. All incoming and outgoing parcels should be logged, including their contents, origin or destination, and personnel associated with the parcel.</a:t>
            </a:r>
          </a:p>
          <a:p>
            <a:r>
              <a:rPr lang="en-US" b="1" dirty="0"/>
              <a:t>Equipment</a:t>
            </a:r>
            <a:r>
              <a:rPr lang="en-US" dirty="0"/>
              <a:t>. Personnel taking equipment into and out of the facility should be logged, including serial numbers where applicable.</a:t>
            </a:r>
          </a:p>
          <a:p>
            <a:endParaRPr lang="en-US" dirty="0"/>
          </a:p>
        </p:txBody>
      </p:sp>
      <p:sp>
        <p:nvSpPr>
          <p:cNvPr id="4" name="Slide Number Placeholder 3"/>
          <p:cNvSpPr>
            <a:spLocks noGrp="1"/>
          </p:cNvSpPr>
          <p:nvPr>
            <p:ph type="sldNum" sz="quarter" idx="10"/>
          </p:nvPr>
        </p:nvSpPr>
        <p:spPr/>
        <p:txBody>
          <a:bodyPr/>
          <a:lstStyle/>
          <a:p>
            <a:fld id="{E23C1B22-0B91-4A69-8395-496D91E367CE}" type="slidenum">
              <a:rPr lang="en-US" smtClean="0"/>
              <a:t>13</a:t>
            </a:fld>
            <a:endParaRPr lang="en-US"/>
          </a:p>
        </p:txBody>
      </p:sp>
    </p:spTree>
    <p:extLst>
      <p:ext uri="{BB962C8B-B14F-4D97-AF65-F5344CB8AC3E}">
        <p14:creationId xmlns:p14="http://schemas.microsoft.com/office/powerpoint/2010/main" val="11198288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 fences can have motion detection which alerts when someone is trying to climb.  So it can be a Detective Control as well.</a:t>
            </a:r>
            <a:endParaRPr lang="en-US" dirty="0"/>
          </a:p>
        </p:txBody>
      </p:sp>
      <p:sp>
        <p:nvSpPr>
          <p:cNvPr id="4" name="Slide Number Placeholder 3"/>
          <p:cNvSpPr>
            <a:spLocks noGrp="1"/>
          </p:cNvSpPr>
          <p:nvPr>
            <p:ph type="sldNum" sz="quarter" idx="10"/>
          </p:nvPr>
        </p:nvSpPr>
        <p:spPr/>
        <p:txBody>
          <a:bodyPr/>
          <a:lstStyle/>
          <a:p>
            <a:fld id="{E23C1B22-0B91-4A69-8395-496D91E367CE}" type="slidenum">
              <a:rPr lang="en-US" smtClean="0"/>
              <a:t>14</a:t>
            </a:fld>
            <a:endParaRPr lang="en-US"/>
          </a:p>
        </p:txBody>
      </p:sp>
    </p:spTree>
    <p:extLst>
      <p:ext uri="{BB962C8B-B14F-4D97-AF65-F5344CB8AC3E}">
        <p14:creationId xmlns:p14="http://schemas.microsoft.com/office/powerpoint/2010/main" val="2652140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video surveillance system is a system consisting of one or more video cameras, together with viewing, storage, and playback features that are used to observe and/or record activities such as personnel movement</a:t>
            </a:r>
            <a:r>
              <a:rPr lang="en-US" dirty="0" smtClean="0"/>
              <a:t>.</a:t>
            </a:r>
          </a:p>
          <a:p>
            <a:endParaRPr lang="en-US" dirty="0"/>
          </a:p>
          <a:p>
            <a:endParaRPr lang="en-US" dirty="0"/>
          </a:p>
        </p:txBody>
      </p:sp>
      <p:sp>
        <p:nvSpPr>
          <p:cNvPr id="4" name="Slide Number Placeholder 3"/>
          <p:cNvSpPr>
            <a:spLocks noGrp="1"/>
          </p:cNvSpPr>
          <p:nvPr>
            <p:ph type="sldNum" sz="quarter" idx="10"/>
          </p:nvPr>
        </p:nvSpPr>
        <p:spPr/>
        <p:txBody>
          <a:bodyPr/>
          <a:lstStyle/>
          <a:p>
            <a:fld id="{E23C1B22-0B91-4A69-8395-496D91E367CE}" type="slidenum">
              <a:rPr lang="en-US" smtClean="0"/>
              <a:t>15</a:t>
            </a:fld>
            <a:endParaRPr lang="en-US"/>
          </a:p>
        </p:txBody>
      </p:sp>
    </p:spTree>
    <p:extLst>
      <p:ext uri="{BB962C8B-B14F-4D97-AF65-F5344CB8AC3E}">
        <p14:creationId xmlns:p14="http://schemas.microsoft.com/office/powerpoint/2010/main" val="17062198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3C1B22-0B91-4A69-8395-496D91E367CE}" type="slidenum">
              <a:rPr lang="en-US" smtClean="0"/>
              <a:t>16</a:t>
            </a:fld>
            <a:endParaRPr lang="en-US"/>
          </a:p>
        </p:txBody>
      </p:sp>
    </p:spTree>
    <p:extLst>
      <p:ext uri="{BB962C8B-B14F-4D97-AF65-F5344CB8AC3E}">
        <p14:creationId xmlns:p14="http://schemas.microsoft.com/office/powerpoint/2010/main" val="7242112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CCTV cameras </a:t>
            </a:r>
            <a:r>
              <a:rPr lang="en-US" dirty="0"/>
              <a:t>send standard composite video (and, sometimes, audio) signals through CCTV cabling</a:t>
            </a:r>
            <a:r>
              <a:rPr lang="en-US" dirty="0" smtClean="0"/>
              <a:t>.</a:t>
            </a:r>
          </a:p>
          <a:p>
            <a:r>
              <a:rPr lang="en-US" b="1" dirty="0" smtClean="0"/>
              <a:t>IP </a:t>
            </a:r>
            <a:r>
              <a:rPr lang="en-US" b="1" dirty="0"/>
              <a:t>cameras</a:t>
            </a:r>
            <a:r>
              <a:rPr lang="en-US" dirty="0"/>
              <a:t>. Cameras can send their video signals through wired TCP/IP networks to an IP-enabled controller.</a:t>
            </a:r>
          </a:p>
          <a:p>
            <a:r>
              <a:rPr lang="en-US" b="1" dirty="0"/>
              <a:t>IP wireless cameras</a:t>
            </a:r>
            <a:r>
              <a:rPr lang="en-US" dirty="0"/>
              <a:t>. Cameras can transmit their video signals through </a:t>
            </a:r>
            <a:r>
              <a:rPr lang="en-US" dirty="0" err="1"/>
              <a:t>WiFi</a:t>
            </a:r>
            <a:r>
              <a:rPr lang="en-US" dirty="0"/>
              <a:t>,</a:t>
            </a:r>
          </a:p>
          <a:p>
            <a:r>
              <a:rPr lang="en-US" dirty="0"/>
              <a:t>Bluetooth, or other wireless networks.</a:t>
            </a:r>
          </a:p>
          <a:p>
            <a:r>
              <a:rPr lang="en-US" b="1" dirty="0"/>
              <a:t>Night vision cameras</a:t>
            </a:r>
            <a:r>
              <a:rPr lang="en-US" dirty="0"/>
              <a:t>. Some video surveillance cameras are designed with night vision capability. This enables surveillance of an area even in complete darkness.</a:t>
            </a:r>
          </a:p>
          <a:p>
            <a:r>
              <a:rPr lang="en-US" dirty="0"/>
              <a:t>Fixed cameras. Video cameras that are permanently aimed in one direction. </a:t>
            </a:r>
            <a:r>
              <a:rPr lang="en-US" b="1" dirty="0"/>
              <a:t>Pan/tilt/zoom cameras. </a:t>
            </a:r>
            <a:r>
              <a:rPr lang="en-US" dirty="0"/>
              <a:t>Video cameras that can be remotely controlled by an operator</a:t>
            </a:r>
          </a:p>
          <a:p>
            <a:r>
              <a:rPr lang="en-US" dirty="0"/>
              <a:t>for a closer look at some activity or person of interest.</a:t>
            </a:r>
          </a:p>
          <a:p>
            <a:r>
              <a:rPr lang="en-US" b="1" dirty="0"/>
              <a:t>Hidden cameras</a:t>
            </a:r>
            <a:r>
              <a:rPr lang="en-US" dirty="0"/>
              <a:t>. Surveillance cameras can be placed secretly out of sight to record activities that might not take place if cameras were visible. Hidden surveillance cameras that are disguised as common objects like clocks, smoke detectors, books, radios, and other objects are available</a:t>
            </a:r>
            <a:r>
              <a:rPr lang="en-US" dirty="0" smtClean="0"/>
              <a:t>.</a:t>
            </a:r>
          </a:p>
          <a:p>
            <a:endParaRPr lang="en-US" dirty="0"/>
          </a:p>
        </p:txBody>
      </p:sp>
      <p:sp>
        <p:nvSpPr>
          <p:cNvPr id="4" name="Slide Number Placeholder 3"/>
          <p:cNvSpPr>
            <a:spLocks noGrp="1"/>
          </p:cNvSpPr>
          <p:nvPr>
            <p:ph type="sldNum" sz="quarter" idx="10"/>
          </p:nvPr>
        </p:nvSpPr>
        <p:spPr/>
        <p:txBody>
          <a:bodyPr/>
          <a:lstStyle/>
          <a:p>
            <a:fld id="{E23C1B22-0B91-4A69-8395-496D91E367CE}" type="slidenum">
              <a:rPr lang="en-US" smtClean="0"/>
              <a:t>17</a:t>
            </a:fld>
            <a:endParaRPr lang="en-US"/>
          </a:p>
        </p:txBody>
      </p:sp>
    </p:spTree>
    <p:extLst>
      <p:ext uri="{BB962C8B-B14F-4D97-AF65-F5344CB8AC3E}">
        <p14:creationId xmlns:p14="http://schemas.microsoft.com/office/powerpoint/2010/main" val="2585121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Recording Capabilities </a:t>
            </a:r>
            <a:r>
              <a:rPr lang="en-US" dirty="0"/>
              <a:t>Video systems can provide real-time-only viewing, recording of video information, or both. The range of recording and viewing capabilities includes:</a:t>
            </a:r>
          </a:p>
          <a:p>
            <a:r>
              <a:rPr lang="en-US" b="1" dirty="0"/>
              <a:t>Real-time viewing only. </a:t>
            </a:r>
            <a:r>
              <a:rPr lang="en-US" dirty="0"/>
              <a:t>Events taking place will be viewable only when they are occurring.</a:t>
            </a:r>
          </a:p>
          <a:p>
            <a:r>
              <a:rPr lang="en-US" b="1" dirty="0"/>
              <a:t>Motion-activated recording. </a:t>
            </a:r>
            <a:r>
              <a:rPr lang="en-US" dirty="0"/>
              <a:t>Surveillance system can record video only when there is motion to record, such as a person walking or a vehicle driving through a camera’s field of view.</a:t>
            </a:r>
          </a:p>
          <a:p>
            <a:r>
              <a:rPr lang="en-US" b="1" dirty="0"/>
              <a:t>Periodic still images. </a:t>
            </a:r>
            <a:r>
              <a:rPr lang="en-US" dirty="0"/>
              <a:t>A surveillance system can record still images from each camera every few seconds, whether something is going on or not.</a:t>
            </a:r>
          </a:p>
          <a:p>
            <a:r>
              <a:rPr lang="en-US" b="1" dirty="0"/>
              <a:t>Continuous video recording. </a:t>
            </a:r>
            <a:r>
              <a:rPr lang="en-US" dirty="0"/>
              <a:t>A surveillance system can continuously record video whether there is motion or not.</a:t>
            </a:r>
          </a:p>
          <a:p>
            <a:r>
              <a:rPr lang="en-US" dirty="0"/>
              <a:t>Surveillance systems can record data onto videotape, hard drive, or DVR/RW media. Systems can be configured to </a:t>
            </a:r>
            <a:r>
              <a:rPr lang="en-US" b="1" dirty="0"/>
              <a:t>retain images</a:t>
            </a:r>
            <a:r>
              <a:rPr lang="en-US" dirty="0"/>
              <a:t> for a day, a month, several months, or longer, depending upon the storage capacity of the system.</a:t>
            </a:r>
          </a:p>
          <a:p>
            <a:endParaRPr lang="en-US" dirty="0"/>
          </a:p>
        </p:txBody>
      </p:sp>
      <p:sp>
        <p:nvSpPr>
          <p:cNvPr id="4" name="Slide Number Placeholder 3"/>
          <p:cNvSpPr>
            <a:spLocks noGrp="1"/>
          </p:cNvSpPr>
          <p:nvPr>
            <p:ph type="sldNum" sz="quarter" idx="10"/>
          </p:nvPr>
        </p:nvSpPr>
        <p:spPr/>
        <p:txBody>
          <a:bodyPr/>
          <a:lstStyle/>
          <a:p>
            <a:fld id="{E23C1B22-0B91-4A69-8395-496D91E367CE}" type="slidenum">
              <a:rPr lang="en-US" smtClean="0"/>
              <a:t>18</a:t>
            </a:fld>
            <a:endParaRPr lang="en-US"/>
          </a:p>
        </p:txBody>
      </p:sp>
    </p:spTree>
    <p:extLst>
      <p:ext uri="{BB962C8B-B14F-4D97-AF65-F5344CB8AC3E}">
        <p14:creationId xmlns:p14="http://schemas.microsoft.com/office/powerpoint/2010/main" val="23707924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alarm system is an apparatus that consists of a central controller called an alarm panel, plus several sensors of different kinds including:</a:t>
            </a:r>
          </a:p>
          <a:p>
            <a:endParaRPr lang="en-US" dirty="0" smtClean="0"/>
          </a:p>
          <a:p>
            <a:r>
              <a:rPr lang="en-US" dirty="0" smtClean="0"/>
              <a:t>Floor sensors, thermal sensors.</a:t>
            </a:r>
          </a:p>
          <a:p>
            <a:endParaRPr lang="en-US" dirty="0"/>
          </a:p>
          <a:p>
            <a:r>
              <a:rPr lang="en-US" dirty="0" smtClean="0"/>
              <a:t>Alerting:  Strobe-light, </a:t>
            </a:r>
          </a:p>
          <a:p>
            <a:endParaRPr lang="en-US" dirty="0"/>
          </a:p>
          <a:p>
            <a:endParaRPr lang="en-US" dirty="0" smtClean="0"/>
          </a:p>
          <a:p>
            <a:r>
              <a:rPr lang="en-US" dirty="0"/>
              <a:t>purpose of a </a:t>
            </a:r>
            <a:r>
              <a:rPr lang="en-US" b="1" dirty="0"/>
              <a:t>duress alarm </a:t>
            </a:r>
            <a:r>
              <a:rPr lang="en-US" dirty="0"/>
              <a:t>is to give personnel a means for discretely signaling others of some sort of an emergency situation.</a:t>
            </a:r>
          </a:p>
        </p:txBody>
      </p:sp>
      <p:sp>
        <p:nvSpPr>
          <p:cNvPr id="4" name="Slide Number Placeholder 3"/>
          <p:cNvSpPr>
            <a:spLocks noGrp="1"/>
          </p:cNvSpPr>
          <p:nvPr>
            <p:ph type="sldNum" sz="quarter" idx="10"/>
          </p:nvPr>
        </p:nvSpPr>
        <p:spPr/>
        <p:txBody>
          <a:bodyPr/>
          <a:lstStyle/>
          <a:p>
            <a:fld id="{E23C1B22-0B91-4A69-8395-496D91E367CE}" type="slidenum">
              <a:rPr lang="en-US" smtClean="0"/>
              <a:t>19</a:t>
            </a:fld>
            <a:endParaRPr lang="en-US"/>
          </a:p>
        </p:txBody>
      </p:sp>
    </p:spTree>
    <p:extLst>
      <p:ext uri="{BB962C8B-B14F-4D97-AF65-F5344CB8AC3E}">
        <p14:creationId xmlns:p14="http://schemas.microsoft.com/office/powerpoint/2010/main" val="116383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019C8E0F-40D4-4806-9D98-156AC65AF227}" type="slidenum">
              <a:rPr lang="en-US" altLang="en-US" sz="1200"/>
              <a:pPr eaLnBrk="1" hangingPunct="1"/>
              <a:t>2</a:t>
            </a:fld>
            <a:endParaRPr lang="en-US" altLang="en-US" sz="1200"/>
          </a:p>
        </p:txBody>
      </p:sp>
      <p:sp>
        <p:nvSpPr>
          <p:cNvPr id="2334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33475" name="Rectangle 3"/>
          <p:cNvSpPr>
            <a:spLocks noGrp="1" noChangeArrowheads="1"/>
          </p:cNvSpPr>
          <p:nvPr>
            <p:ph type="body" idx="1"/>
          </p:nvPr>
        </p:nvSpPr>
        <p:spPr/>
        <p:txBody>
          <a:bodyPr/>
          <a:lstStyle/>
          <a:p>
            <a:pPr eaLnBrk="1" hangingPunct="1">
              <a:defRPr/>
            </a:pPr>
            <a:endParaRPr lang="en-US" smtClean="0">
              <a:ea typeface="ＭＳ Ｐゴシック" charset="0"/>
            </a:endParaRPr>
          </a:p>
        </p:txBody>
      </p:sp>
    </p:spTree>
    <p:extLst>
      <p:ext uri="{BB962C8B-B14F-4D97-AF65-F5344CB8AC3E}">
        <p14:creationId xmlns:p14="http://schemas.microsoft.com/office/powerpoint/2010/main" val="4084184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Laws or regulations in some areas require an employer to post visible notices if video surveillance is present at a facility.</a:t>
            </a:r>
          </a:p>
        </p:txBody>
      </p:sp>
      <p:sp>
        <p:nvSpPr>
          <p:cNvPr id="4" name="Slide Number Placeholder 3"/>
          <p:cNvSpPr>
            <a:spLocks noGrp="1"/>
          </p:cNvSpPr>
          <p:nvPr>
            <p:ph type="sldNum" sz="quarter" idx="10"/>
          </p:nvPr>
        </p:nvSpPr>
        <p:spPr/>
        <p:txBody>
          <a:bodyPr/>
          <a:lstStyle/>
          <a:p>
            <a:fld id="{E23C1B22-0B91-4A69-8395-496D91E367CE}" type="slidenum">
              <a:rPr lang="en-US" smtClean="0"/>
              <a:t>20</a:t>
            </a:fld>
            <a:endParaRPr lang="en-US"/>
          </a:p>
        </p:txBody>
      </p:sp>
    </p:spTree>
    <p:extLst>
      <p:ext uri="{BB962C8B-B14F-4D97-AF65-F5344CB8AC3E}">
        <p14:creationId xmlns:p14="http://schemas.microsoft.com/office/powerpoint/2010/main" val="2053691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Deterrent control.  </a:t>
            </a:r>
          </a:p>
          <a:p>
            <a:endParaRPr lang="en-US" dirty="0"/>
          </a:p>
          <a:p>
            <a:r>
              <a:rPr lang="en-US" dirty="0"/>
              <a:t>Lighting should not betray the locations of other security controls such as surveillance cameras, motion detectors, or guard posts</a:t>
            </a:r>
            <a:r>
              <a:rPr lang="en-US" dirty="0" smtClean="0"/>
              <a:t>.</a:t>
            </a:r>
          </a:p>
          <a:p>
            <a:endParaRPr lang="en-US" dirty="0"/>
          </a:p>
          <a:p>
            <a:r>
              <a:rPr lang="en-US" dirty="0" smtClean="0"/>
              <a:t>NIST -   there should be no dark areas between lamps/lights.</a:t>
            </a:r>
            <a:endParaRPr lang="en-US" dirty="0"/>
          </a:p>
        </p:txBody>
      </p:sp>
      <p:sp>
        <p:nvSpPr>
          <p:cNvPr id="4" name="Slide Number Placeholder 3"/>
          <p:cNvSpPr>
            <a:spLocks noGrp="1"/>
          </p:cNvSpPr>
          <p:nvPr>
            <p:ph type="sldNum" sz="quarter" idx="10"/>
          </p:nvPr>
        </p:nvSpPr>
        <p:spPr/>
        <p:txBody>
          <a:bodyPr/>
          <a:lstStyle/>
          <a:p>
            <a:fld id="{E23C1B22-0B91-4A69-8395-496D91E367CE}" type="slidenum">
              <a:rPr lang="en-US" smtClean="0"/>
              <a:t>21</a:t>
            </a:fld>
            <a:endParaRPr lang="en-US"/>
          </a:p>
        </p:txBody>
      </p:sp>
    </p:spTree>
    <p:extLst>
      <p:ext uri="{BB962C8B-B14F-4D97-AF65-F5344CB8AC3E}">
        <p14:creationId xmlns:p14="http://schemas.microsoft.com/office/powerpoint/2010/main" val="17000295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3C1B22-0B91-4A69-8395-496D91E367CE}" type="slidenum">
              <a:rPr lang="en-US" smtClean="0"/>
              <a:t>22</a:t>
            </a:fld>
            <a:endParaRPr lang="en-US"/>
          </a:p>
        </p:txBody>
      </p:sp>
    </p:spTree>
    <p:extLst>
      <p:ext uri="{BB962C8B-B14F-4D97-AF65-F5344CB8AC3E}">
        <p14:creationId xmlns:p14="http://schemas.microsoft.com/office/powerpoint/2010/main" val="40014129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3C1B22-0B91-4A69-8395-496D91E367CE}" type="slidenum">
              <a:rPr lang="en-US" smtClean="0"/>
              <a:t>23</a:t>
            </a:fld>
            <a:endParaRPr lang="en-US"/>
          </a:p>
        </p:txBody>
      </p:sp>
    </p:spTree>
    <p:extLst>
      <p:ext uri="{BB962C8B-B14F-4D97-AF65-F5344CB8AC3E}">
        <p14:creationId xmlns:p14="http://schemas.microsoft.com/office/powerpoint/2010/main" val="14416576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3C1B22-0B91-4A69-8395-496D91E367CE}" type="slidenum">
              <a:rPr lang="en-US" smtClean="0"/>
              <a:t>24</a:t>
            </a:fld>
            <a:endParaRPr lang="en-US"/>
          </a:p>
        </p:txBody>
      </p:sp>
    </p:spTree>
    <p:extLst>
      <p:ext uri="{BB962C8B-B14F-4D97-AF65-F5344CB8AC3E}">
        <p14:creationId xmlns:p14="http://schemas.microsoft.com/office/powerpoint/2010/main" val="12533937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3C1B22-0B91-4A69-8395-496D91E367CE}" type="slidenum">
              <a:rPr lang="en-US" smtClean="0"/>
              <a:t>25</a:t>
            </a:fld>
            <a:endParaRPr lang="en-US"/>
          </a:p>
        </p:txBody>
      </p:sp>
    </p:spTree>
    <p:extLst>
      <p:ext uri="{BB962C8B-B14F-4D97-AF65-F5344CB8AC3E}">
        <p14:creationId xmlns:p14="http://schemas.microsoft.com/office/powerpoint/2010/main" val="35505285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3C1B22-0B91-4A69-8395-496D91E367CE}" type="slidenum">
              <a:rPr lang="en-US" smtClean="0"/>
              <a:t>26</a:t>
            </a:fld>
            <a:endParaRPr lang="en-US"/>
          </a:p>
        </p:txBody>
      </p:sp>
    </p:spTree>
    <p:extLst>
      <p:ext uri="{BB962C8B-B14F-4D97-AF65-F5344CB8AC3E}">
        <p14:creationId xmlns:p14="http://schemas.microsoft.com/office/powerpoint/2010/main" val="11938094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3C1B22-0B91-4A69-8395-496D91E367CE}" type="slidenum">
              <a:rPr lang="en-US" smtClean="0"/>
              <a:t>27</a:t>
            </a:fld>
            <a:endParaRPr lang="en-US"/>
          </a:p>
        </p:txBody>
      </p:sp>
    </p:spTree>
    <p:extLst>
      <p:ext uri="{BB962C8B-B14F-4D97-AF65-F5344CB8AC3E}">
        <p14:creationId xmlns:p14="http://schemas.microsoft.com/office/powerpoint/2010/main" val="526895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3C1B22-0B91-4A69-8395-496D91E367CE}" type="slidenum">
              <a:rPr lang="en-US" smtClean="0"/>
              <a:t>28</a:t>
            </a:fld>
            <a:endParaRPr lang="en-US"/>
          </a:p>
        </p:txBody>
      </p:sp>
    </p:spTree>
    <p:extLst>
      <p:ext uri="{BB962C8B-B14F-4D97-AF65-F5344CB8AC3E}">
        <p14:creationId xmlns:p14="http://schemas.microsoft.com/office/powerpoint/2010/main" val="23277225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3C1B22-0B91-4A69-8395-496D91E367CE}" type="slidenum">
              <a:rPr lang="en-US" smtClean="0"/>
              <a:t>29</a:t>
            </a:fld>
            <a:endParaRPr lang="en-US"/>
          </a:p>
        </p:txBody>
      </p:sp>
    </p:spTree>
    <p:extLst>
      <p:ext uri="{BB962C8B-B14F-4D97-AF65-F5344CB8AC3E}">
        <p14:creationId xmlns:p14="http://schemas.microsoft.com/office/powerpoint/2010/main" val="42037446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3C1B22-0B91-4A69-8395-496D91E367CE}" type="slidenum">
              <a:rPr lang="en-US" smtClean="0"/>
              <a:t>3</a:t>
            </a:fld>
            <a:endParaRPr lang="en-US"/>
          </a:p>
        </p:txBody>
      </p:sp>
    </p:spTree>
    <p:extLst>
      <p:ext uri="{BB962C8B-B14F-4D97-AF65-F5344CB8AC3E}">
        <p14:creationId xmlns:p14="http://schemas.microsoft.com/office/powerpoint/2010/main" val="18703046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 A. Ordinary combustibles: wood, paper, and so on. </a:t>
            </a:r>
            <a:endParaRPr lang="en-US" dirty="0" smtClean="0"/>
          </a:p>
          <a:p>
            <a:r>
              <a:rPr lang="en-US" dirty="0" smtClean="0"/>
              <a:t>Class </a:t>
            </a:r>
            <a:r>
              <a:rPr lang="en-US" dirty="0"/>
              <a:t>B. Flammable liquids and gases: gasoline, propane, and so on. </a:t>
            </a:r>
            <a:endParaRPr lang="en-US" dirty="0" smtClean="0"/>
          </a:p>
          <a:p>
            <a:r>
              <a:rPr lang="en-US" dirty="0" smtClean="0"/>
              <a:t>Class </a:t>
            </a:r>
            <a:r>
              <a:rPr lang="en-US" dirty="0"/>
              <a:t>C. Energized electrical equipment. </a:t>
            </a:r>
            <a:endParaRPr lang="en-US" dirty="0" smtClean="0"/>
          </a:p>
          <a:p>
            <a:r>
              <a:rPr lang="en-US" dirty="0" smtClean="0"/>
              <a:t>Class </a:t>
            </a:r>
            <a:r>
              <a:rPr lang="en-US" dirty="0"/>
              <a:t>D. Combustible metals: magnesium, and so on. </a:t>
            </a:r>
            <a:endParaRPr lang="en-US" dirty="0" smtClean="0"/>
          </a:p>
          <a:p>
            <a:r>
              <a:rPr lang="en-US" dirty="0" smtClean="0"/>
              <a:t>Class </a:t>
            </a:r>
            <a:r>
              <a:rPr lang="en-US" dirty="0"/>
              <a:t>K. Cooking oils.</a:t>
            </a:r>
          </a:p>
          <a:p>
            <a:endParaRPr lang="en-US" dirty="0" smtClean="0"/>
          </a:p>
          <a:p>
            <a:endParaRPr lang="en-US" dirty="0"/>
          </a:p>
          <a:p>
            <a:r>
              <a:rPr lang="en-US" dirty="0" smtClean="0"/>
              <a:t>Smoke Detectors:</a:t>
            </a:r>
          </a:p>
          <a:p>
            <a:r>
              <a:rPr lang="en-US" b="1" dirty="0"/>
              <a:t>Optical</a:t>
            </a:r>
            <a:r>
              <a:rPr lang="en-US" dirty="0"/>
              <a:t>. These types of detectors utilize an infrared LED and a photo detector, and they function by detecting minute changes in the refraction of light caused by smoke.</a:t>
            </a:r>
          </a:p>
          <a:p>
            <a:r>
              <a:rPr lang="en-US" b="1" dirty="0"/>
              <a:t>Ionization</a:t>
            </a:r>
            <a:r>
              <a:rPr lang="en-US" dirty="0"/>
              <a:t>. These detectors detect smoke before it is visible by measuring slight changes in current between electrodes in the vicinity of a small amount of radioactive Americium-241</a:t>
            </a:r>
            <a:r>
              <a:rPr lang="en-US" dirty="0" smtClean="0"/>
              <a:t>.</a:t>
            </a:r>
          </a:p>
          <a:p>
            <a:endParaRPr lang="en-US" dirty="0"/>
          </a:p>
          <a:p>
            <a:r>
              <a:rPr lang="en-US" b="1" dirty="0"/>
              <a:t>Wet pipe systems</a:t>
            </a:r>
            <a:r>
              <a:rPr lang="en-US" dirty="0"/>
              <a:t>. The simplest and most common type of sprinkler system, wet pipe systems are filled with pressurized water, which is released when a sprinkler head’s fusible link is melted by heat from a nearby fire.</a:t>
            </a:r>
          </a:p>
          <a:p>
            <a:r>
              <a:rPr lang="en-US" b="1" dirty="0"/>
              <a:t>Dry pipe systems</a:t>
            </a:r>
            <a:r>
              <a:rPr lang="en-US" dirty="0"/>
              <a:t>. A more complex type of sprinkler system where water is not present in the pipes until the system is activated from a central valve.</a:t>
            </a:r>
          </a:p>
          <a:p>
            <a:r>
              <a:rPr lang="en-US" b="1" dirty="0"/>
              <a:t>Deluge systems</a:t>
            </a:r>
            <a:r>
              <a:rPr lang="en-US" dirty="0"/>
              <a:t>. A system where all sprinklers are open. When the system is activated, water is discharged from all sprinklers.</a:t>
            </a:r>
          </a:p>
          <a:p>
            <a:r>
              <a:rPr lang="en-US" b="1" dirty="0"/>
              <a:t>Pre-Action Systems. </a:t>
            </a:r>
            <a:r>
              <a:rPr lang="en-US" dirty="0"/>
              <a:t>A dry pipe that is converted to a wet pipe system when a smoke, fire, or heat alarm is activated. This type of system is often used in computing facilities, where the consequence of an accidental discharge is high.</a:t>
            </a:r>
          </a:p>
          <a:p>
            <a:r>
              <a:rPr lang="en-US" b="1" dirty="0"/>
              <a:t>Foam water sprinkler systems</a:t>
            </a:r>
            <a:r>
              <a:rPr lang="en-US" dirty="0"/>
              <a:t>. A variation of any of the water-based sprinkler systems where the liquid discharged is a combination of water and fire-retardant foam</a:t>
            </a:r>
            <a:r>
              <a:rPr lang="en-US" dirty="0" smtClean="0"/>
              <a:t>.</a:t>
            </a:r>
          </a:p>
          <a:p>
            <a:r>
              <a:rPr lang="en-US" b="1" dirty="0"/>
              <a:t>gaseous fire suppression systems </a:t>
            </a:r>
            <a:r>
              <a:rPr lang="en-US" dirty="0"/>
              <a:t>consist of inert gas in storage tanks, delivered via piping and nozzles. Gaseous fire suppression systems are used in areas with valuable electrical equipment such as computer systems. They work by displacing oxygen from the room(s) where the fire is located. In the heat-oxygen-fuel fire triangle, gaseous fire suppression works by removing oxygen from the fire by interfering with chemical combustion. Examples of sub- stances used for gaseous fire suppression include FM-200 and </a:t>
            </a:r>
            <a:r>
              <a:rPr lang="en-US" dirty="0" err="1"/>
              <a:t>Inergen</a:t>
            </a:r>
            <a:r>
              <a:rPr lang="en-US" dirty="0"/>
              <a:t>.</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E23C1B22-0B91-4A69-8395-496D91E367CE}" type="slidenum">
              <a:rPr lang="en-US" smtClean="0"/>
              <a:t>30</a:t>
            </a:fld>
            <a:endParaRPr lang="en-US"/>
          </a:p>
        </p:txBody>
      </p:sp>
    </p:spTree>
    <p:extLst>
      <p:ext uri="{BB962C8B-B14F-4D97-AF65-F5344CB8AC3E}">
        <p14:creationId xmlns:p14="http://schemas.microsoft.com/office/powerpoint/2010/main" val="12912386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3C1B22-0B91-4A69-8395-496D91E367CE}" type="slidenum">
              <a:rPr lang="en-US" smtClean="0"/>
              <a:t>31</a:t>
            </a:fld>
            <a:endParaRPr lang="en-US"/>
          </a:p>
        </p:txBody>
      </p:sp>
    </p:spTree>
    <p:extLst>
      <p:ext uri="{BB962C8B-B14F-4D97-AF65-F5344CB8AC3E}">
        <p14:creationId xmlns:p14="http://schemas.microsoft.com/office/powerpoint/2010/main" val="32947118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relative humidity in a facility with workers and computing equipment should range from 30 percent to 50 percent. </a:t>
            </a:r>
            <a:r>
              <a:rPr lang="en-US" b="1" dirty="0"/>
              <a:t>Levels below 30 percent </a:t>
            </a:r>
            <a:r>
              <a:rPr lang="en-US" dirty="0"/>
              <a:t>will result in discomfort and excessive thirst for staff, cause electronic equipment to become more brittle, and </a:t>
            </a:r>
            <a:r>
              <a:rPr lang="en-US" b="1" dirty="0"/>
              <a:t>permit more static electricity.</a:t>
            </a:r>
          </a:p>
          <a:p>
            <a:r>
              <a:rPr lang="en-US" dirty="0"/>
              <a:t>Levels above 50 percent will permit dust mites to survive, and higher levels may result in </a:t>
            </a:r>
            <a:r>
              <a:rPr lang="en-US" dirty="0" err="1"/>
              <a:t>condensa</a:t>
            </a:r>
            <a:r>
              <a:rPr lang="en-US" dirty="0"/>
              <a:t>-</a:t>
            </a:r>
          </a:p>
          <a:p>
            <a:r>
              <a:rPr lang="en-US" dirty="0" err="1"/>
              <a:t>tion</a:t>
            </a:r>
            <a:r>
              <a:rPr lang="en-US" dirty="0"/>
              <a:t>, where moisture causes corrosion. Moisture condensing on equipment will cause short circuits.</a:t>
            </a:r>
          </a:p>
        </p:txBody>
      </p:sp>
      <p:sp>
        <p:nvSpPr>
          <p:cNvPr id="4" name="Slide Number Placeholder 3"/>
          <p:cNvSpPr>
            <a:spLocks noGrp="1"/>
          </p:cNvSpPr>
          <p:nvPr>
            <p:ph type="sldNum" sz="quarter" idx="10"/>
          </p:nvPr>
        </p:nvSpPr>
        <p:spPr/>
        <p:txBody>
          <a:bodyPr/>
          <a:lstStyle/>
          <a:p>
            <a:fld id="{E23C1B22-0B91-4A69-8395-496D91E367CE}" type="slidenum">
              <a:rPr lang="en-US" smtClean="0"/>
              <a:t>32</a:t>
            </a:fld>
            <a:endParaRPr lang="en-US"/>
          </a:p>
        </p:txBody>
      </p:sp>
    </p:spTree>
    <p:extLst>
      <p:ext uri="{BB962C8B-B14F-4D97-AF65-F5344CB8AC3E}">
        <p14:creationId xmlns:p14="http://schemas.microsoft.com/office/powerpoint/2010/main" val="1132287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3C1B22-0B91-4A69-8395-496D91E367CE}" type="slidenum">
              <a:rPr lang="en-US" smtClean="0"/>
              <a:t>33</a:t>
            </a:fld>
            <a:endParaRPr lang="en-US"/>
          </a:p>
        </p:txBody>
      </p:sp>
    </p:spTree>
    <p:extLst>
      <p:ext uri="{BB962C8B-B14F-4D97-AF65-F5344CB8AC3E}">
        <p14:creationId xmlns:p14="http://schemas.microsoft.com/office/powerpoint/2010/main" val="36311598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Line </a:t>
            </a:r>
            <a:r>
              <a:rPr lang="en-US" dirty="0"/>
              <a:t>conditioners aren’t usually seen as standalone devices but instead are found in UPS sys- </a:t>
            </a:r>
            <a:r>
              <a:rPr lang="en-US" dirty="0" err="1"/>
              <a:t>tems</a:t>
            </a:r>
            <a:r>
              <a:rPr lang="en-US" dirty="0"/>
              <a:t>, discussed next.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E23C1B22-0B91-4A69-8395-496D91E367CE}" type="slidenum">
              <a:rPr lang="en-US" smtClean="0"/>
              <a:t>34</a:t>
            </a:fld>
            <a:endParaRPr lang="en-US"/>
          </a:p>
        </p:txBody>
      </p:sp>
    </p:spTree>
    <p:extLst>
      <p:ext uri="{BB962C8B-B14F-4D97-AF65-F5344CB8AC3E}">
        <p14:creationId xmlns:p14="http://schemas.microsoft.com/office/powerpoint/2010/main" val="12466804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3C1B22-0B91-4A69-8395-496D91E367CE}" type="slidenum">
              <a:rPr lang="en-US" smtClean="0"/>
              <a:t>35</a:t>
            </a:fld>
            <a:endParaRPr lang="en-US"/>
          </a:p>
        </p:txBody>
      </p:sp>
    </p:spTree>
    <p:extLst>
      <p:ext uri="{BB962C8B-B14F-4D97-AF65-F5344CB8AC3E}">
        <p14:creationId xmlns:p14="http://schemas.microsoft.com/office/powerpoint/2010/main" val="13602102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3C1B22-0B91-4A69-8395-496D91E367CE}" type="slidenum">
              <a:rPr lang="en-US" smtClean="0"/>
              <a:t>36</a:t>
            </a:fld>
            <a:endParaRPr lang="en-US"/>
          </a:p>
        </p:txBody>
      </p:sp>
    </p:spTree>
    <p:extLst>
      <p:ext uri="{BB962C8B-B14F-4D97-AF65-F5344CB8AC3E}">
        <p14:creationId xmlns:p14="http://schemas.microsoft.com/office/powerpoint/2010/main" val="10912861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3C1B22-0B91-4A69-8395-496D91E367CE}" type="slidenum">
              <a:rPr lang="en-US" smtClean="0"/>
              <a:t>37</a:t>
            </a:fld>
            <a:endParaRPr lang="en-US"/>
          </a:p>
        </p:txBody>
      </p:sp>
    </p:spTree>
    <p:extLst>
      <p:ext uri="{BB962C8B-B14F-4D97-AF65-F5344CB8AC3E}">
        <p14:creationId xmlns:p14="http://schemas.microsoft.com/office/powerpoint/2010/main" val="22384522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3C1B22-0B91-4A69-8395-496D91E367CE}" type="slidenum">
              <a:rPr lang="en-US" smtClean="0"/>
              <a:t>38</a:t>
            </a:fld>
            <a:endParaRPr lang="en-US"/>
          </a:p>
        </p:txBody>
      </p:sp>
    </p:spTree>
    <p:extLst>
      <p:ext uri="{BB962C8B-B14F-4D97-AF65-F5344CB8AC3E}">
        <p14:creationId xmlns:p14="http://schemas.microsoft.com/office/powerpoint/2010/main" val="3804588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Other CONS:   Also vulnerable to “tailgating,” Cloning the RFID or Magnetic-Strip </a:t>
            </a:r>
            <a:r>
              <a:rPr lang="en-US" dirty="0"/>
              <a:t>Card</a:t>
            </a:r>
            <a:endParaRPr lang="en-US" dirty="0" smtClean="0"/>
          </a:p>
          <a:p>
            <a:r>
              <a:rPr lang="en-US" dirty="0" smtClean="0"/>
              <a:t>Remedies:   One-card – One-person policy and enforce it.  </a:t>
            </a:r>
          </a:p>
          <a:p>
            <a:r>
              <a:rPr lang="en-US" dirty="0"/>
              <a:t>	</a:t>
            </a:r>
            <a:r>
              <a:rPr lang="en-US" dirty="0" smtClean="0"/>
              <a:t>Mantraps, or security guard.</a:t>
            </a:r>
          </a:p>
          <a:p>
            <a:r>
              <a:rPr lang="en-US" dirty="0"/>
              <a:t>	</a:t>
            </a:r>
            <a:r>
              <a:rPr lang="en-US" dirty="0" smtClean="0"/>
              <a:t>PIN Pad entry system coupled with RFID Card.</a:t>
            </a:r>
            <a:endParaRPr lang="en-US" dirty="0"/>
          </a:p>
        </p:txBody>
      </p:sp>
      <p:sp>
        <p:nvSpPr>
          <p:cNvPr id="4" name="Slide Number Placeholder 3"/>
          <p:cNvSpPr>
            <a:spLocks noGrp="1"/>
          </p:cNvSpPr>
          <p:nvPr>
            <p:ph type="sldNum" sz="quarter" idx="10"/>
          </p:nvPr>
        </p:nvSpPr>
        <p:spPr/>
        <p:txBody>
          <a:bodyPr/>
          <a:lstStyle/>
          <a:p>
            <a:fld id="{E23C1B22-0B91-4A69-8395-496D91E367CE}" type="slidenum">
              <a:rPr lang="en-US" smtClean="0"/>
              <a:t>4</a:t>
            </a:fld>
            <a:endParaRPr lang="en-US"/>
          </a:p>
        </p:txBody>
      </p:sp>
    </p:spTree>
    <p:extLst>
      <p:ext uri="{BB962C8B-B14F-4D97-AF65-F5344CB8AC3E}">
        <p14:creationId xmlns:p14="http://schemas.microsoft.com/office/powerpoint/2010/main" val="3334302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3C1B22-0B91-4A69-8395-496D91E367CE}" type="slidenum">
              <a:rPr lang="en-US" smtClean="0"/>
              <a:t>5</a:t>
            </a:fld>
            <a:endParaRPr lang="en-US"/>
          </a:p>
        </p:txBody>
      </p:sp>
    </p:spTree>
    <p:extLst>
      <p:ext uri="{BB962C8B-B14F-4D97-AF65-F5344CB8AC3E}">
        <p14:creationId xmlns:p14="http://schemas.microsoft.com/office/powerpoint/2010/main" val="1892960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Biometrics is a means for measuring a physiological characteristic of a </a:t>
            </a:r>
            <a:r>
              <a:rPr lang="en-US" dirty="0" smtClean="0"/>
              <a:t>person</a:t>
            </a:r>
          </a:p>
          <a:p>
            <a:endParaRPr lang="en-US" dirty="0"/>
          </a:p>
          <a:p>
            <a:r>
              <a:rPr lang="en-US" dirty="0"/>
              <a:t>The most common biometrics in use in facility access controls are:</a:t>
            </a:r>
          </a:p>
          <a:p>
            <a:r>
              <a:rPr lang="en-US" dirty="0"/>
              <a:t>Fingerprint. </a:t>
            </a:r>
          </a:p>
          <a:p>
            <a:r>
              <a:rPr lang="en-US" dirty="0" smtClean="0"/>
              <a:t>Hand </a:t>
            </a:r>
            <a:r>
              <a:rPr lang="en-US" dirty="0"/>
              <a:t>print. </a:t>
            </a:r>
            <a:r>
              <a:rPr lang="en-US" dirty="0" smtClean="0"/>
              <a:t>popular </a:t>
            </a:r>
            <a:r>
              <a:rPr lang="en-US" dirty="0"/>
              <a:t>biometric measurement is the geometry of a human hand.</a:t>
            </a:r>
          </a:p>
          <a:p>
            <a:r>
              <a:rPr lang="en-US" dirty="0"/>
              <a:t>Iris scan. Human irises are as unique as fingerprints, and high-resolution digital imaging is able to capture a high-quality image from a comfortable distance from the subject. Iris scan-based biometric systems are available and growing in popularity. </a:t>
            </a:r>
          </a:p>
          <a:p>
            <a:endParaRPr lang="en-US" dirty="0"/>
          </a:p>
        </p:txBody>
      </p:sp>
      <p:sp>
        <p:nvSpPr>
          <p:cNvPr id="4" name="Slide Number Placeholder 3"/>
          <p:cNvSpPr>
            <a:spLocks noGrp="1"/>
          </p:cNvSpPr>
          <p:nvPr>
            <p:ph type="sldNum" sz="quarter" idx="10"/>
          </p:nvPr>
        </p:nvSpPr>
        <p:spPr/>
        <p:txBody>
          <a:bodyPr/>
          <a:lstStyle/>
          <a:p>
            <a:fld id="{E23C1B22-0B91-4A69-8395-496D91E367CE}" type="slidenum">
              <a:rPr lang="en-US" smtClean="0"/>
              <a:t>6</a:t>
            </a:fld>
            <a:endParaRPr lang="en-US"/>
          </a:p>
        </p:txBody>
      </p:sp>
    </p:spTree>
    <p:extLst>
      <p:ext uri="{BB962C8B-B14F-4D97-AF65-F5344CB8AC3E}">
        <p14:creationId xmlns:p14="http://schemas.microsoft.com/office/powerpoint/2010/main" val="1595717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3C1B22-0B91-4A69-8395-496D91E367CE}" type="slidenum">
              <a:rPr lang="en-US" smtClean="0"/>
              <a:t>7</a:t>
            </a:fld>
            <a:endParaRPr lang="en-US"/>
          </a:p>
        </p:txBody>
      </p:sp>
    </p:spTree>
    <p:extLst>
      <p:ext uri="{BB962C8B-B14F-4D97-AF65-F5344CB8AC3E}">
        <p14:creationId xmlns:p14="http://schemas.microsoft.com/office/powerpoint/2010/main" val="127037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Metal keys are </a:t>
            </a:r>
            <a:r>
              <a:rPr lang="en-US" dirty="0" smtClean="0"/>
              <a:t>discouraged </a:t>
            </a:r>
            <a:r>
              <a:rPr lang="en-US" dirty="0"/>
              <a:t>for use as a primary access control for </a:t>
            </a:r>
            <a:r>
              <a:rPr lang="en-US" dirty="0" smtClean="0"/>
              <a:t>the above reasons </a:t>
            </a:r>
            <a:r>
              <a:rPr lang="en-US" dirty="0"/>
              <a:t>and because m</a:t>
            </a:r>
            <a:r>
              <a:rPr lang="en-US" dirty="0" smtClean="0"/>
              <a:t>any </a:t>
            </a:r>
            <a:r>
              <a:rPr lang="en-US" dirty="0"/>
              <a:t>locksets are vulnerable to a specially crafted key called a “bump </a:t>
            </a:r>
            <a:r>
              <a:rPr lang="en-US" dirty="0" smtClean="0"/>
              <a:t>key” as well as lock-picking, which show </a:t>
            </a:r>
            <a:r>
              <a:rPr lang="en-US" dirty="0"/>
              <a:t>no sign of forced </a:t>
            </a:r>
            <a:r>
              <a:rPr lang="en-US" dirty="0" smtClean="0"/>
              <a:t>entry</a:t>
            </a:r>
          </a:p>
          <a:p>
            <a:endParaRPr lang="en-US" dirty="0"/>
          </a:p>
          <a:p>
            <a:endParaRPr lang="en-US" dirty="0"/>
          </a:p>
          <a:p>
            <a:r>
              <a:rPr lang="en-US" dirty="0" smtClean="0"/>
              <a:t>Metal Keys are great for a backup method of entry into a facility/room.</a:t>
            </a:r>
            <a:endParaRPr lang="en-US" dirty="0"/>
          </a:p>
          <a:p>
            <a:r>
              <a:rPr lang="en-US" dirty="0"/>
              <a:t>All metal keys should be issued according to a strict procedure that includes written records. When possible, each key should be serialized (stamped with a unique identifying mark or </a:t>
            </a:r>
            <a:r>
              <a:rPr lang="en-US" dirty="0" err="1"/>
              <a:t>num</a:t>
            </a:r>
            <a:r>
              <a:rPr lang="en-US" dirty="0"/>
              <a:t>- </a:t>
            </a:r>
            <a:r>
              <a:rPr lang="en-US" dirty="0" err="1"/>
              <a:t>ber</a:t>
            </a:r>
            <a:r>
              <a:rPr lang="en-US" dirty="0"/>
              <a:t>), which enables identification of a specific key, should it be found. Employees who are issued metal keys should sign a form that describes their responsibility for safekeeping of the key.</a:t>
            </a:r>
          </a:p>
          <a:p>
            <a:endParaRPr lang="en-US" dirty="0"/>
          </a:p>
        </p:txBody>
      </p:sp>
      <p:sp>
        <p:nvSpPr>
          <p:cNvPr id="4" name="Slide Number Placeholder 3"/>
          <p:cNvSpPr>
            <a:spLocks noGrp="1"/>
          </p:cNvSpPr>
          <p:nvPr>
            <p:ph type="sldNum" sz="quarter" idx="10"/>
          </p:nvPr>
        </p:nvSpPr>
        <p:spPr/>
        <p:txBody>
          <a:bodyPr/>
          <a:lstStyle/>
          <a:p>
            <a:fld id="{E23C1B22-0B91-4A69-8395-496D91E367CE}" type="slidenum">
              <a:rPr lang="en-US" smtClean="0"/>
              <a:t>8</a:t>
            </a:fld>
            <a:endParaRPr lang="en-US"/>
          </a:p>
        </p:txBody>
      </p:sp>
    </p:spTree>
    <p:extLst>
      <p:ext uri="{BB962C8B-B14F-4D97-AF65-F5344CB8AC3E}">
        <p14:creationId xmlns:p14="http://schemas.microsoft.com/office/powerpoint/2010/main" val="34502605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3C1B22-0B91-4A69-8395-496D91E367CE}" type="slidenum">
              <a:rPr lang="en-US" smtClean="0"/>
              <a:t>9</a:t>
            </a:fld>
            <a:endParaRPr lang="en-US"/>
          </a:p>
        </p:txBody>
      </p:sp>
    </p:spTree>
    <p:extLst>
      <p:ext uri="{BB962C8B-B14F-4D97-AF65-F5344CB8AC3E}">
        <p14:creationId xmlns:p14="http://schemas.microsoft.com/office/powerpoint/2010/main" val="42533367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914400" y="3124200"/>
            <a:ext cx="10363200" cy="838200"/>
          </a:xfrm>
        </p:spPr>
        <p:txBody>
          <a:bodyPr/>
          <a:lstStyle>
            <a:lvl1pPr>
              <a:defRPr sz="4400"/>
            </a:lvl1pPr>
          </a:lstStyle>
          <a:p>
            <a:r>
              <a:rPr lang="en-US" smtClean="0"/>
              <a:t>Click to edit Master title style</a:t>
            </a:r>
            <a:endParaRPr lang="en-US"/>
          </a:p>
        </p:txBody>
      </p:sp>
      <p:sp>
        <p:nvSpPr>
          <p:cNvPr id="4099" name="Rectangle 3"/>
          <p:cNvSpPr>
            <a:spLocks noGrp="1" noChangeArrowheads="1"/>
          </p:cNvSpPr>
          <p:nvPr>
            <p:ph type="subTitle" idx="1"/>
          </p:nvPr>
        </p:nvSpPr>
        <p:spPr>
          <a:xfrm>
            <a:off x="1828800" y="4191000"/>
            <a:ext cx="8331200" cy="990600"/>
          </a:xfrm>
        </p:spPr>
        <p:txBody>
          <a:bodyPr/>
          <a:lstStyle>
            <a:lvl1pPr marL="0" indent="0" algn="ctr">
              <a:buFontTx/>
              <a:buNone/>
              <a:defRPr sz="4300" b="1"/>
            </a:lvl1pPr>
          </a:lstStyle>
          <a:p>
            <a:r>
              <a:rPr lang="en-US" smtClean="0"/>
              <a:t>Click to edit Master subtitle style</a:t>
            </a:r>
            <a:endParaRPr lang="en-US"/>
          </a:p>
        </p:txBody>
      </p:sp>
      <p:sp>
        <p:nvSpPr>
          <p:cNvPr id="4" name="Rectangle 4"/>
          <p:cNvSpPr>
            <a:spLocks noGrp="1" noChangeArrowheads="1"/>
          </p:cNvSpPr>
          <p:nvPr>
            <p:ph type="dt" sz="half" idx="10"/>
          </p:nvPr>
        </p:nvSpPr>
        <p:spPr bwMode="auto">
          <a:xfrm>
            <a:off x="914400" y="6248400"/>
            <a:ext cx="2540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400">
                <a:solidFill>
                  <a:srgbClr val="222222"/>
                </a:solidFill>
              </a:defRPr>
            </a:lvl1pPr>
          </a:lstStyle>
          <a:p>
            <a:endParaRPr lang="en-US"/>
          </a:p>
        </p:txBody>
      </p:sp>
      <p:sp>
        <p:nvSpPr>
          <p:cNvPr id="5" name="Rectangle 5"/>
          <p:cNvSpPr>
            <a:spLocks noGrp="1" noChangeArrowheads="1"/>
          </p:cNvSpPr>
          <p:nvPr>
            <p:ph type="ftr" sz="quarter" idx="11"/>
          </p:nvPr>
        </p:nvSpPr>
        <p:spPr>
          <a:xfrm>
            <a:off x="4165600" y="6248400"/>
            <a:ext cx="3860800" cy="457200"/>
          </a:xfrm>
        </p:spPr>
        <p:txBody>
          <a:bodyPr/>
          <a:lstStyle>
            <a:lvl1pPr algn="ctr">
              <a:defRPr sz="1400">
                <a:latin typeface="Times New Roman" pitchFamily="18" charset="0"/>
              </a:defRPr>
            </a:lvl1pPr>
          </a:lstStyle>
          <a:p>
            <a:r>
              <a:rPr lang="en-US" smtClean="0"/>
              <a:t>CISSP Guide to Security Essentials, 2e</a:t>
            </a:r>
            <a:endParaRPr lang="en-US"/>
          </a:p>
        </p:txBody>
      </p:sp>
      <p:sp>
        <p:nvSpPr>
          <p:cNvPr id="6" name="Rectangle 6"/>
          <p:cNvSpPr>
            <a:spLocks noGrp="1" noChangeArrowheads="1"/>
          </p:cNvSpPr>
          <p:nvPr>
            <p:ph type="sldNum" sz="quarter" idx="12"/>
          </p:nvPr>
        </p:nvSpPr>
        <p:spPr>
          <a:xfrm>
            <a:off x="8737600" y="6248400"/>
            <a:ext cx="2540000" cy="457200"/>
          </a:xfrm>
        </p:spPr>
        <p:txBody>
          <a:bodyPr/>
          <a:lstStyle>
            <a:lvl1pPr>
              <a:defRPr sz="1400">
                <a:latin typeface="Times New Roman" panose="02020603050405020304" pitchFamily="18" charset="0"/>
              </a:defRPr>
            </a:lvl1pPr>
          </a:lstStyle>
          <a:p>
            <a:fld id="{5FE921DA-4DAA-4F0B-BD79-4C394EBE0759}" type="slidenum">
              <a:rPr lang="en-US" smtClean="0"/>
              <a:t>‹#›</a:t>
            </a:fld>
            <a:endParaRPr lang="en-US"/>
          </a:p>
        </p:txBody>
      </p:sp>
    </p:spTree>
    <p:extLst>
      <p:ext uri="{BB962C8B-B14F-4D97-AF65-F5344CB8AC3E}">
        <p14:creationId xmlns:p14="http://schemas.microsoft.com/office/powerpoint/2010/main" val="1016341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r>
              <a:rPr lang="en-US" smtClean="0"/>
              <a:t>CISSP Guide to Security Essentials, 2e</a:t>
            </a:r>
            <a:endParaRPr lang="en-US"/>
          </a:p>
        </p:txBody>
      </p:sp>
      <p:sp>
        <p:nvSpPr>
          <p:cNvPr id="5" name="Rectangle 6"/>
          <p:cNvSpPr>
            <a:spLocks noGrp="1" noChangeArrowheads="1"/>
          </p:cNvSpPr>
          <p:nvPr>
            <p:ph type="sldNum" sz="quarter" idx="11"/>
          </p:nvPr>
        </p:nvSpPr>
        <p:spPr>
          <a:ln/>
        </p:spPr>
        <p:txBody>
          <a:bodyPr/>
          <a:lstStyle>
            <a:lvl1pPr>
              <a:defRPr/>
            </a:lvl1pPr>
          </a:lstStyle>
          <a:p>
            <a:fld id="{5FE921DA-4DAA-4F0B-BD79-4C394EBE0759}" type="slidenum">
              <a:rPr lang="en-US" smtClean="0"/>
              <a:t>‹#›</a:t>
            </a:fld>
            <a:endParaRPr lang="en-US"/>
          </a:p>
        </p:txBody>
      </p:sp>
    </p:spTree>
    <p:extLst>
      <p:ext uri="{BB962C8B-B14F-4D97-AF65-F5344CB8AC3E}">
        <p14:creationId xmlns:p14="http://schemas.microsoft.com/office/powerpoint/2010/main" val="571519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88400" y="381000"/>
            <a:ext cx="26924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11200" y="381000"/>
            <a:ext cx="78740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r>
              <a:rPr lang="en-US" smtClean="0"/>
              <a:t>CISSP Guide to Security Essentials, 2e</a:t>
            </a:r>
            <a:endParaRPr lang="en-US"/>
          </a:p>
        </p:txBody>
      </p:sp>
      <p:sp>
        <p:nvSpPr>
          <p:cNvPr id="5" name="Rectangle 6"/>
          <p:cNvSpPr>
            <a:spLocks noGrp="1" noChangeArrowheads="1"/>
          </p:cNvSpPr>
          <p:nvPr>
            <p:ph type="sldNum" sz="quarter" idx="11"/>
          </p:nvPr>
        </p:nvSpPr>
        <p:spPr>
          <a:ln/>
        </p:spPr>
        <p:txBody>
          <a:bodyPr/>
          <a:lstStyle>
            <a:lvl1pPr>
              <a:defRPr/>
            </a:lvl1pPr>
          </a:lstStyle>
          <a:p>
            <a:fld id="{5FE921DA-4DAA-4F0B-BD79-4C394EBE0759}" type="slidenum">
              <a:rPr lang="en-US" smtClean="0"/>
              <a:t>‹#›</a:t>
            </a:fld>
            <a:endParaRPr lang="en-US"/>
          </a:p>
        </p:txBody>
      </p:sp>
    </p:spTree>
    <p:extLst>
      <p:ext uri="{BB962C8B-B14F-4D97-AF65-F5344CB8AC3E}">
        <p14:creationId xmlns:p14="http://schemas.microsoft.com/office/powerpoint/2010/main" val="2952983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14400" y="1981200"/>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981200"/>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smtClean="0"/>
              <a:t>CISSP Guide to Security Essentials, 2e</a:t>
            </a:r>
            <a:endParaRPr lang="en-US"/>
          </a:p>
        </p:txBody>
      </p:sp>
      <p:sp>
        <p:nvSpPr>
          <p:cNvPr id="6" name="Rectangle 6"/>
          <p:cNvSpPr>
            <a:spLocks noGrp="1" noChangeArrowheads="1"/>
          </p:cNvSpPr>
          <p:nvPr>
            <p:ph type="sldNum" sz="quarter" idx="11"/>
          </p:nvPr>
        </p:nvSpPr>
        <p:spPr>
          <a:ln/>
        </p:spPr>
        <p:txBody>
          <a:bodyPr/>
          <a:lstStyle>
            <a:lvl1pPr>
              <a:defRPr/>
            </a:lvl1pPr>
          </a:lstStyle>
          <a:p>
            <a:fld id="{33091575-4844-4CA6-A629-1CEC915326F9}" type="slidenum">
              <a:rPr lang="en-US" altLang="en-US"/>
              <a:pPr/>
              <a:t>‹#›</a:t>
            </a:fld>
            <a:endParaRPr lang="en-US" altLang="en-US"/>
          </a:p>
        </p:txBody>
      </p:sp>
    </p:spTree>
    <p:extLst>
      <p:ext uri="{BB962C8B-B14F-4D97-AF65-F5344CB8AC3E}">
        <p14:creationId xmlns:p14="http://schemas.microsoft.com/office/powerpoint/2010/main" val="35300694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CISSP Guide to Security Essentials, 2e</a:t>
            </a:r>
            <a:endParaRPr lang="en-US"/>
          </a:p>
        </p:txBody>
      </p:sp>
      <p:sp>
        <p:nvSpPr>
          <p:cNvPr id="6" name="Rectangle 6"/>
          <p:cNvSpPr>
            <a:spLocks noGrp="1" noChangeArrowheads="1"/>
          </p:cNvSpPr>
          <p:nvPr>
            <p:ph type="sldNum" sz="quarter" idx="12"/>
          </p:nvPr>
        </p:nvSpPr>
        <p:spPr>
          <a:ln/>
        </p:spPr>
        <p:txBody>
          <a:bodyPr/>
          <a:lstStyle>
            <a:lvl1pPr>
              <a:defRPr/>
            </a:lvl1pPr>
          </a:lstStyle>
          <a:p>
            <a:fld id="{42F0C2AA-5875-45E9-94EA-08A21C0DAB39}" type="slidenum">
              <a:rPr lang="en-US" altLang="en-US"/>
              <a:pPr/>
              <a:t>‹#›</a:t>
            </a:fld>
            <a:endParaRPr lang="en-US" altLang="en-US"/>
          </a:p>
        </p:txBody>
      </p:sp>
    </p:spTree>
    <p:extLst>
      <p:ext uri="{BB962C8B-B14F-4D97-AF65-F5344CB8AC3E}">
        <p14:creationId xmlns:p14="http://schemas.microsoft.com/office/powerpoint/2010/main" val="27123630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CISSP Guide to Security Essentials, 2e</a:t>
            </a:r>
            <a:endParaRPr lang="en-US"/>
          </a:p>
        </p:txBody>
      </p:sp>
      <p:sp>
        <p:nvSpPr>
          <p:cNvPr id="6" name="Rectangle 6"/>
          <p:cNvSpPr>
            <a:spLocks noGrp="1" noChangeArrowheads="1"/>
          </p:cNvSpPr>
          <p:nvPr>
            <p:ph type="sldNum" sz="quarter" idx="12"/>
          </p:nvPr>
        </p:nvSpPr>
        <p:spPr>
          <a:ln/>
        </p:spPr>
        <p:txBody>
          <a:bodyPr/>
          <a:lstStyle>
            <a:lvl1pPr>
              <a:defRPr/>
            </a:lvl1pPr>
          </a:lstStyle>
          <a:p>
            <a:fld id="{C683CB87-B6FE-4402-B691-A7704E3CAB16}" type="slidenum">
              <a:rPr lang="en-US" altLang="en-US"/>
              <a:pPr/>
              <a:t>‹#›</a:t>
            </a:fld>
            <a:endParaRPr lang="en-US" altLang="en-US"/>
          </a:p>
        </p:txBody>
      </p:sp>
    </p:spTree>
    <p:extLst>
      <p:ext uri="{BB962C8B-B14F-4D97-AF65-F5344CB8AC3E}">
        <p14:creationId xmlns:p14="http://schemas.microsoft.com/office/powerpoint/2010/main" val="36981550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CISSP Guide to Security Essentials, 2e</a:t>
            </a:r>
            <a:endParaRPr lang="en-US"/>
          </a:p>
        </p:txBody>
      </p:sp>
      <p:sp>
        <p:nvSpPr>
          <p:cNvPr id="6" name="Rectangle 6"/>
          <p:cNvSpPr>
            <a:spLocks noGrp="1" noChangeArrowheads="1"/>
          </p:cNvSpPr>
          <p:nvPr>
            <p:ph type="sldNum" sz="quarter" idx="12"/>
          </p:nvPr>
        </p:nvSpPr>
        <p:spPr>
          <a:ln/>
        </p:spPr>
        <p:txBody>
          <a:bodyPr/>
          <a:lstStyle>
            <a:lvl1pPr>
              <a:defRPr/>
            </a:lvl1pPr>
          </a:lstStyle>
          <a:p>
            <a:fld id="{A8681ED0-5DEE-4D8D-B674-D0E5544812EE}" type="slidenum">
              <a:rPr lang="en-US" altLang="en-US"/>
              <a:pPr/>
              <a:t>‹#›</a:t>
            </a:fld>
            <a:endParaRPr lang="en-US" altLang="en-US"/>
          </a:p>
        </p:txBody>
      </p:sp>
    </p:spTree>
    <p:extLst>
      <p:ext uri="{BB962C8B-B14F-4D97-AF65-F5344CB8AC3E}">
        <p14:creationId xmlns:p14="http://schemas.microsoft.com/office/powerpoint/2010/main" val="3742087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11200" y="1676400"/>
            <a:ext cx="52832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76400"/>
            <a:ext cx="52832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CISSP Guide to Security Essentials, 2e</a:t>
            </a:r>
            <a:endParaRPr lang="en-US"/>
          </a:p>
        </p:txBody>
      </p:sp>
      <p:sp>
        <p:nvSpPr>
          <p:cNvPr id="7" name="Rectangle 6"/>
          <p:cNvSpPr>
            <a:spLocks noGrp="1" noChangeArrowheads="1"/>
          </p:cNvSpPr>
          <p:nvPr>
            <p:ph type="sldNum" sz="quarter" idx="12"/>
          </p:nvPr>
        </p:nvSpPr>
        <p:spPr>
          <a:ln/>
        </p:spPr>
        <p:txBody>
          <a:bodyPr/>
          <a:lstStyle>
            <a:lvl1pPr>
              <a:defRPr/>
            </a:lvl1pPr>
          </a:lstStyle>
          <a:p>
            <a:fld id="{F4916EA5-D546-412C-82FF-532A13EB7BE3}" type="slidenum">
              <a:rPr lang="en-US" altLang="en-US"/>
              <a:pPr/>
              <a:t>‹#›</a:t>
            </a:fld>
            <a:endParaRPr lang="en-US" altLang="en-US"/>
          </a:p>
        </p:txBody>
      </p:sp>
    </p:spTree>
    <p:extLst>
      <p:ext uri="{BB962C8B-B14F-4D97-AF65-F5344CB8AC3E}">
        <p14:creationId xmlns:p14="http://schemas.microsoft.com/office/powerpoint/2010/main" val="40593345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smtClean="0"/>
              <a:t>CISSP Guide to Security Essentials, 2e</a:t>
            </a:r>
            <a:endParaRPr lang="en-US"/>
          </a:p>
        </p:txBody>
      </p:sp>
      <p:sp>
        <p:nvSpPr>
          <p:cNvPr id="9" name="Rectangle 6"/>
          <p:cNvSpPr>
            <a:spLocks noGrp="1" noChangeArrowheads="1"/>
          </p:cNvSpPr>
          <p:nvPr>
            <p:ph type="sldNum" sz="quarter" idx="12"/>
          </p:nvPr>
        </p:nvSpPr>
        <p:spPr>
          <a:ln/>
        </p:spPr>
        <p:txBody>
          <a:bodyPr/>
          <a:lstStyle>
            <a:lvl1pPr>
              <a:defRPr/>
            </a:lvl1pPr>
          </a:lstStyle>
          <a:p>
            <a:fld id="{6AC3BD74-2505-4009-9425-AEBD7AE01BAF}" type="slidenum">
              <a:rPr lang="en-US" altLang="en-US"/>
              <a:pPr/>
              <a:t>‹#›</a:t>
            </a:fld>
            <a:endParaRPr lang="en-US" altLang="en-US"/>
          </a:p>
        </p:txBody>
      </p:sp>
    </p:spTree>
    <p:extLst>
      <p:ext uri="{BB962C8B-B14F-4D97-AF65-F5344CB8AC3E}">
        <p14:creationId xmlns:p14="http://schemas.microsoft.com/office/powerpoint/2010/main" val="7432587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smtClean="0"/>
              <a:t>CISSP Guide to Security Essentials, 2e</a:t>
            </a:r>
            <a:endParaRPr lang="en-US"/>
          </a:p>
        </p:txBody>
      </p:sp>
      <p:sp>
        <p:nvSpPr>
          <p:cNvPr id="5" name="Rectangle 6"/>
          <p:cNvSpPr>
            <a:spLocks noGrp="1" noChangeArrowheads="1"/>
          </p:cNvSpPr>
          <p:nvPr>
            <p:ph type="sldNum" sz="quarter" idx="12"/>
          </p:nvPr>
        </p:nvSpPr>
        <p:spPr>
          <a:ln/>
        </p:spPr>
        <p:txBody>
          <a:bodyPr/>
          <a:lstStyle>
            <a:lvl1pPr>
              <a:defRPr/>
            </a:lvl1pPr>
          </a:lstStyle>
          <a:p>
            <a:fld id="{7CFA4910-E9DC-48C9-BA89-A7E978939902}" type="slidenum">
              <a:rPr lang="en-US" altLang="en-US"/>
              <a:pPr/>
              <a:t>‹#›</a:t>
            </a:fld>
            <a:endParaRPr lang="en-US" altLang="en-US"/>
          </a:p>
        </p:txBody>
      </p:sp>
    </p:spTree>
    <p:extLst>
      <p:ext uri="{BB962C8B-B14F-4D97-AF65-F5344CB8AC3E}">
        <p14:creationId xmlns:p14="http://schemas.microsoft.com/office/powerpoint/2010/main" val="41994336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smtClean="0"/>
              <a:t>CISSP Guide to Security Essentials, 2e</a:t>
            </a:r>
            <a:endParaRPr lang="en-US"/>
          </a:p>
        </p:txBody>
      </p:sp>
      <p:sp>
        <p:nvSpPr>
          <p:cNvPr id="4" name="Rectangle 6"/>
          <p:cNvSpPr>
            <a:spLocks noGrp="1" noChangeArrowheads="1"/>
          </p:cNvSpPr>
          <p:nvPr>
            <p:ph type="sldNum" sz="quarter" idx="12"/>
          </p:nvPr>
        </p:nvSpPr>
        <p:spPr>
          <a:ln/>
        </p:spPr>
        <p:txBody>
          <a:bodyPr/>
          <a:lstStyle>
            <a:lvl1pPr>
              <a:defRPr/>
            </a:lvl1pPr>
          </a:lstStyle>
          <a:p>
            <a:fld id="{174B402F-F8F3-4B9B-9DEF-802AC852BD32}" type="slidenum">
              <a:rPr lang="en-US" altLang="en-US"/>
              <a:pPr/>
              <a:t>‹#›</a:t>
            </a:fld>
            <a:endParaRPr lang="en-US" altLang="en-US"/>
          </a:p>
        </p:txBody>
      </p:sp>
    </p:spTree>
    <p:extLst>
      <p:ext uri="{BB962C8B-B14F-4D97-AF65-F5344CB8AC3E}">
        <p14:creationId xmlns:p14="http://schemas.microsoft.com/office/powerpoint/2010/main" val="3527319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ftr" sz="quarter" idx="10"/>
          </p:nvPr>
        </p:nvSpPr>
        <p:spPr>
          <a:xfrm>
            <a:off x="711200" y="6324600"/>
            <a:ext cx="6908800" cy="381000"/>
          </a:xfrm>
        </p:spPr>
        <p:txBody>
          <a:bodyPr/>
          <a:lstStyle>
            <a:lvl1pPr>
              <a:defRPr sz="1400"/>
            </a:lvl1pPr>
          </a:lstStyle>
          <a:p>
            <a:r>
              <a:rPr lang="en-US" smtClean="0"/>
              <a:t>CISSP Guide to Security Essentials, 2e</a:t>
            </a:r>
            <a:endParaRPr lang="en-US"/>
          </a:p>
        </p:txBody>
      </p:sp>
      <p:sp>
        <p:nvSpPr>
          <p:cNvPr id="6" name="Rectangle 5"/>
          <p:cNvSpPr>
            <a:spLocks noGrp="1" noChangeArrowheads="1"/>
          </p:cNvSpPr>
          <p:nvPr>
            <p:ph type="sldNum" sz="quarter" idx="11"/>
          </p:nvPr>
        </p:nvSpPr>
        <p:spPr>
          <a:xfrm>
            <a:off x="10769600" y="6324600"/>
            <a:ext cx="711200" cy="381000"/>
          </a:xfrm>
        </p:spPr>
        <p:txBody>
          <a:bodyPr/>
          <a:lstStyle>
            <a:lvl1pPr>
              <a:defRPr sz="1400"/>
            </a:lvl1pPr>
          </a:lstStyle>
          <a:p>
            <a:fld id="{5FE921DA-4DAA-4F0B-BD79-4C394EBE0759}" type="slidenum">
              <a:rPr lang="en-US" smtClean="0"/>
              <a:t>‹#›</a:t>
            </a:fld>
            <a:endParaRPr lang="en-US"/>
          </a:p>
        </p:txBody>
      </p:sp>
    </p:spTree>
    <p:extLst>
      <p:ext uri="{BB962C8B-B14F-4D97-AF65-F5344CB8AC3E}">
        <p14:creationId xmlns:p14="http://schemas.microsoft.com/office/powerpoint/2010/main" val="4238984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CISSP Guide to Security Essentials, 2e</a:t>
            </a:r>
            <a:endParaRPr lang="en-US"/>
          </a:p>
        </p:txBody>
      </p:sp>
      <p:sp>
        <p:nvSpPr>
          <p:cNvPr id="7" name="Rectangle 6"/>
          <p:cNvSpPr>
            <a:spLocks noGrp="1" noChangeArrowheads="1"/>
          </p:cNvSpPr>
          <p:nvPr>
            <p:ph type="sldNum" sz="quarter" idx="12"/>
          </p:nvPr>
        </p:nvSpPr>
        <p:spPr>
          <a:ln/>
        </p:spPr>
        <p:txBody>
          <a:bodyPr/>
          <a:lstStyle>
            <a:lvl1pPr>
              <a:defRPr/>
            </a:lvl1pPr>
          </a:lstStyle>
          <a:p>
            <a:fld id="{4F0408EE-5C86-4F7A-AA1B-EF1278D4D133}" type="slidenum">
              <a:rPr lang="en-US" altLang="en-US"/>
              <a:pPr/>
              <a:t>‹#›</a:t>
            </a:fld>
            <a:endParaRPr lang="en-US" altLang="en-US"/>
          </a:p>
        </p:txBody>
      </p:sp>
    </p:spTree>
    <p:extLst>
      <p:ext uri="{BB962C8B-B14F-4D97-AF65-F5344CB8AC3E}">
        <p14:creationId xmlns:p14="http://schemas.microsoft.com/office/powerpoint/2010/main" val="17938640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CISSP Guide to Security Essentials, 2e</a:t>
            </a:r>
            <a:endParaRPr lang="en-US"/>
          </a:p>
        </p:txBody>
      </p:sp>
      <p:sp>
        <p:nvSpPr>
          <p:cNvPr id="7" name="Rectangle 6"/>
          <p:cNvSpPr>
            <a:spLocks noGrp="1" noChangeArrowheads="1"/>
          </p:cNvSpPr>
          <p:nvPr>
            <p:ph type="sldNum" sz="quarter" idx="12"/>
          </p:nvPr>
        </p:nvSpPr>
        <p:spPr>
          <a:ln/>
        </p:spPr>
        <p:txBody>
          <a:bodyPr/>
          <a:lstStyle>
            <a:lvl1pPr>
              <a:defRPr/>
            </a:lvl1pPr>
          </a:lstStyle>
          <a:p>
            <a:fld id="{28BF78F1-4842-46A7-9549-CCAE39C5D229}" type="slidenum">
              <a:rPr lang="en-US" altLang="en-US"/>
              <a:pPr/>
              <a:t>‹#›</a:t>
            </a:fld>
            <a:endParaRPr lang="en-US" altLang="en-US"/>
          </a:p>
        </p:txBody>
      </p:sp>
    </p:spTree>
    <p:extLst>
      <p:ext uri="{BB962C8B-B14F-4D97-AF65-F5344CB8AC3E}">
        <p14:creationId xmlns:p14="http://schemas.microsoft.com/office/powerpoint/2010/main" val="30341045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CISSP Guide to Security Essentials, 2e</a:t>
            </a:r>
            <a:endParaRPr lang="en-US"/>
          </a:p>
        </p:txBody>
      </p:sp>
      <p:sp>
        <p:nvSpPr>
          <p:cNvPr id="6" name="Rectangle 6"/>
          <p:cNvSpPr>
            <a:spLocks noGrp="1" noChangeArrowheads="1"/>
          </p:cNvSpPr>
          <p:nvPr>
            <p:ph type="sldNum" sz="quarter" idx="12"/>
          </p:nvPr>
        </p:nvSpPr>
        <p:spPr>
          <a:ln/>
        </p:spPr>
        <p:txBody>
          <a:bodyPr/>
          <a:lstStyle>
            <a:lvl1pPr>
              <a:defRPr/>
            </a:lvl1pPr>
          </a:lstStyle>
          <a:p>
            <a:fld id="{1514E92C-5B53-4615-9BC8-B02288129170}" type="slidenum">
              <a:rPr lang="en-US" altLang="en-US"/>
              <a:pPr/>
              <a:t>‹#›</a:t>
            </a:fld>
            <a:endParaRPr lang="en-US" altLang="en-US"/>
          </a:p>
        </p:txBody>
      </p:sp>
    </p:spTree>
    <p:extLst>
      <p:ext uri="{BB962C8B-B14F-4D97-AF65-F5344CB8AC3E}">
        <p14:creationId xmlns:p14="http://schemas.microsoft.com/office/powerpoint/2010/main" val="32104060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88400" y="381000"/>
            <a:ext cx="26924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11200" y="381000"/>
            <a:ext cx="78740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CISSP Guide to Security Essentials, 2e</a:t>
            </a:r>
            <a:endParaRPr lang="en-US"/>
          </a:p>
        </p:txBody>
      </p:sp>
      <p:sp>
        <p:nvSpPr>
          <p:cNvPr id="6" name="Rectangle 6"/>
          <p:cNvSpPr>
            <a:spLocks noGrp="1" noChangeArrowheads="1"/>
          </p:cNvSpPr>
          <p:nvPr>
            <p:ph type="sldNum" sz="quarter" idx="12"/>
          </p:nvPr>
        </p:nvSpPr>
        <p:spPr>
          <a:ln/>
        </p:spPr>
        <p:txBody>
          <a:bodyPr/>
          <a:lstStyle>
            <a:lvl1pPr>
              <a:defRPr/>
            </a:lvl1pPr>
          </a:lstStyle>
          <a:p>
            <a:fld id="{62A1CED4-7C01-47D9-90CF-ECB6281B791D}" type="slidenum">
              <a:rPr lang="en-US" altLang="en-US"/>
              <a:pPr/>
              <a:t>‹#›</a:t>
            </a:fld>
            <a:endParaRPr lang="en-US" altLang="en-US"/>
          </a:p>
        </p:txBody>
      </p:sp>
    </p:spTree>
    <p:extLst>
      <p:ext uri="{BB962C8B-B14F-4D97-AF65-F5344CB8AC3E}">
        <p14:creationId xmlns:p14="http://schemas.microsoft.com/office/powerpoint/2010/main" val="509283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r>
              <a:rPr lang="en-US" smtClean="0"/>
              <a:t>CISSP Guide to Security Essentials, 2e</a:t>
            </a:r>
            <a:endParaRPr lang="en-US"/>
          </a:p>
        </p:txBody>
      </p:sp>
      <p:sp>
        <p:nvSpPr>
          <p:cNvPr id="5" name="Rectangle 6"/>
          <p:cNvSpPr>
            <a:spLocks noGrp="1" noChangeArrowheads="1"/>
          </p:cNvSpPr>
          <p:nvPr>
            <p:ph type="sldNum" sz="quarter" idx="11"/>
          </p:nvPr>
        </p:nvSpPr>
        <p:spPr>
          <a:ln/>
        </p:spPr>
        <p:txBody>
          <a:bodyPr/>
          <a:lstStyle>
            <a:lvl1pPr>
              <a:defRPr/>
            </a:lvl1pPr>
          </a:lstStyle>
          <a:p>
            <a:fld id="{5FE921DA-4DAA-4F0B-BD79-4C394EBE0759}" type="slidenum">
              <a:rPr lang="en-US" smtClean="0"/>
              <a:t>‹#›</a:t>
            </a:fld>
            <a:endParaRPr lang="en-US"/>
          </a:p>
        </p:txBody>
      </p:sp>
    </p:spTree>
    <p:extLst>
      <p:ext uri="{BB962C8B-B14F-4D97-AF65-F5344CB8AC3E}">
        <p14:creationId xmlns:p14="http://schemas.microsoft.com/office/powerpoint/2010/main" val="2506727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11200" y="1676400"/>
            <a:ext cx="52832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76400"/>
            <a:ext cx="52832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r>
              <a:rPr lang="en-US" smtClean="0"/>
              <a:t>CISSP Guide to Security Essentials, 2e</a:t>
            </a:r>
            <a:endParaRPr lang="en-US"/>
          </a:p>
        </p:txBody>
      </p:sp>
      <p:sp>
        <p:nvSpPr>
          <p:cNvPr id="6" name="Rectangle 6"/>
          <p:cNvSpPr>
            <a:spLocks noGrp="1" noChangeArrowheads="1"/>
          </p:cNvSpPr>
          <p:nvPr>
            <p:ph type="sldNum" sz="quarter" idx="11"/>
          </p:nvPr>
        </p:nvSpPr>
        <p:spPr>
          <a:ln/>
        </p:spPr>
        <p:txBody>
          <a:bodyPr/>
          <a:lstStyle>
            <a:lvl1pPr>
              <a:defRPr/>
            </a:lvl1pPr>
          </a:lstStyle>
          <a:p>
            <a:fld id="{5FE921DA-4DAA-4F0B-BD79-4C394EBE0759}" type="slidenum">
              <a:rPr lang="en-US" smtClean="0"/>
              <a:t>‹#›</a:t>
            </a:fld>
            <a:endParaRPr lang="en-US"/>
          </a:p>
        </p:txBody>
      </p:sp>
    </p:spTree>
    <p:extLst>
      <p:ext uri="{BB962C8B-B14F-4D97-AF65-F5344CB8AC3E}">
        <p14:creationId xmlns:p14="http://schemas.microsoft.com/office/powerpoint/2010/main" val="762146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r>
              <a:rPr lang="en-US" smtClean="0"/>
              <a:t>CISSP Guide to Security Essentials, 2e</a:t>
            </a:r>
            <a:endParaRPr lang="en-US"/>
          </a:p>
        </p:txBody>
      </p:sp>
      <p:sp>
        <p:nvSpPr>
          <p:cNvPr id="8" name="Rectangle 6"/>
          <p:cNvSpPr>
            <a:spLocks noGrp="1" noChangeArrowheads="1"/>
          </p:cNvSpPr>
          <p:nvPr>
            <p:ph type="sldNum" sz="quarter" idx="11"/>
          </p:nvPr>
        </p:nvSpPr>
        <p:spPr>
          <a:ln/>
        </p:spPr>
        <p:txBody>
          <a:bodyPr/>
          <a:lstStyle>
            <a:lvl1pPr>
              <a:defRPr/>
            </a:lvl1pPr>
          </a:lstStyle>
          <a:p>
            <a:fld id="{5FE921DA-4DAA-4F0B-BD79-4C394EBE0759}" type="slidenum">
              <a:rPr lang="en-US" smtClean="0"/>
              <a:t>‹#›</a:t>
            </a:fld>
            <a:endParaRPr lang="en-US"/>
          </a:p>
        </p:txBody>
      </p:sp>
    </p:spTree>
    <p:extLst>
      <p:ext uri="{BB962C8B-B14F-4D97-AF65-F5344CB8AC3E}">
        <p14:creationId xmlns:p14="http://schemas.microsoft.com/office/powerpoint/2010/main" val="647449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r>
              <a:rPr lang="en-US" smtClean="0"/>
              <a:t>CISSP Guide to Security Essentials, 2e</a:t>
            </a:r>
            <a:endParaRPr lang="en-US"/>
          </a:p>
        </p:txBody>
      </p:sp>
      <p:sp>
        <p:nvSpPr>
          <p:cNvPr id="4" name="Rectangle 6"/>
          <p:cNvSpPr>
            <a:spLocks noGrp="1" noChangeArrowheads="1"/>
          </p:cNvSpPr>
          <p:nvPr>
            <p:ph type="sldNum" sz="quarter" idx="11"/>
          </p:nvPr>
        </p:nvSpPr>
        <p:spPr>
          <a:ln/>
        </p:spPr>
        <p:txBody>
          <a:bodyPr/>
          <a:lstStyle>
            <a:lvl1pPr>
              <a:defRPr/>
            </a:lvl1pPr>
          </a:lstStyle>
          <a:p>
            <a:fld id="{5FE921DA-4DAA-4F0B-BD79-4C394EBE0759}" type="slidenum">
              <a:rPr lang="en-US" smtClean="0"/>
              <a:t>‹#›</a:t>
            </a:fld>
            <a:endParaRPr lang="en-US"/>
          </a:p>
        </p:txBody>
      </p:sp>
    </p:spTree>
    <p:extLst>
      <p:ext uri="{BB962C8B-B14F-4D97-AF65-F5344CB8AC3E}">
        <p14:creationId xmlns:p14="http://schemas.microsoft.com/office/powerpoint/2010/main" val="510949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r>
              <a:rPr lang="en-US" smtClean="0"/>
              <a:t>CISSP Guide to Security Essentials, 2e</a:t>
            </a:r>
            <a:endParaRPr lang="en-US"/>
          </a:p>
        </p:txBody>
      </p:sp>
      <p:sp>
        <p:nvSpPr>
          <p:cNvPr id="3" name="Rectangle 6"/>
          <p:cNvSpPr>
            <a:spLocks noGrp="1" noChangeArrowheads="1"/>
          </p:cNvSpPr>
          <p:nvPr>
            <p:ph type="sldNum" sz="quarter" idx="11"/>
          </p:nvPr>
        </p:nvSpPr>
        <p:spPr>
          <a:ln/>
        </p:spPr>
        <p:txBody>
          <a:bodyPr/>
          <a:lstStyle>
            <a:lvl1pPr>
              <a:defRPr/>
            </a:lvl1pPr>
          </a:lstStyle>
          <a:p>
            <a:fld id="{5FE921DA-4DAA-4F0B-BD79-4C394EBE0759}" type="slidenum">
              <a:rPr lang="en-US" smtClean="0"/>
              <a:t>‹#›</a:t>
            </a:fld>
            <a:endParaRPr lang="en-US"/>
          </a:p>
        </p:txBody>
      </p:sp>
    </p:spTree>
    <p:extLst>
      <p:ext uri="{BB962C8B-B14F-4D97-AF65-F5344CB8AC3E}">
        <p14:creationId xmlns:p14="http://schemas.microsoft.com/office/powerpoint/2010/main" val="2329963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r>
              <a:rPr lang="en-US" smtClean="0"/>
              <a:t>CISSP Guide to Security Essentials, 2e</a:t>
            </a:r>
            <a:endParaRPr lang="en-US"/>
          </a:p>
        </p:txBody>
      </p:sp>
      <p:sp>
        <p:nvSpPr>
          <p:cNvPr id="6" name="Rectangle 6"/>
          <p:cNvSpPr>
            <a:spLocks noGrp="1" noChangeArrowheads="1"/>
          </p:cNvSpPr>
          <p:nvPr>
            <p:ph type="sldNum" sz="quarter" idx="11"/>
          </p:nvPr>
        </p:nvSpPr>
        <p:spPr>
          <a:ln/>
        </p:spPr>
        <p:txBody>
          <a:bodyPr/>
          <a:lstStyle>
            <a:lvl1pPr>
              <a:defRPr/>
            </a:lvl1pPr>
          </a:lstStyle>
          <a:p>
            <a:fld id="{5FE921DA-4DAA-4F0B-BD79-4C394EBE0759}" type="slidenum">
              <a:rPr lang="en-US" smtClean="0"/>
              <a:t>‹#›</a:t>
            </a:fld>
            <a:endParaRPr lang="en-US"/>
          </a:p>
        </p:txBody>
      </p:sp>
    </p:spTree>
    <p:extLst>
      <p:ext uri="{BB962C8B-B14F-4D97-AF65-F5344CB8AC3E}">
        <p14:creationId xmlns:p14="http://schemas.microsoft.com/office/powerpoint/2010/main" val="1812507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r>
              <a:rPr lang="en-US" smtClean="0"/>
              <a:t>CISSP Guide to Security Essentials, 2e</a:t>
            </a:r>
            <a:endParaRPr lang="en-US"/>
          </a:p>
        </p:txBody>
      </p:sp>
      <p:sp>
        <p:nvSpPr>
          <p:cNvPr id="6" name="Rectangle 6"/>
          <p:cNvSpPr>
            <a:spLocks noGrp="1" noChangeArrowheads="1"/>
          </p:cNvSpPr>
          <p:nvPr>
            <p:ph type="sldNum" sz="quarter" idx="11"/>
          </p:nvPr>
        </p:nvSpPr>
        <p:spPr>
          <a:ln/>
        </p:spPr>
        <p:txBody>
          <a:bodyPr/>
          <a:lstStyle>
            <a:lvl1pPr>
              <a:defRPr/>
            </a:lvl1pPr>
          </a:lstStyle>
          <a:p>
            <a:fld id="{5FE921DA-4DAA-4F0B-BD79-4C394EBE0759}" type="slidenum">
              <a:rPr lang="en-US" smtClean="0"/>
              <a:t>‹#›</a:t>
            </a:fld>
            <a:endParaRPr lang="en-US"/>
          </a:p>
        </p:txBody>
      </p:sp>
    </p:spTree>
    <p:extLst>
      <p:ext uri="{BB962C8B-B14F-4D97-AF65-F5344CB8AC3E}">
        <p14:creationId xmlns:p14="http://schemas.microsoft.com/office/powerpoint/2010/main" val="1416202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11200" y="381000"/>
            <a:ext cx="1076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711200" y="1676400"/>
            <a:ext cx="107696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p:txBody>
      </p:sp>
      <p:sp>
        <p:nvSpPr>
          <p:cNvPr id="1029" name="Rectangle 5"/>
          <p:cNvSpPr>
            <a:spLocks noGrp="1" noChangeArrowheads="1"/>
          </p:cNvSpPr>
          <p:nvPr>
            <p:ph type="ftr" sz="quarter" idx="3"/>
          </p:nvPr>
        </p:nvSpPr>
        <p:spPr bwMode="auto">
          <a:xfrm>
            <a:off x="711200" y="6324600"/>
            <a:ext cx="78232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a:solidFill>
                  <a:srgbClr val="222222"/>
                </a:solidFill>
                <a:latin typeface="+mn-lt"/>
              </a:defRPr>
            </a:lvl1pPr>
          </a:lstStyle>
          <a:p>
            <a:r>
              <a:rPr lang="en-US" smtClean="0"/>
              <a:t>CISSP Guide to Security Essentials, 2e</a:t>
            </a:r>
            <a:endParaRPr lang="en-US"/>
          </a:p>
        </p:txBody>
      </p:sp>
      <p:sp>
        <p:nvSpPr>
          <p:cNvPr id="1030" name="Rectangle 6"/>
          <p:cNvSpPr>
            <a:spLocks noGrp="1" noChangeArrowheads="1"/>
          </p:cNvSpPr>
          <p:nvPr>
            <p:ph type="sldNum" sz="quarter" idx="4"/>
          </p:nvPr>
        </p:nvSpPr>
        <p:spPr bwMode="auto">
          <a:xfrm>
            <a:off x="8737600" y="6324600"/>
            <a:ext cx="27432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a:solidFill>
                  <a:srgbClr val="222222"/>
                </a:solidFill>
                <a:latin typeface="Arial" panose="020B0604020202020204" pitchFamily="34" charset="0"/>
              </a:defRPr>
            </a:lvl1pPr>
          </a:lstStyle>
          <a:p>
            <a:fld id="{5FE921DA-4DAA-4F0B-BD79-4C394EBE0759}" type="slidenum">
              <a:rPr lang="en-US" smtClean="0"/>
              <a:t>‹#›</a:t>
            </a:fld>
            <a:endParaRPr lang="en-US"/>
          </a:p>
        </p:txBody>
      </p:sp>
    </p:spTree>
    <p:extLst>
      <p:ext uri="{BB962C8B-B14F-4D97-AF65-F5344CB8AC3E}">
        <p14:creationId xmlns:p14="http://schemas.microsoft.com/office/powerpoint/2010/main" val="40345517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84" r:id="rId12"/>
  </p:sldLayoutIdLst>
  <p:hf hdr="0" dt="0"/>
  <p:txStyles>
    <p:titleStyle>
      <a:lvl1pPr algn="ctr" rtl="0" eaLnBrk="1" fontAlgn="base" hangingPunct="1">
        <a:spcBef>
          <a:spcPct val="0"/>
        </a:spcBef>
        <a:spcAft>
          <a:spcPct val="0"/>
        </a:spcAft>
        <a:defRPr sz="3600">
          <a:solidFill>
            <a:srgbClr val="222222"/>
          </a:solidFill>
          <a:latin typeface="+mj-lt"/>
          <a:ea typeface="+mj-ea"/>
          <a:cs typeface="+mj-cs"/>
        </a:defRPr>
      </a:lvl1pPr>
      <a:lvl2pPr algn="ctr" rtl="0" eaLnBrk="1" fontAlgn="base" hangingPunct="1">
        <a:spcBef>
          <a:spcPct val="0"/>
        </a:spcBef>
        <a:spcAft>
          <a:spcPct val="0"/>
        </a:spcAft>
        <a:defRPr sz="3600">
          <a:solidFill>
            <a:srgbClr val="222222"/>
          </a:solidFill>
          <a:latin typeface="Arial" charset="0"/>
        </a:defRPr>
      </a:lvl2pPr>
      <a:lvl3pPr algn="ctr" rtl="0" eaLnBrk="1" fontAlgn="base" hangingPunct="1">
        <a:spcBef>
          <a:spcPct val="0"/>
        </a:spcBef>
        <a:spcAft>
          <a:spcPct val="0"/>
        </a:spcAft>
        <a:defRPr sz="3600">
          <a:solidFill>
            <a:srgbClr val="222222"/>
          </a:solidFill>
          <a:latin typeface="Arial" charset="0"/>
        </a:defRPr>
      </a:lvl3pPr>
      <a:lvl4pPr algn="ctr" rtl="0" eaLnBrk="1" fontAlgn="base" hangingPunct="1">
        <a:spcBef>
          <a:spcPct val="0"/>
        </a:spcBef>
        <a:spcAft>
          <a:spcPct val="0"/>
        </a:spcAft>
        <a:defRPr sz="3600">
          <a:solidFill>
            <a:srgbClr val="222222"/>
          </a:solidFill>
          <a:latin typeface="Arial" charset="0"/>
        </a:defRPr>
      </a:lvl4pPr>
      <a:lvl5pPr algn="ctr" rtl="0" eaLnBrk="1" fontAlgn="base" hangingPunct="1">
        <a:spcBef>
          <a:spcPct val="0"/>
        </a:spcBef>
        <a:spcAft>
          <a:spcPct val="0"/>
        </a:spcAft>
        <a:defRPr sz="3600">
          <a:solidFill>
            <a:srgbClr val="222222"/>
          </a:solidFill>
          <a:latin typeface="Arial" charset="0"/>
        </a:defRPr>
      </a:lvl5pPr>
      <a:lvl6pPr marL="457200" algn="ctr" rtl="0" eaLnBrk="1" fontAlgn="base" hangingPunct="1">
        <a:spcBef>
          <a:spcPct val="0"/>
        </a:spcBef>
        <a:spcAft>
          <a:spcPct val="0"/>
        </a:spcAft>
        <a:defRPr sz="3600">
          <a:solidFill>
            <a:srgbClr val="222222"/>
          </a:solidFill>
          <a:latin typeface="Arial" charset="0"/>
        </a:defRPr>
      </a:lvl6pPr>
      <a:lvl7pPr marL="914400" algn="ctr" rtl="0" eaLnBrk="1" fontAlgn="base" hangingPunct="1">
        <a:spcBef>
          <a:spcPct val="0"/>
        </a:spcBef>
        <a:spcAft>
          <a:spcPct val="0"/>
        </a:spcAft>
        <a:defRPr sz="3600">
          <a:solidFill>
            <a:srgbClr val="222222"/>
          </a:solidFill>
          <a:latin typeface="Arial" charset="0"/>
        </a:defRPr>
      </a:lvl7pPr>
      <a:lvl8pPr marL="1371600" algn="ctr" rtl="0" eaLnBrk="1" fontAlgn="base" hangingPunct="1">
        <a:spcBef>
          <a:spcPct val="0"/>
        </a:spcBef>
        <a:spcAft>
          <a:spcPct val="0"/>
        </a:spcAft>
        <a:defRPr sz="3600">
          <a:solidFill>
            <a:srgbClr val="222222"/>
          </a:solidFill>
          <a:latin typeface="Arial" charset="0"/>
        </a:defRPr>
      </a:lvl8pPr>
      <a:lvl9pPr marL="1828800" algn="ctr" rtl="0" eaLnBrk="1" fontAlgn="base" hangingPunct="1">
        <a:spcBef>
          <a:spcPct val="0"/>
        </a:spcBef>
        <a:spcAft>
          <a:spcPct val="0"/>
        </a:spcAft>
        <a:defRPr sz="3600">
          <a:solidFill>
            <a:srgbClr val="222222"/>
          </a:solidFill>
          <a:latin typeface="Arial" charset="0"/>
        </a:defRPr>
      </a:lvl9pPr>
    </p:titleStyle>
    <p:bodyStyle>
      <a:lvl1pPr marL="342900" indent="-342900" algn="l" rtl="0" eaLnBrk="1" fontAlgn="base" hangingPunct="1">
        <a:spcBef>
          <a:spcPct val="20000"/>
        </a:spcBef>
        <a:spcAft>
          <a:spcPct val="0"/>
        </a:spcAft>
        <a:buChar char="•"/>
        <a:defRPr sz="2600">
          <a:solidFill>
            <a:srgbClr val="222222"/>
          </a:solidFill>
          <a:latin typeface="+mn-lt"/>
          <a:ea typeface="+mn-ea"/>
          <a:cs typeface="+mn-cs"/>
        </a:defRPr>
      </a:lvl1pPr>
      <a:lvl2pPr marL="742950" indent="-285750" algn="l" rtl="0" eaLnBrk="1" fontAlgn="base" hangingPunct="1">
        <a:spcBef>
          <a:spcPct val="20000"/>
        </a:spcBef>
        <a:spcAft>
          <a:spcPct val="0"/>
        </a:spcAft>
        <a:buChar char="–"/>
        <a:defRPr sz="2400">
          <a:solidFill>
            <a:srgbClr val="222222"/>
          </a:solidFill>
          <a:latin typeface="+mn-lt"/>
        </a:defRPr>
      </a:lvl2pPr>
      <a:lvl3pPr marL="1143000" indent="-228600" algn="l" rtl="0" eaLnBrk="1" fontAlgn="base" hangingPunct="1">
        <a:spcBef>
          <a:spcPct val="20000"/>
        </a:spcBef>
        <a:spcAft>
          <a:spcPct val="0"/>
        </a:spcAft>
        <a:buChar char="•"/>
        <a:defRPr sz="2200">
          <a:solidFill>
            <a:srgbClr val="222222"/>
          </a:solidFill>
          <a:latin typeface="+mn-lt"/>
        </a:defRPr>
      </a:lvl3pPr>
      <a:lvl4pPr marL="1600200" indent="-228600" algn="l" rtl="0" eaLnBrk="1" fontAlgn="base" hangingPunct="1">
        <a:spcBef>
          <a:spcPct val="20000"/>
        </a:spcBef>
        <a:spcAft>
          <a:spcPct val="0"/>
        </a:spcAft>
        <a:buChar char="–"/>
        <a:defRPr sz="2200">
          <a:solidFill>
            <a:srgbClr val="222222"/>
          </a:solidFill>
          <a:latin typeface="+mn-lt"/>
        </a:defRPr>
      </a:lvl4pPr>
      <a:lvl5pPr marL="2057400" indent="-228600" algn="l" rtl="0" eaLnBrk="1" fontAlgn="base" hangingPunct="1">
        <a:spcBef>
          <a:spcPct val="20000"/>
        </a:spcBef>
        <a:spcAft>
          <a:spcPct val="0"/>
        </a:spcAft>
        <a:buChar char="»"/>
        <a:defRPr sz="2000">
          <a:solidFill>
            <a:schemeClr val="tx1"/>
          </a:solidFill>
          <a:latin typeface="Times New Roman" pitchFamily="18" charset="0"/>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711200" y="381000"/>
            <a:ext cx="1076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1" name="Rectangle 3"/>
          <p:cNvSpPr>
            <a:spLocks noGrp="1" noChangeArrowheads="1"/>
          </p:cNvSpPr>
          <p:nvPr>
            <p:ph type="body" idx="1"/>
          </p:nvPr>
        </p:nvSpPr>
        <p:spPr bwMode="auto">
          <a:xfrm>
            <a:off x="711200" y="1676400"/>
            <a:ext cx="107696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p:txBody>
      </p:sp>
      <p:sp>
        <p:nvSpPr>
          <p:cNvPr id="6" name="Rectangle 4"/>
          <p:cNvSpPr>
            <a:spLocks noGrp="1" noChangeArrowheads="1"/>
          </p:cNvSpPr>
          <p:nvPr>
            <p:ph type="dt" sz="half" idx="2"/>
          </p:nvPr>
        </p:nvSpPr>
        <p:spPr bwMode="auto">
          <a:xfrm>
            <a:off x="914400" y="6248400"/>
            <a:ext cx="2540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400">
                <a:solidFill>
                  <a:srgbClr val="222222"/>
                </a:solidFill>
                <a:latin typeface="Times New Roman" pitchFamily="18" charset="0"/>
              </a:defRPr>
            </a:lvl1pPr>
          </a:lstStyle>
          <a:p>
            <a:pPr>
              <a:defRPr/>
            </a:pPr>
            <a:endParaRPr lang="en-US"/>
          </a:p>
        </p:txBody>
      </p:sp>
      <p:sp>
        <p:nvSpPr>
          <p:cNvPr id="7" name="Rectangle 5"/>
          <p:cNvSpPr>
            <a:spLocks noGrp="1" noChangeArrowheads="1"/>
          </p:cNvSpPr>
          <p:nvPr>
            <p:ph type="ftr" sz="quarter" idx="3"/>
          </p:nvPr>
        </p:nvSpPr>
        <p:spPr bwMode="auto">
          <a:xfrm>
            <a:off x="4165600" y="6248400"/>
            <a:ext cx="38608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400">
                <a:solidFill>
                  <a:srgbClr val="222222"/>
                </a:solidFill>
                <a:latin typeface="Times New Roman" pitchFamily="18" charset="0"/>
              </a:defRPr>
            </a:lvl1pPr>
          </a:lstStyle>
          <a:p>
            <a:pPr>
              <a:defRPr/>
            </a:pPr>
            <a:r>
              <a:rPr lang="en-US" smtClean="0"/>
              <a:t>CISSP Guide to Security Essentials, 2e</a:t>
            </a:r>
            <a:endParaRPr lang="en-US"/>
          </a:p>
        </p:txBody>
      </p:sp>
      <p:sp>
        <p:nvSpPr>
          <p:cNvPr id="8" name="Rectangle 6"/>
          <p:cNvSpPr>
            <a:spLocks noGrp="1" noChangeArrowheads="1"/>
          </p:cNvSpPr>
          <p:nvPr>
            <p:ph type="sldNum" sz="quarter" idx="4"/>
          </p:nvPr>
        </p:nvSpPr>
        <p:spPr bwMode="auto">
          <a:xfrm>
            <a:off x="8737600" y="6248400"/>
            <a:ext cx="2540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400">
                <a:solidFill>
                  <a:srgbClr val="222222"/>
                </a:solidFill>
              </a:defRPr>
            </a:lvl1pPr>
          </a:lstStyle>
          <a:p>
            <a:fld id="{9F1C4800-89FE-40ED-AD4B-9B4ADD57071D}" type="slidenum">
              <a:rPr lang="en-US" altLang="en-US"/>
              <a:pPr/>
              <a:t>‹#›</a:t>
            </a:fld>
            <a:endParaRPr lang="en-US" altLang="en-US"/>
          </a:p>
        </p:txBody>
      </p:sp>
    </p:spTree>
    <p:extLst>
      <p:ext uri="{BB962C8B-B14F-4D97-AF65-F5344CB8AC3E}">
        <p14:creationId xmlns:p14="http://schemas.microsoft.com/office/powerpoint/2010/main" val="339343128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ctr" rtl="0" eaLnBrk="1" fontAlgn="base" hangingPunct="1">
        <a:spcBef>
          <a:spcPct val="0"/>
        </a:spcBef>
        <a:spcAft>
          <a:spcPct val="0"/>
        </a:spcAft>
        <a:defRPr sz="3600">
          <a:solidFill>
            <a:srgbClr val="222222"/>
          </a:solidFill>
          <a:latin typeface="+mj-lt"/>
          <a:ea typeface="+mj-ea"/>
          <a:cs typeface="+mj-cs"/>
        </a:defRPr>
      </a:lvl1pPr>
      <a:lvl2pPr algn="ctr" rtl="0" eaLnBrk="1" fontAlgn="base" hangingPunct="1">
        <a:spcBef>
          <a:spcPct val="0"/>
        </a:spcBef>
        <a:spcAft>
          <a:spcPct val="0"/>
        </a:spcAft>
        <a:defRPr sz="3600">
          <a:solidFill>
            <a:srgbClr val="222222"/>
          </a:solidFill>
          <a:latin typeface="Arial" charset="0"/>
        </a:defRPr>
      </a:lvl2pPr>
      <a:lvl3pPr algn="ctr" rtl="0" eaLnBrk="1" fontAlgn="base" hangingPunct="1">
        <a:spcBef>
          <a:spcPct val="0"/>
        </a:spcBef>
        <a:spcAft>
          <a:spcPct val="0"/>
        </a:spcAft>
        <a:defRPr sz="3600">
          <a:solidFill>
            <a:srgbClr val="222222"/>
          </a:solidFill>
          <a:latin typeface="Arial" charset="0"/>
        </a:defRPr>
      </a:lvl3pPr>
      <a:lvl4pPr algn="ctr" rtl="0" eaLnBrk="1" fontAlgn="base" hangingPunct="1">
        <a:spcBef>
          <a:spcPct val="0"/>
        </a:spcBef>
        <a:spcAft>
          <a:spcPct val="0"/>
        </a:spcAft>
        <a:defRPr sz="3600">
          <a:solidFill>
            <a:srgbClr val="222222"/>
          </a:solidFill>
          <a:latin typeface="Arial" charset="0"/>
        </a:defRPr>
      </a:lvl4pPr>
      <a:lvl5pPr algn="ctr" rtl="0" eaLnBrk="1" fontAlgn="base" hangingPunct="1">
        <a:spcBef>
          <a:spcPct val="0"/>
        </a:spcBef>
        <a:spcAft>
          <a:spcPct val="0"/>
        </a:spcAft>
        <a:defRPr sz="3600">
          <a:solidFill>
            <a:srgbClr val="222222"/>
          </a:solidFill>
          <a:latin typeface="Arial" charset="0"/>
        </a:defRPr>
      </a:lvl5pPr>
      <a:lvl6pPr marL="457200" algn="ctr" rtl="0" eaLnBrk="1" fontAlgn="base" hangingPunct="1">
        <a:spcBef>
          <a:spcPct val="0"/>
        </a:spcBef>
        <a:spcAft>
          <a:spcPct val="0"/>
        </a:spcAft>
        <a:defRPr sz="3600">
          <a:solidFill>
            <a:srgbClr val="222222"/>
          </a:solidFill>
          <a:latin typeface="Arial" charset="0"/>
        </a:defRPr>
      </a:lvl6pPr>
      <a:lvl7pPr marL="914400" algn="ctr" rtl="0" eaLnBrk="1" fontAlgn="base" hangingPunct="1">
        <a:spcBef>
          <a:spcPct val="0"/>
        </a:spcBef>
        <a:spcAft>
          <a:spcPct val="0"/>
        </a:spcAft>
        <a:defRPr sz="3600">
          <a:solidFill>
            <a:srgbClr val="222222"/>
          </a:solidFill>
          <a:latin typeface="Arial" charset="0"/>
        </a:defRPr>
      </a:lvl7pPr>
      <a:lvl8pPr marL="1371600" algn="ctr" rtl="0" eaLnBrk="1" fontAlgn="base" hangingPunct="1">
        <a:spcBef>
          <a:spcPct val="0"/>
        </a:spcBef>
        <a:spcAft>
          <a:spcPct val="0"/>
        </a:spcAft>
        <a:defRPr sz="3600">
          <a:solidFill>
            <a:srgbClr val="222222"/>
          </a:solidFill>
          <a:latin typeface="Arial" charset="0"/>
        </a:defRPr>
      </a:lvl8pPr>
      <a:lvl9pPr marL="1828800" algn="ctr" rtl="0" eaLnBrk="1" fontAlgn="base" hangingPunct="1">
        <a:spcBef>
          <a:spcPct val="0"/>
        </a:spcBef>
        <a:spcAft>
          <a:spcPct val="0"/>
        </a:spcAft>
        <a:defRPr sz="3600">
          <a:solidFill>
            <a:srgbClr val="222222"/>
          </a:solidFill>
          <a:latin typeface="Arial" charset="0"/>
        </a:defRPr>
      </a:lvl9pPr>
    </p:titleStyle>
    <p:bodyStyle>
      <a:lvl1pPr marL="342900" indent="-342900" algn="l" rtl="0" eaLnBrk="1" fontAlgn="base" hangingPunct="1">
        <a:spcBef>
          <a:spcPct val="20000"/>
        </a:spcBef>
        <a:spcAft>
          <a:spcPct val="0"/>
        </a:spcAft>
        <a:buChar char="•"/>
        <a:defRPr sz="2600">
          <a:solidFill>
            <a:srgbClr val="222222"/>
          </a:solidFill>
          <a:latin typeface="+mn-lt"/>
          <a:ea typeface="+mn-ea"/>
          <a:cs typeface="+mn-cs"/>
        </a:defRPr>
      </a:lvl1pPr>
      <a:lvl2pPr marL="742950" indent="-285750" algn="l" rtl="0" eaLnBrk="1" fontAlgn="base" hangingPunct="1">
        <a:spcBef>
          <a:spcPct val="20000"/>
        </a:spcBef>
        <a:spcAft>
          <a:spcPct val="0"/>
        </a:spcAft>
        <a:buChar char="–"/>
        <a:defRPr sz="2400">
          <a:solidFill>
            <a:srgbClr val="222222"/>
          </a:solidFill>
          <a:latin typeface="+mn-lt"/>
        </a:defRPr>
      </a:lvl2pPr>
      <a:lvl3pPr marL="1143000" indent="-228600" algn="l" rtl="0" eaLnBrk="1" fontAlgn="base" hangingPunct="1">
        <a:spcBef>
          <a:spcPct val="20000"/>
        </a:spcBef>
        <a:spcAft>
          <a:spcPct val="0"/>
        </a:spcAft>
        <a:buChar char="•"/>
        <a:defRPr sz="2200">
          <a:solidFill>
            <a:srgbClr val="222222"/>
          </a:solidFill>
          <a:latin typeface="+mn-lt"/>
        </a:defRPr>
      </a:lvl3pPr>
      <a:lvl4pPr marL="1600200" indent="-228600" algn="l" rtl="0" eaLnBrk="1" fontAlgn="base" hangingPunct="1">
        <a:spcBef>
          <a:spcPct val="20000"/>
        </a:spcBef>
        <a:spcAft>
          <a:spcPct val="0"/>
        </a:spcAft>
        <a:buChar char="–"/>
        <a:defRPr sz="2200">
          <a:solidFill>
            <a:srgbClr val="222222"/>
          </a:solidFill>
          <a:latin typeface="+mn-lt"/>
        </a:defRPr>
      </a:lvl4pPr>
      <a:lvl5pPr marL="2057400" indent="-228600" algn="l" rtl="0" eaLnBrk="1" fontAlgn="base" hangingPunct="1">
        <a:spcBef>
          <a:spcPct val="20000"/>
        </a:spcBef>
        <a:spcAft>
          <a:spcPct val="0"/>
        </a:spcAft>
        <a:buChar char="»"/>
        <a:defRPr sz="2000">
          <a:solidFill>
            <a:schemeClr val="tx1"/>
          </a:solidFill>
          <a:latin typeface="Times New Roman" pitchFamily="18" charset="0"/>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ctrTitle"/>
          </p:nvPr>
        </p:nvSpPr>
        <p:spPr>
          <a:xfrm>
            <a:off x="2133600" y="2118360"/>
            <a:ext cx="7772400" cy="1143000"/>
          </a:xfr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b="1" dirty="0"/>
              <a:t>CISSP Guide to Security Essentials, </a:t>
            </a:r>
            <a:br>
              <a:rPr lang="en-US" b="1" dirty="0"/>
            </a:br>
            <a:r>
              <a:rPr lang="en-US" b="1" dirty="0"/>
              <a:t>Second Edition</a:t>
            </a:r>
            <a:endParaRPr lang="en-US" dirty="0" smtClean="0">
              <a:ea typeface="+mj-ea"/>
            </a:endParaRPr>
          </a:p>
        </p:txBody>
      </p:sp>
      <p:sp>
        <p:nvSpPr>
          <p:cNvPr id="232451" name="Rectangle 3"/>
          <p:cNvSpPr>
            <a:spLocks noGrp="1" noChangeArrowheads="1"/>
          </p:cNvSpPr>
          <p:nvPr>
            <p:ph type="subTitle" idx="1"/>
          </p:nvPr>
        </p:nvSpPr>
        <p:spPr>
          <a:xfrm>
            <a:off x="2895600" y="3870960"/>
            <a:ext cx="6400800" cy="1752600"/>
          </a:xfr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b="0" i="1" dirty="0">
                <a:solidFill>
                  <a:schemeClr val="tx1"/>
                </a:solidFill>
              </a:rPr>
              <a:t>Chapter </a:t>
            </a:r>
            <a:r>
              <a:rPr lang="en-US" b="0" i="1" dirty="0" smtClean="0">
                <a:solidFill>
                  <a:schemeClr val="tx1"/>
                </a:solidFill>
              </a:rPr>
              <a:t>8</a:t>
            </a:r>
            <a:endParaRPr lang="en-US" b="0" i="1" dirty="0">
              <a:solidFill>
                <a:schemeClr val="tx1"/>
              </a:solidFill>
            </a:endParaRPr>
          </a:p>
          <a:p>
            <a:pPr>
              <a:defRPr/>
            </a:pPr>
            <a:r>
              <a:rPr lang="en-US" b="0" i="1" dirty="0" smtClean="0">
                <a:solidFill>
                  <a:schemeClr val="tx1"/>
                </a:solidFill>
              </a:rPr>
              <a:t>Physical and Environmental Security</a:t>
            </a:r>
            <a:endParaRPr lang="en-US" dirty="0">
              <a:solidFill>
                <a:srgbClr val="0000CC"/>
              </a:solidFill>
            </a:endParaRPr>
          </a:p>
          <a:p>
            <a:pPr>
              <a:defRPr/>
            </a:pPr>
            <a:r>
              <a:rPr lang="en-US" dirty="0">
                <a:solidFill>
                  <a:srgbClr val="0000CC"/>
                </a:solidFill>
              </a:rPr>
              <a:t> </a:t>
            </a:r>
          </a:p>
          <a:p>
            <a:pPr eaLnBrk="1" hangingPunct="1">
              <a:defRPr/>
            </a:pPr>
            <a:r>
              <a:rPr lang="en-US" dirty="0" smtClean="0">
                <a:solidFill>
                  <a:srgbClr val="0000CC"/>
                </a:solidFill>
                <a:ea typeface="+mn-ea"/>
              </a:rPr>
              <a:t> </a:t>
            </a:r>
          </a:p>
        </p:txBody>
      </p:sp>
      <p:sp>
        <p:nvSpPr>
          <p:cNvPr id="5" name="Rectangle 4"/>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2272423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D122D932-67D8-4ABE-B801-C95C53FB47B7}" type="slidenum">
              <a:rPr lang="en-US" altLang="en-US" sz="2000">
                <a:latin typeface="Arial" panose="020B0604020202020204" pitchFamily="34" charset="0"/>
              </a:rPr>
              <a:pPr eaLnBrk="1" hangingPunct="1"/>
              <a:t>10</a:t>
            </a:fld>
            <a:endParaRPr lang="en-US" altLang="en-US" sz="2000">
              <a:latin typeface="Arial" panose="020B0604020202020204" pitchFamily="34" charset="0"/>
            </a:endParaRPr>
          </a:p>
        </p:txBody>
      </p:sp>
      <p:sp>
        <p:nvSpPr>
          <p:cNvPr id="642050" name="Rectangle 2"/>
          <p:cNvSpPr>
            <a:spLocks noGrp="1" noChangeArrowheads="1"/>
          </p:cNvSpPr>
          <p:nvPr>
            <p:ph type="title"/>
          </p:nvPr>
        </p:nvSpPr>
        <p:spPr/>
        <p:txBody>
          <a:bodyPr/>
          <a:lstStyle/>
          <a:p>
            <a:pPr eaLnBrk="1" hangingPunct="1">
              <a:defRPr/>
            </a:pPr>
            <a:r>
              <a:rPr lang="en-US" dirty="0" smtClean="0">
                <a:ea typeface="+mj-ea"/>
              </a:rPr>
              <a:t>Security Guards</a:t>
            </a:r>
          </a:p>
        </p:txBody>
      </p:sp>
      <p:sp>
        <p:nvSpPr>
          <p:cNvPr id="642051" name="Rectangle 3"/>
          <p:cNvSpPr>
            <a:spLocks noGrp="1" noChangeArrowheads="1"/>
          </p:cNvSpPr>
          <p:nvPr>
            <p:ph type="body" idx="1"/>
          </p:nvPr>
        </p:nvSpPr>
        <p:spPr/>
        <p:txBody>
          <a:bodyPr/>
          <a:lstStyle/>
          <a:p>
            <a:pPr eaLnBrk="1" hangingPunct="1">
              <a:defRPr/>
            </a:pPr>
            <a:r>
              <a:rPr lang="en-US" dirty="0" smtClean="0">
                <a:ea typeface="+mn-ea"/>
              </a:rPr>
              <a:t>Trained personnel with a variety of duties:</a:t>
            </a:r>
          </a:p>
          <a:p>
            <a:pPr lvl="1" eaLnBrk="1" hangingPunct="1">
              <a:defRPr/>
            </a:pPr>
            <a:r>
              <a:rPr lang="en-US" dirty="0" smtClean="0">
                <a:ea typeface="+mn-ea"/>
              </a:rPr>
              <a:t>Checking employee identification, handling visitors, checking parcels and incoming/outgoing equipment, managing deliveries, apprehending suspicious persons, calling additional security personnel or law enforcement, assisting persons as needed</a:t>
            </a:r>
          </a:p>
          <a:p>
            <a:pPr lvl="1" eaLnBrk="1" hangingPunct="1">
              <a:defRPr/>
            </a:pPr>
            <a:r>
              <a:rPr lang="en-US" dirty="0" smtClean="0">
                <a:ea typeface="+mn-ea"/>
              </a:rPr>
              <a:t>Advantages: flexible, employ judgment, mobile</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807902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D18422A6-2C7A-48AF-B59B-242E4F9FE812}" type="slidenum">
              <a:rPr lang="en-US" altLang="en-US" sz="2000">
                <a:latin typeface="Arial" panose="020B0604020202020204" pitchFamily="34" charset="0"/>
              </a:rPr>
              <a:pPr eaLnBrk="1" hangingPunct="1"/>
              <a:t>11</a:t>
            </a:fld>
            <a:endParaRPr lang="en-US" altLang="en-US" sz="2000">
              <a:latin typeface="Arial" panose="020B0604020202020204" pitchFamily="34" charset="0"/>
            </a:endParaRPr>
          </a:p>
        </p:txBody>
      </p:sp>
      <p:sp>
        <p:nvSpPr>
          <p:cNvPr id="643074" name="Rectangle 2"/>
          <p:cNvSpPr>
            <a:spLocks noGrp="1" noChangeArrowheads="1"/>
          </p:cNvSpPr>
          <p:nvPr>
            <p:ph type="title"/>
          </p:nvPr>
        </p:nvSpPr>
        <p:spPr/>
        <p:txBody>
          <a:bodyPr/>
          <a:lstStyle/>
          <a:p>
            <a:pPr eaLnBrk="1" hangingPunct="1">
              <a:defRPr/>
            </a:pPr>
            <a:r>
              <a:rPr lang="en-US" dirty="0" smtClean="0">
                <a:ea typeface="+mj-ea"/>
              </a:rPr>
              <a:t>Guard Dogs</a:t>
            </a:r>
          </a:p>
        </p:txBody>
      </p:sp>
      <p:sp>
        <p:nvSpPr>
          <p:cNvPr id="643075" name="Rectangle 3"/>
          <p:cNvSpPr>
            <a:spLocks noGrp="1" noChangeArrowheads="1"/>
          </p:cNvSpPr>
          <p:nvPr>
            <p:ph type="body" idx="1"/>
          </p:nvPr>
        </p:nvSpPr>
        <p:spPr/>
        <p:txBody>
          <a:bodyPr/>
          <a:lstStyle/>
          <a:p>
            <a:pPr eaLnBrk="1" hangingPunct="1">
              <a:defRPr/>
            </a:pPr>
            <a:r>
              <a:rPr lang="en-US" dirty="0" smtClean="0">
                <a:ea typeface="+mn-ea"/>
              </a:rPr>
              <a:t>Serve as detective, preventive, and deterrent controls</a:t>
            </a:r>
          </a:p>
          <a:p>
            <a:pPr eaLnBrk="1" hangingPunct="1">
              <a:defRPr/>
            </a:pPr>
            <a:r>
              <a:rPr lang="en-US" dirty="0" smtClean="0">
                <a:ea typeface="+mn-ea"/>
              </a:rPr>
              <a:t>Apprehend suspects</a:t>
            </a:r>
          </a:p>
          <a:p>
            <a:pPr eaLnBrk="1" hangingPunct="1">
              <a:defRPr/>
            </a:pPr>
            <a:r>
              <a:rPr lang="en-US" dirty="0" smtClean="0">
                <a:ea typeface="+mn-ea"/>
              </a:rPr>
              <a:t>Detect substances</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2945385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a:stretch>
            <a:fillRect/>
          </a:stretch>
        </p:blipFill>
        <p:spPr>
          <a:xfrm>
            <a:off x="1032933" y="302153"/>
            <a:ext cx="8652934" cy="6016493"/>
          </a:xfrm>
          <a:prstGeom prst="rect">
            <a:avLst/>
          </a:prstGeom>
        </p:spPr>
      </p:pic>
      <p:sp>
        <p:nvSpPr>
          <p:cNvPr id="4" name="Footer Placeholder 3"/>
          <p:cNvSpPr>
            <a:spLocks noGrp="1"/>
          </p:cNvSpPr>
          <p:nvPr>
            <p:ph type="ftr" sz="quarter" idx="10"/>
          </p:nvPr>
        </p:nvSpPr>
        <p:spPr/>
        <p:txBody>
          <a:bodyPr/>
          <a:lstStyle/>
          <a:p>
            <a:r>
              <a:rPr lang="en-US" smtClean="0"/>
              <a:t>CISSP Guide to Security Essentials, 2e</a:t>
            </a:r>
            <a:endParaRPr lang="en-US"/>
          </a:p>
        </p:txBody>
      </p:sp>
      <p:sp>
        <p:nvSpPr>
          <p:cNvPr id="5" name="Slide Number Placeholder 4"/>
          <p:cNvSpPr>
            <a:spLocks noGrp="1"/>
          </p:cNvSpPr>
          <p:nvPr>
            <p:ph type="sldNum" sz="quarter" idx="11"/>
          </p:nvPr>
        </p:nvSpPr>
        <p:spPr/>
        <p:txBody>
          <a:bodyPr/>
          <a:lstStyle/>
          <a:p>
            <a:fld id="{5FE921DA-4DAA-4F0B-BD79-4C394EBE0759}" type="slidenum">
              <a:rPr lang="en-US" smtClean="0"/>
              <a:t>12</a:t>
            </a:fld>
            <a:endParaRPr lang="en-US"/>
          </a:p>
        </p:txBody>
      </p:sp>
    </p:spTree>
    <p:extLst>
      <p:ext uri="{BB962C8B-B14F-4D97-AF65-F5344CB8AC3E}">
        <p14:creationId xmlns:p14="http://schemas.microsoft.com/office/powerpoint/2010/main" val="1948388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DC909147-A425-4100-AE86-5DA85D7E16EA}" type="slidenum">
              <a:rPr lang="en-US" altLang="en-US" sz="2000">
                <a:latin typeface="Arial" panose="020B0604020202020204" pitchFamily="34" charset="0"/>
              </a:rPr>
              <a:pPr eaLnBrk="1" hangingPunct="1"/>
              <a:t>13</a:t>
            </a:fld>
            <a:endParaRPr lang="en-US" altLang="en-US" sz="2000">
              <a:latin typeface="Arial" panose="020B0604020202020204" pitchFamily="34" charset="0"/>
            </a:endParaRPr>
          </a:p>
        </p:txBody>
      </p:sp>
      <p:sp>
        <p:nvSpPr>
          <p:cNvPr id="644098" name="Rectangle 2"/>
          <p:cNvSpPr>
            <a:spLocks noGrp="1" noChangeArrowheads="1"/>
          </p:cNvSpPr>
          <p:nvPr>
            <p:ph type="title"/>
          </p:nvPr>
        </p:nvSpPr>
        <p:spPr/>
        <p:txBody>
          <a:bodyPr/>
          <a:lstStyle/>
          <a:p>
            <a:pPr eaLnBrk="1" hangingPunct="1">
              <a:defRPr/>
            </a:pPr>
            <a:r>
              <a:rPr lang="en-US" dirty="0" smtClean="0">
                <a:ea typeface="+mj-ea"/>
              </a:rPr>
              <a:t>Access Logs</a:t>
            </a:r>
          </a:p>
        </p:txBody>
      </p:sp>
      <p:sp>
        <p:nvSpPr>
          <p:cNvPr id="644099" name="Rectangle 3"/>
          <p:cNvSpPr>
            <a:spLocks noGrp="1" noChangeArrowheads="1"/>
          </p:cNvSpPr>
          <p:nvPr>
            <p:ph type="body" idx="1"/>
          </p:nvPr>
        </p:nvSpPr>
        <p:spPr/>
        <p:txBody>
          <a:bodyPr/>
          <a:lstStyle/>
          <a:p>
            <a:pPr eaLnBrk="1" hangingPunct="1">
              <a:defRPr/>
            </a:pPr>
            <a:r>
              <a:rPr lang="en-US" smtClean="0">
                <a:ea typeface="+mn-ea"/>
              </a:rPr>
              <a:t>Record of events</a:t>
            </a:r>
          </a:p>
          <a:p>
            <a:pPr lvl="1" eaLnBrk="1" hangingPunct="1">
              <a:defRPr/>
            </a:pPr>
            <a:r>
              <a:rPr lang="en-US" smtClean="0">
                <a:ea typeface="+mn-ea"/>
              </a:rPr>
              <a:t>Personnel entrance and exit</a:t>
            </a:r>
          </a:p>
          <a:p>
            <a:pPr lvl="1" eaLnBrk="1" hangingPunct="1">
              <a:defRPr/>
            </a:pPr>
            <a:r>
              <a:rPr lang="en-US" smtClean="0">
                <a:ea typeface="+mn-ea"/>
              </a:rPr>
              <a:t>Visitors</a:t>
            </a:r>
          </a:p>
          <a:p>
            <a:pPr lvl="1" eaLnBrk="1" hangingPunct="1">
              <a:defRPr/>
            </a:pPr>
            <a:r>
              <a:rPr lang="en-US" smtClean="0">
                <a:ea typeface="+mn-ea"/>
              </a:rPr>
              <a:t>Vehicles</a:t>
            </a:r>
          </a:p>
          <a:p>
            <a:pPr lvl="1" eaLnBrk="1" hangingPunct="1">
              <a:defRPr/>
            </a:pPr>
            <a:r>
              <a:rPr lang="en-US" smtClean="0">
                <a:ea typeface="+mn-ea"/>
              </a:rPr>
              <a:t>Packages</a:t>
            </a:r>
          </a:p>
          <a:p>
            <a:pPr lvl="1" eaLnBrk="1" hangingPunct="1">
              <a:defRPr/>
            </a:pPr>
            <a:r>
              <a:rPr lang="en-US" smtClean="0">
                <a:ea typeface="+mn-ea"/>
              </a:rPr>
              <a:t>Equipment</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731278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ooter Placeholder 4"/>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z="1400" dirty="0" smtClean="0"/>
              <a:t>CISSP Guide to Security Essentials, 2e</a:t>
            </a:r>
            <a:endParaRPr lang="en-US" sz="1400" dirty="0"/>
          </a:p>
        </p:txBody>
      </p:sp>
      <p:sp>
        <p:nvSpPr>
          <p:cNvPr id="23" name="Slide Number Placeholder 5"/>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445F45C3-3577-47DD-9209-AD4EB0AD5806}" type="slidenum">
              <a:rPr lang="en-US" altLang="en-US" sz="2000">
                <a:latin typeface="Arial" panose="020B0604020202020204" pitchFamily="34" charset="0"/>
              </a:rPr>
              <a:pPr eaLnBrk="1" hangingPunct="1"/>
              <a:t>14</a:t>
            </a:fld>
            <a:endParaRPr lang="en-US" altLang="en-US" sz="2000">
              <a:latin typeface="Arial" panose="020B0604020202020204" pitchFamily="34" charset="0"/>
            </a:endParaRPr>
          </a:p>
        </p:txBody>
      </p:sp>
      <p:sp>
        <p:nvSpPr>
          <p:cNvPr id="645122" name="Rectangle 2"/>
          <p:cNvSpPr>
            <a:spLocks noGrp="1" noChangeArrowheads="1"/>
          </p:cNvSpPr>
          <p:nvPr>
            <p:ph type="title"/>
          </p:nvPr>
        </p:nvSpPr>
        <p:spPr/>
        <p:txBody>
          <a:bodyPr/>
          <a:lstStyle/>
          <a:p>
            <a:pPr eaLnBrk="1" hangingPunct="1">
              <a:defRPr/>
            </a:pPr>
            <a:r>
              <a:rPr lang="en-US" dirty="0" smtClean="0">
                <a:ea typeface="+mj-ea"/>
              </a:rPr>
              <a:t>Fences and </a:t>
            </a:r>
            <a:r>
              <a:rPr lang="en-US" dirty="0"/>
              <a:t>W</a:t>
            </a:r>
            <a:r>
              <a:rPr lang="en-US" dirty="0" smtClean="0">
                <a:ea typeface="+mj-ea"/>
              </a:rPr>
              <a:t>alls</a:t>
            </a:r>
          </a:p>
        </p:txBody>
      </p:sp>
      <p:sp>
        <p:nvSpPr>
          <p:cNvPr id="645123" name="Rectangle 3"/>
          <p:cNvSpPr>
            <a:spLocks noGrp="1" noChangeArrowheads="1"/>
          </p:cNvSpPr>
          <p:nvPr>
            <p:ph type="body" sz="half" idx="1"/>
          </p:nvPr>
        </p:nvSpPr>
        <p:spPr>
          <a:xfrm>
            <a:off x="914400" y="1981200"/>
            <a:ext cx="10566400" cy="1219200"/>
          </a:xfrm>
        </p:spPr>
        <p:txBody>
          <a:bodyPr/>
          <a:lstStyle/>
          <a:p>
            <a:pPr eaLnBrk="1" hangingPunct="1">
              <a:defRPr/>
            </a:pPr>
            <a:r>
              <a:rPr lang="en-US" dirty="0"/>
              <a:t>Effective preventive and deterrent control</a:t>
            </a:r>
          </a:p>
          <a:p>
            <a:pPr eaLnBrk="1" hangingPunct="1">
              <a:defRPr/>
            </a:pPr>
            <a:r>
              <a:rPr lang="en-US" dirty="0"/>
              <a:t>Keep unwanted persons from accessing specific areas</a:t>
            </a:r>
          </a:p>
        </p:txBody>
      </p:sp>
      <p:graphicFrame>
        <p:nvGraphicFramePr>
          <p:cNvPr id="645147" name="Group 27"/>
          <p:cNvGraphicFramePr>
            <a:graphicFrameLocks noGrp="1"/>
          </p:cNvGraphicFramePr>
          <p:nvPr>
            <p:ph sz="half" idx="2"/>
          </p:nvPr>
        </p:nvGraphicFramePr>
        <p:xfrm>
          <a:off x="2133600" y="3810001"/>
          <a:ext cx="7696200" cy="2073275"/>
        </p:xfrm>
        <a:graphic>
          <a:graphicData uri="http://schemas.openxmlformats.org/drawingml/2006/table">
            <a:tbl>
              <a:tblPr/>
              <a:tblGrid>
                <a:gridCol w="3200400">
                  <a:extLst>
                    <a:ext uri="{9D8B030D-6E8A-4147-A177-3AD203B41FA5}">
                      <a16:colId xmlns:a16="http://schemas.microsoft.com/office/drawing/2014/main" val="20000"/>
                    </a:ext>
                  </a:extLst>
                </a:gridCol>
                <a:gridCol w="4495800">
                  <a:extLst>
                    <a:ext uri="{9D8B030D-6E8A-4147-A177-3AD203B41FA5}">
                      <a16:colId xmlns:a16="http://schemas.microsoft.com/office/drawing/2014/main" val="20001"/>
                    </a:ext>
                  </a:extLst>
                </a:gridCol>
              </a:tblGrid>
              <a:tr h="457340">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ea typeface="ＭＳ Ｐゴシック" charset="0"/>
                        </a:rPr>
                        <a:t>Height</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Effectiveness</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340">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3-4 ft</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Deters casual trespassers</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340">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6-7 ft</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Too difficult to climb easily</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01255">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ea typeface="ＭＳ Ｐゴシック" charset="0"/>
                        </a:rPr>
                        <a:t>8 </a:t>
                      </a:r>
                      <a:r>
                        <a:rPr kumimoji="0" lang="en-US" sz="2000" b="0" i="0" u="none" strike="noStrike" cap="none" normalizeH="0" baseline="0" dirty="0" err="1">
                          <a:ln>
                            <a:noFill/>
                          </a:ln>
                          <a:solidFill>
                            <a:schemeClr val="tx1"/>
                          </a:solidFill>
                          <a:effectLst/>
                          <a:latin typeface="Arial" charset="0"/>
                          <a:ea typeface="ＭＳ Ｐゴシック" charset="0"/>
                        </a:rPr>
                        <a:t>ft</a:t>
                      </a:r>
                      <a:r>
                        <a:rPr kumimoji="0" lang="en-US" sz="2000" b="0" i="0" u="none" strike="noStrike" cap="none" normalizeH="0" baseline="0" dirty="0">
                          <a:ln>
                            <a:noFill/>
                          </a:ln>
                          <a:solidFill>
                            <a:schemeClr val="tx1"/>
                          </a:solidFill>
                          <a:effectLst/>
                          <a:latin typeface="Arial" charset="0"/>
                          <a:ea typeface="ＭＳ Ｐゴシック" charset="0"/>
                        </a:rPr>
                        <a:t> plus 3 strands of barbed or razor wire</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rPr>
                        <a:t>Deters determined trespassers</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7" name="Rectangle 6"/>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2224904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FB1F6910-0C04-4451-854D-0885D015230A}" type="slidenum">
              <a:rPr lang="en-US" altLang="en-US" sz="2000">
                <a:latin typeface="Arial" panose="020B0604020202020204" pitchFamily="34" charset="0"/>
              </a:rPr>
              <a:pPr eaLnBrk="1" hangingPunct="1"/>
              <a:t>15</a:t>
            </a:fld>
            <a:endParaRPr lang="en-US" altLang="en-US" sz="2000">
              <a:latin typeface="Arial" panose="020B0604020202020204" pitchFamily="34" charset="0"/>
            </a:endParaRPr>
          </a:p>
        </p:txBody>
      </p:sp>
      <p:sp>
        <p:nvSpPr>
          <p:cNvPr id="646146" name="Rectangle 2"/>
          <p:cNvSpPr>
            <a:spLocks noGrp="1" noChangeArrowheads="1"/>
          </p:cNvSpPr>
          <p:nvPr>
            <p:ph type="title"/>
          </p:nvPr>
        </p:nvSpPr>
        <p:spPr/>
        <p:txBody>
          <a:bodyPr/>
          <a:lstStyle/>
          <a:p>
            <a:pPr eaLnBrk="1" hangingPunct="1">
              <a:defRPr/>
            </a:pPr>
            <a:r>
              <a:rPr lang="en-US" dirty="0" smtClean="0">
                <a:ea typeface="+mj-ea"/>
              </a:rPr>
              <a:t>Video Surveillance</a:t>
            </a:r>
          </a:p>
        </p:txBody>
      </p:sp>
      <p:sp>
        <p:nvSpPr>
          <p:cNvPr id="646147" name="Rectangle 3"/>
          <p:cNvSpPr>
            <a:spLocks noGrp="1" noChangeArrowheads="1"/>
          </p:cNvSpPr>
          <p:nvPr>
            <p:ph type="body" idx="1"/>
          </p:nvPr>
        </p:nvSpPr>
        <p:spPr>
          <a:xfrm>
            <a:off x="711200" y="1981200"/>
            <a:ext cx="10769600" cy="4114800"/>
          </a:xfrm>
        </p:spPr>
        <p:txBody>
          <a:bodyPr/>
          <a:lstStyle/>
          <a:p>
            <a:pPr eaLnBrk="1" hangingPunct="1">
              <a:defRPr/>
            </a:pPr>
            <a:r>
              <a:rPr lang="en-US" dirty="0" smtClean="0">
                <a:ea typeface="+mn-ea"/>
              </a:rPr>
              <a:t>Supplements security guards</a:t>
            </a:r>
          </a:p>
          <a:p>
            <a:pPr eaLnBrk="1" hangingPunct="1">
              <a:defRPr/>
            </a:pPr>
            <a:r>
              <a:rPr lang="en-US" dirty="0" smtClean="0">
                <a:ea typeface="+mn-ea"/>
              </a:rPr>
              <a:t>Provide points of view not easily achieved with guards</a:t>
            </a:r>
          </a:p>
          <a:p>
            <a:pPr eaLnBrk="1" hangingPunct="1">
              <a:defRPr/>
            </a:pPr>
            <a:r>
              <a:rPr lang="en-US" dirty="0" smtClean="0">
                <a:ea typeface="+mn-ea"/>
              </a:rPr>
              <a:t>Locations</a:t>
            </a:r>
          </a:p>
          <a:p>
            <a:pPr lvl="1" eaLnBrk="1" hangingPunct="1">
              <a:defRPr/>
            </a:pPr>
            <a:r>
              <a:rPr lang="en-US" dirty="0" smtClean="0">
                <a:ea typeface="+mn-ea"/>
              </a:rPr>
              <a:t>Entrances</a:t>
            </a:r>
          </a:p>
          <a:p>
            <a:pPr lvl="1" eaLnBrk="1" hangingPunct="1">
              <a:defRPr/>
            </a:pPr>
            <a:r>
              <a:rPr lang="en-US" dirty="0" smtClean="0">
                <a:ea typeface="+mn-ea"/>
              </a:rPr>
              <a:t>Exits</a:t>
            </a:r>
          </a:p>
          <a:p>
            <a:pPr lvl="1" eaLnBrk="1" hangingPunct="1">
              <a:defRPr/>
            </a:pPr>
            <a:r>
              <a:rPr lang="en-US" dirty="0" smtClean="0">
                <a:ea typeface="+mn-ea"/>
              </a:rPr>
              <a:t>Loading bays</a:t>
            </a:r>
          </a:p>
          <a:p>
            <a:pPr lvl="1" eaLnBrk="1" hangingPunct="1">
              <a:defRPr/>
            </a:pPr>
            <a:r>
              <a:rPr lang="en-US" dirty="0" smtClean="0">
                <a:ea typeface="+mn-ea"/>
              </a:rPr>
              <a:t>Stairwells</a:t>
            </a:r>
          </a:p>
          <a:p>
            <a:pPr lvl="1" eaLnBrk="1" hangingPunct="1">
              <a:defRPr/>
            </a:pPr>
            <a:r>
              <a:rPr lang="en-US" dirty="0" smtClean="0">
                <a:ea typeface="+mn-ea"/>
              </a:rPr>
              <a:t>Refuse collection areas</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998546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ea typeface="+mj-ea"/>
              </a:rPr>
              <a:t>Video Surveillance (cont.)</a:t>
            </a: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26080" y="1742440"/>
            <a:ext cx="6545580" cy="4363720"/>
          </a:xfrm>
        </p:spPr>
      </p:pic>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65E58FDF-6BAE-4831-B9E8-FEA06A273D02}" type="slidenum">
              <a:rPr lang="en-US" altLang="en-US" sz="2000">
                <a:latin typeface="Arial" panose="020B0604020202020204" pitchFamily="34" charset="0"/>
              </a:rPr>
              <a:pPr eaLnBrk="1" hangingPunct="1"/>
              <a:t>16</a:t>
            </a:fld>
            <a:endParaRPr lang="en-US" altLang="en-US" sz="2000">
              <a:latin typeface="Arial" panose="020B0604020202020204" pitchFamily="34" charset="0"/>
            </a:endParaRP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3334459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7"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AA1B5241-7046-448B-82F5-79841255CB85}" type="slidenum">
              <a:rPr lang="en-US" altLang="en-US" sz="2000">
                <a:latin typeface="Arial" panose="020B0604020202020204" pitchFamily="34" charset="0"/>
              </a:rPr>
              <a:pPr eaLnBrk="1" hangingPunct="1"/>
              <a:t>17</a:t>
            </a:fld>
            <a:endParaRPr lang="en-US" altLang="en-US" sz="2000">
              <a:latin typeface="Arial" panose="020B0604020202020204" pitchFamily="34" charset="0"/>
            </a:endParaRPr>
          </a:p>
        </p:txBody>
      </p:sp>
      <p:sp>
        <p:nvSpPr>
          <p:cNvPr id="647170" name="Rectangle 2"/>
          <p:cNvSpPr>
            <a:spLocks noGrp="1" noChangeArrowheads="1"/>
          </p:cNvSpPr>
          <p:nvPr>
            <p:ph type="title"/>
          </p:nvPr>
        </p:nvSpPr>
        <p:spPr/>
        <p:txBody>
          <a:bodyPr/>
          <a:lstStyle/>
          <a:p>
            <a:pPr eaLnBrk="1" hangingPunct="1">
              <a:defRPr/>
            </a:pPr>
            <a:r>
              <a:rPr lang="en-US" dirty="0" smtClean="0">
                <a:ea typeface="+mj-ea"/>
              </a:rPr>
              <a:t>Video Surveillance (cont.)</a:t>
            </a:r>
          </a:p>
        </p:txBody>
      </p:sp>
      <p:sp>
        <p:nvSpPr>
          <p:cNvPr id="647171" name="Rectangle 3"/>
          <p:cNvSpPr>
            <a:spLocks noGrp="1" noChangeArrowheads="1"/>
          </p:cNvSpPr>
          <p:nvPr>
            <p:ph type="body" idx="1"/>
          </p:nvPr>
        </p:nvSpPr>
        <p:spPr>
          <a:xfrm>
            <a:off x="711200" y="1981200"/>
            <a:ext cx="10769600" cy="3794760"/>
          </a:xfrm>
        </p:spPr>
        <p:txBody>
          <a:bodyPr/>
          <a:lstStyle/>
          <a:p>
            <a:pPr eaLnBrk="1" hangingPunct="1">
              <a:defRPr/>
            </a:pPr>
            <a:r>
              <a:rPr lang="en-US" dirty="0" smtClean="0">
                <a:ea typeface="+mn-ea"/>
              </a:rPr>
              <a:t>Camera types</a:t>
            </a:r>
          </a:p>
          <a:p>
            <a:pPr lvl="1" eaLnBrk="1" hangingPunct="1">
              <a:defRPr/>
            </a:pPr>
            <a:r>
              <a:rPr lang="en-US" dirty="0" smtClean="0">
                <a:ea typeface="+mn-ea"/>
              </a:rPr>
              <a:t>CCTV, IP wired, IP wireless</a:t>
            </a:r>
          </a:p>
          <a:p>
            <a:pPr lvl="1" eaLnBrk="1" hangingPunct="1">
              <a:defRPr/>
            </a:pPr>
            <a:r>
              <a:rPr lang="en-US" dirty="0" smtClean="0">
                <a:ea typeface="+mn-ea"/>
              </a:rPr>
              <a:t>Night vision</a:t>
            </a:r>
          </a:p>
          <a:p>
            <a:pPr lvl="1" eaLnBrk="1" hangingPunct="1">
              <a:defRPr/>
            </a:pPr>
            <a:r>
              <a:rPr lang="en-US" dirty="0" smtClean="0">
                <a:ea typeface="+mn-ea"/>
              </a:rPr>
              <a:t>Fixed, Pan / tilt / zoom</a:t>
            </a:r>
          </a:p>
          <a:p>
            <a:pPr lvl="1" eaLnBrk="1" hangingPunct="1">
              <a:defRPr/>
            </a:pPr>
            <a:r>
              <a:rPr lang="en-US" dirty="0" smtClean="0">
                <a:ea typeface="+mn-ea"/>
              </a:rPr>
              <a:t>Hidden / disguised</a:t>
            </a:r>
          </a:p>
          <a:p>
            <a:pPr>
              <a:spcBef>
                <a:spcPct val="50000"/>
              </a:spcBef>
              <a:defRPr/>
            </a:pPr>
            <a:r>
              <a:rPr lang="en-US" dirty="0">
                <a:latin typeface="Arial" charset="0"/>
                <a:ea typeface="ＭＳ Ｐゴシック" charset="0"/>
              </a:rPr>
              <a:t>Recording capabilities</a:t>
            </a:r>
          </a:p>
          <a:p>
            <a:pPr lvl="1">
              <a:spcBef>
                <a:spcPct val="50000"/>
              </a:spcBef>
              <a:defRPr/>
            </a:pPr>
            <a:r>
              <a:rPr lang="en-US" dirty="0">
                <a:latin typeface="Arial" charset="0"/>
                <a:ea typeface="ＭＳ Ｐゴシック" charset="0"/>
              </a:rPr>
              <a:t>None; motion-activated; periodic still images; continuous</a:t>
            </a:r>
          </a:p>
          <a:p>
            <a:pPr lvl="1" eaLnBrk="1" hangingPunct="1">
              <a:defRPr/>
            </a:pPr>
            <a:endParaRPr lang="en-US" dirty="0" smtClean="0">
              <a:ea typeface="+mn-ea"/>
            </a:endParaRPr>
          </a:p>
        </p:txBody>
      </p:sp>
      <p:sp>
        <p:nvSpPr>
          <p:cNvPr id="647175" name="Rectangle 7"/>
          <p:cNvSpPr>
            <a:spLocks noChangeArrowheads="1"/>
          </p:cNvSpPr>
          <p:nvPr/>
        </p:nvSpPr>
        <p:spPr bwMode="auto">
          <a:xfrm>
            <a:off x="2209800" y="4800600"/>
            <a:ext cx="7772400" cy="137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spcBef>
                <a:spcPct val="50000"/>
              </a:spcBef>
              <a:buFontTx/>
              <a:buChar char="•"/>
              <a:defRPr/>
            </a:pPr>
            <a:endParaRPr lang="en-US" sz="2200" dirty="0">
              <a:latin typeface="Arial" charset="0"/>
              <a:ea typeface="ＭＳ Ｐゴシック" charset="0"/>
            </a:endParaRPr>
          </a:p>
        </p:txBody>
      </p:sp>
      <p:sp>
        <p:nvSpPr>
          <p:cNvPr id="8" name="Rectangle 7"/>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2353702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ea typeface="+mj-ea"/>
              </a:rPr>
              <a:t>Video Surveillance (cont.)</a:t>
            </a: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81541" y="1524000"/>
            <a:ext cx="6640397" cy="4443449"/>
          </a:xfrm>
        </p:spPr>
      </p:pic>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0FC02153-3693-4AFA-97F3-503A542AB587}" type="slidenum">
              <a:rPr lang="en-US" altLang="en-US" sz="2000">
                <a:latin typeface="Arial" panose="020B0604020202020204" pitchFamily="34" charset="0"/>
              </a:rPr>
              <a:pPr eaLnBrk="1" hangingPunct="1"/>
              <a:t>18</a:t>
            </a:fld>
            <a:endParaRPr lang="en-US" altLang="en-US" sz="2000">
              <a:latin typeface="Arial" panose="020B0604020202020204" pitchFamily="34" charset="0"/>
            </a:endParaRP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2885275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6B887957-844A-4E03-B47F-1F158EAD1C17}" type="slidenum">
              <a:rPr lang="en-US" altLang="en-US" sz="2000">
                <a:latin typeface="Arial" panose="020B0604020202020204" pitchFamily="34" charset="0"/>
              </a:rPr>
              <a:pPr eaLnBrk="1" hangingPunct="1"/>
              <a:t>19</a:t>
            </a:fld>
            <a:endParaRPr lang="en-US" altLang="en-US" sz="2000">
              <a:latin typeface="Arial" panose="020B0604020202020204" pitchFamily="34" charset="0"/>
            </a:endParaRPr>
          </a:p>
        </p:txBody>
      </p:sp>
      <p:sp>
        <p:nvSpPr>
          <p:cNvPr id="648194" name="Rectangle 2"/>
          <p:cNvSpPr>
            <a:spLocks noGrp="1" noChangeArrowheads="1"/>
          </p:cNvSpPr>
          <p:nvPr>
            <p:ph type="title"/>
          </p:nvPr>
        </p:nvSpPr>
        <p:spPr/>
        <p:txBody>
          <a:bodyPr/>
          <a:lstStyle/>
          <a:p>
            <a:pPr eaLnBrk="1" hangingPunct="1">
              <a:defRPr/>
            </a:pPr>
            <a:r>
              <a:rPr lang="en-US" dirty="0" smtClean="0">
                <a:ea typeface="+mj-ea"/>
              </a:rPr>
              <a:t>Intrusion, Motion, and Alarm Systems</a:t>
            </a:r>
          </a:p>
        </p:txBody>
      </p:sp>
      <p:sp>
        <p:nvSpPr>
          <p:cNvPr id="648195" name="Rectangle 3"/>
          <p:cNvSpPr>
            <a:spLocks noGrp="1" noChangeArrowheads="1"/>
          </p:cNvSpPr>
          <p:nvPr>
            <p:ph type="body" idx="1"/>
          </p:nvPr>
        </p:nvSpPr>
        <p:spPr/>
        <p:txBody>
          <a:bodyPr>
            <a:normAutofit/>
          </a:bodyPr>
          <a:lstStyle/>
          <a:p>
            <a:pPr eaLnBrk="1" hangingPunct="1">
              <a:defRPr/>
            </a:pPr>
            <a:r>
              <a:rPr lang="en-US" dirty="0" smtClean="0">
                <a:ea typeface="+mn-ea"/>
              </a:rPr>
              <a:t>Automatic detection of intruders</a:t>
            </a:r>
          </a:p>
          <a:p>
            <a:pPr eaLnBrk="1" hangingPunct="1">
              <a:defRPr/>
            </a:pPr>
            <a:r>
              <a:rPr lang="en-US" dirty="0" smtClean="0">
                <a:ea typeface="+mn-ea"/>
              </a:rPr>
              <a:t>Central controller and remote sensors</a:t>
            </a:r>
          </a:p>
          <a:p>
            <a:pPr lvl="1" eaLnBrk="1" hangingPunct="1">
              <a:defRPr/>
            </a:pPr>
            <a:r>
              <a:rPr lang="en-US" dirty="0" smtClean="0">
                <a:ea typeface="+mn-ea"/>
              </a:rPr>
              <a:t>Door and window sensors</a:t>
            </a:r>
          </a:p>
          <a:p>
            <a:pPr lvl="1" eaLnBrk="1" hangingPunct="1">
              <a:defRPr/>
            </a:pPr>
            <a:r>
              <a:rPr lang="en-US" dirty="0" smtClean="0">
                <a:ea typeface="+mn-ea"/>
              </a:rPr>
              <a:t>Motion sensors</a:t>
            </a:r>
          </a:p>
          <a:p>
            <a:pPr lvl="1" eaLnBrk="1" hangingPunct="1">
              <a:defRPr/>
            </a:pPr>
            <a:r>
              <a:rPr lang="en-US" dirty="0" smtClean="0">
                <a:ea typeface="+mn-ea"/>
              </a:rPr>
              <a:t>Glass break sensors</a:t>
            </a:r>
          </a:p>
          <a:p>
            <a:pPr lvl="1" eaLnBrk="1" hangingPunct="1">
              <a:defRPr/>
            </a:pPr>
            <a:r>
              <a:rPr lang="en-US" dirty="0" smtClean="0">
                <a:ea typeface="+mn-ea"/>
              </a:rPr>
              <a:t>Duress alarms</a:t>
            </a:r>
          </a:p>
          <a:p>
            <a:pPr eaLnBrk="1" hangingPunct="1">
              <a:defRPr/>
            </a:pPr>
            <a:r>
              <a:rPr lang="en-US" dirty="0" smtClean="0">
                <a:ea typeface="+mn-ea"/>
              </a:rPr>
              <a:t>Alarming and alerting</a:t>
            </a:r>
          </a:p>
          <a:p>
            <a:pPr lvl="1" eaLnBrk="1" hangingPunct="1">
              <a:defRPr/>
            </a:pPr>
            <a:r>
              <a:rPr lang="en-US" dirty="0" smtClean="0">
                <a:ea typeface="+mn-ea"/>
              </a:rPr>
              <a:t>Audible alarms</a:t>
            </a:r>
          </a:p>
          <a:p>
            <a:pPr lvl="1" eaLnBrk="1" hangingPunct="1">
              <a:defRPr/>
            </a:pPr>
            <a:r>
              <a:rPr lang="en-US" dirty="0" smtClean="0">
                <a:ea typeface="+mn-ea"/>
              </a:rPr>
              <a:t>Alert to central monitoring center or law enforcement</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3712920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0D267508-158C-4E4B-8342-90CF9C53ABB9}" type="slidenum">
              <a:rPr lang="en-US" altLang="en-US" sz="2000">
                <a:latin typeface="Arial" panose="020B0604020202020204" pitchFamily="34" charset="0"/>
              </a:rPr>
              <a:pPr eaLnBrk="1" hangingPunct="1"/>
              <a:t>2</a:t>
            </a:fld>
            <a:endParaRPr lang="en-US" altLang="en-US" sz="2000">
              <a:latin typeface="Arial" panose="020B0604020202020204" pitchFamily="34" charset="0"/>
            </a:endParaRPr>
          </a:p>
        </p:txBody>
      </p:sp>
      <p:sp>
        <p:nvSpPr>
          <p:cNvPr id="4098" name="Rectangle 2"/>
          <p:cNvSpPr>
            <a:spLocks noGrp="1" noChangeArrowheads="1"/>
          </p:cNvSpPr>
          <p:nvPr>
            <p:ph type="title"/>
          </p:nvPr>
        </p:nvSpPr>
        <p:spPr/>
        <p:txBody>
          <a:bodyPr/>
          <a:lstStyle/>
          <a:p>
            <a:pPr eaLnBrk="1" hangingPunct="1">
              <a:defRPr/>
            </a:pPr>
            <a:r>
              <a:rPr lang="en-US" smtClean="0">
                <a:ea typeface="+mj-ea"/>
              </a:rPr>
              <a:t>Objectives</a:t>
            </a:r>
          </a:p>
        </p:txBody>
      </p:sp>
      <p:sp>
        <p:nvSpPr>
          <p:cNvPr id="4099" name="Rectangle 3"/>
          <p:cNvSpPr>
            <a:spLocks noGrp="1" noChangeArrowheads="1"/>
          </p:cNvSpPr>
          <p:nvPr>
            <p:ph type="body" idx="1"/>
          </p:nvPr>
        </p:nvSpPr>
        <p:spPr/>
        <p:txBody>
          <a:bodyPr/>
          <a:lstStyle/>
          <a:p>
            <a:pPr eaLnBrk="1" hangingPunct="1">
              <a:defRPr/>
            </a:pPr>
            <a:r>
              <a:rPr lang="en-US" dirty="0" smtClean="0">
                <a:ea typeface="+mn-ea"/>
              </a:rPr>
              <a:t>Site access controls including key card access systems, biometrics, video surveillance, fences and walls, notices, and exterior lighting</a:t>
            </a:r>
          </a:p>
          <a:p>
            <a:pPr eaLnBrk="1" hangingPunct="1">
              <a:defRPr/>
            </a:pPr>
            <a:r>
              <a:rPr lang="en-US" dirty="0" smtClean="0">
                <a:ea typeface="+mn-ea"/>
              </a:rPr>
              <a:t>Secure siting: identifying and avoiding threats and risks associated with a building site</a:t>
            </a:r>
          </a:p>
          <a:p>
            <a:pPr eaLnBrk="1" hangingPunct="1">
              <a:defRPr/>
            </a:pPr>
            <a:r>
              <a:rPr lang="en-US" dirty="0" smtClean="0">
                <a:ea typeface="+mn-ea"/>
              </a:rPr>
              <a:t>Equipment protection from fire, theft, and damage</a:t>
            </a:r>
          </a:p>
          <a:p>
            <a:pPr eaLnBrk="1" hangingPunct="1">
              <a:defRPr/>
            </a:pPr>
            <a:r>
              <a:rPr lang="en-US" dirty="0" smtClean="0">
                <a:ea typeface="+mn-ea"/>
              </a:rPr>
              <a:t>Environmental controls including HVAC and backup power</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6252634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8"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4EBC72E6-E7B2-4C29-AC71-6AEDCD8A849D}" type="slidenum">
              <a:rPr lang="en-US" altLang="en-US" sz="2000">
                <a:latin typeface="Arial" panose="020B0604020202020204" pitchFamily="34" charset="0"/>
              </a:rPr>
              <a:pPr eaLnBrk="1" hangingPunct="1"/>
              <a:t>20</a:t>
            </a:fld>
            <a:endParaRPr lang="en-US" altLang="en-US" sz="2000">
              <a:latin typeface="Arial" panose="020B0604020202020204" pitchFamily="34" charset="0"/>
            </a:endParaRPr>
          </a:p>
        </p:txBody>
      </p:sp>
      <p:sp>
        <p:nvSpPr>
          <p:cNvPr id="649218" name="Rectangle 2"/>
          <p:cNvSpPr>
            <a:spLocks noGrp="1" noChangeArrowheads="1"/>
          </p:cNvSpPr>
          <p:nvPr>
            <p:ph type="title"/>
          </p:nvPr>
        </p:nvSpPr>
        <p:spPr/>
        <p:txBody>
          <a:bodyPr/>
          <a:lstStyle/>
          <a:p>
            <a:pPr eaLnBrk="1" hangingPunct="1">
              <a:defRPr/>
            </a:pPr>
            <a:r>
              <a:rPr lang="en-US" dirty="0" smtClean="0">
                <a:ea typeface="+mj-ea"/>
              </a:rPr>
              <a:t>Visible Notices</a:t>
            </a:r>
          </a:p>
        </p:txBody>
      </p:sp>
      <p:sp>
        <p:nvSpPr>
          <p:cNvPr id="649219" name="Rectangle 3"/>
          <p:cNvSpPr>
            <a:spLocks noGrp="1" noChangeArrowheads="1"/>
          </p:cNvSpPr>
          <p:nvPr>
            <p:ph type="body" idx="1"/>
          </p:nvPr>
        </p:nvSpPr>
        <p:spPr>
          <a:xfrm>
            <a:off x="711200" y="1981200"/>
            <a:ext cx="10769600" cy="4114800"/>
          </a:xfrm>
        </p:spPr>
        <p:txBody>
          <a:bodyPr/>
          <a:lstStyle/>
          <a:p>
            <a:pPr eaLnBrk="1" hangingPunct="1">
              <a:defRPr/>
            </a:pPr>
            <a:r>
              <a:rPr lang="en-US" dirty="0" smtClean="0">
                <a:ea typeface="+mn-ea"/>
              </a:rPr>
              <a:t>No Trespassing signs</a:t>
            </a:r>
          </a:p>
          <a:p>
            <a:pPr eaLnBrk="1" hangingPunct="1">
              <a:defRPr/>
            </a:pPr>
            <a:r>
              <a:rPr lang="en-US" dirty="0" smtClean="0">
                <a:ea typeface="+mn-ea"/>
              </a:rPr>
              <a:t>Surveillance notices</a:t>
            </a:r>
          </a:p>
          <a:p>
            <a:pPr lvl="1" eaLnBrk="1" hangingPunct="1">
              <a:defRPr/>
            </a:pPr>
            <a:r>
              <a:rPr lang="en-US" dirty="0" smtClean="0">
                <a:ea typeface="+mn-ea"/>
              </a:rPr>
              <a:t>Sometimes required by law</a:t>
            </a:r>
          </a:p>
          <a:p>
            <a:pPr eaLnBrk="1" hangingPunct="1">
              <a:defRPr/>
            </a:pPr>
            <a:r>
              <a:rPr lang="en-US" dirty="0" smtClean="0">
                <a:ea typeface="+mn-ea"/>
              </a:rPr>
              <a:t>Surveillance monitors</a:t>
            </a:r>
          </a:p>
        </p:txBody>
      </p:sp>
      <p:sp>
        <p:nvSpPr>
          <p:cNvPr id="9" name="Rectangle 8"/>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680866"/>
            <a:ext cx="5105400" cy="3810000"/>
          </a:xfrm>
          <a:prstGeom prst="rect">
            <a:avLst/>
          </a:prstGeom>
        </p:spPr>
      </p:pic>
    </p:spTree>
    <p:extLst>
      <p:ext uri="{BB962C8B-B14F-4D97-AF65-F5344CB8AC3E}">
        <p14:creationId xmlns:p14="http://schemas.microsoft.com/office/powerpoint/2010/main" val="5892554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6"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41123F56-AA53-46A0-9E68-02E86A2B59FB}" type="slidenum">
              <a:rPr lang="en-US" altLang="en-US" sz="2000">
                <a:latin typeface="Arial" panose="020B0604020202020204" pitchFamily="34" charset="0"/>
              </a:rPr>
              <a:pPr eaLnBrk="1" hangingPunct="1"/>
              <a:t>21</a:t>
            </a:fld>
            <a:endParaRPr lang="en-US" altLang="en-US" sz="2000">
              <a:latin typeface="Arial" panose="020B0604020202020204" pitchFamily="34" charset="0"/>
            </a:endParaRPr>
          </a:p>
        </p:txBody>
      </p:sp>
      <p:sp>
        <p:nvSpPr>
          <p:cNvPr id="650242" name="Rectangle 2"/>
          <p:cNvSpPr>
            <a:spLocks noGrp="1" noChangeArrowheads="1"/>
          </p:cNvSpPr>
          <p:nvPr>
            <p:ph type="title"/>
          </p:nvPr>
        </p:nvSpPr>
        <p:spPr/>
        <p:txBody>
          <a:bodyPr/>
          <a:lstStyle/>
          <a:p>
            <a:pPr eaLnBrk="1" hangingPunct="1">
              <a:defRPr/>
            </a:pPr>
            <a:r>
              <a:rPr lang="en-US" dirty="0" smtClean="0">
                <a:ea typeface="+mj-ea"/>
              </a:rPr>
              <a:t>Exterior Lighting</a:t>
            </a:r>
          </a:p>
        </p:txBody>
      </p:sp>
      <p:sp>
        <p:nvSpPr>
          <p:cNvPr id="650243" name="Rectangle 3"/>
          <p:cNvSpPr>
            <a:spLocks noGrp="1" noChangeArrowheads="1"/>
          </p:cNvSpPr>
          <p:nvPr>
            <p:ph type="body" idx="1"/>
          </p:nvPr>
        </p:nvSpPr>
        <p:spPr>
          <a:xfrm>
            <a:off x="711200" y="1981200"/>
            <a:ext cx="10769600" cy="4114800"/>
          </a:xfrm>
        </p:spPr>
        <p:txBody>
          <a:bodyPr/>
          <a:lstStyle/>
          <a:p>
            <a:pPr eaLnBrk="1" hangingPunct="1"/>
            <a:r>
              <a:rPr lang="en-US" altLang="en-US" dirty="0" smtClean="0"/>
              <a:t>Discourage intruders during nighttime hours, by lighting intruders</a:t>
            </a:r>
            <a:r>
              <a:rPr lang="ja-JP" altLang="en-US" dirty="0" smtClean="0"/>
              <a:t>’</a:t>
            </a:r>
            <a:r>
              <a:rPr lang="en-US" altLang="ja-JP" dirty="0" smtClean="0"/>
              <a:t> actions to that others will call authorities</a:t>
            </a:r>
          </a:p>
          <a:p>
            <a:pPr eaLnBrk="1" hangingPunct="1"/>
            <a:r>
              <a:rPr lang="en-US" altLang="en-US" dirty="0" smtClean="0"/>
              <a:t>NIST standards require 2 foot-candles of power to a height of 8 </a:t>
            </a:r>
            <a:r>
              <a:rPr lang="en-US" altLang="en-US" dirty="0" err="1" smtClean="0"/>
              <a:t>ft</a:t>
            </a:r>
            <a:endParaRPr lang="en-US" altLang="en-US" dirty="0" smtClean="0"/>
          </a:p>
        </p:txBody>
      </p:sp>
      <p:sp>
        <p:nvSpPr>
          <p:cNvPr id="7" name="Rectangle 6"/>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5169598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7"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4CF73CF2-84FF-433E-824E-1F2C380ABCFF}" type="slidenum">
              <a:rPr lang="en-US" altLang="en-US" sz="2000">
                <a:latin typeface="Arial" panose="020B0604020202020204" pitchFamily="34" charset="0"/>
              </a:rPr>
              <a:pPr eaLnBrk="1" hangingPunct="1"/>
              <a:t>22</a:t>
            </a:fld>
            <a:endParaRPr lang="en-US" altLang="en-US" sz="2000">
              <a:latin typeface="Arial" panose="020B0604020202020204" pitchFamily="34" charset="0"/>
            </a:endParaRPr>
          </a:p>
        </p:txBody>
      </p:sp>
      <p:sp>
        <p:nvSpPr>
          <p:cNvPr id="651266" name="Rectangle 2"/>
          <p:cNvSpPr>
            <a:spLocks noGrp="1" noChangeArrowheads="1"/>
          </p:cNvSpPr>
          <p:nvPr>
            <p:ph type="title"/>
          </p:nvPr>
        </p:nvSpPr>
        <p:spPr/>
        <p:txBody>
          <a:bodyPr/>
          <a:lstStyle/>
          <a:p>
            <a:pPr eaLnBrk="1" hangingPunct="1">
              <a:defRPr/>
            </a:pPr>
            <a:r>
              <a:rPr lang="en-US" dirty="0" smtClean="0">
                <a:ea typeface="+mj-ea"/>
              </a:rPr>
              <a:t>Other Physical Controls</a:t>
            </a:r>
          </a:p>
        </p:txBody>
      </p:sp>
      <p:sp>
        <p:nvSpPr>
          <p:cNvPr id="651267" name="Rectangle 3"/>
          <p:cNvSpPr>
            <a:spLocks noGrp="1" noChangeArrowheads="1"/>
          </p:cNvSpPr>
          <p:nvPr>
            <p:ph type="body" idx="1"/>
          </p:nvPr>
        </p:nvSpPr>
        <p:spPr/>
        <p:txBody>
          <a:bodyPr/>
          <a:lstStyle/>
          <a:p>
            <a:pPr eaLnBrk="1" hangingPunct="1">
              <a:defRPr/>
            </a:pPr>
            <a:r>
              <a:rPr lang="en-US" dirty="0" smtClean="0">
                <a:ea typeface="+mn-ea"/>
              </a:rPr>
              <a:t>Bollards</a:t>
            </a:r>
            <a:endParaRPr lang="en-US" dirty="0" smtClean="0">
              <a:solidFill>
                <a:srgbClr val="FF0000"/>
              </a:solidFill>
              <a:ea typeface="+mn-ea"/>
            </a:endParaRPr>
          </a:p>
          <a:p>
            <a:pPr eaLnBrk="1" hangingPunct="1">
              <a:defRPr/>
            </a:pPr>
            <a:endParaRPr lang="en-US" dirty="0" smtClean="0">
              <a:ea typeface="+mn-ea"/>
            </a:endParaRPr>
          </a:p>
          <a:p>
            <a:pPr eaLnBrk="1" hangingPunct="1">
              <a:defRPr/>
            </a:pPr>
            <a:endParaRPr lang="en-US" dirty="0" smtClean="0">
              <a:ea typeface="+mn-ea"/>
            </a:endParaRPr>
          </a:p>
          <a:p>
            <a:pPr eaLnBrk="1" hangingPunct="1">
              <a:defRPr/>
            </a:pPr>
            <a:r>
              <a:rPr lang="en-US" dirty="0" smtClean="0">
                <a:ea typeface="+mn-ea"/>
              </a:rPr>
              <a:t>Crash gates                        </a:t>
            </a:r>
            <a:endParaRPr lang="en-US" dirty="0" smtClean="0">
              <a:solidFill>
                <a:srgbClr val="FF0000"/>
              </a:solidFill>
              <a:ea typeface="+mn-ea"/>
            </a:endParaRPr>
          </a:p>
          <a:p>
            <a:pPr lvl="1" eaLnBrk="1" hangingPunct="1">
              <a:defRPr/>
            </a:pPr>
            <a:r>
              <a:rPr lang="en-US" dirty="0" smtClean="0">
                <a:ea typeface="+mn-ea"/>
              </a:rPr>
              <a:t>Prevent vehicle entry</a:t>
            </a:r>
          </a:p>
          <a:p>
            <a:pPr lvl="1" eaLnBrk="1" hangingPunct="1">
              <a:defRPr/>
            </a:pPr>
            <a:r>
              <a:rPr lang="en-US" dirty="0" smtClean="0">
                <a:ea typeface="+mn-ea"/>
              </a:rPr>
              <a:t>Retractable</a:t>
            </a:r>
          </a:p>
        </p:txBody>
      </p:sp>
      <p:sp>
        <p:nvSpPr>
          <p:cNvPr id="8" name="Rectangle 7"/>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7271" y="1279652"/>
            <a:ext cx="2902329" cy="2174748"/>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8390" y="3454400"/>
            <a:ext cx="4610100" cy="2870200"/>
          </a:xfrm>
          <a:prstGeom prst="rect">
            <a:avLst/>
          </a:prstGeom>
        </p:spPr>
      </p:pic>
    </p:spTree>
    <p:extLst>
      <p:ext uri="{BB962C8B-B14F-4D97-AF65-F5344CB8AC3E}">
        <p14:creationId xmlns:p14="http://schemas.microsoft.com/office/powerpoint/2010/main" val="7961728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95BA8F1C-1455-44D4-A88C-59418DAA2393}" type="slidenum">
              <a:rPr lang="en-US" altLang="en-US" sz="2000">
                <a:latin typeface="Arial" panose="020B0604020202020204" pitchFamily="34" charset="0"/>
              </a:rPr>
              <a:pPr eaLnBrk="1" hangingPunct="1"/>
              <a:t>23</a:t>
            </a:fld>
            <a:endParaRPr lang="en-US" altLang="en-US" sz="2000">
              <a:latin typeface="Arial" panose="020B0604020202020204" pitchFamily="34" charset="0"/>
            </a:endParaRPr>
          </a:p>
        </p:txBody>
      </p:sp>
      <p:sp>
        <p:nvSpPr>
          <p:cNvPr id="653314" name="Rectangle 2"/>
          <p:cNvSpPr>
            <a:spLocks noGrp="1" noChangeArrowheads="1"/>
          </p:cNvSpPr>
          <p:nvPr>
            <p:ph type="title"/>
          </p:nvPr>
        </p:nvSpPr>
        <p:spPr/>
        <p:txBody>
          <a:bodyPr/>
          <a:lstStyle/>
          <a:p>
            <a:pPr eaLnBrk="1" hangingPunct="1">
              <a:defRPr/>
            </a:pPr>
            <a:r>
              <a:rPr lang="en-US" dirty="0" smtClean="0">
                <a:ea typeface="+mj-ea"/>
              </a:rPr>
              <a:t>Secure Siting</a:t>
            </a:r>
          </a:p>
        </p:txBody>
      </p:sp>
      <p:sp>
        <p:nvSpPr>
          <p:cNvPr id="653315" name="Rectangle 3"/>
          <p:cNvSpPr>
            <a:spLocks noGrp="1" noChangeArrowheads="1"/>
          </p:cNvSpPr>
          <p:nvPr>
            <p:ph type="body" idx="1"/>
          </p:nvPr>
        </p:nvSpPr>
        <p:spPr/>
        <p:txBody>
          <a:bodyPr/>
          <a:lstStyle/>
          <a:p>
            <a:pPr eaLnBrk="1" hangingPunct="1">
              <a:defRPr/>
            </a:pPr>
            <a:r>
              <a:rPr lang="en-US" dirty="0" smtClean="0">
                <a:ea typeface="+mn-ea"/>
              </a:rPr>
              <a:t>Locating a business at a site that is </a:t>
            </a:r>
            <a:r>
              <a:rPr lang="en-US" i="1" dirty="0" smtClean="0">
                <a:ea typeface="+mn-ea"/>
              </a:rPr>
              <a:t>reasonably</a:t>
            </a:r>
            <a:r>
              <a:rPr lang="en-US" dirty="0" smtClean="0">
                <a:ea typeface="+mn-ea"/>
              </a:rPr>
              <a:t> free from hazards that could threaten ongoing operations</a:t>
            </a:r>
          </a:p>
          <a:p>
            <a:pPr eaLnBrk="1" hangingPunct="1">
              <a:defRPr/>
            </a:pPr>
            <a:r>
              <a:rPr lang="en-US" dirty="0" smtClean="0">
                <a:ea typeface="+mn-ea"/>
              </a:rPr>
              <a:t>Identify threats</a:t>
            </a:r>
          </a:p>
          <a:p>
            <a:pPr lvl="1" eaLnBrk="1" hangingPunct="1">
              <a:defRPr/>
            </a:pPr>
            <a:r>
              <a:rPr lang="en-US" dirty="0" smtClean="0">
                <a:ea typeface="+mn-ea"/>
              </a:rPr>
              <a:t>Natural: flooding, landslides, earthquakes, volcanoes, waves, high tides, severe weather</a:t>
            </a:r>
          </a:p>
          <a:p>
            <a:pPr lvl="1" eaLnBrk="1" hangingPunct="1">
              <a:defRPr/>
            </a:pPr>
            <a:r>
              <a:rPr lang="en-US" dirty="0" smtClean="0">
                <a:ea typeface="+mn-ea"/>
              </a:rPr>
              <a:t>Man-made: chemical spills, transportation accidents, utilities, military base, social unrest</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7609510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56C0BAD7-FB96-4DBB-B112-7BB2CD81843E}" type="slidenum">
              <a:rPr lang="en-US" altLang="en-US" sz="2000">
                <a:latin typeface="Arial" panose="020B0604020202020204" pitchFamily="34" charset="0"/>
              </a:rPr>
              <a:pPr eaLnBrk="1" hangingPunct="1"/>
              <a:t>24</a:t>
            </a:fld>
            <a:endParaRPr lang="en-US" altLang="en-US" sz="2000">
              <a:latin typeface="Arial" panose="020B0604020202020204" pitchFamily="34" charset="0"/>
            </a:endParaRPr>
          </a:p>
        </p:txBody>
      </p:sp>
      <p:sp>
        <p:nvSpPr>
          <p:cNvPr id="654338" name="Rectangle 2"/>
          <p:cNvSpPr>
            <a:spLocks noGrp="1" noChangeArrowheads="1"/>
          </p:cNvSpPr>
          <p:nvPr>
            <p:ph type="title"/>
          </p:nvPr>
        </p:nvSpPr>
        <p:spPr/>
        <p:txBody>
          <a:bodyPr/>
          <a:lstStyle/>
          <a:p>
            <a:pPr eaLnBrk="1" hangingPunct="1">
              <a:defRPr/>
            </a:pPr>
            <a:r>
              <a:rPr lang="en-US" dirty="0" smtClean="0">
                <a:ea typeface="+mj-ea"/>
              </a:rPr>
              <a:t>Secure Siting (cont.)</a:t>
            </a:r>
          </a:p>
        </p:txBody>
      </p:sp>
      <p:sp>
        <p:nvSpPr>
          <p:cNvPr id="654339" name="Rectangle 3"/>
          <p:cNvSpPr>
            <a:spLocks noGrp="1" noChangeArrowheads="1"/>
          </p:cNvSpPr>
          <p:nvPr>
            <p:ph type="body" idx="1"/>
          </p:nvPr>
        </p:nvSpPr>
        <p:spPr/>
        <p:txBody>
          <a:bodyPr/>
          <a:lstStyle/>
          <a:p>
            <a:pPr eaLnBrk="1" hangingPunct="1">
              <a:defRPr/>
            </a:pPr>
            <a:r>
              <a:rPr lang="en-US" dirty="0" smtClean="0">
                <a:ea typeface="+mn-ea"/>
              </a:rPr>
              <a:t>Other siting factors</a:t>
            </a:r>
          </a:p>
          <a:p>
            <a:pPr lvl="1" eaLnBrk="1" hangingPunct="1">
              <a:defRPr/>
            </a:pPr>
            <a:r>
              <a:rPr lang="en-US" dirty="0" smtClean="0">
                <a:ea typeface="+mn-ea"/>
              </a:rPr>
              <a:t>Building construction techniques and materials</a:t>
            </a:r>
          </a:p>
          <a:p>
            <a:pPr lvl="1" eaLnBrk="1" hangingPunct="1">
              <a:defRPr/>
            </a:pPr>
            <a:r>
              <a:rPr lang="en-US" dirty="0" smtClean="0">
                <a:ea typeface="+mn-ea"/>
              </a:rPr>
              <a:t>Building marking</a:t>
            </a:r>
          </a:p>
          <a:p>
            <a:pPr lvl="1" eaLnBrk="1" hangingPunct="1">
              <a:defRPr/>
            </a:pPr>
            <a:r>
              <a:rPr lang="en-US" dirty="0" smtClean="0">
                <a:ea typeface="+mn-ea"/>
              </a:rPr>
              <a:t>Loading and unloading areas</a:t>
            </a:r>
          </a:p>
          <a:p>
            <a:pPr lvl="1" eaLnBrk="1" hangingPunct="1">
              <a:defRPr/>
            </a:pPr>
            <a:r>
              <a:rPr lang="en-US" dirty="0" smtClean="0">
                <a:ea typeface="+mn-ea"/>
              </a:rPr>
              <a:t>Shared-tenant facilities</a:t>
            </a:r>
          </a:p>
          <a:p>
            <a:pPr lvl="1" eaLnBrk="1" hangingPunct="1">
              <a:defRPr/>
            </a:pPr>
            <a:r>
              <a:rPr lang="en-US" dirty="0" smtClean="0">
                <a:ea typeface="+mn-ea"/>
              </a:rPr>
              <a:t>Nearby neighbors</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2621333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88BDF46E-D6BE-4209-B3C8-1DF1930D870A}" type="slidenum">
              <a:rPr lang="en-US" altLang="en-US" sz="2000">
                <a:latin typeface="Arial" panose="020B0604020202020204" pitchFamily="34" charset="0"/>
              </a:rPr>
              <a:pPr eaLnBrk="1" hangingPunct="1"/>
              <a:t>25</a:t>
            </a:fld>
            <a:endParaRPr lang="en-US" altLang="en-US" sz="2000">
              <a:latin typeface="Arial" panose="020B0604020202020204" pitchFamily="34" charset="0"/>
            </a:endParaRPr>
          </a:p>
        </p:txBody>
      </p:sp>
      <p:sp>
        <p:nvSpPr>
          <p:cNvPr id="656386" name="Rectangle 2"/>
          <p:cNvSpPr>
            <a:spLocks noGrp="1" noChangeArrowheads="1"/>
          </p:cNvSpPr>
          <p:nvPr>
            <p:ph type="title"/>
          </p:nvPr>
        </p:nvSpPr>
        <p:spPr/>
        <p:txBody>
          <a:bodyPr/>
          <a:lstStyle/>
          <a:p>
            <a:pPr eaLnBrk="1" hangingPunct="1">
              <a:defRPr/>
            </a:pPr>
            <a:r>
              <a:rPr lang="en-US" dirty="0" smtClean="0">
                <a:ea typeface="+mj-ea"/>
              </a:rPr>
              <a:t>Asset Protection</a:t>
            </a:r>
          </a:p>
        </p:txBody>
      </p:sp>
      <p:sp>
        <p:nvSpPr>
          <p:cNvPr id="656387" name="Rectangle 3"/>
          <p:cNvSpPr>
            <a:spLocks noGrp="1" noChangeArrowheads="1"/>
          </p:cNvSpPr>
          <p:nvPr>
            <p:ph type="body" idx="1"/>
          </p:nvPr>
        </p:nvSpPr>
        <p:spPr/>
        <p:txBody>
          <a:bodyPr/>
          <a:lstStyle/>
          <a:p>
            <a:pPr eaLnBrk="1" hangingPunct="1">
              <a:defRPr/>
            </a:pPr>
            <a:r>
              <a:rPr lang="en-US" dirty="0" smtClean="0">
                <a:ea typeface="+mn-ea"/>
              </a:rPr>
              <a:t>Laptop computers</a:t>
            </a:r>
          </a:p>
          <a:p>
            <a:pPr lvl="1" eaLnBrk="1" hangingPunct="1">
              <a:defRPr/>
            </a:pPr>
            <a:r>
              <a:rPr lang="en-US" dirty="0" smtClean="0">
                <a:ea typeface="+mn-ea"/>
              </a:rPr>
              <a:t>Anti-theft cables</a:t>
            </a:r>
          </a:p>
          <a:p>
            <a:pPr lvl="1" eaLnBrk="1" hangingPunct="1">
              <a:defRPr/>
            </a:pPr>
            <a:r>
              <a:rPr lang="en-US" dirty="0" smtClean="0">
                <a:ea typeface="+mn-ea"/>
              </a:rPr>
              <a:t>Defensive software (firewalls, anti-virus, location tracking,              destruct-if-stolen)</a:t>
            </a:r>
          </a:p>
          <a:p>
            <a:pPr lvl="1" eaLnBrk="1" hangingPunct="1">
              <a:defRPr/>
            </a:pPr>
            <a:r>
              <a:rPr lang="en-US" dirty="0" smtClean="0">
                <a:ea typeface="+mn-ea"/>
              </a:rPr>
              <a:t>Strong authentication such as fingerprint</a:t>
            </a:r>
          </a:p>
          <a:p>
            <a:pPr lvl="1" eaLnBrk="1" hangingPunct="1">
              <a:defRPr/>
            </a:pPr>
            <a:r>
              <a:rPr lang="en-US" dirty="0" smtClean="0">
                <a:ea typeface="+mn-ea"/>
              </a:rPr>
              <a:t>Full encryption</a:t>
            </a:r>
          </a:p>
          <a:p>
            <a:pPr lvl="1" eaLnBrk="1" hangingPunct="1">
              <a:defRPr/>
            </a:pPr>
            <a:r>
              <a:rPr lang="en-US" dirty="0" smtClean="0">
                <a:ea typeface="+mn-ea"/>
              </a:rPr>
              <a:t>Training</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36823504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41F2D27D-452A-463D-9300-617E1BA5C2CE}" type="slidenum">
              <a:rPr lang="en-US" altLang="en-US" sz="2000">
                <a:latin typeface="Arial" panose="020B0604020202020204" pitchFamily="34" charset="0"/>
              </a:rPr>
              <a:pPr eaLnBrk="1" hangingPunct="1"/>
              <a:t>26</a:t>
            </a:fld>
            <a:endParaRPr lang="en-US" altLang="en-US" sz="2000">
              <a:latin typeface="Arial" panose="020B0604020202020204" pitchFamily="34" charset="0"/>
            </a:endParaRPr>
          </a:p>
        </p:txBody>
      </p:sp>
      <p:sp>
        <p:nvSpPr>
          <p:cNvPr id="657410" name="Rectangle 2"/>
          <p:cNvSpPr>
            <a:spLocks noGrp="1" noChangeArrowheads="1"/>
          </p:cNvSpPr>
          <p:nvPr>
            <p:ph type="title"/>
          </p:nvPr>
        </p:nvSpPr>
        <p:spPr/>
        <p:txBody>
          <a:bodyPr/>
          <a:lstStyle/>
          <a:p>
            <a:pPr eaLnBrk="1" hangingPunct="1">
              <a:defRPr/>
            </a:pPr>
            <a:r>
              <a:rPr lang="en-US" dirty="0" smtClean="0">
                <a:ea typeface="+mj-ea"/>
              </a:rPr>
              <a:t>Asset Protection (cont.)</a:t>
            </a:r>
          </a:p>
        </p:txBody>
      </p:sp>
      <p:sp>
        <p:nvSpPr>
          <p:cNvPr id="657411" name="Rectangle 3"/>
          <p:cNvSpPr>
            <a:spLocks noGrp="1" noChangeArrowheads="1"/>
          </p:cNvSpPr>
          <p:nvPr>
            <p:ph type="body" idx="1"/>
          </p:nvPr>
        </p:nvSpPr>
        <p:spPr/>
        <p:txBody>
          <a:bodyPr/>
          <a:lstStyle/>
          <a:p>
            <a:pPr eaLnBrk="1" hangingPunct="1">
              <a:defRPr/>
            </a:pPr>
            <a:r>
              <a:rPr lang="en-US" smtClean="0">
                <a:ea typeface="+mn-ea"/>
              </a:rPr>
              <a:t>Servers and backup media</a:t>
            </a:r>
          </a:p>
          <a:p>
            <a:pPr lvl="1" eaLnBrk="1" hangingPunct="1">
              <a:defRPr/>
            </a:pPr>
            <a:r>
              <a:rPr lang="en-US" smtClean="0">
                <a:ea typeface="+mn-ea"/>
              </a:rPr>
              <a:t>Keep behind locked doors</a:t>
            </a:r>
          </a:p>
          <a:p>
            <a:pPr lvl="1" eaLnBrk="1" hangingPunct="1">
              <a:defRPr/>
            </a:pPr>
            <a:r>
              <a:rPr lang="en-US" smtClean="0">
                <a:ea typeface="+mn-ea"/>
              </a:rPr>
              <a:t>Locking cabinets</a:t>
            </a:r>
          </a:p>
          <a:p>
            <a:pPr lvl="1" eaLnBrk="1" hangingPunct="1">
              <a:defRPr/>
            </a:pPr>
            <a:r>
              <a:rPr lang="en-US" smtClean="0">
                <a:ea typeface="+mn-ea"/>
              </a:rPr>
              <a:t>Video surveillance</a:t>
            </a:r>
          </a:p>
          <a:p>
            <a:pPr lvl="1" eaLnBrk="1" hangingPunct="1">
              <a:defRPr/>
            </a:pPr>
            <a:r>
              <a:rPr lang="en-US" smtClean="0">
                <a:ea typeface="+mn-ea"/>
              </a:rPr>
              <a:t>Off-site storage for backup media</a:t>
            </a:r>
          </a:p>
          <a:p>
            <a:pPr lvl="2" eaLnBrk="1" hangingPunct="1">
              <a:defRPr/>
            </a:pPr>
            <a:r>
              <a:rPr lang="en-US" smtClean="0">
                <a:ea typeface="+mn-ea"/>
              </a:rPr>
              <a:t>Secure transportation</a:t>
            </a:r>
          </a:p>
          <a:p>
            <a:pPr lvl="2" eaLnBrk="1" hangingPunct="1">
              <a:defRPr/>
            </a:pPr>
            <a:r>
              <a:rPr lang="en-US" smtClean="0">
                <a:ea typeface="+mn-ea"/>
              </a:rPr>
              <a:t>Secure storage</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22513578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7056D347-962B-4570-8EB5-197CF6D55BF0}" type="slidenum">
              <a:rPr lang="en-US" altLang="en-US" sz="2000">
                <a:latin typeface="Arial" panose="020B0604020202020204" pitchFamily="34" charset="0"/>
              </a:rPr>
              <a:pPr eaLnBrk="1" hangingPunct="1"/>
              <a:t>27</a:t>
            </a:fld>
            <a:endParaRPr lang="en-US" altLang="en-US" sz="2000">
              <a:latin typeface="Arial" panose="020B0604020202020204" pitchFamily="34" charset="0"/>
            </a:endParaRPr>
          </a:p>
        </p:txBody>
      </p:sp>
      <p:sp>
        <p:nvSpPr>
          <p:cNvPr id="658434" name="Rectangle 2"/>
          <p:cNvSpPr>
            <a:spLocks noGrp="1" noChangeArrowheads="1"/>
          </p:cNvSpPr>
          <p:nvPr>
            <p:ph type="title"/>
          </p:nvPr>
        </p:nvSpPr>
        <p:spPr/>
        <p:txBody>
          <a:bodyPr/>
          <a:lstStyle/>
          <a:p>
            <a:pPr eaLnBrk="1" hangingPunct="1">
              <a:defRPr/>
            </a:pPr>
            <a:r>
              <a:rPr lang="en-US" dirty="0" smtClean="0">
                <a:ea typeface="+mj-ea"/>
              </a:rPr>
              <a:t>Asset Protection (cont.)</a:t>
            </a:r>
          </a:p>
        </p:txBody>
      </p:sp>
      <p:sp>
        <p:nvSpPr>
          <p:cNvPr id="658435" name="Rectangle 3"/>
          <p:cNvSpPr>
            <a:spLocks noGrp="1" noChangeArrowheads="1"/>
          </p:cNvSpPr>
          <p:nvPr>
            <p:ph type="body" idx="1"/>
          </p:nvPr>
        </p:nvSpPr>
        <p:spPr/>
        <p:txBody>
          <a:bodyPr/>
          <a:lstStyle/>
          <a:p>
            <a:pPr eaLnBrk="1" hangingPunct="1"/>
            <a:r>
              <a:rPr lang="en-US" altLang="en-US" smtClean="0"/>
              <a:t>Protection of sensitive documents</a:t>
            </a:r>
          </a:p>
          <a:p>
            <a:pPr lvl="1" eaLnBrk="1" hangingPunct="1"/>
            <a:r>
              <a:rPr lang="en-US" altLang="en-US" smtClean="0"/>
              <a:t>Locked rooms</a:t>
            </a:r>
          </a:p>
          <a:p>
            <a:pPr lvl="1" eaLnBrk="1" hangingPunct="1"/>
            <a:r>
              <a:rPr lang="en-US" altLang="en-US" smtClean="0"/>
              <a:t>Locking, fire-resistant cabinets</a:t>
            </a:r>
          </a:p>
          <a:p>
            <a:pPr lvl="1" eaLnBrk="1" hangingPunct="1"/>
            <a:r>
              <a:rPr lang="ja-JP" altLang="en-US" smtClean="0"/>
              <a:t>“</a:t>
            </a:r>
            <a:r>
              <a:rPr lang="en-US" altLang="ja-JP" smtClean="0"/>
              <a:t>Clean desk</a:t>
            </a:r>
            <a:r>
              <a:rPr lang="ja-JP" altLang="en-US" smtClean="0"/>
              <a:t>”</a:t>
            </a:r>
            <a:r>
              <a:rPr lang="en-US" altLang="ja-JP" smtClean="0"/>
              <a:t> policy</a:t>
            </a:r>
          </a:p>
          <a:p>
            <a:pPr lvl="2" eaLnBrk="1" hangingPunct="1"/>
            <a:r>
              <a:rPr lang="en-US" altLang="en-US" smtClean="0"/>
              <a:t>Reduced chance that a passer-by will see and remove a document containing sensitive information</a:t>
            </a:r>
          </a:p>
          <a:p>
            <a:pPr lvl="1" eaLnBrk="1" hangingPunct="1"/>
            <a:r>
              <a:rPr lang="en-US" altLang="en-US" smtClean="0"/>
              <a:t>Secure destruction of unneeded documents</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8658408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5A8AE28C-1B88-4B6B-A3F8-C5C03D92C1ED}" type="slidenum">
              <a:rPr lang="en-US" altLang="en-US" sz="2000">
                <a:latin typeface="Arial" panose="020B0604020202020204" pitchFamily="34" charset="0"/>
              </a:rPr>
              <a:pPr eaLnBrk="1" hangingPunct="1"/>
              <a:t>28</a:t>
            </a:fld>
            <a:endParaRPr lang="en-US" altLang="en-US" sz="2000">
              <a:latin typeface="Arial" panose="020B0604020202020204" pitchFamily="34" charset="0"/>
            </a:endParaRPr>
          </a:p>
        </p:txBody>
      </p:sp>
      <p:sp>
        <p:nvSpPr>
          <p:cNvPr id="659458" name="Rectangle 2"/>
          <p:cNvSpPr>
            <a:spLocks noGrp="1" noChangeArrowheads="1"/>
          </p:cNvSpPr>
          <p:nvPr>
            <p:ph type="title"/>
          </p:nvPr>
        </p:nvSpPr>
        <p:spPr/>
        <p:txBody>
          <a:bodyPr/>
          <a:lstStyle/>
          <a:p>
            <a:pPr eaLnBrk="1" hangingPunct="1">
              <a:defRPr/>
            </a:pPr>
            <a:r>
              <a:rPr lang="en-US" dirty="0" smtClean="0">
                <a:ea typeface="+mj-ea"/>
              </a:rPr>
              <a:t>Asset Protection (cont.)</a:t>
            </a:r>
          </a:p>
        </p:txBody>
      </p:sp>
      <p:sp>
        <p:nvSpPr>
          <p:cNvPr id="659459" name="Rectangle 3"/>
          <p:cNvSpPr>
            <a:spLocks noGrp="1" noChangeArrowheads="1"/>
          </p:cNvSpPr>
          <p:nvPr>
            <p:ph type="body" idx="1"/>
          </p:nvPr>
        </p:nvSpPr>
        <p:spPr/>
        <p:txBody>
          <a:bodyPr/>
          <a:lstStyle/>
          <a:p>
            <a:pPr eaLnBrk="1" hangingPunct="1">
              <a:defRPr/>
            </a:pPr>
            <a:r>
              <a:rPr lang="en-US" dirty="0" smtClean="0">
                <a:ea typeface="+mn-ea"/>
              </a:rPr>
              <a:t>Equipment check-in / check-out</a:t>
            </a:r>
          </a:p>
          <a:p>
            <a:pPr lvl="1" eaLnBrk="1" hangingPunct="1">
              <a:defRPr/>
            </a:pPr>
            <a:r>
              <a:rPr lang="en-US" dirty="0" smtClean="0">
                <a:ea typeface="+mn-ea"/>
              </a:rPr>
              <a:t>Keep records of company owned equipment that leaves business premises</a:t>
            </a:r>
          </a:p>
          <a:p>
            <a:pPr lvl="1" eaLnBrk="1" hangingPunct="1">
              <a:defRPr/>
            </a:pPr>
            <a:r>
              <a:rPr lang="en-US" dirty="0" smtClean="0">
                <a:ea typeface="+mn-ea"/>
              </a:rPr>
              <a:t>Improves accountability</a:t>
            </a:r>
          </a:p>
          <a:p>
            <a:pPr lvl="1" eaLnBrk="1" hangingPunct="1">
              <a:defRPr/>
            </a:pPr>
            <a:r>
              <a:rPr lang="en-US" dirty="0" smtClean="0">
                <a:ea typeface="+mn-ea"/>
              </a:rPr>
              <a:t>Recovery of assets upon termination of employment</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22136985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55AD80A6-9B3F-435A-A2D4-7CDD19E9C6BB}" type="slidenum">
              <a:rPr lang="en-US" altLang="en-US" sz="2000">
                <a:latin typeface="Arial" panose="020B0604020202020204" pitchFamily="34" charset="0"/>
              </a:rPr>
              <a:pPr eaLnBrk="1" hangingPunct="1"/>
              <a:t>29</a:t>
            </a:fld>
            <a:endParaRPr lang="en-US" altLang="en-US" sz="2000">
              <a:latin typeface="Arial" panose="020B0604020202020204" pitchFamily="34" charset="0"/>
            </a:endParaRPr>
          </a:p>
        </p:txBody>
      </p:sp>
      <p:sp>
        <p:nvSpPr>
          <p:cNvPr id="660482" name="Rectangle 2"/>
          <p:cNvSpPr>
            <a:spLocks noGrp="1" noChangeArrowheads="1"/>
          </p:cNvSpPr>
          <p:nvPr>
            <p:ph type="title"/>
          </p:nvPr>
        </p:nvSpPr>
        <p:spPr/>
        <p:txBody>
          <a:bodyPr/>
          <a:lstStyle/>
          <a:p>
            <a:pPr eaLnBrk="1" hangingPunct="1">
              <a:defRPr/>
            </a:pPr>
            <a:r>
              <a:rPr lang="en-US" dirty="0" smtClean="0">
                <a:ea typeface="+mj-ea"/>
              </a:rPr>
              <a:t>Asset Protection (cont.)</a:t>
            </a:r>
          </a:p>
        </p:txBody>
      </p:sp>
      <p:sp>
        <p:nvSpPr>
          <p:cNvPr id="660483" name="Rectangle 3"/>
          <p:cNvSpPr>
            <a:spLocks noGrp="1" noChangeArrowheads="1"/>
          </p:cNvSpPr>
          <p:nvPr>
            <p:ph type="body" idx="1"/>
          </p:nvPr>
        </p:nvSpPr>
        <p:spPr/>
        <p:txBody>
          <a:bodyPr/>
          <a:lstStyle/>
          <a:p>
            <a:pPr eaLnBrk="1" hangingPunct="1">
              <a:defRPr/>
            </a:pPr>
            <a:r>
              <a:rPr lang="en-US" dirty="0" smtClean="0">
                <a:ea typeface="+mn-ea"/>
              </a:rPr>
              <a:t>Damage protection</a:t>
            </a:r>
          </a:p>
          <a:p>
            <a:pPr lvl="1" eaLnBrk="1" hangingPunct="1">
              <a:defRPr/>
            </a:pPr>
            <a:r>
              <a:rPr lang="en-US" dirty="0" smtClean="0">
                <a:ea typeface="+mn-ea"/>
              </a:rPr>
              <a:t>Earthquake bracing</a:t>
            </a:r>
          </a:p>
          <a:p>
            <a:pPr lvl="2" eaLnBrk="1" hangingPunct="1">
              <a:defRPr/>
            </a:pPr>
            <a:r>
              <a:rPr lang="en-US" dirty="0" smtClean="0">
                <a:ea typeface="+mn-ea"/>
              </a:rPr>
              <a:t>Required in some locales</a:t>
            </a:r>
          </a:p>
          <a:p>
            <a:pPr lvl="2" eaLnBrk="1" hangingPunct="1">
              <a:defRPr/>
            </a:pPr>
            <a:r>
              <a:rPr lang="en-US" dirty="0" smtClean="0">
                <a:ea typeface="+mn-ea"/>
              </a:rPr>
              <a:t>Equipment racks, storage racks, cabinets</a:t>
            </a:r>
          </a:p>
          <a:p>
            <a:pPr lvl="1" eaLnBrk="1" hangingPunct="1">
              <a:defRPr/>
            </a:pPr>
            <a:r>
              <a:rPr lang="en-US" dirty="0" smtClean="0">
                <a:ea typeface="+mn-ea"/>
              </a:rPr>
              <a:t>Water detection and drainage</a:t>
            </a:r>
          </a:p>
          <a:p>
            <a:pPr lvl="2" eaLnBrk="1" hangingPunct="1">
              <a:defRPr/>
            </a:pPr>
            <a:r>
              <a:rPr lang="en-US" dirty="0" smtClean="0">
                <a:ea typeface="+mn-ea"/>
              </a:rPr>
              <a:t>Alarms</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465956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a:stretch>
            <a:fillRect/>
          </a:stretch>
        </p:blipFill>
        <p:spPr>
          <a:xfrm>
            <a:off x="3007782" y="-1"/>
            <a:ext cx="6356351" cy="6295699"/>
          </a:xfrm>
          <a:prstGeom prst="rect">
            <a:avLst/>
          </a:prstGeom>
        </p:spPr>
      </p:pic>
      <p:sp>
        <p:nvSpPr>
          <p:cNvPr id="5" name="Slide Number Placeholder 4"/>
          <p:cNvSpPr>
            <a:spLocks noGrp="1"/>
          </p:cNvSpPr>
          <p:nvPr>
            <p:ph type="sldNum" sz="quarter" idx="11"/>
          </p:nvPr>
        </p:nvSpPr>
        <p:spPr/>
        <p:txBody>
          <a:bodyPr/>
          <a:lstStyle/>
          <a:p>
            <a:fld id="{5FE921DA-4DAA-4F0B-BD79-4C394EBE0759}" type="slidenum">
              <a:rPr lang="en-US" smtClean="0"/>
              <a:t>3</a:t>
            </a:fld>
            <a:endParaRPr lang="en-US"/>
          </a:p>
        </p:txBody>
      </p:sp>
    </p:spTree>
    <p:extLst>
      <p:ext uri="{BB962C8B-B14F-4D97-AF65-F5344CB8AC3E}">
        <p14:creationId xmlns:p14="http://schemas.microsoft.com/office/powerpoint/2010/main" val="40898115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B22AC26E-56CC-42A7-9C1B-C35965C3A655}" type="slidenum">
              <a:rPr lang="en-US" altLang="en-US" sz="2000">
                <a:latin typeface="Arial" panose="020B0604020202020204" pitchFamily="34" charset="0"/>
              </a:rPr>
              <a:pPr eaLnBrk="1" hangingPunct="1"/>
              <a:t>30</a:t>
            </a:fld>
            <a:endParaRPr lang="en-US" altLang="en-US" sz="2000">
              <a:latin typeface="Arial" panose="020B0604020202020204" pitchFamily="34" charset="0"/>
            </a:endParaRPr>
          </a:p>
        </p:txBody>
      </p:sp>
      <p:sp>
        <p:nvSpPr>
          <p:cNvPr id="686082" name="Rectangle 2"/>
          <p:cNvSpPr>
            <a:spLocks noGrp="1" noChangeArrowheads="1"/>
          </p:cNvSpPr>
          <p:nvPr>
            <p:ph type="title"/>
          </p:nvPr>
        </p:nvSpPr>
        <p:spPr/>
        <p:txBody>
          <a:bodyPr/>
          <a:lstStyle/>
          <a:p>
            <a:pPr eaLnBrk="1" hangingPunct="1">
              <a:defRPr/>
            </a:pPr>
            <a:r>
              <a:rPr lang="en-US" dirty="0" smtClean="0">
                <a:ea typeface="+mj-ea"/>
              </a:rPr>
              <a:t>Asset Protection (cont.)</a:t>
            </a:r>
          </a:p>
        </p:txBody>
      </p:sp>
      <p:sp>
        <p:nvSpPr>
          <p:cNvPr id="686083" name="Rectangle 3"/>
          <p:cNvSpPr>
            <a:spLocks noGrp="1" noChangeArrowheads="1"/>
          </p:cNvSpPr>
          <p:nvPr>
            <p:ph type="body" idx="1"/>
          </p:nvPr>
        </p:nvSpPr>
        <p:spPr/>
        <p:txBody>
          <a:bodyPr/>
          <a:lstStyle/>
          <a:p>
            <a:pPr eaLnBrk="1" hangingPunct="1">
              <a:defRPr/>
            </a:pPr>
            <a:r>
              <a:rPr lang="en-US" dirty="0" smtClean="0">
                <a:ea typeface="+mn-ea"/>
              </a:rPr>
              <a:t>Fire protection</a:t>
            </a:r>
          </a:p>
          <a:p>
            <a:pPr lvl="1" eaLnBrk="1" hangingPunct="1">
              <a:defRPr/>
            </a:pPr>
            <a:r>
              <a:rPr lang="en-US" dirty="0" smtClean="0">
                <a:ea typeface="+mn-ea"/>
              </a:rPr>
              <a:t>Fire detection: smoke detectors, pull stations</a:t>
            </a:r>
          </a:p>
          <a:p>
            <a:pPr lvl="1" eaLnBrk="1" hangingPunct="1">
              <a:defRPr/>
            </a:pPr>
            <a:r>
              <a:rPr lang="en-US" dirty="0" smtClean="0">
                <a:ea typeface="+mn-ea"/>
              </a:rPr>
              <a:t>Fire extinguishment</a:t>
            </a:r>
          </a:p>
          <a:p>
            <a:pPr lvl="2" eaLnBrk="1" hangingPunct="1">
              <a:defRPr/>
            </a:pPr>
            <a:r>
              <a:rPr lang="en-US" dirty="0" smtClean="0">
                <a:ea typeface="+mn-ea"/>
              </a:rPr>
              <a:t>Fire sprinklers</a:t>
            </a:r>
          </a:p>
          <a:p>
            <a:pPr lvl="2" eaLnBrk="1" hangingPunct="1">
              <a:defRPr/>
            </a:pPr>
            <a:r>
              <a:rPr lang="en-US" dirty="0" smtClean="0">
                <a:ea typeface="+mn-ea"/>
              </a:rPr>
              <a:t>Inert gas systems</a:t>
            </a:r>
          </a:p>
          <a:p>
            <a:pPr lvl="2" eaLnBrk="1" hangingPunct="1">
              <a:defRPr/>
            </a:pPr>
            <a:r>
              <a:rPr lang="en-US" dirty="0" smtClean="0">
                <a:ea typeface="+mn-ea"/>
              </a:rPr>
              <a:t>Fire extinguishers</a:t>
            </a:r>
          </a:p>
          <a:p>
            <a:pPr eaLnBrk="1" hangingPunct="1">
              <a:defRPr/>
            </a:pPr>
            <a:endParaRPr lang="en-US" dirty="0" smtClean="0">
              <a:ea typeface="+mn-ea"/>
            </a:endParaRP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33247481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3FAC0699-B712-454E-9A22-9A2125DE32AC}" type="slidenum">
              <a:rPr lang="en-US" altLang="en-US" sz="2000">
                <a:latin typeface="Arial" panose="020B0604020202020204" pitchFamily="34" charset="0"/>
              </a:rPr>
              <a:pPr eaLnBrk="1" hangingPunct="1"/>
              <a:t>31</a:t>
            </a:fld>
            <a:endParaRPr lang="en-US" altLang="en-US" sz="2000">
              <a:latin typeface="Arial" panose="020B0604020202020204" pitchFamily="34" charset="0"/>
            </a:endParaRPr>
          </a:p>
        </p:txBody>
      </p:sp>
      <p:sp>
        <p:nvSpPr>
          <p:cNvPr id="661506" name="Rectangle 2"/>
          <p:cNvSpPr>
            <a:spLocks noGrp="1" noChangeArrowheads="1"/>
          </p:cNvSpPr>
          <p:nvPr>
            <p:ph type="title"/>
          </p:nvPr>
        </p:nvSpPr>
        <p:spPr/>
        <p:txBody>
          <a:bodyPr/>
          <a:lstStyle/>
          <a:p>
            <a:pPr eaLnBrk="1" hangingPunct="1">
              <a:defRPr/>
            </a:pPr>
            <a:r>
              <a:rPr lang="en-US" dirty="0" smtClean="0">
                <a:ea typeface="+mj-ea"/>
              </a:rPr>
              <a:t>Asset Protection (cont.)</a:t>
            </a:r>
          </a:p>
        </p:txBody>
      </p:sp>
      <p:sp>
        <p:nvSpPr>
          <p:cNvPr id="661507" name="Rectangle 3"/>
          <p:cNvSpPr>
            <a:spLocks noGrp="1" noChangeArrowheads="1"/>
          </p:cNvSpPr>
          <p:nvPr>
            <p:ph type="body" idx="1"/>
          </p:nvPr>
        </p:nvSpPr>
        <p:spPr/>
        <p:txBody>
          <a:bodyPr/>
          <a:lstStyle/>
          <a:p>
            <a:pPr eaLnBrk="1" hangingPunct="1"/>
            <a:r>
              <a:rPr lang="en-US" altLang="en-US" smtClean="0"/>
              <a:t>Cabling security – on-premises</a:t>
            </a:r>
          </a:p>
          <a:p>
            <a:pPr lvl="1" eaLnBrk="1" hangingPunct="1"/>
            <a:r>
              <a:rPr lang="en-US" altLang="en-US" smtClean="0"/>
              <a:t>Place cabling in conduits or away from exposed areas</a:t>
            </a:r>
          </a:p>
          <a:p>
            <a:pPr eaLnBrk="1" hangingPunct="1"/>
            <a:r>
              <a:rPr lang="en-US" altLang="en-US" smtClean="0"/>
              <a:t>Cabling security – off-premises (e.g. telco)</a:t>
            </a:r>
          </a:p>
          <a:p>
            <a:pPr lvl="1" eaLnBrk="1" hangingPunct="1"/>
            <a:r>
              <a:rPr lang="en-US" altLang="en-US" smtClean="0"/>
              <a:t>Select a different carrier</a:t>
            </a:r>
          </a:p>
          <a:p>
            <a:pPr lvl="1" eaLnBrk="1" hangingPunct="1"/>
            <a:r>
              <a:rPr lang="en-US" altLang="en-US" smtClean="0"/>
              <a:t>Utilize diverse / redundant network routing</a:t>
            </a:r>
          </a:p>
          <a:p>
            <a:pPr lvl="1" eaLnBrk="1" hangingPunct="1"/>
            <a:r>
              <a:rPr lang="en-US" altLang="en-US" smtClean="0"/>
              <a:t>Utilize encryption</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6463423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E7A9A81A-C666-4AAD-A1E4-02AF2D9D9B81}" type="slidenum">
              <a:rPr lang="en-US" altLang="en-US" sz="2000">
                <a:latin typeface="Arial" panose="020B0604020202020204" pitchFamily="34" charset="0"/>
              </a:rPr>
              <a:pPr eaLnBrk="1" hangingPunct="1"/>
              <a:t>32</a:t>
            </a:fld>
            <a:endParaRPr lang="en-US" altLang="en-US" sz="2000">
              <a:latin typeface="Arial" panose="020B0604020202020204" pitchFamily="34" charset="0"/>
            </a:endParaRPr>
          </a:p>
        </p:txBody>
      </p:sp>
      <p:sp>
        <p:nvSpPr>
          <p:cNvPr id="663554" name="Rectangle 2"/>
          <p:cNvSpPr>
            <a:spLocks noGrp="1" noChangeArrowheads="1"/>
          </p:cNvSpPr>
          <p:nvPr>
            <p:ph type="title"/>
          </p:nvPr>
        </p:nvSpPr>
        <p:spPr/>
        <p:txBody>
          <a:bodyPr/>
          <a:lstStyle/>
          <a:p>
            <a:pPr eaLnBrk="1" hangingPunct="1">
              <a:defRPr/>
            </a:pPr>
            <a:r>
              <a:rPr lang="en-US" dirty="0" smtClean="0">
                <a:ea typeface="+mj-ea"/>
              </a:rPr>
              <a:t>Environmental Controls</a:t>
            </a:r>
          </a:p>
        </p:txBody>
      </p:sp>
      <p:sp>
        <p:nvSpPr>
          <p:cNvPr id="663555" name="Rectangle 3"/>
          <p:cNvSpPr>
            <a:spLocks noGrp="1" noChangeArrowheads="1"/>
          </p:cNvSpPr>
          <p:nvPr>
            <p:ph type="body" idx="1"/>
          </p:nvPr>
        </p:nvSpPr>
        <p:spPr/>
        <p:txBody>
          <a:bodyPr/>
          <a:lstStyle/>
          <a:p>
            <a:pPr eaLnBrk="1" hangingPunct="1"/>
            <a:r>
              <a:rPr lang="en-US" altLang="en-US" smtClean="0"/>
              <a:t>Heating, ventilation, and air conditioning (HVAC)</a:t>
            </a:r>
          </a:p>
          <a:p>
            <a:pPr lvl="1" eaLnBrk="1" hangingPunct="1"/>
            <a:r>
              <a:rPr lang="en-US" altLang="en-US" smtClean="0"/>
              <a:t>Vital, yet relatively fragile</a:t>
            </a:r>
          </a:p>
          <a:p>
            <a:pPr lvl="1" eaLnBrk="1" hangingPunct="1"/>
            <a:r>
              <a:rPr lang="en-US" altLang="en-US" smtClean="0"/>
              <a:t>Backup units (</a:t>
            </a:r>
            <a:r>
              <a:rPr lang="ja-JP" altLang="en-US" smtClean="0"/>
              <a:t>“</a:t>
            </a:r>
            <a:r>
              <a:rPr lang="en-US" altLang="ja-JP" smtClean="0"/>
              <a:t>N+1</a:t>
            </a:r>
            <a:r>
              <a:rPr lang="ja-JP" altLang="en-US" smtClean="0"/>
              <a:t>”</a:t>
            </a:r>
            <a:r>
              <a:rPr lang="en-US" altLang="ja-JP" smtClean="0"/>
              <a:t>) recommended</a:t>
            </a:r>
          </a:p>
          <a:p>
            <a:pPr lvl="1" eaLnBrk="1" hangingPunct="1"/>
            <a:r>
              <a:rPr lang="en-US" altLang="en-US" smtClean="0"/>
              <a:t>Ratings</a:t>
            </a:r>
          </a:p>
          <a:p>
            <a:pPr lvl="2" eaLnBrk="1" hangingPunct="1"/>
            <a:r>
              <a:rPr lang="en-US" altLang="en-US" smtClean="0"/>
              <a:t>BTU/hr</a:t>
            </a:r>
          </a:p>
          <a:p>
            <a:pPr lvl="2" eaLnBrk="1" hangingPunct="1"/>
            <a:r>
              <a:rPr lang="en-US" altLang="en-US" smtClean="0"/>
              <a:t>Tonns</a:t>
            </a:r>
          </a:p>
          <a:p>
            <a:pPr lvl="1" eaLnBrk="1" hangingPunct="1"/>
            <a:r>
              <a:rPr lang="en-US" altLang="en-US" smtClean="0"/>
              <a:t>Also regulates humidity</a:t>
            </a:r>
          </a:p>
          <a:p>
            <a:pPr lvl="2" eaLnBrk="1" hangingPunct="1"/>
            <a:r>
              <a:rPr lang="en-US" altLang="en-US" smtClean="0"/>
              <a:t>Should be 30% - 50%</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31075611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9619A148-D684-4346-9B46-91DC137D67BE}" type="slidenum">
              <a:rPr lang="en-US" altLang="en-US" sz="2000">
                <a:latin typeface="Arial" panose="020B0604020202020204" pitchFamily="34" charset="0"/>
              </a:rPr>
              <a:pPr eaLnBrk="1" hangingPunct="1"/>
              <a:t>33</a:t>
            </a:fld>
            <a:endParaRPr lang="en-US" altLang="en-US" sz="2000">
              <a:latin typeface="Arial" panose="020B0604020202020204" pitchFamily="34" charset="0"/>
            </a:endParaRPr>
          </a:p>
        </p:txBody>
      </p:sp>
      <p:sp>
        <p:nvSpPr>
          <p:cNvPr id="664578" name="Rectangle 2"/>
          <p:cNvSpPr>
            <a:spLocks noGrp="1" noChangeArrowheads="1"/>
          </p:cNvSpPr>
          <p:nvPr>
            <p:ph type="title"/>
          </p:nvPr>
        </p:nvSpPr>
        <p:spPr/>
        <p:txBody>
          <a:bodyPr/>
          <a:lstStyle/>
          <a:p>
            <a:pPr eaLnBrk="1" hangingPunct="1">
              <a:defRPr/>
            </a:pPr>
            <a:r>
              <a:rPr lang="en-US" dirty="0" smtClean="0">
                <a:ea typeface="+mj-ea"/>
              </a:rPr>
              <a:t>Environmental Controls (cont.)</a:t>
            </a:r>
          </a:p>
        </p:txBody>
      </p:sp>
      <p:sp>
        <p:nvSpPr>
          <p:cNvPr id="664579" name="Rectangle 3"/>
          <p:cNvSpPr>
            <a:spLocks noGrp="1" noChangeArrowheads="1"/>
          </p:cNvSpPr>
          <p:nvPr>
            <p:ph type="body" idx="1"/>
          </p:nvPr>
        </p:nvSpPr>
        <p:spPr/>
        <p:txBody>
          <a:bodyPr/>
          <a:lstStyle/>
          <a:p>
            <a:pPr eaLnBrk="1" hangingPunct="1">
              <a:defRPr/>
            </a:pPr>
            <a:r>
              <a:rPr lang="en-US" dirty="0" smtClean="0">
                <a:ea typeface="+mn-ea"/>
              </a:rPr>
              <a:t>Electric power</a:t>
            </a:r>
          </a:p>
          <a:p>
            <a:pPr eaLnBrk="1" hangingPunct="1">
              <a:defRPr/>
            </a:pPr>
            <a:r>
              <a:rPr lang="en-US" dirty="0" smtClean="0">
                <a:ea typeface="+mn-ea"/>
              </a:rPr>
              <a:t>Anomalies</a:t>
            </a:r>
          </a:p>
          <a:p>
            <a:pPr lvl="1" eaLnBrk="1" hangingPunct="1">
              <a:defRPr/>
            </a:pPr>
            <a:r>
              <a:rPr lang="en-US" sz="2000" b="1" dirty="0">
                <a:ea typeface="+mn-ea"/>
              </a:rPr>
              <a:t>Blackout.</a:t>
            </a:r>
            <a:r>
              <a:rPr lang="en-US" sz="2000" dirty="0">
                <a:ea typeface="+mn-ea"/>
              </a:rPr>
              <a:t>  A total loss of power.</a:t>
            </a:r>
            <a:endParaRPr lang="en-US" sz="2000" b="1" dirty="0">
              <a:ea typeface="+mn-ea"/>
            </a:endParaRPr>
          </a:p>
          <a:p>
            <a:pPr lvl="1" eaLnBrk="1" hangingPunct="1">
              <a:defRPr/>
            </a:pPr>
            <a:r>
              <a:rPr lang="en-US" sz="2000" b="1" dirty="0">
                <a:ea typeface="+mn-ea"/>
              </a:rPr>
              <a:t>Brownout.</a:t>
            </a:r>
            <a:r>
              <a:rPr lang="en-US" sz="2000" dirty="0">
                <a:ea typeface="+mn-ea"/>
              </a:rPr>
              <a:t>  A prolonged reduction in voltage below the normal minimum specification.</a:t>
            </a:r>
            <a:endParaRPr lang="en-US" sz="2000" b="1" dirty="0">
              <a:ea typeface="+mn-ea"/>
            </a:endParaRPr>
          </a:p>
          <a:p>
            <a:pPr lvl="1" eaLnBrk="1" hangingPunct="1">
              <a:defRPr/>
            </a:pPr>
            <a:r>
              <a:rPr lang="en-US" sz="2000" b="1" dirty="0">
                <a:ea typeface="+mn-ea"/>
              </a:rPr>
              <a:t>Dropout.</a:t>
            </a:r>
            <a:r>
              <a:rPr lang="en-US" sz="2000" dirty="0">
                <a:ea typeface="+mn-ea"/>
              </a:rPr>
              <a:t>  A total loss of power for a very short period of time (milliseconds to a few seconds).</a:t>
            </a:r>
            <a:endParaRPr lang="en-US" sz="2000" b="1" dirty="0">
              <a:ea typeface="+mn-ea"/>
            </a:endParaRPr>
          </a:p>
          <a:p>
            <a:pPr lvl="1" eaLnBrk="1" hangingPunct="1">
              <a:defRPr/>
            </a:pPr>
            <a:r>
              <a:rPr lang="en-US" sz="2000" b="1" dirty="0">
                <a:ea typeface="+mn-ea"/>
              </a:rPr>
              <a:t>Inrush.</a:t>
            </a:r>
            <a:r>
              <a:rPr lang="en-US" sz="2000" dirty="0">
                <a:ea typeface="+mn-ea"/>
              </a:rPr>
              <a:t>  The instantaneous draw of current by a device when it is first switched on.</a:t>
            </a:r>
            <a:endParaRPr lang="en-US" sz="2000" b="1" dirty="0">
              <a:ea typeface="+mn-ea"/>
            </a:endParaRPr>
          </a:p>
          <a:p>
            <a:pPr lvl="1" eaLnBrk="1" hangingPunct="1">
              <a:defRPr/>
            </a:pPr>
            <a:r>
              <a:rPr lang="en-US" sz="2000" b="1" dirty="0">
                <a:ea typeface="+mn-ea"/>
              </a:rPr>
              <a:t>Noise.</a:t>
            </a:r>
            <a:r>
              <a:rPr lang="en-US" sz="2000" dirty="0">
                <a:ea typeface="+mn-ea"/>
              </a:rPr>
              <a:t>  Random bursts of small changes in voltage.</a:t>
            </a:r>
            <a:endParaRPr lang="en-US" sz="2000" b="1" dirty="0">
              <a:ea typeface="+mn-ea"/>
            </a:endParaRPr>
          </a:p>
          <a:p>
            <a:pPr lvl="1" eaLnBrk="1" hangingPunct="1">
              <a:defRPr/>
            </a:pPr>
            <a:r>
              <a:rPr lang="en-US" sz="2000" b="1" dirty="0">
                <a:ea typeface="+mn-ea"/>
              </a:rPr>
              <a:t>Sag.</a:t>
            </a:r>
            <a:r>
              <a:rPr lang="en-US" sz="2000" dirty="0">
                <a:ea typeface="+mn-ea"/>
              </a:rPr>
              <a:t>  A short drop in voltage.</a:t>
            </a:r>
            <a:endParaRPr lang="en-US" sz="2000" b="1" dirty="0">
              <a:ea typeface="+mn-ea"/>
            </a:endParaRPr>
          </a:p>
          <a:p>
            <a:pPr lvl="1" eaLnBrk="1" hangingPunct="1">
              <a:defRPr/>
            </a:pPr>
            <a:r>
              <a:rPr lang="en-US" sz="2000" b="1" dirty="0">
                <a:ea typeface="+mn-ea"/>
              </a:rPr>
              <a:t>Surge.</a:t>
            </a:r>
            <a:r>
              <a:rPr lang="en-US" sz="2000" dirty="0">
                <a:ea typeface="+mn-ea"/>
              </a:rPr>
              <a:t>  A prolonged increase in voltage.</a:t>
            </a:r>
            <a:endParaRPr lang="en-US" sz="2000" b="1" dirty="0">
              <a:ea typeface="+mn-ea"/>
            </a:endParaRPr>
          </a:p>
          <a:p>
            <a:pPr lvl="1" eaLnBrk="1" hangingPunct="1">
              <a:defRPr/>
            </a:pPr>
            <a:r>
              <a:rPr lang="en-US" sz="2000" b="1" dirty="0">
                <a:ea typeface="+mn-ea"/>
              </a:rPr>
              <a:t>Transient. </a:t>
            </a:r>
            <a:r>
              <a:rPr lang="en-US" sz="2000" dirty="0">
                <a:ea typeface="+mn-ea"/>
              </a:rPr>
              <a:t> A brief oscillation in voltage.</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35465308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28D2DE7A-708D-4FFD-820E-041D69DD201D}" type="slidenum">
              <a:rPr lang="en-US" altLang="en-US" sz="2000">
                <a:latin typeface="Arial" panose="020B0604020202020204" pitchFamily="34" charset="0"/>
              </a:rPr>
              <a:pPr eaLnBrk="1" hangingPunct="1"/>
              <a:t>34</a:t>
            </a:fld>
            <a:endParaRPr lang="en-US" altLang="en-US" sz="2000">
              <a:latin typeface="Arial" panose="020B0604020202020204" pitchFamily="34" charset="0"/>
            </a:endParaRPr>
          </a:p>
        </p:txBody>
      </p:sp>
      <p:sp>
        <p:nvSpPr>
          <p:cNvPr id="665602" name="Rectangle 2"/>
          <p:cNvSpPr>
            <a:spLocks noGrp="1" noChangeArrowheads="1"/>
          </p:cNvSpPr>
          <p:nvPr>
            <p:ph type="title"/>
          </p:nvPr>
        </p:nvSpPr>
        <p:spPr/>
        <p:txBody>
          <a:bodyPr/>
          <a:lstStyle/>
          <a:p>
            <a:pPr eaLnBrk="1" hangingPunct="1">
              <a:defRPr/>
            </a:pPr>
            <a:r>
              <a:rPr lang="en-US" dirty="0" smtClean="0">
                <a:ea typeface="+mj-ea"/>
              </a:rPr>
              <a:t>Environmental Controls (cont.)</a:t>
            </a:r>
          </a:p>
        </p:txBody>
      </p:sp>
      <p:sp>
        <p:nvSpPr>
          <p:cNvPr id="665603" name="Rectangle 3"/>
          <p:cNvSpPr>
            <a:spLocks noGrp="1" noChangeArrowheads="1"/>
          </p:cNvSpPr>
          <p:nvPr>
            <p:ph type="body" idx="1"/>
          </p:nvPr>
        </p:nvSpPr>
        <p:spPr/>
        <p:txBody>
          <a:bodyPr/>
          <a:lstStyle/>
          <a:p>
            <a:pPr eaLnBrk="1" hangingPunct="1"/>
            <a:r>
              <a:rPr lang="en-US" altLang="en-US" smtClean="0"/>
              <a:t>Electric power protection</a:t>
            </a:r>
          </a:p>
          <a:p>
            <a:pPr lvl="1" eaLnBrk="1" hangingPunct="1"/>
            <a:r>
              <a:rPr lang="en-US" altLang="en-US" b="1" smtClean="0"/>
              <a:t>Line conditioner </a:t>
            </a:r>
            <a:r>
              <a:rPr lang="en-US" altLang="en-US" smtClean="0"/>
              <a:t>– filters incoming power to make it cleaner and free of most anomalies</a:t>
            </a:r>
          </a:p>
          <a:p>
            <a:pPr lvl="1" eaLnBrk="1" hangingPunct="1"/>
            <a:r>
              <a:rPr lang="en-US" altLang="en-US" b="1" smtClean="0"/>
              <a:t>Uninterruptible Power Supply (UPS) </a:t>
            </a:r>
            <a:r>
              <a:rPr lang="en-US" altLang="en-US" smtClean="0"/>
              <a:t>– temporary supply of electric power via battery storage</a:t>
            </a:r>
          </a:p>
          <a:p>
            <a:pPr lvl="1" eaLnBrk="1" hangingPunct="1"/>
            <a:r>
              <a:rPr lang="en-US" altLang="en-US" b="1" smtClean="0"/>
              <a:t>Electric generator </a:t>
            </a:r>
            <a:r>
              <a:rPr lang="en-US" altLang="en-US" smtClean="0"/>
              <a:t>– long term supply of electric power via diesel (or other source) powered generator</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32510984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ea typeface="+mj-ea"/>
              </a:rPr>
              <a:t>Environmental Controls (cont.)</a:t>
            </a: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50183" y="1524000"/>
            <a:ext cx="6187339" cy="4648200"/>
          </a:xfrm>
        </p:spPr>
      </p:pic>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4A793A7B-B3CE-4BC0-85C4-5B800A398E64}" type="slidenum">
              <a:rPr lang="en-US" altLang="en-US" sz="2000">
                <a:latin typeface="Arial" panose="020B0604020202020204" pitchFamily="34" charset="0"/>
              </a:rPr>
              <a:pPr eaLnBrk="1" hangingPunct="1"/>
              <a:t>35</a:t>
            </a:fld>
            <a:endParaRPr lang="en-US" altLang="en-US" sz="2000">
              <a:latin typeface="Arial" panose="020B0604020202020204" pitchFamily="34" charset="0"/>
            </a:endParaRP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7585637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5D5A582D-FB33-441E-8B0E-5EFB4F66A187}" type="slidenum">
              <a:rPr lang="en-US" altLang="en-US" sz="2000">
                <a:latin typeface="Arial" panose="020B0604020202020204" pitchFamily="34" charset="0"/>
              </a:rPr>
              <a:pPr eaLnBrk="1" hangingPunct="1"/>
              <a:t>36</a:t>
            </a:fld>
            <a:endParaRPr lang="en-US" altLang="en-US" sz="2000">
              <a:latin typeface="Arial" panose="020B0604020202020204" pitchFamily="34" charset="0"/>
            </a:endParaRPr>
          </a:p>
        </p:txBody>
      </p:sp>
      <p:sp>
        <p:nvSpPr>
          <p:cNvPr id="684034" name="Rectangle 2"/>
          <p:cNvSpPr>
            <a:spLocks noGrp="1" noChangeArrowheads="1"/>
          </p:cNvSpPr>
          <p:nvPr>
            <p:ph type="title"/>
          </p:nvPr>
        </p:nvSpPr>
        <p:spPr/>
        <p:txBody>
          <a:bodyPr/>
          <a:lstStyle/>
          <a:p>
            <a:pPr eaLnBrk="1" hangingPunct="1">
              <a:defRPr/>
            </a:pPr>
            <a:r>
              <a:rPr lang="en-US" dirty="0" smtClean="0">
                <a:ea typeface="+mj-ea"/>
              </a:rPr>
              <a:t>Redundant Controls</a:t>
            </a:r>
          </a:p>
        </p:txBody>
      </p:sp>
      <p:sp>
        <p:nvSpPr>
          <p:cNvPr id="684035" name="Rectangle 3"/>
          <p:cNvSpPr>
            <a:spLocks noGrp="1" noChangeArrowheads="1"/>
          </p:cNvSpPr>
          <p:nvPr>
            <p:ph type="body" idx="1"/>
          </p:nvPr>
        </p:nvSpPr>
        <p:spPr/>
        <p:txBody>
          <a:bodyPr/>
          <a:lstStyle/>
          <a:p>
            <a:pPr eaLnBrk="1" hangingPunct="1">
              <a:defRPr/>
            </a:pPr>
            <a:r>
              <a:rPr lang="en-US" smtClean="0">
                <a:ea typeface="+mn-ea"/>
              </a:rPr>
              <a:t>Assured availability of critical environmental controls</a:t>
            </a:r>
          </a:p>
          <a:p>
            <a:pPr lvl="1" eaLnBrk="1" hangingPunct="1">
              <a:defRPr/>
            </a:pPr>
            <a:r>
              <a:rPr lang="en-US" smtClean="0">
                <a:ea typeface="+mn-ea"/>
              </a:rPr>
              <a:t>Dual electric power feeds</a:t>
            </a:r>
          </a:p>
          <a:p>
            <a:pPr lvl="1" eaLnBrk="1" hangingPunct="1">
              <a:defRPr/>
            </a:pPr>
            <a:r>
              <a:rPr lang="en-US" smtClean="0">
                <a:ea typeface="+mn-ea"/>
              </a:rPr>
              <a:t>Redundant generators</a:t>
            </a:r>
          </a:p>
          <a:p>
            <a:pPr lvl="1" eaLnBrk="1" hangingPunct="1">
              <a:defRPr/>
            </a:pPr>
            <a:r>
              <a:rPr lang="en-US" smtClean="0">
                <a:ea typeface="+mn-ea"/>
              </a:rPr>
              <a:t>Redundant UPS</a:t>
            </a:r>
          </a:p>
          <a:p>
            <a:pPr lvl="1" eaLnBrk="1" hangingPunct="1">
              <a:defRPr/>
            </a:pPr>
            <a:r>
              <a:rPr lang="en-US" smtClean="0">
                <a:ea typeface="+mn-ea"/>
              </a:rPr>
              <a:t>Redundant HVAC</a:t>
            </a:r>
          </a:p>
          <a:p>
            <a:pPr lvl="1" eaLnBrk="1" hangingPunct="1">
              <a:defRPr/>
            </a:pPr>
            <a:r>
              <a:rPr lang="en-US" smtClean="0">
                <a:ea typeface="+mn-ea"/>
              </a:rPr>
              <a:t>Redundant data communications feeds</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21107263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560BB6E9-04CB-41F2-A4AA-A68F36647D7B}" type="slidenum">
              <a:rPr lang="en-US" altLang="en-US" sz="2000">
                <a:latin typeface="Arial" panose="020B0604020202020204" pitchFamily="34" charset="0"/>
              </a:rPr>
              <a:pPr eaLnBrk="1" hangingPunct="1"/>
              <a:t>37</a:t>
            </a:fld>
            <a:endParaRPr lang="en-US" altLang="en-US" sz="2000">
              <a:latin typeface="Arial" panose="020B0604020202020204" pitchFamily="34" charset="0"/>
            </a:endParaRPr>
          </a:p>
        </p:txBody>
      </p:sp>
      <p:sp>
        <p:nvSpPr>
          <p:cNvPr id="450562" name="Rectangle 2"/>
          <p:cNvSpPr>
            <a:spLocks noGrp="1" noChangeArrowheads="1"/>
          </p:cNvSpPr>
          <p:nvPr>
            <p:ph type="title"/>
          </p:nvPr>
        </p:nvSpPr>
        <p:spPr/>
        <p:txBody>
          <a:bodyPr/>
          <a:lstStyle/>
          <a:p>
            <a:pPr eaLnBrk="1" hangingPunct="1">
              <a:defRPr/>
            </a:pPr>
            <a:r>
              <a:rPr lang="en-US" dirty="0" smtClean="0">
                <a:ea typeface="+mj-ea"/>
              </a:rPr>
              <a:t>Summary</a:t>
            </a:r>
          </a:p>
        </p:txBody>
      </p:sp>
      <p:sp>
        <p:nvSpPr>
          <p:cNvPr id="450563" name="Rectangle 3"/>
          <p:cNvSpPr>
            <a:spLocks noGrp="1" noChangeArrowheads="1"/>
          </p:cNvSpPr>
          <p:nvPr>
            <p:ph type="body" idx="1"/>
          </p:nvPr>
        </p:nvSpPr>
        <p:spPr>
          <a:xfrm>
            <a:off x="711200" y="1600200"/>
            <a:ext cx="10769600" cy="4572000"/>
          </a:xfrm>
        </p:spPr>
        <p:txBody>
          <a:bodyPr/>
          <a:lstStyle/>
          <a:p>
            <a:pPr eaLnBrk="1" hangingPunct="1">
              <a:lnSpc>
                <a:spcPct val="90000"/>
              </a:lnSpc>
              <a:defRPr/>
            </a:pPr>
            <a:r>
              <a:rPr lang="en-US" sz="2400" dirty="0"/>
              <a:t>Site access control for personnel is usually achieved with </a:t>
            </a:r>
            <a:r>
              <a:rPr lang="en-US" sz="2400" i="1" dirty="0"/>
              <a:t>key cards</a:t>
            </a:r>
            <a:r>
              <a:rPr lang="en-US" sz="2400" dirty="0"/>
              <a:t>, </a:t>
            </a:r>
            <a:r>
              <a:rPr lang="en-US" sz="2400" i="1" dirty="0"/>
              <a:t>PIN pads</a:t>
            </a:r>
            <a:r>
              <a:rPr lang="en-US" sz="2400" dirty="0"/>
              <a:t>, </a:t>
            </a:r>
            <a:r>
              <a:rPr lang="en-US" sz="2400" i="1" dirty="0"/>
              <a:t>biometrics</a:t>
            </a:r>
            <a:r>
              <a:rPr lang="en-US" sz="2400" dirty="0"/>
              <a:t>, and </a:t>
            </a:r>
            <a:r>
              <a:rPr lang="en-US" sz="2400" i="1" dirty="0"/>
              <a:t>metal </a:t>
            </a:r>
            <a:r>
              <a:rPr lang="en-US" sz="2400" i="1" dirty="0" smtClean="0"/>
              <a:t>keys.</a:t>
            </a:r>
            <a:endParaRPr lang="en-US" sz="2400" i="1" dirty="0"/>
          </a:p>
          <a:p>
            <a:pPr eaLnBrk="1" hangingPunct="1">
              <a:lnSpc>
                <a:spcPct val="90000"/>
              </a:lnSpc>
              <a:defRPr/>
            </a:pPr>
            <a:r>
              <a:rPr lang="en-US" sz="2400" dirty="0"/>
              <a:t>A </a:t>
            </a:r>
            <a:r>
              <a:rPr lang="en-US" sz="2400" i="1" dirty="0"/>
              <a:t>mantrap</a:t>
            </a:r>
            <a:r>
              <a:rPr lang="en-US" sz="2400" dirty="0"/>
              <a:t> is an access control that consists of a set of two doors, one after the other, where only one door can be open at a </a:t>
            </a:r>
            <a:r>
              <a:rPr lang="en-US" sz="2400" dirty="0" smtClean="0"/>
              <a:t>time.</a:t>
            </a:r>
            <a:endParaRPr lang="en-US" sz="2400" dirty="0"/>
          </a:p>
          <a:p>
            <a:pPr eaLnBrk="1" hangingPunct="1">
              <a:lnSpc>
                <a:spcPct val="90000"/>
              </a:lnSpc>
              <a:defRPr/>
            </a:pPr>
            <a:r>
              <a:rPr lang="en-US" sz="2400" dirty="0"/>
              <a:t>Site security is also achieved with guards, guard dogs, access logs, fences and walls, video surveillance, alarm systems, visual notices, exterior lighting, bollards, and crash </a:t>
            </a:r>
            <a:r>
              <a:rPr lang="en-US" sz="2400" dirty="0" smtClean="0"/>
              <a:t>gates.</a:t>
            </a:r>
            <a:endParaRPr lang="en-US" sz="2400" dirty="0"/>
          </a:p>
          <a:p>
            <a:pPr eaLnBrk="1" hangingPunct="1">
              <a:lnSpc>
                <a:spcPct val="90000"/>
              </a:lnSpc>
              <a:defRPr/>
            </a:pPr>
            <a:r>
              <a:rPr lang="en-US" sz="2400" dirty="0"/>
              <a:t>A business should be located in an area that is reasonably free of hazards and threats (secure siting</a:t>
            </a:r>
            <a:r>
              <a:rPr lang="en-US" sz="2400" dirty="0" smtClean="0"/>
              <a:t>).</a:t>
            </a:r>
            <a:endParaRPr lang="en-US" sz="2400" dirty="0"/>
          </a:p>
          <a:p>
            <a:pPr eaLnBrk="1" hangingPunct="1">
              <a:lnSpc>
                <a:spcPct val="90000"/>
              </a:lnSpc>
              <a:defRPr/>
            </a:pPr>
            <a:r>
              <a:rPr lang="en-US" sz="2400" dirty="0"/>
              <a:t>Natural threats include floods, landslides, avalanches, earthquakes, volcanoes, tsunamis, and severe </a:t>
            </a:r>
            <a:r>
              <a:rPr lang="en-US" sz="2400" dirty="0" smtClean="0"/>
              <a:t>weather.</a:t>
            </a:r>
            <a:endParaRPr lang="en-US" sz="2400" dirty="0"/>
          </a:p>
          <a:p>
            <a:pPr eaLnBrk="1" hangingPunct="1">
              <a:lnSpc>
                <a:spcPct val="90000"/>
              </a:lnSpc>
              <a:defRPr/>
            </a:pPr>
            <a:r>
              <a:rPr lang="en-US" sz="2400" dirty="0"/>
              <a:t>Man made threats include chemical spills, transportation corridors, utilities, social unrest, and nearby military </a:t>
            </a:r>
            <a:r>
              <a:rPr lang="en-US" sz="2400" dirty="0" smtClean="0"/>
              <a:t>bases. </a:t>
            </a:r>
            <a:endParaRPr lang="en-US" sz="2400" dirty="0"/>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39561241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3F9E90FF-17C8-47F5-887B-0B6F7CC4E308}" type="slidenum">
              <a:rPr lang="en-US" altLang="en-US" sz="2000">
                <a:latin typeface="Arial" panose="020B0604020202020204" pitchFamily="34" charset="0"/>
              </a:rPr>
              <a:pPr eaLnBrk="1" hangingPunct="1"/>
              <a:t>38</a:t>
            </a:fld>
            <a:endParaRPr lang="en-US" altLang="en-US" sz="2000">
              <a:latin typeface="Arial" panose="020B0604020202020204" pitchFamily="34" charset="0"/>
            </a:endParaRPr>
          </a:p>
        </p:txBody>
      </p:sp>
      <p:sp>
        <p:nvSpPr>
          <p:cNvPr id="685058" name="Rectangle 2"/>
          <p:cNvSpPr>
            <a:spLocks noGrp="1" noChangeArrowheads="1"/>
          </p:cNvSpPr>
          <p:nvPr>
            <p:ph type="title"/>
          </p:nvPr>
        </p:nvSpPr>
        <p:spPr/>
        <p:txBody>
          <a:bodyPr/>
          <a:lstStyle/>
          <a:p>
            <a:pPr eaLnBrk="1" hangingPunct="1">
              <a:defRPr/>
            </a:pPr>
            <a:r>
              <a:rPr lang="en-US" smtClean="0">
                <a:ea typeface="+mj-ea"/>
              </a:rPr>
              <a:t>Summary (cont.)</a:t>
            </a:r>
          </a:p>
        </p:txBody>
      </p:sp>
      <p:sp>
        <p:nvSpPr>
          <p:cNvPr id="685059" name="Rectangle 3"/>
          <p:cNvSpPr>
            <a:spLocks noGrp="1" noChangeArrowheads="1"/>
          </p:cNvSpPr>
          <p:nvPr>
            <p:ph type="body" idx="1"/>
          </p:nvPr>
        </p:nvSpPr>
        <p:spPr/>
        <p:txBody>
          <a:bodyPr/>
          <a:lstStyle/>
          <a:p>
            <a:pPr eaLnBrk="1" hangingPunct="1">
              <a:lnSpc>
                <a:spcPct val="80000"/>
              </a:lnSpc>
            </a:pPr>
            <a:r>
              <a:rPr lang="en-US" altLang="en-US" sz="2400" dirty="0"/>
              <a:t>Other siting issues include building construction techniques and materials, building marking, loading and unloading areas, and </a:t>
            </a:r>
            <a:r>
              <a:rPr lang="en-US" altLang="en-US" sz="2400" dirty="0" smtClean="0"/>
              <a:t>shared-tenancy.</a:t>
            </a:r>
            <a:endParaRPr lang="en-US" altLang="en-US" sz="2400" dirty="0"/>
          </a:p>
          <a:p>
            <a:pPr eaLnBrk="1" hangingPunct="1">
              <a:lnSpc>
                <a:spcPct val="80000"/>
              </a:lnSpc>
            </a:pPr>
            <a:r>
              <a:rPr lang="en-US" altLang="en-US" sz="2400" dirty="0"/>
              <a:t>Business equipment should be physically secured to prevent theft, tampering, sabotage, and water </a:t>
            </a:r>
            <a:r>
              <a:rPr lang="en-US" altLang="en-US" sz="2400" dirty="0" smtClean="0"/>
              <a:t>damage.</a:t>
            </a:r>
            <a:endParaRPr lang="en-US" altLang="en-US" sz="2400" dirty="0"/>
          </a:p>
          <a:p>
            <a:pPr eaLnBrk="1" hangingPunct="1">
              <a:lnSpc>
                <a:spcPct val="80000"/>
              </a:lnSpc>
            </a:pPr>
            <a:r>
              <a:rPr lang="en-US" altLang="en-US" sz="2400" dirty="0"/>
              <a:t>Cabling should be protected from authorized </a:t>
            </a:r>
            <a:r>
              <a:rPr lang="en-US" altLang="en-US" sz="2400" dirty="0" smtClean="0"/>
              <a:t>access.</a:t>
            </a:r>
            <a:endParaRPr lang="en-US" altLang="en-US" sz="2400" dirty="0"/>
          </a:p>
          <a:p>
            <a:pPr eaLnBrk="1" hangingPunct="1">
              <a:lnSpc>
                <a:spcPct val="80000"/>
              </a:lnSpc>
            </a:pPr>
            <a:r>
              <a:rPr lang="en-US" altLang="en-US" sz="2400" dirty="0"/>
              <a:t>Heating, Ventilation, and Air Conditioning (HVAC) systems control the temperature and humidity of air in </a:t>
            </a:r>
            <a:r>
              <a:rPr lang="en-US" altLang="en-US" sz="2400" dirty="0" smtClean="0"/>
              <a:t>buildings.</a:t>
            </a:r>
            <a:endParaRPr lang="en-US" altLang="en-US" sz="2400" dirty="0"/>
          </a:p>
          <a:p>
            <a:pPr eaLnBrk="1" hangingPunct="1">
              <a:lnSpc>
                <a:spcPct val="80000"/>
              </a:lnSpc>
            </a:pPr>
            <a:r>
              <a:rPr lang="en-US" altLang="en-US" sz="2400" dirty="0"/>
              <a:t>Electric power is protected with line conditioners, Uninterruptible Power Supplies (UPSs), and electric </a:t>
            </a:r>
            <a:r>
              <a:rPr lang="en-US" altLang="en-US" sz="2400" dirty="0" smtClean="0"/>
              <a:t>generators.</a:t>
            </a:r>
            <a:endParaRPr lang="en-US" altLang="en-US" sz="2400" dirty="0"/>
          </a:p>
          <a:p>
            <a:pPr eaLnBrk="1" hangingPunct="1">
              <a:lnSpc>
                <a:spcPct val="80000"/>
              </a:lnSpc>
            </a:pPr>
            <a:r>
              <a:rPr lang="en-US" altLang="en-US" sz="2400" dirty="0"/>
              <a:t>Facilities that cannot tolerate downtime due to the failure of HVAC, UPS, or generators should consider redundant, or </a:t>
            </a:r>
            <a:r>
              <a:rPr lang="ja-JP" altLang="en-US" sz="2400" dirty="0"/>
              <a:t>“</a:t>
            </a:r>
            <a:r>
              <a:rPr lang="en-US" altLang="ja-JP" sz="2400" dirty="0"/>
              <a:t>N+1</a:t>
            </a:r>
            <a:r>
              <a:rPr lang="ja-JP" altLang="en-US" sz="2400" dirty="0"/>
              <a:t>”</a:t>
            </a:r>
            <a:r>
              <a:rPr lang="en-US" altLang="ja-JP" sz="2400" dirty="0"/>
              <a:t>, </a:t>
            </a:r>
            <a:r>
              <a:rPr lang="en-US" altLang="ja-JP" sz="2400"/>
              <a:t>environmental </a:t>
            </a:r>
            <a:r>
              <a:rPr lang="en-US" altLang="ja-JP" sz="2400" smtClean="0"/>
              <a:t>controls.</a:t>
            </a:r>
            <a:endParaRPr lang="en-US" altLang="en-US" sz="2400" dirty="0"/>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968227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8"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00278461-9030-4967-A318-F8FFF897540B}" type="slidenum">
              <a:rPr lang="en-US" altLang="en-US" sz="2000">
                <a:latin typeface="Arial" panose="020B0604020202020204" pitchFamily="34" charset="0"/>
              </a:rPr>
              <a:pPr eaLnBrk="1" hangingPunct="1"/>
              <a:t>4</a:t>
            </a:fld>
            <a:endParaRPr lang="en-US" altLang="en-US" sz="2000">
              <a:latin typeface="Arial" panose="020B0604020202020204" pitchFamily="34" charset="0"/>
            </a:endParaRPr>
          </a:p>
        </p:txBody>
      </p:sp>
      <p:sp>
        <p:nvSpPr>
          <p:cNvPr id="637954" name="Rectangle 2"/>
          <p:cNvSpPr>
            <a:spLocks noGrp="1" noChangeArrowheads="1"/>
          </p:cNvSpPr>
          <p:nvPr>
            <p:ph type="title"/>
          </p:nvPr>
        </p:nvSpPr>
        <p:spPr/>
        <p:txBody>
          <a:bodyPr/>
          <a:lstStyle/>
          <a:p>
            <a:pPr eaLnBrk="1" hangingPunct="1">
              <a:defRPr/>
            </a:pPr>
            <a:r>
              <a:rPr lang="en-US" dirty="0" smtClean="0">
                <a:ea typeface="+mj-ea"/>
              </a:rPr>
              <a:t>Site Access Controls</a:t>
            </a:r>
          </a:p>
        </p:txBody>
      </p:sp>
      <p:sp>
        <p:nvSpPr>
          <p:cNvPr id="637955" name="Rectangle 3"/>
          <p:cNvSpPr>
            <a:spLocks noGrp="1" noChangeArrowheads="1"/>
          </p:cNvSpPr>
          <p:nvPr>
            <p:ph type="body" idx="1"/>
          </p:nvPr>
        </p:nvSpPr>
        <p:spPr>
          <a:xfrm>
            <a:off x="711200" y="1251331"/>
            <a:ext cx="4153408" cy="4915030"/>
          </a:xfrm>
        </p:spPr>
        <p:txBody>
          <a:bodyPr/>
          <a:lstStyle/>
          <a:p>
            <a:pPr eaLnBrk="1" hangingPunct="1">
              <a:defRPr/>
            </a:pPr>
            <a:r>
              <a:rPr lang="en-US" dirty="0" smtClean="0">
                <a:ea typeface="+mn-ea"/>
              </a:rPr>
              <a:t>Key cards</a:t>
            </a:r>
          </a:p>
          <a:p>
            <a:pPr lvl="1" eaLnBrk="1" hangingPunct="1">
              <a:defRPr/>
            </a:pPr>
            <a:r>
              <a:rPr lang="en-US" dirty="0" smtClean="0">
                <a:ea typeface="+mn-ea"/>
              </a:rPr>
              <a:t>Centralized access control consists of card readers, central computer, and electronic door latches</a:t>
            </a:r>
          </a:p>
          <a:p>
            <a:pPr lvl="1" eaLnBrk="1" hangingPunct="1">
              <a:defRPr/>
            </a:pPr>
            <a:r>
              <a:rPr lang="en-US" dirty="0" smtClean="0">
                <a:ea typeface="+mn-ea"/>
              </a:rPr>
              <a:t>Pros: easy to use, provides an audit record, easy to change access permissions</a:t>
            </a:r>
          </a:p>
          <a:p>
            <a:pPr lvl="1" eaLnBrk="1" hangingPunct="1">
              <a:defRPr/>
            </a:pPr>
            <a:r>
              <a:rPr lang="en-US" dirty="0" smtClean="0">
                <a:ea typeface="+mn-ea"/>
              </a:rPr>
              <a:t>Cons: can be used by others if lost</a:t>
            </a:r>
          </a:p>
        </p:txBody>
      </p:sp>
      <p:sp>
        <p:nvSpPr>
          <p:cNvPr id="9" name="Rectangle 8"/>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3440" y="3480673"/>
            <a:ext cx="3586866" cy="2685688"/>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39706" y="1330759"/>
            <a:ext cx="2932998" cy="2422276"/>
          </a:xfrm>
          <a:prstGeom prst="rect">
            <a:avLst/>
          </a:prstGeom>
        </p:spPr>
      </p:pic>
    </p:spTree>
    <p:extLst>
      <p:ext uri="{BB962C8B-B14F-4D97-AF65-F5344CB8AC3E}">
        <p14:creationId xmlns:p14="http://schemas.microsoft.com/office/powerpoint/2010/main" val="3573907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ea typeface="+mj-ea"/>
              </a:rPr>
              <a:t>Site Access Controls (cont.)</a:t>
            </a: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76147" y="2152555"/>
            <a:ext cx="8172575" cy="3338671"/>
          </a:xfrm>
        </p:spPr>
      </p:pic>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5A63B3AF-E712-4F6D-A73E-D173AC3D2335}" type="slidenum">
              <a:rPr lang="en-US" altLang="en-US" sz="2000">
                <a:latin typeface="Arial" panose="020B0604020202020204" pitchFamily="34" charset="0"/>
              </a:rPr>
              <a:pPr eaLnBrk="1" hangingPunct="1"/>
              <a:t>5</a:t>
            </a:fld>
            <a:endParaRPr lang="en-US" altLang="en-US" sz="2000">
              <a:latin typeface="Arial" panose="020B0604020202020204" pitchFamily="34" charset="0"/>
            </a:endParaRP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314306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8"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CC88EAD1-7DCB-43F6-8088-28BAE9B4381D}" type="slidenum">
              <a:rPr lang="en-US" altLang="en-US" sz="2000">
                <a:latin typeface="Arial" panose="020B0604020202020204" pitchFamily="34" charset="0"/>
              </a:rPr>
              <a:pPr eaLnBrk="1" hangingPunct="1"/>
              <a:t>6</a:t>
            </a:fld>
            <a:endParaRPr lang="en-US" altLang="en-US" sz="2000">
              <a:latin typeface="Arial" panose="020B0604020202020204" pitchFamily="34" charset="0"/>
            </a:endParaRPr>
          </a:p>
        </p:txBody>
      </p:sp>
      <p:sp>
        <p:nvSpPr>
          <p:cNvPr id="638978" name="Rectangle 2"/>
          <p:cNvSpPr>
            <a:spLocks noGrp="1" noChangeArrowheads="1"/>
          </p:cNvSpPr>
          <p:nvPr>
            <p:ph type="title"/>
          </p:nvPr>
        </p:nvSpPr>
        <p:spPr/>
        <p:txBody>
          <a:bodyPr/>
          <a:lstStyle/>
          <a:p>
            <a:pPr eaLnBrk="1" hangingPunct="1">
              <a:defRPr/>
            </a:pPr>
            <a:r>
              <a:rPr lang="en-US" dirty="0" smtClean="0">
                <a:ea typeface="+mj-ea"/>
              </a:rPr>
              <a:t>Biometric Access Controls</a:t>
            </a:r>
          </a:p>
        </p:txBody>
      </p:sp>
      <p:sp>
        <p:nvSpPr>
          <p:cNvPr id="638979" name="Rectangle 3"/>
          <p:cNvSpPr>
            <a:spLocks noGrp="1" noChangeArrowheads="1"/>
          </p:cNvSpPr>
          <p:nvPr>
            <p:ph type="body" idx="1"/>
          </p:nvPr>
        </p:nvSpPr>
        <p:spPr>
          <a:xfrm>
            <a:off x="711200" y="1981200"/>
            <a:ext cx="4976368" cy="4343400"/>
          </a:xfrm>
        </p:spPr>
        <p:txBody>
          <a:bodyPr/>
          <a:lstStyle/>
          <a:p>
            <a:pPr eaLnBrk="1" hangingPunct="1">
              <a:defRPr/>
            </a:pPr>
            <a:r>
              <a:rPr lang="en-US" dirty="0" smtClean="0">
                <a:ea typeface="+mn-ea"/>
              </a:rPr>
              <a:t>Based upon a specific biometric measurement</a:t>
            </a:r>
          </a:p>
          <a:p>
            <a:pPr eaLnBrk="1" hangingPunct="1">
              <a:defRPr/>
            </a:pPr>
            <a:r>
              <a:rPr lang="en-US" dirty="0" smtClean="0">
                <a:ea typeface="+mn-ea"/>
              </a:rPr>
              <a:t>Greater confidence of claimed identity</a:t>
            </a:r>
          </a:p>
          <a:p>
            <a:pPr lvl="1" eaLnBrk="1" hangingPunct="1">
              <a:defRPr/>
            </a:pPr>
            <a:r>
              <a:rPr lang="en-US" dirty="0" smtClean="0">
                <a:ea typeface="+mn-ea"/>
              </a:rPr>
              <a:t>Fingerprint, iris scan, retina scan, hand scan, voice, facial recognition, others</a:t>
            </a:r>
          </a:p>
          <a:p>
            <a:pPr eaLnBrk="1" hangingPunct="1">
              <a:defRPr/>
            </a:pPr>
            <a:r>
              <a:rPr lang="en-US" dirty="0" smtClean="0">
                <a:ea typeface="+mn-ea"/>
              </a:rPr>
              <a:t>More costly than key card alone</a:t>
            </a:r>
          </a:p>
        </p:txBody>
      </p:sp>
      <p:sp>
        <p:nvSpPr>
          <p:cNvPr id="9" name="Rectangle 8"/>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1740" y="1981200"/>
            <a:ext cx="5105400" cy="3403600"/>
          </a:xfrm>
          <a:prstGeom prst="rect">
            <a:avLst/>
          </a:prstGeom>
        </p:spPr>
      </p:pic>
    </p:spTree>
    <p:extLst>
      <p:ext uri="{BB962C8B-B14F-4D97-AF65-F5344CB8AC3E}">
        <p14:creationId xmlns:p14="http://schemas.microsoft.com/office/powerpoint/2010/main" val="3185729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a:stretch>
            <a:fillRect/>
          </a:stretch>
        </p:blipFill>
        <p:spPr>
          <a:xfrm>
            <a:off x="1081616" y="286544"/>
            <a:ext cx="8197851" cy="5612375"/>
          </a:xfrm>
          <a:prstGeom prst="rect">
            <a:avLst/>
          </a:prstGeom>
        </p:spPr>
      </p:pic>
      <p:sp>
        <p:nvSpPr>
          <p:cNvPr id="4" name="Footer Placeholder 3"/>
          <p:cNvSpPr>
            <a:spLocks noGrp="1"/>
          </p:cNvSpPr>
          <p:nvPr>
            <p:ph type="ftr" sz="quarter" idx="10"/>
          </p:nvPr>
        </p:nvSpPr>
        <p:spPr/>
        <p:txBody>
          <a:bodyPr/>
          <a:lstStyle/>
          <a:p>
            <a:r>
              <a:rPr lang="en-US" smtClean="0"/>
              <a:t>CISSP Guide to Security Essentials, 2e</a:t>
            </a:r>
            <a:endParaRPr lang="en-US"/>
          </a:p>
        </p:txBody>
      </p:sp>
      <p:sp>
        <p:nvSpPr>
          <p:cNvPr id="5" name="Slide Number Placeholder 4"/>
          <p:cNvSpPr>
            <a:spLocks noGrp="1"/>
          </p:cNvSpPr>
          <p:nvPr>
            <p:ph type="sldNum" sz="quarter" idx="11"/>
          </p:nvPr>
        </p:nvSpPr>
        <p:spPr/>
        <p:txBody>
          <a:bodyPr/>
          <a:lstStyle/>
          <a:p>
            <a:fld id="{5FE921DA-4DAA-4F0B-BD79-4C394EBE0759}" type="slidenum">
              <a:rPr lang="en-US" smtClean="0"/>
              <a:t>7</a:t>
            </a:fld>
            <a:endParaRPr lang="en-US"/>
          </a:p>
        </p:txBody>
      </p:sp>
    </p:spTree>
    <p:extLst>
      <p:ext uri="{BB962C8B-B14F-4D97-AF65-F5344CB8AC3E}">
        <p14:creationId xmlns:p14="http://schemas.microsoft.com/office/powerpoint/2010/main" val="361535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FFD7C933-6780-41F6-A9BA-B1D75CF971F1}" type="slidenum">
              <a:rPr lang="en-US" altLang="en-US" sz="2000">
                <a:latin typeface="Arial" panose="020B0604020202020204" pitchFamily="34" charset="0"/>
              </a:rPr>
              <a:pPr eaLnBrk="1" hangingPunct="1"/>
              <a:t>8</a:t>
            </a:fld>
            <a:endParaRPr lang="en-US" altLang="en-US" sz="2000">
              <a:latin typeface="Arial" panose="020B0604020202020204" pitchFamily="34" charset="0"/>
            </a:endParaRPr>
          </a:p>
        </p:txBody>
      </p:sp>
      <p:sp>
        <p:nvSpPr>
          <p:cNvPr id="640002" name="Rectangle 2"/>
          <p:cNvSpPr>
            <a:spLocks noGrp="1" noChangeArrowheads="1"/>
          </p:cNvSpPr>
          <p:nvPr>
            <p:ph type="title"/>
          </p:nvPr>
        </p:nvSpPr>
        <p:spPr/>
        <p:txBody>
          <a:bodyPr/>
          <a:lstStyle/>
          <a:p>
            <a:pPr eaLnBrk="1" hangingPunct="1">
              <a:defRPr/>
            </a:pPr>
            <a:r>
              <a:rPr lang="en-US" dirty="0" smtClean="0">
                <a:ea typeface="+mj-ea"/>
              </a:rPr>
              <a:t>Metal Keys</a:t>
            </a:r>
          </a:p>
        </p:txBody>
      </p:sp>
      <p:sp>
        <p:nvSpPr>
          <p:cNvPr id="640003" name="Rectangle 3"/>
          <p:cNvSpPr>
            <a:spLocks noGrp="1" noChangeArrowheads="1"/>
          </p:cNvSpPr>
          <p:nvPr>
            <p:ph type="body" idx="1"/>
          </p:nvPr>
        </p:nvSpPr>
        <p:spPr/>
        <p:txBody>
          <a:bodyPr/>
          <a:lstStyle/>
          <a:p>
            <a:pPr eaLnBrk="1" hangingPunct="1">
              <a:defRPr/>
            </a:pPr>
            <a:r>
              <a:rPr lang="en-US" dirty="0" smtClean="0">
                <a:ea typeface="+mn-ea"/>
              </a:rPr>
              <a:t>Pros: suitable backup when a key card system fails</a:t>
            </a:r>
          </a:p>
          <a:p>
            <a:pPr eaLnBrk="1" hangingPunct="1">
              <a:defRPr/>
            </a:pPr>
            <a:r>
              <a:rPr lang="en-US" dirty="0" smtClean="0">
                <a:ea typeface="+mn-ea"/>
              </a:rPr>
              <a:t>Uses in limited areas such as cabinets</a:t>
            </a:r>
          </a:p>
          <a:p>
            <a:pPr lvl="1" eaLnBrk="1" hangingPunct="1">
              <a:defRPr/>
            </a:pPr>
            <a:r>
              <a:rPr lang="en-US" dirty="0" smtClean="0">
                <a:ea typeface="+mn-ea"/>
              </a:rPr>
              <a:t>Best to use within keycard access areas</a:t>
            </a:r>
          </a:p>
          <a:p>
            <a:pPr eaLnBrk="1" hangingPunct="1">
              <a:defRPr/>
            </a:pPr>
            <a:r>
              <a:rPr lang="en-US" dirty="0" smtClean="0">
                <a:ea typeface="+mn-ea"/>
              </a:rPr>
              <a:t>Cons</a:t>
            </a:r>
          </a:p>
          <a:p>
            <a:pPr lvl="1" eaLnBrk="1" hangingPunct="1">
              <a:defRPr/>
            </a:pPr>
            <a:r>
              <a:rPr lang="en-US" dirty="0" smtClean="0">
                <a:ea typeface="+mn-ea"/>
              </a:rPr>
              <a:t>Easily copied, cannot tell who used a key to enter</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3410520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6"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8308CA41-D841-4D71-9D44-A903276BB45D}" type="slidenum">
              <a:rPr lang="en-US" altLang="en-US" sz="2000">
                <a:latin typeface="Arial" panose="020B0604020202020204" pitchFamily="34" charset="0"/>
              </a:rPr>
              <a:pPr eaLnBrk="1" hangingPunct="1"/>
              <a:t>9</a:t>
            </a:fld>
            <a:endParaRPr lang="en-US" altLang="en-US" sz="2000">
              <a:latin typeface="Arial" panose="020B0604020202020204" pitchFamily="34" charset="0"/>
            </a:endParaRPr>
          </a:p>
        </p:txBody>
      </p:sp>
      <p:sp>
        <p:nvSpPr>
          <p:cNvPr id="641026" name="Rectangle 2"/>
          <p:cNvSpPr>
            <a:spLocks noGrp="1" noChangeArrowheads="1"/>
          </p:cNvSpPr>
          <p:nvPr>
            <p:ph type="title"/>
          </p:nvPr>
        </p:nvSpPr>
        <p:spPr/>
        <p:txBody>
          <a:bodyPr/>
          <a:lstStyle/>
          <a:p>
            <a:pPr eaLnBrk="1" hangingPunct="1">
              <a:defRPr/>
            </a:pPr>
            <a:r>
              <a:rPr lang="en-US" dirty="0" smtClean="0">
                <a:ea typeface="+mj-ea"/>
              </a:rPr>
              <a:t>Man Trap</a:t>
            </a:r>
          </a:p>
        </p:txBody>
      </p:sp>
      <p:sp>
        <p:nvSpPr>
          <p:cNvPr id="641027" name="Rectangle 3"/>
          <p:cNvSpPr>
            <a:spLocks noGrp="1" noChangeArrowheads="1"/>
          </p:cNvSpPr>
          <p:nvPr>
            <p:ph type="body" idx="1"/>
          </p:nvPr>
        </p:nvSpPr>
        <p:spPr>
          <a:xfrm>
            <a:off x="711200" y="1981200"/>
            <a:ext cx="10769600" cy="4114800"/>
          </a:xfrm>
        </p:spPr>
        <p:txBody>
          <a:bodyPr/>
          <a:lstStyle/>
          <a:p>
            <a:pPr eaLnBrk="1" hangingPunct="1">
              <a:defRPr/>
            </a:pPr>
            <a:r>
              <a:rPr lang="en-US" dirty="0" smtClean="0">
                <a:ea typeface="+mn-ea"/>
              </a:rPr>
              <a:t>Double doors, where only one can be opened at a time</a:t>
            </a:r>
          </a:p>
          <a:p>
            <a:pPr eaLnBrk="1" hangingPunct="1">
              <a:defRPr/>
            </a:pPr>
            <a:r>
              <a:rPr lang="en-US" dirty="0" smtClean="0">
                <a:ea typeface="+mn-ea"/>
              </a:rPr>
              <a:t>Used to control personnel access</a:t>
            </a:r>
          </a:p>
          <a:p>
            <a:pPr eaLnBrk="1" hangingPunct="1">
              <a:defRPr/>
            </a:pPr>
            <a:r>
              <a:rPr lang="en-US" dirty="0" smtClean="0">
                <a:ea typeface="+mn-ea"/>
              </a:rPr>
              <a:t>Manually operated or automatic</a:t>
            </a:r>
          </a:p>
          <a:p>
            <a:pPr eaLnBrk="1" hangingPunct="1">
              <a:defRPr/>
            </a:pPr>
            <a:r>
              <a:rPr lang="en-US" dirty="0" smtClean="0">
                <a:ea typeface="+mn-ea"/>
              </a:rPr>
              <a:t>Only room for one person</a:t>
            </a:r>
          </a:p>
        </p:txBody>
      </p:sp>
      <p:sp>
        <p:nvSpPr>
          <p:cNvPr id="7" name="Rectangle 6"/>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1441" y="3737610"/>
            <a:ext cx="5852301" cy="2358390"/>
          </a:xfrm>
          <a:prstGeom prst="rect">
            <a:avLst/>
          </a:prstGeom>
        </p:spPr>
      </p:pic>
    </p:spTree>
    <p:extLst>
      <p:ext uri="{BB962C8B-B14F-4D97-AF65-F5344CB8AC3E}">
        <p14:creationId xmlns:p14="http://schemas.microsoft.com/office/powerpoint/2010/main" val="3223715542"/>
      </p:ext>
    </p:extLst>
  </p:cSld>
  <p:clrMapOvr>
    <a:masterClrMapping/>
  </p:clrMapOvr>
</p:sld>
</file>

<file path=ppt/theme/theme1.xml><?xml version="1.0" encoding="utf-8"?>
<a:theme xmlns:a="http://schemas.openxmlformats.org/drawingml/2006/main" name="Theme1">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FFFFFF"/>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FFFFFF"/>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1" id="{AB2D1CEE-C255-488F-B0DF-522ABE91D108}" vid="{8E3FC5E0-EB25-4EA8-B5BE-652EE2A80F29}"/>
    </a:ext>
  </a:extLst>
</a:theme>
</file>

<file path=ppt/theme/theme2.xml><?xml version="1.0" encoding="utf-8"?>
<a:theme xmlns:a="http://schemas.openxmlformats.org/drawingml/2006/main" name="3_Default Design">
  <a:themeElements>
    <a:clrScheme name="3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3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3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3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3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3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3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3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3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201</TotalTime>
  <Words>4018</Words>
  <Application>Microsoft Office PowerPoint</Application>
  <PresentationFormat>Widescreen</PresentationFormat>
  <Paragraphs>434</Paragraphs>
  <Slides>38</Slides>
  <Notes>38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38</vt:i4>
      </vt:variant>
    </vt:vector>
  </HeadingPairs>
  <TitlesOfParts>
    <vt:vector size="45" baseType="lpstr">
      <vt:lpstr>ＭＳ Ｐゴシック</vt:lpstr>
      <vt:lpstr>ＭＳ Ｐゴシック</vt:lpstr>
      <vt:lpstr>Arial</vt:lpstr>
      <vt:lpstr>Calibri</vt:lpstr>
      <vt:lpstr>Times New Roman</vt:lpstr>
      <vt:lpstr>Theme1</vt:lpstr>
      <vt:lpstr>3_Default Design</vt:lpstr>
      <vt:lpstr>CISSP Guide to Security Essentials,  Second Edition</vt:lpstr>
      <vt:lpstr>Objectives</vt:lpstr>
      <vt:lpstr>PowerPoint Presentation</vt:lpstr>
      <vt:lpstr>Site Access Controls</vt:lpstr>
      <vt:lpstr>Site Access Controls (cont.)</vt:lpstr>
      <vt:lpstr>Biometric Access Controls</vt:lpstr>
      <vt:lpstr>PowerPoint Presentation</vt:lpstr>
      <vt:lpstr>Metal Keys</vt:lpstr>
      <vt:lpstr>Man Trap</vt:lpstr>
      <vt:lpstr>Security Guards</vt:lpstr>
      <vt:lpstr>Guard Dogs</vt:lpstr>
      <vt:lpstr>PowerPoint Presentation</vt:lpstr>
      <vt:lpstr>Access Logs</vt:lpstr>
      <vt:lpstr>Fences and Walls</vt:lpstr>
      <vt:lpstr>Video Surveillance</vt:lpstr>
      <vt:lpstr>Video Surveillance (cont.)</vt:lpstr>
      <vt:lpstr>Video Surveillance (cont.)</vt:lpstr>
      <vt:lpstr>Video Surveillance (cont.)</vt:lpstr>
      <vt:lpstr>Intrusion, Motion, and Alarm Systems</vt:lpstr>
      <vt:lpstr>Visible Notices</vt:lpstr>
      <vt:lpstr>Exterior Lighting</vt:lpstr>
      <vt:lpstr>Other Physical Controls</vt:lpstr>
      <vt:lpstr>Secure Siting</vt:lpstr>
      <vt:lpstr>Secure Siting (cont.)</vt:lpstr>
      <vt:lpstr>Asset Protection</vt:lpstr>
      <vt:lpstr>Asset Protection (cont.)</vt:lpstr>
      <vt:lpstr>Asset Protection (cont.)</vt:lpstr>
      <vt:lpstr>Asset Protection (cont.)</vt:lpstr>
      <vt:lpstr>Asset Protection (cont.)</vt:lpstr>
      <vt:lpstr>Asset Protection (cont.)</vt:lpstr>
      <vt:lpstr>Asset Protection (cont.)</vt:lpstr>
      <vt:lpstr>Environmental Controls</vt:lpstr>
      <vt:lpstr>Environmental Controls (cont.)</vt:lpstr>
      <vt:lpstr>Environmental Controls (cont.)</vt:lpstr>
      <vt:lpstr>Environmental Controls (cont.)</vt:lpstr>
      <vt:lpstr>Redundant Controls</vt:lpstr>
      <vt:lpstr>Summary</vt:lpstr>
      <vt:lpstr>Summary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Physical and Environmental Security</dc:title>
  <dc:creator>Parenteau, Crystal</dc:creator>
  <cp:lastModifiedBy>Chris Pasquini</cp:lastModifiedBy>
  <cp:revision>20</cp:revision>
  <dcterms:created xsi:type="dcterms:W3CDTF">2015-02-09T15:05:29Z</dcterms:created>
  <dcterms:modified xsi:type="dcterms:W3CDTF">2019-02-28T23:20:37Z</dcterms:modified>
</cp:coreProperties>
</file>