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78"/>
  </p:notesMasterIdLst>
  <p:sldIdLst>
    <p:sldId id="257" r:id="rId3"/>
    <p:sldId id="258" r:id="rId4"/>
    <p:sldId id="260" r:id="rId5"/>
    <p:sldId id="261" r:id="rId6"/>
    <p:sldId id="262" r:id="rId7"/>
    <p:sldId id="336" r:id="rId8"/>
    <p:sldId id="330" r:id="rId9"/>
    <p:sldId id="331" r:id="rId10"/>
    <p:sldId id="332" r:id="rId11"/>
    <p:sldId id="333" r:id="rId12"/>
    <p:sldId id="334" r:id="rId13"/>
    <p:sldId id="335" r:id="rId14"/>
    <p:sldId id="263" r:id="rId15"/>
    <p:sldId id="264" r:id="rId16"/>
    <p:sldId id="265" r:id="rId17"/>
    <p:sldId id="266" r:id="rId18"/>
    <p:sldId id="267" r:id="rId19"/>
    <p:sldId id="269" r:id="rId20"/>
    <p:sldId id="268" r:id="rId21"/>
    <p:sldId id="270" r:id="rId22"/>
    <p:sldId id="337" r:id="rId23"/>
    <p:sldId id="271" r:id="rId24"/>
    <p:sldId id="272" r:id="rId25"/>
    <p:sldId id="274" r:id="rId26"/>
    <p:sldId id="275" r:id="rId27"/>
    <p:sldId id="276" r:id="rId28"/>
    <p:sldId id="277" r:id="rId29"/>
    <p:sldId id="278" r:id="rId30"/>
    <p:sldId id="279" r:id="rId31"/>
    <p:sldId id="280" r:id="rId32"/>
    <p:sldId id="281" r:id="rId33"/>
    <p:sldId id="282" r:id="rId34"/>
    <p:sldId id="283" r:id="rId35"/>
    <p:sldId id="284"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1" r:id="rId61"/>
    <p:sldId id="313" r:id="rId62"/>
    <p:sldId id="314" r:id="rId63"/>
    <p:sldId id="315" r:id="rId64"/>
    <p:sldId id="316" r:id="rId65"/>
    <p:sldId id="318" r:id="rId66"/>
    <p:sldId id="319" r:id="rId67"/>
    <p:sldId id="320" r:id="rId68"/>
    <p:sldId id="338" r:id="rId69"/>
    <p:sldId id="339" r:id="rId70"/>
    <p:sldId id="322" r:id="rId71"/>
    <p:sldId id="324" r:id="rId72"/>
    <p:sldId id="325" r:id="rId73"/>
    <p:sldId id="326" r:id="rId74"/>
    <p:sldId id="327" r:id="rId75"/>
    <p:sldId id="328" r:id="rId76"/>
    <p:sldId id="329"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00" autoAdjust="0"/>
    <p:restoredTop sz="94660"/>
  </p:normalViewPr>
  <p:slideViewPr>
    <p:cSldViewPr snapToGrid="0">
      <p:cViewPr varScale="1">
        <p:scale>
          <a:sx n="64" d="100"/>
          <a:sy n="64" d="100"/>
        </p:scale>
        <p:origin x="72" y="119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25" d="100"/>
          <a:sy n="125" d="100"/>
        </p:scale>
        <p:origin x="468" y="-21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DD90F-ED4E-410A-A383-E29B6A6AD00B}"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3E3BC-8022-493C-A759-099E41A096E3}" type="slidenum">
              <a:rPr lang="en-US" smtClean="0"/>
              <a:t>‹#›</a:t>
            </a:fld>
            <a:endParaRPr lang="en-US"/>
          </a:p>
        </p:txBody>
      </p:sp>
    </p:spTree>
    <p:extLst>
      <p:ext uri="{BB962C8B-B14F-4D97-AF65-F5344CB8AC3E}">
        <p14:creationId xmlns:p14="http://schemas.microsoft.com/office/powerpoint/2010/main" val="134348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Trusted_Computer_System_Evaluation_Criteria"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8" Type="http://schemas.openxmlformats.org/officeDocument/2006/relationships/hyperlink" Target="https://en.wikipedia.org/wiki/User_(computing)" TargetMode="External"/><Relationship Id="rId13" Type="http://schemas.openxmlformats.org/officeDocument/2006/relationships/hyperlink" Target="https://en.wikipedia.org/wiki/Software_license" TargetMode="External"/><Relationship Id="rId3" Type="http://schemas.openxmlformats.org/officeDocument/2006/relationships/hyperlink" Target="https://en.wikipedia.org/wiki/Client%E2%80%93server" TargetMode="External"/><Relationship Id="rId7" Type="http://schemas.openxmlformats.org/officeDocument/2006/relationships/hyperlink" Target="https://en.wikipedia.org/wiki/System_configuration" TargetMode="External"/><Relationship Id="rId12" Type="http://schemas.openxmlformats.org/officeDocument/2006/relationships/hyperlink" Target="https://en.wikipedia.org/wiki/Sun_Microsystems"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s://en.wikipedia.org/wiki/Distributed_computing" TargetMode="External"/><Relationship Id="rId11" Type="http://schemas.openxmlformats.org/officeDocument/2006/relationships/hyperlink" Target="https://en.wikipedia.org/wiki/Computer_network" TargetMode="External"/><Relationship Id="rId5" Type="http://schemas.openxmlformats.org/officeDocument/2006/relationships/hyperlink" Target="https://en.wikipedia.org/wiki/Protocol_(computing)" TargetMode="External"/><Relationship Id="rId10" Type="http://schemas.openxmlformats.org/officeDocument/2006/relationships/hyperlink" Target="https://en.wikipedia.org/wiki/Computer" TargetMode="External"/><Relationship Id="rId4" Type="http://schemas.openxmlformats.org/officeDocument/2006/relationships/hyperlink" Target="https://en.wikipedia.org/wiki/Directory_service" TargetMode="External"/><Relationship Id="rId9" Type="http://schemas.openxmlformats.org/officeDocument/2006/relationships/hyperlink" Target="https://en.wikipedia.org/wiki/Host_name" TargetMode="External"/><Relationship Id="rId14" Type="http://schemas.openxmlformats.org/officeDocument/2006/relationships/hyperlink" Target="https://en.wikipedia.org/wiki/Unix"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1</a:t>
            </a:fld>
            <a:endParaRPr lang="en-US"/>
          </a:p>
        </p:txBody>
      </p:sp>
    </p:spTree>
    <p:extLst>
      <p:ext uri="{BB962C8B-B14F-4D97-AF65-F5344CB8AC3E}">
        <p14:creationId xmlns:p14="http://schemas.microsoft.com/office/powerpoint/2010/main" val="3699557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10</a:t>
            </a:fld>
            <a:endParaRPr lang="en-US"/>
          </a:p>
        </p:txBody>
      </p:sp>
    </p:spTree>
    <p:extLst>
      <p:ext uri="{BB962C8B-B14F-4D97-AF65-F5344CB8AC3E}">
        <p14:creationId xmlns:p14="http://schemas.microsoft.com/office/powerpoint/2010/main" val="181109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11</a:t>
            </a:fld>
            <a:endParaRPr lang="en-US"/>
          </a:p>
        </p:txBody>
      </p:sp>
    </p:spTree>
    <p:extLst>
      <p:ext uri="{BB962C8B-B14F-4D97-AF65-F5344CB8AC3E}">
        <p14:creationId xmlns:p14="http://schemas.microsoft.com/office/powerpoint/2010/main" val="1696562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12</a:t>
            </a:fld>
            <a:endParaRPr lang="en-US"/>
          </a:p>
        </p:txBody>
      </p:sp>
    </p:spTree>
    <p:extLst>
      <p:ext uri="{BB962C8B-B14F-4D97-AF65-F5344CB8AC3E}">
        <p14:creationId xmlns:p14="http://schemas.microsoft.com/office/powerpoint/2010/main" val="1990630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13</a:t>
            </a:fld>
            <a:endParaRPr lang="en-US"/>
          </a:p>
        </p:txBody>
      </p:sp>
    </p:spTree>
    <p:extLst>
      <p:ext uri="{BB962C8B-B14F-4D97-AF65-F5344CB8AC3E}">
        <p14:creationId xmlns:p14="http://schemas.microsoft.com/office/powerpoint/2010/main" val="3540599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14</a:t>
            </a:fld>
            <a:endParaRPr lang="en-US"/>
          </a:p>
        </p:txBody>
      </p:sp>
    </p:spTree>
    <p:extLst>
      <p:ext uri="{BB962C8B-B14F-4D97-AF65-F5344CB8AC3E}">
        <p14:creationId xmlns:p14="http://schemas.microsoft.com/office/powerpoint/2010/main" val="326545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15</a:t>
            </a:fld>
            <a:endParaRPr lang="en-US"/>
          </a:p>
        </p:txBody>
      </p:sp>
    </p:spTree>
    <p:extLst>
      <p:ext uri="{BB962C8B-B14F-4D97-AF65-F5344CB8AC3E}">
        <p14:creationId xmlns:p14="http://schemas.microsoft.com/office/powerpoint/2010/main" val="1394569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16</a:t>
            </a:fld>
            <a:endParaRPr lang="en-US"/>
          </a:p>
        </p:txBody>
      </p:sp>
    </p:spTree>
    <p:extLst>
      <p:ext uri="{BB962C8B-B14F-4D97-AF65-F5344CB8AC3E}">
        <p14:creationId xmlns:p14="http://schemas.microsoft.com/office/powerpoint/2010/main" val="3485658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a:t>example, a file server contains documents at three different levels of security: Confidential, Secret, and Top Secret. The users of the system are registered as having one of three levels of clearance: Confidential, Secret, or Top Secret. A user with Secret clearance can view documents at Confidential and Secret levels, but not Top Secret. A user with Confidential clearance can only view Confidential documents. A user with Top Secret clearance can view all documents (before application of “need to know”). T</a:t>
            </a:r>
          </a:p>
        </p:txBody>
      </p:sp>
      <p:sp>
        <p:nvSpPr>
          <p:cNvPr id="4" name="Slide Number Placeholder 3"/>
          <p:cNvSpPr>
            <a:spLocks noGrp="1"/>
          </p:cNvSpPr>
          <p:nvPr>
            <p:ph type="sldNum" sz="quarter" idx="10"/>
          </p:nvPr>
        </p:nvSpPr>
        <p:spPr/>
        <p:txBody>
          <a:bodyPr/>
          <a:lstStyle/>
          <a:p>
            <a:fld id="{A433E3BC-8022-493C-A759-099E41A096E3}" type="slidenum">
              <a:rPr lang="en-US" smtClean="0"/>
              <a:t>17</a:t>
            </a:fld>
            <a:endParaRPr lang="en-US"/>
          </a:p>
        </p:txBody>
      </p:sp>
    </p:spTree>
    <p:extLst>
      <p:ext uri="{BB962C8B-B14F-4D97-AF65-F5344CB8AC3E}">
        <p14:creationId xmlns:p14="http://schemas.microsoft.com/office/powerpoint/2010/main" val="31563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18</a:t>
            </a:fld>
            <a:endParaRPr lang="en-US"/>
          </a:p>
        </p:txBody>
      </p:sp>
    </p:spTree>
    <p:extLst>
      <p:ext uri="{BB962C8B-B14F-4D97-AF65-F5344CB8AC3E}">
        <p14:creationId xmlns:p14="http://schemas.microsoft.com/office/powerpoint/2010/main" val="3818034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Subject can be a program/process/thread.</a:t>
            </a:r>
          </a:p>
          <a:p>
            <a:r>
              <a:rPr lang="en-US" dirty="0" smtClean="0"/>
              <a:t>Object can be a file/device/stream/port.</a:t>
            </a:r>
          </a:p>
          <a:p>
            <a:endParaRPr lang="en-US" dirty="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19</a:t>
            </a:fld>
            <a:endParaRPr lang="en-US"/>
          </a:p>
        </p:txBody>
      </p:sp>
    </p:spTree>
    <p:extLst>
      <p:ext uri="{BB962C8B-B14F-4D97-AF65-F5344CB8AC3E}">
        <p14:creationId xmlns:p14="http://schemas.microsoft.com/office/powerpoint/2010/main" val="6304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2D3BEB2-1D68-48B7-8FED-74451E65F18C}" type="slidenum">
              <a:rPr lang="en-US" altLang="en-US" sz="1200"/>
              <a:pPr eaLnBrk="1" hangingPunct="1"/>
              <a:t>2</a:t>
            </a:fld>
            <a:endParaRPr lang="en-US" altLang="en-US" sz="1200"/>
          </a:p>
        </p:txBody>
      </p:sp>
      <p:sp>
        <p:nvSpPr>
          <p:cNvPr id="233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endParaRPr lang="en-US" smtClean="0">
              <a:ea typeface="ＭＳ Ｐゴシック" charset="0"/>
            </a:endParaRPr>
          </a:p>
        </p:txBody>
      </p:sp>
    </p:spTree>
    <p:extLst>
      <p:ext uri="{BB962C8B-B14F-4D97-AF65-F5344CB8AC3E}">
        <p14:creationId xmlns:p14="http://schemas.microsoft.com/office/powerpoint/2010/main" val="490238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20</a:t>
            </a:fld>
            <a:endParaRPr lang="en-US"/>
          </a:p>
        </p:txBody>
      </p:sp>
    </p:spTree>
    <p:extLst>
      <p:ext uri="{BB962C8B-B14F-4D97-AF65-F5344CB8AC3E}">
        <p14:creationId xmlns:p14="http://schemas.microsoft.com/office/powerpoint/2010/main" val="1517008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21</a:t>
            </a:fld>
            <a:endParaRPr lang="en-US"/>
          </a:p>
        </p:txBody>
      </p:sp>
    </p:spTree>
    <p:extLst>
      <p:ext uri="{BB962C8B-B14F-4D97-AF65-F5344CB8AC3E}">
        <p14:creationId xmlns:p14="http://schemas.microsoft.com/office/powerpoint/2010/main" val="243853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22</a:t>
            </a:fld>
            <a:endParaRPr lang="en-US"/>
          </a:p>
        </p:txBody>
      </p:sp>
    </p:spTree>
    <p:extLst>
      <p:ext uri="{BB962C8B-B14F-4D97-AF65-F5344CB8AC3E}">
        <p14:creationId xmlns:p14="http://schemas.microsoft.com/office/powerpoint/2010/main" val="2241479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23</a:t>
            </a:fld>
            <a:endParaRPr lang="en-US"/>
          </a:p>
        </p:txBody>
      </p:sp>
    </p:spTree>
    <p:extLst>
      <p:ext uri="{BB962C8B-B14F-4D97-AF65-F5344CB8AC3E}">
        <p14:creationId xmlns:p14="http://schemas.microsoft.com/office/powerpoint/2010/main" val="4141887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hlinkClick r:id="rId3"/>
              </a:rPr>
              <a:t>Trusted Computer System Evaluation Criteria </a:t>
            </a:r>
            <a:r>
              <a:rPr lang="en-US" b="1" dirty="0" smtClean="0">
                <a:hlinkClick r:id="rId3"/>
              </a:rPr>
              <a:t>– Wikipedia</a:t>
            </a:r>
          </a:p>
          <a:p>
            <a:r>
              <a:rPr lang="en-US" i="1" dirty="0" smtClean="0">
                <a:hlinkClick r:id="rId3"/>
              </a:rPr>
              <a:t>https</a:t>
            </a:r>
            <a:r>
              <a:rPr lang="en-US" i="1" dirty="0">
                <a:hlinkClick r:id="rId3"/>
              </a:rPr>
              <a:t>://en.wikipedia.org/wiki/Trusted_Computer_System_Evaluation_Criteria</a:t>
            </a:r>
            <a:endParaRPr lang="en-US" dirty="0">
              <a:hlinkClick r:id="rId3"/>
            </a:endParaRPr>
          </a:p>
          <a:p>
            <a:r>
              <a:rPr lang="en-US" dirty="0" smtClean="0"/>
              <a:t>DOD standard for assessing computer security controls.  AKA – Orange Book</a:t>
            </a:r>
          </a:p>
          <a:p>
            <a:endParaRPr lang="en-US" dirty="0"/>
          </a:p>
          <a:p>
            <a:r>
              <a:rPr lang="en-US" b="1" dirty="0" smtClean="0"/>
              <a:t>ITSEC - Information </a:t>
            </a:r>
            <a:r>
              <a:rPr lang="en-US" b="1" dirty="0"/>
              <a:t>Technology Security Evaluation Criteria</a:t>
            </a:r>
            <a:r>
              <a:rPr lang="en-US" dirty="0"/>
              <a:t> (</a:t>
            </a:r>
            <a:r>
              <a:rPr lang="en-US" b="1" dirty="0"/>
              <a:t>ITSEC</a:t>
            </a:r>
            <a:r>
              <a:rPr lang="en-US" dirty="0"/>
              <a:t>) is a structured set of criteria for evaluating computer security within products and </a:t>
            </a:r>
            <a:r>
              <a:rPr lang="en-US" dirty="0" smtClean="0"/>
              <a:t>systems (European Standard).</a:t>
            </a:r>
          </a:p>
          <a:p>
            <a:endParaRPr lang="en-US" dirty="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24</a:t>
            </a:fld>
            <a:endParaRPr lang="en-US"/>
          </a:p>
        </p:txBody>
      </p:sp>
    </p:spTree>
    <p:extLst>
      <p:ext uri="{BB962C8B-B14F-4D97-AF65-F5344CB8AC3E}">
        <p14:creationId xmlns:p14="http://schemas.microsoft.com/office/powerpoint/2010/main" val="2380996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Common Criteria is a framework for the specification, implementation, and </a:t>
            </a:r>
            <a:r>
              <a:rPr lang="en-US" dirty="0" smtClean="0"/>
              <a:t>evaluation </a:t>
            </a:r>
            <a:r>
              <a:rPr lang="en-US" dirty="0"/>
              <a:t>of a system against a given set of security requirements.</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25</a:t>
            </a:fld>
            <a:endParaRPr lang="en-US"/>
          </a:p>
        </p:txBody>
      </p:sp>
    </p:spTree>
    <p:extLst>
      <p:ext uri="{BB962C8B-B14F-4D97-AF65-F5344CB8AC3E}">
        <p14:creationId xmlns:p14="http://schemas.microsoft.com/office/powerpoint/2010/main" val="863354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of a system to CC standards is both expensive and time-consuming. According to the U.S. General Accounting Office (GAO), evaluation at levels EAL2 through EAL4 can take as long as two years and cost as much as US$350,000. See Figure 9-1.</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26</a:t>
            </a:fld>
            <a:endParaRPr lang="en-US"/>
          </a:p>
        </p:txBody>
      </p:sp>
    </p:spTree>
    <p:extLst>
      <p:ext uri="{BB962C8B-B14F-4D97-AF65-F5344CB8AC3E}">
        <p14:creationId xmlns:p14="http://schemas.microsoft.com/office/powerpoint/2010/main" val="4020478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27</a:t>
            </a:fld>
            <a:endParaRPr lang="en-US"/>
          </a:p>
        </p:txBody>
      </p:sp>
    </p:spTree>
    <p:extLst>
      <p:ext uri="{BB962C8B-B14F-4D97-AF65-F5344CB8AC3E}">
        <p14:creationId xmlns:p14="http://schemas.microsoft.com/office/powerpoint/2010/main" val="1263315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28</a:t>
            </a:fld>
            <a:endParaRPr lang="en-US"/>
          </a:p>
        </p:txBody>
      </p:sp>
    </p:spTree>
    <p:extLst>
      <p:ext uri="{BB962C8B-B14F-4D97-AF65-F5344CB8AC3E}">
        <p14:creationId xmlns:p14="http://schemas.microsoft.com/office/powerpoint/2010/main" val="2313071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29</a:t>
            </a:fld>
            <a:endParaRPr lang="en-US"/>
          </a:p>
        </p:txBody>
      </p:sp>
    </p:spTree>
    <p:extLst>
      <p:ext uri="{BB962C8B-B14F-4D97-AF65-F5344CB8AC3E}">
        <p14:creationId xmlns:p14="http://schemas.microsoft.com/office/powerpoint/2010/main" val="112412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natural sciences, models are used as a means for understanding some phenomenon in nature. In data security it’s the other way around: models are used as the basis for the design of a security mechanism that can be used to protect secrets and systems.</a:t>
            </a:r>
          </a:p>
          <a:p>
            <a:endParaRPr lang="en-US" dirty="0" smtClean="0"/>
          </a:p>
          <a:p>
            <a:endParaRPr lang="en-US" dirty="0"/>
          </a:p>
          <a:p>
            <a:r>
              <a:rPr lang="en-US" dirty="0"/>
              <a:t>When designing a new information system (or the access model for a new or existing system), a system developer may wish to use a security model in order to build or choose an access model that will fulfill the system’s security access requirements. Similarly, an analyst or </a:t>
            </a:r>
            <a:r>
              <a:rPr lang="en-US" dirty="0" err="1"/>
              <a:t>devel</a:t>
            </a:r>
            <a:r>
              <a:rPr lang="en-US" dirty="0"/>
              <a:t>- </a:t>
            </a:r>
            <a:r>
              <a:rPr lang="en-US" dirty="0" err="1"/>
              <a:t>oper</a:t>
            </a:r>
            <a:r>
              <a:rPr lang="en-US" dirty="0"/>
              <a:t> who is studying an existing security system might wish to compare the system to security models in order to better understand the system.</a:t>
            </a:r>
          </a:p>
          <a:p>
            <a:r>
              <a:rPr lang="en-US" dirty="0"/>
              <a:t>There are two important terms used in discussions of security models. They are:</a:t>
            </a:r>
          </a:p>
          <a:p>
            <a:r>
              <a:rPr lang="en-US" dirty="0"/>
              <a:t>Subjects. These are usually people who use a system. In cases of system-to-system communication, a subject can also be another system, or a process running on another system.</a:t>
            </a:r>
          </a:p>
          <a:p>
            <a:r>
              <a:rPr lang="en-US" dirty="0"/>
              <a:t>Objects. These are the systems, data, or other resources that someone wants to access.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3</a:t>
            </a:fld>
            <a:endParaRPr lang="en-US"/>
          </a:p>
        </p:txBody>
      </p:sp>
    </p:spTree>
    <p:extLst>
      <p:ext uri="{BB962C8B-B14F-4D97-AF65-F5344CB8AC3E}">
        <p14:creationId xmlns:p14="http://schemas.microsoft.com/office/powerpoint/2010/main" val="115501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ITSEC </a:t>
            </a:r>
            <a:r>
              <a:rPr lang="en-US" dirty="0"/>
              <a:t>uses two sets of security levels (functionality and evaluation) that map to TCSEC’s levels. See Table 9-3 </a:t>
            </a:r>
            <a:r>
              <a:rPr lang="en-US" dirty="0" smtClean="0"/>
              <a:t>   p.337</a:t>
            </a:r>
          </a:p>
          <a:p>
            <a:endParaRPr lang="en-US" dirty="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30</a:t>
            </a:fld>
            <a:endParaRPr lang="en-US"/>
          </a:p>
        </p:txBody>
      </p:sp>
    </p:spTree>
    <p:extLst>
      <p:ext uri="{BB962C8B-B14F-4D97-AF65-F5344CB8AC3E}">
        <p14:creationId xmlns:p14="http://schemas.microsoft.com/office/powerpoint/2010/main" val="485648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an organization’s assessment is to arrive at a rating of maturity levels, which are:</a:t>
            </a:r>
          </a:p>
          <a:p>
            <a:r>
              <a:rPr lang="en-US" b="1" dirty="0"/>
              <a:t>Level 0—Incomplete</a:t>
            </a:r>
            <a:r>
              <a:rPr lang="en-US" dirty="0"/>
              <a:t>. Processes are incomplete and many activities are performed ad hoc if at all.</a:t>
            </a:r>
          </a:p>
          <a:p>
            <a:r>
              <a:rPr lang="en-US" b="1" dirty="0"/>
              <a:t>Level 1—Performed</a:t>
            </a:r>
            <a:r>
              <a:rPr lang="en-US" dirty="0"/>
              <a:t>. Processes are documented and performed. Level 2—Managed. Processes are managed and supported with skilled workers and</a:t>
            </a:r>
          </a:p>
          <a:p>
            <a:r>
              <a:rPr lang="en-US" dirty="0"/>
              <a:t>tools.</a:t>
            </a:r>
          </a:p>
          <a:p>
            <a:r>
              <a:rPr lang="en-US" b="1" dirty="0"/>
              <a:t>Level 3—Defined</a:t>
            </a:r>
            <a:r>
              <a:rPr lang="en-US" dirty="0"/>
              <a:t>. Processes are defined according to a standard process framework model.</a:t>
            </a:r>
          </a:p>
          <a:p>
            <a:r>
              <a:rPr lang="en-US" b="1" dirty="0"/>
              <a:t>Level 4—Quantitatively Managed</a:t>
            </a:r>
            <a:r>
              <a:rPr lang="en-US" dirty="0"/>
              <a:t>. Processes are measured and managed according to the results of those measurements.</a:t>
            </a:r>
          </a:p>
          <a:p>
            <a:r>
              <a:rPr lang="en-US" b="1" dirty="0"/>
              <a:t>Level 5—Optimizing. </a:t>
            </a:r>
            <a:r>
              <a:rPr lang="en-US" dirty="0"/>
              <a:t>Processes are measured and changed over time in order to improve them.</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31</a:t>
            </a:fld>
            <a:endParaRPr lang="en-US"/>
          </a:p>
        </p:txBody>
      </p:sp>
    </p:spTree>
    <p:extLst>
      <p:ext uri="{BB962C8B-B14F-4D97-AF65-F5344CB8AC3E}">
        <p14:creationId xmlns:p14="http://schemas.microsoft.com/office/powerpoint/2010/main" val="1727823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(SSE-CMM) is a process evaluation reference model that is focused on the requirements for implementing security in a system. Developed by the International Systems Security Engineering Association (ISSEA),</a:t>
            </a:r>
          </a:p>
        </p:txBody>
      </p:sp>
      <p:sp>
        <p:nvSpPr>
          <p:cNvPr id="4" name="Slide Number Placeholder 3"/>
          <p:cNvSpPr>
            <a:spLocks noGrp="1"/>
          </p:cNvSpPr>
          <p:nvPr>
            <p:ph type="sldNum" sz="quarter" idx="10"/>
          </p:nvPr>
        </p:nvSpPr>
        <p:spPr/>
        <p:txBody>
          <a:bodyPr/>
          <a:lstStyle/>
          <a:p>
            <a:fld id="{A433E3BC-8022-493C-A759-099E41A096E3}" type="slidenum">
              <a:rPr lang="en-US" smtClean="0"/>
              <a:t>32</a:t>
            </a:fld>
            <a:endParaRPr lang="en-US"/>
          </a:p>
        </p:txBody>
      </p:sp>
    </p:spTree>
    <p:extLst>
      <p:ext uri="{BB962C8B-B14F-4D97-AF65-F5344CB8AC3E}">
        <p14:creationId xmlns:p14="http://schemas.microsoft.com/office/powerpoint/2010/main" val="1291404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&amp; A are </a:t>
            </a:r>
            <a:r>
              <a:rPr lang="en-US" dirty="0"/>
              <a:t>the processes used to evaluate and approve a system for use. These activities are not generally seen in average businesses, but instead are found in government and military environments, and also in highly regulated industries such as pharmaceuticals and aeronautics.</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33</a:t>
            </a:fld>
            <a:endParaRPr lang="en-US"/>
          </a:p>
        </p:txBody>
      </p:sp>
    </p:spTree>
    <p:extLst>
      <p:ext uri="{BB962C8B-B14F-4D97-AF65-F5344CB8AC3E}">
        <p14:creationId xmlns:p14="http://schemas.microsoft.com/office/powerpoint/2010/main" val="2446987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FedRAMP</a:t>
            </a:r>
            <a:r>
              <a:rPr lang="en-US" dirty="0"/>
              <a:t>) is a U.S. government-wide program that defines a standardized approach to security assessments, authorization, and continuous monitoring for cloud-based service providers. </a:t>
            </a:r>
            <a:r>
              <a:rPr lang="en-US" dirty="0" err="1"/>
              <a:t>FedRAMP</a:t>
            </a:r>
            <a:r>
              <a:rPr lang="en-US" dirty="0"/>
              <a:t> marks the first major shift from compliance-based security to risk-based security and is aligned with NIST 800-137, “Information Security Continuous Monitoring (ISCM) for Federal Information Systems and Organizations.”</a:t>
            </a:r>
          </a:p>
          <a:p>
            <a:endParaRPr lang="en-US" dirty="0" smtClean="0"/>
          </a:p>
          <a:p>
            <a:r>
              <a:rPr lang="en-US" dirty="0" smtClean="0"/>
              <a:t>FISMA </a:t>
            </a:r>
            <a:r>
              <a:rPr lang="en-US" dirty="0"/>
              <a:t>is a law that requires all U.S. federal information systems to conform to security standards and processes used to evaluate them</a:t>
            </a:r>
            <a:r>
              <a:rPr lang="en-US" dirty="0" smtClean="0"/>
              <a:t>.  p.339</a:t>
            </a:r>
          </a:p>
          <a:p>
            <a:r>
              <a:rPr lang="en-US" dirty="0" smtClean="0"/>
              <a:t>Determine Scope/Information Types, Document System, Risk Assessment, Implement Security Controls, Certification, Accreditation, and Continuous Monitoring</a:t>
            </a:r>
          </a:p>
          <a:p>
            <a:endParaRPr lang="en-US" dirty="0"/>
          </a:p>
          <a:p>
            <a:r>
              <a:rPr lang="en-US" dirty="0"/>
              <a:t>Director of Central Intelligence Directive 6/3 (DCID 6/3) is the process for pro- </a:t>
            </a:r>
            <a:r>
              <a:rPr lang="en-US" dirty="0" err="1"/>
              <a:t>tecting</a:t>
            </a:r>
            <a:r>
              <a:rPr lang="en-US" dirty="0"/>
              <a:t> sensitive compartmented information within information systems at the U.S. Central Intelligence Agency (CIA). </a:t>
            </a:r>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34</a:t>
            </a:fld>
            <a:endParaRPr lang="en-US"/>
          </a:p>
        </p:txBody>
      </p:sp>
    </p:spTree>
    <p:extLst>
      <p:ext uri="{BB962C8B-B14F-4D97-AF65-F5344CB8AC3E}">
        <p14:creationId xmlns:p14="http://schemas.microsoft.com/office/powerpoint/2010/main" val="3714861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a:t>security manager must fully understand how every facet of information systems works, including the underlying hardware. The security manager is explicitly responsible for the protection of information and information systems; a working knowledge of every facet and layer of the organization’s information systems is necessary in order to be able to protect it.</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35</a:t>
            </a:fld>
            <a:endParaRPr lang="en-US"/>
          </a:p>
        </p:txBody>
      </p:sp>
    </p:spTree>
    <p:extLst>
      <p:ext uri="{BB962C8B-B14F-4D97-AF65-F5344CB8AC3E}">
        <p14:creationId xmlns:p14="http://schemas.microsoft.com/office/powerpoint/2010/main" val="3638197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36</a:t>
            </a:fld>
            <a:endParaRPr lang="en-US"/>
          </a:p>
        </p:txBody>
      </p:sp>
    </p:spTree>
    <p:extLst>
      <p:ext uri="{BB962C8B-B14F-4D97-AF65-F5344CB8AC3E}">
        <p14:creationId xmlns:p14="http://schemas.microsoft.com/office/powerpoint/2010/main" val="1980661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37</a:t>
            </a:fld>
            <a:endParaRPr lang="en-US"/>
          </a:p>
        </p:txBody>
      </p:sp>
    </p:spTree>
    <p:extLst>
      <p:ext uri="{BB962C8B-B14F-4D97-AF65-F5344CB8AC3E}">
        <p14:creationId xmlns:p14="http://schemas.microsoft.com/office/powerpoint/2010/main" val="3245973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 (Complex Instruction Set Computer). A microprocessor architecture in which each instruction can execute several operations in a single instruction cycle. Earlier microprocessors had larger instruction sets to more closely match the semantics of high-level languages. </a:t>
            </a:r>
            <a:endParaRPr lang="en-US" dirty="0" smtClean="0"/>
          </a:p>
          <a:p>
            <a:endParaRPr lang="en-US" dirty="0"/>
          </a:p>
          <a:p>
            <a:endParaRPr lang="en-US" dirty="0"/>
          </a:p>
          <a:p>
            <a:r>
              <a:rPr lang="en-US" dirty="0"/>
              <a:t>RISC (Reduced Instruction Set Computer). </a:t>
            </a:r>
            <a:r>
              <a:rPr lang="en-US" dirty="0" smtClean="0"/>
              <a:t> A </a:t>
            </a:r>
            <a:r>
              <a:rPr lang="en-US" dirty="0"/>
              <a:t>newer microprocessor design where the CPU has a smaller (reduced) instruction set that permits it to be more efficient</a:t>
            </a:r>
            <a:r>
              <a:rPr lang="en-US" dirty="0" smtClean="0"/>
              <a:t>.</a:t>
            </a:r>
          </a:p>
          <a:p>
            <a:endParaRPr lang="en-US" dirty="0"/>
          </a:p>
          <a:p>
            <a:r>
              <a:rPr lang="en-US" dirty="0"/>
              <a:t>A microprocessor that permits parallel execution in a single CPU. The prime example in use is the Intel Itanium.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38</a:t>
            </a:fld>
            <a:endParaRPr lang="en-US"/>
          </a:p>
        </p:txBody>
      </p:sp>
    </p:spTree>
    <p:extLst>
      <p:ext uri="{BB962C8B-B14F-4D97-AF65-F5344CB8AC3E}">
        <p14:creationId xmlns:p14="http://schemas.microsoft.com/office/powerpoint/2010/main" val="2196785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Microprocessor CPUs began as single-core designs; that is, the CPU die consisted of a single processor unit. Newer dual-core CPUs have two independent CPUs present on a single die. There are also quad-core and eight- core CPU designs.</a:t>
            </a:r>
          </a:p>
          <a:p>
            <a:endParaRPr lang="en-US" dirty="0" smtClean="0"/>
          </a:p>
          <a:p>
            <a:r>
              <a:rPr lang="en-US" dirty="0" smtClean="0"/>
              <a:t>Servers </a:t>
            </a:r>
            <a:r>
              <a:rPr lang="en-US" dirty="0"/>
              <a:t>can have </a:t>
            </a:r>
            <a:r>
              <a:rPr lang="en-US" dirty="0" smtClean="0"/>
              <a:t>several</a:t>
            </a:r>
            <a:r>
              <a:rPr lang="en-US" dirty="0"/>
              <a:t>, even dozens or hundreds, of CPUs. There are two main types of multiprocessor designs: symmetric and asymmetric</a:t>
            </a:r>
            <a:r>
              <a:rPr lang="en-US" dirty="0" smtClean="0"/>
              <a:t>.</a:t>
            </a:r>
          </a:p>
          <a:p>
            <a:r>
              <a:rPr lang="en-US" b="1" dirty="0"/>
              <a:t>Symmetric</a:t>
            </a:r>
            <a:r>
              <a:rPr lang="en-US" dirty="0"/>
              <a:t>: An operating system that supports SMP can easily move tasks among CPUs in order to improve computing efficiency and throughput. Most multiprocessor systems use the SMP model</a:t>
            </a:r>
            <a:r>
              <a:rPr lang="en-US" dirty="0" smtClean="0"/>
              <a:t>.</a:t>
            </a:r>
          </a:p>
          <a:p>
            <a:r>
              <a:rPr lang="en-US" b="1" dirty="0"/>
              <a:t>Asymmetric</a:t>
            </a:r>
            <a:r>
              <a:rPr lang="en-US" dirty="0"/>
              <a:t>: master- and slave- processors, processors of different types, or processors that are dedicated to specific tasks. ASMP has fallen out of favor, so much so that no current operating system supports ASMP</a:t>
            </a:r>
            <a:r>
              <a:rPr lang="en-US" dirty="0" smtClean="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39</a:t>
            </a:fld>
            <a:endParaRPr lang="en-US"/>
          </a:p>
        </p:txBody>
      </p:sp>
    </p:spTree>
    <p:extLst>
      <p:ext uri="{BB962C8B-B14F-4D97-AF65-F5344CB8AC3E}">
        <p14:creationId xmlns:p14="http://schemas.microsoft.com/office/powerpoint/2010/main" val="264559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 in 1973, the Bell-</a:t>
            </a:r>
            <a:r>
              <a:rPr lang="en-US" dirty="0" err="1"/>
              <a:t>LaPadula</a:t>
            </a:r>
            <a:r>
              <a:rPr lang="en-US" dirty="0"/>
              <a:t> model is a state machine model that addresses the </a:t>
            </a:r>
            <a:r>
              <a:rPr lang="en-US" dirty="0" smtClean="0"/>
              <a:t>confidentiality </a:t>
            </a:r>
            <a:r>
              <a:rPr lang="en-US" dirty="0"/>
              <a:t>of information. This </a:t>
            </a:r>
            <a:r>
              <a:rPr lang="en-US" b="1" dirty="0"/>
              <a:t>data confidentiality model </a:t>
            </a:r>
            <a:r>
              <a:rPr lang="en-US" dirty="0"/>
              <a:t>was developed to formalize and explain the DoD multilevel security policy.</a:t>
            </a:r>
          </a:p>
          <a:p>
            <a:endParaRPr lang="en-US" b="1" dirty="0" smtClean="0"/>
          </a:p>
          <a:p>
            <a:r>
              <a:rPr lang="en-US" b="1" dirty="0" smtClean="0"/>
              <a:t>NRU</a:t>
            </a:r>
            <a:r>
              <a:rPr lang="en-US" dirty="0"/>
              <a:t>. This prevents a subject from learning secrets at a higher level than the subject’s own. For example, a diplomat can read objects intended for common citizens but cannot read objects intended for the president.</a:t>
            </a:r>
          </a:p>
          <a:p>
            <a:endParaRPr lang="en-US" dirty="0" smtClean="0"/>
          </a:p>
          <a:p>
            <a:r>
              <a:rPr lang="en-US" b="1" dirty="0"/>
              <a:t>NWD</a:t>
            </a:r>
            <a:r>
              <a:rPr lang="en-US" dirty="0"/>
              <a:t>. This prevents a subject from accidentally leaking secrets at the subject’s level into an object at a lower level. For example, a diplomat can write objects intended for the president but cannot write objects for common citizens, out of the concern that the diplomat may accidentally leak sensitive information to the common citizens.</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4</a:t>
            </a:fld>
            <a:endParaRPr lang="en-US"/>
          </a:p>
        </p:txBody>
      </p:sp>
    </p:spTree>
    <p:extLst>
      <p:ext uri="{BB962C8B-B14F-4D97-AF65-F5344CB8AC3E}">
        <p14:creationId xmlns:p14="http://schemas.microsoft.com/office/powerpoint/2010/main" val="40658665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a:t>Executable space protection</a:t>
            </a:r>
            <a:r>
              <a:rPr lang="en-US" dirty="0"/>
              <a:t>. </a:t>
            </a:r>
            <a:r>
              <a:rPr lang="en-US" dirty="0" smtClean="0"/>
              <a:t>A </a:t>
            </a:r>
            <a:r>
              <a:rPr lang="en-US" dirty="0"/>
              <a:t>running computer program consists of instructions (the program) and data (stored variables); executable space protection prevents the CPU from executing instructions that reside in data.</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40</a:t>
            </a:fld>
            <a:endParaRPr lang="en-US"/>
          </a:p>
        </p:txBody>
      </p:sp>
    </p:spTree>
    <p:extLst>
      <p:ext uri="{BB962C8B-B14F-4D97-AF65-F5344CB8AC3E}">
        <p14:creationId xmlns:p14="http://schemas.microsoft.com/office/powerpoint/2010/main" val="30833302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41</a:t>
            </a:fld>
            <a:endParaRPr lang="en-US"/>
          </a:p>
        </p:txBody>
      </p:sp>
    </p:spTree>
    <p:extLst>
      <p:ext uri="{BB962C8B-B14F-4D97-AF65-F5344CB8AC3E}">
        <p14:creationId xmlns:p14="http://schemas.microsoft.com/office/powerpoint/2010/main" val="6676854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42</a:t>
            </a:fld>
            <a:endParaRPr lang="en-US"/>
          </a:p>
        </p:txBody>
      </p:sp>
    </p:spTree>
    <p:extLst>
      <p:ext uri="{BB962C8B-B14F-4D97-AF65-F5344CB8AC3E}">
        <p14:creationId xmlns:p14="http://schemas.microsoft.com/office/powerpoint/2010/main" val="4189318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43</a:t>
            </a:fld>
            <a:endParaRPr lang="en-US"/>
          </a:p>
        </p:txBody>
      </p:sp>
    </p:spTree>
    <p:extLst>
      <p:ext uri="{BB962C8B-B14F-4D97-AF65-F5344CB8AC3E}">
        <p14:creationId xmlns:p14="http://schemas.microsoft.com/office/powerpoint/2010/main" val="2403472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PCI Express. Used primarily for communications with storage devices and graphics</a:t>
            </a:r>
          </a:p>
          <a:p>
            <a:r>
              <a:rPr lang="en-US" dirty="0"/>
              <a:t>processors</a:t>
            </a:r>
            <a:r>
              <a:rPr lang="en-US" dirty="0" smtClean="0"/>
              <a:t>.</a:t>
            </a:r>
          </a:p>
          <a:p>
            <a:endParaRPr lang="en-US" dirty="0"/>
          </a:p>
          <a:p>
            <a:r>
              <a:rPr lang="en-US" dirty="0"/>
              <a:t>PC card. Formerly known as PCMCIA, this standard is used for the connection of peripheral devices for laptop computers.</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44</a:t>
            </a:fld>
            <a:endParaRPr lang="en-US"/>
          </a:p>
        </p:txBody>
      </p:sp>
    </p:spTree>
    <p:extLst>
      <p:ext uri="{BB962C8B-B14F-4D97-AF65-F5344CB8AC3E}">
        <p14:creationId xmlns:p14="http://schemas.microsoft.com/office/powerpoint/2010/main" val="42711483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Dynamic random access memory (DRAM) is RAM that must be “refreshed” many times per second in order to retain the correct values stored. Some of the common packages of DRAM include SIPP (Single In-line Pin Package), SIMM (Single In-line Memory Module), DIMM (Dual In-line Memory Module), and SO-DIMM (Small outline DIMM).</a:t>
            </a:r>
          </a:p>
          <a:p>
            <a:r>
              <a:rPr lang="en-US" dirty="0"/>
              <a:t>Static random access memory (SRAM) is RAM that needs no refresh as does DRAM. Because it draws more power and is less dense than DRAM, SRAM is usually not used for personal computer main storage, but it is sometimes found in devices such as modems and CD-ROM drives for buffer storage.</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45</a:t>
            </a:fld>
            <a:endParaRPr lang="en-US"/>
          </a:p>
        </p:txBody>
      </p:sp>
    </p:spTree>
    <p:extLst>
      <p:ext uri="{BB962C8B-B14F-4D97-AF65-F5344CB8AC3E}">
        <p14:creationId xmlns:p14="http://schemas.microsoft.com/office/powerpoint/2010/main" val="37254707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(HDD) and solid state drives (SSD). The reasons for secondary storage include:</a:t>
            </a:r>
          </a:p>
          <a:p>
            <a:r>
              <a:rPr lang="en-US" b="1" dirty="0"/>
              <a:t>Persistence</a:t>
            </a:r>
            <a:r>
              <a:rPr lang="en-US" dirty="0"/>
              <a:t>. Secondary storage is usually permanent; data stored in secondary storage will remain intact even if the computer is powered down or disconnected.</a:t>
            </a:r>
          </a:p>
          <a:p>
            <a:r>
              <a:rPr lang="en-US" b="1" dirty="0"/>
              <a:t>Capacity</a:t>
            </a:r>
            <a:r>
              <a:rPr lang="en-US" dirty="0"/>
              <a:t>. The available amount of storage in secondary storage is usually far greater than in main storage, by a factor of hundreds to tens of thousands</a:t>
            </a:r>
            <a:r>
              <a:rPr lang="en-US" dirty="0" smtClean="0"/>
              <a:t>.</a:t>
            </a:r>
          </a:p>
          <a:p>
            <a:endParaRPr lang="en-US" dirty="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46</a:t>
            </a:fld>
            <a:endParaRPr lang="en-US"/>
          </a:p>
        </p:txBody>
      </p:sp>
    </p:spTree>
    <p:extLst>
      <p:ext uri="{BB962C8B-B14F-4D97-AF65-F5344CB8AC3E}">
        <p14:creationId xmlns:p14="http://schemas.microsoft.com/office/powerpoint/2010/main" val="15598456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Partitions</a:t>
            </a:r>
            <a:r>
              <a:rPr lang="en-US" dirty="0"/>
              <a:t> are a means used to divide an entire storage device into logical components that can be used for separate purposes.</a:t>
            </a:r>
          </a:p>
          <a:p>
            <a:r>
              <a:rPr lang="en-US" dirty="0"/>
              <a:t>A secondary storage device can also contain a Master Boot Record (</a:t>
            </a:r>
            <a:r>
              <a:rPr lang="en-US" b="1" dirty="0"/>
              <a:t>MBR</a:t>
            </a:r>
            <a:r>
              <a:rPr lang="en-US" dirty="0"/>
              <a:t>), which contains computer instructions that can be read into memory when a computer is powered up or restarted</a:t>
            </a:r>
            <a:r>
              <a:rPr lang="en-US" dirty="0" smtClean="0"/>
              <a:t>.</a:t>
            </a:r>
          </a:p>
          <a:p>
            <a:endParaRPr lang="en-US" dirty="0"/>
          </a:p>
          <a:p>
            <a:r>
              <a:rPr lang="en-US" dirty="0"/>
              <a:t>Secondary storage can also be unstructured, or raw. UNIX operating systems use the term raw for secondary storage that is used to store raw characters or blocks of data, and the term cooked for secondary storage that contains one or more file systems that can be accessed by the operating system, its tools, and software applications. </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47</a:t>
            </a:fld>
            <a:endParaRPr lang="en-US"/>
          </a:p>
        </p:txBody>
      </p:sp>
    </p:spTree>
    <p:extLst>
      <p:ext uri="{BB962C8B-B14F-4D97-AF65-F5344CB8AC3E}">
        <p14:creationId xmlns:p14="http://schemas.microsoft.com/office/powerpoint/2010/main" val="3105127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system will experience </a:t>
            </a:r>
            <a:r>
              <a:rPr lang="en-US" b="1" dirty="0"/>
              <a:t>thrashing</a:t>
            </a:r>
            <a:r>
              <a:rPr lang="en-US" dirty="0"/>
              <a:t>, which is the severe performance degradation that occurs when too many active processes are causing excessive swapping. </a:t>
            </a:r>
            <a:endParaRPr lang="en-US" dirty="0" smtClean="0"/>
          </a:p>
          <a:p>
            <a:endParaRPr lang="en-US" dirty="0">
              <a:effectLst/>
            </a:endParaRPr>
          </a:p>
          <a:p>
            <a:r>
              <a:rPr lang="en-US" dirty="0"/>
              <a:t>When an active process is running and it addresses a page of memory that is not presently occupying main memory, a page fault occurs. This causes the operating system to fetch the requested page from disk and place it in main memory for the process to use. In an active operating system, page faults can be occurring at a high rate (hundreds or even thousands per second) while the OS is moving requested pages in from secondary storage and moving idle pages from main memory to secondary storage. In NT-based versions of Windows (Windows XP, Windows Vista, Windows 7, and Windows 8), all of the system’s paging data is stored in a single file, pagefile.sys. </a:t>
            </a:r>
          </a:p>
          <a:p>
            <a:endParaRPr lang="en-US" dirty="0">
              <a:effectLst/>
            </a:endParaRPr>
          </a:p>
        </p:txBody>
      </p:sp>
      <p:sp>
        <p:nvSpPr>
          <p:cNvPr id="4" name="Slide Number Placeholder 3"/>
          <p:cNvSpPr>
            <a:spLocks noGrp="1"/>
          </p:cNvSpPr>
          <p:nvPr>
            <p:ph type="sldNum" sz="quarter" idx="10"/>
          </p:nvPr>
        </p:nvSpPr>
        <p:spPr/>
        <p:txBody>
          <a:bodyPr/>
          <a:lstStyle/>
          <a:p>
            <a:fld id="{A433E3BC-8022-493C-A759-099E41A096E3}" type="slidenum">
              <a:rPr lang="en-US" smtClean="0"/>
              <a:t>48</a:t>
            </a:fld>
            <a:endParaRPr lang="en-US"/>
          </a:p>
        </p:txBody>
      </p:sp>
    </p:spTree>
    <p:extLst>
      <p:ext uri="{BB962C8B-B14F-4D97-AF65-F5344CB8AC3E}">
        <p14:creationId xmlns:p14="http://schemas.microsoft.com/office/powerpoint/2010/main" val="35012014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Handling different communication speeds is accomplished </a:t>
            </a:r>
            <a:r>
              <a:rPr lang="en-US" dirty="0"/>
              <a:t>with </a:t>
            </a:r>
            <a:r>
              <a:rPr lang="en-US" b="1" dirty="0"/>
              <a:t>communications buffers</a:t>
            </a:r>
            <a:r>
              <a:rPr lang="en-US" dirty="0"/>
              <a:t>—temporary storage of data being transmitted through the hardware module, as well as the necessary logic to com- </a:t>
            </a:r>
            <a:r>
              <a:rPr lang="en-US" dirty="0" err="1"/>
              <a:t>municate</a:t>
            </a:r>
            <a:r>
              <a:rPr lang="en-US" dirty="0"/>
              <a:t> properly on the bus and on the communications medium. </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49</a:t>
            </a:fld>
            <a:endParaRPr lang="en-US"/>
          </a:p>
        </p:txBody>
      </p:sp>
    </p:spTree>
    <p:extLst>
      <p:ext uri="{BB962C8B-B14F-4D97-AF65-F5344CB8AC3E}">
        <p14:creationId xmlns:p14="http://schemas.microsoft.com/office/powerpoint/2010/main" val="406103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Biba</a:t>
            </a:r>
            <a:r>
              <a:rPr lang="en-US" dirty="0"/>
              <a:t> is called a </a:t>
            </a:r>
            <a:r>
              <a:rPr lang="en-US" b="1" dirty="0"/>
              <a:t>data integrity model</a:t>
            </a:r>
            <a:r>
              <a:rPr lang="en-US" dirty="0"/>
              <a:t>. published in </a:t>
            </a:r>
            <a:r>
              <a:rPr lang="en-US" dirty="0" smtClean="0"/>
              <a:t>1977</a:t>
            </a:r>
            <a:endParaRPr lang="en-US" dirty="0"/>
          </a:p>
          <a:p>
            <a:endParaRPr lang="en-US" dirty="0" smtClean="0"/>
          </a:p>
          <a:p>
            <a:r>
              <a:rPr lang="en-US" b="1" dirty="0"/>
              <a:t>NRD</a:t>
            </a:r>
            <a:r>
              <a:rPr lang="en-US" dirty="0"/>
              <a:t>. For example, a diplomat can read documents written by the president but cannot read documents written by common citizens.</a:t>
            </a:r>
          </a:p>
          <a:p>
            <a:endParaRPr lang="en-US" dirty="0" smtClean="0"/>
          </a:p>
          <a:p>
            <a:r>
              <a:rPr lang="en-US" b="1" dirty="0"/>
              <a:t>NWU</a:t>
            </a:r>
            <a:r>
              <a:rPr lang="en-US" dirty="0"/>
              <a:t>. For example, a diplomat can write procedures to be read by common citizens but cannot write procedures to be read by the president.</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5</a:t>
            </a:fld>
            <a:endParaRPr lang="en-US"/>
          </a:p>
        </p:txBody>
      </p:sp>
    </p:spTree>
    <p:extLst>
      <p:ext uri="{BB962C8B-B14F-4D97-AF65-F5344CB8AC3E}">
        <p14:creationId xmlns:p14="http://schemas.microsoft.com/office/powerpoint/2010/main" val="19041967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technologies are used to store firmware, including: PROM (Programmable Read-Only Memory) EPROM (Erasable Programmable Read-Only Memory) EEPROM (Electrically Erasable Programmable Read-Only Memory) Flash memory </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50</a:t>
            </a:fld>
            <a:endParaRPr lang="en-US"/>
          </a:p>
        </p:txBody>
      </p:sp>
    </p:spTree>
    <p:extLst>
      <p:ext uri="{BB962C8B-B14F-4D97-AF65-F5344CB8AC3E}">
        <p14:creationId xmlns:p14="http://schemas.microsoft.com/office/powerpoint/2010/main" val="12492019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51</a:t>
            </a:fld>
            <a:endParaRPr lang="en-US"/>
          </a:p>
        </p:txBody>
      </p:sp>
    </p:spTree>
    <p:extLst>
      <p:ext uri="{BB962C8B-B14F-4D97-AF65-F5344CB8AC3E}">
        <p14:creationId xmlns:p14="http://schemas.microsoft.com/office/powerpoint/2010/main" val="33005627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52</a:t>
            </a:fld>
            <a:endParaRPr lang="en-US"/>
          </a:p>
        </p:txBody>
      </p:sp>
    </p:spTree>
    <p:extLst>
      <p:ext uri="{BB962C8B-B14F-4D97-AF65-F5344CB8AC3E}">
        <p14:creationId xmlns:p14="http://schemas.microsoft.com/office/powerpoint/2010/main" val="7400334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53</a:t>
            </a:fld>
            <a:endParaRPr lang="en-US"/>
          </a:p>
        </p:txBody>
      </p:sp>
    </p:spTree>
    <p:extLst>
      <p:ext uri="{BB962C8B-B14F-4D97-AF65-F5344CB8AC3E}">
        <p14:creationId xmlns:p14="http://schemas.microsoft.com/office/powerpoint/2010/main" val="3463206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54</a:t>
            </a:fld>
            <a:endParaRPr lang="en-US"/>
          </a:p>
        </p:txBody>
      </p:sp>
    </p:spTree>
    <p:extLst>
      <p:ext uri="{BB962C8B-B14F-4D97-AF65-F5344CB8AC3E}">
        <p14:creationId xmlns:p14="http://schemas.microsoft.com/office/powerpoint/2010/main" val="3997004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55</a:t>
            </a:fld>
            <a:endParaRPr lang="en-US"/>
          </a:p>
        </p:txBody>
      </p:sp>
    </p:spTree>
    <p:extLst>
      <p:ext uri="{BB962C8B-B14F-4D97-AF65-F5344CB8AC3E}">
        <p14:creationId xmlns:p14="http://schemas.microsoft.com/office/powerpoint/2010/main" val="40481676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56</a:t>
            </a:fld>
            <a:endParaRPr lang="en-US"/>
          </a:p>
        </p:txBody>
      </p:sp>
    </p:spTree>
    <p:extLst>
      <p:ext uri="{BB962C8B-B14F-4D97-AF65-F5344CB8AC3E}">
        <p14:creationId xmlns:p14="http://schemas.microsoft.com/office/powerpoint/2010/main" val="2074550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57</a:t>
            </a:fld>
            <a:endParaRPr lang="en-US"/>
          </a:p>
        </p:txBody>
      </p:sp>
    </p:spTree>
    <p:extLst>
      <p:ext uri="{BB962C8B-B14F-4D97-AF65-F5344CB8AC3E}">
        <p14:creationId xmlns:p14="http://schemas.microsoft.com/office/powerpoint/2010/main" val="1414664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Security modes of operation is the term used to designate the type of security in place on a MAC (mandatory access controls) based system containing classified information. This term is generally used only in the context of U.S. government and military systems. </a:t>
            </a:r>
            <a:endParaRPr lang="en-US" dirty="0" smtClean="0"/>
          </a:p>
          <a:p>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fld id="{A433E3BC-8022-493C-A759-099E41A096E3}" type="slidenum">
              <a:rPr lang="en-US" smtClean="0"/>
              <a:t>58</a:t>
            </a:fld>
            <a:endParaRPr lang="en-US"/>
          </a:p>
        </p:txBody>
      </p:sp>
    </p:spTree>
    <p:extLst>
      <p:ext uri="{BB962C8B-B14F-4D97-AF65-F5344CB8AC3E}">
        <p14:creationId xmlns:p14="http://schemas.microsoft.com/office/powerpoint/2010/main" val="600871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Defense in Depth</a:t>
            </a:r>
            <a:r>
              <a:rPr lang="en-US" dirty="0" smtClean="0"/>
              <a:t>:  </a:t>
            </a:r>
            <a:r>
              <a:rPr lang="en-US" dirty="0"/>
              <a:t>defense in depth includes the practice of using different types of controls to protect an object. For example, an organization might utilize two layers of firewalls to protect a system. Part of the principle of defense in depth would suggest that these two firewalls should not be identical but instead should be of different makes. </a:t>
            </a:r>
            <a:r>
              <a:rPr lang="en-US" dirty="0" smtClean="0"/>
              <a:t> Heterogeneous vs. homogeneous environments.</a:t>
            </a:r>
          </a:p>
          <a:p>
            <a:r>
              <a:rPr lang="en-US" b="1" dirty="0" smtClean="0"/>
              <a:t>System Hardening</a:t>
            </a:r>
            <a:r>
              <a:rPr lang="en-US" dirty="0" smtClean="0"/>
              <a:t>: remove unnecessary services/programs/user accounts.  Change admin-level account names, change all default passwords, Deny all access security.</a:t>
            </a:r>
          </a:p>
          <a:p>
            <a:r>
              <a:rPr lang="en-US" dirty="0" smtClean="0"/>
              <a:t>System Hardening reduces the Attack Surface.</a:t>
            </a:r>
          </a:p>
          <a:p>
            <a:r>
              <a:rPr lang="en-US" b="1" dirty="0" smtClean="0"/>
              <a:t>Attack Surface</a:t>
            </a:r>
            <a:r>
              <a:rPr lang="en-US" dirty="0" smtClean="0"/>
              <a:t>: </a:t>
            </a:r>
            <a:r>
              <a:rPr lang="en-US" dirty="0"/>
              <a:t>qualitative term that is meant to invoke a mental image of a system’s level of </a:t>
            </a:r>
            <a:r>
              <a:rPr lang="en-US" dirty="0" smtClean="0"/>
              <a:t>vulnerability.  The more complex the system, the larger the attack surface.</a:t>
            </a:r>
          </a:p>
          <a:p>
            <a:r>
              <a:rPr lang="en-US" dirty="0" smtClean="0"/>
              <a:t>Security through Obscurity: Non-standard port #s, non-standard account names, and </a:t>
            </a:r>
          </a:p>
          <a:p>
            <a:r>
              <a:rPr lang="en-US" dirty="0"/>
              <a:t>Code obfuscation. Here, the computer instructions or variables in an application may be scrambled in order to make reverse engineering a more daunting task. This can make important functions such as encryption and key management far more difficult for an attacker to figure out. </a:t>
            </a:r>
            <a:endParaRPr lang="en-US" dirty="0" smtClean="0"/>
          </a:p>
          <a:p>
            <a:r>
              <a:rPr lang="en-US" b="1" dirty="0" smtClean="0"/>
              <a:t>Single Use</a:t>
            </a:r>
            <a:r>
              <a:rPr lang="en-US" dirty="0" smtClean="0"/>
              <a:t>: </a:t>
            </a:r>
            <a:r>
              <a:rPr lang="en-US" dirty="0"/>
              <a:t>For instance, in a three-tier environment with web servers, application servers, and database servers, these three functions should be segregated and run on separate systems. </a:t>
            </a:r>
            <a:r>
              <a:rPr lang="en-US" dirty="0" smtClean="0"/>
              <a:t> When using VMs, one physical system hosts Web server VMs, another physical system hosts DB VMs, and another physical system hosts Application server VMs.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59</a:t>
            </a:fld>
            <a:endParaRPr lang="en-US"/>
          </a:p>
        </p:txBody>
      </p:sp>
    </p:spTree>
    <p:extLst>
      <p:ext uri="{BB962C8B-B14F-4D97-AF65-F5344CB8AC3E}">
        <p14:creationId xmlns:p14="http://schemas.microsoft.com/office/powerpoint/2010/main" val="150801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Neither the Bell-</a:t>
            </a:r>
            <a:r>
              <a:rPr lang="en-US" dirty="0" err="1"/>
              <a:t>LaPadula</a:t>
            </a:r>
            <a:r>
              <a:rPr lang="en-US" dirty="0"/>
              <a:t> nor the </a:t>
            </a:r>
            <a:r>
              <a:rPr lang="en-US" dirty="0" err="1"/>
              <a:t>Biba</a:t>
            </a:r>
            <a:r>
              <a:rPr lang="en-US" dirty="0"/>
              <a:t> are perfect security models; each has its shortcomings and advantages. Principles from each can be used to construct other security models and mechanisms.</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6</a:t>
            </a:fld>
            <a:endParaRPr lang="en-US"/>
          </a:p>
        </p:txBody>
      </p:sp>
    </p:spTree>
    <p:extLst>
      <p:ext uri="{BB962C8B-B14F-4D97-AF65-F5344CB8AC3E}">
        <p14:creationId xmlns:p14="http://schemas.microsoft.com/office/powerpoint/2010/main" val="6832723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666332"/>
          </a:xfrm>
        </p:spPr>
        <p:txBody>
          <a:bodyPr/>
          <a:lstStyle/>
          <a:p>
            <a:r>
              <a:rPr lang="en-US" dirty="0" smtClean="0"/>
              <a:t>Software is viewed as either an Operating System or Applications.</a:t>
            </a:r>
          </a:p>
          <a:p>
            <a:endParaRPr lang="en-US" dirty="0"/>
          </a:p>
          <a:p>
            <a:r>
              <a:rPr lang="en-US" b="1" dirty="0" smtClean="0"/>
              <a:t>Kernel</a:t>
            </a:r>
            <a:r>
              <a:rPr lang="en-US" dirty="0" smtClean="0"/>
              <a:t>: The </a:t>
            </a:r>
            <a:r>
              <a:rPr lang="en-US" dirty="0"/>
              <a:t>“core” software that runs on the computer to allocate resources and control processes.</a:t>
            </a:r>
          </a:p>
          <a:p>
            <a:r>
              <a:rPr lang="en-US" b="1" dirty="0"/>
              <a:t>Device drivers</a:t>
            </a:r>
            <a:r>
              <a:rPr lang="en-US" dirty="0"/>
              <a:t>. These are programs that permit the operating system and other programs to communicate with hardware devices that are a part of the computer or connected to it.</a:t>
            </a:r>
          </a:p>
          <a:p>
            <a:r>
              <a:rPr lang="en-US" b="1" dirty="0" smtClean="0"/>
              <a:t>Tools</a:t>
            </a:r>
            <a:r>
              <a:rPr lang="en-US" dirty="0"/>
              <a:t> </a:t>
            </a:r>
            <a:r>
              <a:rPr lang="en-US" dirty="0" smtClean="0"/>
              <a:t>are </a:t>
            </a:r>
            <a:r>
              <a:rPr lang="en-US" dirty="0"/>
              <a:t>separate programs that are used to build and maintain a system. Tools are used to change system configurations, edit files, create directories, and install other programs.</a:t>
            </a:r>
          </a:p>
          <a:p>
            <a:endParaRPr lang="en-US" dirty="0" smtClean="0"/>
          </a:p>
          <a:p>
            <a:r>
              <a:rPr lang="en-US" b="1" dirty="0"/>
              <a:t>Process management. </a:t>
            </a:r>
            <a:r>
              <a:rPr lang="en-US" dirty="0"/>
              <a:t>Processes are programs that are running on the computer. The </a:t>
            </a:r>
            <a:r>
              <a:rPr lang="en-US" dirty="0" smtClean="0"/>
              <a:t>OS’s </a:t>
            </a:r>
            <a:r>
              <a:rPr lang="en-US" dirty="0"/>
              <a:t>process management includes </a:t>
            </a:r>
            <a:r>
              <a:rPr lang="en-US" dirty="0" smtClean="0"/>
              <a:t>starting, </a:t>
            </a:r>
            <a:r>
              <a:rPr lang="en-US" dirty="0"/>
              <a:t>allocating resources </a:t>
            </a:r>
            <a:r>
              <a:rPr lang="en-US" dirty="0" smtClean="0"/>
              <a:t>to, </a:t>
            </a:r>
            <a:r>
              <a:rPr lang="en-US" dirty="0"/>
              <a:t>and terminating processes.</a:t>
            </a:r>
          </a:p>
          <a:p>
            <a:r>
              <a:rPr lang="en-US" b="1" dirty="0"/>
              <a:t>Resource management</a:t>
            </a:r>
            <a:r>
              <a:rPr lang="en-US" dirty="0"/>
              <a:t>. The </a:t>
            </a:r>
            <a:r>
              <a:rPr lang="en-US" dirty="0" smtClean="0"/>
              <a:t>OS </a:t>
            </a:r>
            <a:r>
              <a:rPr lang="en-US" dirty="0"/>
              <a:t>provides access to resources such as primary storage, secondary storage, and devices such as displays and external storage devices.</a:t>
            </a:r>
          </a:p>
          <a:p>
            <a:r>
              <a:rPr lang="en-US" b="1" dirty="0"/>
              <a:t>Access management</a:t>
            </a:r>
            <a:r>
              <a:rPr lang="en-US" dirty="0"/>
              <a:t>. </a:t>
            </a:r>
            <a:r>
              <a:rPr lang="en-US" dirty="0" smtClean="0"/>
              <a:t>Authentication and </a:t>
            </a:r>
            <a:r>
              <a:rPr lang="en-US" dirty="0"/>
              <a:t>access controls to determine whether to grant access to a specific resource such as a file or a device.</a:t>
            </a:r>
          </a:p>
          <a:p>
            <a:r>
              <a:rPr lang="en-US" b="1" dirty="0"/>
              <a:t>Event management. </a:t>
            </a:r>
            <a:r>
              <a:rPr lang="en-US" dirty="0"/>
              <a:t>The </a:t>
            </a:r>
            <a:r>
              <a:rPr lang="en-US" dirty="0" smtClean="0"/>
              <a:t>OS responds </a:t>
            </a:r>
            <a:r>
              <a:rPr lang="en-US" dirty="0"/>
              <a:t>to common events and error conditions in a variety of ways including logging, starting or stopping processes, or communicating with internal processes or external entities.</a:t>
            </a:r>
          </a:p>
          <a:p>
            <a:r>
              <a:rPr lang="en-US" b="1" dirty="0"/>
              <a:t>Communications management</a:t>
            </a:r>
            <a:r>
              <a:rPr lang="en-US" dirty="0"/>
              <a:t>. </a:t>
            </a:r>
            <a:r>
              <a:rPr lang="en-US" dirty="0" smtClean="0"/>
              <a:t>Uses the </a:t>
            </a:r>
            <a:r>
              <a:rPr lang="en-US" dirty="0"/>
              <a:t>resources and devices present in the computer for that purpose.</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60</a:t>
            </a:fld>
            <a:endParaRPr lang="en-US"/>
          </a:p>
        </p:txBody>
      </p:sp>
    </p:spTree>
    <p:extLst>
      <p:ext uri="{BB962C8B-B14F-4D97-AF65-F5344CB8AC3E}">
        <p14:creationId xmlns:p14="http://schemas.microsoft.com/office/powerpoint/2010/main" val="29858057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 uses security </a:t>
            </a:r>
            <a:r>
              <a:rPr lang="en-US" dirty="0"/>
              <a:t>protection: preventing one process from interfering with other processes, and controlling access to resources. Two common protection models are:</a:t>
            </a:r>
          </a:p>
          <a:p>
            <a:r>
              <a:rPr lang="en-US" b="1" dirty="0"/>
              <a:t>Privilege level</a:t>
            </a:r>
            <a:r>
              <a:rPr lang="en-US" dirty="0"/>
              <a:t>. </a:t>
            </a:r>
            <a:r>
              <a:rPr lang="en-US" dirty="0" smtClean="0"/>
              <a:t>OS implements </a:t>
            </a:r>
            <a:r>
              <a:rPr lang="en-US" dirty="0"/>
              <a:t>levels of privilege. The Windows operating system implements this through the administrative- level privilege, user-level privilege, and guest privilege. UNIX implements this through root and non-root privilege levels.</a:t>
            </a:r>
          </a:p>
          <a:p>
            <a:r>
              <a:rPr lang="en-US" b="1" dirty="0"/>
              <a:t>Protection ring</a:t>
            </a:r>
            <a:r>
              <a:rPr lang="en-US" dirty="0"/>
              <a:t>. This is a scheme of concentric rings, starting with Ring 0 in the center that is the highest security that the kernel uses, plus one or more additional rings where device drivers and user </a:t>
            </a:r>
            <a:r>
              <a:rPr lang="en-US" dirty="0" smtClean="0"/>
              <a:t>programs </a:t>
            </a:r>
            <a:r>
              <a:rPr lang="en-US" dirty="0"/>
              <a:t>run</a:t>
            </a:r>
            <a:r>
              <a:rPr lang="en-US" dirty="0" smtClean="0"/>
              <a:t>.</a:t>
            </a:r>
          </a:p>
          <a:p>
            <a:endParaRPr lang="en-US" dirty="0"/>
          </a:p>
          <a:p>
            <a:r>
              <a:rPr lang="en-US" dirty="0" smtClean="0"/>
              <a:t>The OS Kernel enforces these Protection Models.</a:t>
            </a:r>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61</a:t>
            </a:fld>
            <a:endParaRPr lang="en-US"/>
          </a:p>
        </p:txBody>
      </p:sp>
    </p:spTree>
    <p:extLst>
      <p:ext uri="{BB962C8B-B14F-4D97-AF65-F5344CB8AC3E}">
        <p14:creationId xmlns:p14="http://schemas.microsoft.com/office/powerpoint/2010/main" val="20245662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Subsystems are software programs that perform functions that are required by</a:t>
            </a:r>
          </a:p>
          <a:p>
            <a:r>
              <a:rPr lang="en-US" dirty="0"/>
              <a:t>applications and programs. </a:t>
            </a:r>
            <a:endParaRPr lang="en-US" dirty="0" smtClean="0"/>
          </a:p>
          <a:p>
            <a:endParaRPr lang="en-US" dirty="0"/>
          </a:p>
          <a:p>
            <a:r>
              <a:rPr lang="en-US" dirty="0" smtClean="0"/>
              <a:t>The </a:t>
            </a:r>
            <a:r>
              <a:rPr lang="en-US" b="1" dirty="0"/>
              <a:t>Network Information Service</a:t>
            </a:r>
            <a:r>
              <a:rPr lang="en-US" dirty="0"/>
              <a:t>, or </a:t>
            </a:r>
            <a:r>
              <a:rPr lang="en-US" b="1" dirty="0"/>
              <a:t>NIS</a:t>
            </a:r>
            <a:r>
              <a:rPr lang="en-US" dirty="0"/>
              <a:t> (originally called </a:t>
            </a:r>
            <a:r>
              <a:rPr lang="en-US" b="1" dirty="0"/>
              <a:t>Yellow Pages</a:t>
            </a:r>
            <a:r>
              <a:rPr lang="en-US" dirty="0"/>
              <a:t> or </a:t>
            </a:r>
            <a:r>
              <a:rPr lang="en-US" b="1" dirty="0" err="1"/>
              <a:t>YP</a:t>
            </a:r>
            <a:r>
              <a:rPr lang="en-US" dirty="0"/>
              <a:t>), is a </a:t>
            </a:r>
            <a:r>
              <a:rPr lang="en-US" dirty="0">
                <a:hlinkClick r:id="rId3" tooltip="Client–server"/>
              </a:rPr>
              <a:t>client–server</a:t>
            </a:r>
            <a:r>
              <a:rPr lang="en-US" dirty="0"/>
              <a:t> </a:t>
            </a:r>
            <a:r>
              <a:rPr lang="en-US" dirty="0">
                <a:hlinkClick r:id="rId4" tooltip="Directory service"/>
              </a:rPr>
              <a:t>directory service</a:t>
            </a:r>
            <a:r>
              <a:rPr lang="en-US" dirty="0"/>
              <a:t> </a:t>
            </a:r>
            <a:r>
              <a:rPr lang="en-US" dirty="0">
                <a:hlinkClick r:id="rId5" tooltip="Protocol (computing)"/>
              </a:rPr>
              <a:t>protocol</a:t>
            </a:r>
            <a:r>
              <a:rPr lang="en-US" dirty="0"/>
              <a:t> for </a:t>
            </a:r>
            <a:r>
              <a:rPr lang="en-US" dirty="0">
                <a:hlinkClick r:id="rId6" tooltip="Distributed computing"/>
              </a:rPr>
              <a:t>distributing</a:t>
            </a:r>
            <a:r>
              <a:rPr lang="en-US" dirty="0"/>
              <a:t> </a:t>
            </a:r>
            <a:r>
              <a:rPr lang="en-US" dirty="0">
                <a:hlinkClick r:id="rId7" tooltip="System configuration"/>
              </a:rPr>
              <a:t>system configuration</a:t>
            </a:r>
            <a:r>
              <a:rPr lang="en-US" dirty="0"/>
              <a:t> data such as </a:t>
            </a:r>
            <a:r>
              <a:rPr lang="en-US" dirty="0">
                <a:hlinkClick r:id="rId8" tooltip="User (computing)"/>
              </a:rPr>
              <a:t>user</a:t>
            </a:r>
            <a:r>
              <a:rPr lang="en-US" dirty="0"/>
              <a:t> and </a:t>
            </a:r>
            <a:r>
              <a:rPr lang="en-US" dirty="0">
                <a:hlinkClick r:id="rId9" tooltip="Host name"/>
              </a:rPr>
              <a:t>host names</a:t>
            </a:r>
            <a:r>
              <a:rPr lang="en-US" dirty="0"/>
              <a:t> between </a:t>
            </a:r>
            <a:r>
              <a:rPr lang="en-US" dirty="0">
                <a:hlinkClick r:id="rId10" tooltip="Computer"/>
              </a:rPr>
              <a:t>computers</a:t>
            </a:r>
            <a:r>
              <a:rPr lang="en-US" dirty="0"/>
              <a:t> on a </a:t>
            </a:r>
            <a:r>
              <a:rPr lang="en-US" dirty="0">
                <a:hlinkClick r:id="rId11" tooltip="Computer network"/>
              </a:rPr>
              <a:t>computer network</a:t>
            </a:r>
            <a:r>
              <a:rPr lang="en-US" dirty="0"/>
              <a:t>. </a:t>
            </a:r>
            <a:r>
              <a:rPr lang="en-US" dirty="0">
                <a:hlinkClick r:id="rId12" tooltip="Sun Microsystems"/>
              </a:rPr>
              <a:t>Sun Microsystems</a:t>
            </a:r>
            <a:r>
              <a:rPr lang="en-US" dirty="0"/>
              <a:t> developed the NIS; the technology is </a:t>
            </a:r>
            <a:r>
              <a:rPr lang="en-US" dirty="0">
                <a:hlinkClick r:id="rId13" tooltip="Software license"/>
              </a:rPr>
              <a:t>licensed</a:t>
            </a:r>
            <a:r>
              <a:rPr lang="en-US" dirty="0"/>
              <a:t> to virtually all other </a:t>
            </a:r>
            <a:r>
              <a:rPr lang="en-US" dirty="0">
                <a:hlinkClick r:id="rId14" tooltip="Unix"/>
              </a:rPr>
              <a:t>Unix</a:t>
            </a:r>
            <a:r>
              <a:rPr lang="en-US" dirty="0"/>
              <a:t> vendors. </a:t>
            </a:r>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62</a:t>
            </a:fld>
            <a:endParaRPr lang="en-US"/>
          </a:p>
        </p:txBody>
      </p:sp>
    </p:spTree>
    <p:extLst>
      <p:ext uri="{BB962C8B-B14F-4D97-AF65-F5344CB8AC3E}">
        <p14:creationId xmlns:p14="http://schemas.microsoft.com/office/powerpoint/2010/main" val="41997781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a:t>
            </a:r>
            <a:r>
              <a:rPr lang="en-US" dirty="0"/>
              <a:t>. A single set of instructions for a computer that usually resides in a single file. A program can refer either to an executable program that contains machine-readable instructions or to the source code that contains human-readable instructions. </a:t>
            </a:r>
            <a:endParaRPr lang="en-US" dirty="0" smtClean="0"/>
          </a:p>
          <a:p>
            <a:r>
              <a:rPr lang="en-US" b="1" dirty="0"/>
              <a:t>Tool</a:t>
            </a:r>
            <a:r>
              <a:rPr lang="en-US" dirty="0"/>
              <a:t>. A tool is also, strictly speaking, a program, but is used for some simpler purpose in support of applications, programs, and subsystems. </a:t>
            </a:r>
            <a:endParaRPr lang="en-US" dirty="0" smtClean="0"/>
          </a:p>
          <a:p>
            <a:endParaRPr lang="en-US" dirty="0"/>
          </a:p>
          <a:p>
            <a:r>
              <a:rPr lang="en-US" b="1" dirty="0"/>
              <a:t>Application</a:t>
            </a:r>
            <a:r>
              <a:rPr lang="en-US" dirty="0"/>
              <a:t>. A collection of programs and tools </a:t>
            </a:r>
            <a:r>
              <a:rPr lang="en-US" dirty="0" smtClean="0"/>
              <a:t>that </a:t>
            </a:r>
            <a:r>
              <a:rPr lang="en-US" dirty="0"/>
              <a:t>support a business function</a:t>
            </a:r>
            <a:r>
              <a:rPr lang="en-US" dirty="0" smtClean="0"/>
              <a:t>.</a:t>
            </a:r>
          </a:p>
          <a:p>
            <a:endParaRPr lang="en-US" dirty="0"/>
          </a:p>
          <a:p>
            <a:r>
              <a:rPr lang="en-US" dirty="0"/>
              <a:t>Applications often require the support of subsystems such as database management systems (DBMSs) to manage stored data, authentication servers, directory servers, and web servers to provide users with a user interface.</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63</a:t>
            </a:fld>
            <a:endParaRPr lang="en-US"/>
          </a:p>
        </p:txBody>
      </p:sp>
    </p:spTree>
    <p:extLst>
      <p:ext uri="{BB962C8B-B14F-4D97-AF65-F5344CB8AC3E}">
        <p14:creationId xmlns:p14="http://schemas.microsoft.com/office/powerpoint/2010/main" val="4238826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a:t>threat is a potential and harmful action </a:t>
            </a:r>
            <a:endParaRPr lang="en-US" dirty="0" smtClean="0"/>
          </a:p>
          <a:p>
            <a:endParaRPr lang="en-US" dirty="0"/>
          </a:p>
          <a:p>
            <a:r>
              <a:rPr lang="en-US" dirty="0"/>
              <a:t>There are two types of covert channels, storage and </a:t>
            </a:r>
            <a:r>
              <a:rPr lang="en-US" dirty="0" smtClean="0"/>
              <a:t>timing.</a:t>
            </a:r>
          </a:p>
          <a:p>
            <a:r>
              <a:rPr lang="en-US" dirty="0"/>
              <a:t>A </a:t>
            </a:r>
            <a:r>
              <a:rPr lang="en-US" b="1" dirty="0"/>
              <a:t>covert storage channel </a:t>
            </a:r>
            <a:r>
              <a:rPr lang="en-US" dirty="0"/>
              <a:t>involves a storage location used by a target system. The </a:t>
            </a:r>
            <a:r>
              <a:rPr lang="en-US" dirty="0" smtClean="0"/>
              <a:t>location may </a:t>
            </a:r>
            <a:r>
              <a:rPr lang="en-US" dirty="0"/>
              <a:t>be a memory location, a disk sector, or a file. The unauthorized third party may be able to directly or indirectly read the storage location and gain some level of </a:t>
            </a:r>
            <a:r>
              <a:rPr lang="en-US" dirty="0" smtClean="0"/>
              <a:t>knowledge about </a:t>
            </a:r>
            <a:r>
              <a:rPr lang="en-US" dirty="0"/>
              <a:t>the information stored there</a:t>
            </a:r>
            <a:r>
              <a:rPr lang="en-US" dirty="0" smtClean="0"/>
              <a:t>.  </a:t>
            </a:r>
            <a:r>
              <a:rPr lang="en-US" dirty="0" err="1" smtClean="0"/>
              <a:t>ICMP</a:t>
            </a:r>
            <a:r>
              <a:rPr lang="en-US" dirty="0" smtClean="0"/>
              <a:t> data payloads.</a:t>
            </a:r>
          </a:p>
          <a:p>
            <a:r>
              <a:rPr lang="en-US" dirty="0" smtClean="0"/>
              <a:t>A </a:t>
            </a:r>
            <a:r>
              <a:rPr lang="en-US" b="1" dirty="0"/>
              <a:t>covert timing channel </a:t>
            </a:r>
            <a:r>
              <a:rPr lang="en-US" dirty="0"/>
              <a:t>uses observable timings seen in an information system to determine what is happening in the </a:t>
            </a:r>
            <a:r>
              <a:rPr lang="en-US" dirty="0" smtClean="0"/>
              <a:t>system (blinking HDD light). </a:t>
            </a:r>
            <a:r>
              <a:rPr lang="en-US" dirty="0"/>
              <a:t>One process will manipulate system resources in a specific, predefined way, and these responses will be interpreted by a second process or service. Despite relatively low data rates, use of covert timing channels can overcome an “air gap,” or lack of network connection, to transfer information.</a:t>
            </a:r>
          </a:p>
          <a:p>
            <a:r>
              <a:rPr lang="en-US" dirty="0" smtClean="0"/>
              <a:t>Examples of Covert Channels:</a:t>
            </a:r>
            <a:endParaRPr lang="en-US" dirty="0"/>
          </a:p>
          <a:p>
            <a:r>
              <a:rPr lang="en-US" b="1" dirty="0"/>
              <a:t>Use of unused fields</a:t>
            </a:r>
            <a:r>
              <a:rPr lang="en-US" dirty="0"/>
              <a:t>. Covert messages can be inserted into the padding or unused fields in network communications frames or packets, or in unused fields in stored or transmitted data streams.</a:t>
            </a:r>
          </a:p>
          <a:p>
            <a:r>
              <a:rPr lang="en-US" b="1" dirty="0"/>
              <a:t>Steganography</a:t>
            </a:r>
            <a:r>
              <a:rPr lang="en-US" dirty="0"/>
              <a:t>. This is the technique of hiding data within images, sounds, or video files.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64</a:t>
            </a:fld>
            <a:endParaRPr lang="en-US"/>
          </a:p>
        </p:txBody>
      </p:sp>
    </p:spTree>
    <p:extLst>
      <p:ext uri="{BB962C8B-B14F-4D97-AF65-F5344CB8AC3E}">
        <p14:creationId xmlns:p14="http://schemas.microsoft.com/office/powerpoint/2010/main" val="30303338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a:t>
            </a:r>
            <a:r>
              <a:rPr lang="en-US" dirty="0" smtClean="0"/>
              <a:t>example </a:t>
            </a:r>
            <a:r>
              <a:rPr lang="en-US" dirty="0"/>
              <a:t>of an </a:t>
            </a:r>
            <a:r>
              <a:rPr lang="en-US" b="1" dirty="0"/>
              <a:t>inference attack </a:t>
            </a:r>
            <a:r>
              <a:rPr lang="en-US" dirty="0"/>
              <a:t>is the analysis of positions </a:t>
            </a:r>
            <a:r>
              <a:rPr lang="en-US" dirty="0" smtClean="0"/>
              <a:t>offered/ </a:t>
            </a:r>
            <a:r>
              <a:rPr lang="en-US" dirty="0"/>
              <a:t>announcements that list the </a:t>
            </a:r>
            <a:r>
              <a:rPr lang="en-US" dirty="0" smtClean="0"/>
              <a:t>technologies </a:t>
            </a:r>
            <a:r>
              <a:rPr lang="en-US" dirty="0"/>
              <a:t>in use in an organization; this can help an attacker better understand the </a:t>
            </a:r>
            <a:r>
              <a:rPr lang="en-US" dirty="0" smtClean="0"/>
              <a:t>technologies </a:t>
            </a:r>
            <a:r>
              <a:rPr lang="en-US" dirty="0"/>
              <a:t>in use in an organization and possibly help an attacker avoid detection</a:t>
            </a:r>
            <a:r>
              <a:rPr lang="en-US" dirty="0" smtClean="0"/>
              <a:t>.</a:t>
            </a:r>
          </a:p>
          <a:p>
            <a:endParaRPr lang="en-US" dirty="0"/>
          </a:p>
          <a:p>
            <a:r>
              <a:rPr lang="en-US" b="1" dirty="0"/>
              <a:t>Aggregation attack</a:t>
            </a:r>
            <a:r>
              <a:rPr lang="en-US" dirty="0"/>
              <a:t>: Obtaining dates of birth and mothers’ maiden names can help an attacker gain illegitimate access to banking and other high-value user accounts.</a:t>
            </a:r>
          </a:p>
          <a:p>
            <a:endParaRPr lang="en-US" dirty="0" smtClean="0"/>
          </a:p>
          <a:p>
            <a:r>
              <a:rPr lang="en-US" dirty="0" smtClean="0"/>
              <a:t>Inference and Aggregation attacks look like </a:t>
            </a:r>
            <a:r>
              <a:rPr lang="en-US" dirty="0" err="1" smtClean="0"/>
              <a:t>footprinting</a:t>
            </a:r>
            <a:r>
              <a:rPr lang="en-US" dirty="0" smtClean="0"/>
              <a:t>.</a:t>
            </a:r>
          </a:p>
          <a:p>
            <a:endParaRPr lang="en-US" dirty="0"/>
          </a:p>
          <a:p>
            <a:r>
              <a:rPr lang="en-US" b="1" dirty="0" err="1" smtClean="0"/>
              <a:t>TOCTTOU</a:t>
            </a:r>
            <a:r>
              <a:rPr lang="en-US" dirty="0"/>
              <a:t>:  a </a:t>
            </a:r>
            <a:r>
              <a:rPr lang="en-US" dirty="0" err="1"/>
              <a:t>tocttou</a:t>
            </a:r>
            <a:r>
              <a:rPr lang="en-US" dirty="0"/>
              <a:t> bug is one where changes in a system occur between the checking of a condition and the use that results from the check.</a:t>
            </a:r>
          </a:p>
          <a:p>
            <a:r>
              <a:rPr lang="en-US" dirty="0" smtClean="0"/>
              <a:t>**optional**Here </a:t>
            </a:r>
            <a:r>
              <a:rPr lang="en-US" dirty="0"/>
              <a:t>is an example: Two users wish to open a file for exclusive use. The program that each user is running first checks to see if the file is in use; the program for each user reports that the file is not opened by anyone. Because of that, both users’ programs open the file, expect- </a:t>
            </a:r>
            <a:r>
              <a:rPr lang="en-US" dirty="0" err="1"/>
              <a:t>ing</a:t>
            </a:r>
            <a:r>
              <a:rPr lang="en-US" dirty="0"/>
              <a:t> that they each have exclusive use of the file. Depending upon the use of the file, </a:t>
            </a:r>
            <a:r>
              <a:rPr lang="en-US" dirty="0" err="1"/>
              <a:t>compro</a:t>
            </a:r>
            <a:r>
              <a:rPr lang="en-US" dirty="0"/>
              <a:t>- </a:t>
            </a:r>
            <a:r>
              <a:rPr lang="en-US" dirty="0" err="1"/>
              <a:t>mise</a:t>
            </a:r>
            <a:r>
              <a:rPr lang="en-US" dirty="0"/>
              <a:t> occurs either because the attacker is able to view the contents of the file, or the attacker is able to disrupt normal operations related to the file.</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65</a:t>
            </a:fld>
            <a:endParaRPr lang="en-US"/>
          </a:p>
        </p:txBody>
      </p:sp>
    </p:spTree>
    <p:extLst>
      <p:ext uri="{BB962C8B-B14F-4D97-AF65-F5344CB8AC3E}">
        <p14:creationId xmlns:p14="http://schemas.microsoft.com/office/powerpoint/2010/main" val="40053709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31030"/>
          </a:xfrm>
        </p:spPr>
        <p:txBody>
          <a:bodyPr/>
          <a:lstStyle/>
          <a:p>
            <a:r>
              <a:rPr lang="en-US" dirty="0"/>
              <a:t> (RF) electrical signals— called </a:t>
            </a:r>
            <a:r>
              <a:rPr lang="en-US" b="1" dirty="0"/>
              <a:t>compromising emanations (CE)—</a:t>
            </a:r>
            <a:r>
              <a:rPr lang="en-US" dirty="0"/>
              <a:t>are emitted from computing and network equipment. While this is most often associated with CRT (cathode ray tube) monitors and poorly </a:t>
            </a:r>
            <a:r>
              <a:rPr lang="en-US" dirty="0" smtClean="0"/>
              <a:t>terminated </a:t>
            </a:r>
            <a:r>
              <a:rPr lang="en-US" dirty="0"/>
              <a:t>network wiring, emanations can also be emitted from circuits within computers and other devices themselves. </a:t>
            </a:r>
            <a:endParaRPr lang="en-US" dirty="0" smtClean="0"/>
          </a:p>
          <a:p>
            <a:r>
              <a:rPr lang="en-US" dirty="0"/>
              <a:t>The U.S. Department of Defense conducted research into the field of emanations in a pro- gram that was code-named </a:t>
            </a:r>
            <a:r>
              <a:rPr lang="en-US" b="1" dirty="0"/>
              <a:t>TEMPEST</a:t>
            </a:r>
            <a:r>
              <a:rPr lang="en-US" dirty="0"/>
              <a:t>. The result has been a set of standards for shielding equipment, rooms, and entire buildings from compromising emanations.</a:t>
            </a:r>
          </a:p>
          <a:p>
            <a:endParaRPr lang="en-US" dirty="0" smtClean="0"/>
          </a:p>
          <a:p>
            <a:r>
              <a:rPr lang="en-US" dirty="0"/>
              <a:t>Occasionally, programmers deliberately place </a:t>
            </a:r>
            <a:r>
              <a:rPr lang="en-US" b="1" dirty="0"/>
              <a:t>hooks and back doors</a:t>
            </a:r>
            <a:r>
              <a:rPr lang="en-US" dirty="0"/>
              <a:t> into programs and leave them there intentionally, either to ease the support process or for malicious reasons, such as falsifying information or theft</a:t>
            </a:r>
            <a:r>
              <a:rPr lang="en-US" dirty="0" smtClean="0"/>
              <a:t>.</a:t>
            </a:r>
          </a:p>
          <a:p>
            <a:endParaRPr lang="en-US" dirty="0"/>
          </a:p>
          <a:p>
            <a:r>
              <a:rPr lang="en-US" b="1" dirty="0" smtClean="0"/>
              <a:t>Supply </a:t>
            </a:r>
            <a:r>
              <a:rPr lang="en-US" b="1" dirty="0"/>
              <a:t>Chain Attack</a:t>
            </a:r>
            <a:r>
              <a:rPr lang="en-US" dirty="0"/>
              <a:t>:  compromise of a company that produces the BIOS (basic input/output system—in other words, the firmware) for a computer system will enable an attacker to compromise those computer systems via a defect introduced into their firmware. </a:t>
            </a:r>
            <a:endParaRPr lang="en-US" dirty="0" smtClean="0"/>
          </a:p>
          <a:p>
            <a:r>
              <a:rPr lang="en-US" u="sng" dirty="0" smtClean="0"/>
              <a:t>Could also be theft of secrets</a:t>
            </a:r>
            <a:r>
              <a:rPr lang="en-US" dirty="0"/>
              <a:t>: The </a:t>
            </a:r>
            <a:r>
              <a:rPr lang="en-US" dirty="0" err="1"/>
              <a:t>SecureID</a:t>
            </a:r>
            <a:r>
              <a:rPr lang="en-US" dirty="0"/>
              <a:t> product produced by RSA was attacked in 2011; attackers obtained specific secrets that permitted them to compromise the </a:t>
            </a:r>
            <a:r>
              <a:rPr lang="en-US" dirty="0" err="1"/>
              <a:t>SecureID</a:t>
            </a:r>
            <a:r>
              <a:rPr lang="en-US" dirty="0"/>
              <a:t> product. The objective of this attack was thought to be certain U.S.-based defense contractors that used the </a:t>
            </a:r>
            <a:r>
              <a:rPr lang="en-US" dirty="0" err="1"/>
              <a:t>SecureID</a:t>
            </a:r>
            <a:r>
              <a:rPr lang="en-US" dirty="0"/>
              <a:t> product. Compromise of </a:t>
            </a:r>
            <a:r>
              <a:rPr lang="en-US" dirty="0" err="1"/>
              <a:t>SecureID</a:t>
            </a:r>
            <a:r>
              <a:rPr lang="en-US" dirty="0"/>
              <a:t> would permit attackers to access those defense contractors’ net- works as though they possessed </a:t>
            </a:r>
            <a:r>
              <a:rPr lang="en-US" dirty="0" err="1"/>
              <a:t>SecureID</a:t>
            </a:r>
            <a:r>
              <a:rPr lang="en-US" dirty="0"/>
              <a:t> t</a:t>
            </a:r>
          </a:p>
          <a:p>
            <a:endParaRPr lang="en-US" dirty="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66</a:t>
            </a:fld>
            <a:endParaRPr lang="en-US"/>
          </a:p>
        </p:txBody>
      </p:sp>
    </p:spTree>
    <p:extLst>
      <p:ext uri="{BB962C8B-B14F-4D97-AF65-F5344CB8AC3E}">
        <p14:creationId xmlns:p14="http://schemas.microsoft.com/office/powerpoint/2010/main" val="22255637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67</a:t>
            </a:fld>
            <a:endParaRPr lang="en-US"/>
          </a:p>
        </p:txBody>
      </p:sp>
    </p:spTree>
    <p:extLst>
      <p:ext uri="{BB962C8B-B14F-4D97-AF65-F5344CB8AC3E}">
        <p14:creationId xmlns:p14="http://schemas.microsoft.com/office/powerpoint/2010/main" val="3203684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Tripwire is a well-known </a:t>
            </a:r>
            <a:r>
              <a:rPr lang="en-US" b="1" dirty="0"/>
              <a:t>file system integrity tool</a:t>
            </a:r>
            <a:r>
              <a:rPr lang="en-US" dirty="0" smtClean="0"/>
              <a:t>.</a:t>
            </a:r>
          </a:p>
          <a:p>
            <a:r>
              <a:rPr lang="en-US" dirty="0" err="1"/>
              <a:t>LogRhythm</a:t>
            </a:r>
            <a:r>
              <a:rPr lang="en-US" dirty="0"/>
              <a:t> is a well-known tool for this purpose</a:t>
            </a:r>
            <a:r>
              <a:rPr lang="en-US" dirty="0" smtClean="0"/>
              <a:t>. (log analyzer)</a:t>
            </a:r>
            <a:endParaRPr lang="en-US" dirty="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69</a:t>
            </a:fld>
            <a:endParaRPr lang="en-US"/>
          </a:p>
        </p:txBody>
      </p:sp>
    </p:spTree>
    <p:extLst>
      <p:ext uri="{BB962C8B-B14F-4D97-AF65-F5344CB8AC3E}">
        <p14:creationId xmlns:p14="http://schemas.microsoft.com/office/powerpoint/2010/main" val="34201266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560570"/>
          </a:xfrm>
        </p:spPr>
        <p:txBody>
          <a:bodyPr/>
          <a:lstStyle/>
          <a:p>
            <a:r>
              <a:rPr lang="en-US" dirty="0" smtClean="0"/>
              <a:t>Cloud Computing advantages: Reduced Cost, Reduced need for specialized expertise, Focus on Core Competencies (business focus instead of IT).</a:t>
            </a:r>
            <a:endParaRPr lang="en-US" dirty="0"/>
          </a:p>
          <a:p>
            <a:endParaRPr lang="en-US" dirty="0" smtClean="0"/>
          </a:p>
          <a:p>
            <a:r>
              <a:rPr lang="en-US" dirty="0" err="1" smtClean="0"/>
              <a:t>FEDRAMP</a:t>
            </a:r>
            <a:r>
              <a:rPr lang="en-US" dirty="0" smtClean="0"/>
              <a:t> </a:t>
            </a:r>
          </a:p>
          <a:p>
            <a:endParaRPr lang="en-US" dirty="0"/>
          </a:p>
          <a:p>
            <a:r>
              <a:rPr lang="en-US" b="1" dirty="0" smtClean="0"/>
              <a:t>Data Jurisdiction: </a:t>
            </a:r>
          </a:p>
          <a:p>
            <a:r>
              <a:rPr lang="en-US" dirty="0" smtClean="0"/>
              <a:t>One </a:t>
            </a:r>
            <a:r>
              <a:rPr lang="en-US" dirty="0"/>
              <a:t>well-known issue is the U.S. PATRIOT Act that gives federal law enforcement secret </a:t>
            </a:r>
            <a:r>
              <a:rPr lang="en-US" dirty="0" smtClean="0"/>
              <a:t>subpoena </a:t>
            </a:r>
            <a:r>
              <a:rPr lang="en-US" dirty="0"/>
              <a:t>powers that include examination of data in cloud-based systems. Through a National Security Letter, law enforcement would compel a cloud-based service provider to turn over records and data and prevent the service provider from informing affected customers.</a:t>
            </a:r>
          </a:p>
          <a:p>
            <a:endParaRPr lang="en-US" dirty="0" smtClean="0"/>
          </a:p>
          <a:p>
            <a:r>
              <a:rPr lang="en-US" b="1" dirty="0" smtClean="0"/>
              <a:t>Controls/Audits:  </a:t>
            </a:r>
          </a:p>
          <a:p>
            <a:r>
              <a:rPr lang="en-US" dirty="0"/>
              <a:t>Two well-known examples of these external audits are:</a:t>
            </a:r>
          </a:p>
          <a:p>
            <a:r>
              <a:rPr lang="en-US" b="1" dirty="0" err="1"/>
              <a:t>ISAE</a:t>
            </a:r>
            <a:r>
              <a:rPr lang="en-US" b="1" dirty="0"/>
              <a:t> 3402 (International Standard on Assurance Engagements No. 3402). </a:t>
            </a:r>
            <a:r>
              <a:rPr lang="en-US" dirty="0"/>
              <a:t>This is an international external auditing methodology governed by the International Auditing and Assurance Standards Board (</a:t>
            </a:r>
            <a:r>
              <a:rPr lang="en-US" dirty="0" err="1"/>
              <a:t>IAASB</a:t>
            </a:r>
            <a:r>
              <a:rPr lang="en-US" dirty="0"/>
              <a:t>), which is part of the International Federation of Accountants (</a:t>
            </a:r>
            <a:r>
              <a:rPr lang="en-US" dirty="0" err="1"/>
              <a:t>IFAC</a:t>
            </a:r>
            <a:r>
              <a:rPr lang="en-US" dirty="0"/>
              <a:t>).</a:t>
            </a:r>
          </a:p>
          <a:p>
            <a:r>
              <a:rPr lang="en-US" b="1" dirty="0" err="1"/>
              <a:t>SSAE</a:t>
            </a:r>
            <a:r>
              <a:rPr lang="en-US" b="1" dirty="0"/>
              <a:t>-16 (Statement on Standards for Attestation Engagements No. 16). </a:t>
            </a:r>
            <a:r>
              <a:rPr lang="en-US" dirty="0"/>
              <a:t>This is a U.S.-based external auditing methodology standard governed by the American Institute of Certified Public Accountants (AICPA). The </a:t>
            </a:r>
            <a:r>
              <a:rPr lang="en-US" dirty="0" err="1"/>
              <a:t>SSAE</a:t>
            </a:r>
            <a:r>
              <a:rPr lang="en-US" dirty="0"/>
              <a:t> 16 standard was built upon the </a:t>
            </a:r>
            <a:r>
              <a:rPr lang="en-US" dirty="0" err="1"/>
              <a:t>ISAE</a:t>
            </a:r>
            <a:r>
              <a:rPr lang="en-US" dirty="0"/>
              <a:t> 3402 framework.</a:t>
            </a:r>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70</a:t>
            </a:fld>
            <a:endParaRPr lang="en-US"/>
          </a:p>
        </p:txBody>
      </p:sp>
    </p:spTree>
    <p:extLst>
      <p:ext uri="{BB962C8B-B14F-4D97-AF65-F5344CB8AC3E}">
        <p14:creationId xmlns:p14="http://schemas.microsoft.com/office/powerpoint/2010/main" val="3953311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published in 1987 as a rebuttal to the Bell- </a:t>
            </a:r>
            <a:r>
              <a:rPr lang="en-US" dirty="0" err="1"/>
              <a:t>LaPadula</a:t>
            </a:r>
            <a:r>
              <a:rPr lang="en-US" dirty="0"/>
              <a:t> and </a:t>
            </a:r>
            <a:r>
              <a:rPr lang="en-US" dirty="0" err="1"/>
              <a:t>Biba</a:t>
            </a:r>
            <a:r>
              <a:rPr lang="en-US" dirty="0"/>
              <a:t> models, which Clark and Wilson argued were more suited for </a:t>
            </a:r>
            <a:r>
              <a:rPr lang="en-US" dirty="0" smtClean="0"/>
              <a:t>confidentiality </a:t>
            </a:r>
            <a:r>
              <a:rPr lang="en-US" dirty="0"/>
              <a:t>than integrity. The Clark-Wilson model consists of two principals—authenticated users and programs (called </a:t>
            </a:r>
            <a:r>
              <a:rPr lang="en-US" b="1" dirty="0"/>
              <a:t>transformation procedures, or TPs</a:t>
            </a:r>
            <a:r>
              <a:rPr lang="en-US" dirty="0"/>
              <a:t>)—which operate on two types of data items: </a:t>
            </a:r>
            <a:r>
              <a:rPr lang="en-US" b="1" dirty="0"/>
              <a:t>unconstrained data items (UDIs</a:t>
            </a:r>
            <a:r>
              <a:rPr lang="en-US" dirty="0"/>
              <a:t>) and </a:t>
            </a:r>
            <a:r>
              <a:rPr lang="en-US" b="1" dirty="0"/>
              <a:t>constrained data items (CDIs</a:t>
            </a:r>
            <a:r>
              <a:rPr lang="en-US" dirty="0"/>
              <a:t>). One type of</a:t>
            </a:r>
          </a:p>
          <a:p>
            <a:r>
              <a:rPr lang="en-US" dirty="0"/>
              <a:t>TP, called an </a:t>
            </a:r>
            <a:r>
              <a:rPr lang="en-US" b="1" dirty="0"/>
              <a:t>integrity verification procedure (IVP</a:t>
            </a:r>
            <a:r>
              <a:rPr lang="en-US" dirty="0"/>
              <a:t>), is used to transform UDIs into CDIs</a:t>
            </a:r>
            <a:r>
              <a:rPr lang="en-US" dirty="0" smtClean="0"/>
              <a:t>.</a:t>
            </a:r>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433E3BC-8022-493C-A759-099E41A096E3}" type="slidenum">
              <a:rPr lang="en-US" smtClean="0"/>
              <a:t>7</a:t>
            </a:fld>
            <a:endParaRPr lang="en-US"/>
          </a:p>
        </p:txBody>
      </p:sp>
    </p:spTree>
    <p:extLst>
      <p:ext uri="{BB962C8B-B14F-4D97-AF65-F5344CB8AC3E}">
        <p14:creationId xmlns:p14="http://schemas.microsoft.com/office/powerpoint/2010/main" val="5665417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71</a:t>
            </a:fld>
            <a:endParaRPr lang="en-US"/>
          </a:p>
        </p:txBody>
      </p:sp>
    </p:spTree>
    <p:extLst>
      <p:ext uri="{BB962C8B-B14F-4D97-AF65-F5344CB8AC3E}">
        <p14:creationId xmlns:p14="http://schemas.microsoft.com/office/powerpoint/2010/main" val="36554734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72</a:t>
            </a:fld>
            <a:endParaRPr lang="en-US"/>
          </a:p>
        </p:txBody>
      </p:sp>
    </p:spTree>
    <p:extLst>
      <p:ext uri="{BB962C8B-B14F-4D97-AF65-F5344CB8AC3E}">
        <p14:creationId xmlns:p14="http://schemas.microsoft.com/office/powerpoint/2010/main" val="37035707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73</a:t>
            </a:fld>
            <a:endParaRPr lang="en-US"/>
          </a:p>
        </p:txBody>
      </p:sp>
    </p:spTree>
    <p:extLst>
      <p:ext uri="{BB962C8B-B14F-4D97-AF65-F5344CB8AC3E}">
        <p14:creationId xmlns:p14="http://schemas.microsoft.com/office/powerpoint/2010/main" val="3491566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74</a:t>
            </a:fld>
            <a:endParaRPr lang="en-US"/>
          </a:p>
        </p:txBody>
      </p:sp>
    </p:spTree>
    <p:extLst>
      <p:ext uri="{BB962C8B-B14F-4D97-AF65-F5344CB8AC3E}">
        <p14:creationId xmlns:p14="http://schemas.microsoft.com/office/powerpoint/2010/main" val="34700227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75</a:t>
            </a:fld>
            <a:endParaRPr lang="en-US"/>
          </a:p>
        </p:txBody>
      </p:sp>
    </p:spTree>
    <p:extLst>
      <p:ext uri="{BB962C8B-B14F-4D97-AF65-F5344CB8AC3E}">
        <p14:creationId xmlns:p14="http://schemas.microsoft.com/office/powerpoint/2010/main" val="415632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8</a:t>
            </a:fld>
            <a:endParaRPr lang="en-US"/>
          </a:p>
        </p:txBody>
      </p:sp>
    </p:spTree>
    <p:extLst>
      <p:ext uri="{BB962C8B-B14F-4D97-AF65-F5344CB8AC3E}">
        <p14:creationId xmlns:p14="http://schemas.microsoft.com/office/powerpoint/2010/main" val="755111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E3BC-8022-493C-A759-099E41A096E3}" type="slidenum">
              <a:rPr lang="en-US" smtClean="0"/>
              <a:t>9</a:t>
            </a:fld>
            <a:endParaRPr lang="en-US"/>
          </a:p>
        </p:txBody>
      </p:sp>
    </p:spTree>
    <p:extLst>
      <p:ext uri="{BB962C8B-B14F-4D97-AF65-F5344CB8AC3E}">
        <p14:creationId xmlns:p14="http://schemas.microsoft.com/office/powerpoint/2010/main" val="283441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3124200"/>
            <a:ext cx="10363200"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828800" y="4191000"/>
            <a:ext cx="8331200" cy="990600"/>
          </a:xfrm>
        </p:spPr>
        <p:txBody>
          <a:bodyPr/>
          <a:lstStyle>
            <a:lvl1pPr marL="0" indent="0" algn="ctr">
              <a:buFontTx/>
              <a:buNone/>
              <a:defRPr sz="4300" b="1"/>
            </a:lvl1pPr>
          </a:lstStyle>
          <a:p>
            <a:r>
              <a:rPr lang="en-US" smtClean="0"/>
              <a:t>Click to edit Master subtitle style</a:t>
            </a:r>
            <a:endParaRPr lang="en-US"/>
          </a:p>
        </p:txBody>
      </p:sp>
      <p:sp>
        <p:nvSpPr>
          <p:cNvPr id="4"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4165600" y="6248400"/>
            <a:ext cx="3860800" cy="457200"/>
          </a:xfrm>
        </p:spPr>
        <p:txBody>
          <a:bodyPr/>
          <a:lstStyle>
            <a:lvl1pPr algn="ctr">
              <a:defRPr sz="1400">
                <a:latin typeface="Times New Roman" pitchFamily="18" charset="0"/>
              </a:defRPr>
            </a:lvl1pPr>
          </a:lstStyle>
          <a:p>
            <a:r>
              <a:rPr lang="en-US" smtClean="0"/>
              <a:t>CISSP Guide to Security Essentials, 2e</a:t>
            </a:r>
            <a:endParaRPr lang="en-US"/>
          </a:p>
        </p:txBody>
      </p:sp>
      <p:sp>
        <p:nvSpPr>
          <p:cNvPr id="6" name="Rectangle 6"/>
          <p:cNvSpPr>
            <a:spLocks noGrp="1" noChangeArrowheads="1"/>
          </p:cNvSpPr>
          <p:nvPr>
            <p:ph type="sldNum" sz="quarter" idx="12"/>
          </p:nvPr>
        </p:nvSpPr>
        <p:spPr>
          <a:xfrm>
            <a:off x="8737600" y="6248400"/>
            <a:ext cx="2540000" cy="457200"/>
          </a:xfrm>
        </p:spPr>
        <p:txBody>
          <a:bodyPr/>
          <a:lstStyle>
            <a:lvl1pPr>
              <a:defRPr sz="1400">
                <a:latin typeface="Times New Roman" panose="02020603050405020304" pitchFamily="18" charset="0"/>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3464719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131397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380900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14ACBA55-F25E-4842-B8A7-5686A9D8A115}" type="slidenum">
              <a:rPr lang="en-US" altLang="en-US"/>
              <a:pPr/>
              <a:t>‹#›</a:t>
            </a:fld>
            <a:endParaRPr lang="en-US" altLang="en-US"/>
          </a:p>
        </p:txBody>
      </p:sp>
    </p:spTree>
    <p:extLst>
      <p:ext uri="{BB962C8B-B14F-4D97-AF65-F5344CB8AC3E}">
        <p14:creationId xmlns:p14="http://schemas.microsoft.com/office/powerpoint/2010/main" val="4175857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42F0C2AA-5875-45E9-94EA-08A21C0DAB39}" type="slidenum">
              <a:rPr lang="en-US" altLang="en-US"/>
              <a:pPr/>
              <a:t>‹#›</a:t>
            </a:fld>
            <a:endParaRPr lang="en-US" altLang="en-US"/>
          </a:p>
        </p:txBody>
      </p:sp>
    </p:spTree>
    <p:extLst>
      <p:ext uri="{BB962C8B-B14F-4D97-AF65-F5344CB8AC3E}">
        <p14:creationId xmlns:p14="http://schemas.microsoft.com/office/powerpoint/2010/main" val="27623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C683CB87-B6FE-4402-B691-A7704E3CAB16}" type="slidenum">
              <a:rPr lang="en-US" altLang="en-US"/>
              <a:pPr/>
              <a:t>‹#›</a:t>
            </a:fld>
            <a:endParaRPr lang="en-US" altLang="en-US"/>
          </a:p>
        </p:txBody>
      </p:sp>
    </p:spTree>
    <p:extLst>
      <p:ext uri="{BB962C8B-B14F-4D97-AF65-F5344CB8AC3E}">
        <p14:creationId xmlns:p14="http://schemas.microsoft.com/office/powerpoint/2010/main" val="2207699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A8681ED0-5DEE-4D8D-B674-D0E5544812EE}" type="slidenum">
              <a:rPr lang="en-US" altLang="en-US"/>
              <a:pPr/>
              <a:t>‹#›</a:t>
            </a:fld>
            <a:endParaRPr lang="en-US" altLang="en-US"/>
          </a:p>
        </p:txBody>
      </p:sp>
    </p:spTree>
    <p:extLst>
      <p:ext uri="{BB962C8B-B14F-4D97-AF65-F5344CB8AC3E}">
        <p14:creationId xmlns:p14="http://schemas.microsoft.com/office/powerpoint/2010/main" val="3284565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F4916EA5-D546-412C-82FF-532A13EB7BE3}" type="slidenum">
              <a:rPr lang="en-US" altLang="en-US"/>
              <a:pPr/>
              <a:t>‹#›</a:t>
            </a:fld>
            <a:endParaRPr lang="en-US" altLang="en-US"/>
          </a:p>
        </p:txBody>
      </p:sp>
    </p:spTree>
    <p:extLst>
      <p:ext uri="{BB962C8B-B14F-4D97-AF65-F5344CB8AC3E}">
        <p14:creationId xmlns:p14="http://schemas.microsoft.com/office/powerpoint/2010/main" val="2971624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9" name="Rectangle 6"/>
          <p:cNvSpPr>
            <a:spLocks noGrp="1" noChangeArrowheads="1"/>
          </p:cNvSpPr>
          <p:nvPr>
            <p:ph type="sldNum" sz="quarter" idx="12"/>
          </p:nvPr>
        </p:nvSpPr>
        <p:spPr>
          <a:ln/>
        </p:spPr>
        <p:txBody>
          <a:bodyPr/>
          <a:lstStyle>
            <a:lvl1pPr>
              <a:defRPr/>
            </a:lvl1pPr>
          </a:lstStyle>
          <a:p>
            <a:fld id="{6AC3BD74-2505-4009-9425-AEBD7AE01BAF}" type="slidenum">
              <a:rPr lang="en-US" altLang="en-US"/>
              <a:pPr/>
              <a:t>‹#›</a:t>
            </a:fld>
            <a:endParaRPr lang="en-US" altLang="en-US"/>
          </a:p>
        </p:txBody>
      </p:sp>
    </p:spTree>
    <p:extLst>
      <p:ext uri="{BB962C8B-B14F-4D97-AF65-F5344CB8AC3E}">
        <p14:creationId xmlns:p14="http://schemas.microsoft.com/office/powerpoint/2010/main" val="143392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2"/>
          </p:nvPr>
        </p:nvSpPr>
        <p:spPr>
          <a:ln/>
        </p:spPr>
        <p:txBody>
          <a:bodyPr/>
          <a:lstStyle>
            <a:lvl1pPr>
              <a:defRPr/>
            </a:lvl1pPr>
          </a:lstStyle>
          <a:p>
            <a:fld id="{7CFA4910-E9DC-48C9-BA89-A7E978939902}" type="slidenum">
              <a:rPr lang="en-US" altLang="en-US"/>
              <a:pPr/>
              <a:t>‹#›</a:t>
            </a:fld>
            <a:endParaRPr lang="en-US" altLang="en-US"/>
          </a:p>
        </p:txBody>
      </p:sp>
    </p:spTree>
    <p:extLst>
      <p:ext uri="{BB962C8B-B14F-4D97-AF65-F5344CB8AC3E}">
        <p14:creationId xmlns:p14="http://schemas.microsoft.com/office/powerpoint/2010/main" val="2559556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4" name="Rectangle 6"/>
          <p:cNvSpPr>
            <a:spLocks noGrp="1" noChangeArrowheads="1"/>
          </p:cNvSpPr>
          <p:nvPr>
            <p:ph type="sldNum" sz="quarter" idx="12"/>
          </p:nvPr>
        </p:nvSpPr>
        <p:spPr>
          <a:ln/>
        </p:spPr>
        <p:txBody>
          <a:bodyPr/>
          <a:lstStyle>
            <a:lvl1pPr>
              <a:defRPr/>
            </a:lvl1pPr>
          </a:lstStyle>
          <a:p>
            <a:fld id="{174B402F-F8F3-4B9B-9DEF-802AC852BD32}" type="slidenum">
              <a:rPr lang="en-US" altLang="en-US"/>
              <a:pPr/>
              <a:t>‹#›</a:t>
            </a:fld>
            <a:endParaRPr lang="en-US" altLang="en-US"/>
          </a:p>
        </p:txBody>
      </p:sp>
    </p:spTree>
    <p:extLst>
      <p:ext uri="{BB962C8B-B14F-4D97-AF65-F5344CB8AC3E}">
        <p14:creationId xmlns:p14="http://schemas.microsoft.com/office/powerpoint/2010/main" val="3514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xfrm>
            <a:off x="711200" y="6324600"/>
            <a:ext cx="6908800" cy="381000"/>
          </a:xfrm>
        </p:spPr>
        <p:txBody>
          <a:bodyPr/>
          <a:lstStyle>
            <a:lvl1pPr>
              <a:defRPr sz="1400"/>
            </a:lvl1pPr>
          </a:lstStyle>
          <a:p>
            <a:r>
              <a:rPr lang="en-US" smtClean="0"/>
              <a:t>CISSP Guide to Security Essentials, 2e</a:t>
            </a:r>
            <a:endParaRPr lang="en-US"/>
          </a:p>
        </p:txBody>
      </p:sp>
      <p:sp>
        <p:nvSpPr>
          <p:cNvPr id="6" name="Rectangle 5"/>
          <p:cNvSpPr>
            <a:spLocks noGrp="1" noChangeArrowheads="1"/>
          </p:cNvSpPr>
          <p:nvPr>
            <p:ph type="sldNum" sz="quarter" idx="11"/>
          </p:nvPr>
        </p:nvSpPr>
        <p:spPr>
          <a:xfrm>
            <a:off x="10769600" y="6324600"/>
            <a:ext cx="711200" cy="381000"/>
          </a:xfrm>
        </p:spPr>
        <p:txBody>
          <a:bodyPr/>
          <a:lstStyle>
            <a:lvl1pPr>
              <a:defRPr sz="1400"/>
            </a:lvl1pPr>
          </a:lstStyle>
          <a:p>
            <a:fld id="{9C2CC841-7362-4761-A54E-7DEDDABF8FEC}" type="slidenum">
              <a:rPr lang="en-US" smtClean="0"/>
              <a:t>‹#›</a:t>
            </a:fld>
            <a:endParaRPr lang="en-US"/>
          </a:p>
        </p:txBody>
      </p:sp>
    </p:spTree>
    <p:extLst>
      <p:ext uri="{BB962C8B-B14F-4D97-AF65-F5344CB8AC3E}">
        <p14:creationId xmlns:p14="http://schemas.microsoft.com/office/powerpoint/2010/main" val="3365663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4F0408EE-5C86-4F7A-AA1B-EF1278D4D133}" type="slidenum">
              <a:rPr lang="en-US" altLang="en-US"/>
              <a:pPr/>
              <a:t>‹#›</a:t>
            </a:fld>
            <a:endParaRPr lang="en-US" altLang="en-US"/>
          </a:p>
        </p:txBody>
      </p:sp>
    </p:spTree>
    <p:extLst>
      <p:ext uri="{BB962C8B-B14F-4D97-AF65-F5344CB8AC3E}">
        <p14:creationId xmlns:p14="http://schemas.microsoft.com/office/powerpoint/2010/main" val="3664328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28BF78F1-4842-46A7-9549-CCAE39C5D229}" type="slidenum">
              <a:rPr lang="en-US" altLang="en-US"/>
              <a:pPr/>
              <a:t>‹#›</a:t>
            </a:fld>
            <a:endParaRPr lang="en-US" altLang="en-US"/>
          </a:p>
        </p:txBody>
      </p:sp>
    </p:spTree>
    <p:extLst>
      <p:ext uri="{BB962C8B-B14F-4D97-AF65-F5344CB8AC3E}">
        <p14:creationId xmlns:p14="http://schemas.microsoft.com/office/powerpoint/2010/main" val="1492621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1514E92C-5B53-4615-9BC8-B02288129170}" type="slidenum">
              <a:rPr lang="en-US" altLang="en-US"/>
              <a:pPr/>
              <a:t>‹#›</a:t>
            </a:fld>
            <a:endParaRPr lang="en-US" altLang="en-US"/>
          </a:p>
        </p:txBody>
      </p:sp>
    </p:spTree>
    <p:extLst>
      <p:ext uri="{BB962C8B-B14F-4D97-AF65-F5344CB8AC3E}">
        <p14:creationId xmlns:p14="http://schemas.microsoft.com/office/powerpoint/2010/main" val="2387608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62A1CED4-7C01-47D9-90CF-ECB6281B791D}" type="slidenum">
              <a:rPr lang="en-US" altLang="en-US"/>
              <a:pPr/>
              <a:t>‹#›</a:t>
            </a:fld>
            <a:endParaRPr lang="en-US" altLang="en-US"/>
          </a:p>
        </p:txBody>
      </p:sp>
    </p:spTree>
    <p:extLst>
      <p:ext uri="{BB962C8B-B14F-4D97-AF65-F5344CB8AC3E}">
        <p14:creationId xmlns:p14="http://schemas.microsoft.com/office/powerpoint/2010/main" val="103224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231853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172779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8" name="Rectangle 6"/>
          <p:cNvSpPr>
            <a:spLocks noGrp="1" noChangeArrowheads="1"/>
          </p:cNvSpPr>
          <p:nvPr>
            <p:ph type="sldNum" sz="quarter" idx="11"/>
          </p:nvPr>
        </p:nvSpPr>
        <p:spPr>
          <a:ln/>
        </p:spPr>
        <p:txBody>
          <a:bodyPr/>
          <a:lstStyle>
            <a:lvl1pPr>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375574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4" name="Rectangle 6"/>
          <p:cNvSpPr>
            <a:spLocks noGrp="1" noChangeArrowheads="1"/>
          </p:cNvSpPr>
          <p:nvPr>
            <p:ph type="sldNum" sz="quarter" idx="11"/>
          </p:nvPr>
        </p:nvSpPr>
        <p:spPr>
          <a:ln/>
        </p:spPr>
        <p:txBody>
          <a:bodyPr/>
          <a:lstStyle>
            <a:lvl1pPr>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381826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3" name="Rectangle 6"/>
          <p:cNvSpPr>
            <a:spLocks noGrp="1" noChangeArrowheads="1"/>
          </p:cNvSpPr>
          <p:nvPr>
            <p:ph type="sldNum" sz="quarter" idx="11"/>
          </p:nvPr>
        </p:nvSpPr>
        <p:spPr>
          <a:ln/>
        </p:spPr>
        <p:txBody>
          <a:bodyPr/>
          <a:lstStyle>
            <a:lvl1pPr>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52742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253677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306073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a:solidFill>
                  <a:srgbClr val="222222"/>
                </a:solidFill>
                <a:latin typeface="+mn-lt"/>
              </a:defRPr>
            </a:lvl1pPr>
          </a:lstStyle>
          <a:p>
            <a:r>
              <a:rPr lang="en-US" smtClean="0"/>
              <a:t>CISSP Guide to Security Essentials, 2e</a:t>
            </a:r>
            <a:endParaRPr lang="en-US"/>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222222"/>
                </a:solidFill>
                <a:latin typeface="Arial" panose="020B0604020202020204" pitchFamily="34" charset="0"/>
              </a:defRPr>
            </a:lvl1pPr>
          </a:lstStyle>
          <a:p>
            <a:fld id="{9C2CC841-7362-4761-A54E-7DEDDABF8FEC}" type="slidenum">
              <a:rPr lang="en-US" smtClean="0"/>
              <a:t>‹#›</a:t>
            </a:fld>
            <a:endParaRPr lang="en-US"/>
          </a:p>
        </p:txBody>
      </p:sp>
    </p:spTree>
    <p:extLst>
      <p:ext uri="{BB962C8B-B14F-4D97-AF65-F5344CB8AC3E}">
        <p14:creationId xmlns:p14="http://schemas.microsoft.com/office/powerpoint/2010/main" val="3508084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smtClean="0"/>
              <a:t>CISSP Guide to Security Essentials, 2e</a:t>
            </a:r>
            <a:endParaRPr lang="en-US"/>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fld id="{9F1C4800-89FE-40ED-AD4B-9B4ADD57071D}" type="slidenum">
              <a:rPr lang="en-US" altLang="en-US"/>
              <a:pPr/>
              <a:t>‹#›</a:t>
            </a:fld>
            <a:endParaRPr lang="en-US" altLang="en-US"/>
          </a:p>
        </p:txBody>
      </p:sp>
    </p:spTree>
    <p:extLst>
      <p:ext uri="{BB962C8B-B14F-4D97-AF65-F5344CB8AC3E}">
        <p14:creationId xmlns:p14="http://schemas.microsoft.com/office/powerpoint/2010/main" val="12705235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2133600" y="2453640"/>
            <a:ext cx="7772400" cy="1143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b="1" dirty="0"/>
              <a:t>CISSP Guide to Security Essentials, </a:t>
            </a:r>
            <a:br>
              <a:rPr lang="en-US" b="1" dirty="0"/>
            </a:br>
            <a:r>
              <a:rPr lang="en-US" b="1" dirty="0"/>
              <a:t>Second Edition</a:t>
            </a:r>
            <a:endParaRPr lang="en-US" dirty="0" smtClean="0">
              <a:ea typeface="+mj-ea"/>
            </a:endParaRPr>
          </a:p>
        </p:txBody>
      </p:sp>
      <p:sp>
        <p:nvSpPr>
          <p:cNvPr id="232451" name="Rectangle 3"/>
          <p:cNvSpPr>
            <a:spLocks noGrp="1" noChangeArrowheads="1"/>
          </p:cNvSpPr>
          <p:nvPr>
            <p:ph type="subTitle" idx="1"/>
          </p:nvPr>
        </p:nvSpPr>
        <p:spPr>
          <a:xfrm>
            <a:off x="2895600" y="4090416"/>
            <a:ext cx="6400800" cy="17526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b="0" i="1" dirty="0">
                <a:solidFill>
                  <a:schemeClr val="tx1"/>
                </a:solidFill>
              </a:rPr>
              <a:t>Chapter </a:t>
            </a:r>
            <a:r>
              <a:rPr lang="en-US" b="0" i="1" dirty="0" smtClean="0">
                <a:solidFill>
                  <a:schemeClr val="tx1"/>
                </a:solidFill>
              </a:rPr>
              <a:t>9</a:t>
            </a:r>
            <a:endParaRPr lang="en-US" b="0" i="1" dirty="0">
              <a:solidFill>
                <a:schemeClr val="tx1"/>
              </a:solidFill>
            </a:endParaRPr>
          </a:p>
          <a:p>
            <a:pPr>
              <a:defRPr/>
            </a:pPr>
            <a:r>
              <a:rPr lang="en-US" b="0" i="1" dirty="0" smtClean="0">
                <a:solidFill>
                  <a:schemeClr val="tx1"/>
                </a:solidFill>
              </a:rPr>
              <a:t>Security Architecture and Design</a:t>
            </a:r>
            <a:endParaRPr lang="en-US" dirty="0">
              <a:solidFill>
                <a:srgbClr val="0000CC"/>
              </a:solidFill>
            </a:endParaRPr>
          </a:p>
        </p:txBody>
      </p:sp>
      <p:sp>
        <p:nvSpPr>
          <p:cNvPr id="5" name="Rectangle 4"/>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12861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Clark-Wilson Model</a:t>
            </a:r>
            <a:endParaRPr lang="en-US" dirty="0"/>
          </a:p>
        </p:txBody>
      </p:sp>
      <p:sp>
        <p:nvSpPr>
          <p:cNvPr id="3" name="Content Placeholder 2"/>
          <p:cNvSpPr>
            <a:spLocks noGrp="1"/>
          </p:cNvSpPr>
          <p:nvPr>
            <p:ph idx="1"/>
          </p:nvPr>
        </p:nvSpPr>
        <p:spPr/>
        <p:txBody>
          <a:bodyPr/>
          <a:lstStyle/>
          <a:p>
            <a:r>
              <a:rPr lang="en-US" b="1" dirty="0"/>
              <a:t>Constrained Data Items can only be manipulated by a Transformation Procedure</a:t>
            </a:r>
            <a:r>
              <a:rPr lang="en-US" dirty="0"/>
              <a:t>. </a:t>
            </a:r>
          </a:p>
          <a:p>
            <a:r>
              <a:rPr lang="en-US" dirty="0"/>
              <a:t>Objects within a Constrained Data Items are so valuable, that in a Clark-Wilson model, a subject has to go through an intermediary to even just access it. </a:t>
            </a:r>
          </a:p>
          <a:p>
            <a:r>
              <a:rPr lang="en-US" b="1" dirty="0"/>
              <a:t>Unconstrained Data Items</a:t>
            </a:r>
            <a:r>
              <a:rPr lang="en-US" dirty="0"/>
              <a:t> (UDIs)</a:t>
            </a:r>
          </a:p>
          <a:p>
            <a:r>
              <a:rPr lang="en-US" dirty="0"/>
              <a:t>Now objects in an Unconstrained Data Item subset, well they probably aren’t that important. </a:t>
            </a:r>
          </a:p>
          <a:p>
            <a:endParaRPr lang="en-US" dirty="0"/>
          </a:p>
        </p:txBody>
      </p:sp>
      <p:sp>
        <p:nvSpPr>
          <p:cNvPr id="5" name="Slide Number Placeholder 4"/>
          <p:cNvSpPr>
            <a:spLocks noGrp="1"/>
          </p:cNvSpPr>
          <p:nvPr>
            <p:ph type="sldNum" sz="quarter" idx="11"/>
          </p:nvPr>
        </p:nvSpPr>
        <p:spPr/>
        <p:txBody>
          <a:bodyPr/>
          <a:lstStyle/>
          <a:p>
            <a:fld id="{9C2CC841-7362-4761-A54E-7DEDDABF8FEC}" type="slidenum">
              <a:rPr lang="en-US" smtClean="0"/>
              <a:t>10</a:t>
            </a:fld>
            <a:endParaRPr lang="en-US"/>
          </a:p>
        </p:txBody>
      </p:sp>
    </p:spTree>
    <p:extLst>
      <p:ext uri="{BB962C8B-B14F-4D97-AF65-F5344CB8AC3E}">
        <p14:creationId xmlns:p14="http://schemas.microsoft.com/office/powerpoint/2010/main" val="184728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Clark-Wilson Model</a:t>
            </a:r>
            <a:endParaRPr lang="en-US" dirty="0"/>
          </a:p>
        </p:txBody>
      </p:sp>
      <p:sp>
        <p:nvSpPr>
          <p:cNvPr id="3" name="Content Placeholder 2"/>
          <p:cNvSpPr>
            <a:spLocks noGrp="1"/>
          </p:cNvSpPr>
          <p:nvPr>
            <p:ph idx="1"/>
          </p:nvPr>
        </p:nvSpPr>
        <p:spPr/>
        <p:txBody>
          <a:bodyPr/>
          <a:lstStyle/>
          <a:p>
            <a:r>
              <a:rPr lang="en-US" b="1" dirty="0" smtClean="0"/>
              <a:t>Unconstrained </a:t>
            </a:r>
            <a:r>
              <a:rPr lang="en-US" b="1" dirty="0"/>
              <a:t>Data Items</a:t>
            </a:r>
            <a:r>
              <a:rPr lang="en-US" dirty="0"/>
              <a:t> (UDIs)</a:t>
            </a:r>
          </a:p>
          <a:p>
            <a:pPr lvl="1"/>
            <a:r>
              <a:rPr lang="en-US" dirty="0"/>
              <a:t>These can be accessed by the subject directly, it doesn’t need to go through an intermediary like a Transformation Procedure.  </a:t>
            </a:r>
            <a:r>
              <a:rPr lang="en-US" b="1" dirty="0"/>
              <a:t>The subject can perform their own read and write operations without going through a Transformation Procedure</a:t>
            </a:r>
            <a:r>
              <a:rPr lang="en-US" dirty="0"/>
              <a:t>.   </a:t>
            </a:r>
          </a:p>
          <a:p>
            <a:pPr lvl="1"/>
            <a:r>
              <a:rPr lang="en-US" dirty="0"/>
              <a:t>Subjects access objects in a UDI like how they would normally access an object in a networked environment, as if they weren't using a Clark-Wilson Model.  Like how we access files or objects in Windows operating systems.</a:t>
            </a:r>
          </a:p>
          <a:p>
            <a:endParaRPr lang="en-US" dirty="0"/>
          </a:p>
        </p:txBody>
      </p:sp>
      <p:sp>
        <p:nvSpPr>
          <p:cNvPr id="5" name="Slide Number Placeholder 4"/>
          <p:cNvSpPr>
            <a:spLocks noGrp="1"/>
          </p:cNvSpPr>
          <p:nvPr>
            <p:ph type="sldNum" sz="quarter" idx="11"/>
          </p:nvPr>
        </p:nvSpPr>
        <p:spPr/>
        <p:txBody>
          <a:bodyPr/>
          <a:lstStyle/>
          <a:p>
            <a:fld id="{9C2CC841-7362-4761-A54E-7DEDDABF8FEC}" type="slidenum">
              <a:rPr lang="en-US" smtClean="0"/>
              <a:t>11</a:t>
            </a:fld>
            <a:endParaRPr lang="en-US"/>
          </a:p>
        </p:txBody>
      </p:sp>
    </p:spTree>
    <p:extLst>
      <p:ext uri="{BB962C8B-B14F-4D97-AF65-F5344CB8AC3E}">
        <p14:creationId xmlns:p14="http://schemas.microsoft.com/office/powerpoint/2010/main" val="962750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Clark-Wilson Model</a:t>
            </a:r>
            <a:endParaRPr lang="en-US" dirty="0"/>
          </a:p>
        </p:txBody>
      </p:sp>
      <p:sp>
        <p:nvSpPr>
          <p:cNvPr id="3" name="Content Placeholder 2"/>
          <p:cNvSpPr>
            <a:spLocks noGrp="1"/>
          </p:cNvSpPr>
          <p:nvPr>
            <p:ph idx="1"/>
          </p:nvPr>
        </p:nvSpPr>
        <p:spPr/>
        <p:txBody>
          <a:bodyPr/>
          <a:lstStyle/>
          <a:p>
            <a:r>
              <a:rPr lang="en-US" b="1" dirty="0"/>
              <a:t>Integrity Verification Procedures</a:t>
            </a:r>
            <a:r>
              <a:rPr lang="en-US" dirty="0"/>
              <a:t> (IVPs)</a:t>
            </a:r>
          </a:p>
          <a:p>
            <a:r>
              <a:rPr lang="en-US" dirty="0"/>
              <a:t>What is an Integrity Verification Procedure</a:t>
            </a:r>
            <a:r>
              <a:rPr lang="en-US" dirty="0" smtClean="0"/>
              <a:t>?</a:t>
            </a:r>
            <a:endParaRPr lang="en-US" dirty="0"/>
          </a:p>
          <a:p>
            <a:r>
              <a:rPr lang="en-US" dirty="0"/>
              <a:t>Are they anything like Transformation Procedure</a:t>
            </a:r>
            <a:r>
              <a:rPr lang="en-US" dirty="0" smtClean="0"/>
              <a:t>?</a:t>
            </a:r>
            <a:endParaRPr lang="en-US" dirty="0"/>
          </a:p>
          <a:p>
            <a:r>
              <a:rPr lang="en-US" dirty="0"/>
              <a:t>Remember how we talked about internal and external consistency</a:t>
            </a:r>
            <a:r>
              <a:rPr lang="en-US" dirty="0" smtClean="0"/>
              <a:t>?</a:t>
            </a:r>
            <a:endParaRPr lang="en-US" dirty="0"/>
          </a:p>
          <a:p>
            <a:r>
              <a:rPr lang="en-US" dirty="0"/>
              <a:t>That’s what Integrity Verification Procedures do, they check the internal and external consistency. </a:t>
            </a:r>
          </a:p>
          <a:p>
            <a:r>
              <a:rPr lang="en-US" dirty="0"/>
              <a:t>IVPs are a way to audit the transformation procedure. </a:t>
            </a:r>
          </a:p>
          <a:p>
            <a:endParaRPr lang="en-US" dirty="0"/>
          </a:p>
        </p:txBody>
      </p:sp>
      <p:sp>
        <p:nvSpPr>
          <p:cNvPr id="5" name="Slide Number Placeholder 4"/>
          <p:cNvSpPr>
            <a:spLocks noGrp="1"/>
          </p:cNvSpPr>
          <p:nvPr>
            <p:ph type="sldNum" sz="quarter" idx="11"/>
          </p:nvPr>
        </p:nvSpPr>
        <p:spPr/>
        <p:txBody>
          <a:bodyPr/>
          <a:lstStyle/>
          <a:p>
            <a:fld id="{9C2CC841-7362-4761-A54E-7DEDDABF8FEC}" type="slidenum">
              <a:rPr lang="en-US" smtClean="0"/>
              <a:t>12</a:t>
            </a:fld>
            <a:endParaRPr lang="en-US"/>
          </a:p>
        </p:txBody>
      </p:sp>
    </p:spTree>
    <p:extLst>
      <p:ext uri="{BB962C8B-B14F-4D97-AF65-F5344CB8AC3E}">
        <p14:creationId xmlns:p14="http://schemas.microsoft.com/office/powerpoint/2010/main" val="1093410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C5E65C4-2612-48F9-83D0-F45C0D0E4547}" type="slidenum">
              <a:rPr lang="en-US" altLang="en-US" sz="2000">
                <a:latin typeface="Arial" panose="020B0604020202020204" pitchFamily="34" charset="0"/>
              </a:rPr>
              <a:pPr eaLnBrk="1" hangingPunct="1"/>
              <a:t>13</a:t>
            </a:fld>
            <a:endParaRPr lang="en-US" altLang="en-US" sz="2000">
              <a:latin typeface="Arial" panose="020B0604020202020204" pitchFamily="34" charset="0"/>
            </a:endParaRPr>
          </a:p>
        </p:txBody>
      </p:sp>
      <p:sp>
        <p:nvSpPr>
          <p:cNvPr id="689154" name="Rectangle 2"/>
          <p:cNvSpPr>
            <a:spLocks noGrp="1" noChangeArrowheads="1"/>
          </p:cNvSpPr>
          <p:nvPr>
            <p:ph type="title"/>
          </p:nvPr>
        </p:nvSpPr>
        <p:spPr/>
        <p:txBody>
          <a:bodyPr/>
          <a:lstStyle/>
          <a:p>
            <a:pPr eaLnBrk="1" hangingPunct="1">
              <a:defRPr/>
            </a:pPr>
            <a:r>
              <a:rPr lang="en-US" dirty="0" smtClean="0">
                <a:ea typeface="+mj-ea"/>
              </a:rPr>
              <a:t>Clark-Wilson</a:t>
            </a:r>
          </a:p>
        </p:txBody>
      </p:sp>
      <p:sp>
        <p:nvSpPr>
          <p:cNvPr id="689155" name="Rectangle 3"/>
          <p:cNvSpPr>
            <a:spLocks noGrp="1" noChangeArrowheads="1"/>
          </p:cNvSpPr>
          <p:nvPr>
            <p:ph type="body" idx="1"/>
          </p:nvPr>
        </p:nvSpPr>
        <p:spPr/>
        <p:txBody>
          <a:bodyPr/>
          <a:lstStyle/>
          <a:p>
            <a:pPr eaLnBrk="1" hangingPunct="1">
              <a:defRPr/>
            </a:pPr>
            <a:r>
              <a:rPr lang="en-US" smtClean="0">
                <a:ea typeface="+mn-ea"/>
              </a:rPr>
              <a:t>Integrity model with two principals: </a:t>
            </a:r>
            <a:r>
              <a:rPr lang="en-US" u="sng" smtClean="0">
                <a:ea typeface="+mn-ea"/>
              </a:rPr>
              <a:t>users</a:t>
            </a:r>
            <a:r>
              <a:rPr lang="en-US" smtClean="0">
                <a:ea typeface="+mn-ea"/>
              </a:rPr>
              <a:t> and </a:t>
            </a:r>
            <a:r>
              <a:rPr lang="en-US" u="sng" smtClean="0">
                <a:ea typeface="+mn-ea"/>
              </a:rPr>
              <a:t>programs</a:t>
            </a:r>
            <a:r>
              <a:rPr lang="en-US" smtClean="0">
                <a:ea typeface="+mn-ea"/>
              </a:rPr>
              <a:t> (called</a:t>
            </a:r>
            <a:r>
              <a:rPr lang="en-US" i="1" smtClean="0">
                <a:ea typeface="+mn-ea"/>
              </a:rPr>
              <a:t> transformation procedures</a:t>
            </a:r>
            <a:r>
              <a:rPr lang="en-US" smtClean="0">
                <a:ea typeface="+mn-ea"/>
              </a:rPr>
              <a:t>, or TPs) that operate on two types of data: </a:t>
            </a:r>
            <a:r>
              <a:rPr lang="en-US" i="1" smtClean="0">
                <a:ea typeface="+mn-ea"/>
              </a:rPr>
              <a:t>unconstrained data items</a:t>
            </a:r>
            <a:r>
              <a:rPr lang="en-US" smtClean="0">
                <a:ea typeface="+mn-ea"/>
              </a:rPr>
              <a:t> (UDIs), and </a:t>
            </a:r>
            <a:r>
              <a:rPr lang="en-US" i="1" smtClean="0">
                <a:ea typeface="+mn-ea"/>
              </a:rPr>
              <a:t>constrained data items</a:t>
            </a:r>
            <a:r>
              <a:rPr lang="en-US" smtClean="0">
                <a:ea typeface="+mn-ea"/>
              </a:rPr>
              <a:t> (CDIs).</a:t>
            </a:r>
          </a:p>
          <a:p>
            <a:pPr eaLnBrk="1" hangingPunct="1">
              <a:defRPr/>
            </a:pPr>
            <a:r>
              <a:rPr lang="en-US" smtClean="0">
                <a:ea typeface="+mn-ea"/>
              </a:rPr>
              <a:t>One type of TP, called an </a:t>
            </a:r>
            <a:r>
              <a:rPr lang="en-US" i="1" smtClean="0">
                <a:ea typeface="+mn-ea"/>
              </a:rPr>
              <a:t>integrity verification procedure</a:t>
            </a:r>
            <a:r>
              <a:rPr lang="en-US" smtClean="0">
                <a:ea typeface="+mn-ea"/>
              </a:rPr>
              <a:t> (IVP), is used to transform UDIs into CDIs.</a:t>
            </a:r>
          </a:p>
          <a:p>
            <a:pPr eaLnBrk="1" hangingPunct="1">
              <a:defRPr/>
            </a:pPr>
            <a:r>
              <a:rPr lang="en-US" smtClean="0">
                <a:ea typeface="+mn-ea"/>
              </a:rPr>
              <a:t>There are two sets of rules: </a:t>
            </a:r>
            <a:r>
              <a:rPr lang="en-US" i="1" smtClean="0">
                <a:ea typeface="+mn-ea"/>
              </a:rPr>
              <a:t>certification</a:t>
            </a:r>
            <a:r>
              <a:rPr lang="en-US" smtClean="0">
                <a:ea typeface="+mn-ea"/>
              </a:rPr>
              <a:t> (C) rules and </a:t>
            </a:r>
            <a:r>
              <a:rPr lang="en-US" i="1" smtClean="0">
                <a:ea typeface="+mn-ea"/>
              </a:rPr>
              <a:t>enforcement</a:t>
            </a:r>
            <a:r>
              <a:rPr lang="en-US" smtClean="0">
                <a:ea typeface="+mn-ea"/>
              </a:rPr>
              <a:t> (E) rules.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74625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716599A-FA55-420A-B733-32510DE343B6}" type="slidenum">
              <a:rPr lang="en-US" altLang="en-US" sz="2000">
                <a:latin typeface="Arial" panose="020B0604020202020204" pitchFamily="34" charset="0"/>
              </a:rPr>
              <a:pPr eaLnBrk="1" hangingPunct="1"/>
              <a:t>14</a:t>
            </a:fld>
            <a:endParaRPr lang="en-US" altLang="en-US" sz="2000">
              <a:latin typeface="Arial" panose="020B0604020202020204" pitchFamily="34" charset="0"/>
            </a:endParaRPr>
          </a:p>
        </p:txBody>
      </p:sp>
      <p:sp>
        <p:nvSpPr>
          <p:cNvPr id="690178" name="Rectangle 2"/>
          <p:cNvSpPr>
            <a:spLocks noGrp="1" noChangeArrowheads="1"/>
          </p:cNvSpPr>
          <p:nvPr>
            <p:ph type="title"/>
          </p:nvPr>
        </p:nvSpPr>
        <p:spPr/>
        <p:txBody>
          <a:bodyPr/>
          <a:lstStyle/>
          <a:p>
            <a:pPr eaLnBrk="1" hangingPunct="1">
              <a:defRPr/>
            </a:pPr>
            <a:r>
              <a:rPr lang="en-US" dirty="0" smtClean="0">
                <a:ea typeface="+mj-ea"/>
              </a:rPr>
              <a:t>Clark-Wilson (cont.)</a:t>
            </a:r>
          </a:p>
        </p:txBody>
      </p:sp>
      <p:sp>
        <p:nvSpPr>
          <p:cNvPr id="690179" name="Rectangle 3"/>
          <p:cNvSpPr>
            <a:spLocks noGrp="1" noChangeArrowheads="1"/>
          </p:cNvSpPr>
          <p:nvPr>
            <p:ph type="body" idx="1"/>
          </p:nvPr>
        </p:nvSpPr>
        <p:spPr/>
        <p:txBody>
          <a:bodyPr/>
          <a:lstStyle/>
          <a:p>
            <a:pPr eaLnBrk="1" hangingPunct="1">
              <a:lnSpc>
                <a:spcPct val="80000"/>
              </a:lnSpc>
            </a:pPr>
            <a:r>
              <a:rPr lang="en-US" altLang="en-US" dirty="0"/>
              <a:t>Certification rules:</a:t>
            </a:r>
          </a:p>
          <a:p>
            <a:pPr lvl="1" eaLnBrk="1" hangingPunct="1">
              <a:lnSpc>
                <a:spcPct val="80000"/>
              </a:lnSpc>
            </a:pPr>
            <a:r>
              <a:rPr lang="en-US" altLang="en-US" dirty="0"/>
              <a:t>C1 – an IVP must ensure that CDIs are valid.</a:t>
            </a:r>
          </a:p>
          <a:p>
            <a:pPr lvl="1" eaLnBrk="1" hangingPunct="1">
              <a:lnSpc>
                <a:spcPct val="80000"/>
              </a:lnSpc>
            </a:pPr>
            <a:r>
              <a:rPr lang="en-US" altLang="en-US" dirty="0"/>
              <a:t>C2 – for a given CDI, a TP must transform the CDI from one valid state to another valid state.</a:t>
            </a:r>
          </a:p>
          <a:p>
            <a:pPr lvl="1" eaLnBrk="1" hangingPunct="1">
              <a:lnSpc>
                <a:spcPct val="80000"/>
              </a:lnSpc>
            </a:pPr>
            <a:r>
              <a:rPr lang="en-US" altLang="en-US" dirty="0"/>
              <a:t>C3 – </a:t>
            </a:r>
            <a:r>
              <a:rPr lang="en-US" altLang="en-US" i="1" dirty="0"/>
              <a:t>allowed relations</a:t>
            </a:r>
            <a:r>
              <a:rPr lang="en-US" altLang="en-US" dirty="0"/>
              <a:t> (or </a:t>
            </a:r>
            <a:r>
              <a:rPr lang="ja-JP" altLang="en-US" dirty="0"/>
              <a:t>“</a:t>
            </a:r>
            <a:r>
              <a:rPr lang="en-US" altLang="ja-JP" dirty="0"/>
              <a:t>triples</a:t>
            </a:r>
            <a:r>
              <a:rPr lang="ja-JP" altLang="en-US" dirty="0"/>
              <a:t>”</a:t>
            </a:r>
            <a:r>
              <a:rPr lang="en-US" altLang="ja-JP" dirty="0"/>
              <a:t> that consist of a user, a TP, and one or more CDIs) must enforce separation of duties.</a:t>
            </a:r>
          </a:p>
          <a:p>
            <a:pPr lvl="1" eaLnBrk="1" hangingPunct="1">
              <a:lnSpc>
                <a:spcPct val="80000"/>
              </a:lnSpc>
            </a:pPr>
            <a:r>
              <a:rPr lang="en-US" altLang="en-US" dirty="0"/>
              <a:t>C4 – TPs must create a transaction log that contains all transaction details.</a:t>
            </a:r>
          </a:p>
          <a:p>
            <a:pPr lvl="1" eaLnBrk="1" hangingPunct="1">
              <a:lnSpc>
                <a:spcPct val="80000"/>
              </a:lnSpc>
            </a:pPr>
            <a:r>
              <a:rPr lang="en-US" altLang="en-US" dirty="0"/>
              <a:t>C5 – TPs that accept a UDI as input may perform only valid transactions on the UDI (to convert it to a CDI) or reject the UDI.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49213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4B9CC1A-5379-4C68-8121-E4BA1DF82C42}" type="slidenum">
              <a:rPr lang="en-US" altLang="en-US" sz="2000">
                <a:latin typeface="Arial" panose="020B0604020202020204" pitchFamily="34" charset="0"/>
              </a:rPr>
              <a:pPr eaLnBrk="1" hangingPunct="1"/>
              <a:t>15</a:t>
            </a:fld>
            <a:endParaRPr lang="en-US" altLang="en-US" sz="2000">
              <a:latin typeface="Arial" panose="020B0604020202020204" pitchFamily="34" charset="0"/>
            </a:endParaRPr>
          </a:p>
        </p:txBody>
      </p:sp>
      <p:sp>
        <p:nvSpPr>
          <p:cNvPr id="691202" name="Rectangle 2"/>
          <p:cNvSpPr>
            <a:spLocks noGrp="1" noChangeArrowheads="1"/>
          </p:cNvSpPr>
          <p:nvPr>
            <p:ph type="title"/>
          </p:nvPr>
        </p:nvSpPr>
        <p:spPr/>
        <p:txBody>
          <a:bodyPr/>
          <a:lstStyle/>
          <a:p>
            <a:pPr eaLnBrk="1" hangingPunct="1">
              <a:defRPr/>
            </a:pPr>
            <a:r>
              <a:rPr lang="en-US" dirty="0" smtClean="0">
                <a:ea typeface="+mj-ea"/>
              </a:rPr>
              <a:t>Clark-Wilson (cont.)</a:t>
            </a:r>
          </a:p>
        </p:txBody>
      </p:sp>
      <p:sp>
        <p:nvSpPr>
          <p:cNvPr id="691203" name="Rectangle 3"/>
          <p:cNvSpPr>
            <a:spLocks noGrp="1" noChangeArrowheads="1"/>
          </p:cNvSpPr>
          <p:nvPr>
            <p:ph type="body" idx="1"/>
          </p:nvPr>
        </p:nvSpPr>
        <p:spPr/>
        <p:txBody>
          <a:bodyPr/>
          <a:lstStyle/>
          <a:p>
            <a:pPr eaLnBrk="1" hangingPunct="1"/>
            <a:r>
              <a:rPr lang="en-US" altLang="en-US" dirty="0" smtClean="0"/>
              <a:t>Enforcement rules:</a:t>
            </a:r>
          </a:p>
          <a:p>
            <a:pPr lvl="1" eaLnBrk="1" hangingPunct="1"/>
            <a:r>
              <a:rPr lang="en-US" altLang="en-US" dirty="0" smtClean="0"/>
              <a:t>E1 – the system must permit only the TPs certified to operate on a CDI to actually do so.</a:t>
            </a:r>
          </a:p>
          <a:p>
            <a:pPr lvl="1" eaLnBrk="1" hangingPunct="1"/>
            <a:r>
              <a:rPr lang="en-US" altLang="en-US" dirty="0" smtClean="0"/>
              <a:t>E2 – the system must maintain the associations between users, TPs, and CDIs.  The system must prevent operations outside of registered associations.</a:t>
            </a:r>
          </a:p>
          <a:p>
            <a:pPr lvl="1" eaLnBrk="1" hangingPunct="1"/>
            <a:r>
              <a:rPr lang="en-US" altLang="en-US" dirty="0" smtClean="0"/>
              <a:t>E3 – every user must be authenticated before they may run a TP.</a:t>
            </a:r>
          </a:p>
          <a:p>
            <a:pPr lvl="1" eaLnBrk="1" hangingPunct="1"/>
            <a:r>
              <a:rPr lang="en-US" altLang="en-US" dirty="0" smtClean="0"/>
              <a:t>E4 – only a TP</a:t>
            </a:r>
            <a:r>
              <a:rPr lang="ja-JP" altLang="en-US" dirty="0" smtClean="0"/>
              <a:t>’</a:t>
            </a:r>
            <a:r>
              <a:rPr lang="en-US" altLang="ja-JP" dirty="0" smtClean="0"/>
              <a:t>s certifier may modify its associations. </a:t>
            </a: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944311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4"/>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z="1400" dirty="0" smtClean="0"/>
              <a:t>CISSP Guide to Security Essentials, 2e</a:t>
            </a:r>
            <a:endParaRPr lang="en-US" sz="1400" dirty="0"/>
          </a:p>
        </p:txBody>
      </p:sp>
      <p:sp>
        <p:nvSpPr>
          <p:cNvPr id="37" name="Slide Number Placeholder 5"/>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BE502A7-BEB4-4296-A63B-D1DA7A52A7AD}" type="slidenum">
              <a:rPr lang="en-US" altLang="en-US" sz="2000">
                <a:latin typeface="Arial" panose="020B0604020202020204" pitchFamily="34" charset="0"/>
              </a:rPr>
              <a:pPr eaLnBrk="1" hangingPunct="1"/>
              <a:t>16</a:t>
            </a:fld>
            <a:endParaRPr lang="en-US" altLang="en-US" sz="2000">
              <a:latin typeface="Arial" panose="020B0604020202020204" pitchFamily="34" charset="0"/>
            </a:endParaRPr>
          </a:p>
        </p:txBody>
      </p:sp>
      <p:sp>
        <p:nvSpPr>
          <p:cNvPr id="692226" name="Rectangle 2"/>
          <p:cNvSpPr>
            <a:spLocks noGrp="1" noChangeArrowheads="1"/>
          </p:cNvSpPr>
          <p:nvPr>
            <p:ph type="title"/>
          </p:nvPr>
        </p:nvSpPr>
        <p:spPr/>
        <p:txBody>
          <a:bodyPr/>
          <a:lstStyle/>
          <a:p>
            <a:pPr eaLnBrk="1" hangingPunct="1">
              <a:defRPr/>
            </a:pPr>
            <a:r>
              <a:rPr lang="en-US" dirty="0" smtClean="0">
                <a:ea typeface="+mj-ea"/>
              </a:rPr>
              <a:t>Access Matrix</a:t>
            </a:r>
          </a:p>
        </p:txBody>
      </p:sp>
      <p:sp>
        <p:nvSpPr>
          <p:cNvPr id="692227" name="Rectangle 3"/>
          <p:cNvSpPr>
            <a:spLocks noGrp="1" noChangeArrowheads="1"/>
          </p:cNvSpPr>
          <p:nvPr>
            <p:ph type="body" sz="half" idx="1"/>
          </p:nvPr>
        </p:nvSpPr>
        <p:spPr>
          <a:xfrm>
            <a:off x="711200" y="1981200"/>
            <a:ext cx="10769600" cy="609600"/>
          </a:xfrm>
        </p:spPr>
        <p:txBody>
          <a:bodyPr/>
          <a:lstStyle/>
          <a:p>
            <a:pPr eaLnBrk="1" hangingPunct="1">
              <a:defRPr/>
            </a:pPr>
            <a:r>
              <a:rPr lang="en-US" dirty="0"/>
              <a:t>Two dimensional matrix that defines which subjects are permitted to access which objects</a:t>
            </a:r>
          </a:p>
        </p:txBody>
      </p:sp>
      <p:graphicFrame>
        <p:nvGraphicFramePr>
          <p:cNvPr id="692270" name="Group 46"/>
          <p:cNvGraphicFramePr>
            <a:graphicFrameLocks noGrp="1"/>
          </p:cNvGraphicFramePr>
          <p:nvPr>
            <p:ph sz="half" idx="2"/>
          </p:nvPr>
        </p:nvGraphicFramePr>
        <p:xfrm>
          <a:off x="2209800" y="2971800"/>
          <a:ext cx="7772400" cy="2590800"/>
        </p:xfrm>
        <a:graphic>
          <a:graphicData uri="http://schemas.openxmlformats.org/drawingml/2006/table">
            <a:tbl>
              <a:tblPr/>
              <a:tblGrid>
                <a:gridCol w="1943100">
                  <a:extLst>
                    <a:ext uri="{9D8B030D-6E8A-4147-A177-3AD203B41FA5}">
                      <a16:colId xmlns:a16="http://schemas.microsoft.com/office/drawing/2014/main" xmlns="" val="20000"/>
                    </a:ext>
                  </a:extLst>
                </a:gridCol>
                <a:gridCol w="1943100">
                  <a:extLst>
                    <a:ext uri="{9D8B030D-6E8A-4147-A177-3AD203B41FA5}">
                      <a16:colId xmlns:a16="http://schemas.microsoft.com/office/drawing/2014/main" xmlns="" val="20001"/>
                    </a:ext>
                  </a:extLst>
                </a:gridCol>
                <a:gridCol w="1943100">
                  <a:extLst>
                    <a:ext uri="{9D8B030D-6E8A-4147-A177-3AD203B41FA5}">
                      <a16:colId xmlns:a16="http://schemas.microsoft.com/office/drawing/2014/main" xmlns="" val="20002"/>
                    </a:ext>
                  </a:extLst>
                </a:gridCol>
                <a:gridCol w="1943100">
                  <a:extLst>
                    <a:ext uri="{9D8B030D-6E8A-4147-A177-3AD203B41FA5}">
                      <a16:colId xmlns:a16="http://schemas.microsoft.com/office/drawing/2014/main" xmlns="" val="20003"/>
                    </a:ext>
                  </a:extLst>
                </a:gridCol>
              </a:tblGrid>
              <a:tr h="7620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Subject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Contracts directory</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Personnel directory</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Expense Reports</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Warren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ea typeface="ＭＳ Ｐゴシック"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ea typeface="ＭＳ Ｐゴシック"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ea typeface="ＭＳ Ｐゴシック" charset="0"/>
                        </a:rPr>
                        <a:t>Submit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Wilson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ea typeface="ＭＳ Ｐゴシック"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ea typeface="ＭＳ Ｐゴシック"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ea typeface="ＭＳ Ｐゴシック" charset="0"/>
                        </a:rPr>
                        <a:t>Approve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Wyland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ea typeface="ＭＳ Ｐゴシック" charset="0"/>
                        </a:rPr>
                        <a:t>Read/Write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ea typeface="ＭＳ Ｐゴシック"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ea typeface="ＭＳ Ｐゴシック" charset="0"/>
                        </a:rPr>
                        <a:t>Submit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72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Yelte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ea typeface="ＭＳ Ｐゴシック" charset="0"/>
                        </a:rPr>
                        <a:t>Read/Write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ea typeface="ＭＳ Ｐゴシック"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ea typeface="ＭＳ Ｐゴシック"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93073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72C74B9-E74F-4540-A04B-4914E2838DC5}" type="slidenum">
              <a:rPr lang="en-US" altLang="en-US" sz="2000">
                <a:latin typeface="Arial" panose="020B0604020202020204" pitchFamily="34" charset="0"/>
              </a:rPr>
              <a:pPr eaLnBrk="1" hangingPunct="1"/>
              <a:t>17</a:t>
            </a:fld>
            <a:endParaRPr lang="en-US" altLang="en-US" sz="2000">
              <a:latin typeface="Arial" panose="020B0604020202020204" pitchFamily="34" charset="0"/>
            </a:endParaRPr>
          </a:p>
        </p:txBody>
      </p:sp>
      <p:sp>
        <p:nvSpPr>
          <p:cNvPr id="693250" name="Rectangle 2"/>
          <p:cNvSpPr>
            <a:spLocks noGrp="1" noChangeArrowheads="1"/>
          </p:cNvSpPr>
          <p:nvPr>
            <p:ph type="title"/>
          </p:nvPr>
        </p:nvSpPr>
        <p:spPr/>
        <p:txBody>
          <a:bodyPr/>
          <a:lstStyle/>
          <a:p>
            <a:pPr eaLnBrk="1" hangingPunct="1">
              <a:defRPr/>
            </a:pPr>
            <a:r>
              <a:rPr lang="en-US" dirty="0" smtClean="0">
                <a:ea typeface="+mj-ea"/>
              </a:rPr>
              <a:t>Multilevel</a:t>
            </a:r>
          </a:p>
        </p:txBody>
      </p:sp>
      <p:sp>
        <p:nvSpPr>
          <p:cNvPr id="693251" name="Rectangle 3"/>
          <p:cNvSpPr>
            <a:spLocks noGrp="1" noChangeArrowheads="1"/>
          </p:cNvSpPr>
          <p:nvPr>
            <p:ph type="body" idx="1"/>
          </p:nvPr>
        </p:nvSpPr>
        <p:spPr/>
        <p:txBody>
          <a:bodyPr/>
          <a:lstStyle/>
          <a:p>
            <a:pPr eaLnBrk="1" hangingPunct="1">
              <a:defRPr/>
            </a:pPr>
            <a:r>
              <a:rPr lang="en-US" dirty="0" smtClean="0">
                <a:ea typeface="+mn-ea"/>
              </a:rPr>
              <a:t>Used by a system that has several levels of security and is used by persons of varying security levels</a:t>
            </a:r>
          </a:p>
          <a:p>
            <a:pPr eaLnBrk="1" hangingPunct="1">
              <a:defRPr/>
            </a:pPr>
            <a:r>
              <a:rPr lang="en-US" dirty="0" smtClean="0">
                <a:ea typeface="+mn-ea"/>
              </a:rPr>
              <a:t>System will control access to objects according to their level and the level of the persons accessing them</a:t>
            </a:r>
          </a:p>
          <a:p>
            <a:pPr eaLnBrk="1" hangingPunct="1">
              <a:defRPr/>
            </a:pPr>
            <a:endParaRPr lang="en-US" dirty="0"/>
          </a:p>
          <a:p>
            <a:pPr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stretch>
            <a:fillRect/>
          </a:stretch>
        </p:blipFill>
        <p:spPr>
          <a:xfrm>
            <a:off x="711199" y="3734515"/>
            <a:ext cx="8974667" cy="2666594"/>
          </a:xfrm>
          <a:prstGeom prst="rect">
            <a:avLst/>
          </a:prstGeom>
        </p:spPr>
      </p:pic>
    </p:spTree>
    <p:extLst>
      <p:ext uri="{BB962C8B-B14F-4D97-AF65-F5344CB8AC3E}">
        <p14:creationId xmlns:p14="http://schemas.microsoft.com/office/powerpoint/2010/main" val="3054355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0CB3665-6EF8-420E-A133-356A70EA8FD7}" type="slidenum">
              <a:rPr lang="en-US" altLang="en-US" sz="2000">
                <a:latin typeface="Arial" panose="020B0604020202020204" pitchFamily="34" charset="0"/>
              </a:rPr>
              <a:pPr eaLnBrk="1" hangingPunct="1"/>
              <a:t>18</a:t>
            </a:fld>
            <a:endParaRPr lang="en-US" altLang="en-US" sz="2000">
              <a:latin typeface="Arial" panose="020B0604020202020204" pitchFamily="34" charset="0"/>
            </a:endParaRPr>
          </a:p>
        </p:txBody>
      </p:sp>
      <p:sp>
        <p:nvSpPr>
          <p:cNvPr id="695298" name="Rectangle 2"/>
          <p:cNvSpPr>
            <a:spLocks noGrp="1" noChangeArrowheads="1"/>
          </p:cNvSpPr>
          <p:nvPr>
            <p:ph type="title"/>
          </p:nvPr>
        </p:nvSpPr>
        <p:spPr/>
        <p:txBody>
          <a:bodyPr/>
          <a:lstStyle/>
          <a:p>
            <a:pPr eaLnBrk="1" hangingPunct="1">
              <a:defRPr/>
            </a:pPr>
            <a:r>
              <a:rPr lang="en-US" dirty="0" smtClean="0">
                <a:ea typeface="+mj-ea"/>
              </a:rPr>
              <a:t>Discretionary Access Control (DAC)</a:t>
            </a:r>
          </a:p>
        </p:txBody>
      </p:sp>
      <p:sp>
        <p:nvSpPr>
          <p:cNvPr id="695299" name="Rectangle 3"/>
          <p:cNvSpPr>
            <a:spLocks noGrp="1" noChangeArrowheads="1"/>
          </p:cNvSpPr>
          <p:nvPr>
            <p:ph type="body" idx="1"/>
          </p:nvPr>
        </p:nvSpPr>
        <p:spPr/>
        <p:txBody>
          <a:bodyPr/>
          <a:lstStyle/>
          <a:p>
            <a:pPr eaLnBrk="1" hangingPunct="1"/>
            <a:r>
              <a:rPr lang="en-US" altLang="en-US" dirty="0" smtClean="0"/>
              <a:t>The owner of an object controls who and what may access it.  Access is at the owner</a:t>
            </a:r>
            <a:r>
              <a:rPr lang="ja-JP" altLang="en-US" dirty="0" smtClean="0"/>
              <a:t>’</a:t>
            </a:r>
            <a:r>
              <a:rPr lang="en-US" altLang="ja-JP" dirty="0" smtClean="0"/>
              <a:t>s </a:t>
            </a:r>
            <a:r>
              <a:rPr lang="en-US" altLang="ja-JP" u="sng" dirty="0" smtClean="0"/>
              <a:t>discretion</a:t>
            </a:r>
            <a:r>
              <a:rPr lang="en-US" altLang="ja-JP" dirty="0" smtClean="0"/>
              <a:t>.</a:t>
            </a:r>
          </a:p>
          <a:p>
            <a:pPr eaLnBrk="1" hangingPunct="1"/>
            <a:r>
              <a:rPr lang="en-US" altLang="en-US" dirty="0" smtClean="0"/>
              <a:t>Example: shared file server where access permissions are administered by the owners (users) of its contents.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69968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800F907-280F-44B8-8D52-CDCB85D34B71}" type="slidenum">
              <a:rPr lang="en-US" altLang="en-US" sz="2000">
                <a:latin typeface="Arial" panose="020B0604020202020204" pitchFamily="34" charset="0"/>
              </a:rPr>
              <a:pPr eaLnBrk="1" hangingPunct="1"/>
              <a:t>19</a:t>
            </a:fld>
            <a:endParaRPr lang="en-US" altLang="en-US" sz="2000">
              <a:latin typeface="Arial" panose="020B0604020202020204" pitchFamily="34" charset="0"/>
            </a:endParaRPr>
          </a:p>
        </p:txBody>
      </p:sp>
      <p:sp>
        <p:nvSpPr>
          <p:cNvPr id="694274" name="Rectangle 2"/>
          <p:cNvSpPr>
            <a:spLocks noGrp="1" noChangeArrowheads="1"/>
          </p:cNvSpPr>
          <p:nvPr>
            <p:ph type="title"/>
          </p:nvPr>
        </p:nvSpPr>
        <p:spPr/>
        <p:txBody>
          <a:bodyPr/>
          <a:lstStyle/>
          <a:p>
            <a:pPr eaLnBrk="1" hangingPunct="1">
              <a:defRPr/>
            </a:pPr>
            <a:r>
              <a:rPr lang="en-US" dirty="0" smtClean="0">
                <a:ea typeface="+mj-ea"/>
              </a:rPr>
              <a:t>Mandatory Access Control (MAC)</a:t>
            </a:r>
          </a:p>
        </p:txBody>
      </p:sp>
      <p:sp>
        <p:nvSpPr>
          <p:cNvPr id="694275" name="Rectangle 3"/>
          <p:cNvSpPr>
            <a:spLocks noGrp="1" noChangeArrowheads="1"/>
          </p:cNvSpPr>
          <p:nvPr>
            <p:ph type="body" idx="1"/>
          </p:nvPr>
        </p:nvSpPr>
        <p:spPr/>
        <p:txBody>
          <a:bodyPr/>
          <a:lstStyle/>
          <a:p>
            <a:pPr eaLnBrk="1" hangingPunct="1"/>
            <a:r>
              <a:rPr lang="en-US" altLang="en-US" dirty="0" smtClean="0"/>
              <a:t>System controls access to resources</a:t>
            </a:r>
          </a:p>
          <a:p>
            <a:pPr eaLnBrk="1" hangingPunct="1"/>
            <a:r>
              <a:rPr lang="en-US" altLang="en-US" dirty="0" smtClean="0"/>
              <a:t>When a subject requests access to an object, the system examines the user</a:t>
            </a:r>
            <a:r>
              <a:rPr lang="ja-JP" altLang="en-US" dirty="0" smtClean="0"/>
              <a:t>’</a:t>
            </a:r>
            <a:r>
              <a:rPr lang="en-US" altLang="ja-JP" dirty="0" smtClean="0"/>
              <a:t>s identity and access rights, and compares to access permissions of the object</a:t>
            </a:r>
          </a:p>
          <a:p>
            <a:pPr eaLnBrk="1" hangingPunct="1"/>
            <a:r>
              <a:rPr lang="en-US" altLang="en-US" dirty="0" smtClean="0"/>
              <a:t>System then permits or denies the access</a:t>
            </a:r>
          </a:p>
          <a:p>
            <a:pPr eaLnBrk="1" hangingPunct="1"/>
            <a:r>
              <a:rPr lang="en-US" altLang="en-US" dirty="0" smtClean="0"/>
              <a:t>Example: shared file server where access permissions are administered by an administrator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816755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FC88D6B-6BB2-4090-BC46-4DD4083A4DB7}" type="slidenum">
              <a:rPr lang="en-US" altLang="en-US" sz="2000">
                <a:latin typeface="Arial" panose="020B0604020202020204" pitchFamily="34" charset="0"/>
              </a:rPr>
              <a:pPr eaLnBrk="1" hangingPunct="1"/>
              <a:t>2</a:t>
            </a:fld>
            <a:endParaRPr lang="en-US" altLang="en-US" sz="2000">
              <a:latin typeface="Arial" panose="020B0604020202020204" pitchFamily="34" charset="0"/>
            </a:endParaRPr>
          </a:p>
        </p:txBody>
      </p:sp>
      <p:sp>
        <p:nvSpPr>
          <p:cNvPr id="4098" name="Rectangle 2"/>
          <p:cNvSpPr>
            <a:spLocks noGrp="1" noChangeArrowheads="1"/>
          </p:cNvSpPr>
          <p:nvPr>
            <p:ph type="title"/>
          </p:nvPr>
        </p:nvSpPr>
        <p:spPr/>
        <p:txBody>
          <a:bodyPr/>
          <a:lstStyle/>
          <a:p>
            <a:pPr eaLnBrk="1" hangingPunct="1">
              <a:defRPr/>
            </a:pPr>
            <a:r>
              <a:rPr lang="en-US" smtClean="0">
                <a:ea typeface="+mj-ea"/>
              </a:rPr>
              <a:t>Objectives</a:t>
            </a:r>
          </a:p>
        </p:txBody>
      </p:sp>
      <p:sp>
        <p:nvSpPr>
          <p:cNvPr id="4099" name="Rectangle 3"/>
          <p:cNvSpPr>
            <a:spLocks noGrp="1" noChangeArrowheads="1"/>
          </p:cNvSpPr>
          <p:nvPr>
            <p:ph type="body" idx="1"/>
          </p:nvPr>
        </p:nvSpPr>
        <p:spPr/>
        <p:txBody>
          <a:bodyPr>
            <a:normAutofit/>
          </a:bodyPr>
          <a:lstStyle/>
          <a:p>
            <a:pPr eaLnBrk="1" hangingPunct="1">
              <a:lnSpc>
                <a:spcPct val="90000"/>
              </a:lnSpc>
              <a:defRPr/>
            </a:pPr>
            <a:r>
              <a:rPr lang="en-US" dirty="0" smtClean="0">
                <a:ea typeface="+mn-ea"/>
              </a:rPr>
              <a:t>Security models including Biba, Bell LaPadula, Access Matrix, Take-Grant, Clark-Wilson, Multi-Level, Mandatory Access Control, and Discretionary Access Control</a:t>
            </a:r>
          </a:p>
          <a:p>
            <a:pPr eaLnBrk="1" hangingPunct="1">
              <a:lnSpc>
                <a:spcPct val="90000"/>
              </a:lnSpc>
              <a:defRPr/>
            </a:pPr>
            <a:r>
              <a:rPr lang="en-US" dirty="0" smtClean="0">
                <a:ea typeface="+mn-ea"/>
              </a:rPr>
              <a:t>Information systems evaluation models including Common Criteria, TCSEC, ITSEC</a:t>
            </a:r>
          </a:p>
          <a:p>
            <a:pPr eaLnBrk="1" hangingPunct="1">
              <a:lnSpc>
                <a:spcPct val="90000"/>
              </a:lnSpc>
              <a:defRPr/>
            </a:pPr>
            <a:r>
              <a:rPr lang="en-US" dirty="0" smtClean="0">
                <a:ea typeface="+mn-ea"/>
              </a:rPr>
              <a:t>Computer hardware architecture</a:t>
            </a:r>
          </a:p>
          <a:p>
            <a:pPr eaLnBrk="1" hangingPunct="1">
              <a:lnSpc>
                <a:spcPct val="90000"/>
              </a:lnSpc>
              <a:defRPr/>
            </a:pPr>
            <a:r>
              <a:rPr lang="en-US" dirty="0" smtClean="0">
                <a:ea typeface="+mn-ea"/>
              </a:rPr>
              <a:t>Computer software: operating systems, applications, and tools</a:t>
            </a:r>
          </a:p>
          <a:p>
            <a:pPr eaLnBrk="1" hangingPunct="1">
              <a:lnSpc>
                <a:spcPct val="90000"/>
              </a:lnSpc>
              <a:defRPr/>
            </a:pPr>
            <a:r>
              <a:rPr lang="en-US" dirty="0" smtClean="0">
                <a:ea typeface="+mn-ea"/>
              </a:rPr>
              <a:t>Software and system security threats and countermeasures</a:t>
            </a:r>
          </a:p>
          <a:p>
            <a:pPr eaLnBrk="1" hangingPunct="1">
              <a:lnSpc>
                <a:spcPct val="90000"/>
              </a:lnSpc>
              <a:defRPr/>
            </a:pPr>
            <a:r>
              <a:rPr lang="en-US" dirty="0" smtClean="0">
                <a:ea typeface="+mn-ea"/>
              </a:rPr>
              <a:t>Cloud security threats and countermeasures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12109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C354A2E-45AB-45F8-BE2B-86C000D5B97D}" type="slidenum">
              <a:rPr lang="en-US" altLang="en-US" sz="2000">
                <a:latin typeface="Arial" panose="020B0604020202020204" pitchFamily="34" charset="0"/>
              </a:rPr>
              <a:pPr eaLnBrk="1" hangingPunct="1"/>
              <a:t>20</a:t>
            </a:fld>
            <a:endParaRPr lang="en-US" altLang="en-US" sz="2000">
              <a:latin typeface="Arial" panose="020B0604020202020204" pitchFamily="34" charset="0"/>
            </a:endParaRPr>
          </a:p>
        </p:txBody>
      </p:sp>
      <p:sp>
        <p:nvSpPr>
          <p:cNvPr id="696322" name="Rectangle 2"/>
          <p:cNvSpPr>
            <a:spLocks noGrp="1" noChangeArrowheads="1"/>
          </p:cNvSpPr>
          <p:nvPr>
            <p:ph type="title"/>
          </p:nvPr>
        </p:nvSpPr>
        <p:spPr/>
        <p:txBody>
          <a:bodyPr/>
          <a:lstStyle/>
          <a:p>
            <a:pPr eaLnBrk="1" hangingPunct="1">
              <a:defRPr/>
            </a:pPr>
            <a:r>
              <a:rPr lang="en-US" dirty="0" smtClean="0">
                <a:ea typeface="+mj-ea"/>
              </a:rPr>
              <a:t>Role-Based Access Control (RBAC)</a:t>
            </a:r>
          </a:p>
        </p:txBody>
      </p:sp>
      <p:sp>
        <p:nvSpPr>
          <p:cNvPr id="696323" name="Rectangle 3"/>
          <p:cNvSpPr>
            <a:spLocks noGrp="1" noChangeArrowheads="1"/>
          </p:cNvSpPr>
          <p:nvPr>
            <p:ph type="body" idx="1"/>
          </p:nvPr>
        </p:nvSpPr>
        <p:spPr/>
        <p:txBody>
          <a:bodyPr/>
          <a:lstStyle/>
          <a:p>
            <a:pPr eaLnBrk="1" hangingPunct="1"/>
            <a:r>
              <a:rPr lang="en-US" altLang="en-US" dirty="0" smtClean="0"/>
              <a:t>An improvement over the mandatory access control (MAC) security model</a:t>
            </a:r>
          </a:p>
          <a:p>
            <a:pPr eaLnBrk="1" hangingPunct="1"/>
            <a:r>
              <a:rPr lang="en-US" altLang="en-US" dirty="0" smtClean="0"/>
              <a:t>Access permissions are granted to </a:t>
            </a:r>
            <a:r>
              <a:rPr lang="ja-JP" altLang="en-US" dirty="0" smtClean="0"/>
              <a:t>“</a:t>
            </a:r>
            <a:r>
              <a:rPr lang="en-US" altLang="ja-JP" dirty="0" smtClean="0"/>
              <a:t>roles</a:t>
            </a:r>
            <a:r>
              <a:rPr lang="ja-JP" altLang="en-US" dirty="0" smtClean="0"/>
              <a:t>”</a:t>
            </a:r>
            <a:r>
              <a:rPr lang="en-US" altLang="ja-JP" dirty="0" smtClean="0"/>
              <a:t> instead of </a:t>
            </a:r>
            <a:r>
              <a:rPr lang="ja-JP" altLang="en-US" dirty="0" smtClean="0"/>
              <a:t>“</a:t>
            </a:r>
            <a:r>
              <a:rPr lang="en-US" altLang="ja-JP" dirty="0" smtClean="0"/>
              <a:t>persons</a:t>
            </a:r>
            <a:r>
              <a:rPr lang="ja-JP" altLang="en-US" dirty="0" smtClean="0"/>
              <a:t>”</a:t>
            </a:r>
            <a:r>
              <a:rPr lang="en-US" altLang="ja-JP" dirty="0" smtClean="0"/>
              <a:t>.</a:t>
            </a:r>
          </a:p>
          <a:p>
            <a:pPr eaLnBrk="1" hangingPunct="1"/>
            <a:r>
              <a:rPr lang="en-US" altLang="en-US" dirty="0" smtClean="0"/>
              <a:t>Provides consistent access</a:t>
            </a:r>
          </a:p>
          <a:p>
            <a:pPr eaLnBrk="1" hangingPunct="1"/>
            <a:r>
              <a:rPr lang="en-US" altLang="en-US" dirty="0" smtClean="0"/>
              <a:t>Makes changes much easier, because they involve changes to roles instead of to individuals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195902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Access Control </a:t>
            </a:r>
            <a:endParaRPr lang="en-US" dirty="0"/>
          </a:p>
        </p:txBody>
      </p:sp>
      <p:sp>
        <p:nvSpPr>
          <p:cNvPr id="3" name="Content Placeholder 2"/>
          <p:cNvSpPr>
            <a:spLocks noGrp="1"/>
          </p:cNvSpPr>
          <p:nvPr>
            <p:ph idx="1"/>
          </p:nvPr>
        </p:nvSpPr>
        <p:spPr/>
        <p:txBody>
          <a:bodyPr/>
          <a:lstStyle/>
          <a:p>
            <a:r>
              <a:rPr lang="en-US" dirty="0"/>
              <a:t>Rule-based access control is used to manage aspects of access control aside from which </a:t>
            </a:r>
            <a:r>
              <a:rPr lang="en-US" dirty="0" smtClean="0"/>
              <a:t>subjects </a:t>
            </a:r>
            <a:r>
              <a:rPr lang="en-US" dirty="0"/>
              <a:t>are permitted to access which objects. Examples of rule-based access control include:</a:t>
            </a:r>
          </a:p>
          <a:p>
            <a:pPr lvl="1"/>
            <a:r>
              <a:rPr lang="en-US" dirty="0"/>
              <a:t>Time-of-day access restrictions</a:t>
            </a:r>
          </a:p>
          <a:p>
            <a:pPr lvl="1"/>
            <a:r>
              <a:rPr lang="en-US" dirty="0"/>
              <a:t>Geographic access restrictions</a:t>
            </a:r>
          </a:p>
          <a:p>
            <a:endParaRPr lang="en-US" dirty="0"/>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9C2CC841-7362-4761-A54E-7DEDDABF8FEC}" type="slidenum">
              <a:rPr lang="en-US" smtClean="0"/>
              <a:t>21</a:t>
            </a:fld>
            <a:endParaRPr lang="en-US"/>
          </a:p>
        </p:txBody>
      </p:sp>
    </p:spTree>
    <p:extLst>
      <p:ext uri="{BB962C8B-B14F-4D97-AF65-F5344CB8AC3E}">
        <p14:creationId xmlns:p14="http://schemas.microsoft.com/office/powerpoint/2010/main" val="364722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ED78A5E-5D0A-47EA-B11A-367E46990E43}" type="slidenum">
              <a:rPr lang="en-US" altLang="en-US" sz="2000">
                <a:latin typeface="Arial" panose="020B0604020202020204" pitchFamily="34" charset="0"/>
              </a:rPr>
              <a:pPr eaLnBrk="1" hangingPunct="1"/>
              <a:t>22</a:t>
            </a:fld>
            <a:endParaRPr lang="en-US" altLang="en-US" sz="2000">
              <a:latin typeface="Arial" panose="020B0604020202020204" pitchFamily="34" charset="0"/>
            </a:endParaRPr>
          </a:p>
        </p:txBody>
      </p:sp>
      <p:sp>
        <p:nvSpPr>
          <p:cNvPr id="697346" name="Rectangle 2"/>
          <p:cNvSpPr>
            <a:spLocks noGrp="1" noChangeArrowheads="1"/>
          </p:cNvSpPr>
          <p:nvPr>
            <p:ph type="title"/>
          </p:nvPr>
        </p:nvSpPr>
        <p:spPr/>
        <p:txBody>
          <a:bodyPr/>
          <a:lstStyle/>
          <a:p>
            <a:pPr eaLnBrk="1" hangingPunct="1">
              <a:defRPr/>
            </a:pPr>
            <a:r>
              <a:rPr lang="en-US" dirty="0" smtClean="0">
                <a:ea typeface="+mj-ea"/>
              </a:rPr>
              <a:t>Non-Interference</a:t>
            </a:r>
          </a:p>
        </p:txBody>
      </p:sp>
      <p:sp>
        <p:nvSpPr>
          <p:cNvPr id="697347" name="Rectangle 3"/>
          <p:cNvSpPr>
            <a:spLocks noGrp="1" noChangeArrowheads="1"/>
          </p:cNvSpPr>
          <p:nvPr>
            <p:ph type="body" idx="1"/>
          </p:nvPr>
        </p:nvSpPr>
        <p:spPr/>
        <p:txBody>
          <a:bodyPr/>
          <a:lstStyle/>
          <a:p>
            <a:pPr eaLnBrk="1" hangingPunct="1">
              <a:defRPr/>
            </a:pPr>
            <a:r>
              <a:rPr lang="en-US" smtClean="0">
                <a:ea typeface="+mn-ea"/>
              </a:rPr>
              <a:t>Specifies that low inputs and outputs will not be altered by high inputs and outputs</a:t>
            </a:r>
          </a:p>
          <a:p>
            <a:pPr eaLnBrk="1" hangingPunct="1">
              <a:defRPr/>
            </a:pPr>
            <a:r>
              <a:rPr lang="en-US" smtClean="0">
                <a:ea typeface="+mn-ea"/>
              </a:rPr>
              <a:t>In other words, activities at a higher security level cannot be detected (and will not interfere with) at lower security levels</a:t>
            </a:r>
          </a:p>
          <a:p>
            <a:pPr eaLnBrk="1" hangingPunct="1">
              <a:defRPr/>
            </a:pPr>
            <a:r>
              <a:rPr lang="en-US" smtClean="0">
                <a:ea typeface="+mn-ea"/>
              </a:rPr>
              <a:t>Prevents leakage of information from higher security levels to lower security levels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02247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DFD2CA4-EDB2-47CE-8824-E136E20C2D11}" type="slidenum">
              <a:rPr lang="en-US" altLang="en-US" sz="2000">
                <a:latin typeface="Arial" panose="020B0604020202020204" pitchFamily="34" charset="0"/>
              </a:rPr>
              <a:pPr eaLnBrk="1" hangingPunct="1"/>
              <a:t>23</a:t>
            </a:fld>
            <a:endParaRPr lang="en-US" altLang="en-US" sz="2000">
              <a:latin typeface="Arial" panose="020B0604020202020204" pitchFamily="34" charset="0"/>
            </a:endParaRPr>
          </a:p>
        </p:txBody>
      </p:sp>
      <p:sp>
        <p:nvSpPr>
          <p:cNvPr id="698370" name="Rectangle 2"/>
          <p:cNvSpPr>
            <a:spLocks noGrp="1" noChangeArrowheads="1"/>
          </p:cNvSpPr>
          <p:nvPr>
            <p:ph type="title"/>
          </p:nvPr>
        </p:nvSpPr>
        <p:spPr/>
        <p:txBody>
          <a:bodyPr/>
          <a:lstStyle/>
          <a:p>
            <a:pPr eaLnBrk="1" hangingPunct="1">
              <a:defRPr/>
            </a:pPr>
            <a:r>
              <a:rPr lang="en-US" dirty="0" smtClean="0">
                <a:ea typeface="+mj-ea"/>
              </a:rPr>
              <a:t>Information Flow</a:t>
            </a:r>
          </a:p>
        </p:txBody>
      </p:sp>
      <p:sp>
        <p:nvSpPr>
          <p:cNvPr id="698371" name="Rectangle 3"/>
          <p:cNvSpPr>
            <a:spLocks noGrp="1" noChangeArrowheads="1"/>
          </p:cNvSpPr>
          <p:nvPr>
            <p:ph type="body" idx="1"/>
          </p:nvPr>
        </p:nvSpPr>
        <p:spPr/>
        <p:txBody>
          <a:bodyPr/>
          <a:lstStyle/>
          <a:p>
            <a:pPr eaLnBrk="1" hangingPunct="1">
              <a:defRPr/>
            </a:pPr>
            <a:r>
              <a:rPr lang="en-US" dirty="0" smtClean="0">
                <a:ea typeface="+mn-ea"/>
              </a:rPr>
              <a:t>Based upon flow of information rather than on access controls</a:t>
            </a:r>
          </a:p>
          <a:p>
            <a:pPr eaLnBrk="1" hangingPunct="1">
              <a:defRPr/>
            </a:pPr>
            <a:r>
              <a:rPr lang="en-US" dirty="0" smtClean="0">
                <a:ea typeface="+mn-ea"/>
              </a:rPr>
              <a:t>Data objects are assigned to a class or level of security</a:t>
            </a:r>
          </a:p>
          <a:p>
            <a:pPr eaLnBrk="1" hangingPunct="1">
              <a:defRPr/>
            </a:pPr>
            <a:r>
              <a:rPr lang="en-US" dirty="0" smtClean="0">
                <a:ea typeface="+mn-ea"/>
              </a:rPr>
              <a:t>Flow of objects are controlled by security policy that specifies where objects of various levels are permitted to flow</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09527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F1F8EF3-D210-4516-9020-1BC8EB9BBB02}" type="slidenum">
              <a:rPr lang="en-US" altLang="en-US" sz="2000">
                <a:latin typeface="Arial" panose="020B0604020202020204" pitchFamily="34" charset="0"/>
              </a:rPr>
              <a:pPr eaLnBrk="1" hangingPunct="1"/>
              <a:t>24</a:t>
            </a:fld>
            <a:endParaRPr lang="en-US" altLang="en-US" sz="2000">
              <a:latin typeface="Arial" panose="020B0604020202020204" pitchFamily="34" charset="0"/>
            </a:endParaRPr>
          </a:p>
        </p:txBody>
      </p:sp>
      <p:sp>
        <p:nvSpPr>
          <p:cNvPr id="700418" name="Rectangle 2"/>
          <p:cNvSpPr>
            <a:spLocks noGrp="1" noChangeArrowheads="1"/>
          </p:cNvSpPr>
          <p:nvPr>
            <p:ph type="title"/>
          </p:nvPr>
        </p:nvSpPr>
        <p:spPr/>
        <p:txBody>
          <a:bodyPr/>
          <a:lstStyle/>
          <a:p>
            <a:pPr eaLnBrk="1" hangingPunct="1">
              <a:defRPr/>
            </a:pPr>
            <a:r>
              <a:rPr lang="en-US" dirty="0" smtClean="0">
                <a:ea typeface="+mj-ea"/>
              </a:rPr>
              <a:t>Evaluation Models</a:t>
            </a:r>
          </a:p>
        </p:txBody>
      </p:sp>
      <p:sp>
        <p:nvSpPr>
          <p:cNvPr id="700419" name="Rectangle 3"/>
          <p:cNvSpPr>
            <a:spLocks noGrp="1" noChangeArrowheads="1"/>
          </p:cNvSpPr>
          <p:nvPr>
            <p:ph type="body" idx="1"/>
          </p:nvPr>
        </p:nvSpPr>
        <p:spPr/>
        <p:txBody>
          <a:bodyPr/>
          <a:lstStyle/>
          <a:p>
            <a:pPr eaLnBrk="1" hangingPunct="1">
              <a:defRPr/>
            </a:pPr>
            <a:r>
              <a:rPr lang="en-US" smtClean="0">
                <a:ea typeface="+mn-ea"/>
              </a:rPr>
              <a:t>Models and frameworks provide for a consistent and repeatable approach to the evaluation of systems</a:t>
            </a:r>
          </a:p>
          <a:p>
            <a:pPr lvl="1" eaLnBrk="1" hangingPunct="1">
              <a:defRPr/>
            </a:pPr>
            <a:r>
              <a:rPr lang="en-US" smtClean="0">
                <a:ea typeface="+mn-ea"/>
              </a:rPr>
              <a:t>Common Criteria</a:t>
            </a:r>
          </a:p>
          <a:p>
            <a:pPr lvl="1" eaLnBrk="1" hangingPunct="1">
              <a:defRPr/>
            </a:pPr>
            <a:r>
              <a:rPr lang="en-US" smtClean="0">
                <a:ea typeface="+mn-ea"/>
              </a:rPr>
              <a:t>TCSEC</a:t>
            </a:r>
          </a:p>
          <a:p>
            <a:pPr lvl="1" eaLnBrk="1" hangingPunct="1">
              <a:defRPr/>
            </a:pPr>
            <a:r>
              <a:rPr lang="en-US" smtClean="0">
                <a:ea typeface="+mn-ea"/>
              </a:rPr>
              <a:t>TNI</a:t>
            </a:r>
          </a:p>
          <a:p>
            <a:pPr lvl="1" eaLnBrk="1" hangingPunct="1">
              <a:defRPr/>
            </a:pPr>
            <a:r>
              <a:rPr lang="en-US" smtClean="0">
                <a:ea typeface="+mn-ea"/>
              </a:rPr>
              <a:t>ITSEC</a:t>
            </a:r>
          </a:p>
          <a:p>
            <a:pPr lvl="1" eaLnBrk="1" hangingPunct="1">
              <a:defRPr/>
            </a:pPr>
            <a:r>
              <a:rPr lang="en-US" smtClean="0">
                <a:ea typeface="+mn-ea"/>
              </a:rPr>
              <a:t>SEI-CMMI</a:t>
            </a:r>
          </a:p>
          <a:p>
            <a:pPr lvl="1" eaLnBrk="1" hangingPunct="1">
              <a:defRPr/>
            </a:pPr>
            <a:r>
              <a:rPr lang="en-US" smtClean="0">
                <a:ea typeface="+mn-ea"/>
              </a:rPr>
              <a:t>SSE-SMM</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409900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16EE206-1BBA-4D4C-9607-B482A3A22ED6}" type="slidenum">
              <a:rPr lang="en-US" altLang="en-US" sz="2000">
                <a:latin typeface="Arial" panose="020B0604020202020204" pitchFamily="34" charset="0"/>
              </a:rPr>
              <a:pPr eaLnBrk="1" hangingPunct="1"/>
              <a:t>25</a:t>
            </a:fld>
            <a:endParaRPr lang="en-US" altLang="en-US" sz="2000">
              <a:latin typeface="Arial" panose="020B0604020202020204" pitchFamily="34" charset="0"/>
            </a:endParaRPr>
          </a:p>
        </p:txBody>
      </p:sp>
      <p:sp>
        <p:nvSpPr>
          <p:cNvPr id="701442" name="Rectangle 2"/>
          <p:cNvSpPr>
            <a:spLocks noGrp="1" noChangeArrowheads="1"/>
          </p:cNvSpPr>
          <p:nvPr>
            <p:ph type="title"/>
          </p:nvPr>
        </p:nvSpPr>
        <p:spPr/>
        <p:txBody>
          <a:bodyPr/>
          <a:lstStyle/>
          <a:p>
            <a:pPr eaLnBrk="1" hangingPunct="1">
              <a:defRPr/>
            </a:pPr>
            <a:r>
              <a:rPr lang="en-US" smtClean="0">
                <a:ea typeface="+mj-ea"/>
              </a:rPr>
              <a:t>Common Criteria</a:t>
            </a:r>
          </a:p>
        </p:txBody>
      </p:sp>
      <p:sp>
        <p:nvSpPr>
          <p:cNvPr id="701443" name="Rectangle 3"/>
          <p:cNvSpPr>
            <a:spLocks noGrp="1" noChangeArrowheads="1"/>
          </p:cNvSpPr>
          <p:nvPr>
            <p:ph type="body" idx="1"/>
          </p:nvPr>
        </p:nvSpPr>
        <p:spPr/>
        <p:txBody>
          <a:bodyPr/>
          <a:lstStyle/>
          <a:p>
            <a:pPr eaLnBrk="1" hangingPunct="1">
              <a:defRPr/>
            </a:pPr>
            <a:r>
              <a:rPr lang="en-US" smtClean="0">
                <a:ea typeface="+mn-ea"/>
              </a:rPr>
              <a:t>Formal name: Common Criteria for Information Technology Security Evaluation</a:t>
            </a:r>
          </a:p>
          <a:p>
            <a:pPr eaLnBrk="1" hangingPunct="1">
              <a:defRPr/>
            </a:pPr>
            <a:r>
              <a:rPr lang="en-US" smtClean="0">
                <a:ea typeface="+mn-ea"/>
              </a:rPr>
              <a:t>Usually known as just </a:t>
            </a:r>
            <a:r>
              <a:rPr lang="en-US" i="1" smtClean="0">
                <a:ea typeface="+mn-ea"/>
              </a:rPr>
              <a:t>Common Criteria</a:t>
            </a:r>
            <a:r>
              <a:rPr lang="en-US" smtClean="0">
                <a:ea typeface="+mn-ea"/>
              </a:rPr>
              <a:t> or </a:t>
            </a:r>
            <a:r>
              <a:rPr lang="en-US" i="1" smtClean="0">
                <a:ea typeface="+mn-ea"/>
              </a:rPr>
              <a:t>CC</a:t>
            </a:r>
          </a:p>
          <a:p>
            <a:pPr eaLnBrk="1" hangingPunct="1">
              <a:defRPr/>
            </a:pPr>
            <a:r>
              <a:rPr lang="en-US" smtClean="0">
                <a:ea typeface="+mn-ea"/>
              </a:rPr>
              <a:t>ISO 15408 international standard</a:t>
            </a:r>
          </a:p>
          <a:p>
            <a:pPr eaLnBrk="1" hangingPunct="1">
              <a:defRPr/>
            </a:pPr>
            <a:r>
              <a:rPr lang="en-US" smtClean="0">
                <a:ea typeface="+mn-ea"/>
              </a:rPr>
              <a:t>Supersedes TCSEC and ITSEC</a:t>
            </a:r>
          </a:p>
          <a:p>
            <a:pPr eaLnBrk="1" hangingPunct="1">
              <a:defRPr/>
            </a:pPr>
            <a:endParaRPr lang="en-US"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14570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1B7A533-017E-4345-B04D-F428BDA866F8}" type="slidenum">
              <a:rPr lang="en-US" altLang="en-US" sz="2000">
                <a:latin typeface="Arial" panose="020B0604020202020204" pitchFamily="34" charset="0"/>
              </a:rPr>
              <a:pPr eaLnBrk="1" hangingPunct="1"/>
              <a:t>26</a:t>
            </a:fld>
            <a:endParaRPr lang="en-US" altLang="en-US" sz="2000">
              <a:latin typeface="Arial" panose="020B0604020202020204" pitchFamily="34" charset="0"/>
            </a:endParaRPr>
          </a:p>
        </p:txBody>
      </p:sp>
      <p:sp>
        <p:nvSpPr>
          <p:cNvPr id="702466" name="Rectangle 2"/>
          <p:cNvSpPr>
            <a:spLocks noGrp="1" noChangeArrowheads="1"/>
          </p:cNvSpPr>
          <p:nvPr>
            <p:ph type="title"/>
          </p:nvPr>
        </p:nvSpPr>
        <p:spPr/>
        <p:txBody>
          <a:bodyPr/>
          <a:lstStyle/>
          <a:p>
            <a:pPr eaLnBrk="1" hangingPunct="1">
              <a:defRPr/>
            </a:pPr>
            <a:r>
              <a:rPr lang="en-US" smtClean="0">
                <a:ea typeface="+mj-ea"/>
              </a:rPr>
              <a:t>Common Criteria (cont.)</a:t>
            </a:r>
          </a:p>
        </p:txBody>
      </p:sp>
      <p:sp>
        <p:nvSpPr>
          <p:cNvPr id="702467" name="Rectangle 3"/>
          <p:cNvSpPr>
            <a:spLocks noGrp="1" noChangeArrowheads="1"/>
          </p:cNvSpPr>
          <p:nvPr>
            <p:ph type="body" idx="1"/>
          </p:nvPr>
        </p:nvSpPr>
        <p:spPr/>
        <p:txBody>
          <a:bodyPr/>
          <a:lstStyle/>
          <a:p>
            <a:pPr eaLnBrk="1" hangingPunct="1">
              <a:lnSpc>
                <a:spcPct val="90000"/>
              </a:lnSpc>
              <a:defRPr/>
            </a:pPr>
            <a:r>
              <a:rPr lang="en-US" dirty="0" smtClean="0">
                <a:ea typeface="+mn-ea"/>
              </a:rPr>
              <a:t>Seven levels of evaluation (</a:t>
            </a:r>
            <a:r>
              <a:rPr lang="en-US" i="1" dirty="0" smtClean="0">
                <a:ea typeface="+mn-ea"/>
              </a:rPr>
              <a:t>Evaluation Assurance Levels</a:t>
            </a:r>
            <a:r>
              <a:rPr lang="en-US" dirty="0" smtClean="0">
                <a:ea typeface="+mn-ea"/>
              </a:rPr>
              <a:t>, or EALs)</a:t>
            </a:r>
          </a:p>
          <a:p>
            <a:pPr lvl="1" eaLnBrk="1" hangingPunct="1">
              <a:lnSpc>
                <a:spcPct val="90000"/>
              </a:lnSpc>
              <a:defRPr/>
            </a:pPr>
            <a:r>
              <a:rPr lang="en-US" dirty="0" smtClean="0">
                <a:ea typeface="+mn-ea"/>
              </a:rPr>
              <a:t>EAL1: Functionally Tested.</a:t>
            </a:r>
          </a:p>
          <a:p>
            <a:pPr lvl="1" eaLnBrk="1" hangingPunct="1">
              <a:lnSpc>
                <a:spcPct val="90000"/>
              </a:lnSpc>
              <a:defRPr/>
            </a:pPr>
            <a:r>
              <a:rPr lang="en-US" dirty="0" smtClean="0">
                <a:ea typeface="+mn-ea"/>
              </a:rPr>
              <a:t>EAL2: Structurally Tested.</a:t>
            </a:r>
          </a:p>
          <a:p>
            <a:pPr lvl="1" eaLnBrk="1" hangingPunct="1">
              <a:lnSpc>
                <a:spcPct val="90000"/>
              </a:lnSpc>
              <a:defRPr/>
            </a:pPr>
            <a:r>
              <a:rPr lang="en-US" dirty="0" smtClean="0">
                <a:ea typeface="+mn-ea"/>
              </a:rPr>
              <a:t>EAL3: Methodically Tested and Checked.</a:t>
            </a:r>
          </a:p>
          <a:p>
            <a:pPr lvl="1" eaLnBrk="1" hangingPunct="1">
              <a:lnSpc>
                <a:spcPct val="90000"/>
              </a:lnSpc>
              <a:defRPr/>
            </a:pPr>
            <a:r>
              <a:rPr lang="en-US" dirty="0" smtClean="0">
                <a:ea typeface="+mn-ea"/>
              </a:rPr>
              <a:t>EAL4: Methodically Designed, Tested and Reviewed.</a:t>
            </a:r>
          </a:p>
          <a:p>
            <a:pPr lvl="1" eaLnBrk="1" hangingPunct="1">
              <a:lnSpc>
                <a:spcPct val="90000"/>
              </a:lnSpc>
              <a:defRPr/>
            </a:pPr>
            <a:r>
              <a:rPr lang="en-US" dirty="0" smtClean="0">
                <a:ea typeface="+mn-ea"/>
              </a:rPr>
              <a:t>EAL5: </a:t>
            </a:r>
            <a:r>
              <a:rPr lang="en-US" dirty="0" err="1" smtClean="0">
                <a:ea typeface="+mn-ea"/>
              </a:rPr>
              <a:t>Semiformally</a:t>
            </a:r>
            <a:r>
              <a:rPr lang="en-US" dirty="0" smtClean="0">
                <a:ea typeface="+mn-ea"/>
              </a:rPr>
              <a:t> Designed and Tested.</a:t>
            </a:r>
          </a:p>
          <a:p>
            <a:pPr lvl="1" eaLnBrk="1" hangingPunct="1">
              <a:lnSpc>
                <a:spcPct val="90000"/>
              </a:lnSpc>
              <a:defRPr/>
            </a:pPr>
            <a:r>
              <a:rPr lang="en-US" dirty="0" smtClean="0">
                <a:ea typeface="+mn-ea"/>
              </a:rPr>
              <a:t>EAL6: </a:t>
            </a:r>
            <a:r>
              <a:rPr lang="en-US" dirty="0" err="1" smtClean="0">
                <a:ea typeface="+mn-ea"/>
              </a:rPr>
              <a:t>Semiformally</a:t>
            </a:r>
            <a:r>
              <a:rPr lang="en-US" dirty="0" smtClean="0">
                <a:ea typeface="+mn-ea"/>
              </a:rPr>
              <a:t> Verified Design and Tested.</a:t>
            </a:r>
          </a:p>
          <a:p>
            <a:pPr lvl="1" eaLnBrk="1" hangingPunct="1">
              <a:lnSpc>
                <a:spcPct val="90000"/>
              </a:lnSpc>
              <a:defRPr/>
            </a:pPr>
            <a:r>
              <a:rPr lang="en-US" dirty="0" smtClean="0">
                <a:ea typeface="+mn-ea"/>
              </a:rPr>
              <a:t>EAL7: Formally Verified Design and Tested.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17282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4AB4808-B1D0-4836-9141-C302B64B3A33}" type="slidenum">
              <a:rPr lang="en-US" altLang="en-US" sz="2000">
                <a:latin typeface="Arial" panose="020B0604020202020204" pitchFamily="34" charset="0"/>
              </a:rPr>
              <a:pPr eaLnBrk="1" hangingPunct="1"/>
              <a:t>27</a:t>
            </a:fld>
            <a:endParaRPr lang="en-US" altLang="en-US" sz="2000">
              <a:latin typeface="Arial" panose="020B0604020202020204" pitchFamily="34" charset="0"/>
            </a:endParaRPr>
          </a:p>
        </p:txBody>
      </p:sp>
      <p:sp>
        <p:nvSpPr>
          <p:cNvPr id="703490" name="Rectangle 2"/>
          <p:cNvSpPr>
            <a:spLocks noGrp="1" noChangeArrowheads="1"/>
          </p:cNvSpPr>
          <p:nvPr>
            <p:ph type="title"/>
          </p:nvPr>
        </p:nvSpPr>
        <p:spPr/>
        <p:txBody>
          <a:bodyPr/>
          <a:lstStyle/>
          <a:p>
            <a:pPr eaLnBrk="1" hangingPunct="1">
              <a:defRPr/>
            </a:pPr>
            <a:r>
              <a:rPr lang="en-US" smtClean="0">
                <a:ea typeface="+mj-ea"/>
              </a:rPr>
              <a:t>Common Criteria (cont.)</a:t>
            </a:r>
          </a:p>
        </p:txBody>
      </p:sp>
      <p:sp>
        <p:nvSpPr>
          <p:cNvPr id="703491" name="Rectangle 3"/>
          <p:cNvSpPr>
            <a:spLocks noGrp="1" noChangeArrowheads="1"/>
          </p:cNvSpPr>
          <p:nvPr>
            <p:ph type="body" idx="1"/>
          </p:nvPr>
        </p:nvSpPr>
        <p:spPr/>
        <p:txBody>
          <a:bodyPr/>
          <a:lstStyle/>
          <a:p>
            <a:pPr eaLnBrk="1" hangingPunct="1">
              <a:defRPr/>
            </a:pPr>
            <a:r>
              <a:rPr lang="en-US" smtClean="0">
                <a:ea typeface="+mn-ea"/>
              </a:rPr>
              <a:t>Time and expense required to perform evaluation</a:t>
            </a:r>
          </a:p>
        </p:txBody>
      </p:sp>
      <p:pic>
        <p:nvPicPr>
          <p:cNvPr id="27653" name="Picture 4" descr="CH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2519363"/>
            <a:ext cx="6505575" cy="347186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843677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445369B-C6AA-45F0-AA4B-F929A8A29DAF}" type="slidenum">
              <a:rPr lang="en-US" altLang="en-US" sz="2000">
                <a:latin typeface="Arial" panose="020B0604020202020204" pitchFamily="34" charset="0"/>
              </a:rPr>
              <a:pPr eaLnBrk="1" hangingPunct="1"/>
              <a:t>28</a:t>
            </a:fld>
            <a:endParaRPr lang="en-US" altLang="en-US" sz="2000">
              <a:latin typeface="Arial" panose="020B0604020202020204" pitchFamily="34" charset="0"/>
            </a:endParaRPr>
          </a:p>
        </p:txBody>
      </p:sp>
      <p:sp>
        <p:nvSpPr>
          <p:cNvPr id="704514" name="Rectangle 2"/>
          <p:cNvSpPr>
            <a:spLocks noGrp="1" noChangeArrowheads="1"/>
          </p:cNvSpPr>
          <p:nvPr>
            <p:ph type="title"/>
          </p:nvPr>
        </p:nvSpPr>
        <p:spPr/>
        <p:txBody>
          <a:bodyPr/>
          <a:lstStyle/>
          <a:p>
            <a:pPr eaLnBrk="1" hangingPunct="1">
              <a:defRPr/>
            </a:pPr>
            <a:r>
              <a:rPr lang="en-US" smtClean="0">
                <a:ea typeface="+mj-ea"/>
              </a:rPr>
              <a:t>TCSEC</a:t>
            </a:r>
          </a:p>
        </p:txBody>
      </p:sp>
      <p:sp>
        <p:nvSpPr>
          <p:cNvPr id="704515" name="Rectangle 3"/>
          <p:cNvSpPr>
            <a:spLocks noGrp="1" noChangeArrowheads="1"/>
          </p:cNvSpPr>
          <p:nvPr>
            <p:ph type="body" idx="1"/>
          </p:nvPr>
        </p:nvSpPr>
        <p:spPr/>
        <p:txBody>
          <a:bodyPr/>
          <a:lstStyle/>
          <a:p>
            <a:pPr eaLnBrk="1" hangingPunct="1">
              <a:lnSpc>
                <a:spcPct val="80000"/>
              </a:lnSpc>
            </a:pPr>
            <a:r>
              <a:rPr lang="en-US" altLang="en-US" i="1" dirty="0" smtClean="0"/>
              <a:t>Trusted Computer Security Evaluation Criteria</a:t>
            </a:r>
          </a:p>
          <a:p>
            <a:pPr eaLnBrk="1" hangingPunct="1">
              <a:lnSpc>
                <a:spcPct val="80000"/>
              </a:lnSpc>
            </a:pPr>
            <a:r>
              <a:rPr lang="en-US" altLang="en-US" dirty="0" smtClean="0"/>
              <a:t>U.S. DoD </a:t>
            </a:r>
            <a:r>
              <a:rPr lang="en-US" altLang="en-US" i="1" dirty="0" smtClean="0"/>
              <a:t>Orange Book</a:t>
            </a:r>
            <a:r>
              <a:rPr lang="en-US" altLang="en-US" dirty="0" smtClean="0"/>
              <a:t> as part of the </a:t>
            </a:r>
            <a:r>
              <a:rPr lang="en-US" altLang="en-US" i="1" dirty="0" smtClean="0"/>
              <a:t>Rainbow Series</a:t>
            </a:r>
          </a:p>
          <a:p>
            <a:pPr lvl="1" eaLnBrk="1" hangingPunct="1">
              <a:lnSpc>
                <a:spcPct val="80000"/>
              </a:lnSpc>
            </a:pPr>
            <a:r>
              <a:rPr lang="en-US" altLang="en-US" b="1" dirty="0"/>
              <a:t>A</a:t>
            </a:r>
            <a:r>
              <a:rPr lang="en-US" altLang="en-US" dirty="0"/>
              <a:t> – Verified Protection</a:t>
            </a:r>
            <a:endParaRPr lang="en-US" altLang="en-US" b="1" dirty="0"/>
          </a:p>
          <a:p>
            <a:pPr lvl="1" eaLnBrk="1" hangingPunct="1">
              <a:lnSpc>
                <a:spcPct val="80000"/>
              </a:lnSpc>
            </a:pPr>
            <a:r>
              <a:rPr lang="en-US" altLang="en-US" b="1" dirty="0"/>
              <a:t>B</a:t>
            </a:r>
            <a:r>
              <a:rPr lang="en-US" altLang="en-US" dirty="0"/>
              <a:t> – Mandatory Protection</a:t>
            </a:r>
            <a:endParaRPr lang="en-US" altLang="en-US" b="1" dirty="0"/>
          </a:p>
          <a:p>
            <a:pPr lvl="1" eaLnBrk="1" hangingPunct="1">
              <a:lnSpc>
                <a:spcPct val="80000"/>
              </a:lnSpc>
            </a:pPr>
            <a:r>
              <a:rPr lang="en-US" altLang="en-US" b="1" dirty="0"/>
              <a:t>B3</a:t>
            </a:r>
            <a:r>
              <a:rPr lang="en-US" altLang="en-US" dirty="0"/>
              <a:t> – Security domains</a:t>
            </a:r>
            <a:endParaRPr lang="en-US" altLang="en-US" b="1" dirty="0"/>
          </a:p>
          <a:p>
            <a:pPr lvl="1" eaLnBrk="1" hangingPunct="1">
              <a:lnSpc>
                <a:spcPct val="80000"/>
              </a:lnSpc>
            </a:pPr>
            <a:r>
              <a:rPr lang="en-US" altLang="en-US" b="1" dirty="0"/>
              <a:t>B2</a:t>
            </a:r>
            <a:r>
              <a:rPr lang="en-US" altLang="en-US" dirty="0"/>
              <a:t> – Structured protection</a:t>
            </a:r>
            <a:endParaRPr lang="en-US" altLang="en-US" b="1" dirty="0"/>
          </a:p>
          <a:p>
            <a:pPr lvl="1" eaLnBrk="1" hangingPunct="1">
              <a:lnSpc>
                <a:spcPct val="80000"/>
              </a:lnSpc>
            </a:pPr>
            <a:r>
              <a:rPr lang="en-US" altLang="en-US" b="1" dirty="0"/>
              <a:t>B1</a:t>
            </a:r>
            <a:r>
              <a:rPr lang="en-US" altLang="en-US" dirty="0"/>
              <a:t> – Labeled security</a:t>
            </a:r>
            <a:endParaRPr lang="en-US" altLang="en-US" b="1" dirty="0"/>
          </a:p>
          <a:p>
            <a:pPr lvl="1" eaLnBrk="1" hangingPunct="1">
              <a:lnSpc>
                <a:spcPct val="80000"/>
              </a:lnSpc>
            </a:pPr>
            <a:r>
              <a:rPr lang="en-US" altLang="en-US" b="1" dirty="0"/>
              <a:t>C</a:t>
            </a:r>
            <a:r>
              <a:rPr lang="en-US" altLang="en-US" dirty="0"/>
              <a:t> – Discretionary protection</a:t>
            </a:r>
            <a:endParaRPr lang="en-US" altLang="en-US" b="1" dirty="0"/>
          </a:p>
          <a:p>
            <a:pPr lvl="1" eaLnBrk="1" hangingPunct="1">
              <a:lnSpc>
                <a:spcPct val="80000"/>
              </a:lnSpc>
            </a:pPr>
            <a:r>
              <a:rPr lang="en-US" altLang="en-US" b="1" dirty="0"/>
              <a:t>C2</a:t>
            </a:r>
            <a:r>
              <a:rPr lang="en-US" altLang="en-US" dirty="0"/>
              <a:t> – Controlled access</a:t>
            </a:r>
            <a:endParaRPr lang="en-US" altLang="en-US" b="1" dirty="0"/>
          </a:p>
          <a:p>
            <a:pPr lvl="1" eaLnBrk="1" hangingPunct="1">
              <a:lnSpc>
                <a:spcPct val="80000"/>
              </a:lnSpc>
            </a:pPr>
            <a:r>
              <a:rPr lang="en-US" altLang="en-US" b="1" dirty="0"/>
              <a:t>C1</a:t>
            </a:r>
            <a:r>
              <a:rPr lang="en-US" altLang="en-US" dirty="0"/>
              <a:t> – Discretionary protection</a:t>
            </a:r>
            <a:endParaRPr lang="en-US" altLang="en-US" b="1" dirty="0"/>
          </a:p>
          <a:p>
            <a:pPr lvl="1" eaLnBrk="1" hangingPunct="1">
              <a:lnSpc>
                <a:spcPct val="80000"/>
              </a:lnSpc>
            </a:pPr>
            <a:r>
              <a:rPr lang="en-US" altLang="en-US" b="1" dirty="0"/>
              <a:t>D</a:t>
            </a:r>
            <a:r>
              <a:rPr lang="en-US" altLang="en-US" dirty="0"/>
              <a:t> – Minimal security</a:t>
            </a:r>
          </a:p>
        </p:txBody>
      </p:sp>
      <p:sp>
        <p:nvSpPr>
          <p:cNvPr id="704516" name="Text Box 4"/>
          <p:cNvSpPr txBox="1">
            <a:spLocks noChangeArrowheads="1"/>
          </p:cNvSpPr>
          <p:nvPr/>
        </p:nvSpPr>
        <p:spPr bwMode="auto">
          <a:xfrm>
            <a:off x="7223126" y="3621089"/>
            <a:ext cx="192873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Superseded by</a:t>
            </a:r>
          </a:p>
          <a:p>
            <a:pPr>
              <a:defRPr/>
            </a:pPr>
            <a:r>
              <a:rPr lang="en-US">
                <a:latin typeface="Arial" charset="0"/>
                <a:ea typeface="ＭＳ Ｐゴシック" charset="0"/>
              </a:rPr>
              <a:t>Common Criteria</a:t>
            </a:r>
          </a:p>
        </p:txBody>
      </p:sp>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18703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5D29ABD-F050-431F-8776-8959ABB3DFEE}" type="slidenum">
              <a:rPr lang="en-US" altLang="en-US" sz="2000">
                <a:latin typeface="Arial" panose="020B0604020202020204" pitchFamily="34" charset="0"/>
              </a:rPr>
              <a:pPr eaLnBrk="1" hangingPunct="1"/>
              <a:t>29</a:t>
            </a:fld>
            <a:endParaRPr lang="en-US" altLang="en-US" sz="2000">
              <a:latin typeface="Arial" panose="020B0604020202020204" pitchFamily="34" charset="0"/>
            </a:endParaRPr>
          </a:p>
        </p:txBody>
      </p:sp>
      <p:sp>
        <p:nvSpPr>
          <p:cNvPr id="705538" name="Rectangle 2"/>
          <p:cNvSpPr>
            <a:spLocks noGrp="1" noChangeArrowheads="1"/>
          </p:cNvSpPr>
          <p:nvPr>
            <p:ph type="title"/>
          </p:nvPr>
        </p:nvSpPr>
        <p:spPr/>
        <p:txBody>
          <a:bodyPr/>
          <a:lstStyle/>
          <a:p>
            <a:pPr eaLnBrk="1" hangingPunct="1">
              <a:defRPr/>
            </a:pPr>
            <a:r>
              <a:rPr lang="en-US" smtClean="0">
                <a:ea typeface="+mj-ea"/>
              </a:rPr>
              <a:t>TNI</a:t>
            </a:r>
          </a:p>
        </p:txBody>
      </p:sp>
      <p:sp>
        <p:nvSpPr>
          <p:cNvPr id="705539" name="Rectangle 3"/>
          <p:cNvSpPr>
            <a:spLocks noGrp="1" noChangeArrowheads="1"/>
          </p:cNvSpPr>
          <p:nvPr>
            <p:ph type="body" idx="1"/>
          </p:nvPr>
        </p:nvSpPr>
        <p:spPr/>
        <p:txBody>
          <a:bodyPr/>
          <a:lstStyle/>
          <a:p>
            <a:pPr eaLnBrk="1" hangingPunct="1">
              <a:defRPr/>
            </a:pPr>
            <a:r>
              <a:rPr lang="en-US" i="1" smtClean="0">
                <a:ea typeface="+mn-ea"/>
              </a:rPr>
              <a:t>Trusted Network Implementation</a:t>
            </a:r>
          </a:p>
          <a:p>
            <a:pPr eaLnBrk="1" hangingPunct="1">
              <a:defRPr/>
            </a:pPr>
            <a:r>
              <a:rPr lang="en-US" smtClean="0">
                <a:ea typeface="+mn-ea"/>
              </a:rPr>
              <a:t>U.S. DoD </a:t>
            </a:r>
            <a:r>
              <a:rPr lang="en-US" i="1" smtClean="0">
                <a:ea typeface="+mn-ea"/>
              </a:rPr>
              <a:t>Red Book</a:t>
            </a:r>
            <a:r>
              <a:rPr lang="en-US" smtClean="0">
                <a:ea typeface="+mn-ea"/>
              </a:rPr>
              <a:t> in the </a:t>
            </a:r>
            <a:r>
              <a:rPr lang="en-US" i="1" smtClean="0">
                <a:ea typeface="+mn-ea"/>
              </a:rPr>
              <a:t>Rainbow Series</a:t>
            </a:r>
          </a:p>
          <a:p>
            <a:pPr eaLnBrk="1" hangingPunct="1">
              <a:defRPr/>
            </a:pPr>
            <a:r>
              <a:rPr lang="en-US" smtClean="0">
                <a:ea typeface="+mn-ea"/>
              </a:rPr>
              <a:t>Used to evaluate confidentiality and integrity in communications networks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040185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z="1400" dirty="0" smtClean="0"/>
              <a:t>CISSP Guide to Security Essentials, 2e</a:t>
            </a:r>
            <a:endParaRPr lang="en-US" sz="1400" dirty="0"/>
          </a:p>
        </p:txBody>
      </p:sp>
      <p:sp>
        <p:nvSpPr>
          <p:cNvPr id="7" name="Slide Number Placeholder 5"/>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4329FF7-0640-42A3-AA6C-25F4813FBCDB}" type="slidenum">
              <a:rPr lang="en-US" altLang="en-US" sz="2000">
                <a:latin typeface="Arial" panose="020B0604020202020204" pitchFamily="34" charset="0"/>
              </a:rPr>
              <a:pPr eaLnBrk="1" hangingPunct="1"/>
              <a:t>3</a:t>
            </a:fld>
            <a:endParaRPr lang="en-US" altLang="en-US" sz="2000">
              <a:latin typeface="Arial" panose="020B0604020202020204" pitchFamily="34" charset="0"/>
            </a:endParaRPr>
          </a:p>
        </p:txBody>
      </p:sp>
      <p:sp>
        <p:nvSpPr>
          <p:cNvPr id="686084" name="Rectangle 4"/>
          <p:cNvSpPr>
            <a:spLocks noGrp="1" noChangeArrowheads="1"/>
          </p:cNvSpPr>
          <p:nvPr>
            <p:ph type="title"/>
          </p:nvPr>
        </p:nvSpPr>
        <p:spPr/>
        <p:txBody>
          <a:bodyPr/>
          <a:lstStyle/>
          <a:p>
            <a:pPr eaLnBrk="1" hangingPunct="1">
              <a:defRPr/>
            </a:pPr>
            <a:r>
              <a:rPr lang="en-US" dirty="0" smtClean="0">
                <a:ea typeface="+mj-ea"/>
              </a:rPr>
              <a:t>Security Models</a:t>
            </a:r>
          </a:p>
        </p:txBody>
      </p:sp>
      <p:sp>
        <p:nvSpPr>
          <p:cNvPr id="686085" name="Rectangle 5"/>
          <p:cNvSpPr>
            <a:spLocks noGrp="1" noChangeArrowheads="1"/>
          </p:cNvSpPr>
          <p:nvPr>
            <p:ph type="body" sz="half" idx="1"/>
          </p:nvPr>
        </p:nvSpPr>
        <p:spPr>
          <a:xfrm>
            <a:off x="1158240" y="2895600"/>
            <a:ext cx="4861560" cy="3200400"/>
          </a:xfrm>
        </p:spPr>
        <p:txBody>
          <a:bodyPr/>
          <a:lstStyle/>
          <a:p>
            <a:pPr eaLnBrk="1" hangingPunct="1">
              <a:defRPr/>
            </a:pPr>
            <a:r>
              <a:rPr lang="en-US" sz="2400" dirty="0"/>
              <a:t>Bell </a:t>
            </a:r>
            <a:r>
              <a:rPr lang="en-US" sz="2400" dirty="0" err="1"/>
              <a:t>LaPadula</a:t>
            </a:r>
            <a:endParaRPr lang="en-US" sz="2400" dirty="0"/>
          </a:p>
          <a:p>
            <a:pPr eaLnBrk="1" hangingPunct="1">
              <a:defRPr/>
            </a:pPr>
            <a:r>
              <a:rPr lang="en-US" sz="2400" dirty="0" err="1"/>
              <a:t>Biba</a:t>
            </a:r>
            <a:endParaRPr lang="en-US" sz="2400" dirty="0"/>
          </a:p>
          <a:p>
            <a:pPr eaLnBrk="1" hangingPunct="1">
              <a:defRPr/>
            </a:pPr>
            <a:r>
              <a:rPr lang="en-US" sz="2400" dirty="0"/>
              <a:t>Clark-Wilson</a:t>
            </a:r>
          </a:p>
          <a:p>
            <a:pPr eaLnBrk="1" hangingPunct="1">
              <a:defRPr/>
            </a:pPr>
            <a:r>
              <a:rPr lang="en-US" sz="2400" dirty="0"/>
              <a:t>Access matrix</a:t>
            </a:r>
          </a:p>
          <a:p>
            <a:pPr eaLnBrk="1" hangingPunct="1">
              <a:defRPr/>
            </a:pPr>
            <a:r>
              <a:rPr lang="en-US" sz="2400" dirty="0"/>
              <a:t>Multi-Level</a:t>
            </a:r>
          </a:p>
          <a:p>
            <a:pPr eaLnBrk="1" hangingPunct="1">
              <a:defRPr/>
            </a:pPr>
            <a:r>
              <a:rPr lang="en-US" sz="2400" dirty="0"/>
              <a:t>Mandatory access control (MAC)</a:t>
            </a:r>
          </a:p>
        </p:txBody>
      </p:sp>
      <p:sp>
        <p:nvSpPr>
          <p:cNvPr id="686086" name="Rectangle 6"/>
          <p:cNvSpPr>
            <a:spLocks noGrp="1" noChangeArrowheads="1"/>
          </p:cNvSpPr>
          <p:nvPr>
            <p:ph type="body" sz="half" idx="2"/>
          </p:nvPr>
        </p:nvSpPr>
        <p:spPr>
          <a:xfrm>
            <a:off x="6172200" y="2895600"/>
            <a:ext cx="5308600" cy="3200400"/>
          </a:xfrm>
        </p:spPr>
        <p:txBody>
          <a:bodyPr/>
          <a:lstStyle/>
          <a:p>
            <a:pPr eaLnBrk="1" hangingPunct="1">
              <a:defRPr/>
            </a:pPr>
            <a:r>
              <a:rPr lang="en-US" sz="2400" dirty="0"/>
              <a:t>Discretionary access control (DAC)</a:t>
            </a:r>
          </a:p>
          <a:p>
            <a:pPr eaLnBrk="1" hangingPunct="1">
              <a:defRPr/>
            </a:pPr>
            <a:r>
              <a:rPr lang="en-US" sz="2400" dirty="0"/>
              <a:t>Role-based access control (RBAC)</a:t>
            </a:r>
          </a:p>
          <a:p>
            <a:pPr eaLnBrk="1" hangingPunct="1">
              <a:defRPr/>
            </a:pPr>
            <a:r>
              <a:rPr lang="en-US" sz="2400" dirty="0"/>
              <a:t>Non-interference</a:t>
            </a:r>
          </a:p>
          <a:p>
            <a:pPr eaLnBrk="1" hangingPunct="1">
              <a:defRPr/>
            </a:pPr>
            <a:r>
              <a:rPr lang="en-US" sz="2400" dirty="0"/>
              <a:t>Information flow</a:t>
            </a:r>
          </a:p>
        </p:txBody>
      </p:sp>
      <p:sp>
        <p:nvSpPr>
          <p:cNvPr id="686087" name="Rectangle 7"/>
          <p:cNvSpPr>
            <a:spLocks noChangeArrowheads="1"/>
          </p:cNvSpPr>
          <p:nvPr/>
        </p:nvSpPr>
        <p:spPr bwMode="auto">
          <a:xfrm>
            <a:off x="711200" y="1981200"/>
            <a:ext cx="10769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50000"/>
              </a:spcBef>
              <a:buFontTx/>
              <a:buChar char="•"/>
              <a:defRPr/>
            </a:pPr>
            <a:r>
              <a:rPr lang="en-US" sz="2600" dirty="0">
                <a:latin typeface="Arial" charset="0"/>
                <a:ea typeface="ＭＳ Ｐゴシック" charset="0"/>
              </a:rPr>
              <a:t>A model is a simplified representation used to explain a real world system</a:t>
            </a:r>
          </a:p>
        </p:txBody>
      </p:sp>
      <p:sp>
        <p:nvSpPr>
          <p:cNvPr id="8" name="Rectangle 7"/>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02311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AD21DA9-3D0C-4522-A788-10721C2D5E9E}" type="slidenum">
              <a:rPr lang="en-US" altLang="en-US" sz="2000">
                <a:latin typeface="Arial" panose="020B0604020202020204" pitchFamily="34" charset="0"/>
              </a:rPr>
              <a:pPr eaLnBrk="1" hangingPunct="1"/>
              <a:t>30</a:t>
            </a:fld>
            <a:endParaRPr lang="en-US" altLang="en-US" sz="2000">
              <a:latin typeface="Arial" panose="020B0604020202020204" pitchFamily="34" charset="0"/>
            </a:endParaRPr>
          </a:p>
        </p:txBody>
      </p:sp>
      <p:sp>
        <p:nvSpPr>
          <p:cNvPr id="706562" name="Rectangle 2"/>
          <p:cNvSpPr>
            <a:spLocks noGrp="1" noChangeArrowheads="1"/>
          </p:cNvSpPr>
          <p:nvPr>
            <p:ph type="title"/>
          </p:nvPr>
        </p:nvSpPr>
        <p:spPr/>
        <p:txBody>
          <a:bodyPr/>
          <a:lstStyle/>
          <a:p>
            <a:pPr eaLnBrk="1" hangingPunct="1">
              <a:defRPr/>
            </a:pPr>
            <a:r>
              <a:rPr lang="en-US" smtClean="0">
                <a:ea typeface="+mj-ea"/>
              </a:rPr>
              <a:t>ITSEC</a:t>
            </a:r>
          </a:p>
        </p:txBody>
      </p:sp>
      <p:sp>
        <p:nvSpPr>
          <p:cNvPr id="706563" name="Rectangle 3"/>
          <p:cNvSpPr>
            <a:spLocks noGrp="1" noChangeArrowheads="1"/>
          </p:cNvSpPr>
          <p:nvPr>
            <p:ph type="body" idx="1"/>
          </p:nvPr>
        </p:nvSpPr>
        <p:spPr/>
        <p:txBody>
          <a:bodyPr/>
          <a:lstStyle/>
          <a:p>
            <a:pPr eaLnBrk="1" hangingPunct="1">
              <a:defRPr/>
            </a:pPr>
            <a:r>
              <a:rPr lang="en-US" i="1" smtClean="0">
                <a:ea typeface="+mn-ea"/>
              </a:rPr>
              <a:t>Information Technology Security Evaluation Criteria</a:t>
            </a:r>
            <a:endParaRPr lang="en-US" smtClean="0">
              <a:ea typeface="+mn-ea"/>
            </a:endParaRPr>
          </a:p>
          <a:p>
            <a:pPr eaLnBrk="1" hangingPunct="1">
              <a:defRPr/>
            </a:pPr>
            <a:r>
              <a:rPr lang="en-US" smtClean="0">
                <a:ea typeface="+mn-ea"/>
              </a:rPr>
              <a:t>European standard for security evaluations</a:t>
            </a:r>
          </a:p>
          <a:p>
            <a:pPr eaLnBrk="1" hangingPunct="1">
              <a:defRPr/>
            </a:pPr>
            <a:r>
              <a:rPr lang="en-US" smtClean="0">
                <a:ea typeface="+mn-ea"/>
              </a:rPr>
              <a:t>Superseded by Common Criteria</a:t>
            </a:r>
          </a:p>
          <a:p>
            <a:pPr eaLnBrk="1" hangingPunct="1">
              <a:defRPr/>
            </a:pPr>
            <a:r>
              <a:rPr lang="en-US" smtClean="0">
                <a:ea typeface="+mn-ea"/>
              </a:rPr>
              <a:t>ITSEC addresses </a:t>
            </a:r>
            <a:r>
              <a:rPr lang="en-US" i="1" smtClean="0">
                <a:ea typeface="+mn-ea"/>
              </a:rPr>
              <a:t>confidentiality</a:t>
            </a:r>
            <a:r>
              <a:rPr lang="en-US" smtClean="0">
                <a:ea typeface="+mn-ea"/>
              </a:rPr>
              <a:t>, </a:t>
            </a:r>
            <a:r>
              <a:rPr lang="en-US" i="1" smtClean="0">
                <a:ea typeface="+mn-ea"/>
              </a:rPr>
              <a:t>integrity</a:t>
            </a:r>
            <a:r>
              <a:rPr lang="en-US" smtClean="0">
                <a:ea typeface="+mn-ea"/>
              </a:rPr>
              <a:t>, and </a:t>
            </a:r>
            <a:r>
              <a:rPr lang="en-US" i="1" smtClean="0">
                <a:ea typeface="+mn-ea"/>
              </a:rPr>
              <a:t>availability</a:t>
            </a:r>
            <a:r>
              <a:rPr lang="en-US" smtClean="0">
                <a:ea typeface="+mn-ea"/>
              </a:rPr>
              <a:t>, whereas TCSEC evaluated only </a:t>
            </a:r>
            <a:r>
              <a:rPr lang="en-US" i="1" smtClean="0">
                <a:ea typeface="+mn-ea"/>
              </a:rPr>
              <a:t>confidentiality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12118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0F0E35B-481F-4A79-BF62-08DA4DC04910}" type="slidenum">
              <a:rPr lang="en-US" altLang="en-US" sz="2000">
                <a:latin typeface="Arial" panose="020B0604020202020204" pitchFamily="34" charset="0"/>
              </a:rPr>
              <a:pPr eaLnBrk="1" hangingPunct="1"/>
              <a:t>31</a:t>
            </a:fld>
            <a:endParaRPr lang="en-US" altLang="en-US" sz="2000">
              <a:latin typeface="Arial" panose="020B0604020202020204" pitchFamily="34" charset="0"/>
            </a:endParaRPr>
          </a:p>
        </p:txBody>
      </p:sp>
      <p:sp>
        <p:nvSpPr>
          <p:cNvPr id="707586" name="Rectangle 2"/>
          <p:cNvSpPr>
            <a:spLocks noGrp="1" noChangeArrowheads="1"/>
          </p:cNvSpPr>
          <p:nvPr>
            <p:ph type="title"/>
          </p:nvPr>
        </p:nvSpPr>
        <p:spPr/>
        <p:txBody>
          <a:bodyPr/>
          <a:lstStyle/>
          <a:p>
            <a:pPr eaLnBrk="1" hangingPunct="1">
              <a:defRPr/>
            </a:pPr>
            <a:r>
              <a:rPr lang="en-US" smtClean="0">
                <a:ea typeface="+mj-ea"/>
              </a:rPr>
              <a:t>SEI-CMMI</a:t>
            </a:r>
          </a:p>
        </p:txBody>
      </p:sp>
      <p:sp>
        <p:nvSpPr>
          <p:cNvPr id="707587" name="Rectangle 3"/>
          <p:cNvSpPr>
            <a:spLocks noGrp="1" noChangeArrowheads="1"/>
          </p:cNvSpPr>
          <p:nvPr>
            <p:ph type="body" idx="1"/>
          </p:nvPr>
        </p:nvSpPr>
        <p:spPr/>
        <p:txBody>
          <a:bodyPr/>
          <a:lstStyle/>
          <a:p>
            <a:pPr eaLnBrk="1" hangingPunct="1"/>
            <a:r>
              <a:rPr lang="en-US" altLang="en-US" dirty="0" smtClean="0"/>
              <a:t>Software Engineering Institute Capability Maturity Model Integration</a:t>
            </a:r>
          </a:p>
          <a:p>
            <a:pPr eaLnBrk="1" hangingPunct="1"/>
            <a:r>
              <a:rPr lang="en-US" altLang="en-US" dirty="0" smtClean="0"/>
              <a:t>Objective measure of the maturity of an organization</a:t>
            </a:r>
            <a:r>
              <a:rPr lang="ja-JP" altLang="en-US" dirty="0" smtClean="0"/>
              <a:t>’</a:t>
            </a:r>
            <a:r>
              <a:rPr lang="en-US" altLang="ja-JP" dirty="0" smtClean="0"/>
              <a:t>s system engineering practices</a:t>
            </a:r>
          </a:p>
          <a:p>
            <a:pPr lvl="1" eaLnBrk="1" hangingPunct="1"/>
            <a:r>
              <a:rPr lang="en-US" altLang="en-US" dirty="0"/>
              <a:t>Level 0 – Incomplete</a:t>
            </a:r>
          </a:p>
          <a:p>
            <a:pPr lvl="1" eaLnBrk="1" hangingPunct="1"/>
            <a:r>
              <a:rPr lang="en-US" altLang="en-US" dirty="0"/>
              <a:t>Level 1 – Performed</a:t>
            </a:r>
          </a:p>
          <a:p>
            <a:pPr lvl="1" eaLnBrk="1" hangingPunct="1"/>
            <a:r>
              <a:rPr lang="en-US" altLang="en-US" dirty="0"/>
              <a:t>Level 2 – Managed</a:t>
            </a:r>
          </a:p>
          <a:p>
            <a:pPr lvl="1" eaLnBrk="1" hangingPunct="1"/>
            <a:r>
              <a:rPr lang="en-US" altLang="en-US" dirty="0"/>
              <a:t>Level 3 – Defined</a:t>
            </a:r>
          </a:p>
          <a:p>
            <a:pPr lvl="1" eaLnBrk="1" hangingPunct="1"/>
            <a:r>
              <a:rPr lang="en-US" altLang="en-US" dirty="0"/>
              <a:t>Level 4 – Quantitatively Managed</a:t>
            </a:r>
          </a:p>
          <a:p>
            <a:pPr lvl="1" eaLnBrk="1" hangingPunct="1"/>
            <a:r>
              <a:rPr lang="en-US" altLang="en-US" dirty="0"/>
              <a:t>Level 5 – Optimizing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47990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65B50E1-6493-46F3-827C-37BA1D5E7F2C}" type="slidenum">
              <a:rPr lang="en-US" altLang="en-US" sz="2000">
                <a:latin typeface="Arial" panose="020B0604020202020204" pitchFamily="34" charset="0"/>
              </a:rPr>
              <a:pPr eaLnBrk="1" hangingPunct="1"/>
              <a:t>32</a:t>
            </a:fld>
            <a:endParaRPr lang="en-US" altLang="en-US" sz="2000">
              <a:latin typeface="Arial" panose="020B0604020202020204" pitchFamily="34" charset="0"/>
            </a:endParaRPr>
          </a:p>
        </p:txBody>
      </p:sp>
      <p:sp>
        <p:nvSpPr>
          <p:cNvPr id="708610" name="Rectangle 2"/>
          <p:cNvSpPr>
            <a:spLocks noGrp="1" noChangeArrowheads="1"/>
          </p:cNvSpPr>
          <p:nvPr>
            <p:ph type="title"/>
          </p:nvPr>
        </p:nvSpPr>
        <p:spPr/>
        <p:txBody>
          <a:bodyPr/>
          <a:lstStyle/>
          <a:p>
            <a:pPr eaLnBrk="1" hangingPunct="1">
              <a:defRPr/>
            </a:pPr>
            <a:r>
              <a:rPr lang="en-US" smtClean="0">
                <a:ea typeface="+mj-ea"/>
              </a:rPr>
              <a:t>SSE-CMM</a:t>
            </a:r>
          </a:p>
        </p:txBody>
      </p:sp>
      <p:sp>
        <p:nvSpPr>
          <p:cNvPr id="708611" name="Rectangle 3"/>
          <p:cNvSpPr>
            <a:spLocks noGrp="1" noChangeArrowheads="1"/>
          </p:cNvSpPr>
          <p:nvPr>
            <p:ph type="body" idx="1"/>
          </p:nvPr>
        </p:nvSpPr>
        <p:spPr/>
        <p:txBody>
          <a:bodyPr/>
          <a:lstStyle/>
          <a:p>
            <a:pPr eaLnBrk="1" hangingPunct="1">
              <a:defRPr/>
            </a:pPr>
            <a:r>
              <a:rPr lang="en-US" dirty="0" smtClean="0">
                <a:ea typeface="+mn-ea"/>
              </a:rPr>
              <a:t>Systems Security Engineering Capability Maturity Model</a:t>
            </a:r>
          </a:p>
          <a:p>
            <a:pPr eaLnBrk="1" hangingPunct="1">
              <a:defRPr/>
            </a:pPr>
            <a:r>
              <a:rPr lang="en-US" dirty="0" smtClean="0">
                <a:ea typeface="+mn-ea"/>
              </a:rPr>
              <a:t>Objective measure of the maturity of security engineering</a:t>
            </a:r>
          </a:p>
          <a:p>
            <a:pPr lvl="1" eaLnBrk="1" hangingPunct="1">
              <a:defRPr/>
            </a:pPr>
            <a:r>
              <a:rPr lang="en-US" dirty="0">
                <a:ea typeface="+mn-ea"/>
              </a:rPr>
              <a:t>Capability Level 1 - Performed Informally</a:t>
            </a:r>
          </a:p>
          <a:p>
            <a:pPr lvl="1" eaLnBrk="1" hangingPunct="1">
              <a:defRPr/>
            </a:pPr>
            <a:r>
              <a:rPr lang="en-US" dirty="0">
                <a:ea typeface="+mn-ea"/>
              </a:rPr>
              <a:t>Capability Level 2 - Planned and Tracked</a:t>
            </a:r>
          </a:p>
          <a:p>
            <a:pPr lvl="1" eaLnBrk="1" hangingPunct="1">
              <a:defRPr/>
            </a:pPr>
            <a:r>
              <a:rPr lang="en-US" dirty="0">
                <a:ea typeface="+mn-ea"/>
              </a:rPr>
              <a:t>Capability Level 3 - Well Defined</a:t>
            </a:r>
          </a:p>
          <a:p>
            <a:pPr lvl="1" eaLnBrk="1" hangingPunct="1">
              <a:defRPr/>
            </a:pPr>
            <a:r>
              <a:rPr lang="en-US" dirty="0">
                <a:ea typeface="+mn-ea"/>
              </a:rPr>
              <a:t>Capability Level 4 - Quantitatively Controlled</a:t>
            </a:r>
          </a:p>
          <a:p>
            <a:pPr lvl="1" eaLnBrk="1" hangingPunct="1">
              <a:defRPr/>
            </a:pPr>
            <a:r>
              <a:rPr lang="en-US" dirty="0">
                <a:ea typeface="+mn-ea"/>
              </a:rPr>
              <a:t>Capability Level 5 - Continuously Improving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058449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E8B32FB-A003-4E82-A59E-EDABC9CD844F}" type="slidenum">
              <a:rPr lang="en-US" altLang="en-US" sz="2000">
                <a:latin typeface="Arial" panose="020B0604020202020204" pitchFamily="34" charset="0"/>
              </a:rPr>
              <a:pPr eaLnBrk="1" hangingPunct="1"/>
              <a:t>33</a:t>
            </a:fld>
            <a:endParaRPr lang="en-US" altLang="en-US" sz="2000">
              <a:latin typeface="Arial" panose="020B0604020202020204" pitchFamily="34" charset="0"/>
            </a:endParaRPr>
          </a:p>
        </p:txBody>
      </p:sp>
      <p:sp>
        <p:nvSpPr>
          <p:cNvPr id="709634" name="Rectangle 2"/>
          <p:cNvSpPr>
            <a:spLocks noGrp="1" noChangeArrowheads="1"/>
          </p:cNvSpPr>
          <p:nvPr>
            <p:ph type="title"/>
          </p:nvPr>
        </p:nvSpPr>
        <p:spPr/>
        <p:txBody>
          <a:bodyPr/>
          <a:lstStyle/>
          <a:p>
            <a:pPr eaLnBrk="1" hangingPunct="1">
              <a:defRPr/>
            </a:pPr>
            <a:r>
              <a:rPr lang="en-US" smtClean="0">
                <a:ea typeface="+mj-ea"/>
              </a:rPr>
              <a:t>Certification and Accreditation</a:t>
            </a:r>
          </a:p>
        </p:txBody>
      </p:sp>
      <p:sp>
        <p:nvSpPr>
          <p:cNvPr id="709635" name="Rectangle 3"/>
          <p:cNvSpPr>
            <a:spLocks noGrp="1" noChangeArrowheads="1"/>
          </p:cNvSpPr>
          <p:nvPr>
            <p:ph type="body" idx="1"/>
          </p:nvPr>
        </p:nvSpPr>
        <p:spPr/>
        <p:txBody>
          <a:bodyPr/>
          <a:lstStyle/>
          <a:p>
            <a:pPr eaLnBrk="1" hangingPunct="1"/>
            <a:r>
              <a:rPr lang="en-US" altLang="en-US" smtClean="0"/>
              <a:t>Processes used to evaluate and approve a system for use</a:t>
            </a:r>
          </a:p>
          <a:p>
            <a:pPr eaLnBrk="1" hangingPunct="1"/>
            <a:r>
              <a:rPr lang="en-US" altLang="en-US" smtClean="0"/>
              <a:t>Two-step process</a:t>
            </a:r>
          </a:p>
          <a:p>
            <a:pPr lvl="1" eaLnBrk="1" hangingPunct="1"/>
            <a:r>
              <a:rPr lang="en-US" altLang="en-US" i="1" smtClean="0"/>
              <a:t>Certification</a:t>
            </a:r>
            <a:r>
              <a:rPr lang="en-US" altLang="en-US" smtClean="0"/>
              <a:t> is the process of evaluation of a system</a:t>
            </a:r>
            <a:r>
              <a:rPr lang="ja-JP" altLang="en-US" smtClean="0"/>
              <a:t>’</a:t>
            </a:r>
            <a:r>
              <a:rPr lang="en-US" altLang="ja-JP" smtClean="0"/>
              <a:t>s architecture, design, and controls, according to established evaluation criteria.</a:t>
            </a:r>
          </a:p>
          <a:p>
            <a:pPr lvl="1" eaLnBrk="1" hangingPunct="1"/>
            <a:r>
              <a:rPr lang="en-US" altLang="en-US" i="1" smtClean="0"/>
              <a:t>Accreditation</a:t>
            </a:r>
            <a:r>
              <a:rPr lang="en-US" altLang="en-US" smtClean="0"/>
              <a:t> is the formal management decision to approve the use of a certified system.</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06781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30BA3DE-F59A-45EB-B56D-D64C4E390917}" type="slidenum">
              <a:rPr lang="en-US" altLang="en-US" sz="2000">
                <a:latin typeface="Arial" panose="020B0604020202020204" pitchFamily="34" charset="0"/>
              </a:rPr>
              <a:pPr eaLnBrk="1" hangingPunct="1"/>
              <a:t>34</a:t>
            </a:fld>
            <a:endParaRPr lang="en-US" altLang="en-US" sz="2000">
              <a:latin typeface="Arial" panose="020B0604020202020204" pitchFamily="34" charset="0"/>
            </a:endParaRPr>
          </a:p>
        </p:txBody>
      </p:sp>
      <p:sp>
        <p:nvSpPr>
          <p:cNvPr id="710658" name="Rectangle 2"/>
          <p:cNvSpPr>
            <a:spLocks noGrp="1" noChangeArrowheads="1"/>
          </p:cNvSpPr>
          <p:nvPr>
            <p:ph type="title"/>
          </p:nvPr>
        </p:nvSpPr>
        <p:spPr/>
        <p:txBody>
          <a:bodyPr/>
          <a:lstStyle/>
          <a:p>
            <a:pPr eaLnBrk="1" hangingPunct="1">
              <a:defRPr/>
            </a:pPr>
            <a:r>
              <a:rPr lang="en-US" smtClean="0">
                <a:ea typeface="+mj-ea"/>
              </a:rPr>
              <a:t>Certification and Accreditation (cont.)</a:t>
            </a:r>
          </a:p>
        </p:txBody>
      </p:sp>
      <p:sp>
        <p:nvSpPr>
          <p:cNvPr id="710659" name="Rectangle 3"/>
          <p:cNvSpPr>
            <a:spLocks noGrp="1" noChangeArrowheads="1"/>
          </p:cNvSpPr>
          <p:nvPr>
            <p:ph type="body" idx="1"/>
          </p:nvPr>
        </p:nvSpPr>
        <p:spPr/>
        <p:txBody>
          <a:bodyPr>
            <a:normAutofit/>
          </a:bodyPr>
          <a:lstStyle/>
          <a:p>
            <a:pPr eaLnBrk="1" hangingPunct="1">
              <a:defRPr/>
            </a:pPr>
            <a:r>
              <a:rPr lang="en-US" dirty="0"/>
              <a:t>Standards / processes for certification and accreditation</a:t>
            </a:r>
          </a:p>
          <a:p>
            <a:pPr lvl="1" eaLnBrk="1" hangingPunct="1">
              <a:defRPr/>
            </a:pPr>
            <a:r>
              <a:rPr lang="en-US" dirty="0">
                <a:ea typeface="+mn-ea"/>
              </a:rPr>
              <a:t>FedRAMP (Federal Risk and Authorization Management Program, 2012)</a:t>
            </a:r>
          </a:p>
          <a:p>
            <a:pPr lvl="1" eaLnBrk="1" hangingPunct="1">
              <a:defRPr/>
            </a:pPr>
            <a:r>
              <a:rPr lang="en-US" dirty="0">
                <a:ea typeface="+mn-ea"/>
              </a:rPr>
              <a:t>FISMA (Federal Information Security Management Act of 2002)</a:t>
            </a:r>
          </a:p>
          <a:p>
            <a:pPr lvl="1" eaLnBrk="1" hangingPunct="1">
              <a:defRPr/>
            </a:pPr>
            <a:r>
              <a:rPr lang="en-US" dirty="0">
                <a:ea typeface="+mn-ea"/>
              </a:rPr>
              <a:t>DITSCAP (Department of Defense Information Technology Security Certification and Accreditation Process)</a:t>
            </a:r>
          </a:p>
          <a:p>
            <a:pPr lvl="1" eaLnBrk="1" hangingPunct="1">
              <a:defRPr/>
            </a:pPr>
            <a:r>
              <a:rPr lang="en-US" dirty="0">
                <a:ea typeface="+mn-ea"/>
              </a:rPr>
              <a:t>DIACAP (DoD Information Assurance Certification and Accreditation Process</a:t>
            </a:r>
            <a:r>
              <a:rPr lang="en-US" dirty="0" smtClean="0">
                <a:ea typeface="+mn-ea"/>
              </a:rPr>
              <a:t>)  This </a:t>
            </a:r>
            <a:r>
              <a:rPr lang="en-US" dirty="0" err="1" smtClean="0">
                <a:ea typeface="+mn-ea"/>
              </a:rPr>
              <a:t>supercedes</a:t>
            </a:r>
            <a:r>
              <a:rPr lang="en-US" dirty="0" smtClean="0">
                <a:ea typeface="+mn-ea"/>
              </a:rPr>
              <a:t> DITSCAP!</a:t>
            </a:r>
            <a:endParaRPr lang="en-US" dirty="0">
              <a:ea typeface="+mn-ea"/>
            </a:endParaRPr>
          </a:p>
          <a:p>
            <a:pPr lvl="1" eaLnBrk="1" hangingPunct="1">
              <a:defRPr/>
            </a:pPr>
            <a:r>
              <a:rPr lang="en-US" dirty="0">
                <a:ea typeface="+mn-ea"/>
              </a:rPr>
              <a:t>NIACAP (</a:t>
            </a:r>
            <a:r>
              <a:rPr lang="en-US" dirty="0" smtClean="0">
                <a:ea typeface="+mn-ea"/>
              </a:rPr>
              <a:t>Nat’l </a:t>
            </a:r>
            <a:r>
              <a:rPr lang="en-US" dirty="0">
                <a:ea typeface="+mn-ea"/>
              </a:rPr>
              <a:t>Information Assurance </a:t>
            </a:r>
            <a:r>
              <a:rPr lang="en-US" dirty="0" smtClean="0">
                <a:ea typeface="+mn-ea"/>
              </a:rPr>
              <a:t>Cert. </a:t>
            </a:r>
            <a:r>
              <a:rPr lang="en-US" dirty="0">
                <a:ea typeface="+mn-ea"/>
              </a:rPr>
              <a:t>and Accreditation Process</a:t>
            </a:r>
            <a:r>
              <a:rPr lang="en-US" dirty="0" smtClean="0">
                <a:ea typeface="+mn-ea"/>
              </a:rPr>
              <a:t>)  Used for systems that handle U.S. National Security Info. (NSA)</a:t>
            </a:r>
            <a:endParaRPr lang="en-US" dirty="0">
              <a:ea typeface="+mn-ea"/>
            </a:endParaRPr>
          </a:p>
          <a:p>
            <a:pPr lvl="1" eaLnBrk="1" hangingPunct="1">
              <a:defRPr/>
            </a:pPr>
            <a:r>
              <a:rPr lang="en-US" dirty="0">
                <a:ea typeface="+mn-ea"/>
              </a:rPr>
              <a:t>DCID 6/3 (Director of Central intelligence Directive 6/3)</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39766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7"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2B43CE4-B313-4587-AEF9-F2F97AF6FADF}" type="slidenum">
              <a:rPr lang="en-US" altLang="en-US" sz="2000">
                <a:latin typeface="Arial" panose="020B0604020202020204" pitchFamily="34" charset="0"/>
              </a:rPr>
              <a:pPr eaLnBrk="1" hangingPunct="1"/>
              <a:t>35</a:t>
            </a:fld>
            <a:endParaRPr lang="en-US" altLang="en-US" sz="2000">
              <a:latin typeface="Arial" panose="020B0604020202020204" pitchFamily="34" charset="0"/>
            </a:endParaRPr>
          </a:p>
        </p:txBody>
      </p:sp>
      <p:sp>
        <p:nvSpPr>
          <p:cNvPr id="712706" name="Rectangle 2"/>
          <p:cNvSpPr>
            <a:spLocks noGrp="1" noChangeArrowheads="1"/>
          </p:cNvSpPr>
          <p:nvPr>
            <p:ph type="title"/>
          </p:nvPr>
        </p:nvSpPr>
        <p:spPr/>
        <p:txBody>
          <a:bodyPr/>
          <a:lstStyle/>
          <a:p>
            <a:pPr eaLnBrk="1" hangingPunct="1">
              <a:defRPr/>
            </a:pPr>
            <a:r>
              <a:rPr lang="en-US" dirty="0" smtClean="0">
                <a:ea typeface="+mj-ea"/>
              </a:rPr>
              <a:t>Computer Components</a:t>
            </a:r>
          </a:p>
        </p:txBody>
      </p:sp>
      <p:sp>
        <p:nvSpPr>
          <p:cNvPr id="712707" name="Rectangle 3"/>
          <p:cNvSpPr>
            <a:spLocks noGrp="1" noChangeArrowheads="1"/>
          </p:cNvSpPr>
          <p:nvPr>
            <p:ph type="body" idx="1"/>
          </p:nvPr>
        </p:nvSpPr>
        <p:spPr/>
        <p:txBody>
          <a:bodyPr/>
          <a:lstStyle/>
          <a:p>
            <a:pPr eaLnBrk="1" hangingPunct="1">
              <a:defRPr/>
            </a:pPr>
            <a:r>
              <a:rPr lang="en-US" smtClean="0">
                <a:ea typeface="+mn-ea"/>
              </a:rPr>
              <a:t>Central processor</a:t>
            </a:r>
          </a:p>
          <a:p>
            <a:pPr eaLnBrk="1" hangingPunct="1">
              <a:defRPr/>
            </a:pPr>
            <a:r>
              <a:rPr lang="en-US" smtClean="0">
                <a:ea typeface="+mn-ea"/>
              </a:rPr>
              <a:t>Bus</a:t>
            </a:r>
          </a:p>
          <a:p>
            <a:pPr eaLnBrk="1" hangingPunct="1">
              <a:defRPr/>
            </a:pPr>
            <a:r>
              <a:rPr lang="en-US" smtClean="0">
                <a:ea typeface="+mn-ea"/>
              </a:rPr>
              <a:t>Main storage</a:t>
            </a:r>
          </a:p>
          <a:p>
            <a:pPr eaLnBrk="1" hangingPunct="1">
              <a:defRPr/>
            </a:pPr>
            <a:r>
              <a:rPr lang="en-US" smtClean="0">
                <a:ea typeface="+mn-ea"/>
              </a:rPr>
              <a:t>Secondary storage</a:t>
            </a:r>
          </a:p>
          <a:p>
            <a:pPr eaLnBrk="1" hangingPunct="1">
              <a:defRPr/>
            </a:pPr>
            <a:r>
              <a:rPr lang="en-US" smtClean="0">
                <a:ea typeface="+mn-ea"/>
              </a:rPr>
              <a:t>Communications</a:t>
            </a:r>
          </a:p>
          <a:p>
            <a:pPr eaLnBrk="1" hangingPunct="1">
              <a:defRPr/>
            </a:pPr>
            <a:r>
              <a:rPr lang="en-US" smtClean="0">
                <a:ea typeface="+mn-ea"/>
              </a:rPr>
              <a:t>Firmware</a:t>
            </a:r>
          </a:p>
        </p:txBody>
      </p:sp>
      <p:sp>
        <p:nvSpPr>
          <p:cNvPr id="8" name="Rectangle 7"/>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390" y="1628061"/>
            <a:ext cx="4102100" cy="3060700"/>
          </a:xfrm>
          <a:prstGeom prst="rect">
            <a:avLst/>
          </a:prstGeom>
        </p:spPr>
      </p:pic>
    </p:spTree>
    <p:extLst>
      <p:ext uri="{BB962C8B-B14F-4D97-AF65-F5344CB8AC3E}">
        <p14:creationId xmlns:p14="http://schemas.microsoft.com/office/powerpoint/2010/main" val="1760773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FF197EF-7C3F-49EE-8BE1-9A59EBE52591}" type="slidenum">
              <a:rPr lang="en-US" altLang="en-US" sz="2000">
                <a:latin typeface="Arial" panose="020B0604020202020204" pitchFamily="34" charset="0"/>
              </a:rPr>
              <a:pPr eaLnBrk="1" hangingPunct="1"/>
              <a:t>36</a:t>
            </a:fld>
            <a:endParaRPr lang="en-US" altLang="en-US" sz="2000">
              <a:latin typeface="Arial" panose="020B0604020202020204" pitchFamily="34" charset="0"/>
            </a:endParaRPr>
          </a:p>
        </p:txBody>
      </p:sp>
      <p:sp>
        <p:nvSpPr>
          <p:cNvPr id="713730" name="Rectangle 2"/>
          <p:cNvSpPr>
            <a:spLocks noGrp="1" noChangeArrowheads="1"/>
          </p:cNvSpPr>
          <p:nvPr>
            <p:ph type="title"/>
          </p:nvPr>
        </p:nvSpPr>
        <p:spPr/>
        <p:txBody>
          <a:bodyPr/>
          <a:lstStyle/>
          <a:p>
            <a:pPr eaLnBrk="1" hangingPunct="1">
              <a:defRPr/>
            </a:pPr>
            <a:r>
              <a:rPr lang="en-US" dirty="0" smtClean="0">
                <a:ea typeface="+mj-ea"/>
              </a:rPr>
              <a:t>Central Processor (CPU)</a:t>
            </a:r>
          </a:p>
        </p:txBody>
      </p:sp>
      <p:sp>
        <p:nvSpPr>
          <p:cNvPr id="713731" name="Rectangle 3"/>
          <p:cNvSpPr>
            <a:spLocks noGrp="1" noChangeArrowheads="1"/>
          </p:cNvSpPr>
          <p:nvPr>
            <p:ph type="body" idx="1"/>
          </p:nvPr>
        </p:nvSpPr>
        <p:spPr/>
        <p:txBody>
          <a:bodyPr/>
          <a:lstStyle/>
          <a:p>
            <a:pPr eaLnBrk="1" hangingPunct="1">
              <a:defRPr/>
            </a:pPr>
            <a:r>
              <a:rPr lang="en-US" dirty="0" smtClean="0">
                <a:ea typeface="+mn-ea"/>
              </a:rPr>
              <a:t>Executes program instructions</a:t>
            </a:r>
          </a:p>
          <a:p>
            <a:pPr eaLnBrk="1" hangingPunct="1">
              <a:defRPr/>
            </a:pPr>
            <a:r>
              <a:rPr lang="en-US" dirty="0" smtClean="0">
                <a:ea typeface="+mn-ea"/>
              </a:rPr>
              <a:t>Components</a:t>
            </a:r>
          </a:p>
          <a:p>
            <a:pPr lvl="1" eaLnBrk="1" hangingPunct="1">
              <a:defRPr/>
            </a:pPr>
            <a:r>
              <a:rPr lang="en-US" b="1" dirty="0">
                <a:ea typeface="+mn-ea"/>
              </a:rPr>
              <a:t>Arithmetic logic unit (ALU).</a:t>
            </a:r>
            <a:r>
              <a:rPr lang="en-US" dirty="0">
                <a:ea typeface="+mn-ea"/>
              </a:rPr>
              <a:t>  Performs arithmetic and logic operations.</a:t>
            </a:r>
            <a:endParaRPr lang="en-US" b="1" dirty="0">
              <a:ea typeface="+mn-ea"/>
            </a:endParaRPr>
          </a:p>
          <a:p>
            <a:pPr lvl="1" eaLnBrk="1" hangingPunct="1">
              <a:defRPr/>
            </a:pPr>
            <a:r>
              <a:rPr lang="en-US" b="1" dirty="0">
                <a:ea typeface="+mn-ea"/>
              </a:rPr>
              <a:t>Registers.</a:t>
            </a:r>
            <a:r>
              <a:rPr lang="en-US" dirty="0">
                <a:ea typeface="+mn-ea"/>
              </a:rPr>
              <a:t>  These are temporary storage locations that are used to store the results of intermediate calculations.  A CPU can access data in its registers far more quickly than main memory.</a:t>
            </a:r>
            <a:endParaRPr lang="en-US" b="1" dirty="0">
              <a:ea typeface="+mn-ea"/>
            </a:endParaRPr>
          </a:p>
          <a:p>
            <a:pPr lvl="1" eaLnBrk="1" hangingPunct="1">
              <a:defRPr/>
            </a:pPr>
            <a:r>
              <a:rPr lang="en-US" b="1" dirty="0">
                <a:ea typeface="+mn-ea"/>
              </a:rPr>
              <a:t>Program counter.</a:t>
            </a:r>
            <a:r>
              <a:rPr lang="en-US" dirty="0">
                <a:ea typeface="+mn-ea"/>
              </a:rPr>
              <a:t>  A register that keeps track of which instruction in a program the CPU is currently working on.</a:t>
            </a:r>
            <a:endParaRPr lang="en-US" b="1" dirty="0">
              <a:ea typeface="+mn-ea"/>
            </a:endParaRPr>
          </a:p>
          <a:p>
            <a:pPr lvl="1" eaLnBrk="1" hangingPunct="1">
              <a:defRPr/>
            </a:pPr>
            <a:r>
              <a:rPr lang="en-US" b="1" dirty="0">
                <a:ea typeface="+mn-ea"/>
              </a:rPr>
              <a:t>Memory interface.</a:t>
            </a:r>
            <a:r>
              <a:rPr lang="en-US" dirty="0">
                <a:ea typeface="+mn-ea"/>
              </a:rPr>
              <a:t>  This is the circuitry that permits the CPU to access main memory.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935052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2429566-C601-4525-8941-985054CD291E}" type="slidenum">
              <a:rPr lang="en-US" altLang="en-US" sz="2000">
                <a:latin typeface="Arial" panose="020B0604020202020204" pitchFamily="34" charset="0"/>
              </a:rPr>
              <a:pPr eaLnBrk="1" hangingPunct="1"/>
              <a:t>37</a:t>
            </a:fld>
            <a:endParaRPr lang="en-US" altLang="en-US" sz="2000">
              <a:latin typeface="Arial" panose="020B0604020202020204" pitchFamily="34" charset="0"/>
            </a:endParaRPr>
          </a:p>
        </p:txBody>
      </p:sp>
      <p:sp>
        <p:nvSpPr>
          <p:cNvPr id="714754" name="Rectangle 2"/>
          <p:cNvSpPr>
            <a:spLocks noGrp="1" noChangeArrowheads="1"/>
          </p:cNvSpPr>
          <p:nvPr>
            <p:ph type="title"/>
          </p:nvPr>
        </p:nvSpPr>
        <p:spPr/>
        <p:txBody>
          <a:bodyPr/>
          <a:lstStyle/>
          <a:p>
            <a:pPr eaLnBrk="1" hangingPunct="1">
              <a:defRPr/>
            </a:pPr>
            <a:r>
              <a:rPr lang="en-US" dirty="0" smtClean="0">
                <a:ea typeface="+mj-ea"/>
              </a:rPr>
              <a:t>Central Processor (CPU) (cont.)</a:t>
            </a:r>
          </a:p>
        </p:txBody>
      </p:sp>
      <p:sp>
        <p:nvSpPr>
          <p:cNvPr id="714755" name="Rectangle 3"/>
          <p:cNvSpPr>
            <a:spLocks noGrp="1" noChangeArrowheads="1"/>
          </p:cNvSpPr>
          <p:nvPr>
            <p:ph type="body" idx="1"/>
          </p:nvPr>
        </p:nvSpPr>
        <p:spPr/>
        <p:txBody>
          <a:bodyPr/>
          <a:lstStyle/>
          <a:p>
            <a:pPr eaLnBrk="1" hangingPunct="1">
              <a:lnSpc>
                <a:spcPct val="90000"/>
              </a:lnSpc>
            </a:pPr>
            <a:r>
              <a:rPr lang="en-US" altLang="en-US" dirty="0" smtClean="0"/>
              <a:t>Operations</a:t>
            </a:r>
          </a:p>
          <a:p>
            <a:pPr lvl="1" eaLnBrk="1" hangingPunct="1">
              <a:lnSpc>
                <a:spcPct val="90000"/>
              </a:lnSpc>
            </a:pPr>
            <a:r>
              <a:rPr lang="en-US" altLang="en-US" b="1" dirty="0"/>
              <a:t>Fetch</a:t>
            </a:r>
            <a:r>
              <a:rPr lang="en-US" altLang="en-US" dirty="0"/>
              <a:t>.  The CPU fetches (retrieves) an instruction from memory.</a:t>
            </a:r>
          </a:p>
          <a:p>
            <a:pPr lvl="1" eaLnBrk="1" hangingPunct="1">
              <a:lnSpc>
                <a:spcPct val="90000"/>
              </a:lnSpc>
            </a:pPr>
            <a:r>
              <a:rPr lang="en-US" altLang="en-US" b="1" dirty="0"/>
              <a:t>Decode</a:t>
            </a:r>
            <a:r>
              <a:rPr lang="en-US" altLang="en-US" dirty="0"/>
              <a:t>.  The CPU breaks the instruction into its components: the </a:t>
            </a:r>
            <a:r>
              <a:rPr lang="en-US" altLang="en-US" i="1" dirty="0"/>
              <a:t>opcode</a:t>
            </a:r>
            <a:r>
              <a:rPr lang="en-US" altLang="en-US" dirty="0"/>
              <a:t> (or operation code – literally the task that the CPU is expected to perform) and zero or more </a:t>
            </a:r>
            <a:r>
              <a:rPr lang="en-US" altLang="en-US" i="1" dirty="0"/>
              <a:t>operands</a:t>
            </a:r>
            <a:r>
              <a:rPr lang="en-US" altLang="en-US" dirty="0"/>
              <a:t>, or numeric values that are associated with the opcode (for example, if the CPU is to add </a:t>
            </a:r>
            <a:r>
              <a:rPr lang="en-US" altLang="en-US" dirty="0" smtClean="0"/>
              <a:t>two </a:t>
            </a:r>
            <a:r>
              <a:rPr lang="en-US" altLang="en-US" dirty="0"/>
              <a:t>numbers together, the opcode will direct an addition, and two opcodes will be the two numbers to add together</a:t>
            </a:r>
            <a:r>
              <a:rPr lang="en-US" altLang="en-US" dirty="0" smtClean="0"/>
              <a:t>). </a:t>
            </a:r>
            <a:endParaRPr lang="en-US" altLang="en-US" dirty="0"/>
          </a:p>
          <a:p>
            <a:pPr lvl="1" eaLnBrk="1" hangingPunct="1">
              <a:lnSpc>
                <a:spcPct val="90000"/>
              </a:lnSpc>
            </a:pPr>
            <a:r>
              <a:rPr lang="en-US" altLang="en-US" b="1" dirty="0"/>
              <a:t>Execute</a:t>
            </a:r>
            <a:r>
              <a:rPr lang="en-US" altLang="en-US" dirty="0"/>
              <a:t>.  This is the actual operation as directed by the opcode.</a:t>
            </a:r>
          </a:p>
          <a:p>
            <a:pPr lvl="1" eaLnBrk="1" hangingPunct="1">
              <a:lnSpc>
                <a:spcPct val="90000"/>
              </a:lnSpc>
            </a:pPr>
            <a:r>
              <a:rPr lang="en-US" altLang="en-US" b="1" dirty="0" err="1"/>
              <a:t>Writeback</a:t>
            </a:r>
            <a:r>
              <a:rPr lang="en-US" altLang="en-US" dirty="0"/>
              <a:t>.  The CPU writes the result of the opcode (for instance, the sum of the two numbers to add together) to some memory location.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827183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E68D344-B082-4FF2-A060-C09A2E49024D}" type="slidenum">
              <a:rPr lang="en-US" altLang="en-US" sz="2000">
                <a:latin typeface="Arial" panose="020B0604020202020204" pitchFamily="34" charset="0"/>
              </a:rPr>
              <a:pPr eaLnBrk="1" hangingPunct="1"/>
              <a:t>38</a:t>
            </a:fld>
            <a:endParaRPr lang="en-US" altLang="en-US" sz="2000">
              <a:latin typeface="Arial" panose="020B0604020202020204" pitchFamily="34" charset="0"/>
            </a:endParaRPr>
          </a:p>
        </p:txBody>
      </p:sp>
      <p:sp>
        <p:nvSpPr>
          <p:cNvPr id="715778" name="Rectangle 2"/>
          <p:cNvSpPr>
            <a:spLocks noGrp="1" noChangeArrowheads="1"/>
          </p:cNvSpPr>
          <p:nvPr>
            <p:ph type="title"/>
          </p:nvPr>
        </p:nvSpPr>
        <p:spPr/>
        <p:txBody>
          <a:bodyPr/>
          <a:lstStyle/>
          <a:p>
            <a:pPr eaLnBrk="1" hangingPunct="1">
              <a:defRPr/>
            </a:pPr>
            <a:r>
              <a:rPr lang="en-US" dirty="0" smtClean="0">
                <a:ea typeface="+mj-ea"/>
              </a:rPr>
              <a:t>Central Processor (CPU) (cont.)</a:t>
            </a:r>
          </a:p>
        </p:txBody>
      </p:sp>
      <p:sp>
        <p:nvSpPr>
          <p:cNvPr id="715779" name="Rectangle 3"/>
          <p:cNvSpPr>
            <a:spLocks noGrp="1" noChangeArrowheads="1"/>
          </p:cNvSpPr>
          <p:nvPr>
            <p:ph type="body" idx="1"/>
          </p:nvPr>
        </p:nvSpPr>
        <p:spPr/>
        <p:txBody>
          <a:bodyPr/>
          <a:lstStyle/>
          <a:p>
            <a:pPr eaLnBrk="1" hangingPunct="1">
              <a:defRPr/>
            </a:pPr>
            <a:r>
              <a:rPr lang="en-US" smtClean="0">
                <a:ea typeface="+mn-ea"/>
              </a:rPr>
              <a:t>CPU instruction sets (of opcodes)</a:t>
            </a:r>
          </a:p>
          <a:p>
            <a:pPr lvl="1" eaLnBrk="1" hangingPunct="1">
              <a:defRPr/>
            </a:pPr>
            <a:r>
              <a:rPr lang="en-US" smtClean="0">
                <a:ea typeface="+mn-ea"/>
              </a:rPr>
              <a:t>CISC (Complex Instruction Set Computer)</a:t>
            </a:r>
          </a:p>
          <a:p>
            <a:pPr lvl="2" eaLnBrk="1" hangingPunct="1">
              <a:defRPr/>
            </a:pPr>
            <a:r>
              <a:rPr lang="en-US" smtClean="0">
                <a:ea typeface="+mn-ea"/>
              </a:rPr>
              <a:t>VAX, PDP-11, Motorola 68000, Intel x86</a:t>
            </a:r>
          </a:p>
          <a:p>
            <a:pPr lvl="1" eaLnBrk="1" hangingPunct="1">
              <a:defRPr/>
            </a:pPr>
            <a:r>
              <a:rPr lang="en-US" smtClean="0">
                <a:ea typeface="+mn-ea"/>
              </a:rPr>
              <a:t>RISC (Reduced Instruction Set Computer)</a:t>
            </a:r>
          </a:p>
          <a:p>
            <a:pPr lvl="2" eaLnBrk="1" hangingPunct="1">
              <a:defRPr/>
            </a:pPr>
            <a:r>
              <a:rPr lang="en-US" smtClean="0">
                <a:ea typeface="+mn-ea"/>
              </a:rPr>
              <a:t>SPARC, Dec Alpha, MIPS, Power PC</a:t>
            </a:r>
          </a:p>
          <a:p>
            <a:pPr lvl="1" eaLnBrk="1" hangingPunct="1">
              <a:defRPr/>
            </a:pPr>
            <a:r>
              <a:rPr lang="en-US" smtClean="0">
                <a:ea typeface="+mn-ea"/>
              </a:rPr>
              <a:t>Explicitly Parallel Instruction Computing (EPIC)</a:t>
            </a:r>
          </a:p>
          <a:p>
            <a:pPr lvl="2" eaLnBrk="1" hangingPunct="1">
              <a:defRPr/>
            </a:pPr>
            <a:r>
              <a:rPr lang="en-US" smtClean="0">
                <a:ea typeface="+mn-ea"/>
              </a:rPr>
              <a:t>Intel Itanium</a:t>
            </a:r>
          </a:p>
          <a:p>
            <a:pPr eaLnBrk="1" hangingPunct="1">
              <a:defRPr/>
            </a:pPr>
            <a:r>
              <a:rPr lang="en-US" smtClean="0">
                <a:ea typeface="+mn-ea"/>
              </a:rPr>
              <a:t>Single core, multi-core (2 to 8 CPUs on a single die)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14830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76BBB0D-42BC-46AA-81DC-3C2698FF9C45}" type="slidenum">
              <a:rPr lang="en-US" altLang="en-US" sz="2000">
                <a:latin typeface="Arial" panose="020B0604020202020204" pitchFamily="34" charset="0"/>
              </a:rPr>
              <a:pPr eaLnBrk="1" hangingPunct="1"/>
              <a:t>39</a:t>
            </a:fld>
            <a:endParaRPr lang="en-US" altLang="en-US" sz="2000">
              <a:latin typeface="Arial" panose="020B0604020202020204" pitchFamily="34" charset="0"/>
            </a:endParaRPr>
          </a:p>
        </p:txBody>
      </p:sp>
      <p:sp>
        <p:nvSpPr>
          <p:cNvPr id="716802" name="Rectangle 2"/>
          <p:cNvSpPr>
            <a:spLocks noGrp="1" noChangeArrowheads="1"/>
          </p:cNvSpPr>
          <p:nvPr>
            <p:ph type="title"/>
          </p:nvPr>
        </p:nvSpPr>
        <p:spPr/>
        <p:txBody>
          <a:bodyPr/>
          <a:lstStyle/>
          <a:p>
            <a:pPr eaLnBrk="1" hangingPunct="1">
              <a:defRPr/>
            </a:pPr>
            <a:r>
              <a:rPr lang="en-US" dirty="0" smtClean="0">
                <a:ea typeface="+mj-ea"/>
              </a:rPr>
              <a:t>Central Processor (CPU) (cont.)</a:t>
            </a:r>
          </a:p>
        </p:txBody>
      </p:sp>
      <p:sp>
        <p:nvSpPr>
          <p:cNvPr id="716803" name="Rectangle 3"/>
          <p:cNvSpPr>
            <a:spLocks noGrp="1" noChangeArrowheads="1"/>
          </p:cNvSpPr>
          <p:nvPr>
            <p:ph type="body" idx="1"/>
          </p:nvPr>
        </p:nvSpPr>
        <p:spPr/>
        <p:txBody>
          <a:bodyPr/>
          <a:lstStyle/>
          <a:p>
            <a:pPr eaLnBrk="1" hangingPunct="1"/>
            <a:r>
              <a:rPr lang="en-US" altLang="en-US" dirty="0" smtClean="0"/>
              <a:t>Single and multi processor computers</a:t>
            </a:r>
          </a:p>
          <a:p>
            <a:pPr lvl="1" eaLnBrk="1" hangingPunct="1"/>
            <a:r>
              <a:rPr lang="en-US" altLang="en-US" dirty="0" smtClean="0"/>
              <a:t>Symmetric multiprocessing (SMP) – two or more CPUs connected to the computer</a:t>
            </a:r>
            <a:r>
              <a:rPr lang="ja-JP" altLang="en-US" dirty="0" smtClean="0"/>
              <a:t>’</a:t>
            </a:r>
            <a:r>
              <a:rPr lang="en-US" altLang="ja-JP" dirty="0" smtClean="0"/>
              <a:t>s main memory. Virtually all multi processor computers are SMP.</a:t>
            </a:r>
          </a:p>
          <a:p>
            <a:pPr lvl="1" eaLnBrk="1" hangingPunct="1"/>
            <a:r>
              <a:rPr lang="en-US" altLang="en-US" dirty="0" smtClean="0"/>
              <a:t>Asymmetric multiprocessing (ASMP) – two or more CPUs, in a master-slave relationship.</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405052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9661D7B-0C1D-4420-A238-E9F276ED74D9}" type="slidenum">
              <a:rPr lang="en-US" altLang="en-US" sz="2000">
                <a:latin typeface="Arial" panose="020B0604020202020204" pitchFamily="34" charset="0"/>
              </a:rPr>
              <a:pPr eaLnBrk="1" hangingPunct="1"/>
              <a:t>4</a:t>
            </a:fld>
            <a:endParaRPr lang="en-US" altLang="en-US" sz="2000">
              <a:latin typeface="Arial" panose="020B0604020202020204" pitchFamily="34" charset="0"/>
            </a:endParaRPr>
          </a:p>
        </p:txBody>
      </p:sp>
      <p:sp>
        <p:nvSpPr>
          <p:cNvPr id="687106" name="Rectangle 2"/>
          <p:cNvSpPr>
            <a:spLocks noGrp="1" noChangeArrowheads="1"/>
          </p:cNvSpPr>
          <p:nvPr>
            <p:ph type="title"/>
          </p:nvPr>
        </p:nvSpPr>
        <p:spPr/>
        <p:txBody>
          <a:bodyPr/>
          <a:lstStyle/>
          <a:p>
            <a:pPr eaLnBrk="1" hangingPunct="1">
              <a:defRPr/>
            </a:pPr>
            <a:r>
              <a:rPr lang="en-US" dirty="0" smtClean="0">
                <a:ea typeface="+mj-ea"/>
              </a:rPr>
              <a:t>Bell-</a:t>
            </a:r>
            <a:r>
              <a:rPr lang="en-US" dirty="0" err="1" smtClean="0">
                <a:ea typeface="+mj-ea"/>
              </a:rPr>
              <a:t>LaPadula</a:t>
            </a:r>
            <a:endParaRPr lang="en-US" dirty="0" smtClean="0">
              <a:ea typeface="+mj-ea"/>
            </a:endParaRPr>
          </a:p>
        </p:txBody>
      </p:sp>
      <p:sp>
        <p:nvSpPr>
          <p:cNvPr id="687107" name="Rectangle 3"/>
          <p:cNvSpPr>
            <a:spLocks noGrp="1" noChangeArrowheads="1"/>
          </p:cNvSpPr>
          <p:nvPr>
            <p:ph type="body" idx="1"/>
          </p:nvPr>
        </p:nvSpPr>
        <p:spPr/>
        <p:txBody>
          <a:bodyPr/>
          <a:lstStyle/>
          <a:p>
            <a:pPr eaLnBrk="1" hangingPunct="1">
              <a:defRPr/>
            </a:pPr>
            <a:r>
              <a:rPr lang="en-US" i="1" smtClean="0">
                <a:ea typeface="+mn-ea"/>
              </a:rPr>
              <a:t>State machine</a:t>
            </a:r>
            <a:r>
              <a:rPr lang="en-US" smtClean="0">
                <a:ea typeface="+mn-ea"/>
              </a:rPr>
              <a:t> model that addresses the </a:t>
            </a:r>
            <a:r>
              <a:rPr lang="en-US" i="1" smtClean="0">
                <a:ea typeface="+mn-ea"/>
              </a:rPr>
              <a:t>confidentiality</a:t>
            </a:r>
            <a:r>
              <a:rPr lang="en-US" smtClean="0">
                <a:ea typeface="+mn-ea"/>
              </a:rPr>
              <a:t> of information.</a:t>
            </a:r>
          </a:p>
          <a:p>
            <a:pPr eaLnBrk="1" hangingPunct="1">
              <a:defRPr/>
            </a:pPr>
            <a:r>
              <a:rPr lang="en-US" smtClean="0">
                <a:ea typeface="+mn-ea"/>
              </a:rPr>
              <a:t>A subject can read all documents at or below his level of security, but cannot read any documents above his level of security (</a:t>
            </a:r>
            <a:r>
              <a:rPr lang="en-US" i="1" smtClean="0">
                <a:ea typeface="+mn-ea"/>
              </a:rPr>
              <a:t>no read up</a:t>
            </a:r>
            <a:r>
              <a:rPr lang="en-US" smtClean="0">
                <a:ea typeface="+mn-ea"/>
              </a:rPr>
              <a:t>, NRU). Prevents leaks.</a:t>
            </a:r>
          </a:p>
          <a:p>
            <a:pPr eaLnBrk="1" hangingPunct="1">
              <a:defRPr/>
            </a:pPr>
            <a:r>
              <a:rPr lang="en-US" smtClean="0">
                <a:ea typeface="+mn-ea"/>
              </a:rPr>
              <a:t>A subject can write documents at or above his level of security, but cannot write documents below his level (</a:t>
            </a:r>
            <a:r>
              <a:rPr lang="en-US" i="1" smtClean="0">
                <a:ea typeface="+mn-ea"/>
              </a:rPr>
              <a:t>no write down</a:t>
            </a:r>
            <a:r>
              <a:rPr lang="en-US" smtClean="0">
                <a:ea typeface="+mn-ea"/>
              </a:rPr>
              <a:t>, NWD). Prevents leaks.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275189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B7DA35E-1A6D-4E75-BB60-1CFBC0F67B19}" type="slidenum">
              <a:rPr lang="en-US" altLang="en-US" sz="2000">
                <a:latin typeface="Arial" panose="020B0604020202020204" pitchFamily="34" charset="0"/>
              </a:rPr>
              <a:pPr eaLnBrk="1" hangingPunct="1"/>
              <a:t>40</a:t>
            </a:fld>
            <a:endParaRPr lang="en-US" altLang="en-US" sz="2000">
              <a:latin typeface="Arial" panose="020B0604020202020204" pitchFamily="34" charset="0"/>
            </a:endParaRPr>
          </a:p>
        </p:txBody>
      </p:sp>
      <p:sp>
        <p:nvSpPr>
          <p:cNvPr id="717826" name="Rectangle 2"/>
          <p:cNvSpPr>
            <a:spLocks noGrp="1" noChangeArrowheads="1"/>
          </p:cNvSpPr>
          <p:nvPr>
            <p:ph type="title"/>
          </p:nvPr>
        </p:nvSpPr>
        <p:spPr/>
        <p:txBody>
          <a:bodyPr/>
          <a:lstStyle/>
          <a:p>
            <a:pPr eaLnBrk="1" hangingPunct="1">
              <a:defRPr/>
            </a:pPr>
            <a:r>
              <a:rPr lang="en-US" dirty="0" smtClean="0">
                <a:ea typeface="+mj-ea"/>
              </a:rPr>
              <a:t>Central Processor (CPU) (cont.)</a:t>
            </a:r>
          </a:p>
        </p:txBody>
      </p:sp>
      <p:sp>
        <p:nvSpPr>
          <p:cNvPr id="717827" name="Rectangle 3"/>
          <p:cNvSpPr>
            <a:spLocks noGrp="1" noChangeArrowheads="1"/>
          </p:cNvSpPr>
          <p:nvPr>
            <p:ph type="body" idx="1"/>
          </p:nvPr>
        </p:nvSpPr>
        <p:spPr/>
        <p:txBody>
          <a:bodyPr/>
          <a:lstStyle/>
          <a:p>
            <a:pPr eaLnBrk="1" hangingPunct="1"/>
            <a:r>
              <a:rPr lang="en-US" altLang="en-US" smtClean="0"/>
              <a:t>CPU security features</a:t>
            </a:r>
          </a:p>
          <a:p>
            <a:pPr lvl="1" eaLnBrk="1" hangingPunct="1"/>
            <a:r>
              <a:rPr lang="en-US" altLang="en-US" b="1" smtClean="0"/>
              <a:t>Protected mode</a:t>
            </a:r>
            <a:r>
              <a:rPr lang="en-US" altLang="en-US" smtClean="0"/>
              <a:t> – CPU prevents a process from being able to access the memory space assigned to another process</a:t>
            </a:r>
          </a:p>
          <a:p>
            <a:pPr lvl="1" eaLnBrk="1" hangingPunct="1"/>
            <a:r>
              <a:rPr lang="en-US" altLang="en-US" b="1" smtClean="0"/>
              <a:t>Executable space protection</a:t>
            </a:r>
            <a:r>
              <a:rPr lang="en-US" altLang="en-US" smtClean="0"/>
              <a:t> – prevents the execution of instructions that reside in data</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1306450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D724755-C703-4609-94AD-740121A702FA}" type="slidenum">
              <a:rPr lang="en-US" altLang="en-US" sz="2000">
                <a:latin typeface="Arial" panose="020B0604020202020204" pitchFamily="34" charset="0"/>
              </a:rPr>
              <a:pPr eaLnBrk="1" hangingPunct="1"/>
              <a:t>41</a:t>
            </a:fld>
            <a:endParaRPr lang="en-US" altLang="en-US" sz="2000">
              <a:latin typeface="Arial" panose="020B0604020202020204" pitchFamily="34" charset="0"/>
            </a:endParaRPr>
          </a:p>
        </p:txBody>
      </p:sp>
      <p:sp>
        <p:nvSpPr>
          <p:cNvPr id="718850" name="Rectangle 2"/>
          <p:cNvSpPr>
            <a:spLocks noGrp="1" noChangeArrowheads="1"/>
          </p:cNvSpPr>
          <p:nvPr>
            <p:ph type="title"/>
          </p:nvPr>
        </p:nvSpPr>
        <p:spPr/>
        <p:txBody>
          <a:bodyPr/>
          <a:lstStyle/>
          <a:p>
            <a:pPr eaLnBrk="1" hangingPunct="1">
              <a:defRPr/>
            </a:pPr>
            <a:r>
              <a:rPr lang="en-US" smtClean="0">
                <a:ea typeface="+mj-ea"/>
              </a:rPr>
              <a:t>Bus</a:t>
            </a:r>
          </a:p>
        </p:txBody>
      </p:sp>
      <p:sp>
        <p:nvSpPr>
          <p:cNvPr id="718851" name="Rectangle 3"/>
          <p:cNvSpPr>
            <a:spLocks noGrp="1" noChangeArrowheads="1"/>
          </p:cNvSpPr>
          <p:nvPr>
            <p:ph type="body" idx="1"/>
          </p:nvPr>
        </p:nvSpPr>
        <p:spPr/>
        <p:txBody>
          <a:bodyPr/>
          <a:lstStyle/>
          <a:p>
            <a:pPr eaLnBrk="1" hangingPunct="1"/>
            <a:r>
              <a:rPr lang="en-US" altLang="en-US" dirty="0" smtClean="0"/>
              <a:t>Subsystem that is used to transfer data among the computer</a:t>
            </a:r>
            <a:r>
              <a:rPr lang="ja-JP" altLang="en-US" dirty="0" smtClean="0"/>
              <a:t>’</a:t>
            </a:r>
            <a:r>
              <a:rPr lang="en-US" altLang="ja-JP" dirty="0" smtClean="0"/>
              <a:t>s internal components (CPU, storage, network, peripherals), and also between computers</a:t>
            </a:r>
          </a:p>
          <a:p>
            <a:pPr eaLnBrk="1" hangingPunct="1"/>
            <a:r>
              <a:rPr lang="en-US" altLang="en-US" dirty="0" smtClean="0"/>
              <a:t>Actually a special high-speed network</a:t>
            </a:r>
          </a:p>
          <a:p>
            <a:r>
              <a:rPr lang="en-US" altLang="en-US" dirty="0" smtClean="0"/>
              <a:t>Modern computers have more than one bus, usually one for communication with memory, one for communication with peripherals, and another separate bus for </a:t>
            </a:r>
            <a:r>
              <a:rPr lang="en-US" altLang="en-US" dirty="0"/>
              <a:t>disk </a:t>
            </a:r>
            <a:r>
              <a:rPr lang="en-US" altLang="en-US" dirty="0" smtClean="0"/>
              <a:t>I/O</a:t>
            </a:r>
          </a:p>
          <a:p>
            <a:r>
              <a:rPr lang="en-US" altLang="en-US" dirty="0"/>
              <a:t>One or more of a computer’s buses usually contains connectors that permit the installation of additional components such as additional memory, storage, or peripheral devices.</a:t>
            </a: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0365878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Bus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5808" y="1310473"/>
            <a:ext cx="6601968" cy="4943265"/>
          </a:xfrm>
        </p:spPr>
      </p:pic>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C1E140E-837D-4C7C-A476-DEA8451411BD}" type="slidenum">
              <a:rPr lang="en-US" altLang="en-US" sz="2000">
                <a:latin typeface="Arial" panose="020B0604020202020204" pitchFamily="34" charset="0"/>
              </a:rPr>
              <a:pPr eaLnBrk="1" hangingPunct="1"/>
              <a:t>42</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90096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52075DD-DC97-4370-9FF1-1AC6CD8FEF0C}" type="slidenum">
              <a:rPr lang="en-US" altLang="en-US" sz="2000">
                <a:latin typeface="Arial" panose="020B0604020202020204" pitchFamily="34" charset="0"/>
              </a:rPr>
              <a:pPr eaLnBrk="1" hangingPunct="1"/>
              <a:t>43</a:t>
            </a:fld>
            <a:endParaRPr lang="en-US" altLang="en-US" sz="2000">
              <a:latin typeface="Arial" panose="020B0604020202020204" pitchFamily="34" charset="0"/>
            </a:endParaRPr>
          </a:p>
        </p:txBody>
      </p:sp>
      <p:sp>
        <p:nvSpPr>
          <p:cNvPr id="719874" name="Rectangle 2"/>
          <p:cNvSpPr>
            <a:spLocks noGrp="1" noChangeArrowheads="1"/>
          </p:cNvSpPr>
          <p:nvPr>
            <p:ph type="title"/>
          </p:nvPr>
        </p:nvSpPr>
        <p:spPr/>
        <p:txBody>
          <a:bodyPr/>
          <a:lstStyle/>
          <a:p>
            <a:pPr eaLnBrk="1" hangingPunct="1">
              <a:defRPr/>
            </a:pPr>
            <a:r>
              <a:rPr lang="en-US" smtClean="0">
                <a:ea typeface="+mj-ea"/>
              </a:rPr>
              <a:t>Bus (cont.)</a:t>
            </a:r>
          </a:p>
        </p:txBody>
      </p:sp>
      <p:sp>
        <p:nvSpPr>
          <p:cNvPr id="719875" name="Rectangle 3"/>
          <p:cNvSpPr>
            <a:spLocks noGrp="1" noChangeArrowheads="1"/>
          </p:cNvSpPr>
          <p:nvPr>
            <p:ph type="body" idx="1"/>
          </p:nvPr>
        </p:nvSpPr>
        <p:spPr/>
        <p:txBody>
          <a:bodyPr/>
          <a:lstStyle/>
          <a:p>
            <a:pPr eaLnBrk="1" hangingPunct="1">
              <a:defRPr/>
            </a:pPr>
            <a:r>
              <a:rPr lang="en-US" smtClean="0">
                <a:ea typeface="+mn-ea"/>
              </a:rPr>
              <a:t>Internal bus architectures</a:t>
            </a:r>
          </a:p>
          <a:p>
            <a:pPr lvl="1" eaLnBrk="1" hangingPunct="1">
              <a:defRPr/>
            </a:pPr>
            <a:r>
              <a:rPr lang="en-US" smtClean="0">
                <a:ea typeface="+mn-ea"/>
              </a:rPr>
              <a:t>Unibus (used in PDP-11 and VAX computers)</a:t>
            </a:r>
          </a:p>
          <a:p>
            <a:pPr lvl="1" eaLnBrk="1" hangingPunct="1">
              <a:defRPr/>
            </a:pPr>
            <a:r>
              <a:rPr lang="en-US" smtClean="0">
                <a:ea typeface="+mn-ea"/>
              </a:rPr>
              <a:t>SBus (used in SPARC and Sun computers)</a:t>
            </a:r>
          </a:p>
          <a:p>
            <a:pPr lvl="1" eaLnBrk="1" hangingPunct="1">
              <a:defRPr/>
            </a:pPr>
            <a:r>
              <a:rPr lang="en-US" smtClean="0">
                <a:ea typeface="+mn-ea"/>
              </a:rPr>
              <a:t>Microchannel (used in IBM PS/2 computers)</a:t>
            </a:r>
          </a:p>
          <a:p>
            <a:pPr lvl="1" eaLnBrk="1" hangingPunct="1">
              <a:defRPr/>
            </a:pPr>
            <a:r>
              <a:rPr lang="en-US" smtClean="0">
                <a:ea typeface="+mn-ea"/>
              </a:rPr>
              <a:t>PCI (Peripheral Component Interconnect) (used in modern PCs)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591015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6A5731E-5F7E-4DDD-BA06-B229D21D4E50}" type="slidenum">
              <a:rPr lang="en-US" altLang="en-US" sz="2000">
                <a:latin typeface="Arial" panose="020B0604020202020204" pitchFamily="34" charset="0"/>
              </a:rPr>
              <a:pPr eaLnBrk="1" hangingPunct="1"/>
              <a:t>44</a:t>
            </a:fld>
            <a:endParaRPr lang="en-US" altLang="en-US" sz="2000">
              <a:latin typeface="Arial" panose="020B0604020202020204" pitchFamily="34" charset="0"/>
            </a:endParaRPr>
          </a:p>
        </p:txBody>
      </p:sp>
      <p:sp>
        <p:nvSpPr>
          <p:cNvPr id="720898" name="Rectangle 2"/>
          <p:cNvSpPr>
            <a:spLocks noGrp="1" noChangeArrowheads="1"/>
          </p:cNvSpPr>
          <p:nvPr>
            <p:ph type="title"/>
          </p:nvPr>
        </p:nvSpPr>
        <p:spPr/>
        <p:txBody>
          <a:bodyPr/>
          <a:lstStyle/>
          <a:p>
            <a:pPr eaLnBrk="1" hangingPunct="1">
              <a:defRPr/>
            </a:pPr>
            <a:r>
              <a:rPr lang="en-US" smtClean="0">
                <a:ea typeface="+mj-ea"/>
              </a:rPr>
              <a:t>Bus (cont.)</a:t>
            </a:r>
          </a:p>
        </p:txBody>
      </p:sp>
      <p:sp>
        <p:nvSpPr>
          <p:cNvPr id="720899" name="Rectangle 3"/>
          <p:cNvSpPr>
            <a:spLocks noGrp="1" noChangeArrowheads="1"/>
          </p:cNvSpPr>
          <p:nvPr>
            <p:ph type="body" idx="1"/>
          </p:nvPr>
        </p:nvSpPr>
        <p:spPr/>
        <p:txBody>
          <a:bodyPr/>
          <a:lstStyle/>
          <a:p>
            <a:pPr eaLnBrk="1" hangingPunct="1">
              <a:defRPr/>
            </a:pPr>
            <a:r>
              <a:rPr lang="en-US" smtClean="0">
                <a:ea typeface="+mn-ea"/>
              </a:rPr>
              <a:t>External bus architectures</a:t>
            </a:r>
          </a:p>
          <a:p>
            <a:pPr lvl="1" eaLnBrk="1" hangingPunct="1">
              <a:defRPr/>
            </a:pPr>
            <a:r>
              <a:rPr lang="en-US" smtClean="0">
                <a:ea typeface="+mn-ea"/>
              </a:rPr>
              <a:t>SCSI (Small Computer Systems Interface)</a:t>
            </a:r>
          </a:p>
          <a:p>
            <a:pPr lvl="1" eaLnBrk="1" hangingPunct="1">
              <a:defRPr/>
            </a:pPr>
            <a:r>
              <a:rPr lang="en-US" smtClean="0">
                <a:ea typeface="+mn-ea"/>
              </a:rPr>
              <a:t>SATA (Serial ATA)</a:t>
            </a:r>
          </a:p>
          <a:p>
            <a:pPr lvl="1" eaLnBrk="1" hangingPunct="1">
              <a:defRPr/>
            </a:pPr>
            <a:r>
              <a:rPr lang="en-US" smtClean="0">
                <a:ea typeface="+mn-ea"/>
              </a:rPr>
              <a:t>IEEE1394 (also known as FireWire)</a:t>
            </a:r>
          </a:p>
          <a:p>
            <a:pPr lvl="1" eaLnBrk="1" hangingPunct="1">
              <a:defRPr/>
            </a:pPr>
            <a:r>
              <a:rPr lang="en-US" smtClean="0">
                <a:ea typeface="+mn-ea"/>
              </a:rPr>
              <a:t>PC card (formerly known as PCMCIA)</a:t>
            </a:r>
          </a:p>
          <a:p>
            <a:pPr lvl="1" eaLnBrk="1" hangingPunct="1">
              <a:defRPr/>
            </a:pPr>
            <a:r>
              <a:rPr lang="en-US" smtClean="0">
                <a:ea typeface="+mn-ea"/>
              </a:rPr>
              <a:t>Universal Serial Bus (USB)</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69075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D67A48E-E5CC-4ABB-B8A4-FB7ADB684A9D}" type="slidenum">
              <a:rPr lang="en-US" altLang="en-US" sz="2000">
                <a:latin typeface="Arial" panose="020B0604020202020204" pitchFamily="34" charset="0"/>
              </a:rPr>
              <a:pPr eaLnBrk="1" hangingPunct="1"/>
              <a:t>45</a:t>
            </a:fld>
            <a:endParaRPr lang="en-US" altLang="en-US" sz="2000">
              <a:latin typeface="Arial" panose="020B0604020202020204" pitchFamily="34" charset="0"/>
            </a:endParaRPr>
          </a:p>
        </p:txBody>
      </p:sp>
      <p:sp>
        <p:nvSpPr>
          <p:cNvPr id="721922" name="Rectangle 2"/>
          <p:cNvSpPr>
            <a:spLocks noGrp="1" noChangeArrowheads="1"/>
          </p:cNvSpPr>
          <p:nvPr>
            <p:ph type="title"/>
          </p:nvPr>
        </p:nvSpPr>
        <p:spPr/>
        <p:txBody>
          <a:bodyPr/>
          <a:lstStyle/>
          <a:p>
            <a:pPr eaLnBrk="1" hangingPunct="1">
              <a:defRPr/>
            </a:pPr>
            <a:r>
              <a:rPr lang="en-US" dirty="0" smtClean="0">
                <a:ea typeface="+mj-ea"/>
              </a:rPr>
              <a:t>Main Storage</a:t>
            </a:r>
          </a:p>
        </p:txBody>
      </p:sp>
      <p:sp>
        <p:nvSpPr>
          <p:cNvPr id="721923" name="Rectangle 3"/>
          <p:cNvSpPr>
            <a:spLocks noGrp="1" noChangeArrowheads="1"/>
          </p:cNvSpPr>
          <p:nvPr>
            <p:ph type="body" idx="1"/>
          </p:nvPr>
        </p:nvSpPr>
        <p:spPr/>
        <p:txBody>
          <a:bodyPr/>
          <a:lstStyle/>
          <a:p>
            <a:pPr eaLnBrk="1" hangingPunct="1"/>
            <a:r>
              <a:rPr lang="en-US" altLang="en-US" smtClean="0"/>
              <a:t>Also known as </a:t>
            </a:r>
            <a:r>
              <a:rPr lang="en-US" altLang="en-US" i="1" smtClean="0"/>
              <a:t>primary storage</a:t>
            </a:r>
            <a:r>
              <a:rPr lang="en-US" altLang="en-US" smtClean="0"/>
              <a:t> or </a:t>
            </a:r>
            <a:r>
              <a:rPr lang="en-US" altLang="en-US" i="1" smtClean="0"/>
              <a:t>memory</a:t>
            </a:r>
          </a:p>
          <a:p>
            <a:pPr eaLnBrk="1" hangingPunct="1"/>
            <a:r>
              <a:rPr lang="en-US" altLang="en-US" smtClean="0"/>
              <a:t>Stores instructions and data being actively worked on</a:t>
            </a:r>
          </a:p>
          <a:p>
            <a:pPr eaLnBrk="1" hangingPunct="1"/>
            <a:r>
              <a:rPr lang="en-US" altLang="en-US" smtClean="0"/>
              <a:t>Computer</a:t>
            </a:r>
            <a:r>
              <a:rPr lang="ja-JP" altLang="en-US" smtClean="0"/>
              <a:t>’</a:t>
            </a:r>
            <a:r>
              <a:rPr lang="en-US" altLang="ja-JP" smtClean="0"/>
              <a:t>s fastest storage (aside from CPU registers)</a:t>
            </a:r>
          </a:p>
          <a:p>
            <a:pPr eaLnBrk="1" hangingPunct="1"/>
            <a:r>
              <a:rPr lang="en-US" altLang="en-US" smtClean="0"/>
              <a:t>Used by operating system, active processes</a:t>
            </a:r>
          </a:p>
          <a:p>
            <a:pPr eaLnBrk="1" hangingPunct="1"/>
            <a:r>
              <a:rPr lang="en-US" altLang="en-US" smtClean="0"/>
              <a:t>Main technologies</a:t>
            </a:r>
          </a:p>
          <a:p>
            <a:pPr lvl="1" eaLnBrk="1" hangingPunct="1"/>
            <a:r>
              <a:rPr lang="en-US" altLang="en-US" smtClean="0"/>
              <a:t>DRAM (Dynamic Random Access Memory)</a:t>
            </a:r>
          </a:p>
          <a:p>
            <a:pPr lvl="1" eaLnBrk="1" hangingPunct="1"/>
            <a:r>
              <a:rPr lang="en-US" altLang="en-US" smtClean="0"/>
              <a:t>SRAM (Static Random Access Memory)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00458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EC7E649-4D4C-49B8-BB4C-BE5617D7A32E}" type="slidenum">
              <a:rPr lang="en-US" altLang="en-US" sz="2000">
                <a:latin typeface="Arial" panose="020B0604020202020204" pitchFamily="34" charset="0"/>
              </a:rPr>
              <a:pPr eaLnBrk="1" hangingPunct="1"/>
              <a:t>46</a:t>
            </a:fld>
            <a:endParaRPr lang="en-US" altLang="en-US" sz="2000">
              <a:latin typeface="Arial" panose="020B0604020202020204" pitchFamily="34" charset="0"/>
            </a:endParaRPr>
          </a:p>
        </p:txBody>
      </p:sp>
      <p:sp>
        <p:nvSpPr>
          <p:cNvPr id="722946" name="Rectangle 2"/>
          <p:cNvSpPr>
            <a:spLocks noGrp="1" noChangeArrowheads="1"/>
          </p:cNvSpPr>
          <p:nvPr>
            <p:ph type="title"/>
          </p:nvPr>
        </p:nvSpPr>
        <p:spPr/>
        <p:txBody>
          <a:bodyPr/>
          <a:lstStyle/>
          <a:p>
            <a:pPr eaLnBrk="1" hangingPunct="1">
              <a:defRPr/>
            </a:pPr>
            <a:r>
              <a:rPr lang="en-US" dirty="0" smtClean="0">
                <a:ea typeface="+mj-ea"/>
              </a:rPr>
              <a:t>Secondary Storage</a:t>
            </a:r>
          </a:p>
        </p:txBody>
      </p:sp>
      <p:sp>
        <p:nvSpPr>
          <p:cNvPr id="722947" name="Rectangle 3"/>
          <p:cNvSpPr>
            <a:spLocks noGrp="1" noChangeArrowheads="1"/>
          </p:cNvSpPr>
          <p:nvPr>
            <p:ph type="body" idx="1"/>
          </p:nvPr>
        </p:nvSpPr>
        <p:spPr/>
        <p:txBody>
          <a:bodyPr/>
          <a:lstStyle/>
          <a:p>
            <a:pPr eaLnBrk="1" hangingPunct="1">
              <a:defRPr/>
            </a:pPr>
            <a:r>
              <a:rPr lang="en-US" smtClean="0">
                <a:ea typeface="+mn-ea"/>
              </a:rPr>
              <a:t>Much larger, slower than main storage</a:t>
            </a:r>
          </a:p>
          <a:p>
            <a:pPr eaLnBrk="1" hangingPunct="1">
              <a:defRPr/>
            </a:pPr>
            <a:r>
              <a:rPr lang="en-US" smtClean="0">
                <a:ea typeface="+mn-ea"/>
              </a:rPr>
              <a:t>Usually implemented with hard drives</a:t>
            </a:r>
          </a:p>
          <a:p>
            <a:pPr lvl="1" eaLnBrk="1" hangingPunct="1">
              <a:defRPr/>
            </a:pPr>
            <a:r>
              <a:rPr lang="en-US" smtClean="0">
                <a:ea typeface="+mn-ea"/>
              </a:rPr>
              <a:t>Persistence</a:t>
            </a:r>
          </a:p>
          <a:p>
            <a:pPr lvl="1" eaLnBrk="1" hangingPunct="1">
              <a:defRPr/>
            </a:pPr>
            <a:r>
              <a:rPr lang="en-US" smtClean="0">
                <a:ea typeface="+mn-ea"/>
              </a:rPr>
              <a:t>Capacity</a:t>
            </a:r>
          </a:p>
        </p:txBody>
      </p:sp>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8365435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2BF5CA2-C1B5-4957-95C7-84CBB67871D0}" type="slidenum">
              <a:rPr lang="en-US" altLang="en-US" sz="2000">
                <a:latin typeface="Arial" panose="020B0604020202020204" pitchFamily="34" charset="0"/>
              </a:rPr>
              <a:pPr eaLnBrk="1" hangingPunct="1"/>
              <a:t>47</a:t>
            </a:fld>
            <a:endParaRPr lang="en-US" altLang="en-US" sz="2000">
              <a:latin typeface="Arial" panose="020B0604020202020204" pitchFamily="34" charset="0"/>
            </a:endParaRPr>
          </a:p>
        </p:txBody>
      </p:sp>
      <p:sp>
        <p:nvSpPr>
          <p:cNvPr id="723970" name="Rectangle 2"/>
          <p:cNvSpPr>
            <a:spLocks noGrp="1" noChangeArrowheads="1"/>
          </p:cNvSpPr>
          <p:nvPr>
            <p:ph type="title"/>
          </p:nvPr>
        </p:nvSpPr>
        <p:spPr/>
        <p:txBody>
          <a:bodyPr/>
          <a:lstStyle/>
          <a:p>
            <a:pPr eaLnBrk="1" hangingPunct="1">
              <a:defRPr/>
            </a:pPr>
            <a:r>
              <a:rPr lang="en-US" dirty="0" smtClean="0">
                <a:ea typeface="+mj-ea"/>
              </a:rPr>
              <a:t>Secondary Storage (cont.)</a:t>
            </a:r>
          </a:p>
        </p:txBody>
      </p:sp>
      <p:sp>
        <p:nvSpPr>
          <p:cNvPr id="723971" name="Rectangle 3"/>
          <p:cNvSpPr>
            <a:spLocks noGrp="1" noChangeArrowheads="1"/>
          </p:cNvSpPr>
          <p:nvPr>
            <p:ph type="body" idx="1"/>
          </p:nvPr>
        </p:nvSpPr>
        <p:spPr/>
        <p:txBody>
          <a:bodyPr/>
          <a:lstStyle/>
          <a:p>
            <a:pPr eaLnBrk="1" hangingPunct="1"/>
            <a:r>
              <a:rPr lang="en-US" altLang="en-US" smtClean="0"/>
              <a:t>Structured storage</a:t>
            </a:r>
          </a:p>
          <a:p>
            <a:pPr lvl="1" eaLnBrk="1" hangingPunct="1"/>
            <a:r>
              <a:rPr lang="en-US" altLang="en-US" smtClean="0"/>
              <a:t>Partitions</a:t>
            </a:r>
          </a:p>
          <a:p>
            <a:pPr lvl="1" eaLnBrk="1" hangingPunct="1"/>
            <a:r>
              <a:rPr lang="en-US" altLang="en-US" smtClean="0"/>
              <a:t>File systems</a:t>
            </a:r>
          </a:p>
          <a:p>
            <a:pPr lvl="1" eaLnBrk="1" hangingPunct="1"/>
            <a:r>
              <a:rPr lang="en-US" altLang="en-US" smtClean="0"/>
              <a:t>Directories</a:t>
            </a:r>
          </a:p>
          <a:p>
            <a:pPr lvl="1" eaLnBrk="1" hangingPunct="1"/>
            <a:r>
              <a:rPr lang="en-US" altLang="en-US" smtClean="0"/>
              <a:t>Files</a:t>
            </a:r>
          </a:p>
          <a:p>
            <a:pPr eaLnBrk="1" hangingPunct="1"/>
            <a:r>
              <a:rPr lang="en-US" altLang="en-US" smtClean="0"/>
              <a:t>Unstructured storage</a:t>
            </a:r>
          </a:p>
          <a:p>
            <a:pPr lvl="1" eaLnBrk="1" hangingPunct="1"/>
            <a:r>
              <a:rPr lang="ja-JP" altLang="en-US" smtClean="0"/>
              <a:t>“</a:t>
            </a:r>
            <a:r>
              <a:rPr lang="en-US" altLang="ja-JP" smtClean="0"/>
              <a:t>raw</a:t>
            </a:r>
            <a:r>
              <a:rPr lang="ja-JP" altLang="en-US" smtClean="0"/>
              <a:t>”</a:t>
            </a:r>
            <a:r>
              <a:rPr lang="en-US" altLang="ja-JP" smtClean="0"/>
              <a:t> partitions</a:t>
            </a:r>
            <a:endParaRPr lang="en-US" altLang="en-US" smtClean="0"/>
          </a:p>
        </p:txBody>
      </p:sp>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989592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B279A0F-411A-45A5-8DEC-E8FFEC8900B8}" type="slidenum">
              <a:rPr lang="en-US" altLang="en-US" sz="2000">
                <a:latin typeface="Arial" panose="020B0604020202020204" pitchFamily="34" charset="0"/>
              </a:rPr>
              <a:pPr eaLnBrk="1" hangingPunct="1"/>
              <a:t>48</a:t>
            </a:fld>
            <a:endParaRPr lang="en-US" altLang="en-US" sz="2000">
              <a:latin typeface="Arial" panose="020B0604020202020204" pitchFamily="34" charset="0"/>
            </a:endParaRPr>
          </a:p>
        </p:txBody>
      </p:sp>
      <p:sp>
        <p:nvSpPr>
          <p:cNvPr id="724994" name="Rectangle 2"/>
          <p:cNvSpPr>
            <a:spLocks noGrp="1" noChangeArrowheads="1"/>
          </p:cNvSpPr>
          <p:nvPr>
            <p:ph type="title"/>
          </p:nvPr>
        </p:nvSpPr>
        <p:spPr/>
        <p:txBody>
          <a:bodyPr/>
          <a:lstStyle/>
          <a:p>
            <a:pPr eaLnBrk="1" hangingPunct="1">
              <a:defRPr/>
            </a:pPr>
            <a:r>
              <a:rPr lang="en-US" dirty="0" smtClean="0">
                <a:ea typeface="+mj-ea"/>
              </a:rPr>
              <a:t>Virtual Memory</a:t>
            </a:r>
          </a:p>
        </p:txBody>
      </p:sp>
      <p:sp>
        <p:nvSpPr>
          <p:cNvPr id="724995" name="Rectangle 3"/>
          <p:cNvSpPr>
            <a:spLocks noGrp="1" noChangeArrowheads="1"/>
          </p:cNvSpPr>
          <p:nvPr>
            <p:ph type="body" idx="1"/>
          </p:nvPr>
        </p:nvSpPr>
        <p:spPr/>
        <p:txBody>
          <a:bodyPr/>
          <a:lstStyle/>
          <a:p>
            <a:pPr eaLnBrk="1" hangingPunct="1"/>
            <a:r>
              <a:rPr lang="en-US" altLang="en-US" dirty="0" smtClean="0"/>
              <a:t>Permits main storage to overflow into, and occupy, secondary storage</a:t>
            </a:r>
          </a:p>
          <a:p>
            <a:pPr lvl="1" eaLnBrk="1" hangingPunct="1"/>
            <a:r>
              <a:rPr lang="en-US" altLang="en-US" dirty="0" smtClean="0"/>
              <a:t>Swapping – copying a process</a:t>
            </a:r>
            <a:r>
              <a:rPr lang="ja-JP" altLang="en-US" dirty="0" smtClean="0"/>
              <a:t>’</a:t>
            </a:r>
            <a:r>
              <a:rPr lang="en-US" altLang="ja-JP" dirty="0" smtClean="0"/>
              <a:t> entire memory image from primary to secondary storage</a:t>
            </a:r>
          </a:p>
          <a:p>
            <a:pPr lvl="1" eaLnBrk="1" hangingPunct="1"/>
            <a:r>
              <a:rPr lang="en-US" altLang="en-US" dirty="0" smtClean="0"/>
              <a:t>Paging – copying individual pages of a process</a:t>
            </a:r>
            <a:r>
              <a:rPr lang="ja-JP" altLang="en-US" dirty="0" smtClean="0"/>
              <a:t>’</a:t>
            </a:r>
            <a:r>
              <a:rPr lang="en-US" altLang="ja-JP" dirty="0" smtClean="0"/>
              <a:t> memory image from primary to secondary storage</a:t>
            </a:r>
          </a:p>
          <a:p>
            <a:pPr lvl="1" eaLnBrk="1" hangingPunct="1"/>
            <a:r>
              <a:rPr lang="en-US" altLang="en-US" dirty="0" smtClean="0"/>
              <a:t>Permits more efficient and flexible use of main memory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126027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EFC0484-54A5-4DD6-BDAA-4A87027B804F}" type="slidenum">
              <a:rPr lang="en-US" altLang="en-US" sz="2000">
                <a:latin typeface="Arial" panose="020B0604020202020204" pitchFamily="34" charset="0"/>
              </a:rPr>
              <a:pPr eaLnBrk="1" hangingPunct="1"/>
              <a:t>49</a:t>
            </a:fld>
            <a:endParaRPr lang="en-US" altLang="en-US" sz="2000">
              <a:latin typeface="Arial" panose="020B0604020202020204" pitchFamily="34" charset="0"/>
            </a:endParaRPr>
          </a:p>
        </p:txBody>
      </p:sp>
      <p:sp>
        <p:nvSpPr>
          <p:cNvPr id="726018" name="Rectangle 2"/>
          <p:cNvSpPr>
            <a:spLocks noGrp="1" noChangeArrowheads="1"/>
          </p:cNvSpPr>
          <p:nvPr>
            <p:ph type="title"/>
          </p:nvPr>
        </p:nvSpPr>
        <p:spPr/>
        <p:txBody>
          <a:bodyPr/>
          <a:lstStyle/>
          <a:p>
            <a:pPr eaLnBrk="1" hangingPunct="1">
              <a:defRPr/>
            </a:pPr>
            <a:r>
              <a:rPr lang="en-US" smtClean="0">
                <a:ea typeface="+mj-ea"/>
              </a:rPr>
              <a:t>Communications</a:t>
            </a:r>
          </a:p>
        </p:txBody>
      </p:sp>
      <p:sp>
        <p:nvSpPr>
          <p:cNvPr id="726019" name="Rectangle 3"/>
          <p:cNvSpPr>
            <a:spLocks noGrp="1" noChangeArrowheads="1"/>
          </p:cNvSpPr>
          <p:nvPr>
            <p:ph type="body" idx="1"/>
          </p:nvPr>
        </p:nvSpPr>
        <p:spPr>
          <a:xfrm>
            <a:off x="711200" y="1676400"/>
            <a:ext cx="5012944" cy="4358640"/>
          </a:xfrm>
        </p:spPr>
        <p:txBody>
          <a:bodyPr/>
          <a:lstStyle/>
          <a:p>
            <a:pPr eaLnBrk="1" hangingPunct="1"/>
            <a:r>
              <a:rPr lang="en-US" altLang="en-US" dirty="0" smtClean="0"/>
              <a:t>Communications is generally performed by hardware modules that are connected to the computer</a:t>
            </a:r>
            <a:r>
              <a:rPr lang="ja-JP" altLang="en-US" dirty="0" smtClean="0"/>
              <a:t>’</a:t>
            </a:r>
            <a:r>
              <a:rPr lang="en-US" altLang="ja-JP" dirty="0" smtClean="0"/>
              <a:t>s bus</a:t>
            </a:r>
          </a:p>
          <a:p>
            <a:pPr lvl="1" eaLnBrk="1" hangingPunct="1"/>
            <a:r>
              <a:rPr lang="en-US" altLang="en-US" dirty="0" smtClean="0"/>
              <a:t>adaptors, communications adaptors, communications controllers, interface cards, or network interface cards (NICs)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968" y="1658779"/>
            <a:ext cx="5534346" cy="3553301"/>
          </a:xfrm>
          <a:prstGeom prst="rect">
            <a:avLst/>
          </a:prstGeom>
        </p:spPr>
      </p:pic>
    </p:spTree>
    <p:extLst>
      <p:ext uri="{BB962C8B-B14F-4D97-AF65-F5344CB8AC3E}">
        <p14:creationId xmlns:p14="http://schemas.microsoft.com/office/powerpoint/2010/main" val="1578139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0A41465-7000-4FD0-9EB2-A76713EB2864}" type="slidenum">
              <a:rPr lang="en-US" altLang="en-US" sz="2000">
                <a:latin typeface="Arial" panose="020B0604020202020204" pitchFamily="34" charset="0"/>
              </a:rPr>
              <a:pPr eaLnBrk="1" hangingPunct="1"/>
              <a:t>5</a:t>
            </a:fld>
            <a:endParaRPr lang="en-US" altLang="en-US" sz="2000">
              <a:latin typeface="Arial" panose="020B0604020202020204" pitchFamily="34" charset="0"/>
            </a:endParaRPr>
          </a:p>
        </p:txBody>
      </p:sp>
      <p:sp>
        <p:nvSpPr>
          <p:cNvPr id="688130" name="Rectangle 2"/>
          <p:cNvSpPr>
            <a:spLocks noGrp="1" noChangeArrowheads="1"/>
          </p:cNvSpPr>
          <p:nvPr>
            <p:ph type="title"/>
          </p:nvPr>
        </p:nvSpPr>
        <p:spPr/>
        <p:txBody>
          <a:bodyPr/>
          <a:lstStyle/>
          <a:p>
            <a:pPr eaLnBrk="1" hangingPunct="1">
              <a:defRPr/>
            </a:pPr>
            <a:r>
              <a:rPr lang="en-US" dirty="0" err="1" smtClean="0">
                <a:ea typeface="+mj-ea"/>
              </a:rPr>
              <a:t>Biba</a:t>
            </a:r>
            <a:endParaRPr lang="en-US" dirty="0" smtClean="0">
              <a:ea typeface="+mj-ea"/>
            </a:endParaRPr>
          </a:p>
        </p:txBody>
      </p:sp>
      <p:sp>
        <p:nvSpPr>
          <p:cNvPr id="688131" name="Rectangle 3"/>
          <p:cNvSpPr>
            <a:spLocks noGrp="1" noChangeArrowheads="1"/>
          </p:cNvSpPr>
          <p:nvPr>
            <p:ph type="body" idx="1"/>
          </p:nvPr>
        </p:nvSpPr>
        <p:spPr/>
        <p:txBody>
          <a:bodyPr/>
          <a:lstStyle/>
          <a:p>
            <a:pPr eaLnBrk="1" hangingPunct="1">
              <a:lnSpc>
                <a:spcPct val="90000"/>
              </a:lnSpc>
              <a:defRPr/>
            </a:pPr>
            <a:r>
              <a:rPr lang="en-US" smtClean="0">
                <a:ea typeface="+mn-ea"/>
              </a:rPr>
              <a:t>The first formal </a:t>
            </a:r>
            <a:r>
              <a:rPr lang="en-US" i="1" smtClean="0">
                <a:ea typeface="+mn-ea"/>
              </a:rPr>
              <a:t>integrity</a:t>
            </a:r>
            <a:r>
              <a:rPr lang="en-US" smtClean="0">
                <a:ea typeface="+mn-ea"/>
              </a:rPr>
              <a:t> model, by preventing modifications to data by unauthorized persons.</a:t>
            </a:r>
          </a:p>
          <a:p>
            <a:pPr eaLnBrk="1" hangingPunct="1">
              <a:lnSpc>
                <a:spcPct val="90000"/>
              </a:lnSpc>
              <a:defRPr/>
            </a:pPr>
            <a:r>
              <a:rPr lang="en-US" smtClean="0">
                <a:ea typeface="+mn-ea"/>
              </a:rPr>
              <a:t>Addresses shortcoming in Bell LaPadula: a subject at a lower security level can overwrite and potentially destroy secret information at a higher level (even though they cannot see it).</a:t>
            </a:r>
          </a:p>
          <a:p>
            <a:pPr eaLnBrk="1" hangingPunct="1">
              <a:lnSpc>
                <a:spcPct val="90000"/>
              </a:lnSpc>
              <a:defRPr/>
            </a:pPr>
            <a:r>
              <a:rPr lang="en-US" smtClean="0">
                <a:ea typeface="+mn-ea"/>
              </a:rPr>
              <a:t>A subject cannot read documents below his level (</a:t>
            </a:r>
            <a:r>
              <a:rPr lang="en-US" i="1" smtClean="0">
                <a:ea typeface="+mn-ea"/>
              </a:rPr>
              <a:t>no read down</a:t>
            </a:r>
            <a:r>
              <a:rPr lang="en-US" smtClean="0">
                <a:ea typeface="+mn-ea"/>
              </a:rPr>
              <a:t>, NRD).</a:t>
            </a:r>
          </a:p>
          <a:p>
            <a:pPr eaLnBrk="1" hangingPunct="1">
              <a:lnSpc>
                <a:spcPct val="90000"/>
              </a:lnSpc>
              <a:defRPr/>
            </a:pPr>
            <a:r>
              <a:rPr lang="en-US" smtClean="0">
                <a:ea typeface="+mn-ea"/>
              </a:rPr>
              <a:t>A subject cannot write documents above his level (</a:t>
            </a:r>
            <a:r>
              <a:rPr lang="en-US" i="1" smtClean="0">
                <a:ea typeface="+mn-ea"/>
              </a:rPr>
              <a:t>no write up</a:t>
            </a:r>
            <a:r>
              <a:rPr lang="en-US" smtClean="0">
                <a:ea typeface="+mn-ea"/>
              </a:rPr>
              <a:t>, NWU).</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66619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69C9621-9094-40A3-8EB4-BA959CF71138}" type="slidenum">
              <a:rPr lang="en-US" altLang="en-US" sz="2000">
                <a:latin typeface="Arial" panose="020B0604020202020204" pitchFamily="34" charset="0"/>
              </a:rPr>
              <a:pPr eaLnBrk="1" hangingPunct="1"/>
              <a:t>50</a:t>
            </a:fld>
            <a:endParaRPr lang="en-US" altLang="en-US" sz="2000">
              <a:latin typeface="Arial" panose="020B0604020202020204" pitchFamily="34" charset="0"/>
            </a:endParaRPr>
          </a:p>
        </p:txBody>
      </p:sp>
      <p:sp>
        <p:nvSpPr>
          <p:cNvPr id="731138" name="Rectangle 2"/>
          <p:cNvSpPr>
            <a:spLocks noGrp="1" noChangeArrowheads="1"/>
          </p:cNvSpPr>
          <p:nvPr>
            <p:ph type="title"/>
          </p:nvPr>
        </p:nvSpPr>
        <p:spPr/>
        <p:txBody>
          <a:bodyPr/>
          <a:lstStyle/>
          <a:p>
            <a:pPr eaLnBrk="1" hangingPunct="1">
              <a:defRPr/>
            </a:pPr>
            <a:r>
              <a:rPr lang="en-US" smtClean="0">
                <a:ea typeface="+mj-ea"/>
              </a:rPr>
              <a:t>Firmware</a:t>
            </a:r>
          </a:p>
        </p:txBody>
      </p:sp>
      <p:sp>
        <p:nvSpPr>
          <p:cNvPr id="731139" name="Rectangle 3"/>
          <p:cNvSpPr>
            <a:spLocks noGrp="1" noChangeArrowheads="1"/>
          </p:cNvSpPr>
          <p:nvPr>
            <p:ph type="body" idx="1"/>
          </p:nvPr>
        </p:nvSpPr>
        <p:spPr/>
        <p:txBody>
          <a:bodyPr/>
          <a:lstStyle/>
          <a:p>
            <a:pPr eaLnBrk="1" hangingPunct="1">
              <a:defRPr/>
            </a:pPr>
            <a:r>
              <a:rPr lang="en-US" smtClean="0">
                <a:ea typeface="+mn-ea"/>
              </a:rPr>
              <a:t>Software that is embedded in persistent memory chips</a:t>
            </a:r>
          </a:p>
          <a:p>
            <a:pPr eaLnBrk="1" hangingPunct="1">
              <a:defRPr/>
            </a:pPr>
            <a:r>
              <a:rPr lang="en-US" smtClean="0">
                <a:ea typeface="+mn-ea"/>
              </a:rPr>
              <a:t>Used to store the initial computer instructions required to put the computer into operation after power is applied to it</a:t>
            </a:r>
          </a:p>
          <a:p>
            <a:pPr eaLnBrk="1" hangingPunct="1">
              <a:defRPr/>
            </a:pPr>
            <a:r>
              <a:rPr lang="en-US" smtClean="0">
                <a:ea typeface="+mn-ea"/>
              </a:rPr>
              <a:t>Firmware is used to store the </a:t>
            </a:r>
            <a:r>
              <a:rPr lang="en-US" i="1" smtClean="0">
                <a:ea typeface="+mn-ea"/>
              </a:rPr>
              <a:t>BIOS</a:t>
            </a:r>
            <a:r>
              <a:rPr lang="en-US" smtClean="0">
                <a:ea typeface="+mn-ea"/>
              </a:rPr>
              <a:t> (Basic Input-Output Subsystem) in an Intel-based PC</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3331732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A3D0B95-2858-434D-A78B-ECF55392B98B}" type="slidenum">
              <a:rPr lang="en-US" altLang="en-US" sz="2000">
                <a:latin typeface="Arial" panose="020B0604020202020204" pitchFamily="34" charset="0"/>
              </a:rPr>
              <a:pPr eaLnBrk="1" hangingPunct="1"/>
              <a:t>51</a:t>
            </a:fld>
            <a:endParaRPr lang="en-US" altLang="en-US" sz="2000">
              <a:latin typeface="Arial" panose="020B0604020202020204" pitchFamily="34" charset="0"/>
            </a:endParaRPr>
          </a:p>
        </p:txBody>
      </p:sp>
      <p:sp>
        <p:nvSpPr>
          <p:cNvPr id="732162" name="Rectangle 2"/>
          <p:cNvSpPr>
            <a:spLocks noGrp="1" noChangeArrowheads="1"/>
          </p:cNvSpPr>
          <p:nvPr>
            <p:ph type="title"/>
          </p:nvPr>
        </p:nvSpPr>
        <p:spPr/>
        <p:txBody>
          <a:bodyPr/>
          <a:lstStyle/>
          <a:p>
            <a:pPr eaLnBrk="1" hangingPunct="1">
              <a:defRPr/>
            </a:pPr>
            <a:r>
              <a:rPr lang="en-US" smtClean="0">
                <a:ea typeface="+mj-ea"/>
              </a:rPr>
              <a:t>Firmware (cont.)</a:t>
            </a:r>
          </a:p>
        </p:txBody>
      </p:sp>
      <p:sp>
        <p:nvSpPr>
          <p:cNvPr id="732163" name="Rectangle 3"/>
          <p:cNvSpPr>
            <a:spLocks noGrp="1" noChangeArrowheads="1"/>
          </p:cNvSpPr>
          <p:nvPr>
            <p:ph type="body" idx="1"/>
          </p:nvPr>
        </p:nvSpPr>
        <p:spPr/>
        <p:txBody>
          <a:bodyPr/>
          <a:lstStyle/>
          <a:p>
            <a:pPr eaLnBrk="1" hangingPunct="1">
              <a:defRPr/>
            </a:pPr>
            <a:r>
              <a:rPr lang="en-US" smtClean="0">
                <a:ea typeface="+mn-ea"/>
              </a:rPr>
              <a:t>Firmware technologies</a:t>
            </a:r>
          </a:p>
          <a:p>
            <a:pPr lvl="1" eaLnBrk="1" hangingPunct="1">
              <a:defRPr/>
            </a:pPr>
            <a:r>
              <a:rPr lang="en-US" smtClean="0">
                <a:ea typeface="+mn-ea"/>
              </a:rPr>
              <a:t>PROM (Programmable Read-Only Memory)</a:t>
            </a:r>
          </a:p>
          <a:p>
            <a:pPr lvl="1" eaLnBrk="1" hangingPunct="1">
              <a:defRPr/>
            </a:pPr>
            <a:r>
              <a:rPr lang="en-US" smtClean="0">
                <a:ea typeface="+mn-ea"/>
              </a:rPr>
              <a:t>EPROM (Erasable Programmable Read-Only Memory)</a:t>
            </a:r>
          </a:p>
          <a:p>
            <a:pPr lvl="1" eaLnBrk="1" hangingPunct="1">
              <a:defRPr/>
            </a:pPr>
            <a:r>
              <a:rPr lang="en-US" smtClean="0">
                <a:ea typeface="+mn-ea"/>
              </a:rPr>
              <a:t>EEPROM (Electrically Erasable Programmable Read-Only Memory)</a:t>
            </a:r>
          </a:p>
          <a:p>
            <a:pPr lvl="1" eaLnBrk="1" hangingPunct="1">
              <a:defRPr/>
            </a:pPr>
            <a:r>
              <a:rPr lang="en-US" smtClean="0">
                <a:ea typeface="+mn-ea"/>
              </a:rPr>
              <a:t>Flash Memory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30689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4E0E85E-1B2A-47FF-9B46-3EBCB4E01E36}" type="slidenum">
              <a:rPr lang="en-US" altLang="en-US" sz="2000">
                <a:latin typeface="Arial" panose="020B0604020202020204" pitchFamily="34" charset="0"/>
              </a:rPr>
              <a:pPr eaLnBrk="1" hangingPunct="1"/>
              <a:t>52</a:t>
            </a:fld>
            <a:endParaRPr lang="en-US" altLang="en-US" sz="2000">
              <a:latin typeface="Arial" panose="020B0604020202020204" pitchFamily="34" charset="0"/>
            </a:endParaRPr>
          </a:p>
        </p:txBody>
      </p:sp>
      <p:sp>
        <p:nvSpPr>
          <p:cNvPr id="733186" name="Rectangle 2"/>
          <p:cNvSpPr>
            <a:spLocks noGrp="1" noChangeArrowheads="1"/>
          </p:cNvSpPr>
          <p:nvPr>
            <p:ph type="title"/>
          </p:nvPr>
        </p:nvSpPr>
        <p:spPr/>
        <p:txBody>
          <a:bodyPr/>
          <a:lstStyle/>
          <a:p>
            <a:pPr eaLnBrk="1" hangingPunct="1">
              <a:defRPr/>
            </a:pPr>
            <a:r>
              <a:rPr lang="en-US" smtClean="0">
                <a:ea typeface="+mj-ea"/>
              </a:rPr>
              <a:t>Trusted Computing Base</a:t>
            </a:r>
          </a:p>
        </p:txBody>
      </p:sp>
      <p:sp>
        <p:nvSpPr>
          <p:cNvPr id="733187" name="Rectangle 3"/>
          <p:cNvSpPr>
            <a:spLocks noGrp="1" noChangeArrowheads="1"/>
          </p:cNvSpPr>
          <p:nvPr>
            <p:ph type="body" idx="1"/>
          </p:nvPr>
        </p:nvSpPr>
        <p:spPr/>
        <p:txBody>
          <a:bodyPr/>
          <a:lstStyle/>
          <a:p>
            <a:pPr eaLnBrk="1" hangingPunct="1"/>
            <a:r>
              <a:rPr lang="en-US" altLang="en-US" smtClean="0"/>
              <a:t>Trusted Computing Base (TCB)</a:t>
            </a:r>
          </a:p>
          <a:p>
            <a:pPr lvl="1" eaLnBrk="1" hangingPunct="1"/>
            <a:r>
              <a:rPr lang="en-US" altLang="en-US" smtClean="0"/>
              <a:t>The hardware, firmware, operating system, and software that effectively supports security policy.  </a:t>
            </a:r>
          </a:p>
          <a:p>
            <a:pPr lvl="1" eaLnBrk="1" hangingPunct="1"/>
            <a:r>
              <a:rPr lang="en-US" altLang="en-US" smtClean="0"/>
              <a:t>The Orange Book defines the trusted computing base as </a:t>
            </a:r>
            <a:r>
              <a:rPr lang="ja-JP" altLang="en-US" smtClean="0"/>
              <a:t>“</a:t>
            </a:r>
            <a:r>
              <a:rPr lang="en-US" altLang="ja-JP" i="1" smtClean="0"/>
              <a:t>the totality of protection mechanisms within it, including hardware, firmware, and software, the combination of which is responsible for enforcing a computer security policy</a:t>
            </a:r>
            <a:r>
              <a:rPr lang="en-US" altLang="ja-JP" smtClean="0"/>
              <a:t>.</a:t>
            </a:r>
            <a:r>
              <a:rPr lang="ja-JP" altLang="en-US" smtClean="0"/>
              <a:t>”</a:t>
            </a:r>
            <a:r>
              <a:rPr lang="en-US" altLang="ja-JP" smtClean="0"/>
              <a:t> </a:t>
            </a:r>
            <a:endParaRPr lang="en-US" altLang="en-US"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6869027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981EEA3-9E5D-4E61-AD1F-92BA1CA91AC3}" type="slidenum">
              <a:rPr lang="en-US" altLang="en-US" sz="2000">
                <a:latin typeface="Arial" panose="020B0604020202020204" pitchFamily="34" charset="0"/>
              </a:rPr>
              <a:pPr eaLnBrk="1" hangingPunct="1"/>
              <a:t>53</a:t>
            </a:fld>
            <a:endParaRPr lang="en-US" altLang="en-US" sz="2000">
              <a:latin typeface="Arial" panose="020B0604020202020204" pitchFamily="34" charset="0"/>
            </a:endParaRPr>
          </a:p>
        </p:txBody>
      </p:sp>
      <p:sp>
        <p:nvSpPr>
          <p:cNvPr id="734210" name="Rectangle 2"/>
          <p:cNvSpPr>
            <a:spLocks noGrp="1" noChangeArrowheads="1"/>
          </p:cNvSpPr>
          <p:nvPr>
            <p:ph type="title"/>
          </p:nvPr>
        </p:nvSpPr>
        <p:spPr/>
        <p:txBody>
          <a:bodyPr/>
          <a:lstStyle/>
          <a:p>
            <a:pPr eaLnBrk="1" hangingPunct="1">
              <a:defRPr/>
            </a:pPr>
            <a:r>
              <a:rPr lang="en-US" smtClean="0">
                <a:ea typeface="+mj-ea"/>
              </a:rPr>
              <a:t>Reference Monitor</a:t>
            </a:r>
          </a:p>
        </p:txBody>
      </p:sp>
      <p:sp>
        <p:nvSpPr>
          <p:cNvPr id="734211" name="Rectangle 3"/>
          <p:cNvSpPr>
            <a:spLocks noGrp="1" noChangeArrowheads="1"/>
          </p:cNvSpPr>
          <p:nvPr>
            <p:ph type="body" idx="1"/>
          </p:nvPr>
        </p:nvSpPr>
        <p:spPr/>
        <p:txBody>
          <a:bodyPr/>
          <a:lstStyle/>
          <a:p>
            <a:pPr eaLnBrk="1" hangingPunct="1">
              <a:defRPr/>
            </a:pPr>
            <a:r>
              <a:rPr lang="en-US" dirty="0" smtClean="0">
                <a:ea typeface="+mn-ea"/>
              </a:rPr>
              <a:t>A hardware or software component in a system that mediates access to objects according to their security level or clearance</a:t>
            </a:r>
          </a:p>
          <a:p>
            <a:pPr eaLnBrk="1" hangingPunct="1">
              <a:defRPr/>
            </a:pPr>
            <a:r>
              <a:rPr lang="en-US" dirty="0" smtClean="0">
                <a:ea typeface="+mn-ea"/>
              </a:rPr>
              <a:t>An access control mechanism that is auditable</a:t>
            </a:r>
          </a:p>
          <a:p>
            <a:pPr lvl="1" eaLnBrk="1" hangingPunct="1">
              <a:defRPr/>
            </a:pPr>
            <a:r>
              <a:rPr lang="en-US" dirty="0" smtClean="0">
                <a:ea typeface="+mn-ea"/>
              </a:rPr>
              <a:t>It creates a record of its activities that can be examined at a later time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223454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Virtualization</a:t>
            </a:r>
          </a:p>
        </p:txBody>
      </p:sp>
      <p:sp>
        <p:nvSpPr>
          <p:cNvPr id="3" name="Content Placeholder 2"/>
          <p:cNvSpPr>
            <a:spLocks noGrp="1"/>
          </p:cNvSpPr>
          <p:nvPr>
            <p:ph idx="1"/>
          </p:nvPr>
        </p:nvSpPr>
        <p:spPr/>
        <p:txBody>
          <a:bodyPr/>
          <a:lstStyle/>
          <a:p>
            <a:pPr eaLnBrk="1" hangingPunct="1"/>
            <a:r>
              <a:rPr lang="en-US" altLang="en-US" smtClean="0"/>
              <a:t>Software technology used to facilitate the existence of several operating system instances (called </a:t>
            </a:r>
            <a:r>
              <a:rPr lang="en-US" altLang="en-US" i="1" smtClean="0"/>
              <a:t>virtual machines </a:t>
            </a:r>
            <a:r>
              <a:rPr lang="en-US" altLang="en-US" smtClean="0"/>
              <a:t>or</a:t>
            </a:r>
            <a:r>
              <a:rPr lang="en-US" altLang="en-US" i="1" smtClean="0"/>
              <a:t> guests</a:t>
            </a:r>
            <a:r>
              <a:rPr lang="en-US" altLang="en-US" smtClean="0"/>
              <a:t>)</a:t>
            </a:r>
          </a:p>
          <a:p>
            <a:pPr eaLnBrk="1" hangingPunct="1"/>
            <a:r>
              <a:rPr lang="en-US" altLang="en-US" i="1" smtClean="0"/>
              <a:t>Hypervisor</a:t>
            </a:r>
            <a:r>
              <a:rPr lang="en-US" altLang="en-US" smtClean="0"/>
              <a:t> runs and manages virtual machines</a:t>
            </a:r>
          </a:p>
          <a:p>
            <a:pPr lvl="1" eaLnBrk="1" hangingPunct="1"/>
            <a:r>
              <a:rPr lang="en-US" altLang="en-US" smtClean="0"/>
              <a:t>Type 1 runs on “bare metal”</a:t>
            </a:r>
          </a:p>
          <a:p>
            <a:pPr lvl="1" eaLnBrk="1" hangingPunct="1"/>
            <a:r>
              <a:rPr lang="en-US" altLang="en-US" smtClean="0"/>
              <a:t>Type 2 runs atop an active operating system</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25F725A-4DEC-4BF5-A6A7-A598A62AB471}" type="slidenum">
              <a:rPr lang="en-US" altLang="en-US" sz="2000">
                <a:latin typeface="Arial" panose="020B0604020202020204" pitchFamily="34" charset="0"/>
              </a:rPr>
              <a:pPr eaLnBrk="1" hangingPunct="1"/>
              <a:t>54</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340512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Virtualization (cont.)</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0048" y="1524000"/>
            <a:ext cx="7017512" cy="4395584"/>
          </a:xfrm>
        </p:spPr>
      </p:pic>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B50206E-2A7E-4512-ADF4-82D622B752C8}" type="slidenum">
              <a:rPr lang="en-US" altLang="en-US" sz="2000">
                <a:latin typeface="Arial" panose="020B0604020202020204" pitchFamily="34" charset="0"/>
              </a:rPr>
              <a:pPr eaLnBrk="1" hangingPunct="1"/>
              <a:t>55</a:t>
            </a:fld>
            <a:endParaRPr lang="en-US" altLang="en-US" sz="2000">
              <a:latin typeface="Arial" panose="020B0604020202020204" pitchFamily="34" charset="0"/>
            </a:endParaRPr>
          </a:p>
        </p:txBody>
      </p:sp>
    </p:spTree>
    <p:extLst>
      <p:ext uri="{BB962C8B-B14F-4D97-AF65-F5344CB8AC3E}">
        <p14:creationId xmlns:p14="http://schemas.microsoft.com/office/powerpoint/2010/main" val="27506292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1833BE3-1C30-498A-9F3A-C8BC79D90578}" type="slidenum">
              <a:rPr lang="en-US" altLang="en-US" sz="2000">
                <a:latin typeface="Arial" panose="020B0604020202020204" pitchFamily="34" charset="0"/>
              </a:rPr>
              <a:pPr eaLnBrk="1" hangingPunct="1"/>
              <a:t>56</a:t>
            </a:fld>
            <a:endParaRPr lang="en-US" altLang="en-US" sz="2000">
              <a:latin typeface="Arial" panose="020B0604020202020204" pitchFamily="34" charset="0"/>
            </a:endParaRPr>
          </a:p>
        </p:txBody>
      </p:sp>
      <p:sp>
        <p:nvSpPr>
          <p:cNvPr id="735234" name="Rectangle 2"/>
          <p:cNvSpPr>
            <a:spLocks noGrp="1" noChangeArrowheads="1"/>
          </p:cNvSpPr>
          <p:nvPr>
            <p:ph type="title"/>
          </p:nvPr>
        </p:nvSpPr>
        <p:spPr/>
        <p:txBody>
          <a:bodyPr/>
          <a:lstStyle/>
          <a:p>
            <a:pPr eaLnBrk="1" hangingPunct="1">
              <a:defRPr/>
            </a:pPr>
            <a:r>
              <a:rPr lang="en-US" smtClean="0">
                <a:ea typeface="+mj-ea"/>
              </a:rPr>
              <a:t>Security Hardware</a:t>
            </a:r>
          </a:p>
        </p:txBody>
      </p:sp>
      <p:sp>
        <p:nvSpPr>
          <p:cNvPr id="735235" name="Rectangle 3"/>
          <p:cNvSpPr>
            <a:spLocks noGrp="1" noChangeArrowheads="1"/>
          </p:cNvSpPr>
          <p:nvPr>
            <p:ph type="body" idx="1"/>
          </p:nvPr>
        </p:nvSpPr>
        <p:spPr/>
        <p:txBody>
          <a:bodyPr/>
          <a:lstStyle/>
          <a:p>
            <a:pPr eaLnBrk="1" hangingPunct="1">
              <a:defRPr/>
            </a:pPr>
            <a:r>
              <a:rPr lang="en-US" dirty="0" smtClean="0">
                <a:ea typeface="+mn-ea"/>
              </a:rPr>
              <a:t>Trusted Platform Module (TPM)</a:t>
            </a:r>
          </a:p>
          <a:p>
            <a:pPr lvl="1" eaLnBrk="1" hangingPunct="1">
              <a:defRPr/>
            </a:pPr>
            <a:r>
              <a:rPr lang="en-US" dirty="0" smtClean="0">
                <a:ea typeface="+mn-ea"/>
              </a:rPr>
              <a:t>the implementation of a secure </a:t>
            </a:r>
            <a:r>
              <a:rPr lang="en-US" dirty="0" err="1" smtClean="0">
                <a:ea typeface="+mn-ea"/>
              </a:rPr>
              <a:t>cryptoprocessor</a:t>
            </a:r>
            <a:endParaRPr lang="en-US" dirty="0" smtClean="0">
              <a:ea typeface="+mn-ea"/>
            </a:endParaRPr>
          </a:p>
          <a:p>
            <a:pPr lvl="2" eaLnBrk="1" hangingPunct="1">
              <a:defRPr/>
            </a:pPr>
            <a:r>
              <a:rPr lang="en-US" dirty="0" smtClean="0">
                <a:ea typeface="+mn-ea"/>
              </a:rPr>
              <a:t>a separate microprocessor in the computer that stores and generates cryptographic keys and generates random numbers for use in cryptographic algorithms</a:t>
            </a:r>
          </a:p>
          <a:p>
            <a:pPr lvl="1" eaLnBrk="1" hangingPunct="1">
              <a:defRPr/>
            </a:pPr>
            <a:r>
              <a:rPr lang="en-US" dirty="0" smtClean="0">
                <a:ea typeface="+mn-ea"/>
              </a:rPr>
              <a:t>Used for a variety of cryptographic functions </a:t>
            </a:r>
          </a:p>
          <a:p>
            <a:pPr lvl="2" eaLnBrk="1" hangingPunct="1">
              <a:defRPr/>
            </a:pPr>
            <a:r>
              <a:rPr lang="en-US" dirty="0" smtClean="0">
                <a:ea typeface="+mn-ea"/>
              </a:rPr>
              <a:t>disk encryption</a:t>
            </a:r>
          </a:p>
          <a:p>
            <a:pPr lvl="2" eaLnBrk="1" hangingPunct="1">
              <a:defRPr/>
            </a:pPr>
            <a:r>
              <a:rPr lang="en-US" dirty="0" smtClean="0">
                <a:ea typeface="+mn-ea"/>
              </a:rPr>
              <a:t>authentication </a:t>
            </a:r>
          </a:p>
        </p:txBody>
      </p:sp>
      <p:pic>
        <p:nvPicPr>
          <p:cNvPr id="55301" name="Picture 4" descr="TPM_SLB9635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908427"/>
            <a:ext cx="240792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426873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CF7FBA7-AB00-4714-934D-65606406B902}" type="slidenum">
              <a:rPr lang="en-US" altLang="en-US" sz="2000">
                <a:latin typeface="Arial" panose="020B0604020202020204" pitchFamily="34" charset="0"/>
              </a:rPr>
              <a:pPr eaLnBrk="1" hangingPunct="1"/>
              <a:t>57</a:t>
            </a:fld>
            <a:endParaRPr lang="en-US" altLang="en-US" sz="2000">
              <a:latin typeface="Arial" panose="020B0604020202020204" pitchFamily="34" charset="0"/>
            </a:endParaRPr>
          </a:p>
        </p:txBody>
      </p:sp>
      <p:sp>
        <p:nvSpPr>
          <p:cNvPr id="736258" name="Rectangle 2"/>
          <p:cNvSpPr>
            <a:spLocks noGrp="1" noChangeArrowheads="1"/>
          </p:cNvSpPr>
          <p:nvPr>
            <p:ph type="title"/>
          </p:nvPr>
        </p:nvSpPr>
        <p:spPr/>
        <p:txBody>
          <a:bodyPr/>
          <a:lstStyle/>
          <a:p>
            <a:pPr eaLnBrk="1" hangingPunct="1">
              <a:defRPr/>
            </a:pPr>
            <a:r>
              <a:rPr lang="en-US" dirty="0" smtClean="0">
                <a:ea typeface="+mj-ea"/>
              </a:rPr>
              <a:t>Hardware Authentication</a:t>
            </a:r>
          </a:p>
        </p:txBody>
      </p:sp>
      <p:sp>
        <p:nvSpPr>
          <p:cNvPr id="736259" name="Rectangle 3"/>
          <p:cNvSpPr>
            <a:spLocks noGrp="1" noChangeArrowheads="1"/>
          </p:cNvSpPr>
          <p:nvPr>
            <p:ph type="body" idx="1"/>
          </p:nvPr>
        </p:nvSpPr>
        <p:spPr/>
        <p:txBody>
          <a:bodyPr/>
          <a:lstStyle/>
          <a:p>
            <a:pPr eaLnBrk="1" hangingPunct="1">
              <a:defRPr/>
            </a:pPr>
            <a:r>
              <a:rPr lang="en-US" dirty="0" smtClean="0">
                <a:ea typeface="+mn-ea"/>
              </a:rPr>
              <a:t>Smart card reader – part of two-factor authentication</a:t>
            </a:r>
          </a:p>
          <a:p>
            <a:pPr eaLnBrk="1" hangingPunct="1">
              <a:defRPr/>
            </a:pPr>
            <a:r>
              <a:rPr lang="en-US" dirty="0" smtClean="0">
                <a:ea typeface="+mn-ea"/>
              </a:rPr>
              <a:t>Fingerprint reader</a:t>
            </a:r>
          </a:p>
          <a:p>
            <a:pPr eaLnBrk="1" hangingPunct="1">
              <a:defRPr/>
            </a:pPr>
            <a:r>
              <a:rPr lang="en-US" dirty="0" smtClean="0">
                <a:ea typeface="+mn-ea"/>
              </a:rPr>
              <a:t>Facial recognition camera</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62406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4CC7083-2C8E-4324-97A5-5AFB1A42A82A}" type="slidenum">
              <a:rPr lang="en-US" altLang="en-US" sz="2000">
                <a:latin typeface="Arial" panose="020B0604020202020204" pitchFamily="34" charset="0"/>
              </a:rPr>
              <a:pPr eaLnBrk="1" hangingPunct="1"/>
              <a:t>58</a:t>
            </a:fld>
            <a:endParaRPr lang="en-US" altLang="en-US" sz="2000">
              <a:latin typeface="Arial" panose="020B0604020202020204" pitchFamily="34" charset="0"/>
            </a:endParaRPr>
          </a:p>
        </p:txBody>
      </p:sp>
      <p:sp>
        <p:nvSpPr>
          <p:cNvPr id="737282" name="Rectangle 2"/>
          <p:cNvSpPr>
            <a:spLocks noGrp="1" noChangeArrowheads="1"/>
          </p:cNvSpPr>
          <p:nvPr>
            <p:ph type="title"/>
          </p:nvPr>
        </p:nvSpPr>
        <p:spPr/>
        <p:txBody>
          <a:bodyPr/>
          <a:lstStyle/>
          <a:p>
            <a:pPr eaLnBrk="1" hangingPunct="1">
              <a:defRPr/>
            </a:pPr>
            <a:r>
              <a:rPr lang="en-US" smtClean="0">
                <a:ea typeface="+mj-ea"/>
              </a:rPr>
              <a:t>Security Modes of Operation</a:t>
            </a:r>
          </a:p>
        </p:txBody>
      </p:sp>
      <p:sp>
        <p:nvSpPr>
          <p:cNvPr id="737283" name="Rectangle 3"/>
          <p:cNvSpPr>
            <a:spLocks noGrp="1" noChangeArrowheads="1"/>
          </p:cNvSpPr>
          <p:nvPr>
            <p:ph type="body" idx="1"/>
          </p:nvPr>
        </p:nvSpPr>
        <p:spPr/>
        <p:txBody>
          <a:bodyPr/>
          <a:lstStyle/>
          <a:p>
            <a:pPr eaLnBrk="1" hangingPunct="1">
              <a:lnSpc>
                <a:spcPct val="90000"/>
              </a:lnSpc>
            </a:pPr>
            <a:r>
              <a:rPr lang="en-US" altLang="en-US" sz="2400" b="1" dirty="0"/>
              <a:t>Dedicated security mode.</a:t>
            </a:r>
            <a:r>
              <a:rPr lang="en-US" altLang="en-US" sz="2400" dirty="0"/>
              <a:t>  This is a system with only one level of security level. All of the information on the system is at the same security level, and all users must be at or above the same level of security and have a valid need-to-know for all of the information on the system.</a:t>
            </a:r>
            <a:endParaRPr lang="en-US" altLang="en-US" sz="2400" b="1" dirty="0"/>
          </a:p>
          <a:p>
            <a:pPr eaLnBrk="1" hangingPunct="1">
              <a:lnSpc>
                <a:spcPct val="90000"/>
              </a:lnSpc>
            </a:pPr>
            <a:r>
              <a:rPr lang="en-US" altLang="en-US" sz="2400" b="1" dirty="0"/>
              <a:t>System high security mode.</a:t>
            </a:r>
            <a:r>
              <a:rPr lang="en-US" altLang="en-US" sz="2400" dirty="0"/>
              <a:t>  Similar to dedicated security mode, except that users may access </a:t>
            </a:r>
            <a:r>
              <a:rPr lang="en-US" altLang="en-US" sz="2400" i="1" dirty="0"/>
              <a:t>some</a:t>
            </a:r>
            <a:r>
              <a:rPr lang="en-US" altLang="en-US" sz="2400" dirty="0"/>
              <a:t> data on the system based upon their </a:t>
            </a:r>
            <a:r>
              <a:rPr lang="en-US" altLang="en-US" sz="2400" dirty="0" smtClean="0"/>
              <a:t>             </a:t>
            </a:r>
            <a:r>
              <a:rPr lang="en-US" altLang="en-US" sz="2400" i="1" dirty="0" smtClean="0"/>
              <a:t>need-to-know</a:t>
            </a:r>
            <a:r>
              <a:rPr lang="en-US" altLang="en-US" sz="2400" dirty="0"/>
              <a:t>.</a:t>
            </a:r>
            <a:endParaRPr lang="en-US" altLang="en-US" sz="2400" b="1" dirty="0"/>
          </a:p>
          <a:p>
            <a:pPr eaLnBrk="1" hangingPunct="1">
              <a:lnSpc>
                <a:spcPct val="90000"/>
              </a:lnSpc>
            </a:pPr>
            <a:r>
              <a:rPr lang="en-US" altLang="en-US" sz="2400" b="1" dirty="0"/>
              <a:t>Compartmented security mode.</a:t>
            </a:r>
            <a:r>
              <a:rPr lang="en-US" altLang="en-US" sz="2400" dirty="0"/>
              <a:t>  Similar to system high security mode, except that users may access </a:t>
            </a:r>
            <a:r>
              <a:rPr lang="en-US" altLang="en-US" sz="2400" i="1" dirty="0"/>
              <a:t>some</a:t>
            </a:r>
            <a:r>
              <a:rPr lang="en-US" altLang="en-US" sz="2400" dirty="0"/>
              <a:t> data on the system based upon their need-to-know plus formal access approval.</a:t>
            </a:r>
            <a:endParaRPr lang="en-US" altLang="en-US" sz="2400" b="1" dirty="0"/>
          </a:p>
          <a:p>
            <a:pPr eaLnBrk="1" hangingPunct="1">
              <a:lnSpc>
                <a:spcPct val="90000"/>
              </a:lnSpc>
            </a:pPr>
            <a:r>
              <a:rPr lang="en-US" altLang="en-US" sz="2400" b="1" dirty="0"/>
              <a:t>Multilevel security mode.</a:t>
            </a:r>
            <a:r>
              <a:rPr lang="en-US" altLang="en-US" sz="2400" dirty="0"/>
              <a:t>  Similar to compartmented security mode, except that users may access some data based upon their need-to-know, formal access approval, </a:t>
            </a:r>
            <a:r>
              <a:rPr lang="en-US" altLang="en-US" sz="2400" i="1" dirty="0"/>
              <a:t>and</a:t>
            </a:r>
            <a:r>
              <a:rPr lang="en-US" altLang="en-US" sz="2400" dirty="0"/>
              <a:t> proper clearance.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12215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Security Countermeasure Principles</a:t>
            </a:r>
          </a:p>
        </p:txBody>
      </p:sp>
      <p:sp>
        <p:nvSpPr>
          <p:cNvPr id="3" name="Content Placeholder 2"/>
          <p:cNvSpPr>
            <a:spLocks noGrp="1"/>
          </p:cNvSpPr>
          <p:nvPr>
            <p:ph idx="1"/>
          </p:nvPr>
        </p:nvSpPr>
        <p:spPr/>
        <p:txBody>
          <a:bodyPr>
            <a:normAutofit/>
          </a:bodyPr>
          <a:lstStyle/>
          <a:p>
            <a:pPr eaLnBrk="1" hangingPunct="1">
              <a:defRPr/>
            </a:pPr>
            <a:r>
              <a:rPr lang="en-US" b="1" dirty="0" smtClean="0">
                <a:ea typeface="+mn-ea"/>
              </a:rPr>
              <a:t>Defense in depth: </a:t>
            </a:r>
            <a:r>
              <a:rPr lang="en-US" dirty="0" smtClean="0">
                <a:ea typeface="+mn-ea"/>
              </a:rPr>
              <a:t>protecting assets with layers of defense</a:t>
            </a:r>
          </a:p>
          <a:p>
            <a:pPr eaLnBrk="1" hangingPunct="1">
              <a:defRPr/>
            </a:pPr>
            <a:r>
              <a:rPr lang="en-US" b="1" dirty="0" smtClean="0">
                <a:ea typeface="+mn-ea"/>
              </a:rPr>
              <a:t>System hardening: </a:t>
            </a:r>
            <a:r>
              <a:rPr lang="en-US" dirty="0" smtClean="0">
                <a:ea typeface="+mn-ea"/>
              </a:rPr>
              <a:t>configuration to be more resistant to attack</a:t>
            </a:r>
          </a:p>
          <a:p>
            <a:pPr eaLnBrk="1" hangingPunct="1">
              <a:defRPr/>
            </a:pPr>
            <a:r>
              <a:rPr lang="en-US" b="1" dirty="0" smtClean="0">
                <a:ea typeface="+mn-ea"/>
              </a:rPr>
              <a:t>Attack surface: </a:t>
            </a:r>
            <a:r>
              <a:rPr lang="en-US" dirty="0" smtClean="0">
                <a:ea typeface="+mn-ea"/>
              </a:rPr>
              <a:t>the set of components in a system that may be the target of attack</a:t>
            </a:r>
          </a:p>
          <a:p>
            <a:pPr eaLnBrk="1" hangingPunct="1">
              <a:defRPr/>
            </a:pPr>
            <a:r>
              <a:rPr lang="en-US" b="1" dirty="0" smtClean="0">
                <a:ea typeface="+mn-ea"/>
              </a:rPr>
              <a:t>Security through obfuscation: </a:t>
            </a:r>
            <a:r>
              <a:rPr lang="en-US" dirty="0" smtClean="0">
                <a:ea typeface="+mn-ea"/>
              </a:rPr>
              <a:t>hiding functionality to make it more difficult for an attacker to find</a:t>
            </a:r>
          </a:p>
          <a:p>
            <a:pPr eaLnBrk="1" hangingPunct="1">
              <a:defRPr/>
            </a:pPr>
            <a:r>
              <a:rPr lang="en-US" b="1" dirty="0" smtClean="0">
                <a:ea typeface="+mn-ea"/>
              </a:rPr>
              <a:t>Single use: </a:t>
            </a:r>
            <a:r>
              <a:rPr lang="en-US" dirty="0" smtClean="0">
                <a:ea typeface="+mn-ea"/>
              </a:rPr>
              <a:t>system design, where each system has a single logical use</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C252EAB-8F18-44C4-A545-EE2EE4E6F902}" type="slidenum">
              <a:rPr lang="en-US" altLang="en-US" sz="2000">
                <a:latin typeface="Arial" panose="020B0604020202020204" pitchFamily="34" charset="0"/>
              </a:rPr>
              <a:pPr eaLnBrk="1" hangingPunct="1"/>
              <a:t>59</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75249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Biba</a:t>
            </a:r>
            <a:endParaRPr lang="en-US" dirty="0"/>
          </a:p>
        </p:txBody>
      </p:sp>
      <p:sp>
        <p:nvSpPr>
          <p:cNvPr id="3" name="Content Placeholder 2"/>
          <p:cNvSpPr>
            <a:spLocks noGrp="1"/>
          </p:cNvSpPr>
          <p:nvPr>
            <p:ph idx="1"/>
          </p:nvPr>
        </p:nvSpPr>
        <p:spPr/>
        <p:txBody>
          <a:bodyPr/>
          <a:lstStyle/>
          <a:p>
            <a:r>
              <a:rPr lang="en-US" dirty="0"/>
              <a:t>The </a:t>
            </a:r>
            <a:r>
              <a:rPr lang="en-US" b="1" dirty="0" err="1"/>
              <a:t>Biba</a:t>
            </a:r>
            <a:r>
              <a:rPr lang="en-US" b="1" dirty="0"/>
              <a:t> Model</a:t>
            </a:r>
            <a:r>
              <a:rPr lang="en-US" dirty="0"/>
              <a:t> has these three rules</a:t>
            </a:r>
            <a:r>
              <a:rPr lang="en-US" dirty="0" smtClean="0"/>
              <a:t>:</a:t>
            </a:r>
            <a:endParaRPr lang="en-US" dirty="0"/>
          </a:p>
          <a:p>
            <a:r>
              <a:rPr lang="en-US" b="1" dirty="0"/>
              <a:t>No Write Up Rule,</a:t>
            </a:r>
            <a:r>
              <a:rPr lang="en-US" dirty="0"/>
              <a:t> which says a subject can’t write data to an object at a higher integrity level</a:t>
            </a:r>
            <a:r>
              <a:rPr lang="en-US" dirty="0" smtClean="0"/>
              <a:t>.</a:t>
            </a:r>
            <a:endParaRPr lang="en-US" dirty="0"/>
          </a:p>
          <a:p>
            <a:r>
              <a:rPr lang="en-US" b="1" dirty="0"/>
              <a:t>No Read Down Rule,</a:t>
            </a:r>
            <a:r>
              <a:rPr lang="en-US" dirty="0"/>
              <a:t> which states a subject cannot read data located at a lower integrity level</a:t>
            </a:r>
            <a:r>
              <a:rPr lang="en-US" dirty="0" smtClean="0"/>
              <a:t>.</a:t>
            </a:r>
            <a:endParaRPr lang="en-US" dirty="0"/>
          </a:p>
          <a:p>
            <a:r>
              <a:rPr lang="en-US" b="1" dirty="0" smtClean="0"/>
              <a:t>The </a:t>
            </a:r>
            <a:r>
              <a:rPr lang="en-US" b="1" dirty="0"/>
              <a:t>Invocation Rule</a:t>
            </a:r>
            <a:r>
              <a:rPr lang="en-US" dirty="0"/>
              <a:t> where a subject can’t request a service at a higher integrity level (depending on classification level: Top Secret/Secret/Confidential). </a:t>
            </a:r>
          </a:p>
          <a:p>
            <a:endParaRPr lang="en-US" dirty="0"/>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9C2CC841-7362-4761-A54E-7DEDDABF8FEC}" type="slidenum">
              <a:rPr lang="en-US" smtClean="0"/>
              <a:t>6</a:t>
            </a:fld>
            <a:endParaRPr lang="en-US"/>
          </a:p>
        </p:txBody>
      </p:sp>
    </p:spTree>
    <p:extLst>
      <p:ext uri="{BB962C8B-B14F-4D97-AF65-F5344CB8AC3E}">
        <p14:creationId xmlns:p14="http://schemas.microsoft.com/office/powerpoint/2010/main" val="36729550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DB32733-298D-4603-8148-50C08105F101}" type="slidenum">
              <a:rPr lang="en-US" altLang="en-US" sz="2000">
                <a:latin typeface="Arial" panose="020B0604020202020204" pitchFamily="34" charset="0"/>
              </a:rPr>
              <a:pPr eaLnBrk="1" hangingPunct="1"/>
              <a:t>60</a:t>
            </a:fld>
            <a:endParaRPr lang="en-US" altLang="en-US" sz="2000">
              <a:latin typeface="Arial" panose="020B0604020202020204" pitchFamily="34" charset="0"/>
            </a:endParaRPr>
          </a:p>
        </p:txBody>
      </p:sp>
      <p:sp>
        <p:nvSpPr>
          <p:cNvPr id="739330" name="Rectangle 2"/>
          <p:cNvSpPr>
            <a:spLocks noGrp="1" noChangeArrowheads="1"/>
          </p:cNvSpPr>
          <p:nvPr>
            <p:ph type="title"/>
          </p:nvPr>
        </p:nvSpPr>
        <p:spPr/>
        <p:txBody>
          <a:bodyPr/>
          <a:lstStyle/>
          <a:p>
            <a:pPr eaLnBrk="1" hangingPunct="1">
              <a:defRPr/>
            </a:pPr>
            <a:r>
              <a:rPr lang="en-US" smtClean="0">
                <a:ea typeface="+mj-ea"/>
              </a:rPr>
              <a:t>Operating Systems</a:t>
            </a:r>
          </a:p>
        </p:txBody>
      </p:sp>
      <p:sp>
        <p:nvSpPr>
          <p:cNvPr id="739331" name="Rectangle 3"/>
          <p:cNvSpPr>
            <a:spLocks noGrp="1" noChangeArrowheads="1"/>
          </p:cNvSpPr>
          <p:nvPr>
            <p:ph type="body" idx="1"/>
          </p:nvPr>
        </p:nvSpPr>
        <p:spPr/>
        <p:txBody>
          <a:bodyPr/>
          <a:lstStyle/>
          <a:p>
            <a:pPr eaLnBrk="1" hangingPunct="1">
              <a:lnSpc>
                <a:spcPct val="80000"/>
              </a:lnSpc>
              <a:defRPr/>
            </a:pPr>
            <a:r>
              <a:rPr lang="en-US" dirty="0"/>
              <a:t>Components</a:t>
            </a:r>
          </a:p>
          <a:p>
            <a:pPr lvl="1" eaLnBrk="1" hangingPunct="1">
              <a:lnSpc>
                <a:spcPct val="80000"/>
              </a:lnSpc>
              <a:defRPr/>
            </a:pPr>
            <a:r>
              <a:rPr lang="en-US" dirty="0">
                <a:ea typeface="+mn-ea"/>
              </a:rPr>
              <a:t>Kernel</a:t>
            </a:r>
          </a:p>
          <a:p>
            <a:pPr lvl="1" eaLnBrk="1" hangingPunct="1">
              <a:lnSpc>
                <a:spcPct val="80000"/>
              </a:lnSpc>
              <a:defRPr/>
            </a:pPr>
            <a:r>
              <a:rPr lang="en-US" dirty="0">
                <a:ea typeface="+mn-ea"/>
              </a:rPr>
              <a:t>Device drivers</a:t>
            </a:r>
          </a:p>
          <a:p>
            <a:pPr lvl="1" eaLnBrk="1" hangingPunct="1">
              <a:lnSpc>
                <a:spcPct val="80000"/>
              </a:lnSpc>
              <a:defRPr/>
            </a:pPr>
            <a:r>
              <a:rPr lang="en-US" dirty="0">
                <a:ea typeface="+mn-ea"/>
              </a:rPr>
              <a:t>Tools</a:t>
            </a:r>
          </a:p>
          <a:p>
            <a:pPr eaLnBrk="1" hangingPunct="1">
              <a:lnSpc>
                <a:spcPct val="80000"/>
              </a:lnSpc>
              <a:defRPr/>
            </a:pPr>
            <a:r>
              <a:rPr lang="en-US" dirty="0"/>
              <a:t>Functions</a:t>
            </a:r>
          </a:p>
          <a:p>
            <a:pPr lvl="1" eaLnBrk="1" hangingPunct="1">
              <a:lnSpc>
                <a:spcPct val="80000"/>
              </a:lnSpc>
              <a:defRPr/>
            </a:pPr>
            <a:r>
              <a:rPr lang="en-US" dirty="0">
                <a:ea typeface="+mn-ea"/>
              </a:rPr>
              <a:t>Process management</a:t>
            </a:r>
          </a:p>
          <a:p>
            <a:pPr lvl="1" eaLnBrk="1" hangingPunct="1">
              <a:lnSpc>
                <a:spcPct val="80000"/>
              </a:lnSpc>
              <a:defRPr/>
            </a:pPr>
            <a:r>
              <a:rPr lang="en-US" dirty="0">
                <a:ea typeface="+mn-ea"/>
              </a:rPr>
              <a:t>Resource management</a:t>
            </a:r>
          </a:p>
          <a:p>
            <a:pPr lvl="1" eaLnBrk="1" hangingPunct="1">
              <a:lnSpc>
                <a:spcPct val="80000"/>
              </a:lnSpc>
              <a:defRPr/>
            </a:pPr>
            <a:r>
              <a:rPr lang="en-US" dirty="0">
                <a:ea typeface="+mn-ea"/>
              </a:rPr>
              <a:t>Access management</a:t>
            </a:r>
          </a:p>
          <a:p>
            <a:pPr lvl="1" eaLnBrk="1" hangingPunct="1">
              <a:lnSpc>
                <a:spcPct val="80000"/>
              </a:lnSpc>
              <a:defRPr/>
            </a:pPr>
            <a:r>
              <a:rPr lang="en-US" dirty="0">
                <a:ea typeface="+mn-ea"/>
              </a:rPr>
              <a:t>Event management</a:t>
            </a:r>
          </a:p>
          <a:p>
            <a:pPr lvl="1" eaLnBrk="1" hangingPunct="1">
              <a:lnSpc>
                <a:spcPct val="80000"/>
              </a:lnSpc>
              <a:defRPr/>
            </a:pPr>
            <a:r>
              <a:rPr lang="en-US" dirty="0">
                <a:ea typeface="+mn-ea"/>
              </a:rPr>
              <a:t>Communications management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193137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12AFC5-1170-44E9-AEDD-D2A8191B2EA0}" type="slidenum">
              <a:rPr lang="en-US" altLang="en-US" sz="2000">
                <a:latin typeface="Arial" panose="020B0604020202020204" pitchFamily="34" charset="0"/>
              </a:rPr>
              <a:pPr eaLnBrk="1" hangingPunct="1"/>
              <a:t>61</a:t>
            </a:fld>
            <a:endParaRPr lang="en-US" altLang="en-US" sz="2000">
              <a:latin typeface="Arial" panose="020B0604020202020204" pitchFamily="34" charset="0"/>
            </a:endParaRPr>
          </a:p>
        </p:txBody>
      </p:sp>
      <p:sp>
        <p:nvSpPr>
          <p:cNvPr id="746498" name="Rectangle 2"/>
          <p:cNvSpPr>
            <a:spLocks noGrp="1" noChangeArrowheads="1"/>
          </p:cNvSpPr>
          <p:nvPr>
            <p:ph type="title"/>
          </p:nvPr>
        </p:nvSpPr>
        <p:spPr/>
        <p:txBody>
          <a:bodyPr/>
          <a:lstStyle/>
          <a:p>
            <a:pPr eaLnBrk="1" hangingPunct="1">
              <a:defRPr/>
            </a:pPr>
            <a:r>
              <a:rPr lang="en-US" smtClean="0">
                <a:ea typeface="+mj-ea"/>
              </a:rPr>
              <a:t>Operating systems (cont.)</a:t>
            </a:r>
          </a:p>
        </p:txBody>
      </p:sp>
      <p:sp>
        <p:nvSpPr>
          <p:cNvPr id="746499" name="Rectangle 3"/>
          <p:cNvSpPr>
            <a:spLocks noGrp="1" noChangeArrowheads="1"/>
          </p:cNvSpPr>
          <p:nvPr>
            <p:ph type="body" idx="1"/>
          </p:nvPr>
        </p:nvSpPr>
        <p:spPr/>
        <p:txBody>
          <a:bodyPr/>
          <a:lstStyle/>
          <a:p>
            <a:pPr eaLnBrk="1" hangingPunct="1">
              <a:defRPr/>
            </a:pPr>
            <a:r>
              <a:rPr lang="en-US" smtClean="0">
                <a:ea typeface="+mn-ea"/>
              </a:rPr>
              <a:t>Operating system security methods</a:t>
            </a:r>
          </a:p>
          <a:p>
            <a:pPr lvl="1" eaLnBrk="1" hangingPunct="1">
              <a:defRPr/>
            </a:pPr>
            <a:r>
              <a:rPr lang="en-US" smtClean="0">
                <a:ea typeface="+mn-ea"/>
              </a:rPr>
              <a:t>Privilege level</a:t>
            </a:r>
          </a:p>
          <a:p>
            <a:pPr lvl="2" eaLnBrk="1" hangingPunct="1">
              <a:defRPr/>
            </a:pPr>
            <a:r>
              <a:rPr lang="en-US" smtClean="0">
                <a:ea typeface="+mn-ea"/>
              </a:rPr>
              <a:t>Windows: admin, user, guest</a:t>
            </a:r>
          </a:p>
          <a:p>
            <a:pPr lvl="2" eaLnBrk="1" hangingPunct="1">
              <a:defRPr/>
            </a:pPr>
            <a:r>
              <a:rPr lang="en-US" smtClean="0">
                <a:ea typeface="+mn-ea"/>
              </a:rPr>
              <a:t>Unix: root, non-root</a:t>
            </a:r>
          </a:p>
          <a:p>
            <a:pPr lvl="1" eaLnBrk="1" hangingPunct="1">
              <a:defRPr/>
            </a:pPr>
            <a:r>
              <a:rPr lang="en-US" smtClean="0">
                <a:ea typeface="+mn-ea"/>
              </a:rPr>
              <a:t>Protection ring</a:t>
            </a:r>
          </a:p>
          <a:p>
            <a:pPr lvl="2" eaLnBrk="1" hangingPunct="1">
              <a:defRPr/>
            </a:pPr>
            <a:r>
              <a:rPr lang="en-US" smtClean="0">
                <a:ea typeface="+mn-ea"/>
              </a:rPr>
              <a:t>Ring 0: kernel</a:t>
            </a:r>
          </a:p>
          <a:p>
            <a:pPr lvl="2" eaLnBrk="1" hangingPunct="1">
              <a:defRPr/>
            </a:pPr>
            <a:r>
              <a:rPr lang="en-US" smtClean="0">
                <a:ea typeface="+mn-ea"/>
              </a:rPr>
              <a:t>Ring 1: device drivers</a:t>
            </a:r>
          </a:p>
          <a:p>
            <a:pPr lvl="2" eaLnBrk="1" hangingPunct="1">
              <a:defRPr/>
            </a:pPr>
            <a:r>
              <a:rPr lang="en-US" smtClean="0">
                <a:ea typeface="+mn-ea"/>
              </a:rPr>
              <a:t>Ring 2: user processes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904152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F591E1B-1598-48C3-BBD0-797C7EBC3408}" type="slidenum">
              <a:rPr lang="en-US" altLang="en-US" sz="2000">
                <a:latin typeface="Arial" panose="020B0604020202020204" pitchFamily="34" charset="0"/>
              </a:rPr>
              <a:pPr eaLnBrk="1" hangingPunct="1"/>
              <a:t>62</a:t>
            </a:fld>
            <a:endParaRPr lang="en-US" altLang="en-US" sz="2000">
              <a:latin typeface="Arial" panose="020B0604020202020204" pitchFamily="34" charset="0"/>
            </a:endParaRPr>
          </a:p>
        </p:txBody>
      </p:sp>
      <p:sp>
        <p:nvSpPr>
          <p:cNvPr id="747522" name="Rectangle 2"/>
          <p:cNvSpPr>
            <a:spLocks noGrp="1" noChangeArrowheads="1"/>
          </p:cNvSpPr>
          <p:nvPr>
            <p:ph type="title"/>
          </p:nvPr>
        </p:nvSpPr>
        <p:spPr/>
        <p:txBody>
          <a:bodyPr/>
          <a:lstStyle/>
          <a:p>
            <a:pPr eaLnBrk="1" hangingPunct="1">
              <a:defRPr/>
            </a:pPr>
            <a:r>
              <a:rPr lang="en-US" smtClean="0">
                <a:ea typeface="+mj-ea"/>
              </a:rPr>
              <a:t>Subsystems</a:t>
            </a:r>
          </a:p>
        </p:txBody>
      </p:sp>
      <p:sp>
        <p:nvSpPr>
          <p:cNvPr id="747523" name="Rectangle 3"/>
          <p:cNvSpPr>
            <a:spLocks noGrp="1" noChangeArrowheads="1"/>
          </p:cNvSpPr>
          <p:nvPr>
            <p:ph type="body" idx="1"/>
          </p:nvPr>
        </p:nvSpPr>
        <p:spPr/>
        <p:txBody>
          <a:bodyPr/>
          <a:lstStyle/>
          <a:p>
            <a:pPr eaLnBrk="1" hangingPunct="1">
              <a:defRPr/>
            </a:pPr>
            <a:r>
              <a:rPr lang="en-US" dirty="0" smtClean="0">
                <a:ea typeface="+mn-ea"/>
              </a:rPr>
              <a:t>Database management systems (DBMS</a:t>
            </a:r>
            <a:r>
              <a:rPr lang="en-US" dirty="0" smtClean="0">
                <a:ea typeface="+mn-ea"/>
              </a:rPr>
              <a:t>)</a:t>
            </a:r>
          </a:p>
          <a:p>
            <a:pPr lvl="1">
              <a:defRPr/>
            </a:pPr>
            <a:r>
              <a:rPr lang="en-US" dirty="0">
                <a:ea typeface="+mn-ea"/>
              </a:rPr>
              <a:t>Microsoft SQL Server, IBM </a:t>
            </a:r>
            <a:r>
              <a:rPr lang="en-US" dirty="0" err="1">
                <a:ea typeface="+mn-ea"/>
              </a:rPr>
              <a:t>DB2</a:t>
            </a:r>
            <a:r>
              <a:rPr lang="en-US" dirty="0">
                <a:ea typeface="+mn-ea"/>
              </a:rPr>
              <a:t>, Oracle, and Sybase. </a:t>
            </a:r>
            <a:endParaRPr lang="en-US" dirty="0" smtClean="0">
              <a:ea typeface="+mn-ea"/>
            </a:endParaRPr>
          </a:p>
          <a:p>
            <a:pPr eaLnBrk="1" hangingPunct="1">
              <a:defRPr/>
            </a:pPr>
            <a:r>
              <a:rPr lang="en-US" dirty="0" smtClean="0">
                <a:ea typeface="+mn-ea"/>
              </a:rPr>
              <a:t>Web server</a:t>
            </a:r>
          </a:p>
          <a:p>
            <a:pPr eaLnBrk="1" hangingPunct="1">
              <a:defRPr/>
            </a:pPr>
            <a:r>
              <a:rPr lang="en-US" dirty="0" smtClean="0">
                <a:ea typeface="+mn-ea"/>
              </a:rPr>
              <a:t>Authentication server</a:t>
            </a:r>
          </a:p>
          <a:p>
            <a:pPr eaLnBrk="1" hangingPunct="1">
              <a:defRPr/>
            </a:pPr>
            <a:r>
              <a:rPr lang="en-US" dirty="0" smtClean="0">
                <a:ea typeface="+mn-ea"/>
              </a:rPr>
              <a:t>E-mail server</a:t>
            </a:r>
          </a:p>
          <a:p>
            <a:pPr eaLnBrk="1" hangingPunct="1">
              <a:defRPr/>
            </a:pPr>
            <a:r>
              <a:rPr lang="en-US" dirty="0" smtClean="0">
                <a:ea typeface="+mn-ea"/>
              </a:rPr>
              <a:t>File / print server</a:t>
            </a:r>
          </a:p>
          <a:p>
            <a:pPr eaLnBrk="1" hangingPunct="1">
              <a:defRPr/>
            </a:pPr>
            <a:r>
              <a:rPr lang="en-US" dirty="0" smtClean="0">
                <a:ea typeface="+mn-ea"/>
              </a:rPr>
              <a:t>Directory server (DNS, NIS, AD, LDAP</a:t>
            </a:r>
            <a:r>
              <a:rPr lang="en-US" dirty="0" smtClean="0">
                <a:ea typeface="+mn-ea"/>
              </a:rPr>
              <a: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9181779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0D6967E-8C91-440F-88E1-0380FD53CC12}" type="slidenum">
              <a:rPr lang="en-US" altLang="en-US" sz="2000">
                <a:latin typeface="Arial" panose="020B0604020202020204" pitchFamily="34" charset="0"/>
              </a:rPr>
              <a:pPr eaLnBrk="1" hangingPunct="1"/>
              <a:t>63</a:t>
            </a:fld>
            <a:endParaRPr lang="en-US" altLang="en-US" sz="2000">
              <a:latin typeface="Arial" panose="020B0604020202020204" pitchFamily="34" charset="0"/>
            </a:endParaRPr>
          </a:p>
        </p:txBody>
      </p:sp>
      <p:sp>
        <p:nvSpPr>
          <p:cNvPr id="748546" name="Rectangle 2"/>
          <p:cNvSpPr>
            <a:spLocks noGrp="1" noChangeArrowheads="1"/>
          </p:cNvSpPr>
          <p:nvPr>
            <p:ph type="title"/>
          </p:nvPr>
        </p:nvSpPr>
        <p:spPr/>
        <p:txBody>
          <a:bodyPr/>
          <a:lstStyle/>
          <a:p>
            <a:pPr eaLnBrk="1" hangingPunct="1">
              <a:defRPr/>
            </a:pPr>
            <a:r>
              <a:rPr lang="en-US" dirty="0" smtClean="0">
                <a:ea typeface="+mj-ea"/>
              </a:rPr>
              <a:t>Programs, Tools, and Applications</a:t>
            </a:r>
          </a:p>
        </p:txBody>
      </p:sp>
      <p:sp>
        <p:nvSpPr>
          <p:cNvPr id="748547" name="Rectangle 3"/>
          <p:cNvSpPr>
            <a:spLocks noGrp="1" noChangeArrowheads="1"/>
          </p:cNvSpPr>
          <p:nvPr>
            <p:ph type="body" idx="1"/>
          </p:nvPr>
        </p:nvSpPr>
        <p:spPr/>
        <p:txBody>
          <a:bodyPr/>
          <a:lstStyle/>
          <a:p>
            <a:pPr eaLnBrk="1" hangingPunct="1"/>
            <a:r>
              <a:rPr lang="en-US" altLang="en-US" dirty="0" smtClean="0"/>
              <a:t>Programs</a:t>
            </a:r>
          </a:p>
          <a:p>
            <a:pPr lvl="1" eaLnBrk="1" hangingPunct="1"/>
            <a:r>
              <a:rPr lang="en-US" altLang="en-US" dirty="0" smtClean="0"/>
              <a:t>Firefox, writer, </a:t>
            </a:r>
            <a:r>
              <a:rPr lang="en-US" altLang="en-US" dirty="0" err="1" smtClean="0"/>
              <a:t>photoshop</a:t>
            </a:r>
            <a:r>
              <a:rPr lang="en-US" altLang="en-US" dirty="0" smtClean="0"/>
              <a:t>, acrobat</a:t>
            </a:r>
          </a:p>
          <a:p>
            <a:pPr eaLnBrk="1" hangingPunct="1"/>
            <a:r>
              <a:rPr lang="en-US" altLang="en-US" dirty="0" smtClean="0"/>
              <a:t>Tools</a:t>
            </a:r>
          </a:p>
          <a:p>
            <a:pPr lvl="1" eaLnBrk="1" hangingPunct="1"/>
            <a:r>
              <a:rPr lang="en-US" altLang="en-US" dirty="0" smtClean="0"/>
              <a:t>Compilers, debuggers, defragmenters</a:t>
            </a:r>
          </a:p>
          <a:p>
            <a:pPr eaLnBrk="1" hangingPunct="1"/>
            <a:r>
              <a:rPr lang="en-US" altLang="en-US" dirty="0" smtClean="0"/>
              <a:t>Applications – collection of programs and tools</a:t>
            </a:r>
          </a:p>
          <a:p>
            <a:pPr lvl="1" eaLnBrk="1" hangingPunct="1"/>
            <a:r>
              <a:rPr lang="en-US" altLang="en-US" dirty="0" smtClean="0"/>
              <a:t>Financial (GL, AP, AR, etc.), payroll, </a:t>
            </a:r>
            <a:r>
              <a:rPr lang="en-US" altLang="en-US" dirty="0" err="1" smtClean="0"/>
              <a:t>mfg</a:t>
            </a:r>
            <a:r>
              <a:rPr lang="en-US" altLang="en-US" dirty="0" smtClean="0"/>
              <a:t> resource planning, customer relationship </a:t>
            </a:r>
            <a:r>
              <a:rPr lang="en-US" altLang="en-US" dirty="0" err="1" smtClean="0"/>
              <a:t>mgmt</a:t>
            </a:r>
            <a:r>
              <a:rPr lang="en-US" altLang="en-US" dirty="0" smtClean="0"/>
              <a:t>, etc.</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501840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5F967AB-2B0A-4BB5-AC0B-A2823372CA4C}" type="slidenum">
              <a:rPr lang="en-US" altLang="en-US" sz="2000">
                <a:latin typeface="Arial" panose="020B0604020202020204" pitchFamily="34" charset="0"/>
              </a:rPr>
              <a:pPr eaLnBrk="1" hangingPunct="1"/>
              <a:t>64</a:t>
            </a:fld>
            <a:endParaRPr lang="en-US" altLang="en-US" sz="2000">
              <a:latin typeface="Arial" panose="020B0604020202020204" pitchFamily="34" charset="0"/>
            </a:endParaRPr>
          </a:p>
        </p:txBody>
      </p:sp>
      <p:sp>
        <p:nvSpPr>
          <p:cNvPr id="750594" name="Rectangle 2"/>
          <p:cNvSpPr>
            <a:spLocks noGrp="1" noChangeArrowheads="1"/>
          </p:cNvSpPr>
          <p:nvPr>
            <p:ph type="title"/>
          </p:nvPr>
        </p:nvSpPr>
        <p:spPr/>
        <p:txBody>
          <a:bodyPr/>
          <a:lstStyle/>
          <a:p>
            <a:pPr eaLnBrk="1" hangingPunct="1">
              <a:defRPr/>
            </a:pPr>
            <a:r>
              <a:rPr lang="en-US" dirty="0" smtClean="0">
                <a:ea typeface="+mj-ea"/>
              </a:rPr>
              <a:t>Software </a:t>
            </a:r>
            <a:r>
              <a:rPr lang="en-US" dirty="0" err="1" smtClean="0">
                <a:ea typeface="+mj-ea"/>
              </a:rPr>
              <a:t>Secuirty</a:t>
            </a:r>
            <a:r>
              <a:rPr lang="en-US" dirty="0" smtClean="0">
                <a:ea typeface="+mj-ea"/>
              </a:rPr>
              <a:t> Threats</a:t>
            </a:r>
          </a:p>
        </p:txBody>
      </p:sp>
      <p:sp>
        <p:nvSpPr>
          <p:cNvPr id="750595" name="Rectangle 3"/>
          <p:cNvSpPr>
            <a:spLocks noGrp="1" noChangeArrowheads="1"/>
          </p:cNvSpPr>
          <p:nvPr>
            <p:ph type="body" idx="1"/>
          </p:nvPr>
        </p:nvSpPr>
        <p:spPr/>
        <p:txBody>
          <a:bodyPr/>
          <a:lstStyle/>
          <a:p>
            <a:pPr eaLnBrk="1" hangingPunct="1">
              <a:defRPr/>
            </a:pPr>
            <a:r>
              <a:rPr lang="en-US" dirty="0" smtClean="0">
                <a:ea typeface="+mn-ea"/>
              </a:rPr>
              <a:t>Covert channel</a:t>
            </a:r>
          </a:p>
          <a:p>
            <a:pPr lvl="1" eaLnBrk="1" hangingPunct="1">
              <a:defRPr/>
            </a:pPr>
            <a:r>
              <a:rPr lang="en-US" dirty="0" smtClean="0">
                <a:ea typeface="+mn-ea"/>
              </a:rPr>
              <a:t>Unauthorized, hidden channel of communications that exists within a legitimate communications channel</a:t>
            </a:r>
          </a:p>
          <a:p>
            <a:pPr lvl="1" eaLnBrk="1" hangingPunct="1">
              <a:defRPr/>
            </a:pPr>
            <a:r>
              <a:rPr lang="en-US" dirty="0" smtClean="0">
                <a:ea typeface="+mn-ea"/>
              </a:rPr>
              <a:t>Difficult to detect</a:t>
            </a:r>
          </a:p>
          <a:p>
            <a:pPr lvl="1" eaLnBrk="1" hangingPunct="1">
              <a:defRPr/>
            </a:pPr>
            <a:r>
              <a:rPr lang="en-US" dirty="0" smtClean="0">
                <a:ea typeface="+mn-ea"/>
              </a:rPr>
              <a:t>Examples: unused fields, steganography</a:t>
            </a:r>
          </a:p>
          <a:p>
            <a:pPr eaLnBrk="1" hangingPunct="1">
              <a:defRPr/>
            </a:pPr>
            <a:r>
              <a:rPr lang="en-US" dirty="0" smtClean="0">
                <a:ea typeface="+mn-ea"/>
              </a:rPr>
              <a:t>Side channel attack</a:t>
            </a:r>
          </a:p>
          <a:p>
            <a:pPr lvl="1" eaLnBrk="1" hangingPunct="1">
              <a:defRPr/>
            </a:pPr>
            <a:r>
              <a:rPr lang="en-US" dirty="0" smtClean="0">
                <a:ea typeface="+mn-ea"/>
              </a:rPr>
              <a:t>Observation of the physical characteristics of a system in order to make inferences on its </a:t>
            </a:r>
            <a:r>
              <a:rPr lang="en-US" dirty="0" smtClean="0">
                <a:ea typeface="+mn-ea"/>
              </a:rPr>
              <a:t>operation -  timing, power consumption, </a:t>
            </a:r>
            <a:r>
              <a:rPr lang="en-US" dirty="0" err="1" smtClean="0">
                <a:ea typeface="+mn-ea"/>
              </a:rPr>
              <a:t>emenations</a:t>
            </a:r>
            <a:endParaRPr lang="en-US" dirty="0">
              <a:ea typeface="+mn-ea"/>
            </a:endParaRPr>
          </a:p>
          <a:p>
            <a:pPr lvl="1">
              <a:defRPr/>
            </a:pPr>
            <a:r>
              <a:rPr lang="en-US" dirty="0">
                <a:ea typeface="+mn-ea"/>
              </a:rPr>
              <a:t>Generally the term side- channel attack is used to describe an attack on a cryptosystem.</a:t>
            </a:r>
          </a:p>
          <a:p>
            <a:pPr marL="457200" lvl="1" indent="0" eaLnBrk="1" hangingPunct="1">
              <a:buNone/>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901965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A2D00C0-0A21-4BE8-9994-ADCA5B6982DF}" type="slidenum">
              <a:rPr lang="en-US" altLang="en-US" sz="2000">
                <a:latin typeface="Arial" panose="020B0604020202020204" pitchFamily="34" charset="0"/>
              </a:rPr>
              <a:pPr eaLnBrk="1" hangingPunct="1"/>
              <a:t>65</a:t>
            </a:fld>
            <a:endParaRPr lang="en-US" altLang="en-US" sz="2000">
              <a:latin typeface="Arial" panose="020B0604020202020204" pitchFamily="34" charset="0"/>
            </a:endParaRPr>
          </a:p>
        </p:txBody>
      </p:sp>
      <p:sp>
        <p:nvSpPr>
          <p:cNvPr id="751618" name="Rectangle 2"/>
          <p:cNvSpPr>
            <a:spLocks noGrp="1" noChangeArrowheads="1"/>
          </p:cNvSpPr>
          <p:nvPr>
            <p:ph type="title"/>
          </p:nvPr>
        </p:nvSpPr>
        <p:spPr/>
        <p:txBody>
          <a:bodyPr/>
          <a:lstStyle/>
          <a:p>
            <a:pPr eaLnBrk="1" hangingPunct="1">
              <a:defRPr/>
            </a:pPr>
            <a:r>
              <a:rPr lang="en-US" dirty="0" smtClean="0">
                <a:ea typeface="+mj-ea"/>
              </a:rPr>
              <a:t>Software </a:t>
            </a:r>
            <a:r>
              <a:rPr lang="en-US" dirty="0" err="1" smtClean="0">
                <a:ea typeface="+mj-ea"/>
              </a:rPr>
              <a:t>Secuirty</a:t>
            </a:r>
            <a:r>
              <a:rPr lang="en-US" dirty="0" smtClean="0">
                <a:ea typeface="+mj-ea"/>
              </a:rPr>
              <a:t> Threats (cont.)</a:t>
            </a:r>
          </a:p>
        </p:txBody>
      </p:sp>
      <p:sp>
        <p:nvSpPr>
          <p:cNvPr id="751619" name="Rectangle 3"/>
          <p:cNvSpPr>
            <a:spLocks noGrp="1" noChangeArrowheads="1"/>
          </p:cNvSpPr>
          <p:nvPr>
            <p:ph type="body" idx="1"/>
          </p:nvPr>
        </p:nvSpPr>
        <p:spPr/>
        <p:txBody>
          <a:bodyPr/>
          <a:lstStyle/>
          <a:p>
            <a:pPr eaLnBrk="1" hangingPunct="1">
              <a:lnSpc>
                <a:spcPct val="90000"/>
              </a:lnSpc>
              <a:defRPr/>
            </a:pPr>
            <a:r>
              <a:rPr lang="en-US" dirty="0" smtClean="0">
                <a:ea typeface="+mn-ea"/>
              </a:rPr>
              <a:t>Inference attack</a:t>
            </a:r>
          </a:p>
          <a:p>
            <a:pPr lvl="1" eaLnBrk="1" hangingPunct="1">
              <a:lnSpc>
                <a:spcPct val="90000"/>
              </a:lnSpc>
              <a:defRPr/>
            </a:pPr>
            <a:r>
              <a:rPr lang="en-US" dirty="0" smtClean="0">
                <a:ea typeface="+mn-ea"/>
              </a:rPr>
              <a:t>Analysis of available data to learn more about a target</a:t>
            </a:r>
          </a:p>
          <a:p>
            <a:pPr eaLnBrk="1" hangingPunct="1">
              <a:lnSpc>
                <a:spcPct val="90000"/>
              </a:lnSpc>
              <a:defRPr/>
            </a:pPr>
            <a:r>
              <a:rPr lang="en-US" dirty="0" smtClean="0">
                <a:ea typeface="+mn-ea"/>
              </a:rPr>
              <a:t>Aggregation attack</a:t>
            </a:r>
          </a:p>
          <a:p>
            <a:pPr lvl="1" eaLnBrk="1" hangingPunct="1">
              <a:lnSpc>
                <a:spcPct val="90000"/>
              </a:lnSpc>
              <a:defRPr/>
            </a:pPr>
            <a:r>
              <a:rPr lang="en-US" dirty="0" smtClean="0">
                <a:ea typeface="+mn-ea"/>
              </a:rPr>
              <a:t>Data mining technique of public records to gather and combine sensitive data</a:t>
            </a:r>
          </a:p>
          <a:p>
            <a:pPr eaLnBrk="1" hangingPunct="1">
              <a:lnSpc>
                <a:spcPct val="90000"/>
              </a:lnSpc>
              <a:defRPr/>
            </a:pPr>
            <a:r>
              <a:rPr lang="en-US" dirty="0" smtClean="0">
                <a:ea typeface="+mn-ea"/>
              </a:rPr>
              <a:t>State attacks</a:t>
            </a:r>
          </a:p>
          <a:p>
            <a:pPr lvl="1" eaLnBrk="1" hangingPunct="1">
              <a:lnSpc>
                <a:spcPct val="90000"/>
              </a:lnSpc>
              <a:defRPr/>
            </a:pPr>
            <a:r>
              <a:rPr lang="en-US" dirty="0" smtClean="0">
                <a:ea typeface="+mn-ea"/>
              </a:rPr>
              <a:t>Time of check to time of use (tocttou), also known as a </a:t>
            </a:r>
            <a:r>
              <a:rPr lang="en-US" i="1" dirty="0" smtClean="0">
                <a:ea typeface="+mn-ea"/>
              </a:rPr>
              <a:t>race condition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874868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Software Security Threats (cont.)</a:t>
            </a:r>
          </a:p>
        </p:txBody>
      </p:sp>
      <p:sp>
        <p:nvSpPr>
          <p:cNvPr id="3" name="Content Placeholder 2"/>
          <p:cNvSpPr>
            <a:spLocks noGrp="1"/>
          </p:cNvSpPr>
          <p:nvPr>
            <p:ph idx="1"/>
          </p:nvPr>
        </p:nvSpPr>
        <p:spPr/>
        <p:txBody>
          <a:bodyPr/>
          <a:lstStyle/>
          <a:p>
            <a:pPr eaLnBrk="1" hangingPunct="1">
              <a:lnSpc>
                <a:spcPct val="90000"/>
              </a:lnSpc>
              <a:defRPr/>
            </a:pPr>
            <a:r>
              <a:rPr lang="en-US" dirty="0" smtClean="0">
                <a:ea typeface="+mn-ea"/>
              </a:rPr>
              <a:t>Emanations</a:t>
            </a:r>
          </a:p>
          <a:p>
            <a:pPr lvl="1" eaLnBrk="1" hangingPunct="1">
              <a:lnSpc>
                <a:spcPct val="90000"/>
              </a:lnSpc>
              <a:defRPr/>
            </a:pPr>
            <a:r>
              <a:rPr lang="en-US" dirty="0" smtClean="0">
                <a:ea typeface="+mn-ea"/>
              </a:rPr>
              <a:t>RF (radio frequency) emissions from CRTs, network cabling, and other equipment</a:t>
            </a:r>
          </a:p>
          <a:p>
            <a:pPr eaLnBrk="1" hangingPunct="1">
              <a:lnSpc>
                <a:spcPct val="90000"/>
              </a:lnSpc>
              <a:defRPr/>
            </a:pPr>
            <a:r>
              <a:rPr lang="en-US" dirty="0" smtClean="0">
                <a:ea typeface="+mn-ea"/>
              </a:rPr>
              <a:t>Maintenance hooks and back doors</a:t>
            </a:r>
          </a:p>
          <a:p>
            <a:pPr eaLnBrk="1" hangingPunct="1">
              <a:lnSpc>
                <a:spcPct val="90000"/>
              </a:lnSpc>
              <a:defRPr/>
            </a:pPr>
            <a:r>
              <a:rPr lang="en-US" dirty="0" smtClean="0">
                <a:ea typeface="+mn-ea"/>
              </a:rPr>
              <a:t>Privileged programs</a:t>
            </a:r>
          </a:p>
          <a:p>
            <a:pPr lvl="1" eaLnBrk="1" hangingPunct="1">
              <a:lnSpc>
                <a:spcPct val="90000"/>
              </a:lnSpc>
              <a:defRPr/>
            </a:pPr>
            <a:r>
              <a:rPr lang="en-US" dirty="0" smtClean="0">
                <a:ea typeface="+mn-ea"/>
              </a:rPr>
              <a:t>Artifacts of development, </a:t>
            </a:r>
            <a:r>
              <a:rPr lang="en-US" dirty="0" smtClean="0">
                <a:ea typeface="+mn-ea"/>
              </a:rPr>
              <a:t>testing utility/tool that are left behind</a:t>
            </a:r>
            <a:endParaRPr lang="en-US" dirty="0" smtClean="0">
              <a:ea typeface="+mn-ea"/>
            </a:endParaRPr>
          </a:p>
          <a:p>
            <a:pPr eaLnBrk="1" hangingPunct="1">
              <a:lnSpc>
                <a:spcPct val="90000"/>
              </a:lnSpc>
              <a:defRPr/>
            </a:pPr>
            <a:r>
              <a:rPr lang="en-US" dirty="0" smtClean="0">
                <a:ea typeface="+mn-ea"/>
              </a:rPr>
              <a:t>Supply chain attacks</a:t>
            </a:r>
          </a:p>
          <a:p>
            <a:pPr lvl="1" eaLnBrk="1" hangingPunct="1">
              <a:lnSpc>
                <a:spcPct val="90000"/>
              </a:lnSpc>
              <a:defRPr/>
            </a:pPr>
            <a:r>
              <a:rPr lang="en-US" dirty="0" smtClean="0">
                <a:ea typeface="+mn-ea"/>
              </a:rPr>
              <a:t>Compromise a system by compromising one of its individually manufactured components</a:t>
            </a:r>
          </a:p>
          <a:p>
            <a:pPr eaLnBrk="1" hangingPunct="1">
              <a:defRPr/>
            </a:pPr>
            <a:endParaRPr lang="en-US" dirty="0" smtClean="0">
              <a:ea typeface="+mn-ea"/>
            </a:endParaRP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0A49EBD-74D2-4A44-B5B0-A0A09AAAE6D6}" type="slidenum">
              <a:rPr lang="en-US" altLang="en-US" sz="2000">
                <a:latin typeface="Arial" panose="020B0604020202020204" pitchFamily="34" charset="0"/>
              </a:rPr>
              <a:pPr eaLnBrk="1" hangingPunct="1"/>
              <a:t>66</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31466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NSA</a:t>
            </a:r>
            <a:r>
              <a:rPr lang="en-US" dirty="0"/>
              <a:t> </a:t>
            </a:r>
            <a:r>
              <a:rPr lang="en-US" dirty="0" smtClean="0"/>
              <a:t>Shenanigans</a:t>
            </a:r>
            <a:endParaRPr lang="en-US" dirty="0"/>
          </a:p>
        </p:txBody>
      </p:sp>
      <p:pic>
        <p:nvPicPr>
          <p:cNvPr id="6" name="Content Placeholder 5"/>
          <p:cNvPicPr>
            <a:picLocks noGrp="1" noChangeAspect="1"/>
          </p:cNvPicPr>
          <p:nvPr>
            <p:ph idx="1"/>
          </p:nvPr>
        </p:nvPicPr>
        <p:blipFill>
          <a:blip r:embed="rId3"/>
          <a:stretch>
            <a:fillRect/>
          </a:stretch>
        </p:blipFill>
        <p:spPr>
          <a:xfrm>
            <a:off x="303212" y="1244808"/>
            <a:ext cx="7724775" cy="3276600"/>
          </a:xfrm>
          <a:prstGeom prst="rect">
            <a:avLst/>
          </a:prstGeom>
        </p:spPr>
      </p:pic>
      <p:sp>
        <p:nvSpPr>
          <p:cNvPr id="4" name="Footer Placeholder 3"/>
          <p:cNvSpPr>
            <a:spLocks noGrp="1"/>
          </p:cNvSpPr>
          <p:nvPr>
            <p:ph type="ftr" sz="quarter" idx="10"/>
          </p:nvPr>
        </p:nvSpPr>
        <p:spPr>
          <a:xfrm>
            <a:off x="303212" y="6134100"/>
            <a:ext cx="6908800" cy="571500"/>
          </a:xfrm>
        </p:spPr>
        <p:txBody>
          <a:bodyPr/>
          <a:lstStyle/>
          <a:p>
            <a:r>
              <a:rPr lang="en-US" dirty="0"/>
              <a:t>https://</a:t>
            </a:r>
            <a:r>
              <a:rPr lang="en-US" dirty="0" err="1"/>
              <a:t>arstechnica.com</a:t>
            </a:r>
            <a:r>
              <a:rPr lang="en-US" dirty="0"/>
              <a:t>/tech-policy/2014/05</a:t>
            </a:r>
            <a:r>
              <a:rPr lang="en-US" dirty="0" smtClean="0"/>
              <a:t>/</a:t>
            </a:r>
          </a:p>
          <a:p>
            <a:r>
              <a:rPr lang="en-US" dirty="0" smtClean="0"/>
              <a:t>photos-of-an-nsa-upgrade-factory-show-cisco-router-getting-implant</a:t>
            </a:r>
            <a:r>
              <a:rPr lang="en-US" dirty="0"/>
              <a:t>/</a:t>
            </a:r>
            <a:endParaRPr lang="en-US" dirty="0"/>
          </a:p>
        </p:txBody>
      </p:sp>
      <p:sp>
        <p:nvSpPr>
          <p:cNvPr id="5" name="Slide Number Placeholder 4"/>
          <p:cNvSpPr>
            <a:spLocks noGrp="1"/>
          </p:cNvSpPr>
          <p:nvPr>
            <p:ph type="sldNum" sz="quarter" idx="11"/>
          </p:nvPr>
        </p:nvSpPr>
        <p:spPr/>
        <p:txBody>
          <a:bodyPr/>
          <a:lstStyle/>
          <a:p>
            <a:fld id="{9C2CC841-7362-4761-A54E-7DEDDABF8FEC}" type="slidenum">
              <a:rPr lang="en-US" smtClean="0"/>
              <a:t>67</a:t>
            </a:fld>
            <a:endParaRPr lang="en-US"/>
          </a:p>
        </p:txBody>
      </p:sp>
      <p:pic>
        <p:nvPicPr>
          <p:cNvPr id="7" name="Picture 6"/>
          <p:cNvPicPr>
            <a:picLocks noChangeAspect="1"/>
          </p:cNvPicPr>
          <p:nvPr/>
        </p:nvPicPr>
        <p:blipFill>
          <a:blip r:embed="rId4"/>
          <a:stretch>
            <a:fillRect/>
          </a:stretch>
        </p:blipFill>
        <p:spPr>
          <a:xfrm>
            <a:off x="4778375" y="4524375"/>
            <a:ext cx="5991225" cy="1800225"/>
          </a:xfrm>
          <a:prstGeom prst="rect">
            <a:avLst/>
          </a:prstGeom>
        </p:spPr>
      </p:pic>
    </p:spTree>
    <p:extLst>
      <p:ext uri="{BB962C8B-B14F-4D97-AF65-F5344CB8AC3E}">
        <p14:creationId xmlns:p14="http://schemas.microsoft.com/office/powerpoint/2010/main" val="1085863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 Shenanigans</a:t>
            </a:r>
            <a:endParaRPr lang="en-US" dirty="0"/>
          </a:p>
        </p:txBody>
      </p:sp>
      <p:pic>
        <p:nvPicPr>
          <p:cNvPr id="6" name="Content Placeholder 5"/>
          <p:cNvPicPr>
            <a:picLocks noGrp="1" noChangeAspect="1"/>
          </p:cNvPicPr>
          <p:nvPr>
            <p:ph idx="1"/>
          </p:nvPr>
        </p:nvPicPr>
        <p:blipFill>
          <a:blip r:embed="rId2"/>
          <a:stretch>
            <a:fillRect/>
          </a:stretch>
        </p:blipFill>
        <p:spPr>
          <a:xfrm>
            <a:off x="273671" y="1524000"/>
            <a:ext cx="3639910" cy="4572000"/>
          </a:xfrm>
          <a:prstGeom prst="rect">
            <a:avLst/>
          </a:prstGeom>
        </p:spPr>
      </p:pic>
      <p:sp>
        <p:nvSpPr>
          <p:cNvPr id="4" name="Footer Placeholder 3"/>
          <p:cNvSpPr>
            <a:spLocks noGrp="1"/>
          </p:cNvSpPr>
          <p:nvPr>
            <p:ph type="ftr" sz="quarter" idx="10"/>
          </p:nvPr>
        </p:nvSpPr>
        <p:spPr/>
        <p:txBody>
          <a:bodyPr/>
          <a:lstStyle/>
          <a:p>
            <a:r>
              <a:rPr lang="en-US" dirty="0"/>
              <a:t>https://</a:t>
            </a:r>
            <a:r>
              <a:rPr lang="en-US" dirty="0" err="1"/>
              <a:t>www.theregister.co.uk</a:t>
            </a:r>
            <a:r>
              <a:rPr lang="en-US" dirty="0"/>
              <a:t>/2018/10/04/</a:t>
            </a:r>
            <a:r>
              <a:rPr lang="en-US" dirty="0" err="1"/>
              <a:t>supermicro_bloomberg</a:t>
            </a:r>
            <a:r>
              <a:rPr lang="en-US" dirty="0"/>
              <a:t>/</a:t>
            </a:r>
            <a:endParaRPr lang="en-US" dirty="0"/>
          </a:p>
        </p:txBody>
      </p:sp>
      <p:sp>
        <p:nvSpPr>
          <p:cNvPr id="5" name="Slide Number Placeholder 4"/>
          <p:cNvSpPr>
            <a:spLocks noGrp="1"/>
          </p:cNvSpPr>
          <p:nvPr>
            <p:ph type="sldNum" sz="quarter" idx="11"/>
          </p:nvPr>
        </p:nvSpPr>
        <p:spPr/>
        <p:txBody>
          <a:bodyPr/>
          <a:lstStyle/>
          <a:p>
            <a:fld id="{9C2CC841-7362-4761-A54E-7DEDDABF8FEC}" type="slidenum">
              <a:rPr lang="en-US" smtClean="0"/>
              <a:t>68</a:t>
            </a:fld>
            <a:endParaRPr lang="en-US"/>
          </a:p>
        </p:txBody>
      </p:sp>
      <p:pic>
        <p:nvPicPr>
          <p:cNvPr id="7" name="Picture 6"/>
          <p:cNvPicPr>
            <a:picLocks noChangeAspect="1"/>
          </p:cNvPicPr>
          <p:nvPr/>
        </p:nvPicPr>
        <p:blipFill>
          <a:blip r:embed="rId3"/>
          <a:stretch>
            <a:fillRect/>
          </a:stretch>
        </p:blipFill>
        <p:spPr>
          <a:xfrm>
            <a:off x="4057024" y="1524000"/>
            <a:ext cx="7830099" cy="2163580"/>
          </a:xfrm>
          <a:prstGeom prst="rect">
            <a:avLst/>
          </a:prstGeom>
        </p:spPr>
      </p:pic>
    </p:spTree>
    <p:extLst>
      <p:ext uri="{BB962C8B-B14F-4D97-AF65-F5344CB8AC3E}">
        <p14:creationId xmlns:p14="http://schemas.microsoft.com/office/powerpoint/2010/main" val="15498698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EBD00D1-7404-4027-B6A6-A5D2C300870D}" type="slidenum">
              <a:rPr lang="en-US" altLang="en-US" sz="2000">
                <a:latin typeface="Arial" panose="020B0604020202020204" pitchFamily="34" charset="0"/>
              </a:rPr>
              <a:pPr eaLnBrk="1" hangingPunct="1"/>
              <a:t>69</a:t>
            </a:fld>
            <a:endParaRPr lang="en-US" altLang="en-US" sz="2000">
              <a:latin typeface="Arial" panose="020B0604020202020204" pitchFamily="34" charset="0"/>
            </a:endParaRPr>
          </a:p>
        </p:txBody>
      </p:sp>
      <p:sp>
        <p:nvSpPr>
          <p:cNvPr id="753666" name="Rectangle 2"/>
          <p:cNvSpPr>
            <a:spLocks noGrp="1" noChangeArrowheads="1"/>
          </p:cNvSpPr>
          <p:nvPr>
            <p:ph type="title"/>
          </p:nvPr>
        </p:nvSpPr>
        <p:spPr/>
        <p:txBody>
          <a:bodyPr/>
          <a:lstStyle/>
          <a:p>
            <a:pPr eaLnBrk="1" hangingPunct="1">
              <a:defRPr/>
            </a:pPr>
            <a:r>
              <a:rPr lang="en-US" dirty="0" smtClean="0">
                <a:ea typeface="+mj-ea"/>
              </a:rPr>
              <a:t>Software </a:t>
            </a:r>
            <a:r>
              <a:rPr lang="en-US" dirty="0" smtClean="0">
                <a:ea typeface="+mj-ea"/>
              </a:rPr>
              <a:t>Security </a:t>
            </a:r>
            <a:r>
              <a:rPr lang="en-US" dirty="0" smtClean="0">
                <a:ea typeface="+mj-ea"/>
              </a:rPr>
              <a:t>Countermeasures</a:t>
            </a:r>
          </a:p>
        </p:txBody>
      </p:sp>
      <p:sp>
        <p:nvSpPr>
          <p:cNvPr id="753667" name="Rectangle 3"/>
          <p:cNvSpPr>
            <a:spLocks noGrp="1" noChangeArrowheads="1"/>
          </p:cNvSpPr>
          <p:nvPr>
            <p:ph type="body" idx="1"/>
          </p:nvPr>
        </p:nvSpPr>
        <p:spPr/>
        <p:txBody>
          <a:bodyPr/>
          <a:lstStyle/>
          <a:p>
            <a:pPr eaLnBrk="1" hangingPunct="1">
              <a:defRPr/>
            </a:pPr>
            <a:r>
              <a:rPr lang="en-US" dirty="0" smtClean="0">
                <a:ea typeface="+mn-ea"/>
              </a:rPr>
              <a:t>Reduce the potential of a threat by reducing its probability of occurrence or its impact </a:t>
            </a:r>
          </a:p>
          <a:p>
            <a:pPr lvl="1" eaLnBrk="1" hangingPunct="1">
              <a:defRPr/>
            </a:pPr>
            <a:r>
              <a:rPr lang="en-US" dirty="0" smtClean="0">
                <a:ea typeface="+mn-ea"/>
              </a:rPr>
              <a:t>Sniffers (network, Wi-Fi)</a:t>
            </a:r>
          </a:p>
          <a:p>
            <a:pPr lvl="1" eaLnBrk="1" hangingPunct="1">
              <a:defRPr/>
            </a:pPr>
            <a:r>
              <a:rPr lang="en-US" dirty="0" smtClean="0">
                <a:ea typeface="+mn-ea"/>
              </a:rPr>
              <a:t>Source code reviews</a:t>
            </a:r>
          </a:p>
          <a:p>
            <a:pPr lvl="1" eaLnBrk="1" hangingPunct="1">
              <a:defRPr/>
            </a:pPr>
            <a:r>
              <a:rPr lang="en-US" dirty="0" smtClean="0">
                <a:ea typeface="+mn-ea"/>
              </a:rPr>
              <a:t>Auditing tools (filesystem integrity, configuration, log analyzers)</a:t>
            </a:r>
          </a:p>
          <a:p>
            <a:pPr lvl="1" eaLnBrk="1" hangingPunct="1">
              <a:defRPr/>
            </a:pPr>
            <a:r>
              <a:rPr lang="en-US" dirty="0" smtClean="0">
                <a:ea typeface="+mn-ea"/>
              </a:rPr>
              <a:t>Vulnerability scanning tools</a:t>
            </a:r>
          </a:p>
          <a:p>
            <a:pPr lvl="1" eaLnBrk="1" hangingPunct="1">
              <a:defRPr/>
            </a:pPr>
            <a:r>
              <a:rPr lang="en-US" dirty="0" smtClean="0">
                <a:ea typeface="+mn-ea"/>
              </a:rPr>
              <a:t>Penetration testing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7670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7018" y="414222"/>
            <a:ext cx="10457963" cy="6291378"/>
          </a:xfrm>
        </p:spPr>
      </p:pic>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9C2CC841-7362-4761-A54E-7DEDDABF8FEC}" type="slidenum">
              <a:rPr lang="en-US" smtClean="0"/>
              <a:t>7</a:t>
            </a:fld>
            <a:endParaRPr lang="en-US"/>
          </a:p>
        </p:txBody>
      </p:sp>
    </p:spTree>
    <p:extLst>
      <p:ext uri="{BB962C8B-B14F-4D97-AF65-F5344CB8AC3E}">
        <p14:creationId xmlns:p14="http://schemas.microsoft.com/office/powerpoint/2010/main" val="5058689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Cloud Computing Threats and Countermeasures</a:t>
            </a:r>
          </a:p>
        </p:txBody>
      </p:sp>
      <p:sp>
        <p:nvSpPr>
          <p:cNvPr id="3" name="Content Placeholder 2"/>
          <p:cNvSpPr>
            <a:spLocks noGrp="1"/>
          </p:cNvSpPr>
          <p:nvPr>
            <p:ph idx="1"/>
          </p:nvPr>
        </p:nvSpPr>
        <p:spPr/>
        <p:txBody>
          <a:bodyPr>
            <a:normAutofit/>
          </a:bodyPr>
          <a:lstStyle/>
          <a:p>
            <a:pPr eaLnBrk="1" hangingPunct="1"/>
            <a:r>
              <a:rPr lang="en-US" altLang="en-US" dirty="0" err="1"/>
              <a:t>Multitenancy</a:t>
            </a:r>
            <a:r>
              <a:rPr lang="en-US" altLang="en-US" dirty="0"/>
              <a:t> and logical separation</a:t>
            </a:r>
          </a:p>
          <a:p>
            <a:pPr lvl="1" eaLnBrk="1" hangingPunct="1"/>
            <a:r>
              <a:rPr lang="en-US" altLang="en-US" dirty="0"/>
              <a:t>Data for multiple clients must be logically separate</a:t>
            </a:r>
          </a:p>
          <a:p>
            <a:pPr eaLnBrk="1" hangingPunct="1"/>
            <a:r>
              <a:rPr lang="en-US" altLang="en-US" dirty="0"/>
              <a:t>Data sovereignty</a:t>
            </a:r>
          </a:p>
          <a:p>
            <a:pPr lvl="1" eaLnBrk="1" hangingPunct="1"/>
            <a:r>
              <a:rPr lang="en-US" altLang="en-US" dirty="0"/>
              <a:t>Data owner’s legal control</a:t>
            </a:r>
          </a:p>
          <a:p>
            <a:pPr eaLnBrk="1" hangingPunct="1"/>
            <a:r>
              <a:rPr lang="en-US" altLang="en-US" dirty="0"/>
              <a:t>Data jurisdiction</a:t>
            </a:r>
          </a:p>
          <a:p>
            <a:pPr lvl="1" eaLnBrk="1" hangingPunct="1"/>
            <a:r>
              <a:rPr lang="en-US" altLang="en-US" dirty="0"/>
              <a:t>Legal (regulatory) jurisdiction of data storage and usage</a:t>
            </a:r>
          </a:p>
          <a:p>
            <a:pPr eaLnBrk="1" hangingPunct="1"/>
            <a:r>
              <a:rPr lang="en-US" altLang="en-US" dirty="0"/>
              <a:t>Controls and audits</a:t>
            </a:r>
          </a:p>
          <a:p>
            <a:pPr lvl="1" eaLnBrk="1" hangingPunct="1"/>
            <a:r>
              <a:rPr lang="en-US" altLang="en-US" dirty="0"/>
              <a:t>Independent verification of the effectiveness of controls in a cloud provider environment</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E2DF3BD-6F7B-43F8-B44A-31FB05510B30}" type="slidenum">
              <a:rPr lang="en-US" altLang="en-US" sz="2000">
                <a:latin typeface="Arial" panose="020B0604020202020204" pitchFamily="34" charset="0"/>
              </a:rPr>
              <a:pPr eaLnBrk="1" hangingPunct="1"/>
              <a:t>70</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170968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7C66271-2BCB-4E13-B97C-5F14789CA921}" type="slidenum">
              <a:rPr lang="en-US" altLang="en-US" sz="2000">
                <a:latin typeface="Arial" panose="020B0604020202020204" pitchFamily="34" charset="0"/>
              </a:rPr>
              <a:pPr eaLnBrk="1" hangingPunct="1"/>
              <a:t>71</a:t>
            </a:fld>
            <a:endParaRPr lang="en-US" altLang="en-US" sz="2000">
              <a:latin typeface="Arial" panose="020B0604020202020204" pitchFamily="34" charset="0"/>
            </a:endParaRPr>
          </a:p>
        </p:txBody>
      </p:sp>
      <p:sp>
        <p:nvSpPr>
          <p:cNvPr id="754690" name="Rectangle 2"/>
          <p:cNvSpPr>
            <a:spLocks noGrp="1" noChangeArrowheads="1"/>
          </p:cNvSpPr>
          <p:nvPr>
            <p:ph type="title"/>
          </p:nvPr>
        </p:nvSpPr>
        <p:spPr/>
        <p:txBody>
          <a:bodyPr/>
          <a:lstStyle/>
          <a:p>
            <a:pPr eaLnBrk="1" hangingPunct="1">
              <a:defRPr/>
            </a:pPr>
            <a:r>
              <a:rPr lang="en-US" smtClean="0">
                <a:ea typeface="+mj-ea"/>
              </a:rPr>
              <a:t>Summary</a:t>
            </a:r>
          </a:p>
        </p:txBody>
      </p:sp>
      <p:sp>
        <p:nvSpPr>
          <p:cNvPr id="754691" name="Rectangle 3"/>
          <p:cNvSpPr>
            <a:spLocks noGrp="1" noChangeArrowheads="1"/>
          </p:cNvSpPr>
          <p:nvPr>
            <p:ph type="body" idx="1"/>
          </p:nvPr>
        </p:nvSpPr>
        <p:spPr/>
        <p:txBody>
          <a:bodyPr/>
          <a:lstStyle/>
          <a:p>
            <a:pPr eaLnBrk="1" hangingPunct="1">
              <a:defRPr/>
            </a:pPr>
            <a:r>
              <a:rPr lang="en-US" dirty="0"/>
              <a:t>Security models</a:t>
            </a:r>
          </a:p>
          <a:p>
            <a:pPr lvl="1" eaLnBrk="1" hangingPunct="1">
              <a:defRPr/>
            </a:pPr>
            <a:r>
              <a:rPr lang="en-US" dirty="0">
                <a:ea typeface="+mn-ea"/>
              </a:rPr>
              <a:t>Bell </a:t>
            </a:r>
            <a:r>
              <a:rPr lang="en-US" dirty="0" err="1">
                <a:ea typeface="+mn-ea"/>
              </a:rPr>
              <a:t>LaPadula</a:t>
            </a:r>
            <a:r>
              <a:rPr lang="en-US" dirty="0">
                <a:ea typeface="+mn-ea"/>
              </a:rPr>
              <a:t>, </a:t>
            </a:r>
            <a:r>
              <a:rPr lang="en-US" dirty="0" err="1">
                <a:ea typeface="+mn-ea"/>
              </a:rPr>
              <a:t>Biba</a:t>
            </a:r>
            <a:r>
              <a:rPr lang="en-US" dirty="0">
                <a:ea typeface="+mn-ea"/>
              </a:rPr>
              <a:t>, Clark-Wilson, Access Matrix, Multi-Level, Mandatory Access Control (MAC), Discretionary Access Control (DAC), Role Based Access Control (RBAC), Non-interference, Information Flow</a:t>
            </a:r>
          </a:p>
          <a:p>
            <a:pPr eaLnBrk="1" hangingPunct="1">
              <a:defRPr/>
            </a:pPr>
            <a:r>
              <a:rPr lang="en-US" dirty="0"/>
              <a:t>Evaluation Models</a:t>
            </a:r>
          </a:p>
          <a:p>
            <a:pPr lvl="1" eaLnBrk="1" hangingPunct="1">
              <a:defRPr/>
            </a:pPr>
            <a:r>
              <a:rPr lang="en-US" dirty="0">
                <a:ea typeface="+mn-ea"/>
              </a:rPr>
              <a:t>Common Criteria, TCSEC, TNI, ITSEC, SEI-CMMI, SSE-SMM</a:t>
            </a:r>
          </a:p>
          <a:p>
            <a:pPr eaLnBrk="1" hangingPunct="1">
              <a:defRPr/>
            </a:pPr>
            <a:r>
              <a:rPr lang="en-US" dirty="0"/>
              <a:t>Certification and Accreditation</a:t>
            </a:r>
          </a:p>
          <a:p>
            <a:pPr lvl="1" eaLnBrk="1" hangingPunct="1">
              <a:defRPr/>
            </a:pPr>
            <a:r>
              <a:rPr lang="en-US" dirty="0">
                <a:ea typeface="+mn-ea"/>
              </a:rPr>
              <a:t>FISMA, DITSCAP, DIACAP, NIACAP, DCID 6/3</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9221552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A79F8F9-9EBD-4983-8D32-CBBCAE1F617C}" type="slidenum">
              <a:rPr lang="en-US" altLang="en-US" sz="2000">
                <a:latin typeface="Arial" panose="020B0604020202020204" pitchFamily="34" charset="0"/>
              </a:rPr>
              <a:pPr eaLnBrk="1" hangingPunct="1"/>
              <a:t>72</a:t>
            </a:fld>
            <a:endParaRPr lang="en-US" altLang="en-US" sz="2000">
              <a:latin typeface="Arial" panose="020B0604020202020204" pitchFamily="34" charset="0"/>
            </a:endParaRPr>
          </a:p>
        </p:txBody>
      </p:sp>
      <p:sp>
        <p:nvSpPr>
          <p:cNvPr id="740354"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740355" name="Rectangle 3"/>
          <p:cNvSpPr>
            <a:spLocks noGrp="1" noChangeArrowheads="1"/>
          </p:cNvSpPr>
          <p:nvPr>
            <p:ph type="body" idx="1"/>
          </p:nvPr>
        </p:nvSpPr>
        <p:spPr/>
        <p:txBody>
          <a:bodyPr/>
          <a:lstStyle/>
          <a:p>
            <a:pPr eaLnBrk="1" hangingPunct="1">
              <a:lnSpc>
                <a:spcPct val="90000"/>
              </a:lnSpc>
              <a:defRPr/>
            </a:pPr>
            <a:r>
              <a:rPr lang="en-US" dirty="0" smtClean="0">
                <a:ea typeface="+mn-ea"/>
              </a:rPr>
              <a:t>Computer hardware architecture</a:t>
            </a:r>
          </a:p>
          <a:p>
            <a:pPr lvl="1" eaLnBrk="1" hangingPunct="1">
              <a:lnSpc>
                <a:spcPct val="90000"/>
              </a:lnSpc>
              <a:defRPr/>
            </a:pPr>
            <a:r>
              <a:rPr lang="en-US" dirty="0" smtClean="0">
                <a:ea typeface="+mn-ea"/>
              </a:rPr>
              <a:t>CPU (central processing unit) performs instructions</a:t>
            </a:r>
          </a:p>
          <a:p>
            <a:pPr lvl="2" eaLnBrk="1" hangingPunct="1">
              <a:lnSpc>
                <a:spcPct val="90000"/>
              </a:lnSpc>
              <a:defRPr/>
            </a:pPr>
            <a:r>
              <a:rPr lang="en-US" dirty="0" smtClean="0">
                <a:ea typeface="+mn-ea"/>
              </a:rPr>
              <a:t>Components: Arithmetic logic unit (ALU), Registers, Program counter, Memory interface</a:t>
            </a:r>
          </a:p>
          <a:p>
            <a:pPr lvl="2" eaLnBrk="1" hangingPunct="1">
              <a:lnSpc>
                <a:spcPct val="90000"/>
              </a:lnSpc>
              <a:defRPr/>
            </a:pPr>
            <a:r>
              <a:rPr lang="en-US" dirty="0" smtClean="0">
                <a:ea typeface="+mn-ea"/>
              </a:rPr>
              <a:t>Operations: Fetch, Decode, Execute, </a:t>
            </a:r>
            <a:r>
              <a:rPr lang="en-US" dirty="0" err="1" smtClean="0">
                <a:ea typeface="+mn-ea"/>
              </a:rPr>
              <a:t>Writeback</a:t>
            </a:r>
            <a:endParaRPr lang="en-US" dirty="0" smtClean="0">
              <a:ea typeface="+mn-ea"/>
            </a:endParaRPr>
          </a:p>
          <a:p>
            <a:pPr lvl="2" eaLnBrk="1" hangingPunct="1">
              <a:lnSpc>
                <a:spcPct val="90000"/>
              </a:lnSpc>
              <a:defRPr/>
            </a:pPr>
            <a:r>
              <a:rPr lang="en-US" dirty="0" smtClean="0">
                <a:ea typeface="+mn-ea"/>
              </a:rPr>
              <a:t>Instruction sets: CISC, RISC, SPARC, EPIC</a:t>
            </a:r>
          </a:p>
          <a:p>
            <a:pPr lvl="2" eaLnBrk="1" hangingPunct="1">
              <a:lnSpc>
                <a:spcPct val="90000"/>
              </a:lnSpc>
              <a:defRPr/>
            </a:pPr>
            <a:r>
              <a:rPr lang="en-US" dirty="0" smtClean="0">
                <a:ea typeface="+mn-ea"/>
              </a:rPr>
              <a:t>Single core, multi-core</a:t>
            </a:r>
          </a:p>
          <a:p>
            <a:pPr lvl="2" eaLnBrk="1" hangingPunct="1">
              <a:lnSpc>
                <a:spcPct val="90000"/>
              </a:lnSpc>
              <a:defRPr/>
            </a:pPr>
            <a:r>
              <a:rPr lang="en-US" dirty="0" smtClean="0">
                <a:ea typeface="+mn-ea"/>
              </a:rPr>
              <a:t>Single CPU computer, SMP, ASMP</a:t>
            </a:r>
          </a:p>
          <a:p>
            <a:pPr lvl="2" eaLnBrk="1" hangingPunct="1">
              <a:lnSpc>
                <a:spcPct val="90000"/>
              </a:lnSpc>
              <a:defRPr/>
            </a:pPr>
            <a:r>
              <a:rPr lang="en-US" dirty="0" smtClean="0">
                <a:ea typeface="+mn-ea"/>
              </a:rPr>
              <a:t>Security features: Protected mode, Executable space protection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1922034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E8F69CF-2457-45FD-A019-35F4052B8FB3}" type="slidenum">
              <a:rPr lang="en-US" altLang="en-US" sz="2000">
                <a:latin typeface="Arial" panose="020B0604020202020204" pitchFamily="34" charset="0"/>
              </a:rPr>
              <a:pPr eaLnBrk="1" hangingPunct="1"/>
              <a:t>73</a:t>
            </a:fld>
            <a:endParaRPr lang="en-US" altLang="en-US" sz="2000">
              <a:latin typeface="Arial" panose="020B0604020202020204" pitchFamily="34" charset="0"/>
            </a:endParaRPr>
          </a:p>
        </p:txBody>
      </p:sp>
      <p:sp>
        <p:nvSpPr>
          <p:cNvPr id="741378"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741379" name="Rectangle 3"/>
          <p:cNvSpPr>
            <a:spLocks noGrp="1" noChangeArrowheads="1"/>
          </p:cNvSpPr>
          <p:nvPr>
            <p:ph type="body" idx="1"/>
          </p:nvPr>
        </p:nvSpPr>
        <p:spPr/>
        <p:txBody>
          <a:bodyPr/>
          <a:lstStyle/>
          <a:p>
            <a:pPr eaLnBrk="1" hangingPunct="1">
              <a:lnSpc>
                <a:spcPct val="80000"/>
              </a:lnSpc>
              <a:defRPr/>
            </a:pPr>
            <a:r>
              <a:rPr lang="en-US" dirty="0"/>
              <a:t>Computer hardware architecture (cont.)</a:t>
            </a:r>
          </a:p>
          <a:p>
            <a:pPr lvl="1" eaLnBrk="1" hangingPunct="1">
              <a:lnSpc>
                <a:spcPct val="80000"/>
              </a:lnSpc>
              <a:defRPr/>
            </a:pPr>
            <a:r>
              <a:rPr lang="en-US" dirty="0">
                <a:ea typeface="+mn-ea"/>
              </a:rPr>
              <a:t>Bus</a:t>
            </a:r>
          </a:p>
          <a:p>
            <a:pPr lvl="1" eaLnBrk="1" hangingPunct="1">
              <a:lnSpc>
                <a:spcPct val="80000"/>
              </a:lnSpc>
              <a:defRPr/>
            </a:pPr>
            <a:r>
              <a:rPr lang="en-US" dirty="0">
                <a:ea typeface="+mn-ea"/>
              </a:rPr>
              <a:t>Main storage</a:t>
            </a:r>
          </a:p>
          <a:p>
            <a:pPr lvl="1" eaLnBrk="1" hangingPunct="1">
              <a:lnSpc>
                <a:spcPct val="80000"/>
              </a:lnSpc>
              <a:defRPr/>
            </a:pPr>
            <a:r>
              <a:rPr lang="en-US" dirty="0">
                <a:ea typeface="+mn-ea"/>
              </a:rPr>
              <a:t>Secondary storage</a:t>
            </a:r>
          </a:p>
          <a:p>
            <a:pPr lvl="1" eaLnBrk="1" hangingPunct="1">
              <a:lnSpc>
                <a:spcPct val="80000"/>
              </a:lnSpc>
              <a:defRPr/>
            </a:pPr>
            <a:r>
              <a:rPr lang="en-US" dirty="0">
                <a:ea typeface="+mn-ea"/>
              </a:rPr>
              <a:t>Virtual memory</a:t>
            </a:r>
          </a:p>
          <a:p>
            <a:pPr lvl="1" eaLnBrk="1" hangingPunct="1">
              <a:lnSpc>
                <a:spcPct val="80000"/>
              </a:lnSpc>
              <a:defRPr/>
            </a:pPr>
            <a:r>
              <a:rPr lang="en-US" dirty="0">
                <a:ea typeface="+mn-ea"/>
              </a:rPr>
              <a:t>Communications</a:t>
            </a:r>
          </a:p>
          <a:p>
            <a:pPr lvl="1" eaLnBrk="1" hangingPunct="1">
              <a:lnSpc>
                <a:spcPct val="80000"/>
              </a:lnSpc>
              <a:defRPr/>
            </a:pPr>
            <a:r>
              <a:rPr lang="en-US" dirty="0">
                <a:ea typeface="+mn-ea"/>
              </a:rPr>
              <a:t>Firmware</a:t>
            </a:r>
          </a:p>
          <a:p>
            <a:pPr lvl="1" eaLnBrk="1" hangingPunct="1">
              <a:lnSpc>
                <a:spcPct val="80000"/>
              </a:lnSpc>
              <a:defRPr/>
            </a:pPr>
            <a:r>
              <a:rPr lang="en-US" dirty="0">
                <a:ea typeface="+mn-ea"/>
              </a:rPr>
              <a:t>Trusted Computing Base (TCB)</a:t>
            </a:r>
          </a:p>
          <a:p>
            <a:pPr lvl="1" eaLnBrk="1" hangingPunct="1">
              <a:lnSpc>
                <a:spcPct val="80000"/>
              </a:lnSpc>
              <a:defRPr/>
            </a:pPr>
            <a:r>
              <a:rPr lang="en-US" dirty="0">
                <a:ea typeface="+mn-ea"/>
              </a:rPr>
              <a:t>Reference Monitor</a:t>
            </a:r>
          </a:p>
          <a:p>
            <a:pPr lvl="1" eaLnBrk="1" hangingPunct="1">
              <a:lnSpc>
                <a:spcPct val="80000"/>
              </a:lnSpc>
              <a:defRPr/>
            </a:pPr>
            <a:r>
              <a:rPr lang="en-US" dirty="0">
                <a:ea typeface="+mn-ea"/>
              </a:rPr>
              <a:t>Trusted Platform Module (TPM)</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3504472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7BE51E5-DBFC-4326-B689-28FC8FB9231F}" type="slidenum">
              <a:rPr lang="en-US" altLang="en-US" sz="2000">
                <a:latin typeface="Arial" panose="020B0604020202020204" pitchFamily="34" charset="0"/>
              </a:rPr>
              <a:pPr eaLnBrk="1" hangingPunct="1"/>
              <a:t>74</a:t>
            </a:fld>
            <a:endParaRPr lang="en-US" altLang="en-US" sz="2000">
              <a:latin typeface="Arial" panose="020B0604020202020204" pitchFamily="34" charset="0"/>
            </a:endParaRPr>
          </a:p>
        </p:txBody>
      </p:sp>
      <p:sp>
        <p:nvSpPr>
          <p:cNvPr id="742402"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742403" name="Rectangle 3"/>
          <p:cNvSpPr>
            <a:spLocks noGrp="1" noChangeArrowheads="1"/>
          </p:cNvSpPr>
          <p:nvPr>
            <p:ph type="body" idx="1"/>
          </p:nvPr>
        </p:nvSpPr>
        <p:spPr/>
        <p:txBody>
          <a:bodyPr/>
          <a:lstStyle/>
          <a:p>
            <a:pPr eaLnBrk="1" hangingPunct="1">
              <a:lnSpc>
                <a:spcPct val="90000"/>
              </a:lnSpc>
              <a:defRPr/>
            </a:pPr>
            <a:r>
              <a:rPr lang="en-US" smtClean="0">
                <a:ea typeface="+mn-ea"/>
              </a:rPr>
              <a:t>Security Modes of Operation</a:t>
            </a:r>
          </a:p>
          <a:p>
            <a:pPr lvl="1" eaLnBrk="1" hangingPunct="1">
              <a:lnSpc>
                <a:spcPct val="90000"/>
              </a:lnSpc>
              <a:defRPr/>
            </a:pPr>
            <a:r>
              <a:rPr lang="en-US" smtClean="0">
                <a:ea typeface="+mn-ea"/>
              </a:rPr>
              <a:t>Dedicated security mode, System high security mode, Compartmented security mode, Multilevel security mode</a:t>
            </a:r>
          </a:p>
          <a:p>
            <a:pPr eaLnBrk="1" hangingPunct="1">
              <a:lnSpc>
                <a:spcPct val="90000"/>
              </a:lnSpc>
              <a:defRPr/>
            </a:pPr>
            <a:r>
              <a:rPr lang="en-US" smtClean="0">
                <a:ea typeface="+mn-ea"/>
              </a:rPr>
              <a:t>Software</a:t>
            </a:r>
          </a:p>
          <a:p>
            <a:pPr lvl="1" eaLnBrk="1" hangingPunct="1">
              <a:lnSpc>
                <a:spcPct val="90000"/>
              </a:lnSpc>
              <a:defRPr/>
            </a:pPr>
            <a:r>
              <a:rPr lang="en-US" smtClean="0">
                <a:ea typeface="+mn-ea"/>
              </a:rPr>
              <a:t>Operating systems (components, functions, security methods)</a:t>
            </a:r>
          </a:p>
          <a:p>
            <a:pPr lvl="1" eaLnBrk="1" hangingPunct="1">
              <a:lnSpc>
                <a:spcPct val="90000"/>
              </a:lnSpc>
              <a:defRPr/>
            </a:pPr>
            <a:r>
              <a:rPr lang="en-US" smtClean="0">
                <a:ea typeface="+mn-ea"/>
              </a:rPr>
              <a:t>Subsystems (DBMS, Web, application, e-mail, file / print, directory)</a:t>
            </a:r>
          </a:p>
          <a:p>
            <a:pPr lvl="1" eaLnBrk="1" hangingPunct="1">
              <a:lnSpc>
                <a:spcPct val="90000"/>
              </a:lnSpc>
              <a:defRPr/>
            </a:pPr>
            <a:r>
              <a:rPr lang="en-US" smtClean="0">
                <a:ea typeface="+mn-ea"/>
              </a:rPr>
              <a:t>Programs, tools, and applications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29836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4354D45-1E57-4FA5-8FB1-3040DDEAA759}" type="slidenum">
              <a:rPr lang="en-US" altLang="en-US" sz="2000">
                <a:latin typeface="Arial" panose="020B0604020202020204" pitchFamily="34" charset="0"/>
              </a:rPr>
              <a:pPr eaLnBrk="1" hangingPunct="1"/>
              <a:t>75</a:t>
            </a:fld>
            <a:endParaRPr lang="en-US" altLang="en-US" sz="2000">
              <a:latin typeface="Arial" panose="020B0604020202020204" pitchFamily="34" charset="0"/>
            </a:endParaRPr>
          </a:p>
        </p:txBody>
      </p:sp>
      <p:sp>
        <p:nvSpPr>
          <p:cNvPr id="743426"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743427" name="Rectangle 3"/>
          <p:cNvSpPr>
            <a:spLocks noGrp="1" noChangeArrowheads="1"/>
          </p:cNvSpPr>
          <p:nvPr>
            <p:ph type="body" idx="1"/>
          </p:nvPr>
        </p:nvSpPr>
        <p:spPr/>
        <p:txBody>
          <a:bodyPr>
            <a:normAutofit/>
          </a:bodyPr>
          <a:lstStyle/>
          <a:p>
            <a:pPr eaLnBrk="1" hangingPunct="1">
              <a:defRPr/>
            </a:pPr>
            <a:r>
              <a:rPr lang="en-US" dirty="0" smtClean="0">
                <a:ea typeface="+mn-ea"/>
              </a:rPr>
              <a:t>Threats</a:t>
            </a:r>
          </a:p>
          <a:p>
            <a:pPr lvl="1" eaLnBrk="1" hangingPunct="1">
              <a:defRPr/>
            </a:pPr>
            <a:r>
              <a:rPr lang="en-US" dirty="0" smtClean="0">
                <a:ea typeface="+mn-ea"/>
              </a:rPr>
              <a:t>Covert channel, side channel attack, state attacks, emanations, maintenance hooks and back doors, privileged programs</a:t>
            </a:r>
          </a:p>
          <a:p>
            <a:pPr eaLnBrk="1" hangingPunct="1">
              <a:defRPr/>
            </a:pPr>
            <a:r>
              <a:rPr lang="en-US" dirty="0" smtClean="0">
                <a:ea typeface="+mn-ea"/>
              </a:rPr>
              <a:t>Countermeasures</a:t>
            </a:r>
          </a:p>
          <a:p>
            <a:pPr lvl="1" eaLnBrk="1" hangingPunct="1">
              <a:defRPr/>
            </a:pPr>
            <a:r>
              <a:rPr lang="en-US" dirty="0" smtClean="0">
                <a:ea typeface="+mn-ea"/>
              </a:rPr>
              <a:t>Sniffers, source code reviews, auditing tools, penetration testing, application vulnerability testing</a:t>
            </a:r>
          </a:p>
          <a:p>
            <a:pPr eaLnBrk="1" hangingPunct="1">
              <a:defRPr/>
            </a:pPr>
            <a:r>
              <a:rPr lang="en-US" dirty="0" smtClean="0">
                <a:ea typeface="+mn-ea"/>
              </a:rPr>
              <a:t>Cloud security threats and countermeasures</a:t>
            </a:r>
          </a:p>
          <a:p>
            <a:pPr lvl="1" eaLnBrk="1" hangingPunct="1">
              <a:defRPr/>
            </a:pPr>
            <a:r>
              <a:rPr lang="en-US" dirty="0" smtClean="0">
                <a:ea typeface="+mn-ea"/>
              </a:rPr>
              <a:t>Multitenancy, logical separation, data sovereignty, data jurisdiction, controls and audits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0866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Clark-Wilson Model</a:t>
            </a:r>
            <a:endParaRPr lang="en-US" dirty="0"/>
          </a:p>
        </p:txBody>
      </p:sp>
      <p:sp>
        <p:nvSpPr>
          <p:cNvPr id="3" name="Content Placeholder 2"/>
          <p:cNvSpPr>
            <a:spLocks noGrp="1"/>
          </p:cNvSpPr>
          <p:nvPr>
            <p:ph idx="1"/>
          </p:nvPr>
        </p:nvSpPr>
        <p:spPr/>
        <p:txBody>
          <a:bodyPr/>
          <a:lstStyle/>
          <a:p>
            <a:r>
              <a:rPr lang="en-US" b="1" dirty="0"/>
              <a:t>Users</a:t>
            </a:r>
            <a:r>
              <a:rPr lang="en-US" dirty="0"/>
              <a:t>. </a:t>
            </a:r>
          </a:p>
          <a:p>
            <a:pPr lvl="1"/>
            <a:r>
              <a:rPr lang="en-US" dirty="0"/>
              <a:t>It all starts with users, otherwise known as the subjects.  The subjects which will access the objects.  Users are the ones that need the information</a:t>
            </a:r>
            <a:r>
              <a:rPr lang="en-US" dirty="0" smtClean="0"/>
              <a:t>.</a:t>
            </a:r>
            <a:r>
              <a:rPr lang="en-US" dirty="0"/>
              <a:t> </a:t>
            </a:r>
          </a:p>
          <a:p>
            <a:r>
              <a:rPr lang="en-US" b="1" dirty="0"/>
              <a:t>Transformation Procedures</a:t>
            </a:r>
            <a:r>
              <a:rPr lang="en-US" dirty="0"/>
              <a:t> (</a:t>
            </a:r>
            <a:r>
              <a:rPr lang="en-US" b="1" dirty="0"/>
              <a:t>TPs</a:t>
            </a:r>
            <a:r>
              <a:rPr lang="en-US" dirty="0"/>
              <a:t>)</a:t>
            </a:r>
          </a:p>
          <a:p>
            <a:r>
              <a:rPr lang="en-US" dirty="0"/>
              <a:t>Then we have Transformation Procedures.  Think of them as operations the subject is trying to perform</a:t>
            </a:r>
            <a:r>
              <a:rPr lang="en-US" dirty="0" smtClean="0"/>
              <a:t>.</a:t>
            </a:r>
            <a:endParaRPr lang="en-US" dirty="0"/>
          </a:p>
          <a:p>
            <a:pPr lvl="1"/>
            <a:r>
              <a:rPr lang="en-US" dirty="0"/>
              <a:t>Is the subject trying to </a:t>
            </a:r>
            <a:r>
              <a:rPr lang="en-US" b="1" dirty="0"/>
              <a:t>read</a:t>
            </a:r>
            <a:r>
              <a:rPr lang="en-US" dirty="0"/>
              <a:t> a file</a:t>
            </a:r>
            <a:r>
              <a:rPr lang="en-US" dirty="0" smtClean="0"/>
              <a:t>?</a:t>
            </a:r>
            <a:endParaRPr lang="en-US" dirty="0"/>
          </a:p>
          <a:p>
            <a:pPr lvl="1"/>
            <a:r>
              <a:rPr lang="en-US" b="1" dirty="0"/>
              <a:t>Write</a:t>
            </a:r>
            <a:r>
              <a:rPr lang="en-US" dirty="0"/>
              <a:t> to a file</a:t>
            </a:r>
            <a:r>
              <a:rPr lang="en-US" dirty="0" smtClean="0"/>
              <a:t>?</a:t>
            </a:r>
            <a:endParaRPr lang="en-US" dirty="0"/>
          </a:p>
          <a:p>
            <a:pPr lvl="1"/>
            <a:r>
              <a:rPr lang="en-US" dirty="0"/>
              <a:t>Or </a:t>
            </a:r>
            <a:r>
              <a:rPr lang="en-US" b="1" dirty="0"/>
              <a:t>modify</a:t>
            </a:r>
            <a:r>
              <a:rPr lang="en-US" dirty="0"/>
              <a:t> a file</a:t>
            </a:r>
            <a:r>
              <a:rPr lang="en-US" dirty="0" smtClean="0"/>
              <a:t>?</a:t>
            </a:r>
            <a:endParaRPr lang="en-US" dirty="0"/>
          </a:p>
          <a:p>
            <a:pPr lvl="1"/>
            <a:r>
              <a:rPr lang="en-US" dirty="0"/>
              <a:t>Transformation Procedures are simply operations which can be performed.</a:t>
            </a:r>
          </a:p>
          <a:p>
            <a:endParaRPr lang="en-US" dirty="0"/>
          </a:p>
        </p:txBody>
      </p:sp>
      <p:sp>
        <p:nvSpPr>
          <p:cNvPr id="5" name="Slide Number Placeholder 4"/>
          <p:cNvSpPr>
            <a:spLocks noGrp="1"/>
          </p:cNvSpPr>
          <p:nvPr>
            <p:ph type="sldNum" sz="quarter" idx="11"/>
          </p:nvPr>
        </p:nvSpPr>
        <p:spPr/>
        <p:txBody>
          <a:bodyPr/>
          <a:lstStyle/>
          <a:p>
            <a:fld id="{9C2CC841-7362-4761-A54E-7DEDDABF8FEC}" type="slidenum">
              <a:rPr lang="en-US" smtClean="0"/>
              <a:t>8</a:t>
            </a:fld>
            <a:endParaRPr lang="en-US"/>
          </a:p>
        </p:txBody>
      </p:sp>
    </p:spTree>
    <p:extLst>
      <p:ext uri="{BB962C8B-B14F-4D97-AF65-F5344CB8AC3E}">
        <p14:creationId xmlns:p14="http://schemas.microsoft.com/office/powerpoint/2010/main" val="1205569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Clark-Wilson Model</a:t>
            </a:r>
            <a:endParaRPr lang="en-US" dirty="0"/>
          </a:p>
        </p:txBody>
      </p:sp>
      <p:sp>
        <p:nvSpPr>
          <p:cNvPr id="3" name="Content Placeholder 2"/>
          <p:cNvSpPr>
            <a:spLocks noGrp="1"/>
          </p:cNvSpPr>
          <p:nvPr>
            <p:ph idx="1"/>
          </p:nvPr>
        </p:nvSpPr>
        <p:spPr/>
        <p:txBody>
          <a:bodyPr/>
          <a:lstStyle/>
          <a:p>
            <a:r>
              <a:rPr lang="en-US" b="1" dirty="0"/>
              <a:t>Constrained Data Items</a:t>
            </a:r>
            <a:r>
              <a:rPr lang="en-US" dirty="0"/>
              <a:t> (</a:t>
            </a:r>
            <a:r>
              <a:rPr lang="en-US" b="1" dirty="0"/>
              <a:t>CDIs</a:t>
            </a:r>
            <a:r>
              <a:rPr lang="en-US" dirty="0"/>
              <a:t>)</a:t>
            </a:r>
          </a:p>
          <a:p>
            <a:r>
              <a:rPr lang="en-US" dirty="0"/>
              <a:t>There’s Constrained Data Items and Unconstrained Data Items. </a:t>
            </a:r>
          </a:p>
          <a:p>
            <a:r>
              <a:rPr lang="en-US" dirty="0"/>
              <a:t>Objects which belong in the subset of Constrained Data Items are at a higher level of protection</a:t>
            </a:r>
            <a:r>
              <a:rPr lang="en-US" dirty="0" smtClean="0"/>
              <a:t>.</a:t>
            </a:r>
            <a:endParaRPr lang="en-US" dirty="0"/>
          </a:p>
          <a:p>
            <a:r>
              <a:rPr lang="en-US" dirty="0"/>
              <a:t>In a Clark-Wilson Model, there are two types of protections given to data items, constrained and unconstrained. </a:t>
            </a:r>
          </a:p>
          <a:p>
            <a:r>
              <a:rPr lang="en-US" dirty="0"/>
              <a:t>In order to read an object located in the Constrained Data Items subset, we have to go through a transformation procedure. </a:t>
            </a:r>
          </a:p>
          <a:p>
            <a:endParaRPr lang="en-US" dirty="0"/>
          </a:p>
        </p:txBody>
      </p:sp>
      <p:sp>
        <p:nvSpPr>
          <p:cNvPr id="5" name="Slide Number Placeholder 4"/>
          <p:cNvSpPr>
            <a:spLocks noGrp="1"/>
          </p:cNvSpPr>
          <p:nvPr>
            <p:ph type="sldNum" sz="quarter" idx="11"/>
          </p:nvPr>
        </p:nvSpPr>
        <p:spPr/>
        <p:txBody>
          <a:bodyPr/>
          <a:lstStyle/>
          <a:p>
            <a:fld id="{9C2CC841-7362-4761-A54E-7DEDDABF8FEC}" type="slidenum">
              <a:rPr lang="en-US" smtClean="0"/>
              <a:t>9</a:t>
            </a:fld>
            <a:endParaRPr lang="en-US"/>
          </a:p>
        </p:txBody>
      </p:sp>
    </p:spTree>
    <p:extLst>
      <p:ext uri="{BB962C8B-B14F-4D97-AF65-F5344CB8AC3E}">
        <p14:creationId xmlns:p14="http://schemas.microsoft.com/office/powerpoint/2010/main" val="3955978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2D1CEE-C255-488F-B0DF-522ABE91D108}" vid="{8E3FC5E0-EB25-4EA8-B5BE-652EE2A80F29}"/>
    </a:ext>
  </a:ext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496</TotalTime>
  <Words>9675</Words>
  <Application>Microsoft Office PowerPoint</Application>
  <PresentationFormat>Widescreen</PresentationFormat>
  <Paragraphs>898</Paragraphs>
  <Slides>75</Slides>
  <Notes>74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75</vt:i4>
      </vt:variant>
    </vt:vector>
  </HeadingPairs>
  <TitlesOfParts>
    <vt:vector size="82" baseType="lpstr">
      <vt:lpstr>MS PGothic</vt:lpstr>
      <vt:lpstr>MS PGothic</vt:lpstr>
      <vt:lpstr>Arial</vt:lpstr>
      <vt:lpstr>Calibri</vt:lpstr>
      <vt:lpstr>Times New Roman</vt:lpstr>
      <vt:lpstr>Theme1</vt:lpstr>
      <vt:lpstr>3_Default Design</vt:lpstr>
      <vt:lpstr>CISSP Guide to Security Essentials,  Second Edition</vt:lpstr>
      <vt:lpstr>Objectives</vt:lpstr>
      <vt:lpstr>Security Models</vt:lpstr>
      <vt:lpstr>Bell-LaPadula</vt:lpstr>
      <vt:lpstr>Biba</vt:lpstr>
      <vt:lpstr>Biba</vt:lpstr>
      <vt:lpstr>PowerPoint Presentation</vt:lpstr>
      <vt:lpstr>Clark-Wilson Model</vt:lpstr>
      <vt:lpstr>Clark-Wilson Model</vt:lpstr>
      <vt:lpstr>Clark-Wilson Model</vt:lpstr>
      <vt:lpstr>Clark-Wilson Model</vt:lpstr>
      <vt:lpstr>Clark-Wilson Model</vt:lpstr>
      <vt:lpstr>Clark-Wilson</vt:lpstr>
      <vt:lpstr>Clark-Wilson (cont.)</vt:lpstr>
      <vt:lpstr>Clark-Wilson (cont.)</vt:lpstr>
      <vt:lpstr>Access Matrix</vt:lpstr>
      <vt:lpstr>Multilevel</vt:lpstr>
      <vt:lpstr>Discretionary Access Control (DAC)</vt:lpstr>
      <vt:lpstr>Mandatory Access Control (MAC)</vt:lpstr>
      <vt:lpstr>Role-Based Access Control (RBAC)</vt:lpstr>
      <vt:lpstr>Rule-based Access Control </vt:lpstr>
      <vt:lpstr>Non-Interference</vt:lpstr>
      <vt:lpstr>Information Flow</vt:lpstr>
      <vt:lpstr>Evaluation Models</vt:lpstr>
      <vt:lpstr>Common Criteria</vt:lpstr>
      <vt:lpstr>Common Criteria (cont.)</vt:lpstr>
      <vt:lpstr>Common Criteria (cont.)</vt:lpstr>
      <vt:lpstr>TCSEC</vt:lpstr>
      <vt:lpstr>TNI</vt:lpstr>
      <vt:lpstr>ITSEC</vt:lpstr>
      <vt:lpstr>SEI-CMMI</vt:lpstr>
      <vt:lpstr>SSE-CMM</vt:lpstr>
      <vt:lpstr>Certification and Accreditation</vt:lpstr>
      <vt:lpstr>Certification and Accreditation (cont.)</vt:lpstr>
      <vt:lpstr>Computer Components</vt:lpstr>
      <vt:lpstr>Central Processor (CPU)</vt:lpstr>
      <vt:lpstr>Central Processor (CPU) (cont.)</vt:lpstr>
      <vt:lpstr>Central Processor (CPU) (cont.)</vt:lpstr>
      <vt:lpstr>Central Processor (CPU) (cont.)</vt:lpstr>
      <vt:lpstr>Central Processor (CPU) (cont.)</vt:lpstr>
      <vt:lpstr>Bus</vt:lpstr>
      <vt:lpstr>Bus (cont.)</vt:lpstr>
      <vt:lpstr>Bus (cont.)</vt:lpstr>
      <vt:lpstr>Bus (cont.)</vt:lpstr>
      <vt:lpstr>Main Storage</vt:lpstr>
      <vt:lpstr>Secondary Storage</vt:lpstr>
      <vt:lpstr>Secondary Storage (cont.)</vt:lpstr>
      <vt:lpstr>Virtual Memory</vt:lpstr>
      <vt:lpstr>Communications</vt:lpstr>
      <vt:lpstr>Firmware</vt:lpstr>
      <vt:lpstr>Firmware (cont.)</vt:lpstr>
      <vt:lpstr>Trusted Computing Base</vt:lpstr>
      <vt:lpstr>Reference Monitor</vt:lpstr>
      <vt:lpstr>Virtualization</vt:lpstr>
      <vt:lpstr>Virtualization (cont.)</vt:lpstr>
      <vt:lpstr>Security Hardware</vt:lpstr>
      <vt:lpstr>Hardware Authentication</vt:lpstr>
      <vt:lpstr>Security Modes of Operation</vt:lpstr>
      <vt:lpstr>Security Countermeasure Principles</vt:lpstr>
      <vt:lpstr>Operating Systems</vt:lpstr>
      <vt:lpstr>Operating systems (cont.)</vt:lpstr>
      <vt:lpstr>Subsystems</vt:lpstr>
      <vt:lpstr>Programs, Tools, and Applications</vt:lpstr>
      <vt:lpstr>Software Secuirty Threats</vt:lpstr>
      <vt:lpstr>Software Secuirty Threats (cont.)</vt:lpstr>
      <vt:lpstr>Software Security Threats (cont.)</vt:lpstr>
      <vt:lpstr>NSA Shenanigans</vt:lpstr>
      <vt:lpstr>China Shenanigans</vt:lpstr>
      <vt:lpstr>Software Security Countermeasures</vt:lpstr>
      <vt:lpstr>Cloud Computing Threats and Countermeasures</vt:lpstr>
      <vt:lpstr>Summary</vt:lpstr>
      <vt:lpstr>Summary (cont.)</vt:lpstr>
      <vt:lpstr>Summary (cont.)</vt:lpstr>
      <vt:lpstr>Summary (cont.)</vt:lpstr>
      <vt:lpstr>Summary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Architecture and Design</dc:title>
  <dc:creator>Parenteau, Crystal</dc:creator>
  <cp:lastModifiedBy>Christopher Pasquini</cp:lastModifiedBy>
  <cp:revision>61</cp:revision>
  <dcterms:created xsi:type="dcterms:W3CDTF">2015-02-09T15:06:19Z</dcterms:created>
  <dcterms:modified xsi:type="dcterms:W3CDTF">2019-03-07T14:17:35Z</dcterms:modified>
</cp:coreProperties>
</file>