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67"/>
  </p:notesMasterIdLst>
  <p:sldIdLst>
    <p:sldId id="257" r:id="rId3"/>
    <p:sldId id="258" r:id="rId4"/>
    <p:sldId id="260" r:id="rId5"/>
    <p:sldId id="261" r:id="rId6"/>
    <p:sldId id="262" r:id="rId7"/>
    <p:sldId id="263" r:id="rId8"/>
    <p:sldId id="264" r:id="rId9"/>
    <p:sldId id="265" r:id="rId10"/>
    <p:sldId id="266"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4" r:id="rId26"/>
    <p:sldId id="285" r:id="rId27"/>
    <p:sldId id="286" r:id="rId28"/>
    <p:sldId id="287" r:id="rId29"/>
    <p:sldId id="288" r:id="rId30"/>
    <p:sldId id="289"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8" r:id="rId58"/>
    <p:sldId id="319" r:id="rId59"/>
    <p:sldId id="320" r:id="rId60"/>
    <p:sldId id="321" r:id="rId61"/>
    <p:sldId id="322" r:id="rId62"/>
    <p:sldId id="323" r:id="rId63"/>
    <p:sldId id="324" r:id="rId64"/>
    <p:sldId id="325" r:id="rId65"/>
    <p:sldId id="32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60"/>
  </p:normalViewPr>
  <p:slideViewPr>
    <p:cSldViewPr snapToGrid="0">
      <p:cViewPr varScale="1">
        <p:scale>
          <a:sx n="57" d="100"/>
          <a:sy n="57" d="100"/>
        </p:scale>
        <p:origin x="78" y="1344"/>
      </p:cViewPr>
      <p:guideLst/>
    </p:cSldViewPr>
  </p:slideViewPr>
  <p:notesTextViewPr>
    <p:cViewPr>
      <p:scale>
        <a:sx n="1" d="1"/>
        <a:sy n="1" d="1"/>
      </p:scale>
      <p:origin x="0" y="0"/>
    </p:cViewPr>
  </p:notesTextViewPr>
  <p:notesViewPr>
    <p:cSldViewPr snapToGrid="0">
      <p:cViewPr>
        <p:scale>
          <a:sx n="100" d="100"/>
          <a:sy n="100" d="100"/>
        </p:scale>
        <p:origin x="666" y="-45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F1D3F-8CF2-41D2-8CCD-927240D7101F}" type="datetimeFigureOut">
              <a:rPr lang="en-US" smtClean="0"/>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21718-ACB2-4F39-AB01-D80D093DD5B3}" type="slidenum">
              <a:rPr lang="en-US" smtClean="0"/>
              <a:t>‹#›</a:t>
            </a:fld>
            <a:endParaRPr lang="en-US"/>
          </a:p>
        </p:txBody>
      </p:sp>
    </p:spTree>
    <p:extLst>
      <p:ext uri="{BB962C8B-B14F-4D97-AF65-F5344CB8AC3E}">
        <p14:creationId xmlns:p14="http://schemas.microsoft.com/office/powerpoint/2010/main" val="361049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1</a:t>
            </a:fld>
            <a:endParaRPr lang="en-US"/>
          </a:p>
        </p:txBody>
      </p:sp>
    </p:spTree>
    <p:extLst>
      <p:ext uri="{BB962C8B-B14F-4D97-AF65-F5344CB8AC3E}">
        <p14:creationId xmlns:p14="http://schemas.microsoft.com/office/powerpoint/2010/main" val="1974903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5G</a:t>
            </a:r>
            <a:r>
              <a:rPr lang="en-US" dirty="0" smtClean="0"/>
              <a:t> :  up to </a:t>
            </a:r>
            <a:r>
              <a:rPr lang="en-US" dirty="0" err="1" smtClean="0"/>
              <a:t>10Gb</a:t>
            </a:r>
            <a:r>
              <a:rPr lang="en-US" dirty="0" smtClean="0"/>
              <a:t>/s</a:t>
            </a:r>
          </a:p>
          <a:p>
            <a:endParaRPr lang="en-US" dirty="0"/>
          </a:p>
          <a:p>
            <a:r>
              <a:rPr lang="en-US" b="1" dirty="0" err="1"/>
              <a:t>CDMA2000</a:t>
            </a:r>
            <a:r>
              <a:rPr lang="en-US" dirty="0"/>
              <a:t> (code division multiple access) is a mobile radio technology used to transmit voice and data between subscriber devices (usually cellular phone handsets and PCMCIA cellular modems) and network providers’ base stations, for purposes of voice and data communications. </a:t>
            </a:r>
            <a:endParaRPr lang="en-US" dirty="0" smtClean="0"/>
          </a:p>
          <a:p>
            <a:endParaRPr lang="en-US" dirty="0"/>
          </a:p>
          <a:p>
            <a:r>
              <a:rPr lang="en-US" dirty="0"/>
              <a:t> General Packet Radio Service (</a:t>
            </a:r>
            <a:r>
              <a:rPr lang="en-US" b="1" dirty="0" err="1"/>
              <a:t>GPRS</a:t>
            </a:r>
            <a:r>
              <a:rPr lang="en-US" dirty="0"/>
              <a:t>) is a data-centric mobile radio technology used in the Global System for Mobile Communications (GSM) network. </a:t>
            </a:r>
            <a:r>
              <a:rPr lang="en-US" dirty="0" err="1"/>
              <a:t>GPRS</a:t>
            </a:r>
            <a:r>
              <a:rPr lang="en-US" dirty="0"/>
              <a:t> devices include mobile handsets and PCMCIA-based modems for PCs. </a:t>
            </a:r>
            <a:endParaRPr lang="en-US" dirty="0" smtClean="0"/>
          </a:p>
          <a:p>
            <a:r>
              <a:rPr lang="en-US" dirty="0"/>
              <a:t>Enhanced Data rates for GSM Evolution (</a:t>
            </a:r>
            <a:r>
              <a:rPr lang="en-US" b="1" dirty="0"/>
              <a:t>EDGE</a:t>
            </a:r>
            <a:r>
              <a:rPr lang="en-US" dirty="0"/>
              <a:t>) and Enhanced </a:t>
            </a:r>
            <a:r>
              <a:rPr lang="en-US" dirty="0" err="1"/>
              <a:t>GPRS</a:t>
            </a:r>
            <a:r>
              <a:rPr lang="en-US" dirty="0"/>
              <a:t> (</a:t>
            </a:r>
            <a:r>
              <a:rPr lang="en-US" dirty="0" err="1"/>
              <a:t>EGPRS</a:t>
            </a:r>
            <a:r>
              <a:rPr lang="en-US" dirty="0"/>
              <a:t>) are the successors to </a:t>
            </a:r>
            <a:r>
              <a:rPr lang="en-US" dirty="0" err="1" smtClean="0"/>
              <a:t>GPRS</a:t>
            </a:r>
            <a:endParaRPr lang="en-US" dirty="0" smtClean="0"/>
          </a:p>
          <a:p>
            <a:endParaRPr lang="en-US" dirty="0"/>
          </a:p>
          <a:p>
            <a:r>
              <a:rPr lang="en-US" dirty="0"/>
              <a:t> (</a:t>
            </a:r>
            <a:r>
              <a:rPr lang="en-US" b="1" dirty="0"/>
              <a:t>LTE</a:t>
            </a:r>
            <a:r>
              <a:rPr lang="en-US" dirty="0"/>
              <a:t>) is a high-speed wireless data communication technology that is based on GSM and </a:t>
            </a:r>
            <a:r>
              <a:rPr lang="en-US" dirty="0" err="1"/>
              <a:t>UMTS</a:t>
            </a:r>
            <a:r>
              <a:rPr lang="en-US" dirty="0"/>
              <a:t> technologies. </a:t>
            </a:r>
            <a:endParaRPr lang="en-US" dirty="0" smtClean="0"/>
          </a:p>
          <a:p>
            <a:endParaRPr lang="en-US" dirty="0" smtClean="0"/>
          </a:p>
          <a:p>
            <a:r>
              <a:rPr lang="en-US" dirty="0"/>
              <a:t> (</a:t>
            </a:r>
            <a:r>
              <a:rPr lang="en-US" b="1" dirty="0" err="1"/>
              <a:t>UMTS</a:t>
            </a:r>
            <a:r>
              <a:rPr lang="en-US" dirty="0"/>
              <a:t>) is another data-centric mobile radio technology found in wireless handsets and PC card modems.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10</a:t>
            </a:fld>
            <a:endParaRPr lang="en-US"/>
          </a:p>
        </p:txBody>
      </p:sp>
    </p:spTree>
    <p:extLst>
      <p:ext uri="{BB962C8B-B14F-4D97-AF65-F5344CB8AC3E}">
        <p14:creationId xmlns:p14="http://schemas.microsoft.com/office/powerpoint/2010/main" val="142032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Last-Mile </a:t>
            </a:r>
            <a:r>
              <a:rPr lang="en-US" dirty="0"/>
              <a:t>technology. Another advantages of WiMAX, is a relatively new technology that enables communication over a </a:t>
            </a:r>
            <a:r>
              <a:rPr lang="en-US" b="1" dirty="0"/>
              <a:t>maximum distance of 30 miles </a:t>
            </a:r>
            <a:r>
              <a:rPr lang="en-US" dirty="0"/>
              <a:t>– compared to 300 feet for </a:t>
            </a:r>
            <a:r>
              <a:rPr lang="en-US" dirty="0" err="1"/>
              <a:t>WiFi</a:t>
            </a:r>
            <a:r>
              <a:rPr lang="en-US" dirty="0"/>
              <a:t>. Of course, the longer the distance, the slower the speed, but it is still faster and has a longer range than </a:t>
            </a:r>
            <a:r>
              <a:rPr lang="en-US" dirty="0" err="1"/>
              <a:t>WiFi</a:t>
            </a:r>
            <a:r>
              <a:rPr lang="en-US" dirty="0"/>
              <a:t>. </a:t>
            </a:r>
            <a:r>
              <a:rPr lang="en-US" b="1" dirty="0"/>
              <a:t>Ideally, speeds of around 10 </a:t>
            </a:r>
            <a:r>
              <a:rPr lang="en-US" b="1" dirty="0" err="1"/>
              <a:t>MBps</a:t>
            </a:r>
            <a:r>
              <a:rPr lang="en-US" b="1" dirty="0"/>
              <a:t> could be achieved with a range of 1 – 6 miles</a:t>
            </a:r>
            <a:r>
              <a:rPr lang="en-US" dirty="0"/>
              <a:t> </a:t>
            </a:r>
            <a:endParaRPr lang="en-US" dirty="0" smtClean="0"/>
          </a:p>
          <a:p>
            <a:endParaRPr lang="en-US" dirty="0"/>
          </a:p>
          <a:p>
            <a:r>
              <a:rPr lang="en-US" dirty="0" smtClean="0"/>
              <a:t>Like </a:t>
            </a:r>
            <a:r>
              <a:rPr lang="en-US" dirty="0"/>
              <a:t>other wireless technologies, WiMAX is a shared medium, meaning that more simultaneous users means lower effective throughput.</a:t>
            </a:r>
          </a:p>
        </p:txBody>
      </p:sp>
      <p:sp>
        <p:nvSpPr>
          <p:cNvPr id="4" name="Slide Number Placeholder 3"/>
          <p:cNvSpPr>
            <a:spLocks noGrp="1"/>
          </p:cNvSpPr>
          <p:nvPr>
            <p:ph type="sldNum" sz="quarter" idx="10"/>
          </p:nvPr>
        </p:nvSpPr>
        <p:spPr/>
        <p:txBody>
          <a:bodyPr/>
          <a:lstStyle/>
          <a:p>
            <a:fld id="{C5621718-ACB2-4F39-AB01-D80D093DD5B3}" type="slidenum">
              <a:rPr lang="en-US" smtClean="0"/>
              <a:t>11</a:t>
            </a:fld>
            <a:endParaRPr lang="en-US"/>
          </a:p>
        </p:txBody>
      </p:sp>
    </p:spTree>
    <p:extLst>
      <p:ext uri="{BB962C8B-B14F-4D97-AF65-F5344CB8AC3E}">
        <p14:creationId xmlns:p14="http://schemas.microsoft.com/office/powerpoint/2010/main" val="839489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Header. The Ethernet header consists of 14 bytes that include: –	</a:t>
            </a:r>
            <a:endParaRPr lang="en-US" dirty="0" smtClean="0"/>
          </a:p>
          <a:p>
            <a:r>
              <a:rPr lang="en-US" dirty="0" smtClean="0"/>
              <a:t>Preamble</a:t>
            </a:r>
            <a:r>
              <a:rPr lang="en-US" dirty="0"/>
              <a:t>. This consists of 7 octets of 10101010. 	</a:t>
            </a:r>
            <a:endParaRPr lang="en-US" dirty="0" smtClean="0"/>
          </a:p>
          <a:p>
            <a:r>
              <a:rPr lang="en-US" dirty="0" smtClean="0"/>
              <a:t>Start </a:t>
            </a:r>
            <a:r>
              <a:rPr lang="en-US" dirty="0"/>
              <a:t>of frame. This consists of 1 octet of 10101011. </a:t>
            </a:r>
            <a:endParaRPr lang="en-US" dirty="0" smtClean="0"/>
          </a:p>
          <a:p>
            <a:r>
              <a:rPr lang="en-US" dirty="0" smtClean="0"/>
              <a:t>6-byte </a:t>
            </a:r>
            <a:r>
              <a:rPr lang="en-US" dirty="0"/>
              <a:t>destination MAC address.</a:t>
            </a:r>
          </a:p>
          <a:p>
            <a:r>
              <a:rPr lang="en-US" dirty="0" smtClean="0"/>
              <a:t>6-byte </a:t>
            </a:r>
            <a:r>
              <a:rPr lang="en-US" dirty="0"/>
              <a:t>source MAC address. –	</a:t>
            </a:r>
            <a:endParaRPr lang="en-US" dirty="0" smtClean="0"/>
          </a:p>
          <a:p>
            <a:r>
              <a:rPr lang="en-US" dirty="0" smtClean="0"/>
              <a:t>2-byte </a:t>
            </a:r>
            <a:r>
              <a:rPr lang="en-US" dirty="0"/>
              <a:t>Ethernet frame type.</a:t>
            </a:r>
          </a:p>
          <a:p>
            <a:endParaRPr lang="en-US" dirty="0" smtClean="0"/>
          </a:p>
          <a:p>
            <a:r>
              <a:rPr lang="en-US" dirty="0" smtClean="0"/>
              <a:t>Checksum</a:t>
            </a:r>
            <a:r>
              <a:rPr lang="en-US" dirty="0"/>
              <a:t>. This is a 4-byte CRC (cyclic redundancy check) that is used to verify the integrity of the entire frame. </a:t>
            </a:r>
            <a:endParaRPr lang="en-US" dirty="0" smtClean="0"/>
          </a:p>
          <a:p>
            <a:endParaRPr lang="en-US" dirty="0"/>
          </a:p>
          <a:p>
            <a:r>
              <a:rPr lang="en-US" dirty="0" err="1"/>
              <a:t>Interframe</a:t>
            </a:r>
            <a:r>
              <a:rPr lang="en-US" dirty="0"/>
              <a:t> gap. After the frame is transmitted, the sending station pauses for 960 ns before sending the next frame.</a:t>
            </a:r>
          </a:p>
          <a:p>
            <a:endParaRPr lang="en-US" dirty="0" smtClean="0"/>
          </a:p>
          <a:p>
            <a:r>
              <a:rPr lang="en-US" dirty="0"/>
              <a:t>The first three bytes of a </a:t>
            </a:r>
            <a:r>
              <a:rPr lang="en-US" b="1" dirty="0"/>
              <a:t>MAC</a:t>
            </a:r>
            <a:r>
              <a:rPr lang="en-US" dirty="0"/>
              <a:t> address are known as the Organizationally Unique Identifier (</a:t>
            </a:r>
            <a:r>
              <a:rPr lang="en-US" dirty="0" err="1"/>
              <a:t>OUI</a:t>
            </a:r>
            <a:r>
              <a:rPr lang="en-US" dirty="0"/>
              <a:t>), which identifies the organization that manufactured the device. The last three bytes are assigned by the device’s manufacturer and must be unique.</a:t>
            </a:r>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12</a:t>
            </a:fld>
            <a:endParaRPr lang="en-US"/>
          </a:p>
        </p:txBody>
      </p:sp>
    </p:spTree>
    <p:extLst>
      <p:ext uri="{BB962C8B-B14F-4D97-AF65-F5344CB8AC3E}">
        <p14:creationId xmlns:p14="http://schemas.microsoft.com/office/powerpoint/2010/main" val="2053662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Strictly speaking, a router is a type of </a:t>
            </a:r>
            <a:r>
              <a:rPr lang="en-US" b="1" dirty="0"/>
              <a:t>gateway</a:t>
            </a:r>
            <a:r>
              <a:rPr lang="en-US" dirty="0"/>
              <a:t>, but other types exist, including frame relay switches, ATM to IP switches, and so on.</a:t>
            </a:r>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13</a:t>
            </a:fld>
            <a:endParaRPr lang="en-US"/>
          </a:p>
        </p:txBody>
      </p:sp>
    </p:spTree>
    <p:extLst>
      <p:ext uri="{BB962C8B-B14F-4D97-AF65-F5344CB8AC3E}">
        <p14:creationId xmlns:p14="http://schemas.microsoft.com/office/powerpoint/2010/main" val="2274744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token ring network is a </a:t>
            </a:r>
            <a:r>
              <a:rPr lang="en-US" b="1" dirty="0"/>
              <a:t>physical star</a:t>
            </a:r>
            <a:r>
              <a:rPr lang="en-US" dirty="0"/>
              <a:t>. Each station on the network is connected to a Multi- station Access Unit by a cable. </a:t>
            </a:r>
            <a:endParaRPr lang="en-US" dirty="0" smtClean="0"/>
          </a:p>
          <a:p>
            <a:r>
              <a:rPr lang="en-US" dirty="0"/>
              <a:t>A token ring network is a </a:t>
            </a:r>
            <a:r>
              <a:rPr lang="en-US" b="1" dirty="0"/>
              <a:t>logical ring</a:t>
            </a:r>
            <a:r>
              <a:rPr lang="en-US" dirty="0"/>
              <a:t>. Data transmission is facilitated by the use of a logical token; only the station in possession of the network’s token may transmit data. The token is passed from station to station; when a station has nothing to transmit, it merely passes the token to the next station. When a station does have data to transmit, it is attached to the token and passed along. When the token (with its payload) reaches the destination station, the payload is removed, and the destination station then passes an empty token along. </a:t>
            </a:r>
            <a:r>
              <a:rPr lang="en-US" dirty="0" smtClean="0"/>
              <a:t>Algorithms </a:t>
            </a:r>
            <a:r>
              <a:rPr lang="en-US" dirty="0"/>
              <a:t>in the MAU handle situations such as a lost token, the introduction of a new node on the network, and network rebooting.</a:t>
            </a:r>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14</a:t>
            </a:fld>
            <a:endParaRPr lang="en-US"/>
          </a:p>
        </p:txBody>
      </p:sp>
    </p:spTree>
    <p:extLst>
      <p:ext uri="{BB962C8B-B14F-4D97-AF65-F5344CB8AC3E}">
        <p14:creationId xmlns:p14="http://schemas.microsoft.com/office/powerpoint/2010/main" val="2556648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USB standard includes the use of a five-port hub (one port that connects to the host computer and four open ports) that facilitates the connection of additional peripherals.</a:t>
            </a:r>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15</a:t>
            </a:fld>
            <a:endParaRPr lang="en-US"/>
          </a:p>
        </p:txBody>
      </p:sp>
    </p:spTree>
    <p:extLst>
      <p:ext uri="{BB962C8B-B14F-4D97-AF65-F5344CB8AC3E}">
        <p14:creationId xmlns:p14="http://schemas.microsoft.com/office/powerpoint/2010/main" val="42830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RS-232 standard accommodated many throughput speeds ranging from 110 bps to 115 kbps. Flow control has been implemented in several ways, including hardware signaling (through various additional connector pins) and software signaling (through the use of </a:t>
            </a:r>
            <a:r>
              <a:rPr lang="en-US" dirty="0" err="1"/>
              <a:t>XON</a:t>
            </a:r>
            <a:r>
              <a:rPr lang="en-US" dirty="0"/>
              <a:t> and </a:t>
            </a:r>
            <a:r>
              <a:rPr lang="en-US" dirty="0" err="1"/>
              <a:t>XOFF</a:t>
            </a:r>
            <a:r>
              <a:rPr lang="en-US" dirty="0"/>
              <a:t> (ASCII </a:t>
            </a:r>
            <a:r>
              <a:rPr lang="en-US" dirty="0" err="1"/>
              <a:t>0x11</a:t>
            </a:r>
            <a:r>
              <a:rPr lang="en-US" dirty="0"/>
              <a:t> and </a:t>
            </a:r>
            <a:r>
              <a:rPr lang="en-US" dirty="0" err="1"/>
              <a:t>0x13</a:t>
            </a:r>
            <a:r>
              <a:rPr lang="en-US" dirty="0"/>
              <a:t>, respectively).</a:t>
            </a:r>
          </a:p>
          <a:p>
            <a:r>
              <a:rPr lang="en-US" b="1" dirty="0"/>
              <a:t>The computer end of an RS-232 connection is often called </a:t>
            </a:r>
            <a:r>
              <a:rPr lang="en-US" b="1" dirty="0" err="1"/>
              <a:t>DCE</a:t>
            </a:r>
            <a:r>
              <a:rPr lang="en-US" b="1" dirty="0"/>
              <a:t> (Data Circuit-terminating Equipment); the peripheral end is often called </a:t>
            </a:r>
            <a:r>
              <a:rPr lang="en-US" b="1" dirty="0" err="1"/>
              <a:t>DTE</a:t>
            </a:r>
            <a:r>
              <a:rPr lang="en-US" b="1" dirty="0"/>
              <a:t> (Data Terminal Equipment).</a:t>
            </a:r>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16</a:t>
            </a:fld>
            <a:endParaRPr lang="en-US"/>
          </a:p>
        </p:txBody>
      </p:sp>
    </p:spTree>
    <p:extLst>
      <p:ext uri="{BB962C8B-B14F-4D97-AF65-F5344CB8AC3E}">
        <p14:creationId xmlns:p14="http://schemas.microsoft.com/office/powerpoint/2010/main" val="3022877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17</a:t>
            </a:fld>
            <a:endParaRPr lang="en-US"/>
          </a:p>
        </p:txBody>
      </p:sp>
    </p:spTree>
    <p:extLst>
      <p:ext uri="{BB962C8B-B14F-4D97-AF65-F5344CB8AC3E}">
        <p14:creationId xmlns:p14="http://schemas.microsoft.com/office/powerpoint/2010/main" val="3877272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18</a:t>
            </a:fld>
            <a:endParaRPr lang="en-US"/>
          </a:p>
        </p:txBody>
      </p:sp>
    </p:spTree>
    <p:extLst>
      <p:ext uri="{BB962C8B-B14F-4D97-AF65-F5344CB8AC3E}">
        <p14:creationId xmlns:p14="http://schemas.microsoft.com/office/powerpoint/2010/main" val="35844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19</a:t>
            </a:fld>
            <a:endParaRPr lang="en-US"/>
          </a:p>
        </p:txBody>
      </p:sp>
    </p:spTree>
    <p:extLst>
      <p:ext uri="{BB962C8B-B14F-4D97-AF65-F5344CB8AC3E}">
        <p14:creationId xmlns:p14="http://schemas.microsoft.com/office/powerpoint/2010/main" val="475195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8D9F89C-E87A-4B1F-A082-87F72ED16B9D}" type="slidenum">
              <a:rPr lang="en-US" altLang="en-US" sz="1200"/>
              <a:pPr eaLnBrk="1" hangingPunct="1"/>
              <a:t>2</a:t>
            </a:fld>
            <a:endParaRPr lang="en-US" altLang="en-US" sz="1200"/>
          </a:p>
        </p:txBody>
      </p:sp>
      <p:sp>
        <p:nvSpPr>
          <p:cNvPr id="23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endParaRPr>
          </a:p>
        </p:txBody>
      </p:sp>
    </p:spTree>
    <p:extLst>
      <p:ext uri="{BB962C8B-B14F-4D97-AF65-F5344CB8AC3E}">
        <p14:creationId xmlns:p14="http://schemas.microsoft.com/office/powerpoint/2010/main" val="2168501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20</a:t>
            </a:fld>
            <a:endParaRPr lang="en-US"/>
          </a:p>
        </p:txBody>
      </p:sp>
    </p:spTree>
    <p:extLst>
      <p:ext uri="{BB962C8B-B14F-4D97-AF65-F5344CB8AC3E}">
        <p14:creationId xmlns:p14="http://schemas.microsoft.com/office/powerpoint/2010/main" val="3557456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21</a:t>
            </a:fld>
            <a:endParaRPr lang="en-US"/>
          </a:p>
        </p:txBody>
      </p:sp>
    </p:spTree>
    <p:extLst>
      <p:ext uri="{BB962C8B-B14F-4D97-AF65-F5344CB8AC3E}">
        <p14:creationId xmlns:p14="http://schemas.microsoft.com/office/powerpoint/2010/main" val="309844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22</a:t>
            </a:fld>
            <a:endParaRPr lang="en-US"/>
          </a:p>
        </p:txBody>
      </p:sp>
    </p:spTree>
    <p:extLst>
      <p:ext uri="{BB962C8B-B14F-4D97-AF65-F5344CB8AC3E}">
        <p14:creationId xmlns:p14="http://schemas.microsoft.com/office/powerpoint/2010/main" val="108179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23</a:t>
            </a:fld>
            <a:endParaRPr lang="en-US"/>
          </a:p>
        </p:txBody>
      </p:sp>
    </p:spTree>
    <p:extLst>
      <p:ext uri="{BB962C8B-B14F-4D97-AF65-F5344CB8AC3E}">
        <p14:creationId xmlns:p14="http://schemas.microsoft.com/office/powerpoint/2010/main" val="511502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24</a:t>
            </a:fld>
            <a:endParaRPr lang="en-US"/>
          </a:p>
        </p:txBody>
      </p:sp>
    </p:spTree>
    <p:extLst>
      <p:ext uri="{BB962C8B-B14F-4D97-AF65-F5344CB8AC3E}">
        <p14:creationId xmlns:p14="http://schemas.microsoft.com/office/powerpoint/2010/main" val="1814939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WiFi</a:t>
            </a:r>
            <a:r>
              <a:rPr lang="en-US" dirty="0"/>
              <a:t> Protected Access (</a:t>
            </a:r>
            <a:r>
              <a:rPr lang="en-US" dirty="0" err="1"/>
              <a:t>WPA</a:t>
            </a:r>
            <a:r>
              <a:rPr lang="en-US" dirty="0"/>
              <a:t>), a protocol standard that is a replacement for </a:t>
            </a:r>
            <a:r>
              <a:rPr lang="en-US" dirty="0" err="1"/>
              <a:t>WEP</a:t>
            </a:r>
            <a:r>
              <a:rPr lang="en-US" dirty="0"/>
              <a:t>.</a:t>
            </a:r>
          </a:p>
          <a:p>
            <a:r>
              <a:rPr lang="en-US" dirty="0" err="1"/>
              <a:t>WPA</a:t>
            </a:r>
            <a:r>
              <a:rPr lang="en-US" dirty="0"/>
              <a:t> is a subset of the IEEE </a:t>
            </a:r>
            <a:r>
              <a:rPr lang="en-US" dirty="0" err="1"/>
              <a:t>802.11i</a:t>
            </a:r>
            <a:r>
              <a:rPr lang="en-US" dirty="0"/>
              <a:t>-2004 (</a:t>
            </a:r>
            <a:r>
              <a:rPr lang="en-US" dirty="0" err="1"/>
              <a:t>WPA2</a:t>
            </a:r>
            <a:r>
              <a:rPr lang="en-US" dirty="0"/>
              <a:t>) specification</a:t>
            </a:r>
            <a:r>
              <a:rPr lang="en-US" dirty="0" smtClean="0"/>
              <a:t>.</a:t>
            </a:r>
          </a:p>
          <a:p>
            <a:endParaRPr lang="en-US" dirty="0"/>
          </a:p>
          <a:p>
            <a:r>
              <a:rPr lang="en-US" dirty="0" smtClean="0"/>
              <a:t>–</a:t>
            </a:r>
            <a:r>
              <a:rPr lang="en-US" b="1" dirty="0" err="1" smtClean="0"/>
              <a:t>WPA2</a:t>
            </a:r>
            <a:r>
              <a:rPr lang="en-US" dirty="0" smtClean="0"/>
              <a:t> </a:t>
            </a:r>
            <a:r>
              <a:rPr lang="en-US" dirty="0"/>
              <a:t>is the full IEEE </a:t>
            </a:r>
            <a:r>
              <a:rPr lang="en-US" dirty="0" err="1"/>
              <a:t>802.11i</a:t>
            </a:r>
            <a:r>
              <a:rPr lang="en-US" dirty="0"/>
              <a:t>-2004 specification, a superset of </a:t>
            </a:r>
            <a:r>
              <a:rPr lang="en-US" dirty="0" err="1"/>
              <a:t>WPA</a:t>
            </a:r>
            <a:r>
              <a:rPr lang="en-US" dirty="0"/>
              <a:t>. Both </a:t>
            </a:r>
            <a:r>
              <a:rPr lang="en-US" dirty="0" err="1"/>
              <a:t>WPA</a:t>
            </a:r>
            <a:r>
              <a:rPr lang="en-US" dirty="0"/>
              <a:t> and </a:t>
            </a:r>
            <a:r>
              <a:rPr lang="en-US" dirty="0" err="1"/>
              <a:t>WPA2</a:t>
            </a:r>
            <a:r>
              <a:rPr lang="en-US" dirty="0"/>
              <a:t> can operate in a </a:t>
            </a:r>
            <a:r>
              <a:rPr lang="en-US" dirty="0" err="1"/>
              <a:t>PSK</a:t>
            </a:r>
            <a:r>
              <a:rPr lang="en-US" dirty="0"/>
              <a:t> (pre-shared key) mode, where the encryption key is stored in the </a:t>
            </a:r>
            <a:r>
              <a:rPr lang="en-US" dirty="0" err="1"/>
              <a:t>WiFi</a:t>
            </a:r>
            <a:r>
              <a:rPr lang="en-US" dirty="0"/>
              <a:t> access point.</a:t>
            </a:r>
          </a:p>
          <a:p>
            <a:r>
              <a:rPr lang="en-US" dirty="0" smtClean="0"/>
              <a:t>–</a:t>
            </a:r>
            <a:r>
              <a:rPr lang="en-US" b="1" dirty="0" err="1" smtClean="0"/>
              <a:t>WPA2</a:t>
            </a:r>
            <a:r>
              <a:rPr lang="en-US" b="1" dirty="0" smtClean="0"/>
              <a:t> </a:t>
            </a:r>
            <a:r>
              <a:rPr lang="en-US" b="1" dirty="0"/>
              <a:t>Enterprise </a:t>
            </a:r>
            <a:r>
              <a:rPr lang="en-US" dirty="0"/>
              <a:t>is the </a:t>
            </a:r>
            <a:r>
              <a:rPr lang="en-US" dirty="0" err="1"/>
              <a:t>WPA2</a:t>
            </a:r>
            <a:r>
              <a:rPr lang="en-US" dirty="0"/>
              <a:t> protocol when an external authentication source, such as RADIUS, is used.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25</a:t>
            </a:fld>
            <a:endParaRPr lang="en-US"/>
          </a:p>
        </p:txBody>
      </p:sp>
    </p:spTree>
    <p:extLst>
      <p:ext uri="{BB962C8B-B14F-4D97-AF65-F5344CB8AC3E}">
        <p14:creationId xmlns:p14="http://schemas.microsoft.com/office/powerpoint/2010/main" val="2612098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26</a:t>
            </a:fld>
            <a:endParaRPr lang="en-US"/>
          </a:p>
        </p:txBody>
      </p:sp>
    </p:spTree>
    <p:extLst>
      <p:ext uri="{BB962C8B-B14F-4D97-AF65-F5344CB8AC3E}">
        <p14:creationId xmlns:p14="http://schemas.microsoft.com/office/powerpoint/2010/main" val="1201582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27</a:t>
            </a:fld>
            <a:endParaRPr lang="en-US"/>
          </a:p>
        </p:txBody>
      </p:sp>
    </p:spTree>
    <p:extLst>
      <p:ext uri="{BB962C8B-B14F-4D97-AF65-F5344CB8AC3E}">
        <p14:creationId xmlns:p14="http://schemas.microsoft.com/office/powerpoint/2010/main" val="2302768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28</a:t>
            </a:fld>
            <a:endParaRPr lang="en-US"/>
          </a:p>
        </p:txBody>
      </p:sp>
    </p:spTree>
    <p:extLst>
      <p:ext uri="{BB962C8B-B14F-4D97-AF65-F5344CB8AC3E}">
        <p14:creationId xmlns:p14="http://schemas.microsoft.com/office/powerpoint/2010/main" val="2046121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NFC can operate in passive mode and active mode. In passive mode, one device is acting as a transponder, not unlike an RF-powered key card. In active mode, both devices are actively communicating to one another</a:t>
            </a:r>
            <a:r>
              <a:rPr lang="en-US" dirty="0" smtClean="0"/>
              <a:t>.</a:t>
            </a:r>
          </a:p>
          <a:p>
            <a:endParaRPr lang="en-US" dirty="0"/>
          </a:p>
          <a:p>
            <a:r>
              <a:rPr lang="en-US" dirty="0"/>
              <a:t>NFC’s short range makes it ideal for use as a mobile wallet application where a mobile device such as a wallet card or cell phone can be used as a payment token for a merchant transaction or ticketing application.</a:t>
            </a:r>
          </a:p>
          <a:p>
            <a:endParaRPr lang="en-US" dirty="0" smtClean="0"/>
          </a:p>
          <a:p>
            <a:r>
              <a:rPr lang="en-US" dirty="0" err="1" smtClean="0"/>
              <a:t>p389</a:t>
            </a:r>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29</a:t>
            </a:fld>
            <a:endParaRPr lang="en-US"/>
          </a:p>
        </p:txBody>
      </p:sp>
    </p:spTree>
    <p:extLst>
      <p:ext uri="{BB962C8B-B14F-4D97-AF65-F5344CB8AC3E}">
        <p14:creationId xmlns:p14="http://schemas.microsoft.com/office/powerpoint/2010/main" val="68327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DS-1 created by Bell Labs. (used in US, Korea, Japan)</a:t>
            </a:r>
          </a:p>
          <a:p>
            <a:r>
              <a:rPr lang="en-US" dirty="0"/>
              <a:t> a DS-1 </a:t>
            </a:r>
            <a:r>
              <a:rPr lang="en-US" dirty="0" smtClean="0"/>
              <a:t>carries </a:t>
            </a:r>
            <a:r>
              <a:rPr lang="en-US" dirty="0"/>
              <a:t>24 voice channels (each called a DS-0) at 64 </a:t>
            </a:r>
            <a:r>
              <a:rPr lang="en-US" dirty="0" err="1"/>
              <a:t>kbit</a:t>
            </a:r>
            <a:r>
              <a:rPr lang="en-US" dirty="0"/>
              <a:t>/s each. When used to carry data </a:t>
            </a:r>
            <a:r>
              <a:rPr lang="en-US" dirty="0" smtClean="0"/>
              <a:t>traffic</a:t>
            </a:r>
            <a:r>
              <a:rPr lang="en-US" dirty="0"/>
              <a:t>, a DS-1 can be divided into 24 data channels at 64 </a:t>
            </a:r>
            <a:r>
              <a:rPr lang="en-US" dirty="0" err="1"/>
              <a:t>kbit</a:t>
            </a:r>
            <a:r>
              <a:rPr lang="en-US" dirty="0"/>
              <a:t>/s each, into a smaller number of faster channels, or a single data channel at 1.544 Mbit/s</a:t>
            </a:r>
            <a:r>
              <a:rPr lang="en-US" dirty="0" smtClean="0"/>
              <a:t>.</a:t>
            </a:r>
          </a:p>
          <a:p>
            <a:endParaRPr lang="en-US" dirty="0"/>
          </a:p>
          <a:p>
            <a:r>
              <a:rPr lang="en-US" dirty="0" smtClean="0"/>
              <a:t>E-1 </a:t>
            </a:r>
            <a:r>
              <a:rPr lang="en-US" dirty="0" err="1" smtClean="0"/>
              <a:t>p.377</a:t>
            </a:r>
            <a:r>
              <a:rPr lang="en-US" dirty="0" smtClean="0"/>
              <a:t> with Tables.</a:t>
            </a:r>
          </a:p>
          <a:p>
            <a:endParaRPr lang="en-US" dirty="0"/>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3</a:t>
            </a:fld>
            <a:endParaRPr lang="en-US"/>
          </a:p>
        </p:txBody>
      </p:sp>
    </p:spTree>
    <p:extLst>
      <p:ext uri="{BB962C8B-B14F-4D97-AF65-F5344CB8AC3E}">
        <p14:creationId xmlns:p14="http://schemas.microsoft.com/office/powerpoint/2010/main" val="3103118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30</a:t>
            </a:fld>
            <a:endParaRPr lang="en-US"/>
          </a:p>
        </p:txBody>
      </p:sp>
    </p:spTree>
    <p:extLst>
      <p:ext uri="{BB962C8B-B14F-4D97-AF65-F5344CB8AC3E}">
        <p14:creationId xmlns:p14="http://schemas.microsoft.com/office/powerpoint/2010/main" val="3681144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31</a:t>
            </a:fld>
            <a:endParaRPr lang="en-US"/>
          </a:p>
        </p:txBody>
      </p:sp>
    </p:spTree>
    <p:extLst>
      <p:ext uri="{BB962C8B-B14F-4D97-AF65-F5344CB8AC3E}">
        <p14:creationId xmlns:p14="http://schemas.microsoft.com/office/powerpoint/2010/main" val="3532396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32</a:t>
            </a:fld>
            <a:endParaRPr lang="en-US"/>
          </a:p>
        </p:txBody>
      </p:sp>
    </p:spTree>
    <p:extLst>
      <p:ext uri="{BB962C8B-B14F-4D97-AF65-F5344CB8AC3E}">
        <p14:creationId xmlns:p14="http://schemas.microsoft.com/office/powerpoint/2010/main" val="606060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33</a:t>
            </a:fld>
            <a:endParaRPr lang="en-US"/>
          </a:p>
        </p:txBody>
      </p:sp>
    </p:spTree>
    <p:extLst>
      <p:ext uri="{BB962C8B-B14F-4D97-AF65-F5344CB8AC3E}">
        <p14:creationId xmlns:p14="http://schemas.microsoft.com/office/powerpoint/2010/main" val="682852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34</a:t>
            </a:fld>
            <a:endParaRPr lang="en-US"/>
          </a:p>
        </p:txBody>
      </p:sp>
    </p:spTree>
    <p:extLst>
      <p:ext uri="{BB962C8B-B14F-4D97-AF65-F5344CB8AC3E}">
        <p14:creationId xmlns:p14="http://schemas.microsoft.com/office/powerpoint/2010/main" val="3699538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35</a:t>
            </a:fld>
            <a:endParaRPr lang="en-US"/>
          </a:p>
        </p:txBody>
      </p:sp>
    </p:spTree>
    <p:extLst>
      <p:ext uri="{BB962C8B-B14F-4D97-AF65-F5344CB8AC3E}">
        <p14:creationId xmlns:p14="http://schemas.microsoft.com/office/powerpoint/2010/main" val="3536298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36</a:t>
            </a:fld>
            <a:endParaRPr lang="en-US"/>
          </a:p>
        </p:txBody>
      </p:sp>
    </p:spTree>
    <p:extLst>
      <p:ext uri="{BB962C8B-B14F-4D97-AF65-F5344CB8AC3E}">
        <p14:creationId xmlns:p14="http://schemas.microsoft.com/office/powerpoint/2010/main" val="1401307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37</a:t>
            </a:fld>
            <a:endParaRPr lang="en-US"/>
          </a:p>
        </p:txBody>
      </p:sp>
    </p:spTree>
    <p:extLst>
      <p:ext uri="{BB962C8B-B14F-4D97-AF65-F5344CB8AC3E}">
        <p14:creationId xmlns:p14="http://schemas.microsoft.com/office/powerpoint/2010/main" val="2596911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38</a:t>
            </a:fld>
            <a:endParaRPr lang="en-US"/>
          </a:p>
        </p:txBody>
      </p:sp>
    </p:spTree>
    <p:extLst>
      <p:ext uri="{BB962C8B-B14F-4D97-AF65-F5344CB8AC3E}">
        <p14:creationId xmlns:p14="http://schemas.microsoft.com/office/powerpoint/2010/main" val="25637344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39</a:t>
            </a:fld>
            <a:endParaRPr lang="en-US"/>
          </a:p>
        </p:txBody>
      </p:sp>
    </p:spTree>
    <p:extLst>
      <p:ext uri="{BB962C8B-B14F-4D97-AF65-F5344CB8AC3E}">
        <p14:creationId xmlns:p14="http://schemas.microsoft.com/office/powerpoint/2010/main" val="172535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Synchronous optical networking (</a:t>
            </a:r>
            <a:r>
              <a:rPr lang="en-US" dirty="0" err="1"/>
              <a:t>SONET</a:t>
            </a:r>
            <a:r>
              <a:rPr lang="en-US" dirty="0"/>
              <a:t>) is the prevalent standard in North America for transporting voice and data over optical fiber. </a:t>
            </a:r>
            <a:r>
              <a:rPr lang="en-US" dirty="0" err="1"/>
              <a:t>SONET</a:t>
            </a:r>
            <a:r>
              <a:rPr lang="en-US" dirty="0"/>
              <a:t> is a physical-layer tech- </a:t>
            </a:r>
            <a:r>
              <a:rPr lang="en-US" dirty="0" err="1"/>
              <a:t>nology</a:t>
            </a:r>
            <a:r>
              <a:rPr lang="en-US" dirty="0"/>
              <a:t> that can be used to encapsulate network technologies such as ATM, </a:t>
            </a:r>
            <a:r>
              <a:rPr lang="en-US" dirty="0" err="1"/>
              <a:t>MPLS</a:t>
            </a:r>
            <a:r>
              <a:rPr lang="en-US" dirty="0"/>
              <a:t>, and TCP/IP. </a:t>
            </a:r>
            <a:r>
              <a:rPr lang="en-US" dirty="0" err="1"/>
              <a:t>SONET</a:t>
            </a:r>
            <a:r>
              <a:rPr lang="en-US" dirty="0"/>
              <a:t> is also used to encapsulate slower DS-1 type technologies.</a:t>
            </a:r>
          </a:p>
          <a:p>
            <a:r>
              <a:rPr lang="en-US" dirty="0"/>
              <a:t>Higher </a:t>
            </a:r>
            <a:r>
              <a:rPr lang="en-US" dirty="0" err="1"/>
              <a:t>SONET</a:t>
            </a:r>
            <a:r>
              <a:rPr lang="en-US" dirty="0"/>
              <a:t> rates are in development including OC-3072, whose rate is 160 </a:t>
            </a:r>
            <a:r>
              <a:rPr lang="en-US" dirty="0" err="1"/>
              <a:t>Gbit</a:t>
            </a:r>
            <a:r>
              <a:rPr lang="en-US" dirty="0"/>
              <a: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4</a:t>
            </a:fld>
            <a:endParaRPr lang="en-US"/>
          </a:p>
        </p:txBody>
      </p:sp>
    </p:spTree>
    <p:extLst>
      <p:ext uri="{BB962C8B-B14F-4D97-AF65-F5344CB8AC3E}">
        <p14:creationId xmlns:p14="http://schemas.microsoft.com/office/powerpoint/2010/main" val="25997058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40</a:t>
            </a:fld>
            <a:endParaRPr lang="en-US"/>
          </a:p>
        </p:txBody>
      </p:sp>
    </p:spTree>
    <p:extLst>
      <p:ext uri="{BB962C8B-B14F-4D97-AF65-F5344CB8AC3E}">
        <p14:creationId xmlns:p14="http://schemas.microsoft.com/office/powerpoint/2010/main" val="32852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41</a:t>
            </a:fld>
            <a:endParaRPr lang="en-US"/>
          </a:p>
        </p:txBody>
      </p:sp>
    </p:spTree>
    <p:extLst>
      <p:ext uri="{BB962C8B-B14F-4D97-AF65-F5344CB8AC3E}">
        <p14:creationId xmlns:p14="http://schemas.microsoft.com/office/powerpoint/2010/main" val="3284028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42</a:t>
            </a:fld>
            <a:endParaRPr lang="en-US"/>
          </a:p>
        </p:txBody>
      </p:sp>
    </p:spTree>
    <p:extLst>
      <p:ext uri="{BB962C8B-B14F-4D97-AF65-F5344CB8AC3E}">
        <p14:creationId xmlns:p14="http://schemas.microsoft.com/office/powerpoint/2010/main" val="17776504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43</a:t>
            </a:fld>
            <a:endParaRPr lang="en-US"/>
          </a:p>
        </p:txBody>
      </p:sp>
    </p:spTree>
    <p:extLst>
      <p:ext uri="{BB962C8B-B14F-4D97-AF65-F5344CB8AC3E}">
        <p14:creationId xmlns:p14="http://schemas.microsoft.com/office/powerpoint/2010/main" val="18671548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44</a:t>
            </a:fld>
            <a:endParaRPr lang="en-US"/>
          </a:p>
        </p:txBody>
      </p:sp>
    </p:spTree>
    <p:extLst>
      <p:ext uri="{BB962C8B-B14F-4D97-AF65-F5344CB8AC3E}">
        <p14:creationId xmlns:p14="http://schemas.microsoft.com/office/powerpoint/2010/main" val="22956311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45</a:t>
            </a:fld>
            <a:endParaRPr lang="en-US"/>
          </a:p>
        </p:txBody>
      </p:sp>
    </p:spTree>
    <p:extLst>
      <p:ext uri="{BB962C8B-B14F-4D97-AF65-F5344CB8AC3E}">
        <p14:creationId xmlns:p14="http://schemas.microsoft.com/office/powerpoint/2010/main" val="411560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46</a:t>
            </a:fld>
            <a:endParaRPr lang="en-US"/>
          </a:p>
        </p:txBody>
      </p:sp>
    </p:spTree>
    <p:extLst>
      <p:ext uri="{BB962C8B-B14F-4D97-AF65-F5344CB8AC3E}">
        <p14:creationId xmlns:p14="http://schemas.microsoft.com/office/powerpoint/2010/main" val="6719402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47</a:t>
            </a:fld>
            <a:endParaRPr lang="en-US"/>
          </a:p>
        </p:txBody>
      </p:sp>
    </p:spTree>
    <p:extLst>
      <p:ext uri="{BB962C8B-B14F-4D97-AF65-F5344CB8AC3E}">
        <p14:creationId xmlns:p14="http://schemas.microsoft.com/office/powerpoint/2010/main" val="1984837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48</a:t>
            </a:fld>
            <a:endParaRPr lang="en-US"/>
          </a:p>
        </p:txBody>
      </p:sp>
    </p:spTree>
    <p:extLst>
      <p:ext uri="{BB962C8B-B14F-4D97-AF65-F5344CB8AC3E}">
        <p14:creationId xmlns:p14="http://schemas.microsoft.com/office/powerpoint/2010/main" val="37092821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49</a:t>
            </a:fld>
            <a:endParaRPr lang="en-US"/>
          </a:p>
        </p:txBody>
      </p:sp>
    </p:spTree>
    <p:extLst>
      <p:ext uri="{BB962C8B-B14F-4D97-AF65-F5344CB8AC3E}">
        <p14:creationId xmlns:p14="http://schemas.microsoft.com/office/powerpoint/2010/main" val="417895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5</a:t>
            </a:fld>
            <a:endParaRPr lang="en-US"/>
          </a:p>
        </p:txBody>
      </p:sp>
    </p:spTree>
    <p:extLst>
      <p:ext uri="{BB962C8B-B14F-4D97-AF65-F5344CB8AC3E}">
        <p14:creationId xmlns:p14="http://schemas.microsoft.com/office/powerpoint/2010/main" val="2619002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50</a:t>
            </a:fld>
            <a:endParaRPr lang="en-US"/>
          </a:p>
        </p:txBody>
      </p:sp>
    </p:spTree>
    <p:extLst>
      <p:ext uri="{BB962C8B-B14F-4D97-AF65-F5344CB8AC3E}">
        <p14:creationId xmlns:p14="http://schemas.microsoft.com/office/powerpoint/2010/main" val="18617272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51</a:t>
            </a:fld>
            <a:endParaRPr lang="en-US"/>
          </a:p>
        </p:txBody>
      </p:sp>
    </p:spTree>
    <p:extLst>
      <p:ext uri="{BB962C8B-B14F-4D97-AF65-F5344CB8AC3E}">
        <p14:creationId xmlns:p14="http://schemas.microsoft.com/office/powerpoint/2010/main" val="28573481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52</a:t>
            </a:fld>
            <a:endParaRPr lang="en-US"/>
          </a:p>
        </p:txBody>
      </p:sp>
    </p:spTree>
    <p:extLst>
      <p:ext uri="{BB962C8B-B14F-4D97-AF65-F5344CB8AC3E}">
        <p14:creationId xmlns:p14="http://schemas.microsoft.com/office/powerpoint/2010/main" val="10021125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53</a:t>
            </a:fld>
            <a:endParaRPr lang="en-US"/>
          </a:p>
        </p:txBody>
      </p:sp>
    </p:spTree>
    <p:extLst>
      <p:ext uri="{BB962C8B-B14F-4D97-AF65-F5344CB8AC3E}">
        <p14:creationId xmlns:p14="http://schemas.microsoft.com/office/powerpoint/2010/main" val="3136103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 works by using a three-way handshake as follows: </a:t>
            </a:r>
            <a:endParaRPr lang="en-US" dirty="0" smtClean="0"/>
          </a:p>
          <a:p>
            <a:r>
              <a:rPr lang="en-US" dirty="0" smtClean="0"/>
              <a:t>1.Gateway </a:t>
            </a:r>
            <a:r>
              <a:rPr lang="en-US" dirty="0"/>
              <a:t>sends a challenge message to the user system</a:t>
            </a:r>
          </a:p>
          <a:p>
            <a:r>
              <a:rPr lang="en-US" dirty="0" smtClean="0"/>
              <a:t>2.User </a:t>
            </a:r>
            <a:r>
              <a:rPr lang="en-US" dirty="0"/>
              <a:t>system responds with a value that is a hash of the challenge plus a shared secret that both the user and the gateway know</a:t>
            </a:r>
          </a:p>
          <a:p>
            <a:r>
              <a:rPr lang="en-US" dirty="0" smtClean="0"/>
              <a:t>3.Gateway </a:t>
            </a:r>
            <a:r>
              <a:rPr lang="en-US" dirty="0"/>
              <a:t>compares user system’s hashed value with its own; if they match, the </a:t>
            </a:r>
            <a:r>
              <a:rPr lang="en-US" dirty="0" smtClean="0"/>
              <a:t>connection </a:t>
            </a:r>
            <a:r>
              <a:rPr lang="en-US" dirty="0"/>
              <a:t>is permitted; if they do not match, the connection is terminated</a:t>
            </a:r>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54</a:t>
            </a:fld>
            <a:endParaRPr lang="en-US"/>
          </a:p>
        </p:txBody>
      </p:sp>
    </p:spTree>
    <p:extLst>
      <p:ext uri="{BB962C8B-B14F-4D97-AF65-F5344CB8AC3E}">
        <p14:creationId xmlns:p14="http://schemas.microsoft.com/office/powerpoint/2010/main" val="6337355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a:t>
            </a:r>
            <a:r>
              <a:rPr lang="en-US" b="1" dirty="0"/>
              <a:t>EAP</a:t>
            </a:r>
            <a:r>
              <a:rPr lang="en-US" dirty="0"/>
              <a:t> protocols exist, including:</a:t>
            </a:r>
          </a:p>
          <a:p>
            <a:r>
              <a:rPr lang="en-US" dirty="0"/>
              <a:t>EAP-PSK. This is a mutual authentication protocol using a Pre-Shared Key (PSK), usually to protect a network-based resource using a single password for all users.</a:t>
            </a:r>
          </a:p>
          <a:p>
            <a:r>
              <a:rPr lang="en-US" dirty="0"/>
              <a:t>EAP-IKEv2. This is authentication based upon the Internet Key Exchange (IKE). protocol</a:t>
            </a:r>
          </a:p>
          <a:p>
            <a:r>
              <a:rPr lang="en-US" dirty="0"/>
              <a:t>EAP-AKA. This is used for authentication in UMTS (Universal Mobile Telecommunications System), a mobile communications standard.</a:t>
            </a:r>
          </a:p>
          <a:p>
            <a:r>
              <a:rPr lang="en-US" dirty="0"/>
              <a:t>EAP-SIM. Used for authentication in GSM (Global System for Mobile Communications), a global standard for mobility devices such as cell phones and wireless broadband modems</a:t>
            </a:r>
            <a:r>
              <a:rPr lang="en-US" dirty="0" smtClean="0"/>
              <a:t>.</a:t>
            </a:r>
          </a:p>
          <a:p>
            <a:r>
              <a:rPr lang="en-US" dirty="0"/>
              <a:t>(</a:t>
            </a:r>
            <a:r>
              <a:rPr lang="en-US" b="1" dirty="0"/>
              <a:t>PEAP</a:t>
            </a:r>
            <a:r>
              <a:rPr lang="en-US" dirty="0"/>
              <a:t>) (and sometimes known as </a:t>
            </a:r>
            <a:r>
              <a:rPr lang="en-US" dirty="0" smtClean="0"/>
              <a:t>Protected </a:t>
            </a:r>
            <a:r>
              <a:rPr lang="en-US" dirty="0"/>
              <a:t>EAP) is a protocol used in wireless networks to authenticate users. PEAP uses an SSL/ TLS tunnel to encrypt authentication information that is exchanged between the client and the authentication server or device</a:t>
            </a:r>
            <a:r>
              <a:rPr lang="en-US" dirty="0" smtClean="0"/>
              <a:t>.  </a:t>
            </a:r>
            <a:r>
              <a:rPr lang="en-US" dirty="0" err="1" smtClean="0"/>
              <a:t>Tshere</a:t>
            </a:r>
            <a:r>
              <a:rPr lang="en-US" dirty="0" smtClean="0"/>
              <a:t> </a:t>
            </a:r>
            <a:r>
              <a:rPr lang="en-US" dirty="0"/>
              <a:t>are two forms of PEAP:</a:t>
            </a:r>
          </a:p>
          <a:p>
            <a:r>
              <a:rPr lang="en-US" b="1" dirty="0"/>
              <a:t>PEAPv0</a:t>
            </a:r>
            <a:r>
              <a:rPr lang="en-US" dirty="0"/>
              <a:t>. This is the most common form, usually known as just PEAP. PEAPv0 uses CHAP for authentication</a:t>
            </a:r>
            <a:r>
              <a:rPr lang="en-US" dirty="0" smtClean="0"/>
              <a:t>.  PEAPv1</a:t>
            </a:r>
            <a:r>
              <a:rPr lang="en-US" dirty="0"/>
              <a:t>. This form, not in common use, supports authentication using token cards and directories.</a:t>
            </a:r>
          </a:p>
          <a:p>
            <a:r>
              <a:rPr lang="en-US" dirty="0"/>
              <a:t>(</a:t>
            </a:r>
            <a:r>
              <a:rPr lang="en-US" b="1" dirty="0"/>
              <a:t>PAP</a:t>
            </a:r>
            <a:r>
              <a:rPr lang="en-US" dirty="0"/>
              <a:t>) is a simple authentication protocol used by PPP to authenticate users. PAP is considered unsecure because user credentials are passed unencrypted.</a:t>
            </a:r>
          </a:p>
          <a:p>
            <a:endParaRPr lang="en-US" dirty="0"/>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55</a:t>
            </a:fld>
            <a:endParaRPr lang="en-US"/>
          </a:p>
        </p:txBody>
      </p:sp>
    </p:spTree>
    <p:extLst>
      <p:ext uri="{BB962C8B-B14F-4D97-AF65-F5344CB8AC3E}">
        <p14:creationId xmlns:p14="http://schemas.microsoft.com/office/powerpoint/2010/main" val="2106397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56</a:t>
            </a:fld>
            <a:endParaRPr lang="en-US"/>
          </a:p>
        </p:txBody>
      </p:sp>
    </p:spTree>
    <p:extLst>
      <p:ext uri="{BB962C8B-B14F-4D97-AF65-F5344CB8AC3E}">
        <p14:creationId xmlns:p14="http://schemas.microsoft.com/office/powerpoint/2010/main" val="1096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57</a:t>
            </a:fld>
            <a:endParaRPr lang="en-US"/>
          </a:p>
        </p:txBody>
      </p:sp>
    </p:spTree>
    <p:extLst>
      <p:ext uri="{BB962C8B-B14F-4D97-AF65-F5344CB8AC3E}">
        <p14:creationId xmlns:p14="http://schemas.microsoft.com/office/powerpoint/2010/main" val="6632533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Vulnerabilities are defined as weaknesses that make targets susceptible to attack, resulting in harm or compromise of sensitive information. </a:t>
            </a:r>
          </a:p>
        </p:txBody>
      </p:sp>
      <p:sp>
        <p:nvSpPr>
          <p:cNvPr id="4" name="Slide Number Placeholder 3"/>
          <p:cNvSpPr>
            <a:spLocks noGrp="1"/>
          </p:cNvSpPr>
          <p:nvPr>
            <p:ph type="sldNum" sz="quarter" idx="10"/>
          </p:nvPr>
        </p:nvSpPr>
        <p:spPr/>
        <p:txBody>
          <a:bodyPr/>
          <a:lstStyle/>
          <a:p>
            <a:fld id="{C5621718-ACB2-4F39-AB01-D80D093DD5B3}" type="slidenum">
              <a:rPr lang="en-US" smtClean="0"/>
              <a:t>58</a:t>
            </a:fld>
            <a:endParaRPr lang="en-US"/>
          </a:p>
        </p:txBody>
      </p:sp>
    </p:spTree>
    <p:extLst>
      <p:ext uri="{BB962C8B-B14F-4D97-AF65-F5344CB8AC3E}">
        <p14:creationId xmlns:p14="http://schemas.microsoft.com/office/powerpoint/2010/main" val="38874457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Firewalls: Packet Filtering, </a:t>
            </a:r>
            <a:r>
              <a:rPr lang="en-US" dirty="0" err="1" smtClean="0"/>
              <a:t>Stateful</a:t>
            </a:r>
            <a:r>
              <a:rPr lang="en-US" dirty="0" smtClean="0"/>
              <a:t>, Application-layer filters (examine payloads for known malicious patterns/content).</a:t>
            </a:r>
          </a:p>
          <a:p>
            <a:endParaRPr lang="en-US" dirty="0"/>
          </a:p>
          <a:p>
            <a:r>
              <a:rPr lang="en-US" dirty="0" smtClean="0"/>
              <a:t>DLP: Data LOSS </a:t>
            </a:r>
            <a:r>
              <a:rPr lang="en-US" dirty="0"/>
              <a:t>Prevention systems:   device that monitors networks, systems (or both) by detecting out-of-policy movement or storage of sensitive </a:t>
            </a:r>
            <a:r>
              <a:rPr lang="en-US" dirty="0" smtClean="0"/>
              <a:t>info. </a:t>
            </a:r>
            <a:r>
              <a:rPr lang="en-US" dirty="0"/>
              <a:t>A DLP system can examine network traffic to detect the movement of </a:t>
            </a:r>
            <a:r>
              <a:rPr lang="en-US" dirty="0" smtClean="0"/>
              <a:t>sensitive information</a:t>
            </a:r>
            <a:r>
              <a:rPr lang="en-US" dirty="0"/>
              <a:t>, or it can examine data stores to detect the presence of sensitive information.</a:t>
            </a:r>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59</a:t>
            </a:fld>
            <a:endParaRPr lang="en-US"/>
          </a:p>
        </p:txBody>
      </p:sp>
    </p:spTree>
    <p:extLst>
      <p:ext uri="{BB962C8B-B14F-4D97-AF65-F5344CB8AC3E}">
        <p14:creationId xmlns:p14="http://schemas.microsoft.com/office/powerpoint/2010/main" val="3129151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filters are used to block the high frequencies from the data signal from interfering with telephones that are connected to the same wires.</a:t>
            </a:r>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6</a:t>
            </a:fld>
            <a:endParaRPr lang="en-US"/>
          </a:p>
        </p:txBody>
      </p:sp>
    </p:spTree>
    <p:extLst>
      <p:ext uri="{BB962C8B-B14F-4D97-AF65-F5344CB8AC3E}">
        <p14:creationId xmlns:p14="http://schemas.microsoft.com/office/powerpoint/2010/main" val="3675831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(UTM) is a term used to describe a class of security devices and appliances that perform many functions in order to simplify the defenses in a network. A UTM system can contain one or more of the following:</a:t>
            </a:r>
          </a:p>
          <a:p>
            <a:r>
              <a:rPr lang="en-US" dirty="0" smtClean="0"/>
              <a:t>Firewall/ </a:t>
            </a:r>
            <a:r>
              <a:rPr lang="en-US" dirty="0"/>
              <a:t>IDS </a:t>
            </a:r>
            <a:r>
              <a:rPr lang="en-US" dirty="0" smtClean="0"/>
              <a:t>/IPS </a:t>
            </a:r>
            <a:r>
              <a:rPr lang="en-US" dirty="0"/>
              <a:t>/Anti-virus </a:t>
            </a:r>
            <a:r>
              <a:rPr lang="en-US" dirty="0" smtClean="0"/>
              <a:t>/Anti-spam /World </a:t>
            </a:r>
            <a:r>
              <a:rPr lang="en-US" dirty="0"/>
              <a:t>Wide Web content filtering </a:t>
            </a:r>
            <a:r>
              <a:rPr lang="en-US" dirty="0" smtClean="0"/>
              <a:t>/VPN </a:t>
            </a:r>
            <a:r>
              <a:rPr lang="en-US" dirty="0"/>
              <a:t>remote access</a:t>
            </a:r>
          </a:p>
          <a:p>
            <a:endParaRPr lang="en-US" dirty="0"/>
          </a:p>
          <a:p>
            <a:r>
              <a:rPr lang="en-US" dirty="0"/>
              <a:t>A principle advantage of UTM is the consolidation of these important network-based </a:t>
            </a:r>
            <a:r>
              <a:rPr lang="en-US" dirty="0" smtClean="0"/>
              <a:t>security </a:t>
            </a:r>
            <a:r>
              <a:rPr lang="en-US" dirty="0"/>
              <a:t>features in a single </a:t>
            </a:r>
            <a:r>
              <a:rPr lang="en-US" dirty="0" smtClean="0"/>
              <a:t>product.  What is a disadvantage?  </a:t>
            </a:r>
          </a:p>
          <a:p>
            <a:r>
              <a:rPr lang="en-US" dirty="0" smtClean="0"/>
              <a:t>Single point of failure, loss of heterogeneity.  </a:t>
            </a:r>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60</a:t>
            </a:fld>
            <a:endParaRPr lang="en-US"/>
          </a:p>
        </p:txBody>
      </p:sp>
    </p:spTree>
    <p:extLst>
      <p:ext uri="{BB962C8B-B14F-4D97-AF65-F5344CB8AC3E}">
        <p14:creationId xmlns:p14="http://schemas.microsoft.com/office/powerpoint/2010/main" val="32674090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61</a:t>
            </a:fld>
            <a:endParaRPr lang="en-US"/>
          </a:p>
        </p:txBody>
      </p:sp>
    </p:spTree>
    <p:extLst>
      <p:ext uri="{BB962C8B-B14F-4D97-AF65-F5344CB8AC3E}">
        <p14:creationId xmlns:p14="http://schemas.microsoft.com/office/powerpoint/2010/main" val="2042427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7</a:t>
            </a:fld>
            <a:endParaRPr lang="en-US"/>
          </a:p>
        </p:txBody>
      </p:sp>
    </p:spTree>
    <p:extLst>
      <p:ext uri="{BB962C8B-B14F-4D97-AF65-F5344CB8AC3E}">
        <p14:creationId xmlns:p14="http://schemas.microsoft.com/office/powerpoint/2010/main" val="348775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21718-ACB2-4F39-AB01-D80D093DD5B3}" type="slidenum">
              <a:rPr lang="en-US" smtClean="0"/>
              <a:t>8</a:t>
            </a:fld>
            <a:endParaRPr lang="en-US"/>
          </a:p>
        </p:txBody>
      </p:sp>
    </p:spTree>
    <p:extLst>
      <p:ext uri="{BB962C8B-B14F-4D97-AF65-F5344CB8AC3E}">
        <p14:creationId xmlns:p14="http://schemas.microsoft.com/office/powerpoint/2010/main" val="223674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48125"/>
          </a:xfrm>
        </p:spPr>
        <p:txBody>
          <a:bodyPr/>
          <a:lstStyle/>
          <a:p>
            <a:r>
              <a:rPr lang="en-US" dirty="0" smtClean="0"/>
              <a:t>Data </a:t>
            </a:r>
            <a:r>
              <a:rPr lang="en-US" dirty="0"/>
              <a:t>Over Cable Service Interface Specification (</a:t>
            </a:r>
            <a:r>
              <a:rPr lang="en-US" dirty="0" err="1"/>
              <a:t>DOCSIS</a:t>
            </a:r>
            <a:r>
              <a:rPr lang="en-US" dirty="0"/>
              <a:t>). This is the technology that facilitates Internet access over hybrid </a:t>
            </a:r>
            <a:r>
              <a:rPr lang="en-US" dirty="0" err="1"/>
              <a:t>fibre</a:t>
            </a:r>
            <a:r>
              <a:rPr lang="en-US" dirty="0"/>
              <a:t> coaxial (</a:t>
            </a:r>
            <a:r>
              <a:rPr lang="en-US" dirty="0" err="1"/>
              <a:t>HFC</a:t>
            </a:r>
            <a:r>
              <a:rPr lang="en-US" dirty="0"/>
              <a:t>) television networks through popular cable modems. Because a part of the </a:t>
            </a:r>
            <a:r>
              <a:rPr lang="en-US" dirty="0" err="1"/>
              <a:t>HFC</a:t>
            </a:r>
            <a:r>
              <a:rPr lang="en-US" dirty="0"/>
              <a:t> network is a shared medium, data between the service provider and the subscriber are encrypted. Service providers also employ MAC-layer security to prevent unauthorized parties from accessing the network. The maximum throughput is 128 </a:t>
            </a:r>
            <a:r>
              <a:rPr lang="en-US" dirty="0" err="1"/>
              <a:t>kbit</a:t>
            </a:r>
            <a:r>
              <a:rPr lang="en-US" dirty="0"/>
              <a:t>/s, which was soon overcome by DSL </a:t>
            </a:r>
            <a:r>
              <a:rPr lang="en-US" dirty="0" smtClean="0"/>
              <a:t>and </a:t>
            </a:r>
            <a:r>
              <a:rPr lang="en-US" dirty="0" err="1" smtClean="0"/>
              <a:t>DOCSIS</a:t>
            </a:r>
            <a:r>
              <a:rPr lang="en-US" dirty="0" smtClean="0"/>
              <a:t> </a:t>
            </a:r>
            <a:r>
              <a:rPr lang="en-US" dirty="0"/>
              <a:t>and has contributed to the decline of ISDN.</a:t>
            </a:r>
          </a:p>
          <a:p>
            <a:r>
              <a:rPr lang="en-US" dirty="0"/>
              <a:t>Synchronous Digital Hierarchy (</a:t>
            </a:r>
            <a:r>
              <a:rPr lang="en-US" dirty="0" err="1"/>
              <a:t>SDH</a:t>
            </a:r>
            <a:r>
              <a:rPr lang="en-US" dirty="0"/>
              <a:t>). This is the prevalent standard for voice and data communications over fiber networks outside of North America. It is the functional equivalent of </a:t>
            </a:r>
            <a:r>
              <a:rPr lang="en-US" dirty="0" err="1"/>
              <a:t>SONET</a:t>
            </a:r>
            <a:r>
              <a:rPr lang="en-US" dirty="0"/>
              <a:t>, which is used in North America.</a:t>
            </a:r>
          </a:p>
          <a:p>
            <a:r>
              <a:rPr lang="en-US" dirty="0" err="1"/>
              <a:t>X.25</a:t>
            </a:r>
            <a:r>
              <a:rPr lang="en-US" dirty="0"/>
              <a:t>. This is a packet-switched network that is transported over lease lines, ISDN, and regular phone lines. </a:t>
            </a:r>
            <a:r>
              <a:rPr lang="en-US" dirty="0" err="1"/>
              <a:t>X.25</a:t>
            </a:r>
            <a:r>
              <a:rPr lang="en-US" dirty="0"/>
              <a:t> is considered a legacy technology, having been largely replaced by other technologies such as </a:t>
            </a:r>
            <a:r>
              <a:rPr lang="en-US" dirty="0" err="1"/>
              <a:t>MPLS</a:t>
            </a:r>
            <a:r>
              <a:rPr lang="en-US" dirty="0"/>
              <a:t>, DSL, ISDN, and frame relay</a:t>
            </a:r>
            <a:r>
              <a:rPr lang="en-US" dirty="0" smtClean="0"/>
              <a:t>.</a:t>
            </a:r>
          </a:p>
          <a:p>
            <a:endParaRPr lang="en-US" dirty="0"/>
          </a:p>
          <a:p>
            <a:r>
              <a:rPr lang="en-US" dirty="0"/>
              <a:t>Synchronous Digital Hierarchy (</a:t>
            </a:r>
            <a:r>
              <a:rPr lang="en-US" dirty="0" err="1"/>
              <a:t>SDH</a:t>
            </a:r>
            <a:r>
              <a:rPr lang="en-US" dirty="0"/>
              <a:t>). This is the prevalent standard for voice and data communications over fiber networks outside of North America. It is the functional equivalent of </a:t>
            </a:r>
            <a:r>
              <a:rPr lang="en-US" dirty="0" err="1"/>
              <a:t>SONET</a:t>
            </a:r>
            <a:r>
              <a:rPr lang="en-US" dirty="0"/>
              <a:t>, which is used in North America.</a:t>
            </a:r>
          </a:p>
          <a:p>
            <a:r>
              <a:rPr lang="en-US" dirty="0" err="1"/>
              <a:t>X.25</a:t>
            </a:r>
            <a:r>
              <a:rPr lang="en-US" dirty="0"/>
              <a:t>. This is a packet-switched network that is transported over lease lines, ISDN, and regular phone lines. </a:t>
            </a:r>
            <a:r>
              <a:rPr lang="en-US" dirty="0" err="1"/>
              <a:t>X.25</a:t>
            </a:r>
            <a:r>
              <a:rPr lang="en-US" dirty="0"/>
              <a:t> is considered a legacy technology, having been largely replaced by other technologies such as </a:t>
            </a:r>
            <a:r>
              <a:rPr lang="en-US" dirty="0" err="1"/>
              <a:t>MPLS</a:t>
            </a:r>
            <a:r>
              <a:rPr lang="en-US" dirty="0"/>
              <a:t>, DSL, ISDN, and frame relay.</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5621718-ACB2-4F39-AB01-D80D093DD5B3}" type="slidenum">
              <a:rPr lang="en-US" smtClean="0"/>
              <a:t>9</a:t>
            </a:fld>
            <a:endParaRPr lang="en-US"/>
          </a:p>
        </p:txBody>
      </p:sp>
    </p:spTree>
    <p:extLst>
      <p:ext uri="{BB962C8B-B14F-4D97-AF65-F5344CB8AC3E}">
        <p14:creationId xmlns:p14="http://schemas.microsoft.com/office/powerpoint/2010/main" val="3757617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smtClean="0"/>
              <a:t>Click to edit Master subtitle style</a:t>
            </a:r>
            <a:endParaRPr lang="en-US"/>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4165600" y="6248400"/>
            <a:ext cx="3860800" cy="457200"/>
          </a:xfrm>
        </p:spPr>
        <p:txBody>
          <a:bodyPr/>
          <a:lstStyle>
            <a:lvl1pPr algn="ctr">
              <a:defRPr sz="1400">
                <a:latin typeface="Times New Roman" pitchFamily="18" charset="0"/>
              </a:defRPr>
            </a:lvl1pPr>
          </a:lstStyle>
          <a:p>
            <a:r>
              <a:rPr lang="en-US" smtClean="0"/>
              <a:t>CISSP Guide to Security Essentials, 2e</a:t>
            </a:r>
            <a:endParaRPr lang="en-US"/>
          </a:p>
        </p:txBody>
      </p:sp>
      <p:sp>
        <p:nvSpPr>
          <p:cNvPr id="6" name="Rectangle 6"/>
          <p:cNvSpPr>
            <a:spLocks noGrp="1" noChangeArrowheads="1"/>
          </p:cNvSpPr>
          <p:nvPr>
            <p:ph type="sldNum" sz="quarter" idx="12"/>
          </p:nvPr>
        </p:nvSpPr>
        <p:spPr>
          <a:xfrm>
            <a:off x="8737600" y="6248400"/>
            <a:ext cx="2540000" cy="457200"/>
          </a:xfrm>
        </p:spPr>
        <p:txBody>
          <a:bodyPr/>
          <a:lstStyle>
            <a:lvl1pPr>
              <a:defRPr sz="1400">
                <a:latin typeface="Times New Roman" panose="02020603050405020304" pitchFamily="18" charset="0"/>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285878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104968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1520860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7F44CB73-9B24-460D-A244-9CC015BF4D66}" type="slidenum">
              <a:rPr lang="en-US" altLang="en-US"/>
              <a:pPr/>
              <a:t>‹#›</a:t>
            </a:fld>
            <a:endParaRPr lang="en-US" altLang="en-US"/>
          </a:p>
        </p:txBody>
      </p:sp>
    </p:spTree>
    <p:extLst>
      <p:ext uri="{BB962C8B-B14F-4D97-AF65-F5344CB8AC3E}">
        <p14:creationId xmlns:p14="http://schemas.microsoft.com/office/powerpoint/2010/main" val="350432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42F0C2AA-5875-45E9-94EA-08A21C0DAB39}" type="slidenum">
              <a:rPr lang="en-US" altLang="en-US"/>
              <a:pPr/>
              <a:t>‹#›</a:t>
            </a:fld>
            <a:endParaRPr lang="en-US" altLang="en-US"/>
          </a:p>
        </p:txBody>
      </p:sp>
    </p:spTree>
    <p:extLst>
      <p:ext uri="{BB962C8B-B14F-4D97-AF65-F5344CB8AC3E}">
        <p14:creationId xmlns:p14="http://schemas.microsoft.com/office/powerpoint/2010/main" val="1949315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C683CB87-B6FE-4402-B691-A7704E3CAB16}" type="slidenum">
              <a:rPr lang="en-US" altLang="en-US"/>
              <a:pPr/>
              <a:t>‹#›</a:t>
            </a:fld>
            <a:endParaRPr lang="en-US" altLang="en-US"/>
          </a:p>
        </p:txBody>
      </p:sp>
    </p:spTree>
    <p:extLst>
      <p:ext uri="{BB962C8B-B14F-4D97-AF65-F5344CB8AC3E}">
        <p14:creationId xmlns:p14="http://schemas.microsoft.com/office/powerpoint/2010/main" val="2735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A8681ED0-5DEE-4D8D-B674-D0E5544812EE}" type="slidenum">
              <a:rPr lang="en-US" altLang="en-US"/>
              <a:pPr/>
              <a:t>‹#›</a:t>
            </a:fld>
            <a:endParaRPr lang="en-US" altLang="en-US"/>
          </a:p>
        </p:txBody>
      </p:sp>
    </p:spTree>
    <p:extLst>
      <p:ext uri="{BB962C8B-B14F-4D97-AF65-F5344CB8AC3E}">
        <p14:creationId xmlns:p14="http://schemas.microsoft.com/office/powerpoint/2010/main" val="3127987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F4916EA5-D546-412C-82FF-532A13EB7BE3}" type="slidenum">
              <a:rPr lang="en-US" altLang="en-US"/>
              <a:pPr/>
              <a:t>‹#›</a:t>
            </a:fld>
            <a:endParaRPr lang="en-US" altLang="en-US"/>
          </a:p>
        </p:txBody>
      </p:sp>
    </p:spTree>
    <p:extLst>
      <p:ext uri="{BB962C8B-B14F-4D97-AF65-F5344CB8AC3E}">
        <p14:creationId xmlns:p14="http://schemas.microsoft.com/office/powerpoint/2010/main" val="1208390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9" name="Rectangle 6"/>
          <p:cNvSpPr>
            <a:spLocks noGrp="1" noChangeArrowheads="1"/>
          </p:cNvSpPr>
          <p:nvPr>
            <p:ph type="sldNum" sz="quarter" idx="12"/>
          </p:nvPr>
        </p:nvSpPr>
        <p:spPr>
          <a:ln/>
        </p:spPr>
        <p:txBody>
          <a:bodyPr/>
          <a:lstStyle>
            <a:lvl1pPr>
              <a:defRPr/>
            </a:lvl1pPr>
          </a:lstStyle>
          <a:p>
            <a:fld id="{6AC3BD74-2505-4009-9425-AEBD7AE01BAF}" type="slidenum">
              <a:rPr lang="en-US" altLang="en-US"/>
              <a:pPr/>
              <a:t>‹#›</a:t>
            </a:fld>
            <a:endParaRPr lang="en-US" altLang="en-US"/>
          </a:p>
        </p:txBody>
      </p:sp>
    </p:spTree>
    <p:extLst>
      <p:ext uri="{BB962C8B-B14F-4D97-AF65-F5344CB8AC3E}">
        <p14:creationId xmlns:p14="http://schemas.microsoft.com/office/powerpoint/2010/main" val="3257136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2"/>
          </p:nvPr>
        </p:nvSpPr>
        <p:spPr>
          <a:ln/>
        </p:spPr>
        <p:txBody>
          <a:bodyPr/>
          <a:lstStyle>
            <a:lvl1pPr>
              <a:defRPr/>
            </a:lvl1pPr>
          </a:lstStyle>
          <a:p>
            <a:fld id="{7CFA4910-E9DC-48C9-BA89-A7E978939902}" type="slidenum">
              <a:rPr lang="en-US" altLang="en-US"/>
              <a:pPr/>
              <a:t>‹#›</a:t>
            </a:fld>
            <a:endParaRPr lang="en-US" altLang="en-US"/>
          </a:p>
        </p:txBody>
      </p:sp>
    </p:spTree>
    <p:extLst>
      <p:ext uri="{BB962C8B-B14F-4D97-AF65-F5344CB8AC3E}">
        <p14:creationId xmlns:p14="http://schemas.microsoft.com/office/powerpoint/2010/main" val="3462381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4" name="Rectangle 6"/>
          <p:cNvSpPr>
            <a:spLocks noGrp="1" noChangeArrowheads="1"/>
          </p:cNvSpPr>
          <p:nvPr>
            <p:ph type="sldNum" sz="quarter" idx="12"/>
          </p:nvPr>
        </p:nvSpPr>
        <p:spPr>
          <a:ln/>
        </p:spPr>
        <p:txBody>
          <a:bodyPr/>
          <a:lstStyle>
            <a:lvl1pPr>
              <a:defRPr/>
            </a:lvl1pPr>
          </a:lstStyle>
          <a:p>
            <a:fld id="{174B402F-F8F3-4B9B-9DEF-802AC852BD32}" type="slidenum">
              <a:rPr lang="en-US" altLang="en-US"/>
              <a:pPr/>
              <a:t>‹#›</a:t>
            </a:fld>
            <a:endParaRPr lang="en-US" altLang="en-US"/>
          </a:p>
        </p:txBody>
      </p:sp>
    </p:spTree>
    <p:extLst>
      <p:ext uri="{BB962C8B-B14F-4D97-AF65-F5344CB8AC3E}">
        <p14:creationId xmlns:p14="http://schemas.microsoft.com/office/powerpoint/2010/main" val="306903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711200" y="6324600"/>
            <a:ext cx="6908800" cy="381000"/>
          </a:xfrm>
        </p:spPr>
        <p:txBody>
          <a:bodyPr/>
          <a:lstStyle>
            <a:lvl1pPr>
              <a:defRPr sz="1400"/>
            </a:lvl1pPr>
          </a:lstStyle>
          <a:p>
            <a:r>
              <a:rPr lang="en-US" smtClean="0"/>
              <a:t>CISSP Guide to Security Essentials, 2e</a:t>
            </a:r>
            <a:endParaRPr lang="en-US"/>
          </a:p>
        </p:txBody>
      </p:sp>
      <p:sp>
        <p:nvSpPr>
          <p:cNvPr id="6" name="Rectangle 5"/>
          <p:cNvSpPr>
            <a:spLocks noGrp="1" noChangeArrowheads="1"/>
          </p:cNvSpPr>
          <p:nvPr>
            <p:ph type="sldNum" sz="quarter" idx="11"/>
          </p:nvPr>
        </p:nvSpPr>
        <p:spPr>
          <a:xfrm>
            <a:off x="10769600" y="6324600"/>
            <a:ext cx="711200" cy="381000"/>
          </a:xfrm>
        </p:spPr>
        <p:txBody>
          <a:bodyPr/>
          <a:lstStyle>
            <a:lvl1pPr>
              <a:defRPr sz="1400"/>
            </a:lvl1pPr>
          </a:lstStyle>
          <a:p>
            <a:fld id="{8417F18C-A6D1-4A26-AFB0-F8FBDF37AED6}" type="slidenum">
              <a:rPr lang="en-US" smtClean="0"/>
              <a:t>‹#›</a:t>
            </a:fld>
            <a:endParaRPr lang="en-US"/>
          </a:p>
        </p:txBody>
      </p:sp>
    </p:spTree>
    <p:extLst>
      <p:ext uri="{BB962C8B-B14F-4D97-AF65-F5344CB8AC3E}">
        <p14:creationId xmlns:p14="http://schemas.microsoft.com/office/powerpoint/2010/main" val="3036436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4F0408EE-5C86-4F7A-AA1B-EF1278D4D133}" type="slidenum">
              <a:rPr lang="en-US" altLang="en-US"/>
              <a:pPr/>
              <a:t>‹#›</a:t>
            </a:fld>
            <a:endParaRPr lang="en-US" altLang="en-US"/>
          </a:p>
        </p:txBody>
      </p:sp>
    </p:spTree>
    <p:extLst>
      <p:ext uri="{BB962C8B-B14F-4D97-AF65-F5344CB8AC3E}">
        <p14:creationId xmlns:p14="http://schemas.microsoft.com/office/powerpoint/2010/main" val="2452519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28BF78F1-4842-46A7-9549-CCAE39C5D229}" type="slidenum">
              <a:rPr lang="en-US" altLang="en-US"/>
              <a:pPr/>
              <a:t>‹#›</a:t>
            </a:fld>
            <a:endParaRPr lang="en-US" altLang="en-US"/>
          </a:p>
        </p:txBody>
      </p:sp>
    </p:spTree>
    <p:extLst>
      <p:ext uri="{BB962C8B-B14F-4D97-AF65-F5344CB8AC3E}">
        <p14:creationId xmlns:p14="http://schemas.microsoft.com/office/powerpoint/2010/main" val="1425311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1514E92C-5B53-4615-9BC8-B02288129170}" type="slidenum">
              <a:rPr lang="en-US" altLang="en-US"/>
              <a:pPr/>
              <a:t>‹#›</a:t>
            </a:fld>
            <a:endParaRPr lang="en-US" altLang="en-US"/>
          </a:p>
        </p:txBody>
      </p:sp>
    </p:spTree>
    <p:extLst>
      <p:ext uri="{BB962C8B-B14F-4D97-AF65-F5344CB8AC3E}">
        <p14:creationId xmlns:p14="http://schemas.microsoft.com/office/powerpoint/2010/main" val="1473165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62A1CED4-7C01-47D9-90CF-ECB6281B791D}" type="slidenum">
              <a:rPr lang="en-US" altLang="en-US"/>
              <a:pPr/>
              <a:t>‹#›</a:t>
            </a:fld>
            <a:endParaRPr lang="en-US" altLang="en-US"/>
          </a:p>
        </p:txBody>
      </p:sp>
    </p:spTree>
    <p:extLst>
      <p:ext uri="{BB962C8B-B14F-4D97-AF65-F5344CB8AC3E}">
        <p14:creationId xmlns:p14="http://schemas.microsoft.com/office/powerpoint/2010/main" val="224488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402277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99003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8"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418128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4"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320835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3"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99061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330688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248790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a:solidFill>
                  <a:srgbClr val="222222"/>
                </a:solidFill>
                <a:latin typeface="+mn-lt"/>
              </a:defRPr>
            </a:lvl1pPr>
          </a:lstStyle>
          <a:p>
            <a:r>
              <a:rPr lang="en-US" smtClean="0"/>
              <a:t>CISSP Guide to Security Essentials, 2e</a:t>
            </a:r>
            <a:endParaRPr lang="en-US"/>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222222"/>
                </a:solidFill>
                <a:latin typeface="Arial" panose="020B0604020202020204" pitchFamily="34" charset="0"/>
              </a:defRPr>
            </a:lvl1pPr>
          </a:lstStyle>
          <a:p>
            <a:fld id="{8417F18C-A6D1-4A26-AFB0-F8FBDF37AED6}" type="slidenum">
              <a:rPr lang="en-US" smtClean="0"/>
              <a:t>‹#›</a:t>
            </a:fld>
            <a:endParaRPr lang="en-US"/>
          </a:p>
        </p:txBody>
      </p:sp>
    </p:spTree>
    <p:extLst>
      <p:ext uri="{BB962C8B-B14F-4D97-AF65-F5344CB8AC3E}">
        <p14:creationId xmlns:p14="http://schemas.microsoft.com/office/powerpoint/2010/main" val="986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smtClean="0"/>
              <a:t>CISSP Guide to Security Essentials, 2e</a:t>
            </a:r>
            <a:endParaRPr lang="en-US"/>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fld id="{9F1C4800-89FE-40ED-AD4B-9B4ADD57071D}" type="slidenum">
              <a:rPr lang="en-US" altLang="en-US"/>
              <a:pPr/>
              <a:t>‹#›</a:t>
            </a:fld>
            <a:endParaRPr lang="en-US" altLang="en-US"/>
          </a:p>
        </p:txBody>
      </p:sp>
    </p:spTree>
    <p:extLst>
      <p:ext uri="{BB962C8B-B14F-4D97-AF65-F5344CB8AC3E}">
        <p14:creationId xmlns:p14="http://schemas.microsoft.com/office/powerpoint/2010/main" val="39296670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2133600" y="2072640"/>
            <a:ext cx="7772400" cy="1143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b="1" dirty="0"/>
              <a:t>CISSP Guide to Security Essentials, </a:t>
            </a:r>
            <a:br>
              <a:rPr lang="en-US" b="1" dirty="0"/>
            </a:br>
            <a:r>
              <a:rPr lang="en-US" b="1" dirty="0"/>
              <a:t>Second Edition</a:t>
            </a:r>
            <a:endParaRPr lang="en-US" dirty="0" smtClean="0">
              <a:ea typeface="+mj-ea"/>
            </a:endParaRPr>
          </a:p>
        </p:txBody>
      </p:sp>
      <p:sp>
        <p:nvSpPr>
          <p:cNvPr id="232451" name="Rectangle 3"/>
          <p:cNvSpPr>
            <a:spLocks noGrp="1" noChangeArrowheads="1"/>
          </p:cNvSpPr>
          <p:nvPr>
            <p:ph type="subTitle" idx="1"/>
          </p:nvPr>
        </p:nvSpPr>
        <p:spPr>
          <a:xfrm>
            <a:off x="2895600" y="3962400"/>
            <a:ext cx="6400800" cy="1752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b="0" i="1" dirty="0">
                <a:solidFill>
                  <a:schemeClr val="tx1"/>
                </a:solidFill>
              </a:rPr>
              <a:t>Chapter </a:t>
            </a:r>
            <a:r>
              <a:rPr lang="en-US" b="0" i="1" dirty="0" smtClean="0">
                <a:solidFill>
                  <a:schemeClr val="tx1"/>
                </a:solidFill>
              </a:rPr>
              <a:t>10</a:t>
            </a:r>
            <a:endParaRPr lang="en-US" b="0" i="1" dirty="0">
              <a:solidFill>
                <a:schemeClr val="tx1"/>
              </a:solidFill>
            </a:endParaRPr>
          </a:p>
          <a:p>
            <a:pPr>
              <a:defRPr/>
            </a:pPr>
            <a:r>
              <a:rPr lang="en-US" b="0" i="1" dirty="0" smtClean="0">
                <a:solidFill>
                  <a:schemeClr val="tx1"/>
                </a:solidFill>
              </a:rPr>
              <a:t>Telecommunications and Network Security</a:t>
            </a:r>
            <a:endParaRPr lang="en-US" dirty="0">
              <a:solidFill>
                <a:srgbClr val="0000CC"/>
              </a:solidFill>
            </a:endParaRPr>
          </a:p>
          <a:p>
            <a:pPr eaLnBrk="1" hangingPunct="1">
              <a:defRPr/>
            </a:pPr>
            <a:r>
              <a:rPr lang="en-US" dirty="0" smtClean="0">
                <a:solidFill>
                  <a:srgbClr val="0000CC"/>
                </a:solidFill>
                <a:ea typeface="+mn-ea"/>
              </a:rPr>
              <a:t> </a:t>
            </a:r>
          </a:p>
        </p:txBody>
      </p:sp>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429827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E318274-04AB-4A45-AA97-F1FE11024895}" type="slidenum">
              <a:rPr lang="en-US" altLang="en-US" sz="2000">
                <a:latin typeface="Arial" panose="020B0604020202020204" pitchFamily="34" charset="0"/>
              </a:rPr>
              <a:pPr eaLnBrk="1" hangingPunct="1"/>
              <a:t>10</a:t>
            </a:fld>
            <a:endParaRPr lang="en-US" altLang="en-US" sz="2000">
              <a:latin typeface="Arial" panose="020B0604020202020204" pitchFamily="34" charset="0"/>
            </a:endParaRPr>
          </a:p>
        </p:txBody>
      </p:sp>
      <p:sp>
        <p:nvSpPr>
          <p:cNvPr id="769026" name="Rectangle 2"/>
          <p:cNvSpPr>
            <a:spLocks noGrp="1" noChangeArrowheads="1"/>
          </p:cNvSpPr>
          <p:nvPr>
            <p:ph type="title"/>
          </p:nvPr>
        </p:nvSpPr>
        <p:spPr/>
        <p:txBody>
          <a:bodyPr/>
          <a:lstStyle/>
          <a:p>
            <a:pPr eaLnBrk="1" hangingPunct="1">
              <a:defRPr/>
            </a:pPr>
            <a:r>
              <a:rPr lang="en-US" dirty="0" smtClean="0">
                <a:ea typeface="+mj-ea"/>
              </a:rPr>
              <a:t>Wireless Telecom Technologies</a:t>
            </a:r>
          </a:p>
        </p:txBody>
      </p:sp>
      <p:sp>
        <p:nvSpPr>
          <p:cNvPr id="769027" name="Rectangle 3"/>
          <p:cNvSpPr>
            <a:spLocks noGrp="1" noChangeArrowheads="1"/>
          </p:cNvSpPr>
          <p:nvPr>
            <p:ph type="body" idx="1"/>
          </p:nvPr>
        </p:nvSpPr>
        <p:spPr/>
        <p:txBody>
          <a:bodyPr>
            <a:normAutofit lnSpcReduction="10000"/>
          </a:bodyPr>
          <a:lstStyle/>
          <a:p>
            <a:pPr eaLnBrk="1" hangingPunct="1">
              <a:lnSpc>
                <a:spcPct val="90000"/>
              </a:lnSpc>
              <a:defRPr/>
            </a:pPr>
            <a:r>
              <a:rPr lang="en-US" dirty="0"/>
              <a:t>CDMA2000 (code division multiple access)</a:t>
            </a:r>
          </a:p>
          <a:p>
            <a:pPr lvl="1" eaLnBrk="1" hangingPunct="1">
              <a:lnSpc>
                <a:spcPct val="90000"/>
              </a:lnSpc>
              <a:defRPr/>
            </a:pPr>
            <a:r>
              <a:rPr lang="en-US" dirty="0">
                <a:ea typeface="+mn-ea"/>
              </a:rPr>
              <a:t>Data transport: 1XRTT (153 </a:t>
            </a:r>
            <a:r>
              <a:rPr lang="en-US" dirty="0" err="1">
                <a:ea typeface="+mn-ea"/>
              </a:rPr>
              <a:t>kbit</a:t>
            </a:r>
            <a:r>
              <a:rPr lang="en-US" dirty="0">
                <a:ea typeface="+mn-ea"/>
              </a:rPr>
              <a:t>/s), EVDO (2.4 Mbit/s), EVDV (3.1 Mbit/s)</a:t>
            </a:r>
          </a:p>
          <a:p>
            <a:pPr eaLnBrk="1" hangingPunct="1">
              <a:lnSpc>
                <a:spcPct val="90000"/>
              </a:lnSpc>
              <a:defRPr/>
            </a:pPr>
            <a:r>
              <a:rPr lang="en-US" dirty="0"/>
              <a:t>GPRS (General Packet Radio Service)</a:t>
            </a:r>
          </a:p>
          <a:p>
            <a:pPr lvl="1" eaLnBrk="1" hangingPunct="1">
              <a:lnSpc>
                <a:spcPct val="90000"/>
              </a:lnSpc>
              <a:defRPr/>
            </a:pPr>
            <a:r>
              <a:rPr lang="en-US" dirty="0">
                <a:ea typeface="+mn-ea"/>
              </a:rPr>
              <a:t>Encapsulated in GSM (Global System for Mobile communications) protocol (114kbit/s)</a:t>
            </a:r>
          </a:p>
          <a:p>
            <a:pPr eaLnBrk="1" hangingPunct="1">
              <a:lnSpc>
                <a:spcPct val="90000"/>
              </a:lnSpc>
              <a:defRPr/>
            </a:pPr>
            <a:r>
              <a:rPr lang="en-US" dirty="0"/>
              <a:t>EDGE (Enhanced Data rates for GSM Evolution)</a:t>
            </a:r>
          </a:p>
          <a:p>
            <a:pPr lvl="1" eaLnBrk="1" hangingPunct="1">
              <a:lnSpc>
                <a:spcPct val="90000"/>
              </a:lnSpc>
              <a:defRPr/>
            </a:pPr>
            <a:r>
              <a:rPr lang="en-US" dirty="0">
                <a:ea typeface="+mn-ea"/>
              </a:rPr>
              <a:t>Up to 1Mbit/s</a:t>
            </a:r>
          </a:p>
          <a:p>
            <a:pPr eaLnBrk="1" hangingPunct="1">
              <a:lnSpc>
                <a:spcPct val="90000"/>
              </a:lnSpc>
              <a:defRPr/>
            </a:pPr>
            <a:r>
              <a:rPr lang="en-US" dirty="0"/>
              <a:t>LTE (Long Term Evolution)</a:t>
            </a:r>
          </a:p>
          <a:p>
            <a:pPr lvl="1" eaLnBrk="1" hangingPunct="1">
              <a:lnSpc>
                <a:spcPct val="90000"/>
              </a:lnSpc>
              <a:defRPr/>
            </a:pPr>
            <a:r>
              <a:rPr lang="en-US" dirty="0">
                <a:ea typeface="+mn-ea"/>
              </a:rPr>
              <a:t>Up to 300 Mbit/s downlink, 75 Mbit/s uplink</a:t>
            </a:r>
          </a:p>
          <a:p>
            <a:pPr eaLnBrk="1" hangingPunct="1">
              <a:lnSpc>
                <a:spcPct val="90000"/>
              </a:lnSpc>
              <a:defRPr/>
            </a:pPr>
            <a:r>
              <a:rPr lang="en-US" dirty="0"/>
              <a:t>UMTS (Universal Mobile Telecommunications System)</a:t>
            </a:r>
          </a:p>
          <a:p>
            <a:pPr lvl="1" eaLnBrk="1" hangingPunct="1">
              <a:lnSpc>
                <a:spcPct val="90000"/>
              </a:lnSpc>
              <a:defRPr/>
            </a:pPr>
            <a:r>
              <a:rPr lang="en-US" dirty="0">
                <a:ea typeface="+mn-ea"/>
              </a:rPr>
              <a:t>Transported over WCDMA, up to 14Mbit/s)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12068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84F20CB-E668-4A2D-99E6-F6E7C72351A2}" type="slidenum">
              <a:rPr lang="en-US" altLang="en-US" sz="2000">
                <a:latin typeface="Arial" panose="020B0604020202020204" pitchFamily="34" charset="0"/>
              </a:rPr>
              <a:pPr eaLnBrk="1" hangingPunct="1"/>
              <a:t>11</a:t>
            </a:fld>
            <a:endParaRPr lang="en-US" altLang="en-US" sz="2000">
              <a:latin typeface="Arial" panose="020B0604020202020204" pitchFamily="34" charset="0"/>
            </a:endParaRPr>
          </a:p>
        </p:txBody>
      </p:sp>
      <p:sp>
        <p:nvSpPr>
          <p:cNvPr id="770050" name="Rectangle 2"/>
          <p:cNvSpPr>
            <a:spLocks noGrp="1" noChangeArrowheads="1"/>
          </p:cNvSpPr>
          <p:nvPr>
            <p:ph type="title"/>
          </p:nvPr>
        </p:nvSpPr>
        <p:spPr/>
        <p:txBody>
          <a:bodyPr/>
          <a:lstStyle/>
          <a:p>
            <a:pPr eaLnBrk="1" hangingPunct="1">
              <a:defRPr/>
            </a:pPr>
            <a:r>
              <a:rPr lang="en-US" sz="3200" dirty="0"/>
              <a:t>Wireless </a:t>
            </a:r>
            <a:r>
              <a:rPr lang="en-US" sz="3200" dirty="0" smtClean="0"/>
              <a:t>Telecom Technologies </a:t>
            </a:r>
            <a:r>
              <a:rPr lang="en-US" sz="3200" dirty="0"/>
              <a:t>(cont.)</a:t>
            </a:r>
          </a:p>
        </p:txBody>
      </p:sp>
      <p:sp>
        <p:nvSpPr>
          <p:cNvPr id="770051" name="Rectangle 3"/>
          <p:cNvSpPr>
            <a:spLocks noGrp="1" noChangeArrowheads="1"/>
          </p:cNvSpPr>
          <p:nvPr>
            <p:ph type="body" idx="1"/>
          </p:nvPr>
        </p:nvSpPr>
        <p:spPr/>
        <p:txBody>
          <a:bodyPr/>
          <a:lstStyle/>
          <a:p>
            <a:pPr eaLnBrk="1" hangingPunct="1"/>
            <a:r>
              <a:rPr lang="en-US" altLang="en-US" dirty="0" smtClean="0"/>
              <a:t>WiMAX (Worldwide Interoperability for Microwave Access)</a:t>
            </a:r>
          </a:p>
          <a:p>
            <a:pPr lvl="1" eaLnBrk="1" hangingPunct="1"/>
            <a:r>
              <a:rPr lang="en-US" altLang="en-US" dirty="0" smtClean="0"/>
              <a:t>Based on IEEE 802.16, WiMAX is a wireless competitor to DSL and cable modems, also competes with CDMA, GPRS, EDGE, UMTS</a:t>
            </a:r>
          </a:p>
          <a:p>
            <a:pPr lvl="1" eaLnBrk="1" hangingPunct="1"/>
            <a:r>
              <a:rPr lang="en-US" altLang="en-US" dirty="0" smtClean="0"/>
              <a:t>Rates range from 2 to 12 Mbit/s, theoretically as high as 70 Mbit/s</a:t>
            </a:r>
          </a:p>
          <a:p>
            <a:pPr eaLnBrk="1" hangingPunct="1"/>
            <a:r>
              <a:rPr lang="en-US" altLang="en-US" dirty="0" smtClean="0"/>
              <a:t>CDPD (Cellular Digital Packet Data) – first data over cellular, used AMPS analog carrier, up to 19.2 </a:t>
            </a:r>
            <a:r>
              <a:rPr lang="en-US" altLang="en-US" dirty="0" err="1" smtClean="0"/>
              <a:t>kbit</a:t>
            </a:r>
            <a:r>
              <a:rPr lang="en-US" altLang="en-US" dirty="0" smtClean="0"/>
              <a: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2866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172664D-5F84-48EA-8F7E-E7F8D7ECB02B}" type="slidenum">
              <a:rPr lang="en-US" altLang="en-US" sz="2000">
                <a:latin typeface="Arial" panose="020B0604020202020204" pitchFamily="34" charset="0"/>
              </a:rPr>
              <a:pPr eaLnBrk="1" hangingPunct="1"/>
              <a:t>12</a:t>
            </a:fld>
            <a:endParaRPr lang="en-US" altLang="en-US" sz="2000">
              <a:latin typeface="Arial" panose="020B0604020202020204" pitchFamily="34" charset="0"/>
            </a:endParaRPr>
          </a:p>
        </p:txBody>
      </p:sp>
      <p:sp>
        <p:nvSpPr>
          <p:cNvPr id="772098" name="Rectangle 2"/>
          <p:cNvSpPr>
            <a:spLocks noGrp="1" noChangeArrowheads="1"/>
          </p:cNvSpPr>
          <p:nvPr>
            <p:ph type="title"/>
          </p:nvPr>
        </p:nvSpPr>
        <p:spPr/>
        <p:txBody>
          <a:bodyPr/>
          <a:lstStyle/>
          <a:p>
            <a:pPr eaLnBrk="1" hangingPunct="1">
              <a:defRPr/>
            </a:pPr>
            <a:r>
              <a:rPr lang="en-US" dirty="0" smtClean="0">
                <a:ea typeface="+mj-ea"/>
              </a:rPr>
              <a:t>Wired Network Technologies</a:t>
            </a:r>
          </a:p>
        </p:txBody>
      </p:sp>
      <p:sp>
        <p:nvSpPr>
          <p:cNvPr id="772099" name="Rectangle 3"/>
          <p:cNvSpPr>
            <a:spLocks noGrp="1" noChangeArrowheads="1"/>
          </p:cNvSpPr>
          <p:nvPr>
            <p:ph type="body" idx="1"/>
          </p:nvPr>
        </p:nvSpPr>
        <p:spPr/>
        <p:txBody>
          <a:bodyPr/>
          <a:lstStyle/>
          <a:p>
            <a:pPr eaLnBrk="1" hangingPunct="1">
              <a:lnSpc>
                <a:spcPct val="90000"/>
              </a:lnSpc>
              <a:defRPr/>
            </a:pPr>
            <a:r>
              <a:rPr lang="en-US" dirty="0"/>
              <a:t>Ethernet</a:t>
            </a:r>
          </a:p>
          <a:p>
            <a:pPr lvl="1" eaLnBrk="1" hangingPunct="1">
              <a:lnSpc>
                <a:spcPct val="90000"/>
              </a:lnSpc>
              <a:defRPr/>
            </a:pPr>
            <a:r>
              <a:rPr lang="en-US" dirty="0">
                <a:ea typeface="+mn-ea"/>
              </a:rPr>
              <a:t>Frame-based protocol</a:t>
            </a:r>
          </a:p>
          <a:p>
            <a:pPr lvl="2" eaLnBrk="1" hangingPunct="1">
              <a:lnSpc>
                <a:spcPct val="90000"/>
              </a:lnSpc>
              <a:defRPr/>
            </a:pPr>
            <a:r>
              <a:rPr lang="en-US" dirty="0">
                <a:ea typeface="+mn-ea"/>
              </a:rPr>
              <a:t>14 byte header</a:t>
            </a:r>
          </a:p>
          <a:p>
            <a:pPr lvl="2" eaLnBrk="1" hangingPunct="1">
              <a:lnSpc>
                <a:spcPct val="90000"/>
              </a:lnSpc>
              <a:defRPr/>
            </a:pPr>
            <a:r>
              <a:rPr lang="en-US" dirty="0">
                <a:ea typeface="+mn-ea"/>
              </a:rPr>
              <a:t>Payload (46-1500 bytes)</a:t>
            </a:r>
          </a:p>
          <a:p>
            <a:pPr lvl="2" eaLnBrk="1" hangingPunct="1">
              <a:lnSpc>
                <a:spcPct val="90000"/>
              </a:lnSpc>
              <a:defRPr/>
            </a:pPr>
            <a:r>
              <a:rPr lang="en-US" dirty="0">
                <a:ea typeface="+mn-ea"/>
              </a:rPr>
              <a:t>Checksum</a:t>
            </a:r>
          </a:p>
          <a:p>
            <a:pPr lvl="2" eaLnBrk="1" hangingPunct="1">
              <a:lnSpc>
                <a:spcPct val="90000"/>
              </a:lnSpc>
              <a:defRPr/>
            </a:pPr>
            <a:r>
              <a:rPr lang="en-US" dirty="0">
                <a:ea typeface="+mn-ea"/>
              </a:rPr>
              <a:t>Inter-frame gap</a:t>
            </a:r>
          </a:p>
          <a:p>
            <a:pPr lvl="1" eaLnBrk="1" hangingPunct="1">
              <a:lnSpc>
                <a:spcPct val="90000"/>
              </a:lnSpc>
              <a:defRPr/>
            </a:pPr>
            <a:r>
              <a:rPr lang="en-US" dirty="0">
                <a:ea typeface="+mn-ea"/>
              </a:rPr>
              <a:t>Error detection: Carrier Sense Multiple Access with Collision Detection (CSMA/CD)</a:t>
            </a:r>
          </a:p>
          <a:p>
            <a:pPr lvl="1" eaLnBrk="1" hangingPunct="1">
              <a:lnSpc>
                <a:spcPct val="90000"/>
              </a:lnSpc>
              <a:defRPr/>
            </a:pPr>
            <a:r>
              <a:rPr lang="en-US" dirty="0">
                <a:ea typeface="+mn-ea"/>
              </a:rPr>
              <a:t>MAC address: 6 bytes. Format </a:t>
            </a:r>
            <a:r>
              <a:rPr lang="en-US" i="1" dirty="0" err="1">
                <a:ea typeface="+mn-ea"/>
              </a:rPr>
              <a:t>xx.xx.xx.yy.yy.yy</a:t>
            </a:r>
            <a:r>
              <a:rPr lang="en-US" dirty="0">
                <a:ea typeface="+mn-ea"/>
              </a:rPr>
              <a:t>.</a:t>
            </a:r>
          </a:p>
          <a:p>
            <a:pPr lvl="2" eaLnBrk="1" hangingPunct="1">
              <a:lnSpc>
                <a:spcPct val="90000"/>
              </a:lnSpc>
              <a:defRPr/>
            </a:pPr>
            <a:r>
              <a:rPr lang="en-US" dirty="0" err="1">
                <a:ea typeface="+mn-ea"/>
              </a:rPr>
              <a:t>xx.xx.xx</a:t>
            </a:r>
            <a:r>
              <a:rPr lang="en-US" dirty="0">
                <a:ea typeface="+mn-ea"/>
              </a:rPr>
              <a:t> assigned to manufacturer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5054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2DAA1BB-F7B7-4253-9912-A4C620FF60FF}" type="slidenum">
              <a:rPr lang="en-US" altLang="en-US" sz="2000">
                <a:latin typeface="Arial" panose="020B0604020202020204" pitchFamily="34" charset="0"/>
              </a:rPr>
              <a:pPr eaLnBrk="1" hangingPunct="1"/>
              <a:t>13</a:t>
            </a:fld>
            <a:endParaRPr lang="en-US" altLang="en-US" sz="2000">
              <a:latin typeface="Arial" panose="020B0604020202020204" pitchFamily="34" charset="0"/>
            </a:endParaRPr>
          </a:p>
        </p:txBody>
      </p:sp>
      <p:sp>
        <p:nvSpPr>
          <p:cNvPr id="773122" name="Rectangle 2"/>
          <p:cNvSpPr>
            <a:spLocks noGrp="1" noChangeArrowheads="1"/>
          </p:cNvSpPr>
          <p:nvPr>
            <p:ph type="title"/>
          </p:nvPr>
        </p:nvSpPr>
        <p:spPr/>
        <p:txBody>
          <a:bodyPr/>
          <a:lstStyle/>
          <a:p>
            <a:pPr eaLnBrk="1" hangingPunct="1">
              <a:defRPr/>
            </a:pPr>
            <a:r>
              <a:rPr lang="en-US" dirty="0" smtClean="0">
                <a:ea typeface="+mj-ea"/>
              </a:rPr>
              <a:t>Wired Network Technologies (cont.)</a:t>
            </a:r>
          </a:p>
        </p:txBody>
      </p:sp>
      <p:sp>
        <p:nvSpPr>
          <p:cNvPr id="773123" name="Rectangle 3"/>
          <p:cNvSpPr>
            <a:spLocks noGrp="1" noChangeArrowheads="1"/>
          </p:cNvSpPr>
          <p:nvPr>
            <p:ph type="body" idx="1"/>
          </p:nvPr>
        </p:nvSpPr>
        <p:spPr/>
        <p:txBody>
          <a:bodyPr/>
          <a:lstStyle/>
          <a:p>
            <a:pPr eaLnBrk="1" hangingPunct="1"/>
            <a:r>
              <a:rPr lang="en-US" altLang="en-US" dirty="0" smtClean="0"/>
              <a:t>Ethernet devices</a:t>
            </a:r>
          </a:p>
          <a:p>
            <a:pPr lvl="1" eaLnBrk="1" hangingPunct="1"/>
            <a:r>
              <a:rPr lang="en-US" altLang="en-US" dirty="0" smtClean="0"/>
              <a:t>Hub – connects local stations together; broadcast</a:t>
            </a:r>
          </a:p>
          <a:p>
            <a:pPr lvl="1" eaLnBrk="1" hangingPunct="1"/>
            <a:r>
              <a:rPr lang="en-US" altLang="en-US" dirty="0" smtClean="0"/>
              <a:t>Repeater – extend signal over distances</a:t>
            </a:r>
          </a:p>
          <a:p>
            <a:pPr lvl="1" eaLnBrk="1" hangingPunct="1"/>
            <a:r>
              <a:rPr lang="en-US" altLang="en-US" dirty="0" smtClean="0"/>
              <a:t>Switch – like a hub but does not broadcast</a:t>
            </a:r>
          </a:p>
          <a:p>
            <a:pPr lvl="1" eaLnBrk="1" hangingPunct="1"/>
            <a:r>
              <a:rPr lang="en-US" altLang="en-US" dirty="0" smtClean="0"/>
              <a:t>Router – connect networks to each other</a:t>
            </a:r>
          </a:p>
          <a:p>
            <a:pPr lvl="1" eaLnBrk="1" hangingPunct="1"/>
            <a:r>
              <a:rPr lang="en-US" altLang="en-US" dirty="0" smtClean="0"/>
              <a:t>Gateway – translates various types of communications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62128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62200E8-B9B0-46F2-8CEC-756F9178A1BA}" type="slidenum">
              <a:rPr lang="en-US" altLang="en-US" sz="2000">
                <a:latin typeface="Arial" panose="020B0604020202020204" pitchFamily="34" charset="0"/>
              </a:rPr>
              <a:pPr eaLnBrk="1" hangingPunct="1"/>
              <a:t>14</a:t>
            </a:fld>
            <a:endParaRPr lang="en-US" altLang="en-US" sz="2000">
              <a:latin typeface="Arial" panose="020B0604020202020204" pitchFamily="34" charset="0"/>
            </a:endParaRPr>
          </a:p>
        </p:txBody>
      </p:sp>
      <p:sp>
        <p:nvSpPr>
          <p:cNvPr id="774146" name="Rectangle 2"/>
          <p:cNvSpPr>
            <a:spLocks noGrp="1" noChangeArrowheads="1"/>
          </p:cNvSpPr>
          <p:nvPr>
            <p:ph type="title"/>
          </p:nvPr>
        </p:nvSpPr>
        <p:spPr/>
        <p:txBody>
          <a:bodyPr/>
          <a:lstStyle/>
          <a:p>
            <a:pPr eaLnBrk="1" hangingPunct="1">
              <a:defRPr/>
            </a:pPr>
            <a:r>
              <a:rPr lang="en-US" dirty="0" smtClean="0">
                <a:ea typeface="+mj-ea"/>
              </a:rPr>
              <a:t>Wired Network Technologies (cont.)</a:t>
            </a:r>
          </a:p>
        </p:txBody>
      </p:sp>
      <p:sp>
        <p:nvSpPr>
          <p:cNvPr id="774147" name="Rectangle 3"/>
          <p:cNvSpPr>
            <a:spLocks noGrp="1" noChangeArrowheads="1"/>
          </p:cNvSpPr>
          <p:nvPr>
            <p:ph type="body" idx="1"/>
          </p:nvPr>
        </p:nvSpPr>
        <p:spPr/>
        <p:txBody>
          <a:bodyPr/>
          <a:lstStyle/>
          <a:p>
            <a:pPr eaLnBrk="1" hangingPunct="1">
              <a:defRPr/>
            </a:pPr>
            <a:r>
              <a:rPr lang="en-US" smtClean="0">
                <a:ea typeface="+mn-ea"/>
              </a:rPr>
              <a:t>Token ring</a:t>
            </a:r>
          </a:p>
          <a:p>
            <a:pPr lvl="1" eaLnBrk="1" hangingPunct="1">
              <a:defRPr/>
            </a:pPr>
            <a:r>
              <a:rPr lang="en-US" smtClean="0">
                <a:ea typeface="+mn-ea"/>
              </a:rPr>
              <a:t>Logical ring</a:t>
            </a:r>
          </a:p>
          <a:p>
            <a:pPr lvl="1" eaLnBrk="1" hangingPunct="1">
              <a:defRPr/>
            </a:pPr>
            <a:r>
              <a:rPr lang="en-US" smtClean="0">
                <a:ea typeface="+mn-ea"/>
              </a:rPr>
              <a:t>Speed: 4Mbit/s and 16Mbit/s</a:t>
            </a:r>
          </a:p>
          <a:p>
            <a:pPr lvl="1" eaLnBrk="1" hangingPunct="1">
              <a:defRPr/>
            </a:pPr>
            <a:r>
              <a:rPr lang="en-US" smtClean="0">
                <a:ea typeface="+mn-ea"/>
              </a:rPr>
              <a:t>Mostly replaced by Ethernet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0763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8F4012F-E3FD-4BF1-8095-0026E2EE5D2B}" type="slidenum">
              <a:rPr lang="en-US" altLang="en-US" sz="2000">
                <a:latin typeface="Arial" panose="020B0604020202020204" pitchFamily="34" charset="0"/>
              </a:rPr>
              <a:pPr eaLnBrk="1" hangingPunct="1"/>
              <a:t>15</a:t>
            </a:fld>
            <a:endParaRPr lang="en-US" altLang="en-US" sz="2000">
              <a:latin typeface="Arial" panose="020B0604020202020204" pitchFamily="34" charset="0"/>
            </a:endParaRPr>
          </a:p>
        </p:txBody>
      </p:sp>
      <p:sp>
        <p:nvSpPr>
          <p:cNvPr id="775170" name="Rectangle 2"/>
          <p:cNvSpPr>
            <a:spLocks noGrp="1" noChangeArrowheads="1"/>
          </p:cNvSpPr>
          <p:nvPr>
            <p:ph type="title"/>
          </p:nvPr>
        </p:nvSpPr>
        <p:spPr/>
        <p:txBody>
          <a:bodyPr/>
          <a:lstStyle/>
          <a:p>
            <a:pPr eaLnBrk="1" hangingPunct="1">
              <a:defRPr/>
            </a:pPr>
            <a:r>
              <a:rPr lang="en-US" dirty="0" smtClean="0">
                <a:ea typeface="+mj-ea"/>
              </a:rPr>
              <a:t>Wired Network Technologies (cont.)</a:t>
            </a:r>
          </a:p>
        </p:txBody>
      </p:sp>
      <p:sp>
        <p:nvSpPr>
          <p:cNvPr id="775171" name="Rectangle 3"/>
          <p:cNvSpPr>
            <a:spLocks noGrp="1" noChangeArrowheads="1"/>
          </p:cNvSpPr>
          <p:nvPr>
            <p:ph type="body" idx="1"/>
          </p:nvPr>
        </p:nvSpPr>
        <p:spPr/>
        <p:txBody>
          <a:bodyPr/>
          <a:lstStyle/>
          <a:p>
            <a:pPr eaLnBrk="1" hangingPunct="1">
              <a:lnSpc>
                <a:spcPct val="90000"/>
              </a:lnSpc>
            </a:pPr>
            <a:r>
              <a:rPr lang="en-US" altLang="en-US" smtClean="0"/>
              <a:t>Universal Serial Bus (USB)</a:t>
            </a:r>
          </a:p>
          <a:p>
            <a:pPr lvl="1" eaLnBrk="1" hangingPunct="1">
              <a:lnSpc>
                <a:spcPct val="90000"/>
              </a:lnSpc>
            </a:pPr>
            <a:r>
              <a:rPr lang="en-US" altLang="en-US" smtClean="0"/>
              <a:t>Successor to RS-232 serial</a:t>
            </a:r>
          </a:p>
          <a:p>
            <a:pPr lvl="1" eaLnBrk="1" hangingPunct="1">
              <a:lnSpc>
                <a:spcPct val="90000"/>
              </a:lnSpc>
            </a:pPr>
            <a:r>
              <a:rPr lang="en-US" altLang="en-US" smtClean="0"/>
              <a:t>Speeds</a:t>
            </a:r>
          </a:p>
          <a:p>
            <a:pPr lvl="2" eaLnBrk="1" hangingPunct="1">
              <a:lnSpc>
                <a:spcPct val="90000"/>
              </a:lnSpc>
            </a:pPr>
            <a:r>
              <a:rPr lang="en-US" altLang="en-US" smtClean="0"/>
              <a:t>USB 1.0/1.1 – 1.5Mbits/s and 12Mbits/s</a:t>
            </a:r>
          </a:p>
          <a:p>
            <a:pPr lvl="2" eaLnBrk="1" hangingPunct="1">
              <a:lnSpc>
                <a:spcPct val="90000"/>
              </a:lnSpc>
            </a:pPr>
            <a:r>
              <a:rPr lang="en-US" altLang="en-US" smtClean="0"/>
              <a:t>USB 2.0 – 480Mbits/s</a:t>
            </a:r>
          </a:p>
          <a:p>
            <a:pPr lvl="2" eaLnBrk="1" hangingPunct="1">
              <a:lnSpc>
                <a:spcPct val="90000"/>
              </a:lnSpc>
            </a:pPr>
            <a:r>
              <a:rPr lang="en-US" altLang="en-US" smtClean="0"/>
              <a:t>USB 3.0 – 4.8Gbits/s</a:t>
            </a:r>
          </a:p>
          <a:p>
            <a:pPr lvl="1" eaLnBrk="1" hangingPunct="1">
              <a:lnSpc>
                <a:spcPct val="90000"/>
              </a:lnSpc>
            </a:pPr>
            <a:r>
              <a:rPr lang="en-US" altLang="en-US" smtClean="0"/>
              <a:t>Hot pluggable</a:t>
            </a:r>
          </a:p>
          <a:p>
            <a:pPr lvl="1" eaLnBrk="1" hangingPunct="1">
              <a:lnSpc>
                <a:spcPct val="90000"/>
              </a:lnSpc>
            </a:pPr>
            <a:r>
              <a:rPr lang="en-US" altLang="en-US" smtClean="0"/>
              <a:t>Used to connect peripheral and human interface devices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0927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F85E60B-3972-4371-B419-A8356D04975F}" type="slidenum">
              <a:rPr lang="en-US" altLang="en-US" sz="2000">
                <a:latin typeface="Arial" panose="020B0604020202020204" pitchFamily="34" charset="0"/>
              </a:rPr>
              <a:pPr eaLnBrk="1" hangingPunct="1"/>
              <a:t>16</a:t>
            </a:fld>
            <a:endParaRPr lang="en-US" altLang="en-US" sz="2000">
              <a:latin typeface="Arial" panose="020B0604020202020204" pitchFamily="34" charset="0"/>
            </a:endParaRPr>
          </a:p>
        </p:txBody>
      </p:sp>
      <p:sp>
        <p:nvSpPr>
          <p:cNvPr id="776194" name="Rectangle 2"/>
          <p:cNvSpPr>
            <a:spLocks noGrp="1" noChangeArrowheads="1"/>
          </p:cNvSpPr>
          <p:nvPr>
            <p:ph type="title"/>
          </p:nvPr>
        </p:nvSpPr>
        <p:spPr/>
        <p:txBody>
          <a:bodyPr/>
          <a:lstStyle/>
          <a:p>
            <a:pPr eaLnBrk="1" hangingPunct="1">
              <a:defRPr/>
            </a:pPr>
            <a:r>
              <a:rPr lang="en-US" dirty="0" smtClean="0">
                <a:ea typeface="+mj-ea"/>
              </a:rPr>
              <a:t>Wired Network Technologies (cont.)</a:t>
            </a:r>
          </a:p>
        </p:txBody>
      </p:sp>
      <p:sp>
        <p:nvSpPr>
          <p:cNvPr id="776195" name="Rectangle 3"/>
          <p:cNvSpPr>
            <a:spLocks noGrp="1" noChangeArrowheads="1"/>
          </p:cNvSpPr>
          <p:nvPr>
            <p:ph type="body" idx="1"/>
          </p:nvPr>
        </p:nvSpPr>
        <p:spPr/>
        <p:txBody>
          <a:bodyPr/>
          <a:lstStyle/>
          <a:p>
            <a:pPr eaLnBrk="1" hangingPunct="1">
              <a:lnSpc>
                <a:spcPct val="90000"/>
              </a:lnSpc>
            </a:pPr>
            <a:r>
              <a:rPr lang="en-US" altLang="en-US" dirty="0"/>
              <a:t>RS-232</a:t>
            </a:r>
          </a:p>
          <a:p>
            <a:pPr lvl="1" eaLnBrk="1" hangingPunct="1">
              <a:lnSpc>
                <a:spcPct val="90000"/>
              </a:lnSpc>
            </a:pPr>
            <a:r>
              <a:rPr lang="en-US" altLang="en-US" dirty="0"/>
              <a:t>Serial communications, speeds 110bit/s – 57.7kbit/s</a:t>
            </a:r>
          </a:p>
          <a:p>
            <a:pPr lvl="1" eaLnBrk="1" hangingPunct="1">
              <a:lnSpc>
                <a:spcPct val="90000"/>
              </a:lnSpc>
            </a:pPr>
            <a:r>
              <a:rPr lang="en-US" altLang="en-US" dirty="0"/>
              <a:t>Used to connect communications devices such as modems, and human interface devices such as mice</a:t>
            </a:r>
          </a:p>
          <a:p>
            <a:pPr lvl="1" eaLnBrk="1" hangingPunct="1">
              <a:lnSpc>
                <a:spcPct val="90000"/>
              </a:lnSpc>
            </a:pPr>
            <a:r>
              <a:rPr lang="en-US" altLang="en-US" dirty="0"/>
              <a:t>Largely replaced by USB</a:t>
            </a:r>
          </a:p>
          <a:p>
            <a:pPr eaLnBrk="1" hangingPunct="1">
              <a:lnSpc>
                <a:spcPct val="90000"/>
              </a:lnSpc>
            </a:pPr>
            <a:r>
              <a:rPr lang="en-US" altLang="en-US" dirty="0"/>
              <a:t>HSSI (High Speed Serial Interface) – 52Mbits/s, cable length 50</a:t>
            </a:r>
            <a:r>
              <a:rPr lang="ja-JP" altLang="en-US" dirty="0"/>
              <a:t>’</a:t>
            </a:r>
            <a:r>
              <a:rPr lang="en-US" altLang="ja-JP" dirty="0"/>
              <a:t>, used to connect WAN devices</a:t>
            </a:r>
          </a:p>
          <a:p>
            <a:pPr eaLnBrk="1" hangingPunct="1">
              <a:lnSpc>
                <a:spcPct val="90000"/>
              </a:lnSpc>
            </a:pPr>
            <a:r>
              <a:rPr lang="en-US" altLang="en-US" dirty="0" err="1"/>
              <a:t>Fibre</a:t>
            </a:r>
            <a:r>
              <a:rPr lang="en-US" altLang="en-US" dirty="0"/>
              <a:t> Channel – gigabit protocol used in SANs (Storage Area Networks)</a:t>
            </a:r>
          </a:p>
          <a:p>
            <a:pPr eaLnBrk="1" hangingPunct="1">
              <a:lnSpc>
                <a:spcPct val="90000"/>
              </a:lnSpc>
            </a:pPr>
            <a:r>
              <a:rPr lang="en-US" altLang="en-US" dirty="0"/>
              <a:t>FDDI (Fiber Distributed Data Interface) – token technology over fiber that has been replaced by gigabit Ethernet and SONET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9905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CD3415F-F4FD-4248-8107-2F196CA1ABE7}" type="slidenum">
              <a:rPr lang="en-US" altLang="en-US" sz="2000">
                <a:latin typeface="Arial" panose="020B0604020202020204" pitchFamily="34" charset="0"/>
              </a:rPr>
              <a:pPr eaLnBrk="1" hangingPunct="1"/>
              <a:t>17</a:t>
            </a:fld>
            <a:endParaRPr lang="en-US" altLang="en-US" sz="2000">
              <a:latin typeface="Arial" panose="020B0604020202020204" pitchFamily="34" charset="0"/>
            </a:endParaRPr>
          </a:p>
        </p:txBody>
      </p:sp>
      <p:sp>
        <p:nvSpPr>
          <p:cNvPr id="777218" name="Rectangle 2"/>
          <p:cNvSpPr>
            <a:spLocks noGrp="1" noChangeArrowheads="1"/>
          </p:cNvSpPr>
          <p:nvPr>
            <p:ph type="title"/>
          </p:nvPr>
        </p:nvSpPr>
        <p:spPr/>
        <p:txBody>
          <a:bodyPr/>
          <a:lstStyle/>
          <a:p>
            <a:pPr eaLnBrk="1" hangingPunct="1">
              <a:defRPr/>
            </a:pPr>
            <a:r>
              <a:rPr lang="en-US" dirty="0" smtClean="0">
                <a:ea typeface="+mj-ea"/>
              </a:rPr>
              <a:t>Wired Network Technologies (cont.)</a:t>
            </a:r>
          </a:p>
        </p:txBody>
      </p:sp>
      <p:sp>
        <p:nvSpPr>
          <p:cNvPr id="777219" name="Rectangle 3"/>
          <p:cNvSpPr>
            <a:spLocks noGrp="1" noChangeArrowheads="1"/>
          </p:cNvSpPr>
          <p:nvPr>
            <p:ph type="body" idx="1"/>
          </p:nvPr>
        </p:nvSpPr>
        <p:spPr/>
        <p:txBody>
          <a:bodyPr/>
          <a:lstStyle/>
          <a:p>
            <a:pPr eaLnBrk="1" hangingPunct="1">
              <a:lnSpc>
                <a:spcPct val="90000"/>
              </a:lnSpc>
            </a:pPr>
            <a:r>
              <a:rPr lang="en-US" altLang="en-US" dirty="0"/>
              <a:t>Network cabling</a:t>
            </a:r>
          </a:p>
          <a:p>
            <a:pPr lvl="1" eaLnBrk="1" hangingPunct="1">
              <a:lnSpc>
                <a:spcPct val="90000"/>
              </a:lnSpc>
            </a:pPr>
            <a:r>
              <a:rPr lang="en-US" altLang="en-US" dirty="0"/>
              <a:t>Ethernet</a:t>
            </a:r>
          </a:p>
          <a:p>
            <a:pPr lvl="2" eaLnBrk="1" hangingPunct="1">
              <a:lnSpc>
                <a:spcPct val="90000"/>
              </a:lnSpc>
            </a:pPr>
            <a:r>
              <a:rPr lang="en-US" altLang="en-US" b="1" dirty="0"/>
              <a:t>10BASE-T</a:t>
            </a:r>
            <a:r>
              <a:rPr lang="en-US" altLang="en-US" dirty="0"/>
              <a:t> – this is the commonly twisted-pair network cable that supports the Category 3, 5, or 6 ANSI standard. This cable has 8 conductors, of which 4 are used. An 8-pin RJ45 connector is used to connect a cable to a device.</a:t>
            </a:r>
            <a:endParaRPr lang="en-US" altLang="en-US" b="1" dirty="0"/>
          </a:p>
          <a:p>
            <a:pPr lvl="2" eaLnBrk="1" hangingPunct="1">
              <a:lnSpc>
                <a:spcPct val="90000"/>
              </a:lnSpc>
            </a:pPr>
            <a:r>
              <a:rPr lang="en-US" altLang="en-US" b="1" dirty="0"/>
              <a:t>100BASE-TX</a:t>
            </a:r>
            <a:r>
              <a:rPr lang="en-US" altLang="en-US" dirty="0"/>
              <a:t> – the same twisted-pair network cable (Category 5 and 6) and connectors as 10BASE-T, and also uses just 4 of the 8 </a:t>
            </a:r>
            <a:r>
              <a:rPr lang="en-US" altLang="en-US" dirty="0" smtClean="0"/>
              <a:t>conductors.</a:t>
            </a:r>
            <a:endParaRPr lang="en-US" altLang="en-US" b="1" dirty="0"/>
          </a:p>
          <a:p>
            <a:pPr lvl="2" eaLnBrk="1" hangingPunct="1">
              <a:lnSpc>
                <a:spcPct val="90000"/>
              </a:lnSpc>
            </a:pPr>
            <a:r>
              <a:rPr lang="en-US" altLang="en-US" b="1" dirty="0"/>
              <a:t>1000BASE-T</a:t>
            </a:r>
            <a:r>
              <a:rPr lang="en-US" altLang="en-US" dirty="0"/>
              <a:t> – the same twisted-pair network cable and connectors as 100BASE-TX, except that all 8 conductors are used.</a:t>
            </a:r>
            <a:endParaRPr lang="en-US" altLang="en-US" b="1" dirty="0"/>
          </a:p>
          <a:p>
            <a:pPr lvl="2" eaLnBrk="1" hangingPunct="1">
              <a:lnSpc>
                <a:spcPct val="90000"/>
              </a:lnSpc>
            </a:pPr>
            <a:r>
              <a:rPr lang="en-US" altLang="en-US" b="1" dirty="0"/>
              <a:t>10BASE2</a:t>
            </a:r>
            <a:r>
              <a:rPr lang="en-US" altLang="en-US" dirty="0"/>
              <a:t> – the old </a:t>
            </a:r>
            <a:r>
              <a:rPr lang="ja-JP" altLang="en-US" dirty="0"/>
              <a:t>“</a:t>
            </a:r>
            <a:r>
              <a:rPr lang="en-US" altLang="ja-JP" dirty="0" err="1"/>
              <a:t>thinnet</a:t>
            </a:r>
            <a:r>
              <a:rPr lang="ja-JP" altLang="en-US" dirty="0"/>
              <a:t>”</a:t>
            </a:r>
            <a:r>
              <a:rPr lang="en-US" altLang="ja-JP" dirty="0"/>
              <a:t> coaxial cabling with twist-lock BNC connectors – rarely used.</a:t>
            </a:r>
            <a:endParaRPr lang="en-US" altLang="ja-JP" b="1" dirty="0"/>
          </a:p>
          <a:p>
            <a:pPr lvl="2" eaLnBrk="1" hangingPunct="1">
              <a:lnSpc>
                <a:spcPct val="90000"/>
              </a:lnSpc>
            </a:pPr>
            <a:r>
              <a:rPr lang="en-US" altLang="en-US" b="1" dirty="0"/>
              <a:t>10BASE5</a:t>
            </a:r>
            <a:r>
              <a:rPr lang="en-US" altLang="en-US" dirty="0"/>
              <a:t> – the old </a:t>
            </a:r>
            <a:r>
              <a:rPr lang="ja-JP" altLang="en-US" dirty="0"/>
              <a:t>“</a:t>
            </a:r>
            <a:r>
              <a:rPr lang="en-US" altLang="ja-JP" dirty="0" err="1"/>
              <a:t>thicknet</a:t>
            </a:r>
            <a:r>
              <a:rPr lang="ja-JP" altLang="en-US" dirty="0"/>
              <a:t>”</a:t>
            </a:r>
            <a:r>
              <a:rPr lang="en-US" altLang="ja-JP" dirty="0"/>
              <a:t> coaxial cabling that is rarely used.</a:t>
            </a:r>
            <a:endParaRPr lang="en-US" altLang="en-US"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3716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4E7C388-0152-4AE0-9ECC-018DE76E31BF}" type="slidenum">
              <a:rPr lang="en-US" altLang="en-US" sz="2000">
                <a:latin typeface="Arial" panose="020B0604020202020204" pitchFamily="34" charset="0"/>
              </a:rPr>
              <a:pPr eaLnBrk="1" hangingPunct="1"/>
              <a:t>18</a:t>
            </a:fld>
            <a:endParaRPr lang="en-US" altLang="en-US" sz="2000">
              <a:latin typeface="Arial" panose="020B0604020202020204" pitchFamily="34" charset="0"/>
            </a:endParaRPr>
          </a:p>
        </p:txBody>
      </p:sp>
      <p:sp>
        <p:nvSpPr>
          <p:cNvPr id="778242" name="Rectangle 2"/>
          <p:cNvSpPr>
            <a:spLocks noGrp="1" noChangeArrowheads="1"/>
          </p:cNvSpPr>
          <p:nvPr>
            <p:ph type="title"/>
          </p:nvPr>
        </p:nvSpPr>
        <p:spPr/>
        <p:txBody>
          <a:bodyPr/>
          <a:lstStyle/>
          <a:p>
            <a:pPr eaLnBrk="1" hangingPunct="1">
              <a:defRPr/>
            </a:pPr>
            <a:r>
              <a:rPr lang="en-US" dirty="0" smtClean="0">
                <a:ea typeface="+mj-ea"/>
              </a:rPr>
              <a:t>Wired Network Technologies (cont.)</a:t>
            </a:r>
          </a:p>
        </p:txBody>
      </p:sp>
      <p:sp>
        <p:nvSpPr>
          <p:cNvPr id="778243" name="Rectangle 3"/>
          <p:cNvSpPr>
            <a:spLocks noGrp="1" noChangeArrowheads="1"/>
          </p:cNvSpPr>
          <p:nvPr>
            <p:ph type="body" idx="1"/>
          </p:nvPr>
        </p:nvSpPr>
        <p:spPr/>
        <p:txBody>
          <a:bodyPr/>
          <a:lstStyle/>
          <a:p>
            <a:pPr eaLnBrk="1" hangingPunct="1"/>
            <a:r>
              <a:rPr lang="en-US" altLang="en-US" dirty="0" smtClean="0"/>
              <a:t>Twisted pair cabling</a:t>
            </a:r>
          </a:p>
          <a:p>
            <a:pPr lvl="1" eaLnBrk="1" hangingPunct="1"/>
            <a:r>
              <a:rPr lang="en-US" altLang="en-US" sz="2200" b="1" dirty="0"/>
              <a:t>Category 3</a:t>
            </a:r>
            <a:r>
              <a:rPr lang="en-US" altLang="en-US" sz="2200" dirty="0"/>
              <a:t> – consists of four twisted pairs in a single jacket.  Suitable only for 10Mbit/s Ethernet.  Superseded by Category 5 and 5e.</a:t>
            </a:r>
          </a:p>
          <a:p>
            <a:pPr lvl="1" eaLnBrk="1" hangingPunct="1"/>
            <a:r>
              <a:rPr lang="en-US" altLang="en-US" sz="2200" b="1" dirty="0"/>
              <a:t>Category 5</a:t>
            </a:r>
            <a:r>
              <a:rPr lang="en-US" altLang="en-US" sz="2200" dirty="0"/>
              <a:t> – consists of four twisted pairs in a single jacket. Maximum length is 100m.  Suitable for 100Mbit/s and can be used for Gigabit Ethernet.</a:t>
            </a:r>
          </a:p>
          <a:p>
            <a:pPr lvl="1" eaLnBrk="1" hangingPunct="1"/>
            <a:r>
              <a:rPr lang="en-US" altLang="en-US" sz="2200" b="1" dirty="0"/>
              <a:t>Category 5e</a:t>
            </a:r>
            <a:r>
              <a:rPr lang="en-US" altLang="en-US" sz="2200" dirty="0"/>
              <a:t> – supersedes Category 5 and includes specifications for far end crosstalk.</a:t>
            </a:r>
          </a:p>
          <a:p>
            <a:pPr lvl="1" eaLnBrk="1" hangingPunct="1"/>
            <a:r>
              <a:rPr lang="en-US" altLang="en-US" sz="2200" b="1" dirty="0"/>
              <a:t>Category 6</a:t>
            </a:r>
            <a:r>
              <a:rPr lang="en-US" altLang="en-US" sz="2200" dirty="0"/>
              <a:t> – backward compatible with Category 5 and 5e, but higher specifications for noise and crosstalk, making it more suitable for Gigabit Ethernet.</a:t>
            </a:r>
          </a:p>
          <a:p>
            <a:pPr lvl="1" eaLnBrk="1" hangingPunct="1"/>
            <a:r>
              <a:rPr lang="en-US" altLang="en-US" sz="2200" b="1" dirty="0"/>
              <a:t>Category 7</a:t>
            </a:r>
            <a:r>
              <a:rPr lang="en-US" altLang="en-US" sz="2200" dirty="0"/>
              <a:t> – even more stringent than Category 6 cabling, Cat-7 is suitable for 10Gbit/s networks</a:t>
            </a:r>
            <a:r>
              <a:rPr lang="en-US" altLang="en-US" sz="1600" dirty="0"/>
              <a: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814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Wired Network Technologies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1200" y="1807150"/>
            <a:ext cx="5105400" cy="3403600"/>
          </a:xfrm>
        </p:spPr>
      </p:pic>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7705FC4-0A75-436F-B352-0B387F84E69F}" type="slidenum">
              <a:rPr lang="en-US" altLang="en-US" sz="2000">
                <a:latin typeface="Arial" panose="020B0604020202020204" pitchFamily="34" charset="0"/>
              </a:rPr>
              <a:pPr eaLnBrk="1" hangingPunct="1"/>
              <a:t>19</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740" y="1807150"/>
            <a:ext cx="5105400" cy="3403600"/>
          </a:xfrm>
          <a:prstGeom prst="rect">
            <a:avLst/>
          </a:prstGeom>
        </p:spPr>
      </p:pic>
    </p:spTree>
    <p:extLst>
      <p:ext uri="{BB962C8B-B14F-4D97-AF65-F5344CB8AC3E}">
        <p14:creationId xmlns:p14="http://schemas.microsoft.com/office/powerpoint/2010/main" val="261310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0F3CE04-E209-4655-966A-C156B2B6DEE6}" type="slidenum">
              <a:rPr lang="en-US" altLang="en-US" sz="2000">
                <a:latin typeface="Arial" panose="020B0604020202020204" pitchFamily="34" charset="0"/>
              </a:rPr>
              <a:pPr eaLnBrk="1" hangingPunct="1"/>
              <a:t>2</a:t>
            </a:fld>
            <a:endParaRPr lang="en-US" altLang="en-US" sz="2000">
              <a:latin typeface="Arial" panose="020B0604020202020204" pitchFamily="34" charset="0"/>
            </a:endParaRPr>
          </a:p>
        </p:txBody>
      </p:sp>
      <p:sp>
        <p:nvSpPr>
          <p:cNvPr id="4098" name="Rectangle 2"/>
          <p:cNvSpPr>
            <a:spLocks noGrp="1" noChangeArrowheads="1"/>
          </p:cNvSpPr>
          <p:nvPr>
            <p:ph type="title"/>
          </p:nvPr>
        </p:nvSpPr>
        <p:spPr/>
        <p:txBody>
          <a:bodyPr/>
          <a:lstStyle/>
          <a:p>
            <a:pPr eaLnBrk="1" hangingPunct="1">
              <a:defRPr/>
            </a:pPr>
            <a:r>
              <a:rPr lang="en-US" smtClean="0">
                <a:ea typeface="+mj-ea"/>
              </a:rPr>
              <a:t>Objectives</a:t>
            </a:r>
          </a:p>
        </p:txBody>
      </p:sp>
      <p:sp>
        <p:nvSpPr>
          <p:cNvPr id="4099" name="Rectangle 3"/>
          <p:cNvSpPr>
            <a:spLocks noGrp="1" noChangeArrowheads="1"/>
          </p:cNvSpPr>
          <p:nvPr>
            <p:ph type="body" idx="1"/>
          </p:nvPr>
        </p:nvSpPr>
        <p:spPr/>
        <p:txBody>
          <a:bodyPr/>
          <a:lstStyle/>
          <a:p>
            <a:pPr eaLnBrk="1" hangingPunct="1">
              <a:defRPr/>
            </a:pPr>
            <a:r>
              <a:rPr lang="en-US" dirty="0"/>
              <a:t>Wireline and wireless telecommunication technologies </a:t>
            </a:r>
          </a:p>
          <a:p>
            <a:pPr eaLnBrk="1" hangingPunct="1">
              <a:defRPr/>
            </a:pPr>
            <a:r>
              <a:rPr lang="en-US" dirty="0"/>
              <a:t>Wired and wireless network technologies </a:t>
            </a:r>
          </a:p>
          <a:p>
            <a:pPr eaLnBrk="1" hangingPunct="1">
              <a:defRPr/>
            </a:pPr>
            <a:r>
              <a:rPr lang="en-US" dirty="0"/>
              <a:t>Network topologies and cabling</a:t>
            </a:r>
          </a:p>
          <a:p>
            <a:pPr eaLnBrk="1" hangingPunct="1">
              <a:defRPr/>
            </a:pPr>
            <a:r>
              <a:rPr lang="en-US" dirty="0"/>
              <a:t>The OSI and TCP/IP network models</a:t>
            </a:r>
          </a:p>
          <a:p>
            <a:pPr eaLnBrk="1" hangingPunct="1">
              <a:defRPr/>
            </a:pPr>
            <a:r>
              <a:rPr lang="en-US" dirty="0"/>
              <a:t>TCP/IP networks, protocols, addressing, devices, routing, authentication, access control, tunneling, and services</a:t>
            </a:r>
          </a:p>
          <a:p>
            <a:pPr eaLnBrk="1" hangingPunct="1">
              <a:defRPr/>
            </a:pPr>
            <a:r>
              <a:rPr lang="en-US" dirty="0"/>
              <a:t>Network based threats, attacks, vulnerabilities, and countermeasures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57424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4D47B52-5D05-4E63-926D-1E1C1CC9AE23}" type="slidenum">
              <a:rPr lang="en-US" altLang="en-US" sz="2000">
                <a:latin typeface="Arial" panose="020B0604020202020204" pitchFamily="34" charset="0"/>
              </a:rPr>
              <a:pPr eaLnBrk="1" hangingPunct="1"/>
              <a:t>20</a:t>
            </a:fld>
            <a:endParaRPr lang="en-US" altLang="en-US" sz="2000">
              <a:latin typeface="Arial" panose="020B0604020202020204" pitchFamily="34" charset="0"/>
            </a:endParaRPr>
          </a:p>
        </p:txBody>
      </p:sp>
      <p:sp>
        <p:nvSpPr>
          <p:cNvPr id="779266" name="Rectangle 2"/>
          <p:cNvSpPr>
            <a:spLocks noGrp="1" noChangeArrowheads="1"/>
          </p:cNvSpPr>
          <p:nvPr>
            <p:ph type="title"/>
          </p:nvPr>
        </p:nvSpPr>
        <p:spPr/>
        <p:txBody>
          <a:bodyPr/>
          <a:lstStyle/>
          <a:p>
            <a:pPr eaLnBrk="1" hangingPunct="1">
              <a:defRPr/>
            </a:pPr>
            <a:r>
              <a:rPr lang="en-US" dirty="0" smtClean="0">
                <a:ea typeface="+mj-ea"/>
              </a:rPr>
              <a:t>Wired Network Technologies (cont.)</a:t>
            </a:r>
          </a:p>
        </p:txBody>
      </p:sp>
      <p:sp>
        <p:nvSpPr>
          <p:cNvPr id="779267" name="Rectangle 3"/>
          <p:cNvSpPr>
            <a:spLocks noGrp="1" noChangeArrowheads="1"/>
          </p:cNvSpPr>
          <p:nvPr>
            <p:ph type="body" idx="1"/>
          </p:nvPr>
        </p:nvSpPr>
        <p:spPr/>
        <p:txBody>
          <a:bodyPr/>
          <a:lstStyle/>
          <a:p>
            <a:pPr eaLnBrk="1" hangingPunct="1">
              <a:defRPr/>
            </a:pPr>
            <a:r>
              <a:rPr lang="en-US" smtClean="0">
                <a:ea typeface="+mn-ea"/>
              </a:rPr>
              <a:t>Cabling (cont.)</a:t>
            </a:r>
          </a:p>
          <a:p>
            <a:pPr lvl="1" eaLnBrk="1" hangingPunct="1">
              <a:defRPr/>
            </a:pPr>
            <a:r>
              <a:rPr lang="en-US" smtClean="0">
                <a:ea typeface="+mn-ea"/>
              </a:rPr>
              <a:t>Optical</a:t>
            </a:r>
          </a:p>
          <a:p>
            <a:pPr lvl="2" eaLnBrk="1" hangingPunct="1">
              <a:defRPr/>
            </a:pPr>
            <a:r>
              <a:rPr lang="en-US" smtClean="0">
                <a:ea typeface="+mn-ea"/>
              </a:rPr>
              <a:t>Carries signal in the form of light instead of electricity</a:t>
            </a:r>
          </a:p>
          <a:p>
            <a:pPr lvl="2" eaLnBrk="1" hangingPunct="1">
              <a:defRPr/>
            </a:pPr>
            <a:r>
              <a:rPr lang="en-US" smtClean="0">
                <a:ea typeface="+mn-ea"/>
              </a:rPr>
              <a:t>Greater speeds and distances possible</a:t>
            </a:r>
          </a:p>
          <a:p>
            <a:pPr lvl="2" eaLnBrk="1" hangingPunct="1">
              <a:defRPr/>
            </a:pPr>
            <a:r>
              <a:rPr lang="en-US" smtClean="0">
                <a:ea typeface="+mn-ea"/>
              </a:rPr>
              <a:t>More expensive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27413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E1637ED-3C84-4E23-ABB4-867436298F4B}" type="slidenum">
              <a:rPr lang="en-US" altLang="en-US" sz="2000">
                <a:latin typeface="Arial" panose="020B0604020202020204" pitchFamily="34" charset="0"/>
              </a:rPr>
              <a:pPr eaLnBrk="1" hangingPunct="1"/>
              <a:t>21</a:t>
            </a:fld>
            <a:endParaRPr lang="en-US" altLang="en-US" sz="2000">
              <a:latin typeface="Arial" panose="020B0604020202020204" pitchFamily="34" charset="0"/>
            </a:endParaRPr>
          </a:p>
        </p:txBody>
      </p:sp>
      <p:sp>
        <p:nvSpPr>
          <p:cNvPr id="780290" name="Rectangle 2"/>
          <p:cNvSpPr>
            <a:spLocks noGrp="1" noChangeArrowheads="1"/>
          </p:cNvSpPr>
          <p:nvPr>
            <p:ph type="title"/>
          </p:nvPr>
        </p:nvSpPr>
        <p:spPr/>
        <p:txBody>
          <a:bodyPr/>
          <a:lstStyle/>
          <a:p>
            <a:pPr eaLnBrk="1" hangingPunct="1">
              <a:defRPr/>
            </a:pPr>
            <a:r>
              <a:rPr lang="en-US" dirty="0" smtClean="0">
                <a:ea typeface="+mj-ea"/>
              </a:rPr>
              <a:t>Network Topologies</a:t>
            </a:r>
          </a:p>
        </p:txBody>
      </p:sp>
      <p:sp>
        <p:nvSpPr>
          <p:cNvPr id="780291" name="Rectangle 3"/>
          <p:cNvSpPr>
            <a:spLocks noGrp="1" noChangeArrowheads="1"/>
          </p:cNvSpPr>
          <p:nvPr>
            <p:ph type="body" idx="1"/>
          </p:nvPr>
        </p:nvSpPr>
        <p:spPr/>
        <p:txBody>
          <a:bodyPr>
            <a:normAutofit/>
          </a:bodyPr>
          <a:lstStyle/>
          <a:p>
            <a:pPr eaLnBrk="1" hangingPunct="1">
              <a:lnSpc>
                <a:spcPct val="80000"/>
              </a:lnSpc>
            </a:pPr>
            <a:r>
              <a:rPr lang="en-US" altLang="en-US" b="1" dirty="0"/>
              <a:t>Bus.</a:t>
            </a:r>
            <a:r>
              <a:rPr lang="en-US" altLang="en-US" dirty="0"/>
              <a:t> All of the nodes in the network are connected to a single conductor.  A break in the network conductor will cause some or the entire network to stop functioning.  Early Ethernet networks consisting of </a:t>
            </a:r>
            <a:r>
              <a:rPr lang="en-US" altLang="en-US" dirty="0" err="1"/>
              <a:t>thinnet</a:t>
            </a:r>
            <a:r>
              <a:rPr lang="en-US" altLang="en-US" dirty="0"/>
              <a:t> coaxial cabling were bus networks.</a:t>
            </a:r>
            <a:endParaRPr lang="en-US" altLang="en-US" b="1" dirty="0"/>
          </a:p>
          <a:p>
            <a:pPr eaLnBrk="1" hangingPunct="1">
              <a:lnSpc>
                <a:spcPct val="80000"/>
              </a:lnSpc>
            </a:pPr>
            <a:r>
              <a:rPr lang="en-US" altLang="en-US" b="1" dirty="0"/>
              <a:t>Ring.</a:t>
            </a:r>
            <a:r>
              <a:rPr lang="en-US" altLang="en-US" dirty="0"/>
              <a:t>  All of the nodes are connected to exactly two other nodes, forming a circular loop. Breaking any conductor will cause the network to stop functioning.</a:t>
            </a:r>
            <a:endParaRPr lang="en-US" altLang="en-US" b="1" dirty="0"/>
          </a:p>
          <a:p>
            <a:pPr eaLnBrk="1" hangingPunct="1">
              <a:lnSpc>
                <a:spcPct val="80000"/>
              </a:lnSpc>
            </a:pPr>
            <a:r>
              <a:rPr lang="en-US" altLang="en-US" b="1" dirty="0"/>
              <a:t>Star.</a:t>
            </a:r>
            <a:r>
              <a:rPr lang="en-US" altLang="en-US" dirty="0"/>
              <a:t>  All nodes are connected to a central device.  A break in a conductor will disconnect only one node, and the remaining nodes will continue functioning.  Ethernet networks are physical stars, with computers connected to central hubs or switches.  Token ring networks, while logically as a ring, are physically wired as a star.</a:t>
            </a:r>
          </a:p>
          <a:p>
            <a:pPr eaLnBrk="1" hangingPunct="1">
              <a:lnSpc>
                <a:spcPct val="80000"/>
              </a:lnSpc>
            </a:pPr>
            <a:r>
              <a:rPr lang="en-US" altLang="en-US" b="1" dirty="0"/>
              <a:t>Mesh.</a:t>
            </a:r>
            <a:r>
              <a:rPr lang="en-US" altLang="en-US" dirty="0"/>
              <a:t> Nodes connect to all other proximate nodes.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8551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Network Topologies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4582" y="2103120"/>
            <a:ext cx="9480500" cy="2633472"/>
          </a:xfrm>
        </p:spPr>
      </p:pic>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93B0C17-4B66-490F-B56F-DA3734AB74E5}" type="slidenum">
              <a:rPr lang="en-US" altLang="en-US" sz="2000">
                <a:latin typeface="Arial" panose="020B0604020202020204" pitchFamily="34" charset="0"/>
              </a:rPr>
              <a:pPr eaLnBrk="1" hangingPunct="1"/>
              <a:t>22</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968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8A7CF0-D7FE-484D-BD8F-D0C888322067}" type="slidenum">
              <a:rPr lang="en-US" altLang="en-US" sz="2000">
                <a:latin typeface="Arial" panose="020B0604020202020204" pitchFamily="34" charset="0"/>
              </a:rPr>
              <a:pPr eaLnBrk="1" hangingPunct="1"/>
              <a:t>23</a:t>
            </a:fld>
            <a:endParaRPr lang="en-US" altLang="en-US" sz="2000">
              <a:latin typeface="Arial" panose="020B0604020202020204" pitchFamily="34" charset="0"/>
            </a:endParaRPr>
          </a:p>
        </p:txBody>
      </p:sp>
      <p:sp>
        <p:nvSpPr>
          <p:cNvPr id="782338" name="Rectangle 2"/>
          <p:cNvSpPr>
            <a:spLocks noGrp="1" noChangeArrowheads="1"/>
          </p:cNvSpPr>
          <p:nvPr>
            <p:ph type="title"/>
          </p:nvPr>
        </p:nvSpPr>
        <p:spPr/>
        <p:txBody>
          <a:bodyPr/>
          <a:lstStyle/>
          <a:p>
            <a:pPr eaLnBrk="1" hangingPunct="1">
              <a:defRPr/>
            </a:pPr>
            <a:r>
              <a:rPr lang="en-US" dirty="0" smtClean="0">
                <a:ea typeface="+mj-ea"/>
              </a:rPr>
              <a:t>Wireless Network Technologies</a:t>
            </a:r>
          </a:p>
        </p:txBody>
      </p:sp>
      <p:sp>
        <p:nvSpPr>
          <p:cNvPr id="782339" name="Rectangle 3"/>
          <p:cNvSpPr>
            <a:spLocks noGrp="1" noChangeArrowheads="1"/>
          </p:cNvSpPr>
          <p:nvPr>
            <p:ph type="body" idx="1"/>
          </p:nvPr>
        </p:nvSpPr>
        <p:spPr/>
        <p:txBody>
          <a:bodyPr/>
          <a:lstStyle/>
          <a:p>
            <a:pPr eaLnBrk="1" hangingPunct="1">
              <a:defRPr/>
            </a:pPr>
            <a:r>
              <a:rPr lang="en-US" dirty="0" smtClean="0">
                <a:ea typeface="+mn-ea"/>
              </a:rPr>
              <a:t>Wi-Fi, also known as WLAN, Wireless LAN</a:t>
            </a:r>
          </a:p>
          <a:p>
            <a:pPr lvl="1" eaLnBrk="1" hangingPunct="1">
              <a:defRPr/>
            </a:pPr>
            <a:r>
              <a:rPr lang="en-US" dirty="0" smtClean="0">
                <a:ea typeface="+mn-ea"/>
              </a:rPr>
              <a:t>Wireless data link layer network protocol</a:t>
            </a:r>
          </a:p>
          <a:p>
            <a:pPr lvl="1" eaLnBrk="1" hangingPunct="1">
              <a:defRPr/>
            </a:pPr>
            <a:r>
              <a:rPr lang="en-US" dirty="0" smtClean="0">
                <a:ea typeface="+mn-ea"/>
              </a:rPr>
              <a:t>Bandwidth up to 248Mbit/s, distances to 100m</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1105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z="1400" dirty="0" smtClean="0"/>
              <a:t>CISSP Guide to Security Essentials, 2e</a:t>
            </a:r>
            <a:endParaRPr lang="en-US" sz="1400" dirty="0"/>
          </a:p>
        </p:txBody>
      </p:sp>
      <p:sp>
        <p:nvSpPr>
          <p:cNvPr id="49"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8D12C07-1A58-4175-A7BB-8BD944569D87}" type="slidenum">
              <a:rPr lang="en-US" altLang="en-US" sz="2000">
                <a:latin typeface="Arial" panose="020B0604020202020204" pitchFamily="34" charset="0"/>
              </a:rPr>
              <a:pPr eaLnBrk="1" hangingPunct="1"/>
              <a:t>24</a:t>
            </a:fld>
            <a:endParaRPr lang="en-US" altLang="en-US" sz="2000">
              <a:latin typeface="Arial" panose="020B0604020202020204" pitchFamily="34" charset="0"/>
            </a:endParaRPr>
          </a:p>
        </p:txBody>
      </p:sp>
      <p:sp>
        <p:nvSpPr>
          <p:cNvPr id="783362" name="Rectangle 2"/>
          <p:cNvSpPr>
            <a:spLocks noGrp="1" noChangeArrowheads="1"/>
          </p:cNvSpPr>
          <p:nvPr>
            <p:ph type="title"/>
          </p:nvPr>
        </p:nvSpPr>
        <p:spPr/>
        <p:txBody>
          <a:bodyPr/>
          <a:lstStyle/>
          <a:p>
            <a:pPr eaLnBrk="1" hangingPunct="1">
              <a:defRPr/>
            </a:pPr>
            <a:r>
              <a:rPr lang="en-US" dirty="0" smtClean="0">
                <a:ea typeface="+mj-ea"/>
              </a:rPr>
              <a:t>Wireless Network Technologies (cont.)</a:t>
            </a:r>
          </a:p>
        </p:txBody>
      </p:sp>
      <p:graphicFrame>
        <p:nvGraphicFramePr>
          <p:cNvPr id="783416" name="Group 56"/>
          <p:cNvGraphicFramePr>
            <a:graphicFrameLocks noGrp="1"/>
          </p:cNvGraphicFramePr>
          <p:nvPr>
            <p:ph type="tbl" idx="1"/>
          </p:nvPr>
        </p:nvGraphicFramePr>
        <p:xfrm>
          <a:off x="2209800" y="3124200"/>
          <a:ext cx="7772400" cy="2743200"/>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Standard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Spectrum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Data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Range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Released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802.11a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 GHz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 Mbit/s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120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802.11b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2.4 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11 Mbit/s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140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802.11g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2.4 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 Mbit/s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140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2003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802.11n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2.4 / 5 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248 Mbit/s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250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2009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802.11y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3.7 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54 Mbit/s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5000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2008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83417" name="Rectangle 57"/>
          <p:cNvSpPr>
            <a:spLocks noChangeArrowheads="1"/>
          </p:cNvSpPr>
          <p:nvPr/>
        </p:nvSpPr>
        <p:spPr bwMode="auto">
          <a:xfrm>
            <a:off x="914400" y="2133600"/>
            <a:ext cx="10566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50000"/>
              </a:spcBef>
              <a:buFontTx/>
              <a:buChar char="•"/>
              <a:defRPr/>
            </a:pPr>
            <a:r>
              <a:rPr lang="en-US" sz="2600" dirty="0">
                <a:latin typeface="Arial" charset="0"/>
                <a:ea typeface="ＭＳ Ｐゴシック" charset="0"/>
              </a:rPr>
              <a:t>Wi-Fi standards</a:t>
            </a:r>
          </a:p>
        </p:txBody>
      </p:sp>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48181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F3ED93D-BD0E-47C4-BCBE-00854E1DE6D3}" type="slidenum">
              <a:rPr lang="en-US" altLang="en-US" sz="2000">
                <a:latin typeface="Arial" panose="020B0604020202020204" pitchFamily="34" charset="0"/>
              </a:rPr>
              <a:pPr eaLnBrk="1" hangingPunct="1"/>
              <a:t>25</a:t>
            </a:fld>
            <a:endParaRPr lang="en-US" altLang="en-US" sz="2000">
              <a:latin typeface="Arial" panose="020B0604020202020204" pitchFamily="34" charset="0"/>
            </a:endParaRPr>
          </a:p>
        </p:txBody>
      </p:sp>
      <p:sp>
        <p:nvSpPr>
          <p:cNvPr id="785410" name="Rectangle 2"/>
          <p:cNvSpPr>
            <a:spLocks noGrp="1" noChangeArrowheads="1"/>
          </p:cNvSpPr>
          <p:nvPr>
            <p:ph type="title"/>
          </p:nvPr>
        </p:nvSpPr>
        <p:spPr/>
        <p:txBody>
          <a:bodyPr/>
          <a:lstStyle/>
          <a:p>
            <a:pPr eaLnBrk="1" hangingPunct="1">
              <a:defRPr/>
            </a:pPr>
            <a:r>
              <a:rPr lang="en-US" dirty="0" smtClean="0">
                <a:ea typeface="+mj-ea"/>
              </a:rPr>
              <a:t>Wireless Network Technologies (cont.)</a:t>
            </a:r>
          </a:p>
        </p:txBody>
      </p:sp>
      <p:sp>
        <p:nvSpPr>
          <p:cNvPr id="785411" name="Rectangle 3"/>
          <p:cNvSpPr>
            <a:spLocks noGrp="1" noChangeArrowheads="1"/>
          </p:cNvSpPr>
          <p:nvPr>
            <p:ph type="body" idx="1"/>
          </p:nvPr>
        </p:nvSpPr>
        <p:spPr/>
        <p:txBody>
          <a:bodyPr/>
          <a:lstStyle/>
          <a:p>
            <a:pPr eaLnBrk="1" hangingPunct="1">
              <a:lnSpc>
                <a:spcPct val="90000"/>
              </a:lnSpc>
              <a:defRPr/>
            </a:pPr>
            <a:r>
              <a:rPr lang="en-US" smtClean="0">
                <a:ea typeface="+mn-ea"/>
              </a:rPr>
              <a:t>Wi-Fi security</a:t>
            </a:r>
          </a:p>
          <a:p>
            <a:pPr lvl="1" eaLnBrk="1" hangingPunct="1">
              <a:lnSpc>
                <a:spcPct val="90000"/>
              </a:lnSpc>
              <a:defRPr/>
            </a:pPr>
            <a:r>
              <a:rPr lang="en-US" smtClean="0">
                <a:ea typeface="+mn-ea"/>
              </a:rPr>
              <a:t>SSID should be a non-default value</a:t>
            </a:r>
          </a:p>
          <a:p>
            <a:pPr lvl="1" eaLnBrk="1" hangingPunct="1">
              <a:lnSpc>
                <a:spcPct val="90000"/>
              </a:lnSpc>
              <a:defRPr/>
            </a:pPr>
            <a:r>
              <a:rPr lang="en-US" smtClean="0">
                <a:ea typeface="+mn-ea"/>
              </a:rPr>
              <a:t>SSID broadcast should be disabled</a:t>
            </a:r>
          </a:p>
          <a:p>
            <a:pPr lvl="1" eaLnBrk="1" hangingPunct="1">
              <a:lnSpc>
                <a:spcPct val="90000"/>
              </a:lnSpc>
              <a:defRPr/>
            </a:pPr>
            <a:r>
              <a:rPr lang="en-US" smtClean="0">
                <a:ea typeface="+mn-ea"/>
              </a:rPr>
              <a:t>MAC access control</a:t>
            </a:r>
          </a:p>
          <a:p>
            <a:pPr lvl="1" eaLnBrk="1" hangingPunct="1">
              <a:lnSpc>
                <a:spcPct val="90000"/>
              </a:lnSpc>
              <a:defRPr/>
            </a:pPr>
            <a:r>
              <a:rPr lang="en-US" smtClean="0">
                <a:ea typeface="+mn-ea"/>
              </a:rPr>
              <a:t>Authentication</a:t>
            </a:r>
          </a:p>
          <a:p>
            <a:pPr lvl="1" eaLnBrk="1" hangingPunct="1">
              <a:lnSpc>
                <a:spcPct val="90000"/>
              </a:lnSpc>
              <a:defRPr/>
            </a:pPr>
            <a:r>
              <a:rPr lang="en-US" smtClean="0">
                <a:ea typeface="+mn-ea"/>
              </a:rPr>
              <a:t>Encryption</a:t>
            </a:r>
          </a:p>
          <a:p>
            <a:pPr lvl="2" eaLnBrk="1" hangingPunct="1">
              <a:lnSpc>
                <a:spcPct val="90000"/>
              </a:lnSpc>
              <a:defRPr/>
            </a:pPr>
            <a:r>
              <a:rPr lang="en-US" smtClean="0">
                <a:ea typeface="+mn-ea"/>
              </a:rPr>
              <a:t>WEP (Wired Equivalent Privacy)</a:t>
            </a:r>
          </a:p>
          <a:p>
            <a:pPr lvl="2" eaLnBrk="1" hangingPunct="1">
              <a:lnSpc>
                <a:spcPct val="90000"/>
              </a:lnSpc>
              <a:defRPr/>
            </a:pPr>
            <a:r>
              <a:rPr lang="en-US" smtClean="0">
                <a:ea typeface="+mn-ea"/>
              </a:rPr>
              <a:t>WPA (Wireless Protected Access)</a:t>
            </a:r>
          </a:p>
          <a:p>
            <a:pPr lvl="2" eaLnBrk="1" hangingPunct="1">
              <a:lnSpc>
                <a:spcPct val="90000"/>
              </a:lnSpc>
              <a:defRPr/>
            </a:pPr>
            <a:r>
              <a:rPr lang="en-US" smtClean="0">
                <a:ea typeface="+mn-ea"/>
              </a:rPr>
              <a:t>WPA2 (superset of WPA, full standard)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23565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E1E2500-9E6B-4E6C-BC46-F191DF59890A}" type="slidenum">
              <a:rPr lang="en-US" altLang="en-US" sz="2000">
                <a:latin typeface="Arial" panose="020B0604020202020204" pitchFamily="34" charset="0"/>
              </a:rPr>
              <a:pPr eaLnBrk="1" hangingPunct="1"/>
              <a:t>26</a:t>
            </a:fld>
            <a:endParaRPr lang="en-US" altLang="en-US" sz="2000">
              <a:latin typeface="Arial" panose="020B0604020202020204" pitchFamily="34" charset="0"/>
            </a:endParaRPr>
          </a:p>
        </p:txBody>
      </p:sp>
      <p:sp>
        <p:nvSpPr>
          <p:cNvPr id="786434" name="Rectangle 2"/>
          <p:cNvSpPr>
            <a:spLocks noGrp="1" noChangeArrowheads="1"/>
          </p:cNvSpPr>
          <p:nvPr>
            <p:ph type="title"/>
          </p:nvPr>
        </p:nvSpPr>
        <p:spPr/>
        <p:txBody>
          <a:bodyPr/>
          <a:lstStyle/>
          <a:p>
            <a:pPr eaLnBrk="1" hangingPunct="1">
              <a:defRPr/>
            </a:pPr>
            <a:r>
              <a:rPr lang="en-US" dirty="0" smtClean="0">
                <a:ea typeface="+mj-ea"/>
              </a:rPr>
              <a:t>Wireless Network Technologies (cont.)</a:t>
            </a:r>
          </a:p>
        </p:txBody>
      </p:sp>
      <p:sp>
        <p:nvSpPr>
          <p:cNvPr id="786435" name="Rectangle 3"/>
          <p:cNvSpPr>
            <a:spLocks noGrp="1" noChangeArrowheads="1"/>
          </p:cNvSpPr>
          <p:nvPr>
            <p:ph type="body" idx="1"/>
          </p:nvPr>
        </p:nvSpPr>
        <p:spPr/>
        <p:txBody>
          <a:bodyPr/>
          <a:lstStyle/>
          <a:p>
            <a:pPr eaLnBrk="1" hangingPunct="1">
              <a:lnSpc>
                <a:spcPct val="90000"/>
              </a:lnSpc>
            </a:pPr>
            <a:r>
              <a:rPr lang="en-US" altLang="en-US" dirty="0" smtClean="0"/>
              <a:t>Bluetooth</a:t>
            </a:r>
          </a:p>
          <a:p>
            <a:pPr lvl="1" eaLnBrk="1" hangingPunct="1">
              <a:lnSpc>
                <a:spcPct val="90000"/>
              </a:lnSpc>
            </a:pPr>
            <a:r>
              <a:rPr lang="en-US" altLang="en-US" dirty="0" smtClean="0"/>
              <a:t>Personal Area Network (PAN) technology</a:t>
            </a:r>
          </a:p>
          <a:p>
            <a:pPr lvl="1" eaLnBrk="1" hangingPunct="1">
              <a:lnSpc>
                <a:spcPct val="90000"/>
              </a:lnSpc>
            </a:pPr>
            <a:r>
              <a:rPr lang="en-US" altLang="en-US" dirty="0" smtClean="0"/>
              <a:t>Data rate: 1Mbit/s – 3Mbit/s </a:t>
            </a:r>
          </a:p>
          <a:p>
            <a:pPr lvl="1" eaLnBrk="1" hangingPunct="1">
              <a:lnSpc>
                <a:spcPct val="90000"/>
              </a:lnSpc>
            </a:pPr>
            <a:r>
              <a:rPr lang="en-US" altLang="en-US" dirty="0" smtClean="0"/>
              <a:t>Distance: up to 10 m</a:t>
            </a:r>
          </a:p>
          <a:p>
            <a:pPr lvl="1" eaLnBrk="1" hangingPunct="1">
              <a:lnSpc>
                <a:spcPct val="90000"/>
              </a:lnSpc>
            </a:pPr>
            <a:r>
              <a:rPr lang="en-US" altLang="en-US" dirty="0" smtClean="0"/>
              <a:t>Devices can authenticate through a process called </a:t>
            </a:r>
            <a:r>
              <a:rPr lang="ja-JP" altLang="en-US" dirty="0" smtClean="0"/>
              <a:t>“</a:t>
            </a:r>
            <a:r>
              <a:rPr lang="en-US" altLang="ja-JP" dirty="0" smtClean="0"/>
              <a:t>pairing</a:t>
            </a:r>
            <a:r>
              <a:rPr lang="ja-JP" altLang="en-US" dirty="0" smtClean="0"/>
              <a:t>”</a:t>
            </a:r>
            <a:r>
              <a:rPr lang="en-US" altLang="ja-JP" dirty="0" smtClean="0"/>
              <a:t>, during which two devices can exchange a cryptographic secret key that the two devices can later use to securely identify themselves.  </a:t>
            </a:r>
          </a:p>
          <a:p>
            <a:pPr lvl="1" eaLnBrk="1" hangingPunct="1">
              <a:lnSpc>
                <a:spcPct val="90000"/>
              </a:lnSpc>
            </a:pPr>
            <a:r>
              <a:rPr lang="en-US" altLang="en-US" dirty="0" smtClean="0"/>
              <a:t>Communications between paired devices can also be encrypted.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77890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938DEB8-E46D-4232-8E3B-092B60392434}" type="slidenum">
              <a:rPr lang="en-US" altLang="en-US" sz="2000">
                <a:latin typeface="Arial" panose="020B0604020202020204" pitchFamily="34" charset="0"/>
              </a:rPr>
              <a:pPr eaLnBrk="1" hangingPunct="1"/>
              <a:t>27</a:t>
            </a:fld>
            <a:endParaRPr lang="en-US" altLang="en-US" sz="2000">
              <a:latin typeface="Arial" panose="020B0604020202020204" pitchFamily="34" charset="0"/>
            </a:endParaRPr>
          </a:p>
        </p:txBody>
      </p:sp>
      <p:sp>
        <p:nvSpPr>
          <p:cNvPr id="787458" name="Rectangle 2"/>
          <p:cNvSpPr>
            <a:spLocks noGrp="1" noChangeArrowheads="1"/>
          </p:cNvSpPr>
          <p:nvPr>
            <p:ph type="title"/>
          </p:nvPr>
        </p:nvSpPr>
        <p:spPr/>
        <p:txBody>
          <a:bodyPr/>
          <a:lstStyle/>
          <a:p>
            <a:pPr eaLnBrk="1" hangingPunct="1">
              <a:defRPr/>
            </a:pPr>
            <a:r>
              <a:rPr lang="en-US" dirty="0" smtClean="0">
                <a:ea typeface="+mj-ea"/>
              </a:rPr>
              <a:t>Wireless Network Technologies (cont.)</a:t>
            </a:r>
          </a:p>
        </p:txBody>
      </p:sp>
      <p:sp>
        <p:nvSpPr>
          <p:cNvPr id="787459" name="Rectangle 3"/>
          <p:cNvSpPr>
            <a:spLocks noGrp="1" noChangeArrowheads="1"/>
          </p:cNvSpPr>
          <p:nvPr>
            <p:ph type="body" idx="1"/>
          </p:nvPr>
        </p:nvSpPr>
        <p:spPr/>
        <p:txBody>
          <a:bodyPr/>
          <a:lstStyle/>
          <a:p>
            <a:pPr eaLnBrk="1" hangingPunct="1">
              <a:defRPr/>
            </a:pPr>
            <a:r>
              <a:rPr lang="en-US" dirty="0" smtClean="0">
                <a:ea typeface="+mn-ea"/>
              </a:rPr>
              <a:t>IrDA</a:t>
            </a:r>
          </a:p>
          <a:p>
            <a:pPr lvl="1" eaLnBrk="1" hangingPunct="1">
              <a:defRPr/>
            </a:pPr>
            <a:r>
              <a:rPr lang="en-US" dirty="0" smtClean="0">
                <a:ea typeface="+mn-ea"/>
              </a:rPr>
              <a:t>Infrared Data Association standard</a:t>
            </a:r>
          </a:p>
          <a:p>
            <a:pPr lvl="1" eaLnBrk="1" hangingPunct="1">
              <a:defRPr/>
            </a:pPr>
            <a:r>
              <a:rPr lang="en-US" dirty="0" smtClean="0">
                <a:ea typeface="+mn-ea"/>
              </a:rPr>
              <a:t>Infrared light spectrum from 2.4kbit/s to 16Mbit/s</a:t>
            </a:r>
          </a:p>
          <a:p>
            <a:pPr lvl="2" eaLnBrk="1" hangingPunct="1">
              <a:defRPr/>
            </a:pPr>
            <a:r>
              <a:rPr lang="en-US" dirty="0" smtClean="0">
                <a:ea typeface="+mn-ea"/>
              </a:rPr>
              <a:t>Requires line-of-sight </a:t>
            </a:r>
          </a:p>
          <a:p>
            <a:pPr lvl="1" eaLnBrk="1" hangingPunct="1">
              <a:defRPr/>
            </a:pPr>
            <a:r>
              <a:rPr lang="en-US" dirty="0" smtClean="0">
                <a:ea typeface="+mn-ea"/>
              </a:rPr>
              <a:t>Once popular, now replaced with Bluetooth</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5911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5886B17-9760-40C0-9E88-D3CCD17A8CA6}" type="slidenum">
              <a:rPr lang="en-US" altLang="en-US" sz="2000">
                <a:latin typeface="Arial" panose="020B0604020202020204" pitchFamily="34" charset="0"/>
              </a:rPr>
              <a:pPr eaLnBrk="1" hangingPunct="1"/>
              <a:t>28</a:t>
            </a:fld>
            <a:endParaRPr lang="en-US" altLang="en-US" sz="2000">
              <a:latin typeface="Arial" panose="020B0604020202020204" pitchFamily="34" charset="0"/>
            </a:endParaRPr>
          </a:p>
        </p:txBody>
      </p:sp>
      <p:sp>
        <p:nvSpPr>
          <p:cNvPr id="788482" name="Rectangle 2"/>
          <p:cNvSpPr>
            <a:spLocks noGrp="1" noChangeArrowheads="1"/>
          </p:cNvSpPr>
          <p:nvPr>
            <p:ph type="title"/>
          </p:nvPr>
        </p:nvSpPr>
        <p:spPr/>
        <p:txBody>
          <a:bodyPr/>
          <a:lstStyle/>
          <a:p>
            <a:pPr eaLnBrk="1" hangingPunct="1">
              <a:defRPr/>
            </a:pPr>
            <a:r>
              <a:rPr lang="en-US" dirty="0" smtClean="0">
                <a:ea typeface="+mj-ea"/>
              </a:rPr>
              <a:t>Wireless Network Technologies (cont.)</a:t>
            </a:r>
          </a:p>
        </p:txBody>
      </p:sp>
      <p:sp>
        <p:nvSpPr>
          <p:cNvPr id="788483" name="Rectangle 3"/>
          <p:cNvSpPr>
            <a:spLocks noGrp="1" noChangeArrowheads="1"/>
          </p:cNvSpPr>
          <p:nvPr>
            <p:ph type="body" idx="1"/>
          </p:nvPr>
        </p:nvSpPr>
        <p:spPr/>
        <p:txBody>
          <a:bodyPr/>
          <a:lstStyle/>
          <a:p>
            <a:pPr eaLnBrk="1" hangingPunct="1">
              <a:defRPr/>
            </a:pPr>
            <a:r>
              <a:rPr lang="en-US" dirty="0" smtClean="0">
                <a:ea typeface="+mn-ea"/>
              </a:rPr>
              <a:t>Wireless USB (WUSB)</a:t>
            </a:r>
          </a:p>
          <a:p>
            <a:pPr lvl="1" eaLnBrk="1" hangingPunct="1">
              <a:defRPr/>
            </a:pPr>
            <a:r>
              <a:rPr lang="en-US" dirty="0" smtClean="0">
                <a:ea typeface="+mn-ea"/>
              </a:rPr>
              <a:t>Wireless protocol designed for wireless connectivity of various computer peripherals</a:t>
            </a:r>
          </a:p>
          <a:p>
            <a:pPr lvl="2" eaLnBrk="1" hangingPunct="1">
              <a:defRPr/>
            </a:pPr>
            <a:r>
              <a:rPr lang="en-US" dirty="0" smtClean="0">
                <a:ea typeface="+mn-ea"/>
              </a:rPr>
              <a:t>Printers, digital cameras, hard disks, and other high-throughput devices  </a:t>
            </a:r>
          </a:p>
          <a:p>
            <a:pPr lvl="1" eaLnBrk="1" hangingPunct="1">
              <a:defRPr/>
            </a:pPr>
            <a:r>
              <a:rPr lang="en-US" dirty="0" smtClean="0">
                <a:ea typeface="+mn-ea"/>
              </a:rPr>
              <a:t>Bandwidth ranges from 110 Mbit/s at 10 meters to 480 Mbit/s at 3 meters</a:t>
            </a:r>
          </a:p>
          <a:p>
            <a:pPr lvl="1" eaLnBrk="1" hangingPunct="1">
              <a:defRPr/>
            </a:pPr>
            <a:r>
              <a:rPr lang="en-US" dirty="0" smtClean="0">
                <a:ea typeface="+mn-ea"/>
              </a:rPr>
              <a:t>3.1 to 10.6 GHz frequency range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05203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C27EC40-637E-4CD5-8809-74CDD32F2557}" type="slidenum">
              <a:rPr lang="en-US" altLang="en-US" sz="2000">
                <a:latin typeface="Arial" panose="020B0604020202020204" pitchFamily="34" charset="0"/>
              </a:rPr>
              <a:pPr eaLnBrk="1" hangingPunct="1"/>
              <a:t>29</a:t>
            </a:fld>
            <a:endParaRPr lang="en-US" altLang="en-US" sz="2000">
              <a:latin typeface="Arial" panose="020B0604020202020204" pitchFamily="34" charset="0"/>
            </a:endParaRPr>
          </a:p>
        </p:txBody>
      </p:sp>
      <p:sp>
        <p:nvSpPr>
          <p:cNvPr id="789506" name="Rectangle 2"/>
          <p:cNvSpPr>
            <a:spLocks noGrp="1" noChangeArrowheads="1"/>
          </p:cNvSpPr>
          <p:nvPr>
            <p:ph type="title"/>
          </p:nvPr>
        </p:nvSpPr>
        <p:spPr/>
        <p:txBody>
          <a:bodyPr/>
          <a:lstStyle/>
          <a:p>
            <a:pPr eaLnBrk="1" hangingPunct="1">
              <a:defRPr/>
            </a:pPr>
            <a:r>
              <a:rPr lang="en-US" dirty="0" smtClean="0">
                <a:ea typeface="+mj-ea"/>
              </a:rPr>
              <a:t>Wireless Network Technologies (cont.)</a:t>
            </a:r>
          </a:p>
        </p:txBody>
      </p:sp>
      <p:sp>
        <p:nvSpPr>
          <p:cNvPr id="789507" name="Rectangle 3"/>
          <p:cNvSpPr>
            <a:spLocks noGrp="1" noChangeArrowheads="1"/>
          </p:cNvSpPr>
          <p:nvPr>
            <p:ph type="body" idx="1"/>
          </p:nvPr>
        </p:nvSpPr>
        <p:spPr/>
        <p:txBody>
          <a:bodyPr/>
          <a:lstStyle/>
          <a:p>
            <a:pPr eaLnBrk="1" hangingPunct="1"/>
            <a:r>
              <a:rPr lang="en-US" altLang="en-US" dirty="0" smtClean="0"/>
              <a:t>Near Field Communication (NFC)</a:t>
            </a:r>
          </a:p>
          <a:p>
            <a:pPr lvl="1" eaLnBrk="1" hangingPunct="1"/>
            <a:r>
              <a:rPr lang="en-US" altLang="en-US" dirty="0" smtClean="0"/>
              <a:t>Ultra-short distance (up to 10cm or 4</a:t>
            </a:r>
            <a:r>
              <a:rPr lang="ja-JP" altLang="en-US" dirty="0" smtClean="0"/>
              <a:t>”</a:t>
            </a:r>
            <a:r>
              <a:rPr lang="en-US" altLang="ja-JP" dirty="0" smtClean="0"/>
              <a:t>)</a:t>
            </a:r>
          </a:p>
          <a:p>
            <a:pPr lvl="1" eaLnBrk="1" hangingPunct="1"/>
            <a:r>
              <a:rPr lang="en-US" altLang="en-US" dirty="0" smtClean="0"/>
              <a:t>Rates: 106 </a:t>
            </a:r>
            <a:r>
              <a:rPr lang="en-US" altLang="en-US" dirty="0" err="1" smtClean="0"/>
              <a:t>kbit</a:t>
            </a:r>
            <a:r>
              <a:rPr lang="en-US" altLang="en-US" dirty="0" smtClean="0"/>
              <a:t>/s, 212 </a:t>
            </a:r>
            <a:r>
              <a:rPr lang="en-US" altLang="en-US" dirty="0" err="1" smtClean="0"/>
              <a:t>kbit</a:t>
            </a:r>
            <a:r>
              <a:rPr lang="en-US" altLang="en-US" dirty="0" smtClean="0"/>
              <a:t>/s, or 424 </a:t>
            </a:r>
            <a:r>
              <a:rPr lang="en-US" altLang="en-US" dirty="0" err="1" smtClean="0"/>
              <a:t>kbit</a:t>
            </a:r>
            <a:r>
              <a:rPr lang="en-US" altLang="en-US" dirty="0" smtClean="0"/>
              <a:t>/s </a:t>
            </a:r>
          </a:p>
          <a:p>
            <a:pPr lvl="1" eaLnBrk="1" hangingPunct="1"/>
            <a:r>
              <a:rPr lang="en-US" altLang="en-US" dirty="0" smtClean="0"/>
              <a:t>Active or passive mode</a:t>
            </a:r>
          </a:p>
          <a:p>
            <a:pPr lvl="2" eaLnBrk="1" hangingPunct="1"/>
            <a:r>
              <a:rPr lang="en-US" altLang="en-US" dirty="0" smtClean="0"/>
              <a:t>Passive mode ideal for key card access control</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35367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3D97820-7B10-423A-A220-9A0033F0C43D}" type="slidenum">
              <a:rPr lang="en-US" altLang="en-US" sz="2000">
                <a:latin typeface="Arial" panose="020B0604020202020204" pitchFamily="34" charset="0"/>
              </a:rPr>
              <a:pPr eaLnBrk="1" hangingPunct="1"/>
              <a:t>3</a:t>
            </a:fld>
            <a:endParaRPr lang="en-US" altLang="en-US" sz="2000">
              <a:latin typeface="Arial" panose="020B0604020202020204" pitchFamily="34" charset="0"/>
            </a:endParaRPr>
          </a:p>
        </p:txBody>
      </p:sp>
      <p:sp>
        <p:nvSpPr>
          <p:cNvPr id="760834" name="Rectangle 2"/>
          <p:cNvSpPr>
            <a:spLocks noGrp="1" noChangeArrowheads="1"/>
          </p:cNvSpPr>
          <p:nvPr>
            <p:ph type="title"/>
          </p:nvPr>
        </p:nvSpPr>
        <p:spPr/>
        <p:txBody>
          <a:bodyPr/>
          <a:lstStyle/>
          <a:p>
            <a:pPr eaLnBrk="1" hangingPunct="1">
              <a:defRPr/>
            </a:pPr>
            <a:r>
              <a:rPr lang="en-US" dirty="0" smtClean="0">
                <a:ea typeface="+mj-ea"/>
              </a:rPr>
              <a:t>Wired Telecom Technologies</a:t>
            </a:r>
          </a:p>
        </p:txBody>
      </p:sp>
      <p:sp>
        <p:nvSpPr>
          <p:cNvPr id="760835" name="Rectangle 3"/>
          <p:cNvSpPr>
            <a:spLocks noGrp="1" noChangeArrowheads="1"/>
          </p:cNvSpPr>
          <p:nvPr>
            <p:ph type="body" idx="1"/>
          </p:nvPr>
        </p:nvSpPr>
        <p:spPr/>
        <p:txBody>
          <a:bodyPr/>
          <a:lstStyle/>
          <a:p>
            <a:pPr eaLnBrk="1" hangingPunct="1"/>
            <a:r>
              <a:rPr lang="en-US" altLang="en-US" dirty="0" smtClean="0"/>
              <a:t>DS-1, aka T-1</a:t>
            </a:r>
          </a:p>
          <a:p>
            <a:pPr lvl="1" eaLnBrk="1" hangingPunct="1"/>
            <a:r>
              <a:rPr lang="en-US" altLang="en-US" dirty="0" smtClean="0"/>
              <a:t>24 voice or data channels, each 1.544 Mbit/sec</a:t>
            </a:r>
          </a:p>
          <a:p>
            <a:pPr eaLnBrk="1" hangingPunct="1"/>
            <a:r>
              <a:rPr lang="en-US" altLang="en-US" dirty="0" smtClean="0"/>
              <a:t>Other T-carrier protocols</a:t>
            </a:r>
          </a:p>
          <a:p>
            <a:pPr lvl="1" eaLnBrk="1" hangingPunct="1"/>
            <a:r>
              <a:rPr lang="en-US" altLang="en-US" dirty="0" smtClean="0"/>
              <a:t>DS-3 (673 voice channels, 45mBit/s)</a:t>
            </a:r>
          </a:p>
          <a:p>
            <a:pPr lvl="1" eaLnBrk="1" hangingPunct="1"/>
            <a:r>
              <a:rPr lang="en-US" altLang="en-US" dirty="0" smtClean="0"/>
              <a:t>DS-4 (4,032 channels, 274mBit/s)</a:t>
            </a:r>
          </a:p>
          <a:p>
            <a:pPr lvl="1" eaLnBrk="1" hangingPunct="1"/>
            <a:r>
              <a:rPr lang="en-US" altLang="en-US" dirty="0" smtClean="0"/>
              <a:t>DS-5 (5,760 channels, 400mBit/s)</a:t>
            </a:r>
          </a:p>
          <a:p>
            <a:pPr eaLnBrk="1" hangingPunct="1"/>
            <a:r>
              <a:rPr lang="en-US" altLang="en-US" dirty="0" smtClean="0"/>
              <a:t>E-1 – Euro version</a:t>
            </a:r>
          </a:p>
          <a:p>
            <a:pPr lvl="1" eaLnBrk="1" hangingPunct="1"/>
            <a:r>
              <a:rPr lang="en-US" altLang="en-US" dirty="0" smtClean="0"/>
              <a:t>32 channels instead of 24, otherwise similar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79655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98E7E53-ED82-45FE-8543-D46788CDF568}" type="slidenum">
              <a:rPr lang="en-US" altLang="en-US" sz="2000">
                <a:latin typeface="Arial" panose="020B0604020202020204" pitchFamily="34" charset="0"/>
              </a:rPr>
              <a:pPr eaLnBrk="1" hangingPunct="1"/>
              <a:t>30</a:t>
            </a:fld>
            <a:endParaRPr lang="en-US" altLang="en-US" sz="2000">
              <a:latin typeface="Arial" panose="020B0604020202020204" pitchFamily="34" charset="0"/>
            </a:endParaRPr>
          </a:p>
        </p:txBody>
      </p:sp>
      <p:sp>
        <p:nvSpPr>
          <p:cNvPr id="791554" name="Rectangle 2"/>
          <p:cNvSpPr>
            <a:spLocks noGrp="1" noChangeArrowheads="1"/>
          </p:cNvSpPr>
          <p:nvPr>
            <p:ph type="title"/>
          </p:nvPr>
        </p:nvSpPr>
        <p:spPr/>
        <p:txBody>
          <a:bodyPr/>
          <a:lstStyle/>
          <a:p>
            <a:pPr eaLnBrk="1" hangingPunct="1">
              <a:defRPr/>
            </a:pPr>
            <a:r>
              <a:rPr lang="en-US" dirty="0" smtClean="0">
                <a:ea typeface="+mj-ea"/>
              </a:rPr>
              <a:t>OSI Network Model</a:t>
            </a:r>
          </a:p>
        </p:txBody>
      </p:sp>
      <p:sp>
        <p:nvSpPr>
          <p:cNvPr id="791555" name="Rectangle 3"/>
          <p:cNvSpPr>
            <a:spLocks noGrp="1" noChangeArrowheads="1"/>
          </p:cNvSpPr>
          <p:nvPr>
            <p:ph type="body" idx="1"/>
          </p:nvPr>
        </p:nvSpPr>
        <p:spPr>
          <a:xfrm>
            <a:off x="711200" y="1676400"/>
            <a:ext cx="3037840" cy="3700272"/>
          </a:xfrm>
        </p:spPr>
        <p:txBody>
          <a:bodyPr/>
          <a:lstStyle/>
          <a:p>
            <a:pPr eaLnBrk="1" hangingPunct="1">
              <a:defRPr/>
            </a:pPr>
            <a:r>
              <a:rPr lang="en-US" dirty="0" smtClean="0">
                <a:ea typeface="+mn-ea"/>
              </a:rPr>
              <a:t>Physical                                    </a:t>
            </a:r>
            <a:endParaRPr lang="en-US" dirty="0" smtClean="0">
              <a:solidFill>
                <a:srgbClr val="FF0000"/>
              </a:solidFill>
              <a:ea typeface="+mn-ea"/>
            </a:endParaRPr>
          </a:p>
          <a:p>
            <a:pPr eaLnBrk="1" hangingPunct="1">
              <a:defRPr/>
            </a:pPr>
            <a:r>
              <a:rPr lang="en-US" dirty="0" smtClean="0">
                <a:ea typeface="+mn-ea"/>
              </a:rPr>
              <a:t>Data link</a:t>
            </a:r>
          </a:p>
          <a:p>
            <a:pPr eaLnBrk="1" hangingPunct="1">
              <a:defRPr/>
            </a:pPr>
            <a:r>
              <a:rPr lang="en-US" dirty="0" smtClean="0">
                <a:ea typeface="+mn-ea"/>
              </a:rPr>
              <a:t>Network</a:t>
            </a:r>
          </a:p>
          <a:p>
            <a:pPr eaLnBrk="1" hangingPunct="1">
              <a:defRPr/>
            </a:pPr>
            <a:r>
              <a:rPr lang="en-US" dirty="0" smtClean="0">
                <a:ea typeface="+mn-ea"/>
              </a:rPr>
              <a:t>Transport</a:t>
            </a:r>
          </a:p>
          <a:p>
            <a:pPr eaLnBrk="1" hangingPunct="1">
              <a:defRPr/>
            </a:pPr>
            <a:r>
              <a:rPr lang="en-US" dirty="0" smtClean="0">
                <a:ea typeface="+mn-ea"/>
              </a:rPr>
              <a:t>Session</a:t>
            </a:r>
          </a:p>
          <a:p>
            <a:pPr eaLnBrk="1" hangingPunct="1">
              <a:defRPr/>
            </a:pPr>
            <a:r>
              <a:rPr lang="en-US" dirty="0" smtClean="0">
                <a:ea typeface="+mn-ea"/>
              </a:rPr>
              <a:t>Presentation</a:t>
            </a:r>
          </a:p>
          <a:p>
            <a:pPr eaLnBrk="1" hangingPunct="1">
              <a:defRPr/>
            </a:pPr>
            <a:r>
              <a:rPr lang="en-US" dirty="0" smtClean="0">
                <a:ea typeface="+mn-ea"/>
              </a:rPr>
              <a:t>Application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264" y="193396"/>
            <a:ext cx="1810512" cy="6321704"/>
          </a:xfrm>
          <a:prstGeom prst="rect">
            <a:avLst/>
          </a:prstGeom>
        </p:spPr>
      </p:pic>
    </p:spTree>
    <p:extLst>
      <p:ext uri="{BB962C8B-B14F-4D97-AF65-F5344CB8AC3E}">
        <p14:creationId xmlns:p14="http://schemas.microsoft.com/office/powerpoint/2010/main" val="40748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6B66149-0E7F-421F-8E8F-31C7A5D0DB9E}" type="slidenum">
              <a:rPr lang="en-US" altLang="en-US" sz="2000">
                <a:latin typeface="Arial" panose="020B0604020202020204" pitchFamily="34" charset="0"/>
              </a:rPr>
              <a:pPr eaLnBrk="1" hangingPunct="1"/>
              <a:t>31</a:t>
            </a:fld>
            <a:endParaRPr lang="en-US" altLang="en-US" sz="2000">
              <a:latin typeface="Arial" panose="020B0604020202020204" pitchFamily="34" charset="0"/>
            </a:endParaRPr>
          </a:p>
        </p:txBody>
      </p:sp>
      <p:sp>
        <p:nvSpPr>
          <p:cNvPr id="792578" name="Rectangle 2"/>
          <p:cNvSpPr>
            <a:spLocks noGrp="1" noChangeArrowheads="1"/>
          </p:cNvSpPr>
          <p:nvPr>
            <p:ph type="title"/>
          </p:nvPr>
        </p:nvSpPr>
        <p:spPr/>
        <p:txBody>
          <a:bodyPr/>
          <a:lstStyle/>
          <a:p>
            <a:pPr eaLnBrk="1" hangingPunct="1">
              <a:defRPr/>
            </a:pPr>
            <a:r>
              <a:rPr lang="en-US" dirty="0" smtClean="0">
                <a:ea typeface="+mj-ea"/>
              </a:rPr>
              <a:t>OSI Network Model: Physical</a:t>
            </a:r>
          </a:p>
        </p:txBody>
      </p:sp>
      <p:sp>
        <p:nvSpPr>
          <p:cNvPr id="792579" name="Rectangle 3"/>
          <p:cNvSpPr>
            <a:spLocks noGrp="1" noChangeArrowheads="1"/>
          </p:cNvSpPr>
          <p:nvPr>
            <p:ph type="body" idx="1"/>
          </p:nvPr>
        </p:nvSpPr>
        <p:spPr/>
        <p:txBody>
          <a:bodyPr/>
          <a:lstStyle/>
          <a:p>
            <a:pPr eaLnBrk="1" hangingPunct="1"/>
            <a:r>
              <a:rPr lang="en-US" altLang="en-US" smtClean="0"/>
              <a:t>Concerned with a network</a:t>
            </a:r>
            <a:r>
              <a:rPr lang="ja-JP" altLang="en-US" smtClean="0"/>
              <a:t>’</a:t>
            </a:r>
            <a:r>
              <a:rPr lang="en-US" altLang="ja-JP" smtClean="0"/>
              <a:t>s physical media</a:t>
            </a:r>
          </a:p>
          <a:p>
            <a:pPr lvl="1" eaLnBrk="1" hangingPunct="1"/>
            <a:r>
              <a:rPr lang="en-US" altLang="en-US" smtClean="0"/>
              <a:t>Electrical</a:t>
            </a:r>
          </a:p>
          <a:p>
            <a:pPr lvl="1" eaLnBrk="1" hangingPunct="1"/>
            <a:r>
              <a:rPr lang="en-US" altLang="en-US" smtClean="0"/>
              <a:t>Optical</a:t>
            </a:r>
          </a:p>
          <a:p>
            <a:pPr lvl="1" eaLnBrk="1" hangingPunct="1"/>
            <a:r>
              <a:rPr lang="en-US" altLang="en-US" smtClean="0"/>
              <a:t>Radio frequency</a:t>
            </a:r>
          </a:p>
          <a:p>
            <a:pPr eaLnBrk="1" hangingPunct="1"/>
            <a:r>
              <a:rPr lang="en-US" altLang="en-US" smtClean="0"/>
              <a:t>Example standards</a:t>
            </a:r>
          </a:p>
          <a:p>
            <a:pPr lvl="1" eaLnBrk="1" hangingPunct="1"/>
            <a:r>
              <a:rPr lang="en-US" altLang="en-US" smtClean="0"/>
              <a:t>RS-232, RS-422, T1, E1, 10Base-T, SONET, DSL, 802.11a (physical), Twinax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29737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DDB2830-BC5D-4B65-B061-2B0A7007325A}" type="slidenum">
              <a:rPr lang="en-US" altLang="en-US" sz="2000">
                <a:latin typeface="Arial" panose="020B0604020202020204" pitchFamily="34" charset="0"/>
              </a:rPr>
              <a:pPr eaLnBrk="1" hangingPunct="1"/>
              <a:t>32</a:t>
            </a:fld>
            <a:endParaRPr lang="en-US" altLang="en-US" sz="2000">
              <a:latin typeface="Arial" panose="020B0604020202020204" pitchFamily="34" charset="0"/>
            </a:endParaRPr>
          </a:p>
        </p:txBody>
      </p:sp>
      <p:sp>
        <p:nvSpPr>
          <p:cNvPr id="793602" name="Rectangle 2"/>
          <p:cNvSpPr>
            <a:spLocks noGrp="1" noChangeArrowheads="1"/>
          </p:cNvSpPr>
          <p:nvPr>
            <p:ph type="title"/>
          </p:nvPr>
        </p:nvSpPr>
        <p:spPr/>
        <p:txBody>
          <a:bodyPr/>
          <a:lstStyle/>
          <a:p>
            <a:pPr eaLnBrk="1" hangingPunct="1">
              <a:defRPr/>
            </a:pPr>
            <a:r>
              <a:rPr lang="en-US" dirty="0" smtClean="0">
                <a:ea typeface="+mj-ea"/>
              </a:rPr>
              <a:t>OSI Network Model: Data Link</a:t>
            </a:r>
          </a:p>
        </p:txBody>
      </p:sp>
      <p:sp>
        <p:nvSpPr>
          <p:cNvPr id="793603" name="Rectangle 3"/>
          <p:cNvSpPr>
            <a:spLocks noGrp="1" noChangeArrowheads="1"/>
          </p:cNvSpPr>
          <p:nvPr>
            <p:ph type="body" idx="1"/>
          </p:nvPr>
        </p:nvSpPr>
        <p:spPr/>
        <p:txBody>
          <a:bodyPr/>
          <a:lstStyle/>
          <a:p>
            <a:pPr eaLnBrk="1" hangingPunct="1">
              <a:defRPr/>
            </a:pPr>
            <a:r>
              <a:rPr lang="en-US" smtClean="0">
                <a:ea typeface="+mn-ea"/>
              </a:rPr>
              <a:t>Concerned with the transfer of data between nodes</a:t>
            </a:r>
          </a:p>
          <a:p>
            <a:pPr eaLnBrk="1" hangingPunct="1">
              <a:defRPr/>
            </a:pPr>
            <a:r>
              <a:rPr lang="en-US" smtClean="0">
                <a:ea typeface="+mn-ea"/>
              </a:rPr>
              <a:t>Manages error correction for any errors that take place at the physical layer</a:t>
            </a:r>
          </a:p>
          <a:p>
            <a:pPr eaLnBrk="1" hangingPunct="1">
              <a:defRPr/>
            </a:pPr>
            <a:r>
              <a:rPr lang="en-US" smtClean="0">
                <a:ea typeface="+mn-ea"/>
              </a:rPr>
              <a:t>Example standards</a:t>
            </a:r>
          </a:p>
          <a:p>
            <a:pPr lvl="1" eaLnBrk="1" hangingPunct="1">
              <a:defRPr/>
            </a:pPr>
            <a:r>
              <a:rPr lang="en-US" smtClean="0">
                <a:ea typeface="+mn-ea"/>
              </a:rPr>
              <a:t>802.3 (Ethernet), 802.11a MAC, GPRS, AppleTalk, ATM, FDDI, Fibre Channel, Frame Relay, PPP, SLIP, Token Ring, Wi-MAX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9027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08A2A92-134C-4338-B1BD-913F063D5F25}" type="slidenum">
              <a:rPr lang="en-US" altLang="en-US" sz="2000">
                <a:latin typeface="Arial" panose="020B0604020202020204" pitchFamily="34" charset="0"/>
              </a:rPr>
              <a:pPr eaLnBrk="1" hangingPunct="1"/>
              <a:t>33</a:t>
            </a:fld>
            <a:endParaRPr lang="en-US" altLang="en-US" sz="2000">
              <a:latin typeface="Arial" panose="020B0604020202020204" pitchFamily="34" charset="0"/>
            </a:endParaRPr>
          </a:p>
        </p:txBody>
      </p:sp>
      <p:sp>
        <p:nvSpPr>
          <p:cNvPr id="794626" name="Rectangle 2"/>
          <p:cNvSpPr>
            <a:spLocks noGrp="1" noChangeArrowheads="1"/>
          </p:cNvSpPr>
          <p:nvPr>
            <p:ph type="title"/>
          </p:nvPr>
        </p:nvSpPr>
        <p:spPr/>
        <p:txBody>
          <a:bodyPr/>
          <a:lstStyle/>
          <a:p>
            <a:pPr eaLnBrk="1" hangingPunct="1">
              <a:defRPr/>
            </a:pPr>
            <a:r>
              <a:rPr lang="en-US" dirty="0" smtClean="0">
                <a:ea typeface="+mj-ea"/>
              </a:rPr>
              <a:t>OSI Network Model: Network</a:t>
            </a:r>
          </a:p>
        </p:txBody>
      </p:sp>
      <p:sp>
        <p:nvSpPr>
          <p:cNvPr id="794627" name="Rectangle 3"/>
          <p:cNvSpPr>
            <a:spLocks noGrp="1" noChangeArrowheads="1"/>
          </p:cNvSpPr>
          <p:nvPr>
            <p:ph type="body" idx="1"/>
          </p:nvPr>
        </p:nvSpPr>
        <p:spPr/>
        <p:txBody>
          <a:bodyPr/>
          <a:lstStyle/>
          <a:p>
            <a:pPr eaLnBrk="1" hangingPunct="1"/>
            <a:r>
              <a:rPr lang="en-US" altLang="en-US" dirty="0" smtClean="0"/>
              <a:t>Used to transport variable-length data sequences between nodes</a:t>
            </a:r>
          </a:p>
          <a:p>
            <a:pPr eaLnBrk="1" hangingPunct="1"/>
            <a:r>
              <a:rPr lang="en-US" altLang="en-US" dirty="0" smtClean="0"/>
              <a:t>Manages fragmentation and reassembly</a:t>
            </a:r>
          </a:p>
          <a:p>
            <a:pPr eaLnBrk="1" hangingPunct="1"/>
            <a:r>
              <a:rPr lang="en-US" altLang="en-US" dirty="0" smtClean="0"/>
              <a:t>Communications are point-to-point</a:t>
            </a:r>
          </a:p>
          <a:p>
            <a:pPr eaLnBrk="1" hangingPunct="1"/>
            <a:r>
              <a:rPr lang="en-US" altLang="en-US" dirty="0" smtClean="0"/>
              <a:t>No notion of a </a:t>
            </a:r>
            <a:r>
              <a:rPr lang="ja-JP" altLang="en-US" dirty="0" smtClean="0"/>
              <a:t>“</a:t>
            </a:r>
            <a:r>
              <a:rPr lang="en-US" altLang="ja-JP" dirty="0" smtClean="0"/>
              <a:t>connection</a:t>
            </a:r>
            <a:r>
              <a:rPr lang="ja-JP" altLang="en-US" dirty="0" smtClean="0"/>
              <a:t>”</a:t>
            </a:r>
            <a:r>
              <a:rPr lang="en-US" altLang="ja-JP" dirty="0" smtClean="0"/>
              <a:t> </a:t>
            </a:r>
          </a:p>
          <a:p>
            <a:pPr eaLnBrk="1" hangingPunct="1"/>
            <a:r>
              <a:rPr lang="en-US" altLang="en-US" dirty="0" smtClean="0"/>
              <a:t>Delivery of data not done here</a:t>
            </a:r>
          </a:p>
          <a:p>
            <a:pPr eaLnBrk="1" hangingPunct="1"/>
            <a:r>
              <a:rPr lang="en-US" altLang="en-US" dirty="0" smtClean="0"/>
              <a:t>Example standards</a:t>
            </a:r>
          </a:p>
          <a:p>
            <a:pPr lvl="1" eaLnBrk="1" hangingPunct="1"/>
            <a:r>
              <a:rPr lang="en-US" altLang="en-US" dirty="0" smtClean="0"/>
              <a:t>IP, ICMP, ARP, IPX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32827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DCC51A2-CB67-4FD9-A130-6B06669C6EC9}" type="slidenum">
              <a:rPr lang="en-US" altLang="en-US" sz="2000">
                <a:latin typeface="Arial" panose="020B0604020202020204" pitchFamily="34" charset="0"/>
              </a:rPr>
              <a:pPr eaLnBrk="1" hangingPunct="1"/>
              <a:t>34</a:t>
            </a:fld>
            <a:endParaRPr lang="en-US" altLang="en-US" sz="2000">
              <a:latin typeface="Arial" panose="020B0604020202020204" pitchFamily="34" charset="0"/>
            </a:endParaRPr>
          </a:p>
        </p:txBody>
      </p:sp>
      <p:sp>
        <p:nvSpPr>
          <p:cNvPr id="795650" name="Rectangle 2"/>
          <p:cNvSpPr>
            <a:spLocks noGrp="1" noChangeArrowheads="1"/>
          </p:cNvSpPr>
          <p:nvPr>
            <p:ph type="title"/>
          </p:nvPr>
        </p:nvSpPr>
        <p:spPr/>
        <p:txBody>
          <a:bodyPr/>
          <a:lstStyle/>
          <a:p>
            <a:pPr eaLnBrk="1" hangingPunct="1">
              <a:defRPr/>
            </a:pPr>
            <a:r>
              <a:rPr lang="en-US" dirty="0" smtClean="0">
                <a:ea typeface="+mj-ea"/>
              </a:rPr>
              <a:t>OSI Network Model: Transport</a:t>
            </a:r>
          </a:p>
        </p:txBody>
      </p:sp>
      <p:sp>
        <p:nvSpPr>
          <p:cNvPr id="795651" name="Rectangle 3"/>
          <p:cNvSpPr>
            <a:spLocks noGrp="1" noChangeArrowheads="1"/>
          </p:cNvSpPr>
          <p:nvPr>
            <p:ph type="body" idx="1"/>
          </p:nvPr>
        </p:nvSpPr>
        <p:spPr/>
        <p:txBody>
          <a:bodyPr/>
          <a:lstStyle/>
          <a:p>
            <a:pPr eaLnBrk="1" hangingPunct="1"/>
            <a:r>
              <a:rPr lang="en-US" altLang="en-US" smtClean="0"/>
              <a:t>Manages the delivery of data from node to node on a network</a:t>
            </a:r>
          </a:p>
          <a:p>
            <a:pPr lvl="1" eaLnBrk="1" hangingPunct="1"/>
            <a:r>
              <a:rPr lang="en-US" altLang="en-US" smtClean="0"/>
              <a:t>Even when there are intermediate devices such as routers and a variety of physical media between the nodes</a:t>
            </a:r>
          </a:p>
          <a:p>
            <a:pPr lvl="1" eaLnBrk="1" hangingPunct="1"/>
            <a:r>
              <a:rPr lang="en-US" altLang="en-US" smtClean="0"/>
              <a:t>Manages </a:t>
            </a:r>
            <a:r>
              <a:rPr lang="ja-JP" altLang="en-US" smtClean="0"/>
              <a:t>“</a:t>
            </a:r>
            <a:r>
              <a:rPr lang="en-US" altLang="ja-JP" smtClean="0"/>
              <a:t>connections</a:t>
            </a:r>
            <a:r>
              <a:rPr lang="ja-JP" altLang="en-US" smtClean="0"/>
              <a:t>”</a:t>
            </a:r>
            <a:r>
              <a:rPr lang="en-US" altLang="ja-JP" smtClean="0"/>
              <a:t> </a:t>
            </a:r>
          </a:p>
          <a:p>
            <a:pPr lvl="2" eaLnBrk="1" hangingPunct="1"/>
            <a:r>
              <a:rPr lang="en-US" altLang="en-US" smtClean="0"/>
              <a:t>Guarantee the order of delivery of data packets, packet reassembly, error recovery</a:t>
            </a:r>
          </a:p>
          <a:p>
            <a:pPr lvl="1" eaLnBrk="1" hangingPunct="1"/>
            <a:r>
              <a:rPr lang="en-US" altLang="en-US" smtClean="0"/>
              <a:t>Examples: UDP, TCP, IPsec, PPTP, L2TP, SPX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95000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DA0C29A-F8D6-4358-8534-30CAC90E2B0F}" type="slidenum">
              <a:rPr lang="en-US" altLang="en-US" sz="2000">
                <a:latin typeface="Arial" panose="020B0604020202020204" pitchFamily="34" charset="0"/>
              </a:rPr>
              <a:pPr eaLnBrk="1" hangingPunct="1"/>
              <a:t>35</a:t>
            </a:fld>
            <a:endParaRPr lang="en-US" altLang="en-US" sz="2000">
              <a:latin typeface="Arial" panose="020B0604020202020204" pitchFamily="34" charset="0"/>
            </a:endParaRPr>
          </a:p>
        </p:txBody>
      </p:sp>
      <p:sp>
        <p:nvSpPr>
          <p:cNvPr id="796674" name="Rectangle 2"/>
          <p:cNvSpPr>
            <a:spLocks noGrp="1" noChangeArrowheads="1"/>
          </p:cNvSpPr>
          <p:nvPr>
            <p:ph type="title"/>
          </p:nvPr>
        </p:nvSpPr>
        <p:spPr/>
        <p:txBody>
          <a:bodyPr/>
          <a:lstStyle/>
          <a:p>
            <a:pPr eaLnBrk="1" hangingPunct="1">
              <a:defRPr/>
            </a:pPr>
            <a:r>
              <a:rPr lang="en-US" dirty="0" smtClean="0">
                <a:ea typeface="+mj-ea"/>
              </a:rPr>
              <a:t>OSI Network Model: Session</a:t>
            </a:r>
          </a:p>
        </p:txBody>
      </p:sp>
      <p:sp>
        <p:nvSpPr>
          <p:cNvPr id="796675" name="Rectangle 3"/>
          <p:cNvSpPr>
            <a:spLocks noGrp="1" noChangeArrowheads="1"/>
          </p:cNvSpPr>
          <p:nvPr>
            <p:ph type="body" idx="1"/>
          </p:nvPr>
        </p:nvSpPr>
        <p:spPr/>
        <p:txBody>
          <a:bodyPr/>
          <a:lstStyle/>
          <a:p>
            <a:pPr eaLnBrk="1" hangingPunct="1">
              <a:defRPr/>
            </a:pPr>
            <a:r>
              <a:rPr lang="en-US" smtClean="0">
                <a:ea typeface="+mn-ea"/>
              </a:rPr>
              <a:t>Manages connections between nodes, including session establishment, communication, and teardown </a:t>
            </a:r>
          </a:p>
          <a:p>
            <a:pPr eaLnBrk="1" hangingPunct="1">
              <a:defRPr/>
            </a:pPr>
            <a:r>
              <a:rPr lang="en-US" smtClean="0">
                <a:ea typeface="+mn-ea"/>
              </a:rPr>
              <a:t>Example standards</a:t>
            </a:r>
          </a:p>
          <a:p>
            <a:pPr lvl="1" eaLnBrk="1" hangingPunct="1">
              <a:defRPr/>
            </a:pPr>
            <a:r>
              <a:rPr lang="en-US" smtClean="0">
                <a:ea typeface="+mn-ea"/>
              </a:rPr>
              <a:t>NetBIOS, TCP, SIP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75173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84D5126-FBDE-4404-9E48-83D186E0C6FC}" type="slidenum">
              <a:rPr lang="en-US" altLang="en-US" sz="2000">
                <a:latin typeface="Arial" panose="020B0604020202020204" pitchFamily="34" charset="0"/>
              </a:rPr>
              <a:pPr eaLnBrk="1" hangingPunct="1"/>
              <a:t>36</a:t>
            </a:fld>
            <a:endParaRPr lang="en-US" altLang="en-US" sz="2000">
              <a:latin typeface="Arial" panose="020B0604020202020204" pitchFamily="34" charset="0"/>
            </a:endParaRPr>
          </a:p>
        </p:txBody>
      </p:sp>
      <p:sp>
        <p:nvSpPr>
          <p:cNvPr id="797698" name="Rectangle 2"/>
          <p:cNvSpPr>
            <a:spLocks noGrp="1" noChangeArrowheads="1"/>
          </p:cNvSpPr>
          <p:nvPr>
            <p:ph type="title"/>
          </p:nvPr>
        </p:nvSpPr>
        <p:spPr/>
        <p:txBody>
          <a:bodyPr/>
          <a:lstStyle/>
          <a:p>
            <a:pPr eaLnBrk="1" hangingPunct="1">
              <a:defRPr/>
            </a:pPr>
            <a:r>
              <a:rPr lang="en-US" dirty="0" smtClean="0">
                <a:ea typeface="+mj-ea"/>
              </a:rPr>
              <a:t>OSI Network Model: Presentation</a:t>
            </a:r>
          </a:p>
        </p:txBody>
      </p:sp>
      <p:sp>
        <p:nvSpPr>
          <p:cNvPr id="797699" name="Rectangle 3"/>
          <p:cNvSpPr>
            <a:spLocks noGrp="1" noChangeArrowheads="1"/>
          </p:cNvSpPr>
          <p:nvPr>
            <p:ph type="body" idx="1"/>
          </p:nvPr>
        </p:nvSpPr>
        <p:spPr/>
        <p:txBody>
          <a:bodyPr/>
          <a:lstStyle/>
          <a:p>
            <a:pPr eaLnBrk="1" hangingPunct="1">
              <a:defRPr/>
            </a:pPr>
            <a:r>
              <a:rPr lang="en-US" dirty="0" smtClean="0">
                <a:ea typeface="+mn-ea"/>
              </a:rPr>
              <a:t>Deals with the presentation or representation of data in a communications session</a:t>
            </a:r>
          </a:p>
          <a:p>
            <a:pPr lvl="1" eaLnBrk="1" hangingPunct="1">
              <a:defRPr/>
            </a:pPr>
            <a:r>
              <a:rPr lang="en-US" dirty="0" smtClean="0">
                <a:ea typeface="+mn-ea"/>
              </a:rPr>
              <a:t>Character set translation</a:t>
            </a:r>
          </a:p>
          <a:p>
            <a:pPr lvl="1" eaLnBrk="1" hangingPunct="1">
              <a:defRPr/>
            </a:pPr>
            <a:r>
              <a:rPr lang="en-US" dirty="0" smtClean="0">
                <a:ea typeface="+mn-ea"/>
              </a:rPr>
              <a:t>Compression</a:t>
            </a:r>
          </a:p>
          <a:p>
            <a:pPr lvl="1" eaLnBrk="1" hangingPunct="1">
              <a:defRPr/>
            </a:pPr>
            <a:r>
              <a:rPr lang="en-US" dirty="0" smtClean="0">
                <a:ea typeface="+mn-ea"/>
              </a:rPr>
              <a:t>Encryption</a:t>
            </a:r>
          </a:p>
          <a:p>
            <a:pPr eaLnBrk="1" hangingPunct="1">
              <a:defRPr/>
            </a:pPr>
            <a:r>
              <a:rPr lang="en-US" dirty="0" smtClean="0">
                <a:ea typeface="+mn-ea"/>
              </a:rPr>
              <a:t>Examples of presentation-layer standards include SSL, TLS, MIME, and MPEG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004084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CD6B974-9675-481D-BF40-5DA4A0CFA559}" type="slidenum">
              <a:rPr lang="en-US" altLang="en-US" sz="2000">
                <a:latin typeface="Arial" panose="020B0604020202020204" pitchFamily="34" charset="0"/>
              </a:rPr>
              <a:pPr eaLnBrk="1" hangingPunct="1"/>
              <a:t>37</a:t>
            </a:fld>
            <a:endParaRPr lang="en-US" altLang="en-US" sz="2000">
              <a:latin typeface="Arial" panose="020B0604020202020204" pitchFamily="34" charset="0"/>
            </a:endParaRPr>
          </a:p>
        </p:txBody>
      </p:sp>
      <p:sp>
        <p:nvSpPr>
          <p:cNvPr id="798722" name="Rectangle 2"/>
          <p:cNvSpPr>
            <a:spLocks noGrp="1" noChangeArrowheads="1"/>
          </p:cNvSpPr>
          <p:nvPr>
            <p:ph type="title"/>
          </p:nvPr>
        </p:nvSpPr>
        <p:spPr/>
        <p:txBody>
          <a:bodyPr/>
          <a:lstStyle/>
          <a:p>
            <a:pPr eaLnBrk="1" hangingPunct="1">
              <a:defRPr/>
            </a:pPr>
            <a:r>
              <a:rPr lang="en-US" dirty="0" smtClean="0">
                <a:ea typeface="+mj-ea"/>
              </a:rPr>
              <a:t>OSI Network Model: Application</a:t>
            </a:r>
          </a:p>
        </p:txBody>
      </p:sp>
      <p:sp>
        <p:nvSpPr>
          <p:cNvPr id="798723" name="Rectangle 3"/>
          <p:cNvSpPr>
            <a:spLocks noGrp="1" noChangeArrowheads="1"/>
          </p:cNvSpPr>
          <p:nvPr>
            <p:ph type="body" idx="1"/>
          </p:nvPr>
        </p:nvSpPr>
        <p:spPr/>
        <p:txBody>
          <a:bodyPr/>
          <a:lstStyle/>
          <a:p>
            <a:pPr eaLnBrk="1" hangingPunct="1">
              <a:defRPr/>
            </a:pPr>
            <a:r>
              <a:rPr lang="en-US" smtClean="0">
                <a:ea typeface="+mn-ea"/>
              </a:rPr>
              <a:t>Top-most layer in the OSI network model</a:t>
            </a:r>
          </a:p>
          <a:p>
            <a:pPr eaLnBrk="1" hangingPunct="1">
              <a:defRPr/>
            </a:pPr>
            <a:r>
              <a:rPr lang="en-US" smtClean="0">
                <a:ea typeface="+mn-ea"/>
              </a:rPr>
              <a:t>Concerned with the delivery of data to and from applications</a:t>
            </a:r>
          </a:p>
          <a:p>
            <a:pPr eaLnBrk="1" hangingPunct="1">
              <a:defRPr/>
            </a:pPr>
            <a:r>
              <a:rPr lang="en-US" smtClean="0">
                <a:ea typeface="+mn-ea"/>
              </a:rPr>
              <a:t>Examples standards</a:t>
            </a:r>
          </a:p>
          <a:p>
            <a:pPr lvl="1" eaLnBrk="1" hangingPunct="1">
              <a:defRPr/>
            </a:pPr>
            <a:r>
              <a:rPr lang="en-US" smtClean="0">
                <a:ea typeface="+mn-ea"/>
              </a:rPr>
              <a:t>DNS, NFS, NTP, DHCP, SMTP, HTTP, SNMP, SSH, Telnet, WHOIS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867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CD209A8-B3B4-4C50-9029-65934B2FCE72}" type="slidenum">
              <a:rPr lang="en-US" altLang="en-US" sz="2000">
                <a:latin typeface="Arial" panose="020B0604020202020204" pitchFamily="34" charset="0"/>
              </a:rPr>
              <a:pPr eaLnBrk="1" hangingPunct="1"/>
              <a:t>38</a:t>
            </a:fld>
            <a:endParaRPr lang="en-US" altLang="en-US" sz="2000">
              <a:latin typeface="Arial" panose="020B0604020202020204" pitchFamily="34" charset="0"/>
            </a:endParaRPr>
          </a:p>
        </p:txBody>
      </p:sp>
      <p:sp>
        <p:nvSpPr>
          <p:cNvPr id="799746" name="Rectangle 2"/>
          <p:cNvSpPr>
            <a:spLocks noGrp="1" noChangeArrowheads="1"/>
          </p:cNvSpPr>
          <p:nvPr>
            <p:ph type="title"/>
          </p:nvPr>
        </p:nvSpPr>
        <p:spPr/>
        <p:txBody>
          <a:bodyPr/>
          <a:lstStyle/>
          <a:p>
            <a:pPr eaLnBrk="1" hangingPunct="1">
              <a:defRPr/>
            </a:pPr>
            <a:r>
              <a:rPr lang="en-US" dirty="0" smtClean="0">
                <a:ea typeface="+mj-ea"/>
              </a:rPr>
              <a:t>TCP/IP Protocol Model</a:t>
            </a:r>
          </a:p>
        </p:txBody>
      </p:sp>
      <p:sp>
        <p:nvSpPr>
          <p:cNvPr id="799747" name="Rectangle 3"/>
          <p:cNvSpPr>
            <a:spLocks noGrp="1" noChangeArrowheads="1"/>
          </p:cNvSpPr>
          <p:nvPr>
            <p:ph type="body" idx="1"/>
          </p:nvPr>
        </p:nvSpPr>
        <p:spPr/>
        <p:txBody>
          <a:bodyPr/>
          <a:lstStyle/>
          <a:p>
            <a:pPr eaLnBrk="1" hangingPunct="1">
              <a:defRPr/>
            </a:pPr>
            <a:r>
              <a:rPr lang="en-US" dirty="0" smtClean="0">
                <a:ea typeface="+mn-ea"/>
              </a:rPr>
              <a:t>Link</a:t>
            </a:r>
          </a:p>
          <a:p>
            <a:pPr eaLnBrk="1" hangingPunct="1">
              <a:defRPr/>
            </a:pPr>
            <a:r>
              <a:rPr lang="en-US" dirty="0" smtClean="0">
                <a:ea typeface="+mn-ea"/>
              </a:rPr>
              <a:t>Internet</a:t>
            </a:r>
          </a:p>
          <a:p>
            <a:pPr eaLnBrk="1" hangingPunct="1">
              <a:defRPr/>
            </a:pPr>
            <a:r>
              <a:rPr lang="en-US" dirty="0" smtClean="0">
                <a:ea typeface="+mn-ea"/>
              </a:rPr>
              <a:t>Transport</a:t>
            </a:r>
          </a:p>
          <a:p>
            <a:pPr eaLnBrk="1" hangingPunct="1">
              <a:defRPr/>
            </a:pPr>
            <a:r>
              <a:rPr lang="en-US" dirty="0" smtClean="0">
                <a:ea typeface="+mn-ea"/>
              </a:rPr>
              <a:t>Application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78508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TCP/IP Protocol Model</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2848" y="1359916"/>
            <a:ext cx="7913471" cy="4874041"/>
          </a:xfrm>
        </p:spPr>
      </p:pic>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081249F-0C7A-4FE1-9C10-561C7603F00D}" type="slidenum">
              <a:rPr lang="en-US" altLang="en-US" sz="2000">
                <a:latin typeface="Arial" panose="020B0604020202020204" pitchFamily="34" charset="0"/>
              </a:rPr>
              <a:pPr eaLnBrk="1" hangingPunct="1"/>
              <a:t>39</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6371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66E70EB-2562-426B-A4B2-E6BDDDD8156D}" type="slidenum">
              <a:rPr lang="en-US" altLang="en-US" sz="2000">
                <a:latin typeface="Arial" panose="020B0604020202020204" pitchFamily="34" charset="0"/>
              </a:rPr>
              <a:pPr eaLnBrk="1" hangingPunct="1"/>
              <a:t>4</a:t>
            </a:fld>
            <a:endParaRPr lang="en-US" altLang="en-US" sz="2000">
              <a:latin typeface="Arial" panose="020B0604020202020204" pitchFamily="34" charset="0"/>
            </a:endParaRPr>
          </a:p>
        </p:txBody>
      </p:sp>
      <p:sp>
        <p:nvSpPr>
          <p:cNvPr id="761858" name="Rectangle 2"/>
          <p:cNvSpPr>
            <a:spLocks noGrp="1" noChangeArrowheads="1"/>
          </p:cNvSpPr>
          <p:nvPr>
            <p:ph type="title"/>
          </p:nvPr>
        </p:nvSpPr>
        <p:spPr/>
        <p:txBody>
          <a:bodyPr/>
          <a:lstStyle/>
          <a:p>
            <a:pPr eaLnBrk="1" hangingPunct="1">
              <a:defRPr/>
            </a:pPr>
            <a:r>
              <a:rPr lang="en-US" dirty="0" smtClean="0">
                <a:ea typeface="+mj-ea"/>
              </a:rPr>
              <a:t>Wired Telecom Technologies (cont.)</a:t>
            </a:r>
          </a:p>
        </p:txBody>
      </p:sp>
      <p:sp>
        <p:nvSpPr>
          <p:cNvPr id="761859" name="Rectangle 3"/>
          <p:cNvSpPr>
            <a:spLocks noGrp="1" noChangeArrowheads="1"/>
          </p:cNvSpPr>
          <p:nvPr>
            <p:ph type="body" idx="1"/>
          </p:nvPr>
        </p:nvSpPr>
        <p:spPr/>
        <p:txBody>
          <a:bodyPr/>
          <a:lstStyle/>
          <a:p>
            <a:pPr eaLnBrk="1" hangingPunct="1">
              <a:lnSpc>
                <a:spcPct val="90000"/>
              </a:lnSpc>
              <a:defRPr/>
            </a:pPr>
            <a:r>
              <a:rPr lang="en-US" dirty="0"/>
              <a:t>SONET (Synchronous Optical </a:t>
            </a:r>
            <a:r>
              <a:rPr lang="en-US" dirty="0" err="1"/>
              <a:t>NETwork</a:t>
            </a:r>
            <a:r>
              <a:rPr lang="en-US" dirty="0"/>
              <a:t>)</a:t>
            </a:r>
          </a:p>
          <a:p>
            <a:pPr lvl="1" eaLnBrk="1" hangingPunct="1">
              <a:lnSpc>
                <a:spcPct val="90000"/>
              </a:lnSpc>
              <a:defRPr/>
            </a:pPr>
            <a:r>
              <a:rPr lang="en-US" dirty="0">
                <a:ea typeface="+mn-ea"/>
              </a:rPr>
              <a:t>High speed, fiber optic, encapsulates T-protocols, ATM, TCP/IP</a:t>
            </a:r>
          </a:p>
          <a:p>
            <a:pPr lvl="1" eaLnBrk="1" hangingPunct="1">
              <a:lnSpc>
                <a:spcPct val="90000"/>
              </a:lnSpc>
              <a:defRPr/>
            </a:pPr>
            <a:r>
              <a:rPr lang="en-US" dirty="0">
                <a:ea typeface="+mn-ea"/>
              </a:rPr>
              <a:t>OC-1 - 48.960 Mbit/sec</a:t>
            </a:r>
          </a:p>
          <a:p>
            <a:pPr lvl="1" eaLnBrk="1" hangingPunct="1">
              <a:lnSpc>
                <a:spcPct val="90000"/>
              </a:lnSpc>
              <a:defRPr/>
            </a:pPr>
            <a:r>
              <a:rPr lang="en-US" dirty="0">
                <a:ea typeface="+mn-ea"/>
              </a:rPr>
              <a:t>OC-3 - 150.336 Mbit/sec</a:t>
            </a:r>
          </a:p>
          <a:p>
            <a:pPr lvl="1" eaLnBrk="1" hangingPunct="1">
              <a:lnSpc>
                <a:spcPct val="90000"/>
              </a:lnSpc>
              <a:defRPr/>
            </a:pPr>
            <a:r>
              <a:rPr lang="en-US" dirty="0">
                <a:ea typeface="+mn-ea"/>
              </a:rPr>
              <a:t>OC-12 - 601.344 Mbit/sec</a:t>
            </a:r>
          </a:p>
          <a:p>
            <a:pPr lvl="1" eaLnBrk="1" hangingPunct="1">
              <a:lnSpc>
                <a:spcPct val="90000"/>
              </a:lnSpc>
              <a:defRPr/>
            </a:pPr>
            <a:r>
              <a:rPr lang="en-US" dirty="0">
                <a:ea typeface="+mn-ea"/>
              </a:rPr>
              <a:t>OC-24 - 1,202.688 Mbit/sec</a:t>
            </a:r>
          </a:p>
          <a:p>
            <a:pPr lvl="1" eaLnBrk="1" hangingPunct="1">
              <a:lnSpc>
                <a:spcPct val="90000"/>
              </a:lnSpc>
              <a:defRPr/>
            </a:pPr>
            <a:r>
              <a:rPr lang="en-US" dirty="0">
                <a:ea typeface="+mn-ea"/>
              </a:rPr>
              <a:t>OC-48 - 2,405.376 Mbit/sec</a:t>
            </a:r>
          </a:p>
          <a:p>
            <a:pPr lvl="1" eaLnBrk="1" hangingPunct="1">
              <a:lnSpc>
                <a:spcPct val="90000"/>
              </a:lnSpc>
              <a:defRPr/>
            </a:pPr>
            <a:r>
              <a:rPr lang="en-US" dirty="0">
                <a:ea typeface="+mn-ea"/>
              </a:rPr>
              <a:t>OC-96 - 4,810.752Mbit/sec</a:t>
            </a:r>
          </a:p>
          <a:p>
            <a:pPr lvl="1" eaLnBrk="1" hangingPunct="1">
              <a:lnSpc>
                <a:spcPct val="90000"/>
              </a:lnSpc>
              <a:defRPr/>
            </a:pPr>
            <a:r>
              <a:rPr lang="en-US" dirty="0">
                <a:ea typeface="+mn-ea"/>
              </a:rPr>
              <a:t>OC-192 - 9,621.504 Mbit/sec</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517792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64FFF06-4063-4762-8FBA-CB0F1DD82F46}" type="slidenum">
              <a:rPr lang="en-US" altLang="en-US" sz="2000">
                <a:latin typeface="Arial" panose="020B0604020202020204" pitchFamily="34" charset="0"/>
              </a:rPr>
              <a:pPr eaLnBrk="1" hangingPunct="1"/>
              <a:t>40</a:t>
            </a:fld>
            <a:endParaRPr lang="en-US" altLang="en-US" sz="2000">
              <a:latin typeface="Arial" panose="020B0604020202020204" pitchFamily="34" charset="0"/>
            </a:endParaRPr>
          </a:p>
        </p:txBody>
      </p:sp>
      <p:sp>
        <p:nvSpPr>
          <p:cNvPr id="801794" name="Rectangle 2"/>
          <p:cNvSpPr>
            <a:spLocks noGrp="1" noChangeArrowheads="1"/>
          </p:cNvSpPr>
          <p:nvPr>
            <p:ph type="title"/>
          </p:nvPr>
        </p:nvSpPr>
        <p:spPr/>
        <p:txBody>
          <a:bodyPr/>
          <a:lstStyle/>
          <a:p>
            <a:pPr eaLnBrk="1" hangingPunct="1">
              <a:defRPr/>
            </a:pPr>
            <a:r>
              <a:rPr lang="en-US" dirty="0" smtClean="0">
                <a:ea typeface="+mj-ea"/>
              </a:rPr>
              <a:t>TCP/IP Protocol Model: Link</a:t>
            </a:r>
          </a:p>
        </p:txBody>
      </p:sp>
      <p:sp>
        <p:nvSpPr>
          <p:cNvPr id="801795" name="Rectangle 3"/>
          <p:cNvSpPr>
            <a:spLocks noGrp="1" noChangeArrowheads="1"/>
          </p:cNvSpPr>
          <p:nvPr>
            <p:ph type="body" idx="1"/>
          </p:nvPr>
        </p:nvSpPr>
        <p:spPr/>
        <p:txBody>
          <a:bodyPr/>
          <a:lstStyle/>
          <a:p>
            <a:pPr eaLnBrk="1" hangingPunct="1">
              <a:defRPr/>
            </a:pPr>
            <a:r>
              <a:rPr lang="en-US" dirty="0" smtClean="0">
                <a:ea typeface="+mn-ea"/>
              </a:rPr>
              <a:t>Concerned with node to node delivery</a:t>
            </a:r>
          </a:p>
          <a:p>
            <a:pPr eaLnBrk="1" hangingPunct="1">
              <a:defRPr/>
            </a:pPr>
            <a:r>
              <a:rPr lang="en-US" dirty="0" smtClean="0">
                <a:ea typeface="+mn-ea"/>
              </a:rPr>
              <a:t>Example standards</a:t>
            </a:r>
          </a:p>
          <a:p>
            <a:pPr lvl="1" eaLnBrk="1" hangingPunct="1">
              <a:defRPr/>
            </a:pPr>
            <a:r>
              <a:rPr lang="en-US" dirty="0" smtClean="0">
                <a:ea typeface="+mn-ea"/>
              </a:rPr>
              <a:t>Wi-Fi</a:t>
            </a:r>
          </a:p>
          <a:p>
            <a:pPr lvl="1" eaLnBrk="1" hangingPunct="1">
              <a:defRPr/>
            </a:pPr>
            <a:r>
              <a:rPr lang="en-US" dirty="0" smtClean="0">
                <a:ea typeface="+mn-ea"/>
              </a:rPr>
              <a:t>Ethernet</a:t>
            </a:r>
          </a:p>
          <a:p>
            <a:pPr lvl="1" eaLnBrk="1" hangingPunct="1">
              <a:defRPr/>
            </a:pPr>
            <a:r>
              <a:rPr lang="en-US" dirty="0" smtClean="0">
                <a:ea typeface="+mn-ea"/>
              </a:rPr>
              <a:t>Token Ring</a:t>
            </a:r>
          </a:p>
          <a:p>
            <a:pPr lvl="1" eaLnBrk="1" hangingPunct="1">
              <a:defRPr/>
            </a:pPr>
            <a:r>
              <a:rPr lang="en-US" dirty="0" smtClean="0">
                <a:ea typeface="+mn-ea"/>
              </a:rPr>
              <a:t>ATM</a:t>
            </a:r>
          </a:p>
          <a:p>
            <a:pPr lvl="1" eaLnBrk="1" hangingPunct="1">
              <a:defRPr/>
            </a:pPr>
            <a:r>
              <a:rPr lang="en-US" dirty="0" smtClean="0">
                <a:ea typeface="+mn-ea"/>
              </a:rPr>
              <a:t>Frame Relay</a:t>
            </a:r>
          </a:p>
          <a:p>
            <a:pPr lvl="1" eaLnBrk="1" hangingPunct="1">
              <a:defRPr/>
            </a:pPr>
            <a:r>
              <a:rPr lang="en-US" dirty="0" smtClean="0">
                <a:ea typeface="+mn-ea"/>
              </a:rPr>
              <a:t>PPP</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72279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9ABFE8C-BF82-42F1-B54E-C8930C9BC3FF}" type="slidenum">
              <a:rPr lang="en-US" altLang="en-US" sz="2000">
                <a:latin typeface="Arial" panose="020B0604020202020204" pitchFamily="34" charset="0"/>
              </a:rPr>
              <a:pPr eaLnBrk="1" hangingPunct="1"/>
              <a:t>41</a:t>
            </a:fld>
            <a:endParaRPr lang="en-US" altLang="en-US" sz="2000">
              <a:latin typeface="Arial" panose="020B0604020202020204" pitchFamily="34" charset="0"/>
            </a:endParaRPr>
          </a:p>
        </p:txBody>
      </p:sp>
      <p:sp>
        <p:nvSpPr>
          <p:cNvPr id="802818" name="Rectangle 2"/>
          <p:cNvSpPr>
            <a:spLocks noGrp="1" noChangeArrowheads="1"/>
          </p:cNvSpPr>
          <p:nvPr>
            <p:ph type="title"/>
          </p:nvPr>
        </p:nvSpPr>
        <p:spPr/>
        <p:txBody>
          <a:bodyPr/>
          <a:lstStyle/>
          <a:p>
            <a:pPr eaLnBrk="1" hangingPunct="1">
              <a:defRPr/>
            </a:pPr>
            <a:r>
              <a:rPr lang="en-US" dirty="0" smtClean="0">
                <a:ea typeface="+mj-ea"/>
              </a:rPr>
              <a:t>TCP/IP Protocol Model: Internet</a:t>
            </a:r>
          </a:p>
        </p:txBody>
      </p:sp>
      <p:sp>
        <p:nvSpPr>
          <p:cNvPr id="802819" name="Rectangle 3"/>
          <p:cNvSpPr>
            <a:spLocks noGrp="1" noChangeArrowheads="1"/>
          </p:cNvSpPr>
          <p:nvPr>
            <p:ph type="body" idx="1"/>
          </p:nvPr>
        </p:nvSpPr>
        <p:spPr/>
        <p:txBody>
          <a:bodyPr/>
          <a:lstStyle/>
          <a:p>
            <a:pPr eaLnBrk="1" hangingPunct="1">
              <a:lnSpc>
                <a:spcPct val="90000"/>
              </a:lnSpc>
              <a:defRPr/>
            </a:pPr>
            <a:r>
              <a:rPr lang="en-US" dirty="0"/>
              <a:t>Also known as the </a:t>
            </a:r>
            <a:r>
              <a:rPr lang="en-US" i="1" dirty="0"/>
              <a:t>Network </a:t>
            </a:r>
            <a:r>
              <a:rPr lang="en-US" dirty="0"/>
              <a:t>layer</a:t>
            </a:r>
          </a:p>
          <a:p>
            <a:pPr eaLnBrk="1" hangingPunct="1">
              <a:lnSpc>
                <a:spcPct val="90000"/>
              </a:lnSpc>
              <a:defRPr/>
            </a:pPr>
            <a:r>
              <a:rPr lang="en-US" dirty="0"/>
              <a:t>Concerned with end-to-end packet delivery, even through intermediate devices such as switches and routers</a:t>
            </a:r>
          </a:p>
          <a:p>
            <a:pPr eaLnBrk="1" hangingPunct="1">
              <a:lnSpc>
                <a:spcPct val="90000"/>
              </a:lnSpc>
              <a:defRPr/>
            </a:pPr>
            <a:r>
              <a:rPr lang="en-US" dirty="0"/>
              <a:t>Protocols</a:t>
            </a:r>
          </a:p>
          <a:p>
            <a:pPr lvl="1" eaLnBrk="1" hangingPunct="1">
              <a:lnSpc>
                <a:spcPct val="90000"/>
              </a:lnSpc>
              <a:defRPr/>
            </a:pPr>
            <a:r>
              <a:rPr lang="en-US" dirty="0">
                <a:ea typeface="+mn-ea"/>
              </a:rPr>
              <a:t>IPv4</a:t>
            </a:r>
          </a:p>
          <a:p>
            <a:pPr lvl="1" eaLnBrk="1" hangingPunct="1">
              <a:lnSpc>
                <a:spcPct val="90000"/>
              </a:lnSpc>
              <a:defRPr/>
            </a:pPr>
            <a:r>
              <a:rPr lang="en-US" dirty="0">
                <a:ea typeface="+mn-ea"/>
              </a:rPr>
              <a:t>IPv6</a:t>
            </a:r>
          </a:p>
          <a:p>
            <a:pPr lvl="1" eaLnBrk="1" hangingPunct="1">
              <a:lnSpc>
                <a:spcPct val="90000"/>
              </a:lnSpc>
              <a:defRPr/>
            </a:pPr>
            <a:r>
              <a:rPr lang="en-US" dirty="0">
                <a:ea typeface="+mn-ea"/>
              </a:rPr>
              <a:t>ARP</a:t>
            </a:r>
          </a:p>
          <a:p>
            <a:pPr lvl="1" eaLnBrk="1" hangingPunct="1">
              <a:lnSpc>
                <a:spcPct val="90000"/>
              </a:lnSpc>
              <a:defRPr/>
            </a:pPr>
            <a:r>
              <a:rPr lang="en-US" dirty="0">
                <a:ea typeface="+mn-ea"/>
              </a:rPr>
              <a:t>RARP</a:t>
            </a:r>
          </a:p>
          <a:p>
            <a:pPr lvl="1" eaLnBrk="1" hangingPunct="1">
              <a:lnSpc>
                <a:spcPct val="90000"/>
              </a:lnSpc>
              <a:defRPr/>
            </a:pPr>
            <a:r>
              <a:rPr lang="en-US" dirty="0">
                <a:ea typeface="+mn-ea"/>
              </a:rPr>
              <a:t>ICMP</a:t>
            </a:r>
          </a:p>
          <a:p>
            <a:pPr lvl="1" eaLnBrk="1" hangingPunct="1">
              <a:lnSpc>
                <a:spcPct val="90000"/>
              </a:lnSpc>
              <a:defRPr/>
            </a:pPr>
            <a:r>
              <a:rPr lang="en-US" dirty="0">
                <a:ea typeface="+mn-ea"/>
              </a:rPr>
              <a:t>IGMP</a:t>
            </a:r>
          </a:p>
          <a:p>
            <a:pPr lvl="1" eaLnBrk="1" hangingPunct="1">
              <a:lnSpc>
                <a:spcPct val="90000"/>
              </a:lnSpc>
              <a:defRPr/>
            </a:pPr>
            <a:r>
              <a:rPr lang="en-US" dirty="0">
                <a:ea typeface="+mn-ea"/>
              </a:rPr>
              <a:t>IPsec</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95385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5CF173D-E31C-4930-9632-9F4941B616A1}" type="slidenum">
              <a:rPr lang="en-US" altLang="en-US" sz="2000">
                <a:latin typeface="Arial" panose="020B0604020202020204" pitchFamily="34" charset="0"/>
              </a:rPr>
              <a:pPr eaLnBrk="1" hangingPunct="1"/>
              <a:t>42</a:t>
            </a:fld>
            <a:endParaRPr lang="en-US" altLang="en-US" sz="2000">
              <a:latin typeface="Arial" panose="020B0604020202020204" pitchFamily="34" charset="0"/>
            </a:endParaRPr>
          </a:p>
        </p:txBody>
      </p:sp>
      <p:sp>
        <p:nvSpPr>
          <p:cNvPr id="803842" name="Rectangle 2"/>
          <p:cNvSpPr>
            <a:spLocks noGrp="1" noChangeArrowheads="1"/>
          </p:cNvSpPr>
          <p:nvPr>
            <p:ph type="title"/>
          </p:nvPr>
        </p:nvSpPr>
        <p:spPr/>
        <p:txBody>
          <a:bodyPr/>
          <a:lstStyle/>
          <a:p>
            <a:pPr eaLnBrk="1" hangingPunct="1">
              <a:defRPr/>
            </a:pPr>
            <a:r>
              <a:rPr lang="en-US" sz="3200" dirty="0"/>
              <a:t>TCP/IP Protocol Model: Internet (cont.)</a:t>
            </a:r>
          </a:p>
        </p:txBody>
      </p:sp>
      <p:sp>
        <p:nvSpPr>
          <p:cNvPr id="803843" name="Rectangle 3"/>
          <p:cNvSpPr>
            <a:spLocks noGrp="1" noChangeArrowheads="1"/>
          </p:cNvSpPr>
          <p:nvPr>
            <p:ph type="body" idx="1"/>
          </p:nvPr>
        </p:nvSpPr>
        <p:spPr/>
        <p:txBody>
          <a:bodyPr/>
          <a:lstStyle/>
          <a:p>
            <a:pPr eaLnBrk="1" hangingPunct="1">
              <a:defRPr/>
            </a:pPr>
            <a:r>
              <a:rPr lang="en-US" dirty="0" smtClean="0">
                <a:ea typeface="+mn-ea"/>
              </a:rPr>
              <a:t>Internet layer routing protocols</a:t>
            </a:r>
          </a:p>
          <a:p>
            <a:pPr lvl="1" eaLnBrk="1" hangingPunct="1">
              <a:defRPr/>
            </a:pPr>
            <a:r>
              <a:rPr lang="en-US" dirty="0" smtClean="0">
                <a:ea typeface="+mn-ea"/>
              </a:rPr>
              <a:t>RIP</a:t>
            </a:r>
          </a:p>
          <a:p>
            <a:pPr lvl="1" eaLnBrk="1" hangingPunct="1">
              <a:defRPr/>
            </a:pPr>
            <a:r>
              <a:rPr lang="en-US" dirty="0" smtClean="0">
                <a:ea typeface="+mn-ea"/>
              </a:rPr>
              <a:t>OSPF</a:t>
            </a:r>
          </a:p>
          <a:p>
            <a:pPr lvl="1" eaLnBrk="1" hangingPunct="1">
              <a:defRPr/>
            </a:pPr>
            <a:r>
              <a:rPr lang="en-US" dirty="0" smtClean="0">
                <a:ea typeface="+mn-ea"/>
              </a:rPr>
              <a:t>IS-IS</a:t>
            </a:r>
          </a:p>
          <a:p>
            <a:pPr lvl="1" eaLnBrk="1" hangingPunct="1">
              <a:defRPr/>
            </a:pPr>
            <a:r>
              <a:rPr lang="en-US" dirty="0" smtClean="0">
                <a:ea typeface="+mn-ea"/>
              </a:rPr>
              <a:t>BGP</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557191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3E58853-319B-43AF-8E3E-94439B4405CD}" type="slidenum">
              <a:rPr lang="en-US" altLang="en-US" sz="2000">
                <a:latin typeface="Arial" panose="020B0604020202020204" pitchFamily="34" charset="0"/>
              </a:rPr>
              <a:pPr eaLnBrk="1" hangingPunct="1"/>
              <a:t>43</a:t>
            </a:fld>
            <a:endParaRPr lang="en-US" altLang="en-US" sz="2000">
              <a:latin typeface="Arial" panose="020B0604020202020204" pitchFamily="34" charset="0"/>
            </a:endParaRPr>
          </a:p>
        </p:txBody>
      </p:sp>
      <p:sp>
        <p:nvSpPr>
          <p:cNvPr id="804866" name="Rectangle 2"/>
          <p:cNvSpPr>
            <a:spLocks noGrp="1" noChangeArrowheads="1"/>
          </p:cNvSpPr>
          <p:nvPr>
            <p:ph type="title"/>
          </p:nvPr>
        </p:nvSpPr>
        <p:spPr/>
        <p:txBody>
          <a:bodyPr/>
          <a:lstStyle/>
          <a:p>
            <a:pPr eaLnBrk="1" hangingPunct="1">
              <a:defRPr/>
            </a:pPr>
            <a:r>
              <a:rPr lang="en-US" sz="3200" dirty="0"/>
              <a:t>TCP/IP Protocol Model: Internet (cont.)</a:t>
            </a:r>
          </a:p>
        </p:txBody>
      </p:sp>
      <p:sp>
        <p:nvSpPr>
          <p:cNvPr id="804867" name="Rectangle 3"/>
          <p:cNvSpPr>
            <a:spLocks noGrp="1" noChangeArrowheads="1"/>
          </p:cNvSpPr>
          <p:nvPr>
            <p:ph type="body" idx="1"/>
          </p:nvPr>
        </p:nvSpPr>
        <p:spPr/>
        <p:txBody>
          <a:bodyPr/>
          <a:lstStyle/>
          <a:p>
            <a:pPr eaLnBrk="1" hangingPunct="1"/>
            <a:r>
              <a:rPr lang="en-US" altLang="en-US" dirty="0" smtClean="0"/>
              <a:t>Internet layer addressing</a:t>
            </a:r>
          </a:p>
          <a:p>
            <a:pPr lvl="1" eaLnBrk="1" hangingPunct="1"/>
            <a:r>
              <a:rPr lang="en-US" altLang="en-US" dirty="0" smtClean="0"/>
              <a:t>Network addresses in IPv4 are 32 bits in length</a:t>
            </a:r>
          </a:p>
          <a:p>
            <a:pPr lvl="2" eaLnBrk="1" hangingPunct="1"/>
            <a:r>
              <a:rPr lang="en-US" altLang="en-US" dirty="0" smtClean="0"/>
              <a:t>Expressed as a dot-decimal notation, </a:t>
            </a:r>
            <a:r>
              <a:rPr lang="en-US" altLang="en-US" i="1" dirty="0" err="1" smtClean="0"/>
              <a:t>xx.xx.xx.xx</a:t>
            </a:r>
            <a:r>
              <a:rPr lang="en-US" altLang="en-US" dirty="0" smtClean="0"/>
              <a:t>, where the range of each </a:t>
            </a:r>
            <a:r>
              <a:rPr lang="ja-JP" altLang="en-US" dirty="0" smtClean="0"/>
              <a:t>‘</a:t>
            </a:r>
            <a:r>
              <a:rPr lang="en-US" altLang="ja-JP" dirty="0" smtClean="0"/>
              <a:t>xx</a:t>
            </a:r>
            <a:r>
              <a:rPr lang="ja-JP" altLang="en-US" dirty="0" smtClean="0"/>
              <a:t>’</a:t>
            </a:r>
            <a:r>
              <a:rPr lang="en-US" altLang="ja-JP" dirty="0" smtClean="0"/>
              <a:t> is 0-255 decimal  </a:t>
            </a:r>
          </a:p>
          <a:p>
            <a:pPr lvl="2" eaLnBrk="1" hangingPunct="1"/>
            <a:r>
              <a:rPr lang="en-US" altLang="en-US" dirty="0" smtClean="0"/>
              <a:t>Typical network address is 141.204.13.200 </a:t>
            </a:r>
          </a:p>
          <a:p>
            <a:pPr lvl="1" eaLnBrk="1" hangingPunct="1"/>
            <a:r>
              <a:rPr lang="en-US" altLang="en-US" dirty="0" smtClean="0"/>
              <a:t>Subnets and subnet masking</a:t>
            </a:r>
          </a:p>
          <a:p>
            <a:pPr lvl="2" eaLnBrk="1" hangingPunct="1"/>
            <a:r>
              <a:rPr lang="en-US" altLang="en-US" dirty="0" smtClean="0"/>
              <a:t>IP address divided into two parts: network and node</a:t>
            </a:r>
          </a:p>
          <a:p>
            <a:pPr lvl="2" eaLnBrk="1" hangingPunct="1"/>
            <a:r>
              <a:rPr lang="en-US" altLang="en-US" dirty="0" smtClean="0"/>
              <a:t>Subnet mask used to distinguish network and node portions; e.g. 255.255.255.0</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2473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05BB5E1-3F29-4E9C-A539-9B03B2AAA6D2}" type="slidenum">
              <a:rPr lang="en-US" altLang="en-US" sz="2000">
                <a:latin typeface="Arial" panose="020B0604020202020204" pitchFamily="34" charset="0"/>
              </a:rPr>
              <a:pPr eaLnBrk="1" hangingPunct="1"/>
              <a:t>44</a:t>
            </a:fld>
            <a:endParaRPr lang="en-US" altLang="en-US" sz="2000">
              <a:latin typeface="Arial" panose="020B0604020202020204" pitchFamily="34" charset="0"/>
            </a:endParaRPr>
          </a:p>
        </p:txBody>
      </p:sp>
      <p:sp>
        <p:nvSpPr>
          <p:cNvPr id="805890" name="Rectangle 2"/>
          <p:cNvSpPr>
            <a:spLocks noGrp="1" noChangeArrowheads="1"/>
          </p:cNvSpPr>
          <p:nvPr>
            <p:ph type="title"/>
          </p:nvPr>
        </p:nvSpPr>
        <p:spPr/>
        <p:txBody>
          <a:bodyPr/>
          <a:lstStyle/>
          <a:p>
            <a:pPr eaLnBrk="1" hangingPunct="1">
              <a:defRPr/>
            </a:pPr>
            <a:r>
              <a:rPr lang="en-US" sz="3200" dirty="0"/>
              <a:t>TCP/IP Protocol Model: Internet (cont.)</a:t>
            </a:r>
          </a:p>
        </p:txBody>
      </p:sp>
      <p:sp>
        <p:nvSpPr>
          <p:cNvPr id="805891" name="Rectangle 3"/>
          <p:cNvSpPr>
            <a:spLocks noGrp="1" noChangeArrowheads="1"/>
          </p:cNvSpPr>
          <p:nvPr>
            <p:ph type="body" idx="1"/>
          </p:nvPr>
        </p:nvSpPr>
        <p:spPr/>
        <p:txBody>
          <a:bodyPr/>
          <a:lstStyle/>
          <a:p>
            <a:pPr eaLnBrk="1" hangingPunct="1"/>
            <a:r>
              <a:rPr lang="en-US" altLang="en-US" dirty="0"/>
              <a:t>Internet layer addressing (cont.)</a:t>
            </a:r>
          </a:p>
          <a:p>
            <a:pPr lvl="1" eaLnBrk="1" hangingPunct="1"/>
            <a:r>
              <a:rPr lang="en-US" altLang="en-US" dirty="0"/>
              <a:t>Default gateway – node that connects to other networks</a:t>
            </a:r>
          </a:p>
          <a:p>
            <a:pPr lvl="1" eaLnBrk="1" hangingPunct="1"/>
            <a:r>
              <a:rPr lang="en-US" altLang="en-US" dirty="0"/>
              <a:t>Address allocation by Regional Internet Registry (RIR), ISPs</a:t>
            </a:r>
          </a:p>
          <a:p>
            <a:pPr lvl="1" eaLnBrk="1" hangingPunct="1"/>
            <a:r>
              <a:rPr lang="en-US" altLang="en-US" dirty="0"/>
              <a:t>Reserved address blocks</a:t>
            </a:r>
          </a:p>
          <a:p>
            <a:pPr lvl="2" eaLnBrk="1" hangingPunct="1"/>
            <a:r>
              <a:rPr lang="en-US" altLang="en-US" dirty="0"/>
              <a:t>Private networks</a:t>
            </a:r>
          </a:p>
          <a:p>
            <a:pPr lvl="3" eaLnBrk="1" hangingPunct="1"/>
            <a:r>
              <a:rPr lang="en-US" altLang="en-US" sz="2000" dirty="0"/>
              <a:t>10.0.0.0 – 10.255.255.255</a:t>
            </a:r>
          </a:p>
          <a:p>
            <a:pPr lvl="3" eaLnBrk="1" hangingPunct="1"/>
            <a:r>
              <a:rPr lang="en-US" altLang="en-US" sz="2000" dirty="0"/>
              <a:t>172.16.0.0 - 172.31.255.255</a:t>
            </a:r>
          </a:p>
          <a:p>
            <a:pPr lvl="3" eaLnBrk="1" hangingPunct="1"/>
            <a:r>
              <a:rPr lang="en-US" altLang="en-US" sz="2000" dirty="0"/>
              <a:t>192.168.0.0-192.168.255.255</a:t>
            </a:r>
          </a:p>
          <a:p>
            <a:pPr lvl="2" eaLnBrk="1" hangingPunct="1"/>
            <a:r>
              <a:rPr lang="en-US" altLang="en-US" dirty="0"/>
              <a:t>Loopback: 127.0.0.1 - 127.0.0.255 (127.0.0.1 = </a:t>
            </a:r>
            <a:r>
              <a:rPr lang="ja-JP" altLang="en-US" dirty="0"/>
              <a:t>“</a:t>
            </a:r>
            <a:r>
              <a:rPr lang="en-US" altLang="ja-JP" dirty="0"/>
              <a:t>me</a:t>
            </a:r>
            <a:r>
              <a:rPr lang="ja-JP" altLang="en-US" dirty="0"/>
              <a:t>”</a:t>
            </a:r>
            <a:r>
              <a:rPr lang="en-US" altLang="ja-JP" dirty="0"/>
              <a:t>)</a:t>
            </a:r>
          </a:p>
          <a:p>
            <a:pPr lvl="2" eaLnBrk="1" hangingPunct="1"/>
            <a:r>
              <a:rPr lang="en-US" altLang="en-US" dirty="0"/>
              <a:t>Multicast: 224.0.0.0-239.255.255.255</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439964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60F519A-02E2-48F1-9A64-8408F6B956DC}" type="slidenum">
              <a:rPr lang="en-US" altLang="en-US" sz="2000">
                <a:latin typeface="Arial" panose="020B0604020202020204" pitchFamily="34" charset="0"/>
              </a:rPr>
              <a:pPr eaLnBrk="1" hangingPunct="1"/>
              <a:t>45</a:t>
            </a:fld>
            <a:endParaRPr lang="en-US" altLang="en-US" sz="2000">
              <a:latin typeface="Arial" panose="020B0604020202020204" pitchFamily="34" charset="0"/>
            </a:endParaRPr>
          </a:p>
        </p:txBody>
      </p:sp>
      <p:sp>
        <p:nvSpPr>
          <p:cNvPr id="806914" name="Rectangle 2"/>
          <p:cNvSpPr>
            <a:spLocks noGrp="1" noChangeArrowheads="1"/>
          </p:cNvSpPr>
          <p:nvPr>
            <p:ph type="title"/>
          </p:nvPr>
        </p:nvSpPr>
        <p:spPr/>
        <p:txBody>
          <a:bodyPr/>
          <a:lstStyle/>
          <a:p>
            <a:pPr eaLnBrk="1" hangingPunct="1">
              <a:defRPr/>
            </a:pPr>
            <a:r>
              <a:rPr lang="en-US" sz="3200" dirty="0"/>
              <a:t>TCP/IP Protocol Model: Internet (cont.)</a:t>
            </a:r>
          </a:p>
        </p:txBody>
      </p:sp>
      <p:sp>
        <p:nvSpPr>
          <p:cNvPr id="806915" name="Rectangle 3"/>
          <p:cNvSpPr>
            <a:spLocks noGrp="1" noChangeArrowheads="1"/>
          </p:cNvSpPr>
          <p:nvPr>
            <p:ph type="body" idx="1"/>
          </p:nvPr>
        </p:nvSpPr>
        <p:spPr/>
        <p:txBody>
          <a:bodyPr/>
          <a:lstStyle/>
          <a:p>
            <a:pPr eaLnBrk="1" hangingPunct="1">
              <a:defRPr/>
            </a:pPr>
            <a:r>
              <a:rPr lang="en-US" dirty="0" smtClean="0">
                <a:ea typeface="+mn-ea"/>
              </a:rPr>
              <a:t>Internet layer addressing (cont.)</a:t>
            </a:r>
          </a:p>
          <a:p>
            <a:pPr lvl="1" eaLnBrk="1" hangingPunct="1">
              <a:defRPr/>
            </a:pPr>
            <a:r>
              <a:rPr lang="en-US" dirty="0" smtClean="0">
                <a:ea typeface="+mn-ea"/>
              </a:rPr>
              <a:t>Network address translation (NAT)</a:t>
            </a:r>
          </a:p>
          <a:p>
            <a:pPr lvl="2" eaLnBrk="1" hangingPunct="1">
              <a:defRPr/>
            </a:pPr>
            <a:r>
              <a:rPr lang="en-US" dirty="0" smtClean="0">
                <a:ea typeface="+mn-ea"/>
              </a:rPr>
              <a:t>Internal private addresses are translated into public routable addresses at the network boundary</a:t>
            </a:r>
          </a:p>
          <a:p>
            <a:pPr lvl="1" eaLnBrk="1" hangingPunct="1">
              <a:defRPr/>
            </a:pPr>
            <a:r>
              <a:rPr lang="en-US" dirty="0" smtClean="0">
                <a:ea typeface="+mn-ea"/>
              </a:rPr>
              <a:t>Classful networks</a:t>
            </a:r>
          </a:p>
          <a:p>
            <a:pPr lvl="2" eaLnBrk="1" hangingPunct="1">
              <a:defRPr/>
            </a:pPr>
            <a:r>
              <a:rPr lang="en-US" dirty="0" smtClean="0">
                <a:ea typeface="+mn-ea"/>
              </a:rPr>
              <a:t>Class A</a:t>
            </a:r>
          </a:p>
          <a:p>
            <a:pPr lvl="2" eaLnBrk="1" hangingPunct="1">
              <a:defRPr/>
            </a:pPr>
            <a:r>
              <a:rPr lang="en-US" dirty="0" smtClean="0">
                <a:ea typeface="+mn-ea"/>
              </a:rPr>
              <a:t>Class B</a:t>
            </a:r>
          </a:p>
          <a:p>
            <a:pPr lvl="2" eaLnBrk="1" hangingPunct="1">
              <a:defRPr/>
            </a:pPr>
            <a:r>
              <a:rPr lang="en-US" dirty="0" smtClean="0">
                <a:ea typeface="+mn-ea"/>
              </a:rPr>
              <a:t>Class C</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16807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290F794-7039-41BC-BBB9-E7DC4748D33F}" type="slidenum">
              <a:rPr lang="en-US" altLang="en-US" sz="2000">
                <a:latin typeface="Arial" panose="020B0604020202020204" pitchFamily="34" charset="0"/>
              </a:rPr>
              <a:pPr eaLnBrk="1" hangingPunct="1"/>
              <a:t>46</a:t>
            </a:fld>
            <a:endParaRPr lang="en-US" altLang="en-US" sz="2000">
              <a:latin typeface="Arial" panose="020B0604020202020204" pitchFamily="34" charset="0"/>
            </a:endParaRPr>
          </a:p>
        </p:txBody>
      </p:sp>
      <p:sp>
        <p:nvSpPr>
          <p:cNvPr id="807938" name="Rectangle 2"/>
          <p:cNvSpPr>
            <a:spLocks noGrp="1" noChangeArrowheads="1"/>
          </p:cNvSpPr>
          <p:nvPr>
            <p:ph type="title"/>
          </p:nvPr>
        </p:nvSpPr>
        <p:spPr/>
        <p:txBody>
          <a:bodyPr/>
          <a:lstStyle/>
          <a:p>
            <a:pPr eaLnBrk="1" hangingPunct="1">
              <a:defRPr/>
            </a:pPr>
            <a:r>
              <a:rPr lang="en-US" sz="3200" dirty="0"/>
              <a:t>TCP/IP Protocol Model: Internet (cont.)</a:t>
            </a:r>
          </a:p>
        </p:txBody>
      </p:sp>
      <p:sp>
        <p:nvSpPr>
          <p:cNvPr id="807939" name="Rectangle 3"/>
          <p:cNvSpPr>
            <a:spLocks noGrp="1" noChangeArrowheads="1"/>
          </p:cNvSpPr>
          <p:nvPr>
            <p:ph type="body" idx="1"/>
          </p:nvPr>
        </p:nvSpPr>
        <p:spPr/>
        <p:txBody>
          <a:bodyPr/>
          <a:lstStyle/>
          <a:p>
            <a:pPr eaLnBrk="1" hangingPunct="1">
              <a:lnSpc>
                <a:spcPct val="90000"/>
              </a:lnSpc>
              <a:defRPr/>
            </a:pPr>
            <a:r>
              <a:rPr lang="en-US" dirty="0" smtClean="0">
                <a:ea typeface="+mn-ea"/>
              </a:rPr>
              <a:t>Internet layer addressing (cont.)</a:t>
            </a:r>
          </a:p>
          <a:p>
            <a:pPr lvl="1" eaLnBrk="1" hangingPunct="1">
              <a:lnSpc>
                <a:spcPct val="90000"/>
              </a:lnSpc>
              <a:defRPr/>
            </a:pPr>
            <a:r>
              <a:rPr lang="en-US" dirty="0" smtClean="0">
                <a:ea typeface="+mn-ea"/>
              </a:rPr>
              <a:t>Classless networks (Classless Internet Domain Routing (CIDR))</a:t>
            </a:r>
          </a:p>
          <a:p>
            <a:pPr lvl="2" eaLnBrk="1" hangingPunct="1">
              <a:lnSpc>
                <a:spcPct val="90000"/>
              </a:lnSpc>
              <a:defRPr/>
            </a:pPr>
            <a:r>
              <a:rPr lang="en-US" dirty="0" smtClean="0">
                <a:ea typeface="+mn-ea"/>
              </a:rPr>
              <a:t>Variable length subnet masks, not limited to just Class A, B, C</a:t>
            </a:r>
          </a:p>
          <a:p>
            <a:pPr lvl="1" eaLnBrk="1" hangingPunct="1">
              <a:lnSpc>
                <a:spcPct val="90000"/>
              </a:lnSpc>
              <a:defRPr/>
            </a:pPr>
            <a:r>
              <a:rPr lang="en-US" dirty="0" smtClean="0">
                <a:ea typeface="+mn-ea"/>
              </a:rPr>
              <a:t>Types of addressing</a:t>
            </a:r>
          </a:p>
          <a:p>
            <a:pPr lvl="2" eaLnBrk="1" hangingPunct="1">
              <a:lnSpc>
                <a:spcPct val="90000"/>
              </a:lnSpc>
              <a:defRPr/>
            </a:pPr>
            <a:r>
              <a:rPr lang="en-US" dirty="0" smtClean="0">
                <a:ea typeface="+mn-ea"/>
              </a:rPr>
              <a:t>Unicast (regular node addresses)</a:t>
            </a:r>
          </a:p>
          <a:p>
            <a:pPr lvl="2" eaLnBrk="1" hangingPunct="1">
              <a:lnSpc>
                <a:spcPct val="90000"/>
              </a:lnSpc>
              <a:defRPr/>
            </a:pPr>
            <a:r>
              <a:rPr lang="en-US" dirty="0" smtClean="0">
                <a:ea typeface="+mn-ea"/>
              </a:rPr>
              <a:t>Broadcast (send to all nodes on a subnet)</a:t>
            </a:r>
          </a:p>
          <a:p>
            <a:pPr lvl="2" eaLnBrk="1" hangingPunct="1">
              <a:lnSpc>
                <a:spcPct val="90000"/>
              </a:lnSpc>
              <a:defRPr/>
            </a:pPr>
            <a:r>
              <a:rPr lang="en-US" dirty="0" smtClean="0">
                <a:ea typeface="+mn-ea"/>
              </a:rPr>
              <a:t>Multicast (send to a group of </a:t>
            </a:r>
            <a:r>
              <a:rPr lang="en-US" dirty="0" smtClean="0">
                <a:ea typeface="+mn-ea"/>
              </a:rPr>
              <a:t>nodes </a:t>
            </a:r>
            <a:r>
              <a:rPr lang="en-US" dirty="0" smtClean="0">
                <a:ea typeface="+mn-ea"/>
              </a:rPr>
              <a:t>on different networks)</a:t>
            </a:r>
          </a:p>
          <a:p>
            <a:pPr lvl="2" eaLnBrk="1" hangingPunct="1">
              <a:lnSpc>
                <a:spcPct val="90000"/>
              </a:lnSpc>
              <a:defRPr/>
            </a:pPr>
            <a:r>
              <a:rPr lang="en-US" dirty="0" err="1" smtClean="0">
                <a:ea typeface="+mn-ea"/>
              </a:rPr>
              <a:t>Anycast</a:t>
            </a:r>
            <a:r>
              <a:rPr lang="en-US" dirty="0" smtClean="0">
                <a:ea typeface="+mn-ea"/>
              </a:rPr>
              <a:t> (send to only one of a group of nodes)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19132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782E82-CF5B-4151-B6ED-00CDE6BDE4F3}" type="slidenum">
              <a:rPr lang="en-US" altLang="en-US" sz="2000">
                <a:latin typeface="Arial" panose="020B0604020202020204" pitchFamily="34" charset="0"/>
              </a:rPr>
              <a:pPr eaLnBrk="1" hangingPunct="1"/>
              <a:t>47</a:t>
            </a:fld>
            <a:endParaRPr lang="en-US" altLang="en-US" sz="2000">
              <a:latin typeface="Arial" panose="020B0604020202020204" pitchFamily="34" charset="0"/>
            </a:endParaRPr>
          </a:p>
        </p:txBody>
      </p:sp>
      <p:sp>
        <p:nvSpPr>
          <p:cNvPr id="808962" name="Rectangle 2"/>
          <p:cNvSpPr>
            <a:spLocks noGrp="1" noChangeArrowheads="1"/>
          </p:cNvSpPr>
          <p:nvPr>
            <p:ph type="title"/>
          </p:nvPr>
        </p:nvSpPr>
        <p:spPr/>
        <p:txBody>
          <a:bodyPr/>
          <a:lstStyle/>
          <a:p>
            <a:pPr eaLnBrk="1" hangingPunct="1">
              <a:defRPr/>
            </a:pPr>
            <a:r>
              <a:rPr lang="en-US" smtClean="0">
                <a:ea typeface="+mj-ea"/>
              </a:rPr>
              <a:t>TCP/IP Protocol Model: Transport</a:t>
            </a:r>
          </a:p>
        </p:txBody>
      </p:sp>
      <p:sp>
        <p:nvSpPr>
          <p:cNvPr id="808963" name="Rectangle 3"/>
          <p:cNvSpPr>
            <a:spLocks noGrp="1" noChangeArrowheads="1"/>
          </p:cNvSpPr>
          <p:nvPr>
            <p:ph type="body" idx="1"/>
          </p:nvPr>
        </p:nvSpPr>
        <p:spPr/>
        <p:txBody>
          <a:bodyPr/>
          <a:lstStyle/>
          <a:p>
            <a:pPr eaLnBrk="1" hangingPunct="1">
              <a:defRPr/>
            </a:pPr>
            <a:r>
              <a:rPr lang="en-US" dirty="0" smtClean="0">
                <a:ea typeface="+mn-ea"/>
              </a:rPr>
              <a:t>TCP Protocol</a:t>
            </a:r>
          </a:p>
          <a:p>
            <a:pPr lvl="1" eaLnBrk="1" hangingPunct="1">
              <a:defRPr/>
            </a:pPr>
            <a:r>
              <a:rPr lang="en-US" dirty="0" smtClean="0">
                <a:ea typeface="+mn-ea"/>
              </a:rPr>
              <a:t>Connection oriented, persistent connections, dedicated and ephemeral ports, sequencing, flow control, guaranteed delivery</a:t>
            </a:r>
          </a:p>
          <a:p>
            <a:pPr lvl="1" eaLnBrk="1" hangingPunct="1">
              <a:defRPr/>
            </a:pPr>
            <a:r>
              <a:rPr lang="en-US" dirty="0" smtClean="0">
                <a:ea typeface="+mn-ea"/>
              </a:rPr>
              <a:t>Examples: FTP, HTTP, Telnet</a:t>
            </a:r>
          </a:p>
          <a:p>
            <a:pPr eaLnBrk="1" hangingPunct="1">
              <a:defRPr/>
            </a:pPr>
            <a:r>
              <a:rPr lang="en-US" dirty="0" smtClean="0">
                <a:ea typeface="+mn-ea"/>
              </a:rPr>
              <a:t>UDP Protocol</a:t>
            </a:r>
          </a:p>
          <a:p>
            <a:pPr lvl="1" eaLnBrk="1" hangingPunct="1">
              <a:defRPr/>
            </a:pPr>
            <a:r>
              <a:rPr lang="en-US" dirty="0" smtClean="0">
                <a:ea typeface="+mn-ea"/>
              </a:rPr>
              <a:t>Connectionless, dedicated port numbers only, no sequencing, no guarantee of delivery</a:t>
            </a:r>
          </a:p>
          <a:p>
            <a:pPr lvl="1" eaLnBrk="1" hangingPunct="1">
              <a:defRPr/>
            </a:pPr>
            <a:r>
              <a:rPr lang="en-US" dirty="0" smtClean="0">
                <a:ea typeface="+mn-ea"/>
              </a:rPr>
              <a:t>Examples: DNS, TFTP, VoIP</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38876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1FF82F-2BEE-49C5-8AC3-E39E1D5B2EC1}" type="slidenum">
              <a:rPr lang="en-US" altLang="en-US" sz="2000">
                <a:latin typeface="Arial" panose="020B0604020202020204" pitchFamily="34" charset="0"/>
              </a:rPr>
              <a:pPr eaLnBrk="1" hangingPunct="1"/>
              <a:t>48</a:t>
            </a:fld>
            <a:endParaRPr lang="en-US" altLang="en-US" sz="2000">
              <a:latin typeface="Arial" panose="020B0604020202020204" pitchFamily="34" charset="0"/>
            </a:endParaRPr>
          </a:p>
        </p:txBody>
      </p:sp>
      <p:sp>
        <p:nvSpPr>
          <p:cNvPr id="809986" name="Rectangle 2"/>
          <p:cNvSpPr>
            <a:spLocks noGrp="1" noChangeArrowheads="1"/>
          </p:cNvSpPr>
          <p:nvPr>
            <p:ph type="title"/>
          </p:nvPr>
        </p:nvSpPr>
        <p:spPr/>
        <p:txBody>
          <a:bodyPr/>
          <a:lstStyle/>
          <a:p>
            <a:pPr eaLnBrk="1" hangingPunct="1">
              <a:defRPr/>
            </a:pPr>
            <a:r>
              <a:rPr lang="en-US" smtClean="0">
                <a:ea typeface="+mj-ea"/>
              </a:rPr>
              <a:t>TCP/IP Protocol Model: Application</a:t>
            </a:r>
          </a:p>
        </p:txBody>
      </p:sp>
      <p:sp>
        <p:nvSpPr>
          <p:cNvPr id="809987" name="Rectangle 3"/>
          <p:cNvSpPr>
            <a:spLocks noGrp="1" noChangeArrowheads="1"/>
          </p:cNvSpPr>
          <p:nvPr>
            <p:ph type="body" idx="1"/>
          </p:nvPr>
        </p:nvSpPr>
        <p:spPr/>
        <p:txBody>
          <a:bodyPr/>
          <a:lstStyle/>
          <a:p>
            <a:pPr eaLnBrk="1" hangingPunct="1">
              <a:defRPr/>
            </a:pPr>
            <a:r>
              <a:rPr lang="en-US" smtClean="0">
                <a:ea typeface="+mn-ea"/>
              </a:rPr>
              <a:t>Topmost layer in the TCP/IP protocol stack</a:t>
            </a:r>
          </a:p>
          <a:p>
            <a:pPr eaLnBrk="1" hangingPunct="1">
              <a:defRPr/>
            </a:pPr>
            <a:r>
              <a:rPr lang="en-US" smtClean="0">
                <a:ea typeface="+mn-ea"/>
              </a:rPr>
              <a:t>Protocols: DHCP, DNS, Finger, FTP, HTTP, LDAP, NFS, NIS, NTP, Rlogin, RPC, Rsh, SIP, SMTP, SNMP, Telnet, TFTP, VoIP, Whois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01571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4368B81-D979-41F0-8C53-FCADBF1AEA24}" type="slidenum">
              <a:rPr lang="en-US" altLang="en-US" sz="2000">
                <a:latin typeface="Arial" panose="020B0604020202020204" pitchFamily="34" charset="0"/>
              </a:rPr>
              <a:pPr eaLnBrk="1" hangingPunct="1"/>
              <a:t>49</a:t>
            </a:fld>
            <a:endParaRPr lang="en-US" altLang="en-US" sz="2000">
              <a:latin typeface="Arial" panose="020B0604020202020204" pitchFamily="34" charset="0"/>
            </a:endParaRPr>
          </a:p>
        </p:txBody>
      </p:sp>
      <p:sp>
        <p:nvSpPr>
          <p:cNvPr id="811010" name="Rectangle 2"/>
          <p:cNvSpPr>
            <a:spLocks noGrp="1" noChangeArrowheads="1"/>
          </p:cNvSpPr>
          <p:nvPr>
            <p:ph type="title"/>
          </p:nvPr>
        </p:nvSpPr>
        <p:spPr/>
        <p:txBody>
          <a:bodyPr/>
          <a:lstStyle/>
          <a:p>
            <a:pPr eaLnBrk="1" hangingPunct="1">
              <a:defRPr/>
            </a:pPr>
            <a:r>
              <a:rPr lang="en-US" smtClean="0">
                <a:ea typeface="+mj-ea"/>
              </a:rPr>
              <a:t>TCP/IP Routing Protocols</a:t>
            </a:r>
          </a:p>
        </p:txBody>
      </p:sp>
      <p:sp>
        <p:nvSpPr>
          <p:cNvPr id="811011" name="Rectangle 3"/>
          <p:cNvSpPr>
            <a:spLocks noGrp="1" noChangeArrowheads="1"/>
          </p:cNvSpPr>
          <p:nvPr>
            <p:ph type="body" idx="1"/>
          </p:nvPr>
        </p:nvSpPr>
        <p:spPr/>
        <p:txBody>
          <a:bodyPr/>
          <a:lstStyle/>
          <a:p>
            <a:pPr eaLnBrk="1" hangingPunct="1">
              <a:lnSpc>
                <a:spcPct val="90000"/>
              </a:lnSpc>
            </a:pPr>
            <a:r>
              <a:rPr lang="en-US" altLang="en-US" dirty="0"/>
              <a:t>Router-to-router communication protocol used by routers to help determine the most efficient network routes between two nodes on a network</a:t>
            </a:r>
          </a:p>
          <a:p>
            <a:pPr eaLnBrk="1" hangingPunct="1">
              <a:lnSpc>
                <a:spcPct val="90000"/>
              </a:lnSpc>
            </a:pPr>
            <a:r>
              <a:rPr lang="en-US" altLang="en-US" dirty="0"/>
              <a:t>Helps routers make good routing decisions (making the right choice about which way to forward packets)</a:t>
            </a:r>
          </a:p>
          <a:p>
            <a:pPr eaLnBrk="1" hangingPunct="1">
              <a:lnSpc>
                <a:spcPct val="90000"/>
              </a:lnSpc>
            </a:pPr>
            <a:r>
              <a:rPr lang="en-US" altLang="en-US" b="1" dirty="0"/>
              <a:t>RIP (Routing Information Protocol) </a:t>
            </a:r>
            <a:r>
              <a:rPr lang="en-US" altLang="en-US" dirty="0"/>
              <a:t>– one of the early routing protocols</a:t>
            </a:r>
          </a:p>
          <a:p>
            <a:pPr lvl="1" eaLnBrk="1" hangingPunct="1">
              <a:lnSpc>
                <a:spcPct val="90000"/>
              </a:lnSpc>
            </a:pPr>
            <a:r>
              <a:rPr lang="en-US" altLang="en-US" dirty="0"/>
              <a:t>Hop count the primary metric, maximum = 15</a:t>
            </a:r>
          </a:p>
          <a:p>
            <a:pPr eaLnBrk="1" hangingPunct="1">
              <a:lnSpc>
                <a:spcPct val="90000"/>
              </a:lnSpc>
            </a:pPr>
            <a:r>
              <a:rPr lang="en-US" altLang="en-US" b="1" dirty="0"/>
              <a:t>IGRP (Interior Gateway Routing Protocol) </a:t>
            </a:r>
            <a:r>
              <a:rPr lang="en-US" altLang="en-US" dirty="0"/>
              <a:t>– Cisco proprietary</a:t>
            </a:r>
          </a:p>
          <a:p>
            <a:pPr lvl="1" eaLnBrk="1" hangingPunct="1">
              <a:lnSpc>
                <a:spcPct val="90000"/>
              </a:lnSpc>
            </a:pPr>
            <a:r>
              <a:rPr lang="en-US" altLang="en-US" dirty="0"/>
              <a:t>Multiple metrics: hop count (max 255), bandwidth, delay, load, MTU, and reliability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52734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355531C-8DB5-426B-89CD-B5947A8BAF0F}" type="slidenum">
              <a:rPr lang="en-US" altLang="en-US" sz="2000">
                <a:latin typeface="Arial" panose="020B0604020202020204" pitchFamily="34" charset="0"/>
              </a:rPr>
              <a:pPr eaLnBrk="1" hangingPunct="1"/>
              <a:t>5</a:t>
            </a:fld>
            <a:endParaRPr lang="en-US" altLang="en-US" sz="2000">
              <a:latin typeface="Arial" panose="020B0604020202020204" pitchFamily="34" charset="0"/>
            </a:endParaRPr>
          </a:p>
        </p:txBody>
      </p:sp>
      <p:sp>
        <p:nvSpPr>
          <p:cNvPr id="765954" name="Rectangle 2"/>
          <p:cNvSpPr>
            <a:spLocks noGrp="1" noChangeArrowheads="1"/>
          </p:cNvSpPr>
          <p:nvPr>
            <p:ph type="title"/>
          </p:nvPr>
        </p:nvSpPr>
        <p:spPr/>
        <p:txBody>
          <a:bodyPr/>
          <a:lstStyle/>
          <a:p>
            <a:pPr eaLnBrk="1" hangingPunct="1">
              <a:defRPr/>
            </a:pPr>
            <a:r>
              <a:rPr lang="en-US" dirty="0" smtClean="0">
                <a:ea typeface="+mj-ea"/>
              </a:rPr>
              <a:t>Wired Telecom Technologies (cont.)</a:t>
            </a:r>
          </a:p>
        </p:txBody>
      </p:sp>
      <p:sp>
        <p:nvSpPr>
          <p:cNvPr id="765955" name="Rectangle 3"/>
          <p:cNvSpPr>
            <a:spLocks noGrp="1" noChangeArrowheads="1"/>
          </p:cNvSpPr>
          <p:nvPr>
            <p:ph type="body" idx="1"/>
          </p:nvPr>
        </p:nvSpPr>
        <p:spPr/>
        <p:txBody>
          <a:bodyPr/>
          <a:lstStyle/>
          <a:p>
            <a:pPr eaLnBrk="1" hangingPunct="1">
              <a:defRPr/>
            </a:pPr>
            <a:r>
              <a:rPr lang="en-US" dirty="0" smtClean="0">
                <a:ea typeface="+mn-ea"/>
              </a:rPr>
              <a:t>MPLS (Multiprotocol Label Switching)</a:t>
            </a:r>
          </a:p>
          <a:p>
            <a:pPr lvl="1" eaLnBrk="1" hangingPunct="1">
              <a:defRPr/>
            </a:pPr>
            <a:r>
              <a:rPr lang="en-US" dirty="0" smtClean="0">
                <a:ea typeface="+mn-ea"/>
              </a:rPr>
              <a:t>Packet switched technology, encapsulates TCP/IP, ATM, SONET, Ethernet frames) over WANs.</a:t>
            </a:r>
          </a:p>
          <a:p>
            <a:pPr lvl="1" eaLnBrk="1" hangingPunct="1">
              <a:defRPr/>
            </a:pPr>
            <a:r>
              <a:rPr lang="en-US" dirty="0" smtClean="0">
                <a:ea typeface="+mn-ea"/>
              </a:rPr>
              <a:t>Carries voice + data, has </a:t>
            </a:r>
            <a:r>
              <a:rPr lang="en-US" dirty="0" err="1" smtClean="0">
                <a:ea typeface="+mn-ea"/>
              </a:rPr>
              <a:t>QoS</a:t>
            </a:r>
            <a:r>
              <a:rPr lang="en-US" dirty="0" smtClean="0">
                <a:ea typeface="+mn-ea"/>
              </a:rPr>
              <a:t> (quality of service) capabilities to guarantee jitter-free voice and other media such as video</a:t>
            </a:r>
          </a:p>
          <a:p>
            <a:pPr lvl="1" eaLnBrk="1" hangingPunct="1">
              <a:defRPr/>
            </a:pPr>
            <a:r>
              <a:rPr lang="en-US" dirty="0" smtClean="0">
                <a:ea typeface="+mn-ea"/>
              </a:rPr>
              <a:t>Replacing Frame Relay and ATM</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86124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762C55A-F8BD-42F5-88BD-723AB3EC2AEA}" type="slidenum">
              <a:rPr lang="en-US" altLang="en-US" sz="2000">
                <a:latin typeface="Arial" panose="020B0604020202020204" pitchFamily="34" charset="0"/>
              </a:rPr>
              <a:pPr eaLnBrk="1" hangingPunct="1"/>
              <a:t>50</a:t>
            </a:fld>
            <a:endParaRPr lang="en-US" altLang="en-US" sz="2000">
              <a:latin typeface="Arial" panose="020B0604020202020204" pitchFamily="34" charset="0"/>
            </a:endParaRPr>
          </a:p>
        </p:txBody>
      </p:sp>
      <p:sp>
        <p:nvSpPr>
          <p:cNvPr id="812034" name="Rectangle 2"/>
          <p:cNvSpPr>
            <a:spLocks noGrp="1" noChangeArrowheads="1"/>
          </p:cNvSpPr>
          <p:nvPr>
            <p:ph type="title"/>
          </p:nvPr>
        </p:nvSpPr>
        <p:spPr/>
        <p:txBody>
          <a:bodyPr/>
          <a:lstStyle/>
          <a:p>
            <a:pPr eaLnBrk="1" hangingPunct="1">
              <a:defRPr/>
            </a:pPr>
            <a:r>
              <a:rPr lang="en-US" smtClean="0">
                <a:ea typeface="+mj-ea"/>
              </a:rPr>
              <a:t>TCP/IP Routing Protocols (cont.)</a:t>
            </a:r>
          </a:p>
        </p:txBody>
      </p:sp>
      <p:sp>
        <p:nvSpPr>
          <p:cNvPr id="812035" name="Rectangle 3"/>
          <p:cNvSpPr>
            <a:spLocks noGrp="1" noChangeArrowheads="1"/>
          </p:cNvSpPr>
          <p:nvPr>
            <p:ph type="body" idx="1"/>
          </p:nvPr>
        </p:nvSpPr>
        <p:spPr/>
        <p:txBody>
          <a:bodyPr/>
          <a:lstStyle/>
          <a:p>
            <a:pPr eaLnBrk="1" hangingPunct="1">
              <a:lnSpc>
                <a:spcPct val="80000"/>
              </a:lnSpc>
            </a:pPr>
            <a:r>
              <a:rPr lang="en-US" altLang="en-US" b="1" dirty="0"/>
              <a:t>EIGRP (Enhanced Interior Gateway Routing Protocol)</a:t>
            </a:r>
            <a:r>
              <a:rPr lang="en-US" altLang="en-US" dirty="0"/>
              <a:t> – Cisco proprietary</a:t>
            </a:r>
            <a:endParaRPr lang="en-US" altLang="en-US" sz="2400" dirty="0"/>
          </a:p>
          <a:p>
            <a:pPr lvl="1" eaLnBrk="1" hangingPunct="1">
              <a:lnSpc>
                <a:spcPct val="80000"/>
              </a:lnSpc>
            </a:pPr>
            <a:r>
              <a:rPr lang="en-US" altLang="en-US" dirty="0"/>
              <a:t>Advances over IGRP including VLSM</a:t>
            </a:r>
          </a:p>
          <a:p>
            <a:pPr eaLnBrk="1" hangingPunct="1">
              <a:lnSpc>
                <a:spcPct val="80000"/>
              </a:lnSpc>
            </a:pPr>
            <a:r>
              <a:rPr lang="en-US" altLang="en-US" b="1" dirty="0"/>
              <a:t>OSPF (Open Shortest Path First)</a:t>
            </a:r>
            <a:r>
              <a:rPr lang="en-US" altLang="en-US" dirty="0"/>
              <a:t> – Open standard for enterprise networks</a:t>
            </a:r>
          </a:p>
          <a:p>
            <a:pPr lvl="1" eaLnBrk="1" hangingPunct="1">
              <a:lnSpc>
                <a:spcPct val="80000"/>
              </a:lnSpc>
            </a:pPr>
            <a:r>
              <a:rPr lang="en-US" altLang="en-US" dirty="0"/>
              <a:t>Metric is </a:t>
            </a:r>
            <a:r>
              <a:rPr lang="ja-JP" altLang="en-US" dirty="0"/>
              <a:t>“</a:t>
            </a:r>
            <a:r>
              <a:rPr lang="en-US" altLang="ja-JP" dirty="0"/>
              <a:t>path cost</a:t>
            </a:r>
            <a:r>
              <a:rPr lang="ja-JP" altLang="en-US" dirty="0"/>
              <a:t>”</a:t>
            </a:r>
            <a:r>
              <a:rPr lang="en-US" altLang="ja-JP" dirty="0"/>
              <a:t> (primarily hops and speed)</a:t>
            </a:r>
          </a:p>
          <a:p>
            <a:pPr lvl="1" eaLnBrk="1" hangingPunct="1">
              <a:lnSpc>
                <a:spcPct val="80000"/>
              </a:lnSpc>
            </a:pPr>
            <a:r>
              <a:rPr lang="en-US" altLang="en-US" dirty="0"/>
              <a:t>Uses authentication to prevent route spoofing</a:t>
            </a:r>
          </a:p>
          <a:p>
            <a:pPr eaLnBrk="1" hangingPunct="1">
              <a:lnSpc>
                <a:spcPct val="80000"/>
              </a:lnSpc>
            </a:pPr>
            <a:r>
              <a:rPr lang="en-US" altLang="en-US" b="1" dirty="0"/>
              <a:t>BGP (Border Gateway Protocol)</a:t>
            </a:r>
            <a:r>
              <a:rPr lang="en-US" altLang="en-US" dirty="0"/>
              <a:t> – the dominant Internet routing algorithm</a:t>
            </a:r>
          </a:p>
          <a:p>
            <a:pPr eaLnBrk="1" hangingPunct="1">
              <a:lnSpc>
                <a:spcPct val="80000"/>
              </a:lnSpc>
            </a:pPr>
            <a:r>
              <a:rPr lang="en-US" altLang="en-US" b="1" dirty="0"/>
              <a:t>IS-IS (Intermediate system to intermediate system)</a:t>
            </a:r>
            <a:r>
              <a:rPr lang="en-US" altLang="en-US" dirty="0"/>
              <a:t> – used primarily by large ISP networks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33451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1032AE5-35A3-4BAA-8536-48BBDB4BF891}" type="slidenum">
              <a:rPr lang="en-US" altLang="en-US" sz="2000">
                <a:latin typeface="Arial" panose="020B0604020202020204" pitchFamily="34" charset="0"/>
              </a:rPr>
              <a:pPr eaLnBrk="1" hangingPunct="1"/>
              <a:t>51</a:t>
            </a:fld>
            <a:endParaRPr lang="en-US" altLang="en-US" sz="2000">
              <a:latin typeface="Arial" panose="020B0604020202020204" pitchFamily="34" charset="0"/>
            </a:endParaRPr>
          </a:p>
        </p:txBody>
      </p:sp>
      <p:sp>
        <p:nvSpPr>
          <p:cNvPr id="818178" name="Rectangle 2"/>
          <p:cNvSpPr>
            <a:spLocks noGrp="1" noChangeArrowheads="1"/>
          </p:cNvSpPr>
          <p:nvPr>
            <p:ph type="title"/>
          </p:nvPr>
        </p:nvSpPr>
        <p:spPr/>
        <p:txBody>
          <a:bodyPr/>
          <a:lstStyle/>
          <a:p>
            <a:pPr eaLnBrk="1" hangingPunct="1">
              <a:defRPr/>
            </a:pPr>
            <a:r>
              <a:rPr lang="en-US" dirty="0" smtClean="0">
                <a:ea typeface="+mj-ea"/>
              </a:rPr>
              <a:t>Remote Access/Tunneling Protocols</a:t>
            </a:r>
          </a:p>
        </p:txBody>
      </p:sp>
      <p:sp>
        <p:nvSpPr>
          <p:cNvPr id="818179" name="Rectangle 3"/>
          <p:cNvSpPr>
            <a:spLocks noGrp="1" noChangeArrowheads="1"/>
          </p:cNvSpPr>
          <p:nvPr>
            <p:ph type="body" idx="1"/>
          </p:nvPr>
        </p:nvSpPr>
        <p:spPr/>
        <p:txBody>
          <a:bodyPr/>
          <a:lstStyle/>
          <a:p>
            <a:pPr eaLnBrk="1" hangingPunct="1">
              <a:lnSpc>
                <a:spcPct val="90000"/>
              </a:lnSpc>
            </a:pPr>
            <a:r>
              <a:rPr lang="en-US" altLang="en-US" dirty="0"/>
              <a:t>Tunneling: encapsulating packets of one protocol within another</a:t>
            </a:r>
          </a:p>
          <a:p>
            <a:pPr lvl="1" eaLnBrk="1" hangingPunct="1">
              <a:lnSpc>
                <a:spcPct val="90000"/>
              </a:lnSpc>
            </a:pPr>
            <a:r>
              <a:rPr lang="en-US" altLang="en-US" dirty="0"/>
              <a:t>Can include encryption</a:t>
            </a:r>
          </a:p>
          <a:p>
            <a:pPr lvl="1" eaLnBrk="1" hangingPunct="1">
              <a:lnSpc>
                <a:spcPct val="90000"/>
              </a:lnSpc>
            </a:pPr>
            <a:r>
              <a:rPr lang="en-US" altLang="en-US" dirty="0"/>
              <a:t>Reasons: protection of encapsulated protocol; hide details of intermediary network, authentication of traffic</a:t>
            </a:r>
          </a:p>
          <a:p>
            <a:pPr lvl="1" eaLnBrk="1" hangingPunct="1">
              <a:lnSpc>
                <a:spcPct val="90000"/>
              </a:lnSpc>
            </a:pPr>
            <a:r>
              <a:rPr lang="en-US" altLang="en-US" dirty="0"/>
              <a:t>Protocols</a:t>
            </a:r>
          </a:p>
          <a:p>
            <a:pPr lvl="2" eaLnBrk="1" hangingPunct="1">
              <a:lnSpc>
                <a:spcPct val="90000"/>
              </a:lnSpc>
            </a:pPr>
            <a:r>
              <a:rPr lang="en-US" altLang="en-US" dirty="0"/>
              <a:t>VPN – generic term for tunneled (and usually encrypted) network connection from a public network to a private network</a:t>
            </a:r>
          </a:p>
          <a:p>
            <a:pPr lvl="2" eaLnBrk="1" hangingPunct="1">
              <a:lnSpc>
                <a:spcPct val="90000"/>
              </a:lnSpc>
            </a:pPr>
            <a:r>
              <a:rPr lang="en-US" altLang="en-US" dirty="0"/>
              <a:t>SSL / TLS</a:t>
            </a:r>
          </a:p>
          <a:p>
            <a:pPr lvl="2" eaLnBrk="1" hangingPunct="1">
              <a:lnSpc>
                <a:spcPct val="90000"/>
              </a:lnSpc>
            </a:pPr>
            <a:r>
              <a:rPr lang="en-US" altLang="en-US" dirty="0"/>
              <a:t>SSH</a:t>
            </a:r>
          </a:p>
          <a:p>
            <a:pPr lvl="2" eaLnBrk="1" hangingPunct="1">
              <a:lnSpc>
                <a:spcPct val="90000"/>
              </a:lnSpc>
            </a:pPr>
            <a:r>
              <a:rPr lang="en-US" altLang="en-US" dirty="0"/>
              <a:t>IPsec</a:t>
            </a:r>
          </a:p>
          <a:p>
            <a:pPr lvl="2" eaLnBrk="1" hangingPunct="1">
              <a:lnSpc>
                <a:spcPct val="90000"/>
              </a:lnSpc>
            </a:pPr>
            <a:r>
              <a:rPr lang="en-US" altLang="en-US" dirty="0"/>
              <a:t>Others: L2TP, PPP, PPTP, SLIP</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28748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Remote Access/Tunneling Protocols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5744" y="1304139"/>
            <a:ext cx="7900416" cy="5020461"/>
          </a:xfrm>
        </p:spPr>
      </p:pic>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DA4D23A-6C3D-45C1-9DCC-AC04771A499D}" type="slidenum">
              <a:rPr lang="en-US" altLang="en-US" sz="2000">
                <a:latin typeface="Arial" panose="020B0604020202020204" pitchFamily="34" charset="0"/>
              </a:rPr>
              <a:pPr eaLnBrk="1" hangingPunct="1"/>
              <a:t>52</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984383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2F2299D-DAF5-4916-BA56-2DDB8F698D2B}" type="slidenum">
              <a:rPr lang="en-US" altLang="en-US" sz="2000">
                <a:latin typeface="Arial" panose="020B0604020202020204" pitchFamily="34" charset="0"/>
              </a:rPr>
              <a:pPr eaLnBrk="1" hangingPunct="1"/>
              <a:t>53</a:t>
            </a:fld>
            <a:endParaRPr lang="en-US" altLang="en-US" sz="2000" dirty="0">
              <a:latin typeface="Arial" panose="020B0604020202020204" pitchFamily="34" charset="0"/>
            </a:endParaRPr>
          </a:p>
        </p:txBody>
      </p:sp>
      <p:sp>
        <p:nvSpPr>
          <p:cNvPr id="819202" name="Rectangle 2"/>
          <p:cNvSpPr>
            <a:spLocks noGrp="1" noChangeArrowheads="1"/>
          </p:cNvSpPr>
          <p:nvPr>
            <p:ph type="title"/>
          </p:nvPr>
        </p:nvSpPr>
        <p:spPr/>
        <p:txBody>
          <a:bodyPr/>
          <a:lstStyle/>
          <a:p>
            <a:pPr eaLnBrk="1" hangingPunct="1">
              <a:defRPr/>
            </a:pPr>
            <a:r>
              <a:rPr lang="en-US" smtClean="0">
                <a:ea typeface="+mj-ea"/>
              </a:rPr>
              <a:t>Authentication Protocols</a:t>
            </a:r>
          </a:p>
        </p:txBody>
      </p:sp>
      <p:sp>
        <p:nvSpPr>
          <p:cNvPr id="819203" name="Rectangle 3"/>
          <p:cNvSpPr>
            <a:spLocks noGrp="1" noChangeArrowheads="1"/>
          </p:cNvSpPr>
          <p:nvPr>
            <p:ph type="body" idx="1"/>
          </p:nvPr>
        </p:nvSpPr>
        <p:spPr/>
        <p:txBody>
          <a:bodyPr/>
          <a:lstStyle/>
          <a:p>
            <a:pPr eaLnBrk="1" hangingPunct="1">
              <a:defRPr/>
            </a:pPr>
            <a:r>
              <a:rPr lang="en-US" dirty="0" smtClean="0">
                <a:ea typeface="+mn-ea"/>
              </a:rPr>
              <a:t>RADIUS (Remote Authentication Dial In User Service)</a:t>
            </a:r>
          </a:p>
          <a:p>
            <a:pPr lvl="1" eaLnBrk="1" hangingPunct="1">
              <a:defRPr/>
            </a:pPr>
            <a:r>
              <a:rPr lang="en-US" dirty="0" smtClean="0">
                <a:ea typeface="+mn-ea"/>
              </a:rPr>
              <a:t>Over-the-wire protocol from client to AAA (authentication, authorization, accounting) server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844" y="2639140"/>
            <a:ext cx="4869180" cy="3836914"/>
          </a:xfrm>
          <a:prstGeom prst="rect">
            <a:avLst/>
          </a:prstGeom>
        </p:spPr>
      </p:pic>
    </p:spTree>
    <p:extLst>
      <p:ext uri="{BB962C8B-B14F-4D97-AF65-F5344CB8AC3E}">
        <p14:creationId xmlns:p14="http://schemas.microsoft.com/office/powerpoint/2010/main" val="1838951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2341E53-F254-4078-BCB1-21F3453BB6EB}" type="slidenum">
              <a:rPr lang="en-US" altLang="en-US" sz="2000">
                <a:latin typeface="Arial" panose="020B0604020202020204" pitchFamily="34" charset="0"/>
              </a:rPr>
              <a:pPr eaLnBrk="1" hangingPunct="1"/>
              <a:t>54</a:t>
            </a:fld>
            <a:endParaRPr lang="en-US" altLang="en-US" sz="2000">
              <a:latin typeface="Arial" panose="020B0604020202020204" pitchFamily="34" charset="0"/>
            </a:endParaRPr>
          </a:p>
        </p:txBody>
      </p:sp>
      <p:sp>
        <p:nvSpPr>
          <p:cNvPr id="820226" name="Rectangle 2"/>
          <p:cNvSpPr>
            <a:spLocks noGrp="1" noChangeArrowheads="1"/>
          </p:cNvSpPr>
          <p:nvPr>
            <p:ph type="title"/>
          </p:nvPr>
        </p:nvSpPr>
        <p:spPr/>
        <p:txBody>
          <a:bodyPr/>
          <a:lstStyle/>
          <a:p>
            <a:pPr eaLnBrk="1" hangingPunct="1">
              <a:defRPr/>
            </a:pPr>
            <a:r>
              <a:rPr lang="en-US" dirty="0" smtClean="0">
                <a:ea typeface="+mj-ea"/>
              </a:rPr>
              <a:t>Authentication Protocols (cont.)</a:t>
            </a:r>
          </a:p>
        </p:txBody>
      </p:sp>
      <p:sp>
        <p:nvSpPr>
          <p:cNvPr id="820227" name="Rectangle 3"/>
          <p:cNvSpPr>
            <a:spLocks noGrp="1" noChangeArrowheads="1"/>
          </p:cNvSpPr>
          <p:nvPr>
            <p:ph type="body" idx="1"/>
          </p:nvPr>
        </p:nvSpPr>
        <p:spPr/>
        <p:txBody>
          <a:bodyPr>
            <a:normAutofit lnSpcReduction="10000"/>
          </a:bodyPr>
          <a:lstStyle/>
          <a:p>
            <a:pPr eaLnBrk="1" hangingPunct="1">
              <a:lnSpc>
                <a:spcPct val="90000"/>
              </a:lnSpc>
            </a:pPr>
            <a:r>
              <a:rPr lang="en-US" altLang="en-US" dirty="0"/>
              <a:t>Diameter – more advanced RADIUS replacement</a:t>
            </a:r>
          </a:p>
          <a:p>
            <a:pPr eaLnBrk="1" hangingPunct="1">
              <a:lnSpc>
                <a:spcPct val="90000"/>
              </a:lnSpc>
            </a:pPr>
            <a:r>
              <a:rPr lang="en-US" altLang="en-US" dirty="0"/>
              <a:t>TACACS (Terminal Access Controller Access-Control System) – authenticates user to a network.</a:t>
            </a:r>
          </a:p>
          <a:p>
            <a:pPr lvl="1" eaLnBrk="1" hangingPunct="1">
              <a:lnSpc>
                <a:spcPct val="90000"/>
              </a:lnSpc>
            </a:pPr>
            <a:r>
              <a:rPr lang="en-US" altLang="en-US" dirty="0"/>
              <a:t>Between access point or gateway and an AAA server</a:t>
            </a:r>
          </a:p>
          <a:p>
            <a:pPr eaLnBrk="1" hangingPunct="1">
              <a:lnSpc>
                <a:spcPct val="90000"/>
              </a:lnSpc>
            </a:pPr>
            <a:r>
              <a:rPr lang="en-US" altLang="en-US" dirty="0"/>
              <a:t>802.1X – port level access </a:t>
            </a:r>
            <a:r>
              <a:rPr lang="en-US" altLang="en-US" dirty="0" smtClean="0"/>
              <a:t>control.  Device </a:t>
            </a:r>
            <a:r>
              <a:rPr lang="en-US" altLang="en-US" dirty="0"/>
              <a:t>authenticates before </a:t>
            </a:r>
            <a:r>
              <a:rPr lang="en-US" altLang="en-US" dirty="0" smtClean="0"/>
              <a:t>device will be able to communicate on the network.</a:t>
            </a:r>
            <a:endParaRPr lang="en-US" altLang="en-US" dirty="0"/>
          </a:p>
          <a:p>
            <a:pPr eaLnBrk="1" hangingPunct="1">
              <a:lnSpc>
                <a:spcPct val="90000"/>
              </a:lnSpc>
            </a:pPr>
            <a:r>
              <a:rPr lang="en-US" altLang="en-US" dirty="0"/>
              <a:t>NAC (Network Access Control) – an approach for controlling which devices may connect to a </a:t>
            </a:r>
            <a:r>
              <a:rPr lang="en-US" altLang="en-US" dirty="0" smtClean="0"/>
              <a:t>network – device must meet minimum standards like anti-virus, host intrusion prevention, etc.</a:t>
            </a:r>
            <a:endParaRPr lang="en-US" altLang="en-US" dirty="0"/>
          </a:p>
          <a:p>
            <a:pPr eaLnBrk="1" hangingPunct="1">
              <a:lnSpc>
                <a:spcPct val="90000"/>
              </a:lnSpc>
            </a:pPr>
            <a:r>
              <a:rPr lang="en-US" altLang="en-US" dirty="0"/>
              <a:t>CHAP (Challenge-Handshake Authentication Protocol)</a:t>
            </a:r>
          </a:p>
          <a:p>
            <a:pPr lvl="1" eaLnBrk="1" hangingPunct="1">
              <a:lnSpc>
                <a:spcPct val="90000"/>
              </a:lnSpc>
            </a:pPr>
            <a:r>
              <a:rPr lang="en-US" altLang="en-US" dirty="0"/>
              <a:t>Between client system and </a:t>
            </a:r>
            <a:r>
              <a:rPr lang="en-US" altLang="en-US" dirty="0" smtClean="0"/>
              <a:t>gateway.  Challenge/Response/Authenticate.</a:t>
            </a:r>
            <a:endParaRPr lang="en-US" altLang="en-US" dirty="0"/>
          </a:p>
          <a:p>
            <a:pPr eaLnBrk="1" hangingPunct="1">
              <a:lnSpc>
                <a:spcPct val="90000"/>
              </a:lnSpc>
            </a:pPr>
            <a:r>
              <a:rPr lang="en-US" altLang="en-US" dirty="0"/>
              <a:t>PPP uses CHAP</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95935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8C7C383-FEA5-46C5-9FB9-FA09B4FEC3FA}" type="slidenum">
              <a:rPr lang="en-US" altLang="en-US" sz="2000">
                <a:latin typeface="Arial" panose="020B0604020202020204" pitchFamily="34" charset="0"/>
              </a:rPr>
              <a:pPr eaLnBrk="1" hangingPunct="1"/>
              <a:t>55</a:t>
            </a:fld>
            <a:endParaRPr lang="en-US" altLang="en-US" sz="2000">
              <a:latin typeface="Arial" panose="020B0604020202020204" pitchFamily="34" charset="0"/>
            </a:endParaRPr>
          </a:p>
        </p:txBody>
      </p:sp>
      <p:sp>
        <p:nvSpPr>
          <p:cNvPr id="821250" name="Rectangle 2"/>
          <p:cNvSpPr>
            <a:spLocks noGrp="1" noChangeArrowheads="1"/>
          </p:cNvSpPr>
          <p:nvPr>
            <p:ph type="title"/>
          </p:nvPr>
        </p:nvSpPr>
        <p:spPr/>
        <p:txBody>
          <a:bodyPr/>
          <a:lstStyle/>
          <a:p>
            <a:pPr eaLnBrk="1" hangingPunct="1">
              <a:defRPr/>
            </a:pPr>
            <a:r>
              <a:rPr lang="en-US" smtClean="0">
                <a:ea typeface="+mj-ea"/>
              </a:rPr>
              <a:t>Authentication Protocols (cont.)</a:t>
            </a:r>
          </a:p>
        </p:txBody>
      </p:sp>
      <p:sp>
        <p:nvSpPr>
          <p:cNvPr id="821251" name="Rectangle 3"/>
          <p:cNvSpPr>
            <a:spLocks noGrp="1" noChangeArrowheads="1"/>
          </p:cNvSpPr>
          <p:nvPr>
            <p:ph type="body" idx="1"/>
          </p:nvPr>
        </p:nvSpPr>
        <p:spPr/>
        <p:txBody>
          <a:bodyPr/>
          <a:lstStyle/>
          <a:p>
            <a:pPr eaLnBrk="1" hangingPunct="1">
              <a:lnSpc>
                <a:spcPct val="90000"/>
              </a:lnSpc>
            </a:pPr>
            <a:r>
              <a:rPr lang="en-US" altLang="en-US" dirty="0" smtClean="0"/>
              <a:t>EAP (Extensible Authentication Protocol)</a:t>
            </a:r>
          </a:p>
          <a:p>
            <a:pPr lvl="1" eaLnBrk="1" hangingPunct="1">
              <a:lnSpc>
                <a:spcPct val="90000"/>
              </a:lnSpc>
            </a:pPr>
            <a:r>
              <a:rPr lang="en-US" altLang="en-US" dirty="0" smtClean="0"/>
              <a:t>Authentication Framework – used to authenticate users in wired and wireless networks.  Used by WPA and WPA2 wireless network standards.</a:t>
            </a:r>
          </a:p>
          <a:p>
            <a:pPr eaLnBrk="1" hangingPunct="1">
              <a:lnSpc>
                <a:spcPct val="90000"/>
              </a:lnSpc>
            </a:pPr>
            <a:r>
              <a:rPr lang="en-US" altLang="en-US" dirty="0" smtClean="0"/>
              <a:t>PEAP (Protected Extensible Authentication Protocol)</a:t>
            </a:r>
          </a:p>
          <a:p>
            <a:pPr lvl="1" eaLnBrk="1" hangingPunct="1">
              <a:lnSpc>
                <a:spcPct val="90000"/>
              </a:lnSpc>
            </a:pPr>
            <a:r>
              <a:rPr lang="en-US" altLang="en-US" dirty="0" smtClean="0"/>
              <a:t>used in wireless networks to authenticate users</a:t>
            </a:r>
          </a:p>
          <a:p>
            <a:pPr lvl="1" eaLnBrk="1" hangingPunct="1">
              <a:lnSpc>
                <a:spcPct val="90000"/>
              </a:lnSpc>
            </a:pPr>
            <a:r>
              <a:rPr lang="en-US" altLang="en-US" dirty="0" smtClean="0"/>
              <a:t>PEAP uses an SSL/TLS tunnel to encrypt authentication information</a:t>
            </a:r>
          </a:p>
          <a:p>
            <a:pPr eaLnBrk="1" hangingPunct="1">
              <a:lnSpc>
                <a:spcPct val="90000"/>
              </a:lnSpc>
            </a:pPr>
            <a:r>
              <a:rPr lang="en-US" altLang="en-US" dirty="0" smtClean="0"/>
              <a:t>PAP (Password Authentication Protocol)  - unsecure because protocol is unencrypted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92151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8AA3047-D19E-462E-B074-9AE47139A0C2}" type="slidenum">
              <a:rPr lang="en-US" altLang="en-US" sz="2000">
                <a:latin typeface="Arial" panose="020B0604020202020204" pitchFamily="34" charset="0"/>
              </a:rPr>
              <a:pPr eaLnBrk="1" hangingPunct="1"/>
              <a:t>56</a:t>
            </a:fld>
            <a:endParaRPr lang="en-US" altLang="en-US" sz="2000">
              <a:latin typeface="Arial" panose="020B0604020202020204" pitchFamily="34" charset="0"/>
            </a:endParaRPr>
          </a:p>
        </p:txBody>
      </p:sp>
      <p:sp>
        <p:nvSpPr>
          <p:cNvPr id="823298" name="Rectangle 2"/>
          <p:cNvSpPr>
            <a:spLocks noGrp="1" noChangeArrowheads="1"/>
          </p:cNvSpPr>
          <p:nvPr>
            <p:ph type="title"/>
          </p:nvPr>
        </p:nvSpPr>
        <p:spPr/>
        <p:txBody>
          <a:bodyPr/>
          <a:lstStyle/>
          <a:p>
            <a:pPr eaLnBrk="1" hangingPunct="1">
              <a:defRPr/>
            </a:pPr>
            <a:r>
              <a:rPr lang="en-US" dirty="0" smtClean="0">
                <a:ea typeface="+mj-ea"/>
              </a:rPr>
              <a:t>Network Threats</a:t>
            </a:r>
          </a:p>
        </p:txBody>
      </p:sp>
      <p:sp>
        <p:nvSpPr>
          <p:cNvPr id="823299" name="Rectangle 3"/>
          <p:cNvSpPr>
            <a:spLocks noGrp="1" noChangeArrowheads="1"/>
          </p:cNvSpPr>
          <p:nvPr>
            <p:ph type="body" idx="1"/>
          </p:nvPr>
        </p:nvSpPr>
        <p:spPr/>
        <p:txBody>
          <a:bodyPr/>
          <a:lstStyle/>
          <a:p>
            <a:pPr eaLnBrk="1" hangingPunct="1"/>
            <a:r>
              <a:rPr lang="en-US" altLang="en-US" dirty="0"/>
              <a:t>The expressed potential for the occurrence of a harmful event such as an attack</a:t>
            </a:r>
          </a:p>
          <a:p>
            <a:pPr lvl="1" eaLnBrk="1" hangingPunct="1"/>
            <a:r>
              <a:rPr lang="en-US" altLang="en-US" dirty="0" err="1"/>
              <a:t>DoS</a:t>
            </a:r>
            <a:r>
              <a:rPr lang="en-US" altLang="en-US" dirty="0"/>
              <a:t> / </a:t>
            </a:r>
            <a:r>
              <a:rPr lang="en-US" altLang="en-US" dirty="0" err="1"/>
              <a:t>DDoS</a:t>
            </a:r>
            <a:r>
              <a:rPr lang="en-US" altLang="en-US" dirty="0"/>
              <a:t> – designed to flood or cause malfunction</a:t>
            </a:r>
          </a:p>
          <a:p>
            <a:pPr lvl="1" eaLnBrk="1" hangingPunct="1"/>
            <a:r>
              <a:rPr lang="en-US" altLang="en-US" dirty="0"/>
              <a:t>Teardrop - attacker sends mangled packet fragments with overlapping and oversized payloads to a target system</a:t>
            </a:r>
          </a:p>
          <a:p>
            <a:pPr lvl="1" eaLnBrk="1" hangingPunct="1"/>
            <a:r>
              <a:rPr lang="en-US" altLang="en-US" dirty="0"/>
              <a:t>Sequence number – guesses upcoming sequence numbers as a method for disrupting </a:t>
            </a:r>
            <a:r>
              <a:rPr lang="en-US" altLang="en-US" dirty="0" smtClean="0"/>
              <a:t>communications  (session hijacking)</a:t>
            </a:r>
            <a:endParaRPr lang="en-US" altLang="en-US" dirty="0"/>
          </a:p>
          <a:p>
            <a:pPr lvl="1" eaLnBrk="1" hangingPunct="1"/>
            <a:r>
              <a:rPr lang="en-US" altLang="en-US" dirty="0"/>
              <a:t>Smurf - large number of forged ICMP echo requests.  The packets are sent to a target network</a:t>
            </a:r>
            <a:r>
              <a:rPr lang="ja-JP" altLang="en-US" dirty="0"/>
              <a:t>’</a:t>
            </a:r>
            <a:r>
              <a:rPr lang="en-US" altLang="ja-JP" dirty="0"/>
              <a:t>s broadcast address, which causes all systems on the network to respond </a:t>
            </a:r>
            <a:endParaRPr lang="en-US" altLang="en-US"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78732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17B14F6-CF1F-42DE-B0CD-5DF18F1DBD73}" type="slidenum">
              <a:rPr lang="en-US" altLang="en-US" sz="2000">
                <a:latin typeface="Arial" panose="020B0604020202020204" pitchFamily="34" charset="0"/>
              </a:rPr>
              <a:pPr eaLnBrk="1" hangingPunct="1"/>
              <a:t>57</a:t>
            </a:fld>
            <a:endParaRPr lang="en-US" altLang="en-US" sz="2000">
              <a:latin typeface="Arial" panose="020B0604020202020204" pitchFamily="34" charset="0"/>
            </a:endParaRPr>
          </a:p>
        </p:txBody>
      </p:sp>
      <p:sp>
        <p:nvSpPr>
          <p:cNvPr id="824322" name="Rectangle 2"/>
          <p:cNvSpPr>
            <a:spLocks noGrp="1" noChangeArrowheads="1"/>
          </p:cNvSpPr>
          <p:nvPr>
            <p:ph type="title"/>
          </p:nvPr>
        </p:nvSpPr>
        <p:spPr/>
        <p:txBody>
          <a:bodyPr/>
          <a:lstStyle/>
          <a:p>
            <a:pPr eaLnBrk="1" hangingPunct="1">
              <a:defRPr/>
            </a:pPr>
            <a:r>
              <a:rPr lang="en-US" dirty="0" smtClean="0">
                <a:ea typeface="+mj-ea"/>
              </a:rPr>
              <a:t>Network Threats (cont.)</a:t>
            </a:r>
          </a:p>
        </p:txBody>
      </p:sp>
      <p:sp>
        <p:nvSpPr>
          <p:cNvPr id="824323" name="Rectangle 3"/>
          <p:cNvSpPr>
            <a:spLocks noGrp="1" noChangeArrowheads="1"/>
          </p:cNvSpPr>
          <p:nvPr>
            <p:ph type="body" idx="1"/>
          </p:nvPr>
        </p:nvSpPr>
        <p:spPr/>
        <p:txBody>
          <a:bodyPr/>
          <a:lstStyle/>
          <a:p>
            <a:pPr eaLnBrk="1" hangingPunct="1"/>
            <a:r>
              <a:rPr lang="en-US" altLang="en-US" dirty="0"/>
              <a:t>Threats (cont.)</a:t>
            </a:r>
          </a:p>
          <a:p>
            <a:pPr lvl="1" eaLnBrk="1" hangingPunct="1"/>
            <a:r>
              <a:rPr lang="en-US" altLang="en-US" dirty="0"/>
              <a:t>Ping of Death – ICMP echo request, 64k length</a:t>
            </a:r>
          </a:p>
          <a:p>
            <a:pPr lvl="1" eaLnBrk="1" hangingPunct="1"/>
            <a:r>
              <a:rPr lang="en-US" altLang="en-US" dirty="0"/>
              <a:t>SYN flood – large volume of TCP SYN packets, consumes resources on target system</a:t>
            </a:r>
          </a:p>
          <a:p>
            <a:pPr lvl="1" eaLnBrk="1" hangingPunct="1"/>
            <a:r>
              <a:rPr lang="en-US" altLang="en-US" dirty="0"/>
              <a:t>Worm – automated, self-replicating program</a:t>
            </a:r>
          </a:p>
          <a:p>
            <a:pPr lvl="1" eaLnBrk="1" hangingPunct="1"/>
            <a:r>
              <a:rPr lang="en-US" altLang="en-US" dirty="0"/>
              <a:t>Spam – unsolicited commercial e-mail (UCE): fraud, malware, marketing</a:t>
            </a:r>
          </a:p>
          <a:p>
            <a:pPr lvl="1" eaLnBrk="1" hangingPunct="1"/>
            <a:r>
              <a:rPr lang="en-US" altLang="en-US" dirty="0"/>
              <a:t>Phishing – emails luring users to fraudulent sites</a:t>
            </a:r>
          </a:p>
          <a:p>
            <a:pPr lvl="1" eaLnBrk="1" hangingPunct="1"/>
            <a:r>
              <a:rPr lang="en-US" altLang="en-US" dirty="0"/>
              <a:t>Pharming – attack on DNS that re-directs access to legitimate sites to imposter sites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354549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F72FD71-9F2F-4701-8F4D-DA9276B53544}" type="slidenum">
              <a:rPr lang="en-US" altLang="en-US" sz="2000">
                <a:latin typeface="Arial" panose="020B0604020202020204" pitchFamily="34" charset="0"/>
              </a:rPr>
              <a:pPr eaLnBrk="1" hangingPunct="1"/>
              <a:t>58</a:t>
            </a:fld>
            <a:endParaRPr lang="en-US" altLang="en-US" sz="2000">
              <a:latin typeface="Arial" panose="020B0604020202020204" pitchFamily="34" charset="0"/>
            </a:endParaRPr>
          </a:p>
        </p:txBody>
      </p:sp>
      <p:sp>
        <p:nvSpPr>
          <p:cNvPr id="825346" name="Rectangle 2"/>
          <p:cNvSpPr>
            <a:spLocks noGrp="1" noChangeArrowheads="1"/>
          </p:cNvSpPr>
          <p:nvPr>
            <p:ph type="title"/>
          </p:nvPr>
        </p:nvSpPr>
        <p:spPr/>
        <p:txBody>
          <a:bodyPr/>
          <a:lstStyle/>
          <a:p>
            <a:pPr eaLnBrk="1" hangingPunct="1">
              <a:defRPr/>
            </a:pPr>
            <a:r>
              <a:rPr lang="en-US" dirty="0" smtClean="0">
                <a:ea typeface="+mj-ea"/>
              </a:rPr>
              <a:t>Network Vulnerabilities</a:t>
            </a:r>
          </a:p>
        </p:txBody>
      </p:sp>
      <p:sp>
        <p:nvSpPr>
          <p:cNvPr id="825347" name="Rectangle 3"/>
          <p:cNvSpPr>
            <a:spLocks noGrp="1" noChangeArrowheads="1"/>
          </p:cNvSpPr>
          <p:nvPr>
            <p:ph type="body" idx="1"/>
          </p:nvPr>
        </p:nvSpPr>
        <p:spPr/>
        <p:txBody>
          <a:bodyPr/>
          <a:lstStyle/>
          <a:p>
            <a:pPr eaLnBrk="1" hangingPunct="1">
              <a:defRPr/>
            </a:pPr>
            <a:r>
              <a:rPr lang="en-US" dirty="0" smtClean="0">
                <a:ea typeface="+mn-ea"/>
              </a:rPr>
              <a:t>Unnecessary open ports</a:t>
            </a:r>
          </a:p>
          <a:p>
            <a:pPr eaLnBrk="1" hangingPunct="1">
              <a:defRPr/>
            </a:pPr>
            <a:r>
              <a:rPr lang="en-US" dirty="0" smtClean="0">
                <a:ea typeface="+mn-ea"/>
              </a:rPr>
              <a:t>Unpatched systems</a:t>
            </a:r>
          </a:p>
          <a:p>
            <a:pPr eaLnBrk="1" hangingPunct="1">
              <a:defRPr/>
            </a:pPr>
            <a:r>
              <a:rPr lang="en-US" dirty="0" smtClean="0">
                <a:ea typeface="+mn-ea"/>
              </a:rPr>
              <a:t>Poor and outdated configurations</a:t>
            </a:r>
          </a:p>
          <a:p>
            <a:pPr eaLnBrk="1" hangingPunct="1">
              <a:defRPr/>
            </a:pPr>
            <a:r>
              <a:rPr lang="en-US" dirty="0" smtClean="0">
                <a:ea typeface="+mn-ea"/>
              </a:rPr>
              <a:t>Default passwords</a:t>
            </a:r>
          </a:p>
          <a:p>
            <a:pPr eaLnBrk="1" hangingPunct="1">
              <a:defRPr/>
            </a:pPr>
            <a:r>
              <a:rPr lang="en-US" dirty="0" smtClean="0">
                <a:ea typeface="+mn-ea"/>
              </a:rPr>
              <a:t>Exposed cabling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816454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DB224D6-5FDB-45C7-8D0D-50D6E918798A}" type="slidenum">
              <a:rPr lang="en-US" altLang="en-US" sz="2000">
                <a:latin typeface="Arial" panose="020B0604020202020204" pitchFamily="34" charset="0"/>
              </a:rPr>
              <a:pPr eaLnBrk="1" hangingPunct="1"/>
              <a:t>59</a:t>
            </a:fld>
            <a:endParaRPr lang="en-US" altLang="en-US" sz="2000">
              <a:latin typeface="Arial" panose="020B0604020202020204" pitchFamily="34" charset="0"/>
            </a:endParaRPr>
          </a:p>
        </p:txBody>
      </p:sp>
      <p:sp>
        <p:nvSpPr>
          <p:cNvPr id="826370" name="Rectangle 2"/>
          <p:cNvSpPr>
            <a:spLocks noGrp="1" noChangeArrowheads="1"/>
          </p:cNvSpPr>
          <p:nvPr>
            <p:ph type="title"/>
          </p:nvPr>
        </p:nvSpPr>
        <p:spPr/>
        <p:txBody>
          <a:bodyPr/>
          <a:lstStyle/>
          <a:p>
            <a:pPr eaLnBrk="1" hangingPunct="1">
              <a:defRPr/>
            </a:pPr>
            <a:r>
              <a:rPr lang="en-US" dirty="0" smtClean="0">
                <a:ea typeface="+mj-ea"/>
              </a:rPr>
              <a:t>Network Countermeasures</a:t>
            </a:r>
          </a:p>
        </p:txBody>
      </p:sp>
      <p:sp>
        <p:nvSpPr>
          <p:cNvPr id="826371" name="Rectangle 3"/>
          <p:cNvSpPr>
            <a:spLocks noGrp="1" noChangeArrowheads="1"/>
          </p:cNvSpPr>
          <p:nvPr>
            <p:ph type="body" idx="1"/>
          </p:nvPr>
        </p:nvSpPr>
        <p:spPr/>
        <p:txBody>
          <a:bodyPr>
            <a:normAutofit/>
          </a:bodyPr>
          <a:lstStyle/>
          <a:p>
            <a:pPr eaLnBrk="1" hangingPunct="1">
              <a:lnSpc>
                <a:spcPct val="90000"/>
              </a:lnSpc>
              <a:defRPr/>
            </a:pPr>
            <a:r>
              <a:rPr lang="en-US" dirty="0" smtClean="0">
                <a:ea typeface="+mn-ea"/>
              </a:rPr>
              <a:t>Access control lists</a:t>
            </a:r>
          </a:p>
          <a:p>
            <a:pPr eaLnBrk="1" hangingPunct="1">
              <a:lnSpc>
                <a:spcPct val="90000"/>
              </a:lnSpc>
              <a:defRPr/>
            </a:pPr>
            <a:r>
              <a:rPr lang="en-US" dirty="0" smtClean="0">
                <a:ea typeface="+mn-ea"/>
              </a:rPr>
              <a:t>Firewalls</a:t>
            </a:r>
          </a:p>
          <a:p>
            <a:pPr eaLnBrk="1" hangingPunct="1">
              <a:lnSpc>
                <a:spcPct val="90000"/>
              </a:lnSpc>
              <a:defRPr/>
            </a:pPr>
            <a:r>
              <a:rPr lang="en-US" dirty="0" smtClean="0">
                <a:ea typeface="+mn-ea"/>
              </a:rPr>
              <a:t>Intrusion Detection System (IDS)</a:t>
            </a:r>
          </a:p>
          <a:p>
            <a:pPr lvl="1" eaLnBrk="1" hangingPunct="1">
              <a:lnSpc>
                <a:spcPct val="90000"/>
              </a:lnSpc>
              <a:defRPr/>
            </a:pPr>
            <a:r>
              <a:rPr lang="en-US" dirty="0" smtClean="0">
                <a:ea typeface="+mn-ea"/>
              </a:rPr>
              <a:t>Network based (NIDS)</a:t>
            </a:r>
          </a:p>
          <a:p>
            <a:pPr lvl="1" eaLnBrk="1" hangingPunct="1">
              <a:lnSpc>
                <a:spcPct val="90000"/>
              </a:lnSpc>
              <a:defRPr/>
            </a:pPr>
            <a:r>
              <a:rPr lang="en-US" dirty="0" smtClean="0">
                <a:ea typeface="+mn-ea"/>
              </a:rPr>
              <a:t>Host based (HIDS)</a:t>
            </a:r>
          </a:p>
          <a:p>
            <a:pPr eaLnBrk="1" hangingPunct="1">
              <a:lnSpc>
                <a:spcPct val="90000"/>
              </a:lnSpc>
              <a:defRPr/>
            </a:pPr>
            <a:r>
              <a:rPr lang="en-US" dirty="0" smtClean="0">
                <a:ea typeface="+mn-ea"/>
              </a:rPr>
              <a:t>Intrusion Prevention System (IPS)</a:t>
            </a:r>
          </a:p>
          <a:p>
            <a:pPr lvl="1" eaLnBrk="1" hangingPunct="1">
              <a:lnSpc>
                <a:spcPct val="90000"/>
              </a:lnSpc>
              <a:defRPr/>
            </a:pPr>
            <a:r>
              <a:rPr lang="en-US" dirty="0" smtClean="0">
                <a:ea typeface="+mn-ea"/>
              </a:rPr>
              <a:t>Network and host based</a:t>
            </a:r>
          </a:p>
          <a:p>
            <a:pPr eaLnBrk="1" hangingPunct="1">
              <a:lnSpc>
                <a:spcPct val="90000"/>
              </a:lnSpc>
              <a:defRPr/>
            </a:pPr>
            <a:r>
              <a:rPr lang="en-US" dirty="0" smtClean="0">
                <a:ea typeface="+mn-ea"/>
              </a:rPr>
              <a:t>Data Leakage Prevention systems (DLP)</a:t>
            </a:r>
          </a:p>
          <a:p>
            <a:pPr eaLnBrk="1" hangingPunct="1">
              <a:lnSpc>
                <a:spcPct val="90000"/>
              </a:lnSpc>
              <a:defRPr/>
            </a:pPr>
            <a:r>
              <a:rPr lang="en-US" dirty="0" smtClean="0">
                <a:ea typeface="+mn-ea"/>
              </a:rPr>
              <a:t>Protection of network cabling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96315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52DB7C4-7E96-4947-B939-781B9648D42D}" type="slidenum">
              <a:rPr lang="en-US" altLang="en-US" sz="2000">
                <a:latin typeface="Arial" panose="020B0604020202020204" pitchFamily="34" charset="0"/>
              </a:rPr>
              <a:pPr eaLnBrk="1" hangingPunct="1"/>
              <a:t>6</a:t>
            </a:fld>
            <a:endParaRPr lang="en-US" altLang="en-US" sz="2000">
              <a:latin typeface="Arial" panose="020B0604020202020204" pitchFamily="34" charset="0"/>
            </a:endParaRPr>
          </a:p>
        </p:txBody>
      </p:sp>
      <p:sp>
        <p:nvSpPr>
          <p:cNvPr id="764930" name="Rectangle 2"/>
          <p:cNvSpPr>
            <a:spLocks noGrp="1" noChangeArrowheads="1"/>
          </p:cNvSpPr>
          <p:nvPr>
            <p:ph type="title"/>
          </p:nvPr>
        </p:nvSpPr>
        <p:spPr/>
        <p:txBody>
          <a:bodyPr/>
          <a:lstStyle/>
          <a:p>
            <a:pPr eaLnBrk="1" hangingPunct="1">
              <a:defRPr/>
            </a:pPr>
            <a:r>
              <a:rPr lang="en-US" dirty="0" smtClean="0">
                <a:ea typeface="+mj-ea"/>
              </a:rPr>
              <a:t>Wired Telecom Technologies (cont.)</a:t>
            </a:r>
          </a:p>
        </p:txBody>
      </p:sp>
      <p:sp>
        <p:nvSpPr>
          <p:cNvPr id="764931" name="Rectangle 3"/>
          <p:cNvSpPr>
            <a:spLocks noGrp="1" noChangeArrowheads="1"/>
          </p:cNvSpPr>
          <p:nvPr>
            <p:ph type="body" idx="1"/>
          </p:nvPr>
        </p:nvSpPr>
        <p:spPr/>
        <p:txBody>
          <a:bodyPr/>
          <a:lstStyle/>
          <a:p>
            <a:pPr eaLnBrk="1" hangingPunct="1">
              <a:defRPr/>
            </a:pPr>
            <a:r>
              <a:rPr lang="en-US" dirty="0" smtClean="0">
                <a:ea typeface="+mn-ea"/>
              </a:rPr>
              <a:t>DSL (Digital Subscriber Line)</a:t>
            </a:r>
          </a:p>
          <a:p>
            <a:pPr lvl="1" eaLnBrk="1" hangingPunct="1">
              <a:defRPr/>
            </a:pPr>
            <a:r>
              <a:rPr lang="en-US" dirty="0" smtClean="0">
                <a:ea typeface="+mn-ea"/>
              </a:rPr>
              <a:t>Digital packet over copper voice circuits at higher clock rate, coexists with low frequency voice</a:t>
            </a:r>
          </a:p>
          <a:p>
            <a:pPr lvl="1" eaLnBrk="1" hangingPunct="1">
              <a:defRPr/>
            </a:pPr>
            <a:r>
              <a:rPr lang="en-US" dirty="0" smtClean="0">
                <a:ea typeface="+mn-ea"/>
              </a:rPr>
              <a:t>Modem used on subscriber side to convert DSL signals to Ethernet (and sometimes Wi-Fi)</a:t>
            </a:r>
          </a:p>
          <a:p>
            <a:pPr lvl="1" eaLnBrk="1" hangingPunct="1">
              <a:defRPr/>
            </a:pPr>
            <a:r>
              <a:rPr lang="en-US" dirty="0" smtClean="0">
                <a:ea typeface="+mn-ea"/>
              </a:rPr>
              <a:t>DSLAM (Digital Subscriber Line Access Multiplexer) on </a:t>
            </a:r>
            <a:r>
              <a:rPr lang="en-US" dirty="0" err="1" smtClean="0">
                <a:ea typeface="+mn-ea"/>
              </a:rPr>
              <a:t>telco</a:t>
            </a:r>
            <a:r>
              <a:rPr lang="en-US" dirty="0" smtClean="0">
                <a:ea typeface="+mn-ea"/>
              </a:rPr>
              <a:t> end aggregates signals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66605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FC204D2-A07B-4717-8C78-C6C4B4FF09CF}" type="slidenum">
              <a:rPr lang="en-US" altLang="en-US" sz="2000">
                <a:latin typeface="Arial" panose="020B0604020202020204" pitchFamily="34" charset="0"/>
              </a:rPr>
              <a:pPr eaLnBrk="1" hangingPunct="1"/>
              <a:t>60</a:t>
            </a:fld>
            <a:endParaRPr lang="en-US" altLang="en-US" sz="2000">
              <a:latin typeface="Arial" panose="020B0604020202020204" pitchFamily="34" charset="0"/>
            </a:endParaRPr>
          </a:p>
        </p:txBody>
      </p:sp>
      <p:sp>
        <p:nvSpPr>
          <p:cNvPr id="827394" name="Rectangle 2"/>
          <p:cNvSpPr>
            <a:spLocks noGrp="1" noChangeArrowheads="1"/>
          </p:cNvSpPr>
          <p:nvPr>
            <p:ph type="title"/>
          </p:nvPr>
        </p:nvSpPr>
        <p:spPr/>
        <p:txBody>
          <a:bodyPr/>
          <a:lstStyle/>
          <a:p>
            <a:pPr eaLnBrk="1" hangingPunct="1">
              <a:defRPr/>
            </a:pPr>
            <a:r>
              <a:rPr lang="en-US" dirty="0" smtClean="0">
                <a:ea typeface="+mj-ea"/>
              </a:rPr>
              <a:t>Network Countermeasures (cont.)</a:t>
            </a:r>
          </a:p>
        </p:txBody>
      </p:sp>
      <p:sp>
        <p:nvSpPr>
          <p:cNvPr id="827395" name="Rectangle 3"/>
          <p:cNvSpPr>
            <a:spLocks noGrp="1" noChangeArrowheads="1"/>
          </p:cNvSpPr>
          <p:nvPr>
            <p:ph type="body" idx="1"/>
          </p:nvPr>
        </p:nvSpPr>
        <p:spPr/>
        <p:txBody>
          <a:bodyPr/>
          <a:lstStyle/>
          <a:p>
            <a:pPr eaLnBrk="1" hangingPunct="1"/>
            <a:r>
              <a:rPr lang="en-US" altLang="en-US" smtClean="0"/>
              <a:t>Anti-virus software</a:t>
            </a:r>
          </a:p>
          <a:p>
            <a:pPr eaLnBrk="1" hangingPunct="1"/>
            <a:r>
              <a:rPr lang="en-US" altLang="en-US" smtClean="0"/>
              <a:t>Private addressing (10.*.*.*, etc.)</a:t>
            </a:r>
          </a:p>
          <a:p>
            <a:pPr eaLnBrk="1" hangingPunct="1"/>
            <a:r>
              <a:rPr lang="en-US" altLang="en-US" smtClean="0"/>
              <a:t>Close unnecessary ports and services</a:t>
            </a:r>
          </a:p>
          <a:p>
            <a:pPr eaLnBrk="1" hangingPunct="1"/>
            <a:r>
              <a:rPr lang="en-US" altLang="en-US" smtClean="0"/>
              <a:t>Security patches</a:t>
            </a:r>
          </a:p>
          <a:p>
            <a:pPr eaLnBrk="1" hangingPunct="1"/>
            <a:r>
              <a:rPr lang="en-US" altLang="en-US" smtClean="0"/>
              <a:t>Unified Threat Management (UTM)</a:t>
            </a:r>
          </a:p>
          <a:p>
            <a:pPr eaLnBrk="1" hangingPunct="1"/>
            <a:r>
              <a:rPr lang="en-US" altLang="en-US" smtClean="0"/>
              <a:t>Gateways – filtering intermediaries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751235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93B6623-1C53-49DD-8D85-C7EE934063A1}" type="slidenum">
              <a:rPr lang="en-US" altLang="en-US" sz="2000">
                <a:latin typeface="Arial" panose="020B0604020202020204" pitchFamily="34" charset="0"/>
              </a:rPr>
              <a:pPr eaLnBrk="1" hangingPunct="1"/>
              <a:t>61</a:t>
            </a:fld>
            <a:endParaRPr lang="en-US" altLang="en-US" sz="2000">
              <a:latin typeface="Arial" panose="020B0604020202020204" pitchFamily="34" charset="0"/>
            </a:endParaRPr>
          </a:p>
        </p:txBody>
      </p:sp>
      <p:sp>
        <p:nvSpPr>
          <p:cNvPr id="754690" name="Rectangle 2"/>
          <p:cNvSpPr>
            <a:spLocks noGrp="1" noChangeArrowheads="1"/>
          </p:cNvSpPr>
          <p:nvPr>
            <p:ph type="title"/>
          </p:nvPr>
        </p:nvSpPr>
        <p:spPr/>
        <p:txBody>
          <a:bodyPr/>
          <a:lstStyle/>
          <a:p>
            <a:pPr eaLnBrk="1" hangingPunct="1">
              <a:defRPr/>
            </a:pPr>
            <a:r>
              <a:rPr lang="en-US" smtClean="0">
                <a:ea typeface="+mj-ea"/>
              </a:rPr>
              <a:t>Summary</a:t>
            </a:r>
          </a:p>
        </p:txBody>
      </p:sp>
      <p:sp>
        <p:nvSpPr>
          <p:cNvPr id="754691" name="Rectangle 3"/>
          <p:cNvSpPr>
            <a:spLocks noGrp="1" noChangeArrowheads="1"/>
          </p:cNvSpPr>
          <p:nvPr>
            <p:ph type="body" idx="1"/>
          </p:nvPr>
        </p:nvSpPr>
        <p:spPr/>
        <p:txBody>
          <a:bodyPr/>
          <a:lstStyle/>
          <a:p>
            <a:pPr eaLnBrk="1" hangingPunct="1">
              <a:lnSpc>
                <a:spcPct val="80000"/>
              </a:lnSpc>
              <a:defRPr/>
            </a:pPr>
            <a:r>
              <a:rPr lang="en-US" dirty="0"/>
              <a:t>Wired telecom technologies include DS-1 (T-1), SONET, Frame Relay, ATM, DSL, and </a:t>
            </a:r>
            <a:r>
              <a:rPr lang="en-US" dirty="0" smtClean="0"/>
              <a:t>MPLS.</a:t>
            </a:r>
            <a:endParaRPr lang="en-US" dirty="0"/>
          </a:p>
          <a:p>
            <a:pPr eaLnBrk="1" hangingPunct="1">
              <a:lnSpc>
                <a:spcPct val="80000"/>
              </a:lnSpc>
              <a:defRPr/>
            </a:pPr>
            <a:r>
              <a:rPr lang="en-US" dirty="0"/>
              <a:t>Wireless telecom technologies include CDMA2000 (which includes 1xRTT and EVDO), GPRS, EDGE, LTE, UMTS, and </a:t>
            </a:r>
            <a:r>
              <a:rPr lang="en-US" dirty="0" smtClean="0"/>
              <a:t>WiMAX.</a:t>
            </a:r>
            <a:endParaRPr lang="en-US" dirty="0"/>
          </a:p>
          <a:p>
            <a:pPr eaLnBrk="1" hangingPunct="1">
              <a:lnSpc>
                <a:spcPct val="80000"/>
              </a:lnSpc>
              <a:defRPr/>
            </a:pPr>
            <a:r>
              <a:rPr lang="en-US" dirty="0"/>
              <a:t>Wired network technologies include Ethernet, ATM, Token Ring, USB, </a:t>
            </a:r>
            <a:r>
              <a:rPr lang="en-US" dirty="0" smtClean="0"/>
              <a:t>RS-232. </a:t>
            </a:r>
            <a:endParaRPr lang="en-US" dirty="0"/>
          </a:p>
          <a:p>
            <a:pPr eaLnBrk="1" hangingPunct="1">
              <a:lnSpc>
                <a:spcPct val="80000"/>
              </a:lnSpc>
              <a:defRPr/>
            </a:pPr>
            <a:r>
              <a:rPr lang="en-US" dirty="0"/>
              <a:t>Wireless network technologies include Wi-Fi, Wireless USB, NFC, and </a:t>
            </a:r>
            <a:r>
              <a:rPr lang="en-US" dirty="0" smtClean="0"/>
              <a:t>IrDA.</a:t>
            </a:r>
            <a:endParaRPr lang="en-US" dirty="0"/>
          </a:p>
          <a:p>
            <a:pPr eaLnBrk="1" hangingPunct="1">
              <a:lnSpc>
                <a:spcPct val="80000"/>
              </a:lnSpc>
              <a:defRPr/>
            </a:pPr>
            <a:r>
              <a:rPr lang="en-US" dirty="0"/>
              <a:t>Ethernet is a frame technology that uses an 8-octet </a:t>
            </a:r>
            <a:r>
              <a:rPr lang="en-US" dirty="0" smtClean="0"/>
              <a:t>address.</a:t>
            </a:r>
            <a:endParaRPr lang="en-US" dirty="0"/>
          </a:p>
          <a:p>
            <a:pPr eaLnBrk="1" hangingPunct="1">
              <a:lnSpc>
                <a:spcPct val="80000"/>
              </a:lnSpc>
              <a:defRPr/>
            </a:pPr>
            <a:r>
              <a:rPr lang="en-US" dirty="0"/>
              <a:t>The three network topologies are bus, ring, and </a:t>
            </a:r>
            <a:r>
              <a:rPr lang="en-US" dirty="0" smtClean="0"/>
              <a:t>star.</a:t>
            </a:r>
            <a:endParaRPr lang="en-US"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863714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825BA04-19E6-4B6F-BAF8-8AD7E9AB59AA}" type="slidenum">
              <a:rPr lang="en-US" altLang="en-US" sz="2000">
                <a:latin typeface="Arial" panose="020B0604020202020204" pitchFamily="34" charset="0"/>
              </a:rPr>
              <a:pPr eaLnBrk="1" hangingPunct="1"/>
              <a:t>62</a:t>
            </a:fld>
            <a:endParaRPr lang="en-US" altLang="en-US" sz="2000">
              <a:latin typeface="Arial" panose="020B0604020202020204" pitchFamily="34" charset="0"/>
            </a:endParaRPr>
          </a:p>
        </p:txBody>
      </p:sp>
      <p:sp>
        <p:nvSpPr>
          <p:cNvPr id="831490"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831491" name="Rectangle 3"/>
          <p:cNvSpPr>
            <a:spLocks noGrp="1" noChangeArrowheads="1"/>
          </p:cNvSpPr>
          <p:nvPr>
            <p:ph type="body" idx="1"/>
          </p:nvPr>
        </p:nvSpPr>
        <p:spPr/>
        <p:txBody>
          <a:bodyPr>
            <a:normAutofit lnSpcReduction="10000"/>
          </a:bodyPr>
          <a:lstStyle/>
          <a:p>
            <a:pPr eaLnBrk="1" hangingPunct="1">
              <a:lnSpc>
                <a:spcPct val="90000"/>
              </a:lnSpc>
              <a:defRPr/>
            </a:pPr>
            <a:r>
              <a:rPr lang="en-US" dirty="0" smtClean="0">
                <a:ea typeface="+mn-ea"/>
              </a:rPr>
              <a:t>Wi-Fi wireless networks can be secured by turning off SSID broadcast, using a non-default SSID, utilizing WPA or WPA2 encryption, using user based authentication, and MAC based access control .</a:t>
            </a:r>
          </a:p>
          <a:p>
            <a:pPr eaLnBrk="1" hangingPunct="1">
              <a:lnSpc>
                <a:spcPct val="90000"/>
              </a:lnSpc>
              <a:defRPr/>
            </a:pPr>
            <a:r>
              <a:rPr lang="en-US" dirty="0" smtClean="0">
                <a:ea typeface="+mn-ea"/>
              </a:rPr>
              <a:t>The seven layers of OSI are: physical, data link, network, transport, session, presentation, and application.</a:t>
            </a:r>
          </a:p>
          <a:p>
            <a:pPr eaLnBrk="1" hangingPunct="1">
              <a:lnSpc>
                <a:spcPct val="90000"/>
              </a:lnSpc>
              <a:defRPr/>
            </a:pPr>
            <a:r>
              <a:rPr lang="en-US" dirty="0" smtClean="0">
                <a:ea typeface="+mn-ea"/>
              </a:rPr>
              <a:t>The five-layer of TCP/IP are: physical, data link, network / internet, transport, and application.</a:t>
            </a:r>
          </a:p>
          <a:p>
            <a:pPr eaLnBrk="1" hangingPunct="1">
              <a:lnSpc>
                <a:spcPct val="90000"/>
              </a:lnSpc>
              <a:defRPr/>
            </a:pPr>
            <a:r>
              <a:rPr lang="en-US" dirty="0" smtClean="0">
                <a:ea typeface="+mn-ea"/>
              </a:rPr>
              <a:t>Common tunneling (encapsulation) protocols are SSL, SSH, IPsec, L2TP, PPTP, and PPP.</a:t>
            </a:r>
          </a:p>
          <a:p>
            <a:pPr eaLnBrk="1" hangingPunct="1">
              <a:lnSpc>
                <a:spcPct val="90000"/>
              </a:lnSpc>
              <a:defRPr/>
            </a:pPr>
            <a:r>
              <a:rPr lang="en-US" dirty="0" smtClean="0">
                <a:ea typeface="+mn-ea"/>
              </a:rPr>
              <a:t>Common authentication protocols are RADIUS, Diameter, CHAP, EAP, and PEAP. TACACS and PAP are no longer widely used.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0390490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8981EBC-9986-43A6-9F23-D218C101AC75}" type="slidenum">
              <a:rPr lang="en-US" altLang="en-US" sz="2000">
                <a:latin typeface="Arial" panose="020B0604020202020204" pitchFamily="34" charset="0"/>
              </a:rPr>
              <a:pPr eaLnBrk="1" hangingPunct="1"/>
              <a:t>63</a:t>
            </a:fld>
            <a:endParaRPr lang="en-US" altLang="en-US" sz="2000">
              <a:latin typeface="Arial" panose="020B0604020202020204" pitchFamily="34" charset="0"/>
            </a:endParaRPr>
          </a:p>
        </p:txBody>
      </p:sp>
      <p:sp>
        <p:nvSpPr>
          <p:cNvPr id="833538"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833539" name="Rectangle 3"/>
          <p:cNvSpPr>
            <a:spLocks noGrp="1" noChangeArrowheads="1"/>
          </p:cNvSpPr>
          <p:nvPr>
            <p:ph type="body" idx="1"/>
          </p:nvPr>
        </p:nvSpPr>
        <p:spPr/>
        <p:txBody>
          <a:bodyPr/>
          <a:lstStyle/>
          <a:p>
            <a:pPr eaLnBrk="1" hangingPunct="1">
              <a:defRPr/>
            </a:pPr>
            <a:r>
              <a:rPr lang="en-US" dirty="0" smtClean="0">
                <a:ea typeface="+mn-ea"/>
              </a:rPr>
              <a:t>TCP/IP link layer protocols include Ethernet, Token Ring, ATM, Frame Relay, and PPP.</a:t>
            </a:r>
          </a:p>
          <a:p>
            <a:pPr eaLnBrk="1" hangingPunct="1">
              <a:defRPr/>
            </a:pPr>
            <a:r>
              <a:rPr lang="en-US" dirty="0" smtClean="0">
                <a:ea typeface="+mn-ea"/>
              </a:rPr>
              <a:t>TCP/IP internet layer protocols include IPv4, IPv6, ARP, RARP, ICMP, IGMP, and </a:t>
            </a:r>
            <a:r>
              <a:rPr lang="en-US" dirty="0" err="1" smtClean="0">
                <a:ea typeface="+mn-ea"/>
              </a:rPr>
              <a:t>Ipsec</a:t>
            </a:r>
            <a:r>
              <a:rPr lang="en-US" dirty="0" smtClean="0">
                <a:ea typeface="+mn-ea"/>
              </a:rPr>
              <a:t>.</a:t>
            </a:r>
          </a:p>
          <a:p>
            <a:pPr eaLnBrk="1" hangingPunct="1">
              <a:defRPr/>
            </a:pPr>
            <a:r>
              <a:rPr lang="en-US" dirty="0" smtClean="0">
                <a:ea typeface="+mn-ea"/>
              </a:rPr>
              <a:t>TCP/IP transport layer protocols include TCP and UDP.</a:t>
            </a:r>
          </a:p>
          <a:p>
            <a:pPr eaLnBrk="1" hangingPunct="1">
              <a:defRPr/>
            </a:pPr>
            <a:r>
              <a:rPr lang="en-US" dirty="0" smtClean="0">
                <a:ea typeface="+mn-ea"/>
              </a:rPr>
              <a:t>TCP/IP application layer protocols include DHCP, DNS, FTP, HTTP, LDAP, NTP, RPC, SIP, SMTP, SNMP, TELNET, TFTP, and VoIP.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199884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EDA0B29-38F8-483C-8C99-631CF04627AE}" type="slidenum">
              <a:rPr lang="en-US" altLang="en-US" sz="2000">
                <a:latin typeface="Arial" panose="020B0604020202020204" pitchFamily="34" charset="0"/>
              </a:rPr>
              <a:pPr eaLnBrk="1" hangingPunct="1"/>
              <a:t>64</a:t>
            </a:fld>
            <a:endParaRPr lang="en-US" altLang="en-US" sz="2000">
              <a:latin typeface="Arial" panose="020B0604020202020204" pitchFamily="34" charset="0"/>
            </a:endParaRPr>
          </a:p>
        </p:txBody>
      </p:sp>
      <p:sp>
        <p:nvSpPr>
          <p:cNvPr id="832514"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832515" name="Rectangle 3"/>
          <p:cNvSpPr>
            <a:spLocks noGrp="1" noChangeArrowheads="1"/>
          </p:cNvSpPr>
          <p:nvPr>
            <p:ph type="body" idx="1"/>
          </p:nvPr>
        </p:nvSpPr>
        <p:spPr/>
        <p:txBody>
          <a:bodyPr>
            <a:normAutofit/>
          </a:bodyPr>
          <a:lstStyle/>
          <a:p>
            <a:pPr eaLnBrk="1" hangingPunct="1">
              <a:lnSpc>
                <a:spcPct val="90000"/>
              </a:lnSpc>
            </a:pPr>
            <a:r>
              <a:rPr lang="en-US" altLang="en-US" dirty="0"/>
              <a:t>Common network based attacks are Denial of Service (</a:t>
            </a:r>
            <a:r>
              <a:rPr lang="en-US" altLang="en-US" dirty="0" err="1"/>
              <a:t>DoS</a:t>
            </a:r>
            <a:r>
              <a:rPr lang="en-US" altLang="en-US" dirty="0"/>
              <a:t>), Distributed Denial of Service (</a:t>
            </a:r>
            <a:r>
              <a:rPr lang="en-US" altLang="en-US" dirty="0" err="1"/>
              <a:t>DDoS</a:t>
            </a:r>
            <a:r>
              <a:rPr lang="en-US" altLang="en-US" dirty="0"/>
              <a:t>), Teardrop, Sequence number, Smurf, Ping of Death, SYN flood, worms, spam, and phishing.</a:t>
            </a:r>
          </a:p>
          <a:p>
            <a:pPr eaLnBrk="1" hangingPunct="1">
              <a:lnSpc>
                <a:spcPct val="90000"/>
              </a:lnSpc>
            </a:pPr>
            <a:r>
              <a:rPr lang="en-US" altLang="en-US" dirty="0"/>
              <a:t>Common network based vulnerabilities are unneeded open ports, unpatched systems and devices, default passwords, and misconfigured systems and devices.</a:t>
            </a:r>
          </a:p>
          <a:p>
            <a:pPr eaLnBrk="1" hangingPunct="1">
              <a:lnSpc>
                <a:spcPct val="90000"/>
              </a:lnSpc>
            </a:pPr>
            <a:r>
              <a:rPr lang="en-US" altLang="en-US" dirty="0"/>
              <a:t>Effective countermeasures are access control lists (ACLs), firewalls, intrusion detection systems, intrusion prevention systems, private addressing, closing unnecessary ports and services, installing security patches, and using gateways.  UTM (unified threat management) devices that perform many defensive functions are gaining use.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9822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AF5479F-D99A-496C-A741-7999CF60F11C}" type="slidenum">
              <a:rPr lang="en-US" altLang="en-US" sz="2000">
                <a:latin typeface="Arial" panose="020B0604020202020204" pitchFamily="34" charset="0"/>
              </a:rPr>
              <a:pPr eaLnBrk="1" hangingPunct="1"/>
              <a:t>7</a:t>
            </a:fld>
            <a:endParaRPr lang="en-US" altLang="en-US" sz="2000">
              <a:latin typeface="Arial" panose="020B0604020202020204" pitchFamily="34" charset="0"/>
            </a:endParaRPr>
          </a:p>
        </p:txBody>
      </p:sp>
      <p:sp>
        <p:nvSpPr>
          <p:cNvPr id="763906" name="Rectangle 2"/>
          <p:cNvSpPr>
            <a:spLocks noGrp="1" noChangeArrowheads="1"/>
          </p:cNvSpPr>
          <p:nvPr>
            <p:ph type="title"/>
          </p:nvPr>
        </p:nvSpPr>
        <p:spPr/>
        <p:txBody>
          <a:bodyPr/>
          <a:lstStyle/>
          <a:p>
            <a:pPr eaLnBrk="1" hangingPunct="1">
              <a:defRPr/>
            </a:pPr>
            <a:r>
              <a:rPr lang="en-US" dirty="0" smtClean="0">
                <a:ea typeface="+mj-ea"/>
              </a:rPr>
              <a:t>Wired Telecom Technologies (cont.)</a:t>
            </a:r>
          </a:p>
        </p:txBody>
      </p:sp>
      <p:sp>
        <p:nvSpPr>
          <p:cNvPr id="763907" name="Rectangle 3"/>
          <p:cNvSpPr>
            <a:spLocks noGrp="1" noChangeArrowheads="1"/>
          </p:cNvSpPr>
          <p:nvPr>
            <p:ph type="body" idx="1"/>
          </p:nvPr>
        </p:nvSpPr>
        <p:spPr/>
        <p:txBody>
          <a:bodyPr/>
          <a:lstStyle/>
          <a:p>
            <a:pPr eaLnBrk="1" hangingPunct="1"/>
            <a:r>
              <a:rPr lang="en-US" altLang="en-US" dirty="0" smtClean="0"/>
              <a:t>ATM (Asynchronous Transfer Mode)</a:t>
            </a:r>
          </a:p>
          <a:p>
            <a:pPr lvl="1" eaLnBrk="1" hangingPunct="1"/>
            <a:r>
              <a:rPr lang="en-US" altLang="en-US" dirty="0" smtClean="0"/>
              <a:t>Synchronous, connection-oriented packet protocol (packet-switching)</a:t>
            </a:r>
          </a:p>
          <a:p>
            <a:pPr lvl="1" eaLnBrk="1" hangingPunct="1"/>
            <a:r>
              <a:rPr lang="en-US" altLang="en-US" dirty="0" smtClean="0"/>
              <a:t>Packets called cells, are fixed length (5 byte header, 48 byte payload)</a:t>
            </a:r>
          </a:p>
          <a:p>
            <a:pPr lvl="1" eaLnBrk="1" hangingPunct="1"/>
            <a:r>
              <a:rPr lang="en-US" altLang="en-US" dirty="0" smtClean="0"/>
              <a:t>Intended to replace 10mB Ethernet, but it </a:t>
            </a:r>
            <a:r>
              <a:rPr lang="en-US" altLang="en-US" dirty="0" err="1" smtClean="0"/>
              <a:t>didn</a:t>
            </a:r>
            <a:r>
              <a:rPr lang="ja-JP" altLang="en-US" dirty="0" smtClean="0"/>
              <a:t>’</a:t>
            </a:r>
            <a:r>
              <a:rPr lang="en-US" altLang="ja-JP" dirty="0" smtClean="0"/>
              <a:t>t really catch on.  100mB and 1000mB Ethernet was favored instead, also giving way to </a:t>
            </a:r>
            <a:r>
              <a:rPr lang="en-US" altLang="ja-JP" dirty="0" err="1" smtClean="0"/>
              <a:t>MPLS</a:t>
            </a:r>
            <a:r>
              <a:rPr lang="en-US" altLang="ja-JP" dirty="0" smtClean="0"/>
              <a:t>.</a:t>
            </a:r>
          </a:p>
          <a:p>
            <a:pPr lvl="1"/>
            <a:endParaRPr lang="en-US" altLang="en-US" dirty="0"/>
          </a:p>
          <a:p>
            <a:pPr lvl="1"/>
            <a:r>
              <a:rPr lang="en-US" altLang="en-US" dirty="0"/>
              <a:t>ATM is connection-oriented; before data is transmitted between nodes, an end-to-end </a:t>
            </a:r>
            <a:r>
              <a:rPr lang="en-US" altLang="en-US" dirty="0" smtClean="0"/>
              <a:t>virtual </a:t>
            </a:r>
            <a:r>
              <a:rPr lang="en-US" altLang="en-US" dirty="0"/>
              <a:t>circuit is established.</a:t>
            </a:r>
          </a:p>
          <a:p>
            <a:pPr marL="457200" lvl="1" indent="0" eaLnBrk="1" hangingPunct="1">
              <a:buNone/>
            </a:pP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2038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Wired Telecom Technologies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3692" y="1493774"/>
            <a:ext cx="7256096" cy="4861052"/>
          </a:xfrm>
        </p:spPr>
      </p:pic>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05CF2ED-0238-4D50-B3CB-0AEF03568E3F}" type="slidenum">
              <a:rPr lang="en-US" altLang="en-US" sz="2000">
                <a:latin typeface="Arial" panose="020B0604020202020204" pitchFamily="34" charset="0"/>
              </a:rPr>
              <a:pPr eaLnBrk="1" hangingPunct="1"/>
              <a:t>8</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4073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0728ED8-1471-4E11-83A8-973B0FE554F5}" type="slidenum">
              <a:rPr lang="en-US" altLang="en-US" sz="2000">
                <a:latin typeface="Arial" panose="020B0604020202020204" pitchFamily="34" charset="0"/>
              </a:rPr>
              <a:pPr eaLnBrk="1" hangingPunct="1"/>
              <a:t>9</a:t>
            </a:fld>
            <a:endParaRPr lang="en-US" altLang="en-US" sz="2000">
              <a:latin typeface="Arial" panose="020B0604020202020204" pitchFamily="34" charset="0"/>
            </a:endParaRPr>
          </a:p>
        </p:txBody>
      </p:sp>
      <p:sp>
        <p:nvSpPr>
          <p:cNvPr id="766978" name="Rectangle 2"/>
          <p:cNvSpPr>
            <a:spLocks noGrp="1" noChangeArrowheads="1"/>
          </p:cNvSpPr>
          <p:nvPr>
            <p:ph type="title"/>
          </p:nvPr>
        </p:nvSpPr>
        <p:spPr/>
        <p:txBody>
          <a:bodyPr/>
          <a:lstStyle/>
          <a:p>
            <a:pPr eaLnBrk="1" hangingPunct="1">
              <a:defRPr/>
            </a:pPr>
            <a:r>
              <a:rPr lang="en-US" dirty="0" smtClean="0">
                <a:ea typeface="+mj-ea"/>
              </a:rPr>
              <a:t>Wired Telecom Technologies (cont.)</a:t>
            </a:r>
          </a:p>
        </p:txBody>
      </p:sp>
      <p:sp>
        <p:nvSpPr>
          <p:cNvPr id="766979" name="Rectangle 3"/>
          <p:cNvSpPr>
            <a:spLocks noGrp="1" noChangeArrowheads="1"/>
          </p:cNvSpPr>
          <p:nvPr>
            <p:ph type="body" idx="1"/>
          </p:nvPr>
        </p:nvSpPr>
        <p:spPr/>
        <p:txBody>
          <a:bodyPr/>
          <a:lstStyle/>
          <a:p>
            <a:pPr eaLnBrk="1" hangingPunct="1">
              <a:defRPr/>
            </a:pPr>
            <a:r>
              <a:rPr lang="en-US" dirty="0" smtClean="0">
                <a:ea typeface="+mn-ea"/>
              </a:rPr>
              <a:t>Other wired telecom technologies</a:t>
            </a:r>
          </a:p>
          <a:p>
            <a:pPr lvl="1" eaLnBrk="1" hangingPunct="1">
              <a:defRPr/>
            </a:pPr>
            <a:r>
              <a:rPr lang="en-US" dirty="0" smtClean="0">
                <a:ea typeface="+mn-ea"/>
              </a:rPr>
              <a:t>Data Over Cable Service Interface Specification (DOCSIS)</a:t>
            </a:r>
          </a:p>
          <a:p>
            <a:pPr lvl="1" eaLnBrk="1" hangingPunct="1">
              <a:defRPr/>
            </a:pPr>
            <a:r>
              <a:rPr lang="en-US" dirty="0" smtClean="0">
                <a:ea typeface="+mn-ea"/>
              </a:rPr>
              <a:t>PSTN (Public Switched Telephone Network)</a:t>
            </a:r>
          </a:p>
          <a:p>
            <a:pPr lvl="1" eaLnBrk="1" hangingPunct="1">
              <a:defRPr/>
            </a:pPr>
            <a:r>
              <a:rPr lang="en-US" dirty="0" smtClean="0">
                <a:ea typeface="+mn-ea"/>
              </a:rPr>
              <a:t>Frame Relay</a:t>
            </a:r>
          </a:p>
          <a:p>
            <a:pPr lvl="1" eaLnBrk="1" hangingPunct="1">
              <a:defRPr/>
            </a:pPr>
            <a:r>
              <a:rPr lang="en-US" dirty="0" smtClean="0">
                <a:ea typeface="+mn-ea"/>
              </a:rPr>
              <a:t>ISDN (Integrated Services Digital Network)</a:t>
            </a:r>
          </a:p>
          <a:p>
            <a:pPr lvl="1" eaLnBrk="1" hangingPunct="1">
              <a:defRPr/>
            </a:pPr>
            <a:r>
              <a:rPr lang="en-US" dirty="0" smtClean="0">
                <a:ea typeface="+mn-ea"/>
              </a:rPr>
              <a:t>SDH (Synchronous Digital Hierarchy)</a:t>
            </a:r>
          </a:p>
          <a:p>
            <a:pPr lvl="1" eaLnBrk="1" hangingPunct="1">
              <a:defRPr/>
            </a:pPr>
            <a:r>
              <a:rPr lang="en-US" dirty="0" smtClean="0">
                <a:ea typeface="+mn-ea"/>
              </a:rPr>
              <a:t>X.25</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077157289"/>
      </p:ext>
    </p:extLst>
  </p:cSld>
  <p:clrMapOvr>
    <a:masterClrMapping/>
  </p:clrMapOvr>
</p:sld>
</file>

<file path=ppt/theme/theme1.xml><?xml version="1.0" encoding="utf-8"?>
<a:theme xmlns:a="http://schemas.openxmlformats.org/drawingml/2006/main" name="Theme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2D1CEE-C255-488F-B0DF-522ABE91D108}" vid="{8E3FC5E0-EB25-4EA8-B5BE-652EE2A80F29}"/>
    </a:ext>
  </a:ext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327</TotalTime>
  <Words>7470</Words>
  <Application>Microsoft Office PowerPoint</Application>
  <PresentationFormat>Widescreen</PresentationFormat>
  <Paragraphs>771</Paragraphs>
  <Slides>64</Slides>
  <Notes>61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64</vt:i4>
      </vt:variant>
    </vt:vector>
  </HeadingPairs>
  <TitlesOfParts>
    <vt:vector size="71" baseType="lpstr">
      <vt:lpstr>ＭＳ Ｐゴシック</vt:lpstr>
      <vt:lpstr>ＭＳ Ｐゴシック</vt:lpstr>
      <vt:lpstr>Arial</vt:lpstr>
      <vt:lpstr>Calibri</vt:lpstr>
      <vt:lpstr>Times New Roman</vt:lpstr>
      <vt:lpstr>Theme1</vt:lpstr>
      <vt:lpstr>3_Default Design</vt:lpstr>
      <vt:lpstr>CISSP Guide to Security Essentials,  Second Edition</vt:lpstr>
      <vt:lpstr>Objectives</vt:lpstr>
      <vt:lpstr>Wired Telecom Technologies</vt:lpstr>
      <vt:lpstr>Wired Telecom Technologies (cont.)</vt:lpstr>
      <vt:lpstr>Wired Telecom Technologies (cont.)</vt:lpstr>
      <vt:lpstr>Wired Telecom Technologies (cont.)</vt:lpstr>
      <vt:lpstr>Wired Telecom Technologies (cont.)</vt:lpstr>
      <vt:lpstr>Wired Telecom Technologies (cont.)</vt:lpstr>
      <vt:lpstr>Wired Telecom Technologies (cont.)</vt:lpstr>
      <vt:lpstr>Wireless Telecom Technologies</vt:lpstr>
      <vt:lpstr>Wireless Telecom Technologies (cont.)</vt:lpstr>
      <vt:lpstr>Wired Network Technologies</vt:lpstr>
      <vt:lpstr>Wired Network Technologies (cont.)</vt:lpstr>
      <vt:lpstr>Wired Network Technologies (cont.)</vt:lpstr>
      <vt:lpstr>Wired Network Technologies (cont.)</vt:lpstr>
      <vt:lpstr>Wired Network Technologies (cont.)</vt:lpstr>
      <vt:lpstr>Wired Network Technologies (cont.)</vt:lpstr>
      <vt:lpstr>Wired Network Technologies (cont.)</vt:lpstr>
      <vt:lpstr>Wired Network Technologies (cont.)</vt:lpstr>
      <vt:lpstr>Wired Network Technologies (cont.)</vt:lpstr>
      <vt:lpstr>Network Topologies</vt:lpstr>
      <vt:lpstr>Network Topologies (cont.)</vt:lpstr>
      <vt:lpstr>Wireless Network Technologies</vt:lpstr>
      <vt:lpstr>Wireless Network Technologies (cont.)</vt:lpstr>
      <vt:lpstr>Wireless Network Technologies (cont.)</vt:lpstr>
      <vt:lpstr>Wireless Network Technologies (cont.)</vt:lpstr>
      <vt:lpstr>Wireless Network Technologies (cont.)</vt:lpstr>
      <vt:lpstr>Wireless Network Technologies (cont.)</vt:lpstr>
      <vt:lpstr>Wireless Network Technologies (cont.)</vt:lpstr>
      <vt:lpstr>OSI Network Model</vt:lpstr>
      <vt:lpstr>OSI Network Model: Physical</vt:lpstr>
      <vt:lpstr>OSI Network Model: Data Link</vt:lpstr>
      <vt:lpstr>OSI Network Model: Network</vt:lpstr>
      <vt:lpstr>OSI Network Model: Transport</vt:lpstr>
      <vt:lpstr>OSI Network Model: Session</vt:lpstr>
      <vt:lpstr>OSI Network Model: Presentation</vt:lpstr>
      <vt:lpstr>OSI Network Model: Application</vt:lpstr>
      <vt:lpstr>TCP/IP Protocol Model</vt:lpstr>
      <vt:lpstr>TCP/IP Protocol Model</vt:lpstr>
      <vt:lpstr>TCP/IP Protocol Model: Link</vt:lpstr>
      <vt:lpstr>TCP/IP Protocol Model: Internet</vt:lpstr>
      <vt:lpstr>TCP/IP Protocol Model: Internet (cont.)</vt:lpstr>
      <vt:lpstr>TCP/IP Protocol Model: Internet (cont.)</vt:lpstr>
      <vt:lpstr>TCP/IP Protocol Model: Internet (cont.)</vt:lpstr>
      <vt:lpstr>TCP/IP Protocol Model: Internet (cont.)</vt:lpstr>
      <vt:lpstr>TCP/IP Protocol Model: Internet (cont.)</vt:lpstr>
      <vt:lpstr>TCP/IP Protocol Model: Transport</vt:lpstr>
      <vt:lpstr>TCP/IP Protocol Model: Application</vt:lpstr>
      <vt:lpstr>TCP/IP Routing Protocols</vt:lpstr>
      <vt:lpstr>TCP/IP Routing Protocols (cont.)</vt:lpstr>
      <vt:lpstr>Remote Access/Tunneling Protocols</vt:lpstr>
      <vt:lpstr>Remote Access/Tunneling Protocols (cont.)</vt:lpstr>
      <vt:lpstr>Authentication Protocols</vt:lpstr>
      <vt:lpstr>Authentication Protocols (cont.)</vt:lpstr>
      <vt:lpstr>Authentication Protocols (cont.)</vt:lpstr>
      <vt:lpstr>Network Threats</vt:lpstr>
      <vt:lpstr>Network Threats (cont.)</vt:lpstr>
      <vt:lpstr>Network Vulnerabilities</vt:lpstr>
      <vt:lpstr>Network Countermeasures</vt:lpstr>
      <vt:lpstr>Network Countermeasures (cont.)</vt:lpstr>
      <vt:lpstr>Summary</vt:lpstr>
      <vt:lpstr>Summary (cont.)</vt:lpstr>
      <vt:lpstr>Summary (cont.)</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and Network Security</dc:title>
  <dc:creator>Parenteau, Crystal</dc:creator>
  <cp:lastModifiedBy>Chris Pasquini</cp:lastModifiedBy>
  <cp:revision>39</cp:revision>
  <dcterms:created xsi:type="dcterms:W3CDTF">2015-02-09T15:07:06Z</dcterms:created>
  <dcterms:modified xsi:type="dcterms:W3CDTF">2019-03-12T21:21:39Z</dcterms:modified>
</cp:coreProperties>
</file>