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304" r:id="rId2"/>
    <p:sldId id="324" r:id="rId3"/>
    <p:sldId id="310" r:id="rId4"/>
    <p:sldId id="312" r:id="rId5"/>
    <p:sldId id="311" r:id="rId6"/>
    <p:sldId id="296" r:id="rId7"/>
    <p:sldId id="297" r:id="rId8"/>
    <p:sldId id="315" r:id="rId9"/>
    <p:sldId id="318" r:id="rId10"/>
    <p:sldId id="326" r:id="rId11"/>
    <p:sldId id="327" r:id="rId12"/>
    <p:sldId id="319" r:id="rId13"/>
    <p:sldId id="316" r:id="rId14"/>
    <p:sldId id="317" r:id="rId15"/>
    <p:sldId id="320" r:id="rId16"/>
    <p:sldId id="305" r:id="rId17"/>
    <p:sldId id="288" r:id="rId18"/>
    <p:sldId id="290" r:id="rId19"/>
    <p:sldId id="291" r:id="rId20"/>
    <p:sldId id="321" r:id="rId21"/>
    <p:sldId id="322" r:id="rId22"/>
    <p:sldId id="323" r:id="rId23"/>
    <p:sldId id="325" r:id="rId24"/>
    <p:sldId id="314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373" autoAdjust="0"/>
  </p:normalViewPr>
  <p:slideViewPr>
    <p:cSldViewPr>
      <p:cViewPr varScale="1">
        <p:scale>
          <a:sx n="107" d="100"/>
          <a:sy n="107" d="100"/>
        </p:scale>
        <p:origin x="-754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02CA3-E3BD-4BA7-997A-EBB0BDB046BD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40B66-AF75-4BC5-8BE2-84F5560A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05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40B66-AF75-4BC5-8BE2-84F5560AA9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26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40B66-AF75-4BC5-8BE2-84F5560AA9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86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40B66-AF75-4BC5-8BE2-84F5560AA9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86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Current process: contact scoring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40B66-AF75-4BC5-8BE2-84F5560AA93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2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Blue_RGB_150_L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9186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B9B8BB"/>
                </a:solidFill>
                <a:latin typeface="HP Simplified"/>
                <a:cs typeface="HP Simplified"/>
              </a:rPr>
              <a:t>© Copyright 2012 Hewlett-Packard Development Company, L.P. </a:t>
            </a:r>
            <a:r>
              <a:rPr lang="en-US" sz="700" b="0" i="0" baseline="0" dirty="0" smtClean="0">
                <a:solidFill>
                  <a:srgbClr val="B9B8BB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rgbClr val="B9B8BB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2" y="235064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32330" y="1188721"/>
            <a:ext cx="4030662" cy="3219769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5864"/>
            <a:ext cx="387826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2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4705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-page text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9" y="1188721"/>
            <a:ext cx="3878263" cy="3219794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09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9" y="1186048"/>
            <a:ext cx="3878263" cy="3222441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2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0519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2" y="235063"/>
            <a:ext cx="8460105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89039"/>
            <a:ext cx="252374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89040"/>
            <a:ext cx="2523744" cy="32226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89039"/>
            <a:ext cx="2527300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69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2" y="235063"/>
            <a:ext cx="8460105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89039"/>
            <a:ext cx="252374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89040"/>
            <a:ext cx="2523744" cy="32226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89039"/>
            <a:ext cx="2527300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2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351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8117904" cy="3219768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33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title slid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9186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© Copyright 2012 Hewlett-Packard Development Company, L.P. </a:t>
            </a:r>
            <a:r>
              <a:rPr lang="en-US" sz="700" b="0" i="0" baseline="0" dirty="0" smtClean="0">
                <a:solidFill>
                  <a:schemeClr val="bg1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2276755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ue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8328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 baseline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9186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© Copyright 2012 Hewlett-Packard Development Company, L.P. </a:t>
            </a:r>
            <a:r>
              <a:rPr lang="en-US" sz="700" b="0" i="0" baseline="0" dirty="0" smtClean="0">
                <a:solidFill>
                  <a:schemeClr val="bg1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2320338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P_Blue_RGB_150_S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7745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/>
        </p:nvSpPr>
        <p:spPr>
          <a:xfrm>
            <a:off x="329186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accent5"/>
                </a:solidFill>
                <a:latin typeface="HP Simplified"/>
                <a:cs typeface="HP Simplified"/>
              </a:rPr>
              <a:t>© Copyright 2012 Hewlett-Packard Development Company, L.P. </a:t>
            </a:r>
            <a:r>
              <a:rPr lang="en-US" sz="700" b="0" i="0" baseline="0" dirty="0" smtClean="0">
                <a:solidFill>
                  <a:schemeClr val="accent5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accent5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3574790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quote slide with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40920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9186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© Copyright 2012 Hewlett-Packard Development Company, L.P. </a:t>
            </a:r>
            <a:r>
              <a:rPr lang="en-US" sz="700" b="0" i="0" baseline="0" dirty="0" smtClean="0">
                <a:solidFill>
                  <a:schemeClr val="bg1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3305361"/>
            <a:ext cx="51480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8848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5252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2"/>
            <a:ext cx="8119872" cy="3228975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09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2"/>
            <a:ext cx="8119872" cy="3228975"/>
          </a:xfrm>
        </p:spPr>
        <p:txBody>
          <a:bodyPr wrap="square">
            <a:noAutofit/>
          </a:bodyPr>
          <a:lstStyle>
            <a:lvl1pPr marL="171450" indent="-171450">
              <a:buFont typeface="HP Simplified" pitchFamily="34" charset="0"/>
              <a:buChar char="•"/>
              <a:defRPr sz="1400" b="0">
                <a:solidFill>
                  <a:schemeClr val="tx1"/>
                </a:solidFill>
              </a:defRPr>
            </a:lvl1pPr>
            <a:lvl2pPr marL="342900" indent="-171450">
              <a:buSzPct val="80000"/>
              <a:buFont typeface="HP Simplified" pitchFamily="34" charset="0"/>
              <a:buChar char="–"/>
              <a:defRPr sz="1400">
                <a:solidFill>
                  <a:srgbClr val="000000"/>
                </a:solidFill>
              </a:defRPr>
            </a:lvl2pPr>
            <a:lvl3pPr marL="512763" indent="-169863">
              <a:defRPr sz="1400">
                <a:solidFill>
                  <a:srgbClr val="000000"/>
                </a:solidFill>
              </a:defRPr>
            </a:lvl3pPr>
            <a:lvl4pPr marL="690563" indent="-180975">
              <a:defRPr sz="1400">
                <a:solidFill>
                  <a:srgbClr val="000000"/>
                </a:solidFill>
              </a:defRPr>
            </a:lvl4pPr>
            <a:lvl5pPr marL="833438" indent="-150813"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09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5"/>
            <a:ext cx="811720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32330" y="1188721"/>
            <a:ext cx="4030662" cy="3219769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5864"/>
            <a:ext cx="387826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757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8614" y="235064"/>
            <a:ext cx="812323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30200" y="1188720"/>
            <a:ext cx="8119872" cy="32197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44501" y="4758803"/>
            <a:ext cx="8012545" cy="22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B9B8BB"/>
                </a:solidFill>
                <a:latin typeface="HP Simplified"/>
                <a:cs typeface="HP Simplified"/>
              </a:rPr>
              <a:t>© Copyright 2012 Hewlett-Packard Development Company, L.P. </a:t>
            </a:r>
            <a:r>
              <a:rPr lang="en-US" sz="700" b="0" i="0" baseline="0" dirty="0" smtClean="0">
                <a:solidFill>
                  <a:srgbClr val="B9B8BB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rgbClr val="B9B8BB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6" y="4788486"/>
            <a:ext cx="323009" cy="149332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marL="0" algn="l" defTabSz="914400" rtl="0" eaLnBrk="1" latinLnBrk="0" hangingPunct="1"/>
            <a:fld id="{6C5AF65D-6854-49AF-ABC5-48B5BA0EA842}" type="slidenum">
              <a:rPr lang="en-US" sz="700" b="0" i="0" kern="1200" smtClean="0">
                <a:solidFill>
                  <a:srgbClr val="B9B8BB"/>
                </a:solidFill>
                <a:latin typeface="HP Simplified"/>
                <a:ea typeface="+mn-ea"/>
                <a:cs typeface="HP Simplified"/>
              </a:rPr>
              <a:pPr marL="0" algn="l" defTabSz="914400" rtl="0" eaLnBrk="1" latinLnBrk="0" hangingPunct="1"/>
              <a:t>‹#›</a:t>
            </a:fld>
            <a:endParaRPr lang="en-US" sz="700" b="0" i="0" kern="1200" dirty="0" smtClean="0">
              <a:solidFill>
                <a:srgbClr val="B9B8BB"/>
              </a:solidFill>
              <a:latin typeface="HP Simplified"/>
              <a:ea typeface="+mn-ea"/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7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chemeClr val="accent1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HP Simplified" pitchFamily="34" charset="0"/>
        <a:buChar char="–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tabLst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Predictive Lead Conversion 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Analytics &amp; Data Management, HP ES</a:t>
            </a:r>
          </a:p>
          <a:p>
            <a:r>
              <a:rPr lang="en-US" dirty="0" smtClean="0"/>
              <a:t>May 22,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31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metrics on predictive accuracy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123950"/>
            <a:ext cx="7417543" cy="2718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600" dirty="0" smtClean="0">
                <a:solidFill>
                  <a:schemeClr val="accent1"/>
                </a:solidFill>
                <a:latin typeface="HP Simplified" pitchFamily="34" charset="0"/>
                <a:cs typeface="HP Simplified" pitchFamily="34" charset="0"/>
              </a:rPr>
              <a:t>Metrics definition:</a:t>
            </a:r>
          </a:p>
          <a:p>
            <a:pPr marL="0" defTabSz="430213">
              <a:spcAft>
                <a:spcPts val="400"/>
              </a:spcAft>
              <a:buSzPct val="100000"/>
            </a:pPr>
            <a:r>
              <a:rPr lang="en-US" sz="1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True positive rate (aka. Recall) = True predicted positive/ All true positive</a:t>
            </a:r>
          </a:p>
          <a:p>
            <a:pPr marL="0" defTabSz="430213">
              <a:spcAft>
                <a:spcPts val="400"/>
              </a:spcAft>
              <a:buSzPct val="100000"/>
            </a:pPr>
            <a:endParaRPr lang="en-US" sz="1600" dirty="0" smtClean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  <a:p>
            <a:pPr marL="0" defTabSz="430213">
              <a:spcAft>
                <a:spcPts val="400"/>
              </a:spcAft>
              <a:buSzPct val="100000"/>
            </a:pPr>
            <a:r>
              <a:rPr lang="en-US" sz="1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False positive rate  (aka. Fall-out) = False predicted positive/ All true negative</a:t>
            </a:r>
          </a:p>
          <a:p>
            <a:pPr marL="0" defTabSz="430213">
              <a:spcAft>
                <a:spcPts val="400"/>
              </a:spcAft>
              <a:buSzPct val="100000"/>
            </a:pPr>
            <a:endParaRPr lang="en-US" sz="1600" dirty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  <a:p>
            <a:pPr marL="0" defTabSz="430213">
              <a:spcAft>
                <a:spcPts val="400"/>
              </a:spcAft>
              <a:buSzPct val="100000"/>
            </a:pPr>
            <a:r>
              <a:rPr lang="en-US" sz="1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Precision = True predicted positive/ predicted positive </a:t>
            </a:r>
          </a:p>
          <a:p>
            <a:pPr marL="0" defTabSz="430213">
              <a:spcAft>
                <a:spcPts val="400"/>
              </a:spcAft>
              <a:buSzPct val="100000"/>
            </a:pPr>
            <a:r>
              <a:rPr lang="en-US" sz="1600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	 </a:t>
            </a:r>
            <a:r>
              <a:rPr lang="en-US" sz="1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        = True predicted positive /(True predicted positive + False predicted positive)</a:t>
            </a:r>
          </a:p>
          <a:p>
            <a:pPr marL="0" defTabSz="430213">
              <a:spcAft>
                <a:spcPts val="400"/>
              </a:spcAft>
              <a:buSzPct val="100000"/>
            </a:pPr>
            <a:endParaRPr lang="en-US" sz="1600" dirty="0" smtClean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  <a:p>
            <a:pPr marL="0" defTabSz="430213">
              <a:spcAft>
                <a:spcPts val="400"/>
              </a:spcAft>
              <a:buSzPct val="100000"/>
            </a:pPr>
            <a:r>
              <a:rPr lang="en-US" sz="1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Accuracy = (True predicted positive + True predicted negative)/all data points (</a:t>
            </a:r>
            <a:r>
              <a:rPr lang="en-US" sz="160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hit rate)</a:t>
            </a:r>
            <a:endParaRPr lang="en-US" sz="1600" dirty="0" smtClean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18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metrics on predictive accuracy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6719" y="1047750"/>
            <a:ext cx="3393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4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a) If we pick </a:t>
            </a:r>
            <a:r>
              <a:rPr lang="en-US" sz="1400" dirty="0" smtClean="0">
                <a:solidFill>
                  <a:srgbClr val="3333FF"/>
                </a:solidFill>
                <a:latin typeface="HP Simplified" pitchFamily="34" charset="0"/>
                <a:cs typeface="HP Simplified" pitchFamily="34" charset="0"/>
              </a:rPr>
              <a:t>20%</a:t>
            </a:r>
            <a:r>
              <a:rPr lang="en-US" sz="14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 of model ranked leads as highly likely convertible leads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267260"/>
              </p:ext>
            </p:extLst>
          </p:nvPr>
        </p:nvGraphicFramePr>
        <p:xfrm>
          <a:off x="569119" y="3105150"/>
          <a:ext cx="2743200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7947"/>
                <a:gridCol w="1165253"/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True positive rate (recall):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95.50%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false positive rate: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19.93%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pecision: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accuracy: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80.09%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29200" y="1025664"/>
            <a:ext cx="3393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400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b</a:t>
            </a:r>
            <a:r>
              <a:rPr lang="en-US" sz="14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) If we pick </a:t>
            </a:r>
            <a:r>
              <a:rPr lang="en-US" sz="1400" dirty="0" smtClean="0">
                <a:solidFill>
                  <a:srgbClr val="3333FF"/>
                </a:solidFill>
                <a:latin typeface="HP Simplified" pitchFamily="34" charset="0"/>
                <a:cs typeface="HP Simplified" pitchFamily="34" charset="0"/>
              </a:rPr>
              <a:t>10%</a:t>
            </a:r>
            <a:r>
              <a:rPr lang="en-US" sz="14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 of model ranked leads as highly likely convertible leads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242247"/>
              </p:ext>
            </p:extLst>
          </p:nvPr>
        </p:nvGraphicFramePr>
        <p:xfrm>
          <a:off x="5029200" y="3143250"/>
          <a:ext cx="3124200" cy="723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2100"/>
                <a:gridCol w="1562100"/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True positive </a:t>
                      </a:r>
                      <a:r>
                        <a:rPr lang="en-US" sz="1100" u="none" strike="noStrike" dirty="0" smtClean="0">
                          <a:effectLst/>
                        </a:rPr>
                        <a:t>rate (recall):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90.31%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false positive rate: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9.92%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pecision: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0.95%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371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accuracy: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90.08%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87126"/>
              </p:ext>
            </p:extLst>
          </p:nvPr>
        </p:nvGraphicFramePr>
        <p:xfrm>
          <a:off x="481410" y="1733550"/>
          <a:ext cx="3480990" cy="1066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4597"/>
                <a:gridCol w="800442"/>
                <a:gridCol w="595677"/>
                <a:gridCol w="595677"/>
                <a:gridCol w="744597"/>
              </a:tblGrid>
              <a:tr h="213360">
                <a:tc rowSpan="2"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Predictions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1336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positive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negative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sum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1336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True Values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positive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13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negative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54539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219179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273718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13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54815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219192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274007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347166"/>
              </p:ext>
            </p:extLst>
          </p:nvPr>
        </p:nvGraphicFramePr>
        <p:xfrm>
          <a:off x="4876801" y="1733550"/>
          <a:ext cx="3428998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9318"/>
                <a:gridCol w="623454"/>
                <a:gridCol w="623454"/>
                <a:gridCol w="623454"/>
                <a:gridCol w="779318"/>
              </a:tblGrid>
              <a:tr h="228600">
                <a:tc rowSpan="2"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Predictions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2860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positive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negative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sum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286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True Values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positive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28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negative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27140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246578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273718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27401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246606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274007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252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Significant predictors (20% data set on Apr 22)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43489"/>
              </p:ext>
            </p:extLst>
          </p:nvPr>
        </p:nvGraphicFramePr>
        <p:xfrm>
          <a:off x="1143000" y="1047750"/>
          <a:ext cx="4114800" cy="3352800"/>
        </p:xfrm>
        <a:graphic>
          <a:graphicData uri="http://schemas.openxmlformats.org/drawingml/2006/table">
            <a:tbl>
              <a:tblPr/>
              <a:tblGrid>
                <a:gridCol w="2662518"/>
                <a:gridCol w="1452282"/>
              </a:tblGrid>
              <a:tr h="279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Important factors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Importance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recency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7245.10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BusinessUnit_s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(contact)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3291.99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BANTValidatedYN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1272.08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CampaignBusinessDivision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(product)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1164.20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RespRespType_s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815.39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RespRespMethod_s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801.04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ProductLineInterest1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526.00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ProductLineInterest2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69.43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RespShipMeth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(Channel)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46.13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PurchasingRole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20.91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RespWillingToBuy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7.42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562600" y="3867150"/>
            <a:ext cx="3396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4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(If </a:t>
            </a:r>
            <a:r>
              <a:rPr lang="en-US" sz="1400" dirty="0" err="1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recency</a:t>
            </a:r>
            <a:r>
              <a:rPr lang="en-US" sz="14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 &gt; 175, and </a:t>
            </a:r>
            <a:r>
              <a:rPr lang="en-US" sz="1400" dirty="0" err="1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BANTValidatedYN</a:t>
            </a:r>
            <a:r>
              <a:rPr lang="en-US" sz="14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 is N or unknown, not qualified; )</a:t>
            </a:r>
          </a:p>
        </p:txBody>
      </p:sp>
    </p:spTree>
    <p:extLst>
      <p:ext uri="{BB962C8B-B14F-4D97-AF65-F5344CB8AC3E}">
        <p14:creationId xmlns:p14="http://schemas.microsoft.com/office/powerpoint/2010/main" val="408990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on Channel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971550"/>
            <a:ext cx="8117904" cy="632062"/>
          </a:xfrm>
        </p:spPr>
        <p:txBody>
          <a:bodyPr/>
          <a:lstStyle/>
          <a:p>
            <a:r>
              <a:rPr lang="en-US" dirty="0" smtClean="0"/>
              <a:t>In the model, two attributes: previous responded channel, responded channel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1428750"/>
            <a:ext cx="2286000" cy="5334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Set  “Previous Channel”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</a:t>
            </a:r>
            <a:r>
              <a:rPr lang="en-US" sz="1600" dirty="0" smtClean="0">
                <a:solidFill>
                  <a:schemeClr val="tx1"/>
                </a:solidFill>
              </a:rPr>
              <a:t> responded Channel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7576" y="2344286"/>
            <a:ext cx="2286000" cy="75062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Predict  the propensity to convert for each possible channel as responded channel 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5" idx="2"/>
            <a:endCxn id="6" idx="0"/>
          </p:cNvCxnSpPr>
          <p:nvPr/>
        </p:nvCxnSpPr>
        <p:spPr>
          <a:xfrm flipH="1">
            <a:off x="2050576" y="1962150"/>
            <a:ext cx="6824" cy="382136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2"/>
          </p:cNvCxnSpPr>
          <p:nvPr/>
        </p:nvCxnSpPr>
        <p:spPr>
          <a:xfrm>
            <a:off x="2050576" y="3094913"/>
            <a:ext cx="0" cy="543637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906439" y="3638550"/>
            <a:ext cx="2286000" cy="75062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Select the one that maximize the propensity; Randomly pick one channel among “tied” channels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43600" y="1581149"/>
            <a:ext cx="1556965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4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(current channels: </a:t>
            </a:r>
          </a:p>
          <a:p>
            <a:pPr marL="0" defTabSz="430213">
              <a:spcAft>
                <a:spcPts val="400"/>
              </a:spcAft>
              <a:buSzPct val="100000"/>
            </a:pPr>
            <a:r>
              <a:rPr lang="en-US" sz="14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Direct mail</a:t>
            </a:r>
          </a:p>
          <a:p>
            <a:pPr marL="0" defTabSz="430213">
              <a:spcAft>
                <a:spcPts val="400"/>
              </a:spcAft>
              <a:buSzPct val="100000"/>
            </a:pPr>
            <a:r>
              <a:rPr lang="en-US" sz="14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Web</a:t>
            </a:r>
          </a:p>
          <a:p>
            <a:pPr marL="0" defTabSz="430213">
              <a:spcAft>
                <a:spcPts val="400"/>
              </a:spcAft>
              <a:buSzPct val="100000"/>
            </a:pPr>
            <a:r>
              <a:rPr lang="en-US" sz="14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Managed By Sales</a:t>
            </a:r>
          </a:p>
          <a:p>
            <a:pPr marL="0" defTabSz="430213">
              <a:spcAft>
                <a:spcPts val="400"/>
              </a:spcAft>
              <a:buSzPct val="100000"/>
            </a:pPr>
            <a:r>
              <a:rPr lang="en-US" sz="14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Phone</a:t>
            </a:r>
          </a:p>
          <a:p>
            <a:pPr marL="0" defTabSz="430213">
              <a:spcAft>
                <a:spcPts val="400"/>
              </a:spcAft>
              <a:buSzPct val="100000"/>
            </a:pPr>
            <a:r>
              <a:rPr lang="en-US" sz="14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Email</a:t>
            </a:r>
          </a:p>
          <a:p>
            <a:pPr marL="0" defTabSz="430213">
              <a:spcAft>
                <a:spcPts val="400"/>
              </a:spcAft>
              <a:buSzPct val="100000"/>
            </a:pPr>
            <a:r>
              <a:rPr lang="en-US" sz="14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Customer Visit)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3200400" y="4013863"/>
            <a:ext cx="762000" cy="0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962400" y="3844586"/>
            <a:ext cx="504651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600" dirty="0" smtClean="0">
                <a:solidFill>
                  <a:schemeClr val="accent1"/>
                </a:solidFill>
                <a:latin typeface="HP Simplified" pitchFamily="34" charset="0"/>
                <a:cs typeface="HP Simplified" pitchFamily="34" charset="0"/>
              </a:rPr>
              <a:t>Other business rules for tie breaking can be incorporated </a:t>
            </a:r>
          </a:p>
        </p:txBody>
      </p:sp>
    </p:spTree>
    <p:extLst>
      <p:ext uri="{BB962C8B-B14F-4D97-AF65-F5344CB8AC3E}">
        <p14:creationId xmlns:p14="http://schemas.microsoft.com/office/powerpoint/2010/main" val="414324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9550"/>
            <a:ext cx="6915150" cy="4420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129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the impact of Twitter Data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Product Sentiment:</a:t>
            </a:r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742950"/>
            <a:ext cx="426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1581150"/>
            <a:ext cx="3125536" cy="1826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Total number of Tweets</a:t>
            </a:r>
          </a:p>
          <a:p>
            <a:pPr marL="0" defTabSz="430213">
              <a:spcAft>
                <a:spcPts val="400"/>
              </a:spcAft>
              <a:buSzPct val="100000"/>
            </a:pPr>
            <a:r>
              <a:rPr lang="en-US" sz="1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Percentage of positive tweets</a:t>
            </a:r>
          </a:p>
          <a:p>
            <a:pPr marL="0" defTabSz="430213">
              <a:spcAft>
                <a:spcPts val="400"/>
              </a:spcAft>
              <a:buSzPct val="100000"/>
            </a:pPr>
            <a:r>
              <a:rPr lang="en-US" sz="1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Percentage of neutral  tweets</a:t>
            </a:r>
          </a:p>
          <a:p>
            <a:pPr marL="0" defTabSz="430213">
              <a:spcAft>
                <a:spcPts val="400"/>
              </a:spcAft>
              <a:buSzPct val="100000"/>
            </a:pPr>
            <a:r>
              <a:rPr lang="en-US" sz="1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Average sentiment score</a:t>
            </a:r>
          </a:p>
          <a:p>
            <a:pPr marL="0" defTabSz="430213">
              <a:spcAft>
                <a:spcPts val="400"/>
              </a:spcAft>
              <a:buSzPct val="100000"/>
            </a:pPr>
            <a:r>
              <a:rPr lang="en-US" sz="1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Average positive sentiment score</a:t>
            </a:r>
          </a:p>
          <a:p>
            <a:pPr marL="0" defTabSz="430213">
              <a:spcAft>
                <a:spcPts val="400"/>
              </a:spcAft>
              <a:buSzPct val="100000"/>
            </a:pPr>
            <a:r>
              <a:rPr lang="en-US" sz="1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Average negative sentiment score</a:t>
            </a:r>
          </a:p>
        </p:txBody>
      </p:sp>
    </p:spTree>
    <p:extLst>
      <p:ext uri="{BB962C8B-B14F-4D97-AF65-F5344CB8AC3E}">
        <p14:creationId xmlns:p14="http://schemas.microsoft.com/office/powerpoint/2010/main" val="371003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account information provide predictive power?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997409"/>
              </p:ext>
            </p:extLst>
          </p:nvPr>
        </p:nvGraphicFramePr>
        <p:xfrm>
          <a:off x="1066801" y="1428750"/>
          <a:ext cx="5791200" cy="1981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0439"/>
                <a:gridCol w="1579577"/>
                <a:gridCol w="1854331"/>
                <a:gridCol w="886853"/>
              </a:tblGrid>
              <a:tr h="6003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With Account </a:t>
                      </a:r>
                      <a:r>
                        <a:rPr lang="en-US" sz="1400" u="none" strike="noStrike" dirty="0" smtClean="0">
                          <a:effectLst/>
                        </a:rPr>
                        <a:t>Information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Without Account Information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Combined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6003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total number of leads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1,036,081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1,808,011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2,844,092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902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qualified leads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10,544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31,388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41,932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902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qualification rate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1.018%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1.736%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1.474%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09600" y="895350"/>
            <a:ext cx="7228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Facts: </a:t>
            </a:r>
          </a:p>
        </p:txBody>
      </p:sp>
    </p:spTree>
    <p:extLst>
      <p:ext uri="{BB962C8B-B14F-4D97-AF65-F5344CB8AC3E}">
        <p14:creationId xmlns:p14="http://schemas.microsoft.com/office/powerpoint/2010/main" val="201297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Leads with account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71667"/>
            <a:ext cx="4429397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90585" y="952683"/>
            <a:ext cx="23609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With account information 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810132"/>
            <a:ext cx="4343400" cy="3885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520519" y="952683"/>
            <a:ext cx="26462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Without account information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9607" y="4248150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0.01</a:t>
            </a:r>
          </a:p>
        </p:txBody>
      </p:sp>
      <p:cxnSp>
        <p:nvCxnSpPr>
          <p:cNvPr id="9" name="Straight Arrow Connector 8"/>
          <p:cNvCxnSpPr>
            <a:stCxn id="5" idx="0"/>
          </p:cNvCxnSpPr>
          <p:nvPr/>
        </p:nvCxnSpPr>
        <p:spPr>
          <a:xfrm flipH="1" flipV="1">
            <a:off x="762000" y="4171950"/>
            <a:ext cx="161499" cy="7620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58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 without account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90550"/>
            <a:ext cx="4952999" cy="4254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98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Combined leads with account and leads without account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19150"/>
            <a:ext cx="4817795" cy="370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391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consolidation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452447" y="2621572"/>
            <a:ext cx="996462" cy="55722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Response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28800" y="2579001"/>
            <a:ext cx="1014047" cy="55722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</a:t>
            </a:r>
            <a:r>
              <a:rPr lang="en-US" sz="1400" dirty="0" smtClean="0">
                <a:solidFill>
                  <a:schemeClr val="tx1"/>
                </a:solidFill>
              </a:rPr>
              <a:t>ontact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2738" y="2610608"/>
            <a:ext cx="1072662" cy="51733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</a:t>
            </a:r>
            <a:r>
              <a:rPr lang="en-US" sz="1400" dirty="0" smtClean="0">
                <a:solidFill>
                  <a:schemeClr val="tx1"/>
                </a:solidFill>
              </a:rPr>
              <a:t>ccount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34861" y="3714750"/>
            <a:ext cx="1014047" cy="5334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</a:t>
            </a:r>
            <a:r>
              <a:rPr lang="en-US" sz="1400" dirty="0" smtClean="0">
                <a:solidFill>
                  <a:schemeClr val="tx1"/>
                </a:solidFill>
              </a:rPr>
              <a:t>ampaign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endCxn id="4" idx="3"/>
          </p:cNvCxnSpPr>
          <p:nvPr/>
        </p:nvCxnSpPr>
        <p:spPr>
          <a:xfrm flipH="1">
            <a:off x="2842847" y="2857613"/>
            <a:ext cx="609600" cy="0"/>
          </a:xfrm>
          <a:prstGeom prst="straightConnector1">
            <a:avLst/>
          </a:prstGeom>
          <a:ln w="12700" cmpd="sng">
            <a:solidFill>
              <a:srgbClr val="00B05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481383" y="1519594"/>
            <a:ext cx="990600" cy="6096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Product Interest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3" idx="2"/>
          </p:cNvCxnSpPr>
          <p:nvPr/>
        </p:nvCxnSpPr>
        <p:spPr>
          <a:xfrm>
            <a:off x="3950678" y="3178797"/>
            <a:ext cx="0" cy="535953"/>
          </a:xfrm>
          <a:prstGeom prst="straightConnector1">
            <a:avLst/>
          </a:prstGeom>
          <a:ln w="12700" cmpd="sng">
            <a:solidFill>
              <a:srgbClr val="92D05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976280" y="2460427"/>
            <a:ext cx="1100920" cy="59116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Opportunity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966425" y="2127753"/>
            <a:ext cx="10258" cy="457200"/>
          </a:xfrm>
          <a:prstGeom prst="straightConnector1">
            <a:avLst/>
          </a:prstGeom>
          <a:ln w="12700" cmpd="sng">
            <a:solidFill>
              <a:srgbClr val="00B05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5" idx="3"/>
          </p:cNvCxnSpPr>
          <p:nvPr/>
        </p:nvCxnSpPr>
        <p:spPr>
          <a:xfrm flipH="1">
            <a:off x="1295400" y="2869273"/>
            <a:ext cx="533400" cy="1"/>
          </a:xfrm>
          <a:prstGeom prst="straightConnector1">
            <a:avLst/>
          </a:prstGeom>
          <a:ln w="12700" cmpd="sng">
            <a:solidFill>
              <a:srgbClr val="FFC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1662752" y="1416647"/>
            <a:ext cx="5042848" cy="2105188"/>
            <a:chOff x="1662752" y="1416647"/>
            <a:chExt cx="5042848" cy="2105188"/>
          </a:xfrm>
        </p:grpSpPr>
        <p:sp>
          <p:nvSpPr>
            <p:cNvPr id="11" name="Right Arrow 10"/>
            <p:cNvSpPr/>
            <p:nvPr/>
          </p:nvSpPr>
          <p:spPr>
            <a:xfrm>
              <a:off x="5105400" y="2488314"/>
              <a:ext cx="1600200" cy="437457"/>
            </a:xfrm>
            <a:prstGeom prst="rightArrow">
              <a:avLst/>
            </a:prstGeom>
            <a:noFill/>
            <a:ln>
              <a:solidFill>
                <a:srgbClr val="92D05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1662752" y="1416647"/>
              <a:ext cx="3214047" cy="2105188"/>
              <a:chOff x="1662752" y="1416647"/>
              <a:chExt cx="3214047" cy="2105188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1662752" y="1416647"/>
                <a:ext cx="3214047" cy="210518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981200" y="1530155"/>
                <a:ext cx="60240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defTabSz="430213">
                  <a:spcAft>
                    <a:spcPts val="400"/>
                  </a:spcAft>
                  <a:buSzPct val="100000"/>
                </a:pPr>
                <a:r>
                  <a:rPr lang="en-US" sz="1600" b="1" dirty="0" smtClean="0">
                    <a:solidFill>
                      <a:srgbClr val="000000"/>
                    </a:solidFill>
                    <a:latin typeface="HP Simplified" pitchFamily="34" charset="0"/>
                    <a:cs typeface="HP Simplified" pitchFamily="34" charset="0"/>
                  </a:rPr>
                  <a:t>Lead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912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in terms of model prediction accuracy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 smtClean="0"/>
              <a:t>out-sample validation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Unqualified lead forecasting using historical data (simulation of actual use)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For the scoring results on March 1, 2014, at 10%, it captured 90% of leads that were qualified later; at 20%, it captured 95.5% of leads that were qualified later.</a:t>
            </a:r>
          </a:p>
          <a:p>
            <a:pPr lvl="3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8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in terms of  improved conversion rate (future)</a:t>
            </a:r>
            <a:endParaRPr lang="en-US" dirty="0"/>
          </a:p>
        </p:txBody>
      </p:sp>
      <p:sp>
        <p:nvSpPr>
          <p:cNvPr id="6" name="Flowchart: Process 5"/>
          <p:cNvSpPr/>
          <p:nvPr/>
        </p:nvSpPr>
        <p:spPr>
          <a:xfrm>
            <a:off x="1524000" y="1847850"/>
            <a:ext cx="1219200" cy="533400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Prediction</a:t>
            </a:r>
            <a:endParaRPr lang="en-US" sz="1600" dirty="0"/>
          </a:p>
        </p:txBody>
      </p:sp>
      <p:sp>
        <p:nvSpPr>
          <p:cNvPr id="7" name="Right Arrow 6"/>
          <p:cNvSpPr/>
          <p:nvPr/>
        </p:nvSpPr>
        <p:spPr>
          <a:xfrm>
            <a:off x="2847833" y="2000250"/>
            <a:ext cx="533400" cy="228600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3469943" y="1866331"/>
            <a:ext cx="1219200" cy="533400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Action</a:t>
            </a:r>
            <a:endParaRPr lang="en-US" sz="1600" dirty="0"/>
          </a:p>
        </p:txBody>
      </p:sp>
      <p:sp>
        <p:nvSpPr>
          <p:cNvPr id="9" name="Flowchart: Process 8"/>
          <p:cNvSpPr/>
          <p:nvPr/>
        </p:nvSpPr>
        <p:spPr>
          <a:xfrm>
            <a:off x="5486400" y="1882538"/>
            <a:ext cx="1219200" cy="533400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new Outcome (qualified)</a:t>
            </a:r>
            <a:endParaRPr lang="en-US" sz="1200" dirty="0"/>
          </a:p>
        </p:txBody>
      </p:sp>
      <p:sp>
        <p:nvSpPr>
          <p:cNvPr id="10" name="Right Arrow 9"/>
          <p:cNvSpPr/>
          <p:nvPr/>
        </p:nvSpPr>
        <p:spPr>
          <a:xfrm>
            <a:off x="4841543" y="2000250"/>
            <a:ext cx="533400" cy="228600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/>
        </p:nvSpPr>
        <p:spPr>
          <a:xfrm>
            <a:off x="3403979" y="3124768"/>
            <a:ext cx="1219200" cy="533400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New data collected </a:t>
            </a:r>
            <a:endParaRPr lang="en-US" sz="1600" dirty="0"/>
          </a:p>
        </p:txBody>
      </p:sp>
      <p:sp>
        <p:nvSpPr>
          <p:cNvPr id="18" name="Down Arrow 17"/>
          <p:cNvSpPr/>
          <p:nvPr/>
        </p:nvSpPr>
        <p:spPr>
          <a:xfrm>
            <a:off x="3976331" y="2458642"/>
            <a:ext cx="182537" cy="570308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3569687">
            <a:off x="5209082" y="2130067"/>
            <a:ext cx="237748" cy="1577190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/>
          <p:cNvSpPr/>
          <p:nvPr/>
        </p:nvSpPr>
        <p:spPr>
          <a:xfrm rot="18340627">
            <a:off x="2641891" y="2176978"/>
            <a:ext cx="215520" cy="1400279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Process 23"/>
          <p:cNvSpPr/>
          <p:nvPr/>
        </p:nvSpPr>
        <p:spPr>
          <a:xfrm>
            <a:off x="2971800" y="1428750"/>
            <a:ext cx="4038600" cy="2590800"/>
          </a:xfrm>
          <a:prstGeom prst="flowChartProcess">
            <a:avLst/>
          </a:prstGeom>
          <a:noFill/>
          <a:ln>
            <a:solidFill>
              <a:srgbClr val="00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6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15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Performance: March 1, 2014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66750"/>
            <a:ext cx="5168900" cy="4324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05995" y="4459873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0.013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1434676" y="4361915"/>
            <a:ext cx="241724" cy="191035"/>
          </a:xfrm>
          <a:prstGeom prst="line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83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38150"/>
            <a:ext cx="5391222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Performance: </a:t>
            </a:r>
            <a:r>
              <a:rPr lang="en-US" dirty="0" smtClean="0"/>
              <a:t>March 31, 2014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71600" y="4476750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0.014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295400" y="4324350"/>
            <a:ext cx="304800" cy="22860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97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 entity and lead scoring process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02693" y="1031823"/>
            <a:ext cx="1782170" cy="862088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u="sng" dirty="0">
                <a:solidFill>
                  <a:prstClr val="black"/>
                </a:solidFill>
              </a:rPr>
              <a:t>Lead </a:t>
            </a:r>
            <a:r>
              <a:rPr lang="en-US" u="sng" dirty="0" smtClean="0">
                <a:solidFill>
                  <a:prstClr val="black"/>
                </a:solidFill>
              </a:rPr>
              <a:t>ID 1</a:t>
            </a:r>
          </a:p>
          <a:p>
            <a:pPr lvl="0" algn="ctr"/>
            <a:r>
              <a:rPr lang="en-US" sz="1200" dirty="0" smtClean="0">
                <a:solidFill>
                  <a:prstClr val="black"/>
                </a:solidFill>
              </a:rPr>
              <a:t> contact C </a:t>
            </a:r>
          </a:p>
          <a:p>
            <a:pPr lvl="0" algn="ctr"/>
            <a:r>
              <a:rPr lang="en-US" sz="1200" dirty="0" smtClean="0">
                <a:solidFill>
                  <a:prstClr val="black"/>
                </a:solidFill>
              </a:rPr>
              <a:t>Product Interest  P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297201" y="1462384"/>
            <a:ext cx="753831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62785" y="1119484"/>
            <a:ext cx="0" cy="688777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062785" y="1119484"/>
            <a:ext cx="457200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039831" y="1462384"/>
            <a:ext cx="457200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047999" y="1808261"/>
            <a:ext cx="457200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493827" y="965596"/>
            <a:ext cx="2827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4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Response ID1: response date time 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97031" y="1346596"/>
            <a:ext cx="2827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4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Response ID2: response date time 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497031" y="1654373"/>
            <a:ext cx="2827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4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Response ID3: response date time 3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516720" y="3002637"/>
            <a:ext cx="5655480" cy="0"/>
          </a:xfrm>
          <a:prstGeom prst="line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572000" y="2909559"/>
            <a:ext cx="1" cy="93078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172199" y="2834670"/>
            <a:ext cx="902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4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Date time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038600" y="2968883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0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Prediction date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914400" y="2833360"/>
            <a:ext cx="0" cy="169277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371600" y="2850237"/>
            <a:ext cx="0" cy="1524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3048000" y="2917998"/>
            <a:ext cx="3032" cy="84639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74841" y="3002637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0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Response1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66800" y="2985016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0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Response2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663920" y="2985016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0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Response3</a:t>
            </a:r>
          </a:p>
        </p:txBody>
      </p:sp>
      <p:sp>
        <p:nvSpPr>
          <p:cNvPr id="51" name="Right Brace 50"/>
          <p:cNvSpPr/>
          <p:nvPr/>
        </p:nvSpPr>
        <p:spPr>
          <a:xfrm rot="16200000">
            <a:off x="3649158" y="1928145"/>
            <a:ext cx="321682" cy="1524001"/>
          </a:xfrm>
          <a:prstGeom prst="rightBrace">
            <a:avLst>
              <a:gd name="adj1" fmla="val 8333"/>
              <a:gd name="adj2" fmla="val 5000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3339152" y="2266950"/>
            <a:ext cx="878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600" dirty="0" err="1" smtClean="0">
                <a:solidFill>
                  <a:schemeClr val="accent1"/>
                </a:solidFill>
                <a:latin typeface="HP Simplified" pitchFamily="34" charset="0"/>
                <a:cs typeface="HP Simplified" pitchFamily="34" charset="0"/>
              </a:rPr>
              <a:t>Recency</a:t>
            </a:r>
            <a:endParaRPr lang="en-US" sz="1600" dirty="0" smtClean="0">
              <a:solidFill>
                <a:schemeClr val="accent1"/>
              </a:solidFill>
              <a:latin typeface="HP Simplified" pitchFamily="34" charset="0"/>
              <a:cs typeface="HP Simplified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962400" y="3142447"/>
            <a:ext cx="11993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0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(Qualification date)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77671" y="3486150"/>
            <a:ext cx="856144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400" dirty="0" smtClean="0">
                <a:solidFill>
                  <a:schemeClr val="accent1"/>
                </a:solidFill>
                <a:latin typeface="HP Simplified" pitchFamily="34" charset="0"/>
                <a:cs typeface="HP Simplified" pitchFamily="34" charset="0"/>
              </a:rPr>
              <a:t>Lead scoring process: </a:t>
            </a:r>
          </a:p>
          <a:p>
            <a:pPr marL="285750" indent="-285750" defTabSz="430213">
              <a:spcAft>
                <a:spcPts val="4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HP Simplified" pitchFamily="34" charset="0"/>
                <a:cs typeface="HP Simplified" pitchFamily="34" charset="0"/>
              </a:rPr>
              <a:t>predicting the probability of each lead being qualified to send to Sales department</a:t>
            </a:r>
          </a:p>
          <a:p>
            <a:pPr marL="285750" indent="-285750" defTabSz="430213">
              <a:spcAft>
                <a:spcPts val="4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Event-triggering scoring: new responses received</a:t>
            </a:r>
          </a:p>
          <a:p>
            <a:pPr marL="285750" indent="-285750" defTabSz="430213">
              <a:spcAft>
                <a:spcPts val="4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Time based regular (daily) scoring: parameter “</a:t>
            </a:r>
            <a:r>
              <a:rPr lang="en-US" sz="1400" dirty="0" err="1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recency</a:t>
            </a:r>
            <a:r>
              <a:rPr lang="en-US" sz="14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” is changing even without any new response coming in</a:t>
            </a:r>
          </a:p>
        </p:txBody>
      </p:sp>
      <p:sp>
        <p:nvSpPr>
          <p:cNvPr id="3" name="Rectangle 2"/>
          <p:cNvSpPr/>
          <p:nvPr/>
        </p:nvSpPr>
        <p:spPr>
          <a:xfrm>
            <a:off x="477672" y="1893911"/>
            <a:ext cx="189507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100" b="1" u="sng" dirty="0">
                <a:solidFill>
                  <a:prstClr val="black"/>
                </a:solidFill>
              </a:rPr>
              <a:t>Status:</a:t>
            </a:r>
            <a:r>
              <a:rPr lang="en-US" sz="1100" dirty="0">
                <a:solidFill>
                  <a:prstClr val="black"/>
                </a:solidFill>
              </a:rPr>
              <a:t> nurturing or qualified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686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volume as on April 22, 2014 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120676"/>
              </p:ext>
            </p:extLst>
          </p:nvPr>
        </p:nvGraphicFramePr>
        <p:xfrm>
          <a:off x="1447800" y="1200150"/>
          <a:ext cx="4724400" cy="17157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43300"/>
                <a:gridCol w="1181100"/>
              </a:tblGrid>
              <a:tr h="64649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total number of responses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4,871,359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64649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total number of leads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2,844,112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42270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number of </a:t>
                      </a:r>
                      <a:r>
                        <a:rPr lang="en-US" sz="1600" u="none" strike="noStrike" dirty="0" smtClean="0">
                          <a:effectLst/>
                        </a:rPr>
                        <a:t>qualified </a:t>
                      </a:r>
                      <a:r>
                        <a:rPr lang="en-US" sz="1600" u="none" strike="noStrike" dirty="0">
                          <a:effectLst/>
                        </a:rPr>
                        <a:t>leads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41,932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47800" y="3943350"/>
            <a:ext cx="2378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(qualification rate: 1.47%)</a:t>
            </a:r>
          </a:p>
        </p:txBody>
      </p:sp>
    </p:spTree>
    <p:extLst>
      <p:ext uri="{BB962C8B-B14F-4D97-AF65-F5344CB8AC3E}">
        <p14:creationId xmlns:p14="http://schemas.microsoft.com/office/powerpoint/2010/main" val="272259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examples in model</a:t>
            </a:r>
            <a:endParaRPr lang="en-US" dirty="0"/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563889"/>
              </p:ext>
            </p:extLst>
          </p:nvPr>
        </p:nvGraphicFramePr>
        <p:xfrm>
          <a:off x="1143000" y="730220"/>
          <a:ext cx="5943600" cy="4286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1914"/>
                <a:gridCol w="1438469"/>
                <a:gridCol w="2493217"/>
              </a:tblGrid>
              <a:tr h="141065">
                <a:tc rowSpan="29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Attributes in the 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35" marR="4435" marT="4435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Lead Attributes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Recency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35" marR="4435" marT="4435" marB="0" anchor="b"/>
                </a:tc>
              </a:tr>
              <a:tr h="1410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Number of Responses So far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35" marR="4435" marT="4435" marB="0" anchor="b"/>
                </a:tc>
              </a:tr>
              <a:tr h="1410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Number of Responses to Different Channels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35" marR="4435" marT="4435" marB="0" anchor="b"/>
                </a:tc>
              </a:tr>
              <a:tr h="1410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……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35" marR="4435" marT="4435" marB="0" anchor="b"/>
                </a:tc>
              </a:tr>
              <a:tr h="1763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35" marR="4435" marT="44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35" marR="4435" marT="4435" marB="0" anchor="b"/>
                </a:tc>
              </a:tr>
              <a:tr h="1410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Latest Response Attributes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Channel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35" marR="4435" marT="4435" marB="0" anchor="b"/>
                </a:tc>
              </a:tr>
              <a:tr h="1410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BANT Validated YN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35" marR="4435" marT="4435" marB="0" anchor="b"/>
                </a:tc>
              </a:tr>
              <a:tr h="1410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Response Time Frame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35" marR="4435" marT="4435" marB="0" anchor="b"/>
                </a:tc>
              </a:tr>
              <a:tr h="1410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……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35" marR="4435" marT="4435" marB="0" anchor="b"/>
                </a:tc>
              </a:tr>
              <a:tr h="1763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35" marR="4435" marT="44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35" marR="4435" marT="4435" marB="0" anchor="b"/>
                </a:tc>
              </a:tr>
              <a:tr h="1410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Campaign Attributes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Campaign Business Unit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35" marR="4435" marT="4435" marB="0" anchor="b"/>
                </a:tc>
              </a:tr>
              <a:tr h="1410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Tactic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35" marR="4435" marT="4435" marB="0" anchor="b"/>
                </a:tc>
              </a:tr>
              <a:tr h="1410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……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35" marR="4435" marT="4435" marB="0" anchor="b"/>
                </a:tc>
              </a:tr>
              <a:tr h="1763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35" marR="4435" marT="44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35" marR="4435" marT="4435" marB="0" anchor="b"/>
                </a:tc>
              </a:tr>
              <a:tr h="1410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Product Attributes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smtClean="0">
                          <a:effectLst/>
                        </a:rPr>
                        <a:t>Product Line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35" marR="4435" marT="4435" marB="0" anchor="b"/>
                </a:tc>
              </a:tr>
              <a:tr h="1410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past sales Of this Product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35" marR="4435" marT="4435" marB="0" anchor="b"/>
                </a:tc>
              </a:tr>
              <a:tr h="1410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product sentiment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35" marR="4435" marT="4435" marB="0" anchor="b"/>
                </a:tc>
              </a:tr>
              <a:tr h="1410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……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35" marR="4435" marT="4435" marB="0" anchor="b"/>
                </a:tc>
              </a:tr>
              <a:tr h="1763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35" marR="4435" marT="44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35" marR="4435" marT="4435" marB="0" anchor="b"/>
                </a:tc>
              </a:tr>
              <a:tr h="1410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Contact Attributes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Contact Job Role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35" marR="4435" marT="4435" marB="0" anchor="b"/>
                </a:tc>
              </a:tr>
              <a:tr h="1410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Number of Responses of this contact in last 12M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35" marR="4435" marT="4435" marB="0" anchor="b"/>
                </a:tc>
              </a:tr>
              <a:tr h="1410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Suppress from Campaign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35" marR="4435" marT="4435" marB="0" anchor="b"/>
                </a:tc>
              </a:tr>
              <a:tr h="1410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……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35" marR="4435" marT="4435" marB="0" anchor="b"/>
                </a:tc>
              </a:tr>
              <a:tr h="1763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35" marR="4435" marT="44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35" marR="4435" marT="4435" marB="0" anchor="b"/>
                </a:tc>
              </a:tr>
              <a:tr h="1410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Account Attributes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Account Industry Vertical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35" marR="4435" marT="4435" marB="0" anchor="b"/>
                </a:tc>
              </a:tr>
              <a:tr h="1410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Account employee count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35" marR="4435" marT="4435" marB="0" anchor="b"/>
                </a:tc>
              </a:tr>
              <a:tr h="1410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Account revenue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35" marR="4435" marT="4435" marB="0" anchor="b"/>
                </a:tc>
              </a:tr>
              <a:tr h="1410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Account purchase with HP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35" marR="4435" marT="4435" marB="0" anchor="b"/>
                </a:tc>
              </a:tr>
              <a:tr h="1410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……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35" marR="4435" marT="443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77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Design: to simulate the daily use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047750"/>
            <a:ext cx="8117904" cy="3219768"/>
          </a:xfrm>
        </p:spPr>
        <p:txBody>
          <a:bodyPr/>
          <a:lstStyle/>
          <a:p>
            <a:r>
              <a:rPr lang="en-US" dirty="0" smtClean="0"/>
              <a:t>time period: March 1, 2014 ~ April 22,2014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Step 1: create a historical lead snapshot for each day</a:t>
            </a:r>
          </a:p>
          <a:p>
            <a:pPr marL="455613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On each day, take into consideration  only those responses that happened on or before this day</a:t>
            </a:r>
          </a:p>
          <a:p>
            <a:pPr marL="455613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the leads that were qualified later than this date were considered/reset unqualified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Step 2: randomly pick 10%  data from the each day lead snapshot (including both qualified and unqualified) to do modeling</a:t>
            </a:r>
          </a:p>
          <a:p>
            <a:pPr marL="455613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set of data will be divided  into training set and validation set in order to pick a relatively better model during 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Step 3: use the model to score the unqualified leads on each day</a:t>
            </a:r>
          </a:p>
          <a:p>
            <a:pPr marL="455613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illustration purpose, picked 10% of unqualified leads on March 1, 2014;</a:t>
            </a:r>
          </a:p>
          <a:p>
            <a:pPr marL="455613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“same” set of leads will be scored on each day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01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676822"/>
              </p:ext>
            </p:extLst>
          </p:nvPr>
        </p:nvGraphicFramePr>
        <p:xfrm>
          <a:off x="990600" y="819150"/>
          <a:ext cx="6172199" cy="38861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6632"/>
                <a:gridCol w="558938"/>
                <a:gridCol w="1350770"/>
                <a:gridCol w="558938"/>
                <a:gridCol w="919920"/>
                <a:gridCol w="955437"/>
                <a:gridCol w="931564"/>
              </a:tblGrid>
              <a:tr h="3053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predictionDate</a:t>
                      </a:r>
                      <a:endParaRPr lang="en-US" sz="9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LeadID</a:t>
                      </a:r>
                      <a:endParaRPr lang="en-US" sz="9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propensityToBeQualified</a:t>
                      </a:r>
                      <a:endParaRPr lang="en-US" sz="9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rank</a:t>
                      </a:r>
                      <a:endParaRPr lang="en-US" sz="9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topPercentage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bestChannel</a:t>
                      </a:r>
                      <a:endParaRPr lang="en-US" sz="9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decisionStage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</a:tr>
              <a:tr h="166551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3/31/2014</a:t>
                      </a:r>
                      <a:endParaRPr lang="en-US" sz="9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386262</a:t>
                      </a:r>
                      <a:endParaRPr lang="en-US" sz="9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0.0001</a:t>
                      </a:r>
                      <a:endParaRPr lang="en-US" sz="9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205983</a:t>
                      </a:r>
                      <a:endParaRPr lang="en-US" sz="9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75.24</a:t>
                      </a:r>
                      <a:endParaRPr lang="en-US" sz="9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Phone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Research</a:t>
                      </a:r>
                      <a:endParaRPr lang="en-US" sz="9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</a:tr>
              <a:tr h="166551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3/31/2014</a:t>
                      </a:r>
                      <a:endParaRPr lang="en-US" sz="9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384406</a:t>
                      </a:r>
                      <a:endParaRPr lang="en-US" sz="9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0.0001</a:t>
                      </a:r>
                      <a:endParaRPr lang="en-US" sz="9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130712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47.74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Customer Visit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Research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</a:tr>
              <a:tr h="166551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3/31/2014</a:t>
                      </a:r>
                      <a:endParaRPr lang="en-US" sz="9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239584</a:t>
                      </a:r>
                      <a:endParaRPr lang="en-US" sz="9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0.0001</a:t>
                      </a:r>
                      <a:endParaRPr lang="en-US" sz="9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171133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62.51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Direct mail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Research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</a:tr>
              <a:tr h="166551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3/31/2014</a:t>
                      </a:r>
                      <a:endParaRPr lang="en-US" sz="9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389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0.0001</a:t>
                      </a:r>
                      <a:endParaRPr lang="en-US" sz="9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246125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89.9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Email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Research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</a:tr>
              <a:tr h="166551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3/31/2014</a:t>
                      </a:r>
                      <a:endParaRPr lang="en-US" sz="9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170428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0.0001</a:t>
                      </a:r>
                      <a:endParaRPr lang="en-US" sz="9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101226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36.97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Email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Research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</a:tr>
              <a:tr h="30534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3/31/2014</a:t>
                      </a:r>
                      <a:endParaRPr lang="en-US" sz="9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386194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0.0001</a:t>
                      </a:r>
                      <a:endParaRPr lang="en-US" sz="9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69258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25.3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Managed by Sales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Research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</a:tr>
              <a:tr h="166551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3/31/2014</a:t>
                      </a:r>
                      <a:endParaRPr lang="en-US" sz="9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384849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0.0001</a:t>
                      </a:r>
                      <a:endParaRPr lang="en-US" sz="9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145822</a:t>
                      </a:r>
                      <a:endParaRPr lang="en-US" sz="9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53.26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Customer Visit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Research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</a:tr>
              <a:tr h="166551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3/31/2014</a:t>
                      </a:r>
                      <a:endParaRPr lang="en-US" sz="9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238906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0.0001</a:t>
                      </a:r>
                      <a:endParaRPr lang="en-US" sz="9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235195</a:t>
                      </a:r>
                      <a:endParaRPr lang="en-US" sz="9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85.91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Web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Research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</a:tr>
              <a:tr h="166551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3/31/2014</a:t>
                      </a:r>
                      <a:endParaRPr lang="en-US" sz="9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387337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0.0001</a:t>
                      </a:r>
                      <a:endParaRPr lang="en-US" sz="9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223988</a:t>
                      </a:r>
                      <a:endParaRPr lang="en-US" sz="9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81.81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Email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Research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</a:tr>
              <a:tr h="166551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3/31/2014</a:t>
                      </a:r>
                      <a:endParaRPr lang="en-US" sz="9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387364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0.0001</a:t>
                      </a:r>
                      <a:endParaRPr lang="en-US" sz="9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100879</a:t>
                      </a:r>
                      <a:endParaRPr lang="en-US" sz="9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36.85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Direct mail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Research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</a:tr>
              <a:tr h="166551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3/31/2014</a:t>
                      </a:r>
                      <a:endParaRPr lang="en-US" sz="9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386876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0.0001</a:t>
                      </a:r>
                      <a:endParaRPr lang="en-US" sz="9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223907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81.79</a:t>
                      </a:r>
                      <a:endParaRPr lang="en-US" sz="9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Email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Research</a:t>
                      </a:r>
                      <a:endParaRPr lang="en-US" sz="9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</a:tr>
              <a:tr h="166551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3/31/2014</a:t>
                      </a:r>
                      <a:endParaRPr lang="en-US" sz="9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387541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0.0001</a:t>
                      </a:r>
                      <a:endParaRPr lang="en-US" sz="9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266677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97.41</a:t>
                      </a:r>
                      <a:endParaRPr lang="en-US" sz="9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Web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Evaluate</a:t>
                      </a:r>
                      <a:endParaRPr lang="en-US" sz="9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</a:tr>
              <a:tr h="30534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3/31/2014</a:t>
                      </a:r>
                      <a:endParaRPr lang="en-US" sz="9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388009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0.0001</a:t>
                      </a:r>
                      <a:endParaRPr lang="en-US" sz="9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70379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25.71</a:t>
                      </a:r>
                      <a:endParaRPr lang="en-US" sz="9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Managed by Sales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Research</a:t>
                      </a:r>
                      <a:endParaRPr lang="en-US" sz="9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</a:tr>
              <a:tr h="166551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3/31/2014</a:t>
                      </a:r>
                      <a:endParaRPr lang="en-US" sz="9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385121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0.0001</a:t>
                      </a:r>
                      <a:endParaRPr lang="en-US" sz="9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106577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38.93</a:t>
                      </a:r>
                      <a:endParaRPr lang="en-US" sz="9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Direct mail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Evaluate</a:t>
                      </a:r>
                      <a:endParaRPr lang="en-US" sz="9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</a:tr>
              <a:tr h="166551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3/31/2014</a:t>
                      </a:r>
                      <a:endParaRPr lang="en-US" sz="9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157717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0.0001</a:t>
                      </a:r>
                      <a:endParaRPr lang="en-US" sz="9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244470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89.3</a:t>
                      </a:r>
                      <a:endParaRPr lang="en-US" sz="9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Customer Visit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Research</a:t>
                      </a:r>
                      <a:endParaRPr lang="en-US" sz="9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</a:tr>
              <a:tr h="166551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3/31/2014</a:t>
                      </a:r>
                      <a:endParaRPr lang="en-US" sz="9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387139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0.0001</a:t>
                      </a:r>
                      <a:endParaRPr lang="en-US" sz="9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156694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57.23</a:t>
                      </a:r>
                      <a:endParaRPr lang="en-US" sz="9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Web</a:t>
                      </a:r>
                      <a:endParaRPr lang="en-US" sz="9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Research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</a:tr>
              <a:tr h="166551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3/31/2014</a:t>
                      </a:r>
                      <a:endParaRPr lang="en-US" sz="9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133501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0.0001</a:t>
                      </a:r>
                      <a:endParaRPr lang="en-US" sz="9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203624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74.38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Web</a:t>
                      </a:r>
                      <a:endParaRPr lang="en-US" sz="9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Research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</a:tr>
              <a:tr h="30534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3/31/2014</a:t>
                      </a:r>
                      <a:endParaRPr lang="en-US" sz="9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137174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0.0001</a:t>
                      </a:r>
                      <a:endParaRPr lang="en-US" sz="9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231497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84.56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Managed by Sales</a:t>
                      </a:r>
                      <a:endParaRPr lang="en-US" sz="9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Research</a:t>
                      </a:r>
                      <a:endParaRPr lang="en-US" sz="9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</a:tr>
              <a:tr h="166551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3/31/2014</a:t>
                      </a:r>
                      <a:endParaRPr lang="en-US" sz="9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151808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0.0001</a:t>
                      </a:r>
                      <a:endParaRPr lang="en-US" sz="9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209331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76.46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Email</a:t>
                      </a:r>
                      <a:endParaRPr lang="en-US" sz="9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Evaluate</a:t>
                      </a:r>
                      <a:endParaRPr lang="en-US" sz="9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741" marR="51741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79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model </a:t>
            </a:r>
            <a:r>
              <a:rPr lang="en-US" dirty="0"/>
              <a:t>p</a:t>
            </a:r>
            <a:r>
              <a:rPr lang="en-US" dirty="0" smtClean="0"/>
              <a:t>erformance</a:t>
            </a:r>
            <a:r>
              <a:rPr lang="en-US" dirty="0"/>
              <a:t>: </a:t>
            </a:r>
            <a:r>
              <a:rPr lang="en-US" dirty="0" smtClean="0"/>
              <a:t>10% on April 22, 2014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19635"/>
            <a:ext cx="5193031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30091" y="4611635"/>
            <a:ext cx="55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2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0.015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230091" y="4478591"/>
            <a:ext cx="152400" cy="13850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650231" y="1123950"/>
            <a:ext cx="3302764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4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Capture curve:</a:t>
            </a:r>
          </a:p>
          <a:p>
            <a:pPr marL="285750" indent="-285750" defTabSz="430213">
              <a:spcAft>
                <a:spcPts val="4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Rank leads in decreasing order of qualification probability</a:t>
            </a:r>
          </a:p>
          <a:p>
            <a:pPr marL="285750" indent="-285750" defTabSz="430213">
              <a:spcAft>
                <a:spcPts val="4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For any % of out-sample leads on the horizontal axis, the y-value of each curve is the % of qualified leads that are captured by the model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1200" y="3105150"/>
            <a:ext cx="3152594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4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For this data set:</a:t>
            </a:r>
          </a:p>
          <a:p>
            <a:pPr marL="285750" indent="-285750" defTabSz="430213">
              <a:spcAft>
                <a:spcPts val="4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At 1.5%, Tree without sampling captures 28.6%; tree with sampling captures 27.4%</a:t>
            </a:r>
          </a:p>
          <a:p>
            <a:pPr marL="285750" indent="-285750" defTabSz="430213">
              <a:spcAft>
                <a:spcPts val="4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At 20%, tree without sampling captures 78.5%; tree with sampling captures 95.8% </a:t>
            </a:r>
          </a:p>
        </p:txBody>
      </p:sp>
    </p:spTree>
    <p:extLst>
      <p:ext uri="{BB962C8B-B14F-4D97-AF65-F5344CB8AC3E}">
        <p14:creationId xmlns:p14="http://schemas.microsoft.com/office/powerpoint/2010/main" val="50091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model performance: 20% on April 22, 2014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2950"/>
            <a:ext cx="5334000" cy="410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4273213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0.0148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838200" y="4019550"/>
            <a:ext cx="76200" cy="253663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10200" y="1276350"/>
            <a:ext cx="315259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4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For this data set:</a:t>
            </a:r>
          </a:p>
          <a:p>
            <a:pPr marL="285750" indent="-285750" defTabSz="430213">
              <a:spcAft>
                <a:spcPts val="4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At 1.5%, Tree without sampling captures 67.5%; tree with sampling captures 64.8%</a:t>
            </a:r>
          </a:p>
          <a:p>
            <a:pPr marL="285750" indent="-285750" defTabSz="430213">
              <a:spcAft>
                <a:spcPts val="4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At 10%, tree without sampling captures 97.7%; tree with sampling captures 98.1% </a:t>
            </a:r>
            <a:endParaRPr lang="en-US" sz="1400" dirty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  <a:p>
            <a:pPr marL="285750" indent="-285750" defTabSz="430213">
              <a:spcAft>
                <a:spcPts val="4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At 20%, tree without sampling captures 99.3%,; tree with </a:t>
            </a:r>
            <a:r>
              <a:rPr lang="en-US" sz="1400" dirty="0" err="1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samling</a:t>
            </a:r>
            <a:r>
              <a:rPr lang="en-US" sz="14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cpatuers</a:t>
            </a:r>
            <a:r>
              <a:rPr lang="en-US" sz="14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 98.3%</a:t>
            </a:r>
          </a:p>
        </p:txBody>
      </p:sp>
    </p:spTree>
    <p:extLst>
      <p:ext uri="{BB962C8B-B14F-4D97-AF65-F5344CB8AC3E}">
        <p14:creationId xmlns:p14="http://schemas.microsoft.com/office/powerpoint/2010/main" val="420433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with content">
  <a:themeElements>
    <a:clrScheme name="Custom 17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1EE1037E86CD4DB2A48DDD97CC5FC8" ma:contentTypeVersion="0" ma:contentTypeDescription="Create a new document." ma:contentTypeScope="" ma:versionID="0dbb5a86ae5badaaa029637f876e82e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74819E9-A535-44CF-9488-311EEEF62762}"/>
</file>

<file path=customXml/itemProps2.xml><?xml version="1.0" encoding="utf-8"?>
<ds:datastoreItem xmlns:ds="http://schemas.openxmlformats.org/officeDocument/2006/customXml" ds:itemID="{08D933A4-720A-4763-B36B-51A5F7A81F71}"/>
</file>

<file path=customXml/itemProps3.xml><?xml version="1.0" encoding="utf-8"?>
<ds:datastoreItem xmlns:ds="http://schemas.openxmlformats.org/officeDocument/2006/customXml" ds:itemID="{D2E941DC-2DBF-41B4-9265-0456CC5AD248}"/>
</file>

<file path=docProps/app.xml><?xml version="1.0" encoding="utf-8"?>
<Properties xmlns="http://schemas.openxmlformats.org/officeDocument/2006/extended-properties" xmlns:vt="http://schemas.openxmlformats.org/officeDocument/2006/docPropsVTypes">
  <Template>HP_PPT_Standard_template_16x9</Template>
  <TotalTime>11351</TotalTime>
  <Words>1187</Words>
  <Application>Microsoft Office PowerPoint</Application>
  <PresentationFormat>On-screen Show (16:9)</PresentationFormat>
  <Paragraphs>406</Paragraphs>
  <Slides>24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Title with content</vt:lpstr>
      <vt:lpstr>Predictive Lead Conversion Modeling</vt:lpstr>
      <vt:lpstr>Data consolidation</vt:lpstr>
      <vt:lpstr>Lead entity and lead scoring process</vt:lpstr>
      <vt:lpstr>Data volume as on April 22, 2014 </vt:lpstr>
      <vt:lpstr>Attribute examples in model</vt:lpstr>
      <vt:lpstr>Experiment Design: to simulate the daily use </vt:lpstr>
      <vt:lpstr>Output Data</vt:lpstr>
      <vt:lpstr>Predictive model performance: 10% on April 22, 2014</vt:lpstr>
      <vt:lpstr>Predictive model performance: 20% on April 22, 2014</vt:lpstr>
      <vt:lpstr>Other metrics on predictive accuracy</vt:lpstr>
      <vt:lpstr>Other metrics on predictive accuracy</vt:lpstr>
      <vt:lpstr>Significant predictors (20% data set on Apr 22)</vt:lpstr>
      <vt:lpstr>Optimization on Channel </vt:lpstr>
      <vt:lpstr>PowerPoint Presentation</vt:lpstr>
      <vt:lpstr>Test the impact of Twitter Data</vt:lpstr>
      <vt:lpstr>Does account information provide predictive power?</vt:lpstr>
      <vt:lpstr>Leads with account</vt:lpstr>
      <vt:lpstr>Lead without account</vt:lpstr>
      <vt:lpstr>Combined leads with account and leads without account</vt:lpstr>
      <vt:lpstr>Validation in terms of model prediction accuracy</vt:lpstr>
      <vt:lpstr>Validation in terms of  improved conversion rate (future)</vt:lpstr>
      <vt:lpstr>Backup</vt:lpstr>
      <vt:lpstr>Model Performance: March 1, 2014</vt:lpstr>
      <vt:lpstr>Model Performance: March 31, 2014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PLC Modeling Update</dc:title>
  <dc:creator>Wang, Haiyan</dc:creator>
  <cp:lastModifiedBy>Haiyan Wang</cp:lastModifiedBy>
  <cp:revision>149</cp:revision>
  <dcterms:created xsi:type="dcterms:W3CDTF">2006-08-16T00:00:00Z</dcterms:created>
  <dcterms:modified xsi:type="dcterms:W3CDTF">2014-06-04T17:46:00Z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0x0101009D1EE1037E86CD4DB2A48DDD97CC5FC8</vt:lpwstr>
  </property>
</Properties>
</file>