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8" r:id="rId4"/>
    <p:sldId id="275" r:id="rId5"/>
    <p:sldId id="287" r:id="rId6"/>
    <p:sldId id="279" r:id="rId7"/>
    <p:sldId id="289" r:id="rId8"/>
    <p:sldId id="285" r:id="rId9"/>
    <p:sldId id="290" r:id="rId10"/>
    <p:sldId id="291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30F"/>
    <a:srgbClr val="BCC016"/>
    <a:srgbClr val="A2A513"/>
    <a:srgbClr val="3366CC"/>
    <a:srgbClr val="CCA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939" autoAdjust="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E2EAA-CF85-4898-BFD7-5A83D50175C4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43F19-C7D1-4C71-83F5-5CAA4E041B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E7673-E6DC-457B-9E3A-34669CB266C2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9C26-1677-43F7-89C5-AE5E57DEC3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118E-004B-4BD5-AB10-A06B462735C0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5719-6BEC-453C-9624-24927F69B9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8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A5391-F7CF-429E-8942-12C223AAFF27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171DE-1E3A-42D4-826A-A6948F199D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3B265-AE07-433B-893B-E0992CB5897C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9A5A-CA6A-43EB-9AE2-F6F4BEB05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3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9B796-B35C-4F1A-8353-1E8AA847A67B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52D2D-8020-4604-88A6-7B22062C83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1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8C13-F4E2-49F8-AF60-1057FA2C4D11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4652-53CD-4FA6-961D-E01D54066D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616A-E4F2-4EBE-9C6B-A26A30247140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9D0DA-2AAA-4E2F-B7C5-5DE64AB6B5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2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3472-7845-4806-ACF4-C3931FADFC3D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26F65-2ED4-4653-A165-25D8E55A2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7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3CA1-587E-41BC-84F3-2A6E9A883433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2A06B-F50A-4C86-9482-D88606EFE7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8314-32F8-4ECE-BF1D-1180EDB5BCC1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A76F3-FCD4-4AF8-A2D5-372FA7DDA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0F3CD2-CAE1-4D60-A7F3-B3BD7C5067AF}" type="datetimeFigureOut">
              <a:rPr lang="pt-BR"/>
              <a:pPr>
                <a:defRPr/>
              </a:pPr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1DD72E-27F6-4FFA-B604-093B3E96A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784976" cy="1470025"/>
          </a:xfrm>
        </p:spPr>
        <p:txBody>
          <a:bodyPr/>
          <a:lstStyle/>
          <a:p>
            <a:r>
              <a:rPr lang="pt-BR" sz="3600" b="1" dirty="0"/>
              <a:t>SISTEMAS EMBARCADOS (C213)</a:t>
            </a:r>
            <a:br>
              <a:rPr lang="pt-BR" sz="3600" b="1" dirty="0"/>
            </a:br>
            <a:r>
              <a:rPr lang="pt-BR" sz="3600" dirty="0" smtClean="0"/>
              <a:t>PLANTA DE NÍVEL – CONTROLADOR PI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717032"/>
            <a:ext cx="8784976" cy="2592288"/>
          </a:xfrm>
        </p:spPr>
        <p:txBody>
          <a:bodyPr anchor="ctr"/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Alunos: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Francielly Marianne Laranjo Silva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Izabela Maria Domingos Pinto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Rodrigo Augusto de Oliveira</a:t>
            </a:r>
          </a:p>
          <a:p>
            <a:pPr algn="just"/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Professor: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Samuel </a:t>
            </a:r>
            <a:r>
              <a:rPr lang="pt-BR" sz="2000" dirty="0" err="1" smtClean="0">
                <a:solidFill>
                  <a:schemeClr val="tx1"/>
                </a:solidFill>
              </a:rPr>
              <a:t>Baraldi</a:t>
            </a:r>
            <a:r>
              <a:rPr lang="pt-BR" sz="2000" dirty="0" smtClean="0">
                <a:solidFill>
                  <a:schemeClr val="tx1"/>
                </a:solidFill>
              </a:rPr>
              <a:t> Mafra</a:t>
            </a:r>
          </a:p>
        </p:txBody>
      </p:sp>
    </p:spTree>
    <p:extLst>
      <p:ext uri="{BB962C8B-B14F-4D97-AF65-F5344CB8AC3E}">
        <p14:creationId xmlns:p14="http://schemas.microsoft.com/office/powerpoint/2010/main" val="28304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1143000"/>
          </a:xfrm>
        </p:spPr>
        <p:txBody>
          <a:bodyPr/>
          <a:lstStyle/>
          <a:p>
            <a:r>
              <a:rPr lang="pt-BR" dirty="0" smtClean="0"/>
              <a:t>Malha Fechada com</a:t>
            </a:r>
            <a:br>
              <a:rPr lang="pt-BR" dirty="0" smtClean="0"/>
            </a:br>
            <a:r>
              <a:rPr lang="pt-BR" dirty="0" smtClean="0"/>
              <a:t>Controlador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4"/>
            <a:ext cx="5760640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69371"/>
          </a:xfrm>
        </p:spPr>
        <p:txBody>
          <a:bodyPr/>
          <a:lstStyle/>
          <a:p>
            <a:pPr marL="0" indent="0" algn="just">
              <a:buNone/>
            </a:pPr>
            <a:r>
              <a:rPr lang="pt-BR" sz="1900" dirty="0" smtClean="0"/>
              <a:t>A partir de uma </a:t>
            </a:r>
            <a:r>
              <a:rPr lang="pt-BR" sz="1900" dirty="0"/>
              <a:t>sequência de amostras da resposta em malha aberta de uma planta de nível para uma entrada do tipo </a:t>
            </a:r>
            <a:r>
              <a:rPr lang="pt-BR" sz="1900" b="1" dirty="0"/>
              <a:t>degrau com amplitude definida no Vetor “x1 em %”. O Vetor y1 é dado em “cm” e o período de amostragem é de 0.1 </a:t>
            </a:r>
            <a:r>
              <a:rPr lang="pt-BR" sz="1900" b="1" dirty="0" smtClean="0"/>
              <a:t>segundos</a:t>
            </a:r>
            <a:r>
              <a:rPr lang="pt-BR" sz="1900" b="1" dirty="0"/>
              <a:t>:</a:t>
            </a:r>
            <a:endParaRPr lang="pt-BR" sz="1900" dirty="0"/>
          </a:p>
          <a:p>
            <a:pPr lvl="1" algn="just"/>
            <a:r>
              <a:rPr lang="pt-BR" sz="1900" dirty="0" smtClean="0"/>
              <a:t>Realizar </a:t>
            </a:r>
            <a:r>
              <a:rPr lang="pt-BR" sz="1900" dirty="0"/>
              <a:t>a identificação da função de transferência do sistema através </a:t>
            </a:r>
            <a:r>
              <a:rPr lang="pt-BR" sz="1900" b="1" dirty="0"/>
              <a:t>do estimador de mínimos </a:t>
            </a:r>
            <a:r>
              <a:rPr lang="pt-BR" sz="1900" b="1" dirty="0" smtClean="0"/>
              <a:t>quadrados</a:t>
            </a:r>
            <a:r>
              <a:rPr lang="pt-BR" sz="1900" dirty="0"/>
              <a:t>,</a:t>
            </a:r>
          </a:p>
          <a:p>
            <a:pPr lvl="1" algn="just"/>
            <a:r>
              <a:rPr lang="pt-BR" sz="1900" dirty="0" smtClean="0"/>
              <a:t>Plotar </a:t>
            </a:r>
            <a:r>
              <a:rPr lang="pt-BR" sz="1900" dirty="0"/>
              <a:t>em um </a:t>
            </a:r>
            <a:r>
              <a:rPr lang="pt-BR" sz="1900" b="1" dirty="0"/>
              <a:t>gráfico a resposta real e a resposta encontrada pela identificação</a:t>
            </a:r>
            <a:r>
              <a:rPr lang="pt-BR" sz="1900" dirty="0"/>
              <a:t>, verificando se a identificação está </a:t>
            </a:r>
            <a:r>
              <a:rPr lang="pt-BR" sz="1900" dirty="0" smtClean="0"/>
              <a:t>correta</a:t>
            </a:r>
            <a:r>
              <a:rPr lang="pt-BR" sz="1900" dirty="0"/>
              <a:t>,</a:t>
            </a:r>
          </a:p>
          <a:p>
            <a:pPr lvl="1" algn="just"/>
            <a:r>
              <a:rPr lang="pt-BR" sz="1900" dirty="0" smtClean="0"/>
              <a:t>Definir </a:t>
            </a:r>
            <a:r>
              <a:rPr lang="pt-BR" sz="1900" dirty="0"/>
              <a:t>o Máximo Pico e o Tempo de Acomodação para a sintonia do controlador PI pelo método da Resposta em Frequência ou pelo método do Lugar das </a:t>
            </a:r>
            <a:r>
              <a:rPr lang="pt-BR" sz="1900" dirty="0" smtClean="0"/>
              <a:t>Raízes</a:t>
            </a:r>
            <a:r>
              <a:rPr lang="pt-BR" sz="1900" dirty="0"/>
              <a:t>,</a:t>
            </a:r>
          </a:p>
          <a:p>
            <a:pPr lvl="1" algn="just"/>
            <a:r>
              <a:rPr lang="pt-BR" sz="1900" dirty="0" smtClean="0"/>
              <a:t>Plotar </a:t>
            </a:r>
            <a:r>
              <a:rPr lang="pt-BR" sz="1900" dirty="0"/>
              <a:t>em um gráfico as respostas do sistema em malha aberta, em malha fechada e em </a:t>
            </a:r>
            <a:r>
              <a:rPr lang="pt-BR" sz="1900" b="1" dirty="0"/>
              <a:t>malha fechada com controlador</a:t>
            </a:r>
            <a:r>
              <a:rPr lang="pt-BR" sz="1900" dirty="0"/>
              <a:t>, destacando as diferenças entre cada </a:t>
            </a:r>
            <a:r>
              <a:rPr lang="pt-BR" sz="1900" dirty="0" smtClean="0"/>
              <a:t>resposta</a:t>
            </a:r>
            <a:r>
              <a:rPr lang="pt-BR" sz="1900" dirty="0"/>
              <a:t>,</a:t>
            </a:r>
            <a:endParaRPr lang="pt-BR" sz="1900" dirty="0" smtClean="0"/>
          </a:p>
          <a:p>
            <a:pPr lvl="1" algn="just"/>
            <a:r>
              <a:rPr lang="pt-BR" sz="1900" dirty="0" smtClean="0"/>
              <a:t>Implementações </a:t>
            </a:r>
            <a:r>
              <a:rPr lang="pt-BR" sz="1900" dirty="0"/>
              <a:t>que possam facilitar a utilização pelo usuário (Interface, comparações, </a:t>
            </a:r>
            <a:r>
              <a:rPr lang="pt-BR" sz="1900" dirty="0" smtClean="0"/>
              <a:t>etc.) </a:t>
            </a:r>
            <a:r>
              <a:rPr lang="pt-BR" sz="1900" dirty="0"/>
              <a:t>serão consideradas como diferenciais do projeto. </a:t>
            </a:r>
          </a:p>
          <a:p>
            <a:pPr marL="0" indent="0">
              <a:buNone/>
            </a:pPr>
            <a:r>
              <a:rPr lang="pt-BR" sz="1900" dirty="0" smtClean="0"/>
              <a:t>OBS</a:t>
            </a:r>
            <a:r>
              <a:rPr lang="pt-BR" sz="1900" dirty="0"/>
              <a:t>.: Tolerância de ±5% no </a:t>
            </a:r>
            <a:r>
              <a:rPr lang="pt-BR" sz="1900" dirty="0" err="1"/>
              <a:t>overshoot</a:t>
            </a:r>
            <a:r>
              <a:rPr lang="pt-BR" sz="1900" dirty="0"/>
              <a:t> e ± 10 segundos no tempo de acomodação </a:t>
            </a:r>
          </a:p>
          <a:p>
            <a:pPr algn="just"/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7411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69371"/>
          </a:xfrm>
        </p:spPr>
        <p:txBody>
          <a:bodyPr/>
          <a:lstStyle/>
          <a:p>
            <a:pPr algn="just"/>
            <a:r>
              <a:rPr lang="pt-BR" sz="1900" dirty="0"/>
              <a:t>Dados </a:t>
            </a:r>
            <a:r>
              <a:rPr lang="pt-BR" sz="1900" dirty="0" smtClean="0"/>
              <a:t>“dadosgrupo10.mat”</a:t>
            </a:r>
          </a:p>
          <a:p>
            <a:pPr algn="just"/>
            <a:r>
              <a:rPr lang="pt-BR" sz="1900" dirty="0" smtClean="0"/>
              <a:t>Método dos </a:t>
            </a:r>
            <a:r>
              <a:rPr lang="pt-BR" sz="1900" dirty="0"/>
              <a:t>Mínimos </a:t>
            </a:r>
            <a:r>
              <a:rPr lang="pt-BR" sz="1900" dirty="0" smtClean="0"/>
              <a:t>Quadrados</a:t>
            </a:r>
          </a:p>
          <a:p>
            <a:pPr algn="just"/>
            <a:r>
              <a:rPr lang="pt-BR" sz="1900" dirty="0" smtClean="0"/>
              <a:t>Resposta </a:t>
            </a:r>
            <a:r>
              <a:rPr lang="pt-BR" sz="1900" dirty="0"/>
              <a:t>Identificada x Resposta Real</a:t>
            </a:r>
          </a:p>
          <a:p>
            <a:pPr algn="just"/>
            <a:r>
              <a:rPr lang="pt-BR" sz="1900" dirty="0" err="1" smtClean="0"/>
              <a:t>FTs</a:t>
            </a:r>
            <a:r>
              <a:rPr lang="pt-BR" sz="1900" dirty="0" smtClean="0"/>
              <a:t> em Malha Aberta, Malha Fechada e Malha Fechada com Controlador</a:t>
            </a:r>
          </a:p>
          <a:p>
            <a:pPr algn="just"/>
            <a:r>
              <a:rPr lang="pt-BR" sz="1900" dirty="0" smtClean="0"/>
              <a:t>Cálculo/Ajuste de KP e KI</a:t>
            </a:r>
          </a:p>
          <a:p>
            <a:pPr algn="just"/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2304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FT – MALHA ABERTA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060848"/>
            <a:ext cx="3744416" cy="1813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281826" y="3199480"/>
                <a:ext cx="2824428" cy="992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0,1333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0,05556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0,05556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0,05556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0,05556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26" y="3199480"/>
                <a:ext cx="2824428" cy="992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652120" y="4538732"/>
                <a:ext cx="2083840" cy="728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2,399208</m:t>
                          </m:r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0,05556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38732"/>
                <a:ext cx="2083840" cy="72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668214" y="2327920"/>
                <a:ext cx="206774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0,1333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+0.05556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4" y="2327920"/>
                <a:ext cx="2067746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690907" y="5565820"/>
                <a:ext cx="2067746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2,399208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17,998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7" y="5565820"/>
                <a:ext cx="2067746" cy="549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0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FT – MALHA ABERTA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988840"/>
            <a:ext cx="3577325" cy="345638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8841"/>
            <a:ext cx="398167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FT – MALHA FECHADA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281826" y="3199480"/>
                <a:ext cx="2567946" cy="9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0,1333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0,1889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0,1889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0,1889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0,1889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26" y="3199480"/>
                <a:ext cx="2567946" cy="983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652120" y="4538732"/>
                <a:ext cx="2067746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0,70566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5,2938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38732"/>
                <a:ext cx="2067746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668214" y="2327920"/>
                <a:ext cx="1939505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𝑠𝑦𝑠𝑠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0,1333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+0,1889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4" y="2327920"/>
                <a:ext cx="1939505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333"/>
          <a:stretch/>
        </p:blipFill>
        <p:spPr>
          <a:xfrm>
            <a:off x="395536" y="1772816"/>
            <a:ext cx="2088232" cy="17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FT – MALHA FECHADA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81826" y="319948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pt-BR" dirty="0" smtClean="0"/>
          </a:p>
          <a:p>
            <a:pPr/>
            <a:endParaRPr lang="pt-BR" dirty="0"/>
          </a:p>
        </p:txBody>
      </p:sp>
      <p:sp>
        <p:nvSpPr>
          <p:cNvPr id="7" name="AutoShape 4" descr="Grafico da malha fechada"/>
          <p:cNvSpPr>
            <a:spLocks noChangeAspect="1" noChangeArrowheads="1"/>
          </p:cNvSpPr>
          <p:nvPr/>
        </p:nvSpPr>
        <p:spPr bwMode="auto">
          <a:xfrm>
            <a:off x="2771800" y="4005064"/>
            <a:ext cx="3816424" cy="38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9320"/>
            <a:ext cx="5362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016" y="2780928"/>
            <a:ext cx="3448050" cy="20764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3609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4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Sintonia Lugar das Raízes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80584" y="3068960"/>
            <a:ext cx="1872208" cy="3633267"/>
          </a:xfrm>
        </p:spPr>
        <p:txBody>
          <a:bodyPr/>
          <a:lstStyle/>
          <a:p>
            <a:r>
              <a:rPr lang="pt-BR" sz="2000" dirty="0" err="1" smtClean="0"/>
              <a:t>Mp</a:t>
            </a:r>
            <a:r>
              <a:rPr lang="pt-BR" sz="2000" dirty="0" smtClean="0"/>
              <a:t> = 10%</a:t>
            </a:r>
          </a:p>
          <a:p>
            <a:r>
              <a:rPr lang="pt-BR" sz="2000" dirty="0" err="1" smtClean="0"/>
              <a:t>Ta</a:t>
            </a:r>
            <a:r>
              <a:rPr lang="pt-BR" sz="2000" dirty="0" smtClean="0"/>
              <a:t> = 20s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5406"/>
            <a:ext cx="5040560" cy="45472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84" y="3926232"/>
            <a:ext cx="2191816" cy="22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54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287</Words>
  <Application>Microsoft Office PowerPoint</Application>
  <PresentationFormat>Apresentação na tela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Tema do Office</vt:lpstr>
      <vt:lpstr>SISTEMAS EMBARCADOS (C213) PLANTA DE NÍVEL – CONTROLADOR PI</vt:lpstr>
      <vt:lpstr>ORIENTAÇÕES</vt:lpstr>
      <vt:lpstr>CONTEXTUALIZAÇÃO</vt:lpstr>
      <vt:lpstr>FT – MALHA ABERTA</vt:lpstr>
      <vt:lpstr>FT – MALHA ABERTA</vt:lpstr>
      <vt:lpstr>FT – MALHA FECHADA</vt:lpstr>
      <vt:lpstr>FT – MALHA FECHADA</vt:lpstr>
      <vt:lpstr>Mínimos Quadrados</vt:lpstr>
      <vt:lpstr>Sintonia Lugar das Raízes</vt:lpstr>
      <vt:lpstr>Malha Fechada com Controlador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1 - Nonononono</dc:title>
  <dc:creator>Francielly Marianne Laranjo Silva</dc:creator>
  <cp:lastModifiedBy>Juliano</cp:lastModifiedBy>
  <cp:revision>164</cp:revision>
  <dcterms:created xsi:type="dcterms:W3CDTF">2013-02-21T18:22:19Z</dcterms:created>
  <dcterms:modified xsi:type="dcterms:W3CDTF">2022-04-18T18:10:06Z</dcterms:modified>
</cp:coreProperties>
</file>