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305" r:id="rId2"/>
    <p:sldId id="306" r:id="rId3"/>
    <p:sldId id="261" r:id="rId4"/>
    <p:sldId id="262" r:id="rId5"/>
    <p:sldId id="263" r:id="rId6"/>
    <p:sldId id="264" r:id="rId7"/>
    <p:sldId id="265" r:id="rId8"/>
    <p:sldId id="256" r:id="rId9"/>
    <p:sldId id="258" r:id="rId10"/>
    <p:sldId id="259" r:id="rId11"/>
    <p:sldId id="279" r:id="rId12"/>
    <p:sldId id="260" r:id="rId13"/>
    <p:sldId id="266" r:id="rId14"/>
    <p:sldId id="267" r:id="rId15"/>
    <p:sldId id="280" r:id="rId16"/>
    <p:sldId id="268" r:id="rId17"/>
    <p:sldId id="281" r:id="rId18"/>
    <p:sldId id="257" r:id="rId19"/>
    <p:sldId id="277" r:id="rId20"/>
    <p:sldId id="269" r:id="rId21"/>
    <p:sldId id="270" r:id="rId22"/>
    <p:sldId id="271" r:id="rId23"/>
    <p:sldId id="272" r:id="rId24"/>
    <p:sldId id="273" r:id="rId25"/>
    <p:sldId id="274" r:id="rId26"/>
    <p:sldId id="278" r:id="rId27"/>
    <p:sldId id="275" r:id="rId28"/>
    <p:sldId id="276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307" r:id="rId40"/>
    <p:sldId id="308" r:id="rId41"/>
    <p:sldId id="293" r:id="rId42"/>
    <p:sldId id="297" r:id="rId43"/>
    <p:sldId id="298" r:id="rId44"/>
    <p:sldId id="309" r:id="rId45"/>
    <p:sldId id="310" r:id="rId46"/>
    <p:sldId id="294" r:id="rId47"/>
    <p:sldId id="299" r:id="rId48"/>
    <p:sldId id="300" r:id="rId49"/>
    <p:sldId id="295" r:id="rId50"/>
    <p:sldId id="301" r:id="rId51"/>
    <p:sldId id="296" r:id="rId52"/>
    <p:sldId id="292" r:id="rId53"/>
    <p:sldId id="304" r:id="rId54"/>
    <p:sldId id="303" r:id="rId5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27B91-FB22-4B1B-B5BE-81782A062587}" type="datetimeFigureOut">
              <a:rPr lang="es-ES" smtClean="0"/>
              <a:t>16/01/2019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136B15-8076-4046-9BD8-0D812CF52B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953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136B15-8076-4046-9BD8-0D812CF52B8B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6821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136B15-8076-4046-9BD8-0D812CF52B8B}" type="slidenum">
              <a:rPr lang="es-ES" smtClean="0"/>
              <a:t>48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9729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16/01/2019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16/01/2019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16/01/2019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16/01/2019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16/01/2019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16/01/2019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16/01/2019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16/01/2019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16/01/2019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16/01/2019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16/01/2019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16/01/2019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u="sng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 del emplazamiento de nodos </a:t>
            </a:r>
            <a:r>
              <a:rPr lang="es-ES" u="sng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routers</a:t>
            </a:r>
            <a:endParaRPr lang="es-ES" u="sng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7504" y="1556792"/>
            <a:ext cx="9073008" cy="511256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s-ES" sz="1600" dirty="0" smtClean="0"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s-ES" sz="1600" dirty="0"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lang="es-ES" sz="1600" dirty="0" smtClean="0">
                <a:latin typeface="Century" panose="02040604050505020304" pitchFamily="18" charset="0"/>
              </a:rPr>
              <a:t>Problema de optimización combinatoria</a:t>
            </a:r>
          </a:p>
          <a:p>
            <a:pPr marL="0" indent="0">
              <a:buNone/>
            </a:pPr>
            <a:endParaRPr lang="es-ES" sz="1600" dirty="0" smtClean="0"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lang="es-ES" sz="1600" dirty="0" smtClean="0">
                <a:latin typeface="Century" panose="02040604050505020304" pitchFamily="18" charset="0"/>
              </a:rPr>
              <a:t>Ingredientes:</a:t>
            </a:r>
          </a:p>
          <a:p>
            <a:pPr marL="0" indent="0">
              <a:buNone/>
            </a:pPr>
            <a:endParaRPr lang="es-ES" sz="1600" dirty="0" smtClean="0"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lang="es-ES" sz="1600" dirty="0">
                <a:latin typeface="Century" panose="02040604050505020304" pitchFamily="18" charset="0"/>
              </a:rPr>
              <a:t>	</a:t>
            </a:r>
            <a:r>
              <a:rPr lang="es-ES" sz="1600" dirty="0" smtClean="0">
                <a:latin typeface="Century" panose="02040604050505020304" pitchFamily="18" charset="0"/>
              </a:rPr>
              <a:t>1. Plano en 2 dimensiones.</a:t>
            </a:r>
          </a:p>
          <a:p>
            <a:pPr marL="0" indent="0">
              <a:buNone/>
            </a:pPr>
            <a:r>
              <a:rPr lang="es-ES" sz="1600" dirty="0">
                <a:latin typeface="Century" panose="02040604050505020304" pitchFamily="18" charset="0"/>
              </a:rPr>
              <a:t>	</a:t>
            </a:r>
            <a:r>
              <a:rPr lang="es-ES" sz="1600" dirty="0" smtClean="0">
                <a:latin typeface="Century" panose="02040604050505020304" pitchFamily="18" charset="0"/>
              </a:rPr>
              <a:t>2. Una serie de clientes en el plano de los que se conoce su posición (</a:t>
            </a:r>
            <a:r>
              <a:rPr lang="es-ES" sz="1600" dirty="0" err="1" smtClean="0">
                <a:latin typeface="Century" panose="02040604050505020304" pitchFamily="18" charset="0"/>
              </a:rPr>
              <a:t>Posx</a:t>
            </a:r>
            <a:r>
              <a:rPr lang="es-ES" sz="1600" dirty="0" smtClean="0">
                <a:latin typeface="Century" panose="02040604050505020304" pitchFamily="18" charset="0"/>
              </a:rPr>
              <a:t>, </a:t>
            </a:r>
            <a:r>
              <a:rPr lang="es-ES" sz="1600" dirty="0" err="1" smtClean="0">
                <a:latin typeface="Century" panose="02040604050505020304" pitchFamily="18" charset="0"/>
              </a:rPr>
              <a:t>Posy</a:t>
            </a:r>
            <a:r>
              <a:rPr lang="es-ES" sz="1600" dirty="0" smtClean="0">
                <a:latin typeface="Century" panose="02040604050505020304" pitchFamily="18" charset="0"/>
              </a:rPr>
              <a:t>).</a:t>
            </a:r>
          </a:p>
          <a:p>
            <a:pPr marL="0" indent="0">
              <a:buNone/>
            </a:pPr>
            <a:r>
              <a:rPr lang="es-ES" sz="1600" dirty="0">
                <a:latin typeface="Century" panose="02040604050505020304" pitchFamily="18" charset="0"/>
              </a:rPr>
              <a:t>	</a:t>
            </a:r>
            <a:r>
              <a:rPr lang="es-ES" sz="1600" dirty="0" smtClean="0">
                <a:latin typeface="Century" panose="02040604050505020304" pitchFamily="18" charset="0"/>
              </a:rPr>
              <a:t>3. Una serie de </a:t>
            </a:r>
            <a:r>
              <a:rPr lang="es-ES" sz="1600" dirty="0" err="1" smtClean="0">
                <a:latin typeface="Century" panose="02040604050505020304" pitchFamily="18" charset="0"/>
              </a:rPr>
              <a:t>routers</a:t>
            </a:r>
            <a:r>
              <a:rPr lang="es-ES" sz="1600" dirty="0" smtClean="0">
                <a:latin typeface="Century" panose="02040604050505020304" pitchFamily="18" charset="0"/>
              </a:rPr>
              <a:t>, cada uno con su radio de cobertura, a colocar en el plano.</a:t>
            </a:r>
          </a:p>
          <a:p>
            <a:pPr marL="0" indent="0">
              <a:buNone/>
            </a:pPr>
            <a:endParaRPr lang="es-ES" sz="1600" dirty="0"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lang="es-ES" sz="1600" dirty="0" smtClean="0">
                <a:latin typeface="Century" panose="02040604050505020304" pitchFamily="18" charset="0"/>
              </a:rPr>
              <a:t>¿Qué buscamos satisfacer?:</a:t>
            </a:r>
          </a:p>
          <a:p>
            <a:pPr marL="0" indent="0">
              <a:buNone/>
            </a:pPr>
            <a:endParaRPr lang="es-ES" sz="1600" dirty="0"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lang="es-ES" sz="1600" dirty="0" smtClean="0">
                <a:latin typeface="Century" panose="02040604050505020304" pitchFamily="18" charset="0"/>
              </a:rPr>
              <a:t>	1. Que los </a:t>
            </a:r>
            <a:r>
              <a:rPr lang="es-ES" sz="1600" dirty="0" err="1" smtClean="0">
                <a:latin typeface="Century" panose="02040604050505020304" pitchFamily="18" charset="0"/>
              </a:rPr>
              <a:t>routers</a:t>
            </a:r>
            <a:r>
              <a:rPr lang="es-ES" sz="1600" dirty="0" smtClean="0">
                <a:latin typeface="Century" panose="02040604050505020304" pitchFamily="18" charset="0"/>
              </a:rPr>
              <a:t> desplegados estén interconectados entre sí formando un árbol.</a:t>
            </a:r>
          </a:p>
          <a:p>
            <a:pPr marL="0" indent="0">
              <a:buNone/>
            </a:pPr>
            <a:r>
              <a:rPr lang="es-ES" sz="1600" dirty="0">
                <a:latin typeface="Century" panose="02040604050505020304" pitchFamily="18" charset="0"/>
              </a:rPr>
              <a:t>	</a:t>
            </a:r>
            <a:r>
              <a:rPr lang="es-ES" sz="1600" dirty="0" smtClean="0">
                <a:latin typeface="Century" panose="02040604050505020304" pitchFamily="18" charset="0"/>
              </a:rPr>
              <a:t>2. Que el número de clientes no cubiertos por un </a:t>
            </a:r>
            <a:r>
              <a:rPr lang="es-ES" sz="1600" dirty="0" err="1" smtClean="0">
                <a:latin typeface="Century" panose="02040604050505020304" pitchFamily="18" charset="0"/>
              </a:rPr>
              <a:t>router</a:t>
            </a:r>
            <a:r>
              <a:rPr lang="es-ES" sz="1600" dirty="0" smtClean="0">
                <a:latin typeface="Century" panose="02040604050505020304" pitchFamily="18" charset="0"/>
              </a:rPr>
              <a:t> sea el mínimo posible.</a:t>
            </a:r>
            <a:endParaRPr lang="es-ES" sz="1600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612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-609"/>
            <a:ext cx="8229600" cy="1143000"/>
          </a:xfrm>
        </p:spPr>
        <p:txBody>
          <a:bodyPr/>
          <a:lstStyle/>
          <a:p>
            <a:r>
              <a:rPr lang="es-ES" u="sng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Random_2D_Objects</a:t>
            </a:r>
            <a:endParaRPr lang="es-ES" u="sng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1052736"/>
            <a:ext cx="5760640" cy="4161387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59732" y="5445224"/>
            <a:ext cx="5688632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AA"/>
                </a:solidFill>
                <a:effectLst/>
                <a:latin typeface="Arial Unicode MS" panose="020B0604020202020204" pitchFamily="34" charset="-128"/>
              </a:rPr>
              <a:t>4 ROUTERS, DISTRIBUCIÓN UNIFORMAL, RANGO = [ 4, 1 ]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s-ES" sz="1200" dirty="0">
              <a:solidFill>
                <a:srgbClr val="0000AA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AA"/>
                </a:solidFill>
                <a:effectLst/>
                <a:latin typeface="Arial Unicode MS" panose="020B0604020202020204" pitchFamily="34" charset="-128"/>
              </a:rPr>
              <a:t>[[X: 6, Y: 11, Radio: 2.79045912228],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AA"/>
                </a:solidFill>
                <a:effectLst/>
                <a:latin typeface="Arial Unicode MS" panose="020B0604020202020204" pitchFamily="34" charset="-128"/>
              </a:rPr>
              <a:t>[X: 14, Y: 13, Radio: 3.79420183529],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AA"/>
                </a:solidFill>
                <a:effectLst/>
                <a:latin typeface="Arial Unicode MS" panose="020B0604020202020204" pitchFamily="34" charset="-128"/>
              </a:rPr>
              <a:t>[X: 13, Y: 7, Radio: 1.78933460638],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AA"/>
                </a:solidFill>
                <a:effectLst/>
                <a:latin typeface="Arial Unicode MS" panose="020B0604020202020204" pitchFamily="34" charset="-128"/>
              </a:rPr>
              <a:t>[X: 10, Y: 5, Radio: 2.03168420284]]</a:t>
            </a:r>
            <a:r>
              <a:rPr kumimoji="0" lang="es-ES" altLang="es-E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78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43608" y="0"/>
            <a:ext cx="6910536" cy="1340768"/>
          </a:xfrm>
        </p:spPr>
        <p:txBody>
          <a:bodyPr/>
          <a:lstStyle/>
          <a:p>
            <a:r>
              <a:rPr lang="es-ES" u="sng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</a:rPr>
              <a:t>executeTSMeshAlgorithm</a:t>
            </a:r>
            <a:endParaRPr lang="es-ES" u="sng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" panose="02040604050505020304" pitchFamily="18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115616" y="1124744"/>
            <a:ext cx="8136904" cy="5677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Clientes &lt;- </a:t>
            </a:r>
            <a:r>
              <a:rPr lang="es-ES" sz="12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Desplegar_clientes</a:t>
            </a:r>
            <a:endParaRPr lang="es-ES" sz="1200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400" b="1" u="sng" dirty="0" err="1">
                <a:solidFill>
                  <a:srgbClr val="0070C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Solución_actual</a:t>
            </a:r>
            <a:r>
              <a:rPr lang="es-ES" sz="1400" b="1" u="sng" dirty="0">
                <a:solidFill>
                  <a:srgbClr val="0070C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&lt;- </a:t>
            </a:r>
            <a:r>
              <a:rPr lang="es-ES" sz="1400" b="1" u="sng" dirty="0" err="1">
                <a:solidFill>
                  <a:srgbClr val="0070C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Desplegar_solución_inicial</a:t>
            </a:r>
            <a:endParaRPr lang="es-ES" sz="1400" b="1" u="sng" dirty="0">
              <a:solidFill>
                <a:srgbClr val="0070C0"/>
              </a:solidFill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Dibujar_solución</a:t>
            </a:r>
            <a:r>
              <a:rPr lang="es-ES" sz="12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es-ES" sz="12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Solución_actual</a:t>
            </a:r>
            <a:r>
              <a:rPr lang="es-ES" sz="12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)</a:t>
            </a:r>
            <a:endParaRPr lang="es-ES" sz="1200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Mejor_solución_encontrada</a:t>
            </a:r>
            <a:r>
              <a:rPr lang="es-ES" sz="12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&lt;- </a:t>
            </a:r>
            <a:r>
              <a:rPr lang="es-ES" sz="12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Solución_actual</a:t>
            </a:r>
            <a:endParaRPr lang="es-ES" sz="1200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Resetear_listas</a:t>
            </a:r>
            <a:endParaRPr lang="es-ES" sz="1200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Iteración_actual</a:t>
            </a:r>
            <a:r>
              <a:rPr lang="es-ES" sz="12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&lt;- 0</a:t>
            </a:r>
            <a:endParaRPr lang="es-ES" sz="1200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Mientras( </a:t>
            </a:r>
            <a:r>
              <a:rPr lang="es-ES" sz="12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es-ES" sz="12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( </a:t>
            </a:r>
            <a:r>
              <a:rPr lang="es-ES" sz="12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Condición_terminación</a:t>
            </a:r>
            <a:r>
              <a:rPr lang="es-ES" sz="12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) )</a:t>
            </a:r>
            <a:endParaRPr lang="es-ES" sz="1200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Admisible &lt;- </a:t>
            </a:r>
            <a:r>
              <a:rPr lang="es-ES" sz="12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Generar_conjunto_admisible</a:t>
            </a:r>
            <a:endParaRPr lang="es-ES" sz="1200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2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Solución_actual_previa</a:t>
            </a:r>
            <a:r>
              <a:rPr lang="es-ES" sz="12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&lt;- </a:t>
            </a:r>
            <a:r>
              <a:rPr lang="es-ES" sz="12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Solución_actual</a:t>
            </a:r>
            <a:endParaRPr lang="es-ES" sz="1200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2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Solución_actual</a:t>
            </a:r>
            <a:r>
              <a:rPr lang="es-ES" sz="12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&lt;- </a:t>
            </a:r>
            <a:r>
              <a:rPr lang="es-ES" sz="12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Menos_mala</a:t>
            </a:r>
            <a:r>
              <a:rPr lang="es-ES" sz="12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( Admisible )</a:t>
            </a:r>
            <a:endParaRPr lang="es-ES" sz="1200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Si ( </a:t>
            </a:r>
            <a:r>
              <a:rPr lang="es-ES" sz="12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Condición_Intensificación</a:t>
            </a:r>
            <a:r>
              <a:rPr lang="es-ES" sz="12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):</a:t>
            </a:r>
            <a:endParaRPr lang="es-ES" sz="1200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	Intensificación</a:t>
            </a:r>
            <a:endParaRPr lang="es-ES" sz="1200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Si ( </a:t>
            </a:r>
            <a:r>
              <a:rPr lang="es-ES" sz="12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Condición_Diversificación</a:t>
            </a:r>
            <a:r>
              <a:rPr lang="es-ES" sz="12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)</a:t>
            </a:r>
            <a:endParaRPr lang="es-ES" sz="1200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	Diversificación</a:t>
            </a:r>
            <a:endParaRPr lang="es-ES" sz="1200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2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Actualizar_listas_recencia</a:t>
            </a:r>
            <a:endParaRPr lang="es-ES" sz="1200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2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Actualizar_listas_frecuencia</a:t>
            </a:r>
            <a:endParaRPr lang="es-ES" sz="1200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2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Iteración_actual</a:t>
            </a:r>
            <a:r>
              <a:rPr lang="es-ES" sz="12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&lt;- +1</a:t>
            </a:r>
            <a:endParaRPr lang="es-ES" sz="1200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Dibujar_solución</a:t>
            </a:r>
            <a:r>
              <a:rPr lang="es-ES" sz="12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es-ES" sz="12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Mejor_solución_encontrada</a:t>
            </a:r>
            <a:r>
              <a:rPr lang="es-ES" sz="12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s-ES" sz="1200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Devolver </a:t>
            </a:r>
            <a:r>
              <a:rPr lang="es-ES" sz="12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Mejor_solución_encontrada</a:t>
            </a:r>
            <a:endParaRPr lang="es-ES" sz="12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91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s-ES" u="sng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Compute_initial_solution</a:t>
            </a:r>
            <a:endParaRPr lang="es-ES" u="sng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755576" y="1988840"/>
            <a:ext cx="10009112" cy="2369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Número &lt;- </a:t>
            </a:r>
            <a:r>
              <a:rPr lang="es-ES" dirty="0" err="1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Número_routers_solución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Distribución &lt;- </a:t>
            </a:r>
            <a:r>
              <a:rPr lang="es-ES" dirty="0" err="1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Distribución_probabilidad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Rango &lt;- </a:t>
            </a:r>
            <a:r>
              <a:rPr lang="es-ES" dirty="0" err="1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rango_routers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dirty="0" err="1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Solución_actual</a:t>
            </a:r>
            <a:r>
              <a:rPr lang="es-E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&lt;- Generar_objetos_2D( Número, Distribución, rango )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b="1" u="sng" dirty="0" err="1">
                <a:solidFill>
                  <a:srgbClr val="0070C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Calcular_fitness</a:t>
            </a:r>
            <a:r>
              <a:rPr lang="es-ES" b="1" u="sng" dirty="0">
                <a:solidFill>
                  <a:srgbClr val="0070C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 </a:t>
            </a:r>
            <a:r>
              <a:rPr lang="es-ES" b="1" u="sng" dirty="0" err="1">
                <a:solidFill>
                  <a:srgbClr val="0070C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Solucion_actual</a:t>
            </a:r>
            <a:r>
              <a:rPr lang="es-ES" b="1" u="sng" dirty="0">
                <a:solidFill>
                  <a:srgbClr val="0070C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)</a:t>
            </a:r>
            <a:endParaRPr lang="es-ES" b="1" u="sng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Devolver </a:t>
            </a:r>
            <a:r>
              <a:rPr lang="es-ES" dirty="0" err="1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Solución_actual</a:t>
            </a:r>
            <a:endParaRPr lang="es-E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9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9343" y="0"/>
            <a:ext cx="8229600" cy="1143000"/>
          </a:xfrm>
        </p:spPr>
        <p:txBody>
          <a:bodyPr/>
          <a:lstStyle/>
          <a:p>
            <a:r>
              <a:rPr lang="es-ES" u="sng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Compute_fitness_value</a:t>
            </a:r>
            <a:endParaRPr lang="es-ES" u="sng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35670" y="2420888"/>
            <a:ext cx="1086106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b="1" u="sng" dirty="0" err="1">
                <a:solidFill>
                  <a:srgbClr val="0070C0"/>
                </a:solidFill>
                <a:latin typeface="Bookman Old Style" panose="02050604050505020204" pitchFamily="18" charset="0"/>
              </a:rPr>
              <a:t>MayorComponenteConexa</a:t>
            </a:r>
            <a:r>
              <a:rPr lang="es-ES" sz="1600" b="1" u="sng" dirty="0">
                <a:solidFill>
                  <a:srgbClr val="0070C0"/>
                </a:solidFill>
                <a:latin typeface="Bookman Old Style" panose="02050604050505020204" pitchFamily="18" charset="0"/>
              </a:rPr>
              <a:t> </a:t>
            </a:r>
            <a:r>
              <a:rPr lang="es-ES" sz="1600" b="1" u="sng" dirty="0" smtClean="0">
                <a:solidFill>
                  <a:srgbClr val="0070C0"/>
                </a:solidFill>
                <a:latin typeface="Bookman Old Style" panose="02050604050505020204" pitchFamily="18" charset="0"/>
              </a:rPr>
              <a:t>&lt;- </a:t>
            </a:r>
            <a:r>
              <a:rPr lang="es-ES" sz="1600" b="1" u="sng" dirty="0" err="1">
                <a:solidFill>
                  <a:srgbClr val="0070C0"/>
                </a:solidFill>
                <a:latin typeface="Bookman Old Style" panose="02050604050505020204" pitchFamily="18" charset="0"/>
              </a:rPr>
              <a:t>Computar_mayor_componente_conexa</a:t>
            </a:r>
            <a:r>
              <a:rPr lang="es-ES" sz="1600" b="1" u="sng" dirty="0">
                <a:solidFill>
                  <a:srgbClr val="0070C0"/>
                </a:solidFill>
                <a:latin typeface="Bookman Old Style" panose="02050604050505020204" pitchFamily="18" charset="0"/>
              </a:rPr>
              <a:t>( solución </a:t>
            </a:r>
            <a:r>
              <a:rPr lang="es-ES" sz="1600" b="1" u="sng" dirty="0" smtClean="0">
                <a:solidFill>
                  <a:srgbClr val="0070C0"/>
                </a:solidFill>
                <a:latin typeface="Bookman Old Style" panose="02050604050505020204" pitchFamily="18" charset="0"/>
              </a:rPr>
              <a:t>)</a:t>
            </a:r>
          </a:p>
          <a:p>
            <a:r>
              <a:rPr lang="es-ES" sz="16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endParaRPr lang="es-ES" sz="16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s-ES" sz="16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NúmeroClientesCubiertos</a:t>
            </a:r>
            <a:r>
              <a:rPr lang="es-ES" sz="16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s-ES" sz="16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&lt;- </a:t>
            </a:r>
            <a:r>
              <a:rPr lang="es-ES" sz="16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Computar_número_clientes_cubiertos</a:t>
            </a:r>
            <a:r>
              <a:rPr lang="es-ES" sz="1600" dirty="0">
                <a:solidFill>
                  <a:srgbClr val="000000"/>
                </a:solidFill>
                <a:latin typeface="Bookman Old Style" panose="02050604050505020204" pitchFamily="18" charset="0"/>
              </a:rPr>
              <a:t>( solución ) </a:t>
            </a:r>
            <a:endParaRPr lang="es-ES" sz="16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es-ES" sz="16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s-ES" sz="16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solución.MayorComponenteConexa</a:t>
            </a:r>
            <a:r>
              <a:rPr lang="es-ES" sz="1600" dirty="0">
                <a:solidFill>
                  <a:srgbClr val="000000"/>
                </a:solidFill>
                <a:latin typeface="Bookman Old Style" panose="02050604050505020204" pitchFamily="18" charset="0"/>
              </a:rPr>
              <a:t> &lt;- </a:t>
            </a:r>
            <a:r>
              <a:rPr lang="es-ES" sz="16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MayorComponenteConexa</a:t>
            </a:r>
            <a:r>
              <a:rPr lang="es-ES" sz="16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endParaRPr lang="es-ES" sz="16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es-ES" sz="16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s-ES" sz="16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solución.NúmeroClientesCubiertos</a:t>
            </a:r>
            <a:r>
              <a:rPr lang="es-ES" sz="1600" dirty="0">
                <a:solidFill>
                  <a:srgbClr val="000000"/>
                </a:solidFill>
                <a:latin typeface="Bookman Old Style" panose="02050604050505020204" pitchFamily="18" charset="0"/>
              </a:rPr>
              <a:t> &lt;- </a:t>
            </a:r>
            <a:r>
              <a:rPr lang="es-ES" sz="16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NúmeroClientesCubiertos</a:t>
            </a:r>
            <a:r>
              <a:rPr lang="es-ES" sz="16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291054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2749" y="0"/>
            <a:ext cx="8229600" cy="1143000"/>
          </a:xfrm>
        </p:spPr>
        <p:txBody>
          <a:bodyPr>
            <a:normAutofit/>
          </a:bodyPr>
          <a:lstStyle/>
          <a:p>
            <a:r>
              <a:rPr lang="es-ES" u="sng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Compute_greatest_connectedSet</a:t>
            </a:r>
            <a:endParaRPr lang="es-ES" u="sng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435029" y="1412776"/>
            <a:ext cx="10585176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Conjunto_no_conexo</a:t>
            </a:r>
            <a:r>
              <a:rPr lang="es-ES" sz="1400" dirty="0">
                <a:solidFill>
                  <a:srgbClr val="000000"/>
                </a:solidFill>
                <a:latin typeface="Bookman Old Style" panose="02050604050505020204" pitchFamily="18" charset="0"/>
              </a:rPr>
              <a:t> &lt;- </a:t>
            </a:r>
            <a:r>
              <a:rPr lang="es-ES" sz="1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Lista_entrada</a:t>
            </a:r>
            <a:r>
              <a:rPr lang="es-ES" sz="1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endParaRPr lang="es-ES" sz="1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es-ES" sz="1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es-ES" sz="1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s-ES" sz="1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Conjunto_conexo</a:t>
            </a:r>
            <a:r>
              <a:rPr lang="es-ES" sz="1400" dirty="0">
                <a:solidFill>
                  <a:srgbClr val="000000"/>
                </a:solidFill>
                <a:latin typeface="Bookman Old Style" panose="02050604050505020204" pitchFamily="18" charset="0"/>
              </a:rPr>
              <a:t> &lt;- </a:t>
            </a:r>
            <a:r>
              <a:rPr lang="es-ES" sz="1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Conjunto_no_conexo</a:t>
            </a:r>
            <a:r>
              <a:rPr lang="es-ES" sz="1400" dirty="0">
                <a:solidFill>
                  <a:srgbClr val="000000"/>
                </a:solidFill>
                <a:latin typeface="Bookman Old Style" panose="02050604050505020204" pitchFamily="18" charset="0"/>
              </a:rPr>
              <a:t>[ 0 ] </a:t>
            </a:r>
            <a:endParaRPr lang="es-ES" sz="1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es-ES" sz="1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es-ES" sz="1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s-ES" sz="1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	</a:t>
            </a:r>
            <a:r>
              <a:rPr lang="es-ES" sz="14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Para_todo_router_en_Conjunto_conexo</a:t>
            </a:r>
            <a:r>
              <a:rPr lang="es-ES" sz="1400" dirty="0">
                <a:solidFill>
                  <a:srgbClr val="000000"/>
                </a:solidFill>
                <a:latin typeface="Bookman Old Style" panose="02050604050505020204" pitchFamily="18" charset="0"/>
              </a:rPr>
              <a:t>: </a:t>
            </a:r>
            <a:endParaRPr lang="es-ES" sz="1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es-ES" sz="1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es-ES" sz="1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s-ES" sz="1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		</a:t>
            </a:r>
            <a:r>
              <a:rPr lang="es-ES" sz="14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Para_todo_router_en_Conjunto_no_conexo</a:t>
            </a:r>
            <a:r>
              <a:rPr lang="es-ES" sz="1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endParaRPr lang="es-ES" sz="1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s-ES" sz="1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endParaRPr lang="es-ES" sz="1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s-ES" sz="1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			Si </a:t>
            </a:r>
            <a:r>
              <a:rPr lang="es-ES" sz="1400" dirty="0">
                <a:solidFill>
                  <a:srgbClr val="000000"/>
                </a:solidFill>
                <a:latin typeface="Bookman Old Style" panose="02050604050505020204" pitchFamily="18" charset="0"/>
              </a:rPr>
              <a:t>( Enlace( </a:t>
            </a:r>
            <a:r>
              <a:rPr lang="es-ES" sz="1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router_conexo</a:t>
            </a:r>
            <a:r>
              <a:rPr lang="es-ES" sz="1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</a:t>
            </a:r>
            <a:r>
              <a:rPr lang="es-ES" sz="1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router_no_conexo</a:t>
            </a:r>
            <a:r>
              <a:rPr lang="es-ES" sz="1400" dirty="0">
                <a:solidFill>
                  <a:srgbClr val="000000"/>
                </a:solidFill>
                <a:latin typeface="Bookman Old Style" panose="02050604050505020204" pitchFamily="18" charset="0"/>
              </a:rPr>
              <a:t> ) ) </a:t>
            </a:r>
            <a:endParaRPr lang="es-ES" sz="1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es-ES" sz="1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es-ES" sz="1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s-ES" sz="1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				Quitar</a:t>
            </a:r>
            <a:r>
              <a:rPr lang="es-ES" sz="1400" dirty="0">
                <a:solidFill>
                  <a:srgbClr val="000000"/>
                </a:solidFill>
                <a:latin typeface="Bookman Old Style" panose="02050604050505020204" pitchFamily="18" charset="0"/>
              </a:rPr>
              <a:t>( </a:t>
            </a:r>
            <a:r>
              <a:rPr lang="es-ES" sz="1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router_no_conexo</a:t>
            </a:r>
            <a:r>
              <a:rPr lang="es-ES" sz="1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</a:t>
            </a:r>
            <a:r>
              <a:rPr lang="es-ES" sz="1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Conjunto_no_conexo</a:t>
            </a:r>
            <a:r>
              <a:rPr lang="es-ES" sz="1400" dirty="0">
                <a:solidFill>
                  <a:srgbClr val="000000"/>
                </a:solidFill>
                <a:latin typeface="Bookman Old Style" panose="02050604050505020204" pitchFamily="18" charset="0"/>
              </a:rPr>
              <a:t> ) </a:t>
            </a:r>
            <a:endParaRPr lang="es-ES" sz="1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es-ES" sz="1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s-ES" sz="1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				</a:t>
            </a:r>
            <a:r>
              <a:rPr lang="es-ES" sz="14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Añadir_al_final</a:t>
            </a:r>
            <a:r>
              <a:rPr lang="es-ES" sz="1400" dirty="0">
                <a:solidFill>
                  <a:srgbClr val="000000"/>
                </a:solidFill>
                <a:latin typeface="Bookman Old Style" panose="02050604050505020204" pitchFamily="18" charset="0"/>
              </a:rPr>
              <a:t>( </a:t>
            </a:r>
            <a:r>
              <a:rPr lang="es-ES" sz="1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router_no_conexo</a:t>
            </a:r>
            <a:r>
              <a:rPr lang="es-ES" sz="1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</a:t>
            </a:r>
            <a:r>
              <a:rPr lang="es-ES" sz="1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Conjunto_conexo</a:t>
            </a:r>
            <a:r>
              <a:rPr lang="es-ES" sz="1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s-ES" sz="1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)</a:t>
            </a:r>
          </a:p>
          <a:p>
            <a:r>
              <a:rPr lang="es-ES" sz="1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</a:p>
          <a:p>
            <a:endParaRPr lang="es-ES" sz="1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s-ES" sz="1400" dirty="0">
                <a:solidFill>
                  <a:srgbClr val="000000"/>
                </a:solidFill>
                <a:latin typeface="Bookman Old Style" panose="02050604050505020204" pitchFamily="18" charset="0"/>
              </a:rPr>
              <a:t>Devolver Máximo( </a:t>
            </a:r>
            <a:r>
              <a:rPr lang="es-ES" sz="1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Conjunto_conexo</a:t>
            </a:r>
            <a:r>
              <a:rPr lang="es-ES" sz="1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Recursiva( </a:t>
            </a:r>
            <a:r>
              <a:rPr lang="es-ES" sz="1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Conjunto_no_conexo</a:t>
            </a:r>
            <a:r>
              <a:rPr lang="es-ES" sz="1400" dirty="0">
                <a:solidFill>
                  <a:srgbClr val="000000"/>
                </a:solidFill>
                <a:latin typeface="Bookman Old Style" panose="02050604050505020204" pitchFamily="18" charset="0"/>
              </a:rPr>
              <a:t> ) ) 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99061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9343" y="0"/>
            <a:ext cx="8229600" cy="1143000"/>
          </a:xfrm>
        </p:spPr>
        <p:txBody>
          <a:bodyPr/>
          <a:lstStyle/>
          <a:p>
            <a:r>
              <a:rPr lang="es-ES" u="sng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Compute_fitness_value</a:t>
            </a:r>
            <a:endParaRPr lang="es-ES" u="sng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35671" y="2420888"/>
            <a:ext cx="849694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MayorComponenteConexa</a:t>
            </a:r>
            <a:r>
              <a:rPr lang="es-ES" sz="16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s-ES" sz="16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&lt;- </a:t>
            </a:r>
            <a:r>
              <a:rPr lang="es-ES" sz="16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Computar_mayor_componente_conexa</a:t>
            </a:r>
            <a:r>
              <a:rPr lang="es-ES" sz="1600" dirty="0">
                <a:solidFill>
                  <a:srgbClr val="000000"/>
                </a:solidFill>
                <a:latin typeface="Bookman Old Style" panose="02050604050505020204" pitchFamily="18" charset="0"/>
              </a:rPr>
              <a:t>( solución </a:t>
            </a:r>
            <a:r>
              <a:rPr lang="es-ES" sz="16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)</a:t>
            </a:r>
          </a:p>
          <a:p>
            <a:r>
              <a:rPr lang="es-ES" sz="16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endParaRPr lang="es-ES" sz="16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s-ES" sz="1600" b="1" u="sng" dirty="0" err="1">
                <a:solidFill>
                  <a:srgbClr val="0070C0"/>
                </a:solidFill>
                <a:latin typeface="Bookman Old Style" panose="02050604050505020204" pitchFamily="18" charset="0"/>
              </a:rPr>
              <a:t>NúmeroClientesCubiertos</a:t>
            </a:r>
            <a:r>
              <a:rPr lang="es-ES" sz="1600" b="1" u="sng" dirty="0">
                <a:solidFill>
                  <a:srgbClr val="0070C0"/>
                </a:solidFill>
                <a:latin typeface="Bookman Old Style" panose="02050604050505020204" pitchFamily="18" charset="0"/>
              </a:rPr>
              <a:t> </a:t>
            </a:r>
            <a:r>
              <a:rPr lang="es-ES" sz="1600" b="1" u="sng" dirty="0" smtClean="0">
                <a:solidFill>
                  <a:srgbClr val="0070C0"/>
                </a:solidFill>
                <a:latin typeface="Bookman Old Style" panose="02050604050505020204" pitchFamily="18" charset="0"/>
              </a:rPr>
              <a:t>&lt;- </a:t>
            </a:r>
            <a:r>
              <a:rPr lang="es-ES" sz="1600" b="1" u="sng" dirty="0" err="1">
                <a:solidFill>
                  <a:srgbClr val="0070C0"/>
                </a:solidFill>
                <a:latin typeface="Bookman Old Style" panose="02050604050505020204" pitchFamily="18" charset="0"/>
              </a:rPr>
              <a:t>Computar_número_clientes_cubiertos</a:t>
            </a:r>
            <a:r>
              <a:rPr lang="es-ES" sz="1600" b="1" u="sng" dirty="0">
                <a:solidFill>
                  <a:srgbClr val="0070C0"/>
                </a:solidFill>
                <a:latin typeface="Bookman Old Style" panose="02050604050505020204" pitchFamily="18" charset="0"/>
              </a:rPr>
              <a:t>( solución ) </a:t>
            </a:r>
            <a:endParaRPr lang="es-ES" sz="1600" b="1" u="sng" dirty="0" smtClean="0">
              <a:solidFill>
                <a:srgbClr val="0070C0"/>
              </a:solidFill>
              <a:latin typeface="Bookman Old Style" panose="02050604050505020204" pitchFamily="18" charset="0"/>
            </a:endParaRPr>
          </a:p>
          <a:p>
            <a:endParaRPr lang="es-ES" sz="16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s-ES" sz="16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solución.MayorComponenteConexa</a:t>
            </a:r>
            <a:r>
              <a:rPr lang="es-ES" sz="1600" dirty="0">
                <a:solidFill>
                  <a:srgbClr val="000000"/>
                </a:solidFill>
                <a:latin typeface="Bookman Old Style" panose="02050604050505020204" pitchFamily="18" charset="0"/>
              </a:rPr>
              <a:t> &lt;- </a:t>
            </a:r>
            <a:r>
              <a:rPr lang="es-ES" sz="16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MayorComponenteConexa</a:t>
            </a:r>
            <a:r>
              <a:rPr lang="es-ES" sz="16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endParaRPr lang="es-ES" sz="16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es-ES" sz="16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s-ES" sz="16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solución.NúmeroClientesCubiertos</a:t>
            </a:r>
            <a:r>
              <a:rPr lang="es-ES" sz="1600" dirty="0">
                <a:solidFill>
                  <a:srgbClr val="000000"/>
                </a:solidFill>
                <a:latin typeface="Bookman Old Style" panose="02050604050505020204" pitchFamily="18" charset="0"/>
              </a:rPr>
              <a:t> &lt;- </a:t>
            </a:r>
            <a:r>
              <a:rPr lang="es-ES" sz="16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NúmeroClientesCubiertos</a:t>
            </a:r>
            <a:r>
              <a:rPr lang="es-ES" sz="16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244532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s-ES" u="sng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Number_clients_covered</a:t>
            </a:r>
            <a:endParaRPr lang="es-ES" u="sng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755576" y="1700808"/>
            <a:ext cx="955880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>
                <a:solidFill>
                  <a:srgbClr val="000000"/>
                </a:solidFill>
                <a:latin typeface="Bookman Old Style" panose="02050604050505020204" pitchFamily="18" charset="0"/>
              </a:rPr>
              <a:t>Resultado &lt;- 0 </a:t>
            </a:r>
          </a:p>
          <a:p>
            <a:r>
              <a:rPr lang="es-ES" sz="2000" dirty="0">
                <a:solidFill>
                  <a:srgbClr val="000000"/>
                </a:solidFill>
                <a:latin typeface="Bookman Old Style" panose="02050604050505020204" pitchFamily="18" charset="0"/>
              </a:rPr>
              <a:t>Distancia &lt;- 0 </a:t>
            </a:r>
            <a:endParaRPr lang="es-ES" sz="20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es-ES" sz="2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s-ES" sz="20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Para_todo_cliente_en_clientes</a:t>
            </a:r>
            <a:endParaRPr lang="es-ES" sz="20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s-ES" sz="20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endParaRPr lang="es-ES" sz="2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s-ES" sz="20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	</a:t>
            </a:r>
            <a:r>
              <a:rPr lang="es-ES" sz="20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Para_todo_router_en_solucion</a:t>
            </a:r>
            <a:r>
              <a:rPr lang="es-ES" sz="20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</a:p>
          <a:p>
            <a:endParaRPr lang="es-ES" sz="2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s-ES" sz="20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		Distancia </a:t>
            </a:r>
            <a:r>
              <a:rPr lang="es-ES" sz="2000" dirty="0">
                <a:solidFill>
                  <a:srgbClr val="000000"/>
                </a:solidFill>
                <a:latin typeface="Bookman Old Style" panose="02050604050505020204" pitchFamily="18" charset="0"/>
              </a:rPr>
              <a:t>&lt;- </a:t>
            </a:r>
            <a:r>
              <a:rPr lang="es-ES" sz="20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Distancia_euclídea</a:t>
            </a:r>
            <a:r>
              <a:rPr lang="es-ES" sz="2000" dirty="0">
                <a:solidFill>
                  <a:srgbClr val="000000"/>
                </a:solidFill>
                <a:latin typeface="Bookman Old Style" panose="02050604050505020204" pitchFamily="18" charset="0"/>
              </a:rPr>
              <a:t>( </a:t>
            </a:r>
            <a:r>
              <a:rPr lang="es-ES" sz="20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router</a:t>
            </a:r>
            <a:r>
              <a:rPr lang="es-ES" sz="2000" dirty="0">
                <a:solidFill>
                  <a:srgbClr val="000000"/>
                </a:solidFill>
                <a:latin typeface="Bookman Old Style" panose="02050604050505020204" pitchFamily="18" charset="0"/>
              </a:rPr>
              <a:t>, cliente </a:t>
            </a:r>
            <a:r>
              <a:rPr lang="es-ES" sz="20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)</a:t>
            </a:r>
          </a:p>
          <a:p>
            <a:r>
              <a:rPr lang="es-ES" sz="20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endParaRPr lang="es-ES" sz="2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s-ES" sz="20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		Si </a:t>
            </a:r>
            <a:r>
              <a:rPr lang="es-ES" sz="2000" dirty="0">
                <a:solidFill>
                  <a:srgbClr val="000000"/>
                </a:solidFill>
                <a:latin typeface="Bookman Old Style" panose="02050604050505020204" pitchFamily="18" charset="0"/>
              </a:rPr>
              <a:t>( Distancia &lt;= Radio( </a:t>
            </a:r>
            <a:r>
              <a:rPr lang="es-ES" sz="20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router</a:t>
            </a:r>
            <a:r>
              <a:rPr lang="es-ES" sz="2000" dirty="0">
                <a:solidFill>
                  <a:srgbClr val="000000"/>
                </a:solidFill>
                <a:latin typeface="Bookman Old Style" panose="02050604050505020204" pitchFamily="18" charset="0"/>
              </a:rPr>
              <a:t> ) ) </a:t>
            </a:r>
          </a:p>
          <a:p>
            <a:r>
              <a:rPr lang="es-ES" sz="20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			Resultado </a:t>
            </a:r>
            <a:r>
              <a:rPr lang="es-ES" sz="2000" dirty="0">
                <a:solidFill>
                  <a:srgbClr val="000000"/>
                </a:solidFill>
                <a:latin typeface="Bookman Old Style" panose="02050604050505020204" pitchFamily="18" charset="0"/>
              </a:rPr>
              <a:t>&lt;- +1 </a:t>
            </a:r>
          </a:p>
          <a:p>
            <a:r>
              <a:rPr lang="es-ES" sz="20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			Break </a:t>
            </a:r>
          </a:p>
          <a:p>
            <a:endParaRPr lang="es-ES" sz="2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s-ES" sz="2000" dirty="0">
                <a:solidFill>
                  <a:srgbClr val="000000"/>
                </a:solidFill>
                <a:latin typeface="Bookman Old Style" panose="02050604050505020204" pitchFamily="18" charset="0"/>
              </a:rPr>
              <a:t>Devolver Resultado 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72962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15616" y="-207667"/>
            <a:ext cx="6910536" cy="1340768"/>
          </a:xfrm>
        </p:spPr>
        <p:txBody>
          <a:bodyPr/>
          <a:lstStyle/>
          <a:p>
            <a:r>
              <a:rPr lang="es-ES" u="sng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</a:rPr>
              <a:t>executeTSMeshAlgorithm</a:t>
            </a:r>
            <a:endParaRPr lang="es-ES" u="sng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" panose="02040604050505020304" pitchFamily="18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187624" y="980728"/>
            <a:ext cx="7344816" cy="5677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Clientes &lt;- </a:t>
            </a:r>
            <a:r>
              <a:rPr lang="es-ES" sz="12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Desplegar_clientes</a:t>
            </a:r>
            <a:endParaRPr lang="es-ES" sz="1200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Solución_actual</a:t>
            </a:r>
            <a:r>
              <a:rPr lang="es-ES" sz="12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&lt;- </a:t>
            </a:r>
            <a:r>
              <a:rPr lang="es-ES" sz="12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Desplegar_solución_inicial</a:t>
            </a:r>
            <a:endParaRPr lang="es-ES" sz="1200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400" b="1" u="sng" dirty="0" err="1">
                <a:solidFill>
                  <a:srgbClr val="0070C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Dibujar_solución</a:t>
            </a:r>
            <a:r>
              <a:rPr lang="es-ES" sz="1400" b="1" u="sng" dirty="0">
                <a:solidFill>
                  <a:srgbClr val="0070C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es-ES" sz="1400" b="1" u="sng" dirty="0" err="1">
                <a:solidFill>
                  <a:srgbClr val="0070C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Solución_actual</a:t>
            </a:r>
            <a:r>
              <a:rPr lang="es-ES" sz="1400" b="1" u="sng" dirty="0">
                <a:solidFill>
                  <a:srgbClr val="0070C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)</a:t>
            </a:r>
            <a:endParaRPr lang="es-ES" sz="1400" b="1" u="sng" dirty="0">
              <a:solidFill>
                <a:srgbClr val="0070C0"/>
              </a:solidFill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Mejor_solución_encontrada</a:t>
            </a:r>
            <a:r>
              <a:rPr lang="es-ES" sz="12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&lt;- </a:t>
            </a:r>
            <a:r>
              <a:rPr lang="es-ES" sz="12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Solución_actual</a:t>
            </a:r>
            <a:endParaRPr lang="es-ES" sz="1200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Resetear_listas</a:t>
            </a:r>
            <a:endParaRPr lang="es-ES" sz="1200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Iteración_actual</a:t>
            </a:r>
            <a:r>
              <a:rPr lang="es-ES" sz="12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&lt;- 0</a:t>
            </a:r>
            <a:endParaRPr lang="es-ES" sz="1200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Mientras( </a:t>
            </a:r>
            <a:r>
              <a:rPr lang="es-ES" sz="12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es-ES" sz="12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( </a:t>
            </a:r>
            <a:r>
              <a:rPr lang="es-ES" sz="12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Condición_terminación</a:t>
            </a:r>
            <a:r>
              <a:rPr lang="es-ES" sz="12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) )</a:t>
            </a:r>
            <a:endParaRPr lang="es-ES" sz="1200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Admisible &lt;- </a:t>
            </a:r>
            <a:r>
              <a:rPr lang="es-ES" sz="12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Generar_conjunto_admisible</a:t>
            </a:r>
            <a:endParaRPr lang="es-ES" sz="1200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2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Solución_actual_previa</a:t>
            </a:r>
            <a:r>
              <a:rPr lang="es-ES" sz="12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&lt;- </a:t>
            </a:r>
            <a:r>
              <a:rPr lang="es-ES" sz="12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Solución_actual</a:t>
            </a:r>
            <a:endParaRPr lang="es-ES" sz="1200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2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Solución_actual</a:t>
            </a:r>
            <a:r>
              <a:rPr lang="es-ES" sz="12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&lt;- </a:t>
            </a:r>
            <a:r>
              <a:rPr lang="es-ES" sz="12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Menos_mala</a:t>
            </a:r>
            <a:r>
              <a:rPr lang="es-ES" sz="12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( Admisible )</a:t>
            </a:r>
            <a:endParaRPr lang="es-ES" sz="1200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Si ( </a:t>
            </a:r>
            <a:r>
              <a:rPr lang="es-ES" sz="12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Condición_Intensificación</a:t>
            </a:r>
            <a:r>
              <a:rPr lang="es-ES" sz="12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):</a:t>
            </a:r>
            <a:endParaRPr lang="es-ES" sz="1200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	Intensificación</a:t>
            </a:r>
            <a:endParaRPr lang="es-ES" sz="1200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Si ( </a:t>
            </a:r>
            <a:r>
              <a:rPr lang="es-ES" sz="12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Condición_Diversificación</a:t>
            </a:r>
            <a:r>
              <a:rPr lang="es-ES" sz="12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)</a:t>
            </a:r>
            <a:endParaRPr lang="es-ES" sz="1200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	Diversificación</a:t>
            </a:r>
            <a:endParaRPr lang="es-ES" sz="1200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2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Actualizar_listas_recencia</a:t>
            </a:r>
            <a:endParaRPr lang="es-ES" sz="1200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2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Actualizar_listas_frecuencia</a:t>
            </a:r>
            <a:endParaRPr lang="es-ES" sz="1200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2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Iteración_actual</a:t>
            </a:r>
            <a:r>
              <a:rPr lang="es-ES" sz="12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&lt;- +1</a:t>
            </a:r>
            <a:endParaRPr lang="es-ES" sz="1200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Dibujar_solución</a:t>
            </a:r>
            <a:r>
              <a:rPr lang="es-ES" sz="12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es-ES" sz="12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Mejor_solución_encontrada</a:t>
            </a:r>
            <a:r>
              <a:rPr lang="es-ES" sz="12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s-ES" sz="1200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Devolver </a:t>
            </a:r>
            <a:r>
              <a:rPr lang="es-ES" sz="12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Mejor_solución_encontrada</a:t>
            </a:r>
            <a:endParaRPr lang="es-ES" sz="12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6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s-ES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</a:rPr>
              <a:t>Plot_solution</a:t>
            </a:r>
            <a:endParaRPr lang="es-ES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" panose="02040604050505020304" pitchFamily="18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512" y="2276872"/>
            <a:ext cx="4572000" cy="27824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solidFill>
                  <a:srgbClr val="000000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Gráfico = </a:t>
            </a:r>
            <a:r>
              <a:rPr lang="es-ES" dirty="0" err="1">
                <a:solidFill>
                  <a:srgbClr val="000000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Generar_gráfico_vacío</a:t>
            </a:r>
            <a:endParaRPr lang="es-ES" dirty="0"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dirty="0" err="1">
                <a:solidFill>
                  <a:srgbClr val="000000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Para_todo_router_en_solución</a:t>
            </a:r>
            <a:endParaRPr lang="es-ES" dirty="0"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solidFill>
                  <a:srgbClr val="000000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Gráfico &lt;- </a:t>
            </a:r>
            <a:r>
              <a:rPr lang="es-ES" dirty="0" err="1">
                <a:solidFill>
                  <a:srgbClr val="000000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Pintar_router</a:t>
            </a:r>
            <a:endParaRPr lang="es-ES" dirty="0"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dirty="0" err="1">
                <a:solidFill>
                  <a:srgbClr val="000000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Para_todo_cliente_en_clientes</a:t>
            </a:r>
            <a:endParaRPr lang="es-ES" dirty="0"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solidFill>
                  <a:srgbClr val="000000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Gráfico &lt;- </a:t>
            </a:r>
            <a:r>
              <a:rPr lang="es-ES" dirty="0" err="1">
                <a:solidFill>
                  <a:srgbClr val="000000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Pintar_cliente</a:t>
            </a:r>
            <a:endParaRPr lang="es-ES" dirty="0"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dirty="0" err="1">
                <a:solidFill>
                  <a:srgbClr val="000000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Pintar_info_extra</a:t>
            </a:r>
            <a:endParaRPr lang="es-ES" dirty="0"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dirty="0" err="1">
                <a:solidFill>
                  <a:srgbClr val="000000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Pintar_gráfico</a:t>
            </a:r>
            <a:r>
              <a:rPr lang="es-ES" dirty="0">
                <a:solidFill>
                  <a:srgbClr val="000000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( Gráfico )</a:t>
            </a:r>
            <a:endParaRPr lang="es-ES" dirty="0">
              <a:effectLst/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agen 6" descr="C:\Users\Fran\Desktop\TSMesh results\sage0 (1)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060848"/>
            <a:ext cx="4788024" cy="32849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879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43608" y="-225085"/>
            <a:ext cx="6910536" cy="1340768"/>
          </a:xfrm>
        </p:spPr>
        <p:txBody>
          <a:bodyPr/>
          <a:lstStyle/>
          <a:p>
            <a:r>
              <a:rPr lang="es-ES" u="sng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</a:rPr>
              <a:t>executeTSMeshAlgorithm</a:t>
            </a:r>
            <a:endParaRPr lang="es-ES" u="sng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" panose="02040604050505020304" pitchFamily="18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187624" y="980728"/>
            <a:ext cx="4572000" cy="567751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Clientes &lt;- </a:t>
            </a:r>
            <a:r>
              <a:rPr lang="es-ES" sz="12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Desplegar_clientes</a:t>
            </a:r>
            <a:endParaRPr lang="es-ES" sz="1200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Solución_actual</a:t>
            </a:r>
            <a:r>
              <a:rPr lang="es-ES" sz="12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&lt;- </a:t>
            </a:r>
            <a:r>
              <a:rPr lang="es-ES" sz="12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Desplegar_solución_inicial</a:t>
            </a:r>
            <a:endParaRPr lang="es-ES" sz="1200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Dibujar_solución</a:t>
            </a:r>
            <a:r>
              <a:rPr lang="es-ES" sz="12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es-ES" sz="12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Solución_actual</a:t>
            </a:r>
            <a:r>
              <a:rPr lang="es-ES" sz="12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)</a:t>
            </a:r>
            <a:endParaRPr lang="es-ES" sz="1200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Mejor_solución_encontrada</a:t>
            </a:r>
            <a:r>
              <a:rPr lang="es-ES" sz="12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&lt;- </a:t>
            </a:r>
            <a:r>
              <a:rPr lang="es-ES" sz="12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Solución_actual</a:t>
            </a:r>
            <a:endParaRPr lang="es-ES" sz="1200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400" b="1" u="sng" dirty="0" err="1">
                <a:solidFill>
                  <a:srgbClr val="0070C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Resetear_listas</a:t>
            </a:r>
            <a:endParaRPr lang="es-ES" sz="1400" b="1" u="sng" dirty="0">
              <a:solidFill>
                <a:srgbClr val="0070C0"/>
              </a:solidFill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Iteración_actual</a:t>
            </a:r>
            <a:r>
              <a:rPr lang="es-ES" sz="12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&lt;- 0</a:t>
            </a:r>
            <a:endParaRPr lang="es-ES" sz="1200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Mientras( </a:t>
            </a:r>
            <a:r>
              <a:rPr lang="es-ES" sz="12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es-ES" sz="12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( </a:t>
            </a:r>
            <a:r>
              <a:rPr lang="es-ES" sz="12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Condición_terminación</a:t>
            </a:r>
            <a:r>
              <a:rPr lang="es-ES" sz="12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) )</a:t>
            </a:r>
            <a:endParaRPr lang="es-ES" sz="1200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Admisible &lt;- </a:t>
            </a:r>
            <a:r>
              <a:rPr lang="es-ES" sz="12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Generar_conjunto_admisible</a:t>
            </a:r>
            <a:endParaRPr lang="es-ES" sz="1200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2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Solución_actual_previa</a:t>
            </a:r>
            <a:r>
              <a:rPr lang="es-ES" sz="12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&lt;- </a:t>
            </a:r>
            <a:r>
              <a:rPr lang="es-ES" sz="12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Solución_actual</a:t>
            </a:r>
            <a:endParaRPr lang="es-ES" sz="1200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2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Solución_actual</a:t>
            </a:r>
            <a:r>
              <a:rPr lang="es-ES" sz="12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&lt;- </a:t>
            </a:r>
            <a:r>
              <a:rPr lang="es-ES" sz="12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Menos_mala</a:t>
            </a:r>
            <a:r>
              <a:rPr lang="es-ES" sz="12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( Admisible )</a:t>
            </a:r>
            <a:endParaRPr lang="es-ES" sz="1200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Si ( </a:t>
            </a:r>
            <a:r>
              <a:rPr lang="es-ES" sz="12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Condición_Intensificación</a:t>
            </a:r>
            <a:r>
              <a:rPr lang="es-ES" sz="12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):</a:t>
            </a:r>
            <a:endParaRPr lang="es-ES" sz="1200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	Intensificación</a:t>
            </a:r>
            <a:endParaRPr lang="es-ES" sz="1200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Si ( </a:t>
            </a:r>
            <a:r>
              <a:rPr lang="es-ES" sz="12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Condición_Diversificación</a:t>
            </a:r>
            <a:r>
              <a:rPr lang="es-ES" sz="12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)</a:t>
            </a:r>
            <a:endParaRPr lang="es-ES" sz="1200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	Diversificación</a:t>
            </a:r>
            <a:endParaRPr lang="es-ES" sz="1200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2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Actualizar_listas_recencia</a:t>
            </a:r>
            <a:endParaRPr lang="es-ES" sz="1200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2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Actualizar_listas_frecuencia</a:t>
            </a:r>
            <a:endParaRPr lang="es-ES" sz="1200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2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Iteración_actual</a:t>
            </a:r>
            <a:r>
              <a:rPr lang="es-ES" sz="12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&lt;- +1</a:t>
            </a:r>
            <a:endParaRPr lang="es-ES" sz="1200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Dibujar_solución</a:t>
            </a:r>
            <a:r>
              <a:rPr lang="es-ES" sz="12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es-ES" sz="12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Mejor_solución_encontrada</a:t>
            </a:r>
            <a:r>
              <a:rPr lang="es-ES" sz="12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s-ES" sz="1200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Devolver </a:t>
            </a:r>
            <a:r>
              <a:rPr lang="es-ES" sz="12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Mejor_solución_encontrada</a:t>
            </a:r>
            <a:endParaRPr lang="es-ES" sz="12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24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764704"/>
            <a:ext cx="7870515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696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s-ES" u="sng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Reset_TL</a:t>
            </a:r>
            <a:endParaRPr lang="es-ES" u="sng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477778" y="1143000"/>
            <a:ext cx="8982744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>
                <a:solidFill>
                  <a:srgbClr val="000000"/>
                </a:solidFill>
                <a:latin typeface="Bookman Old Style" panose="02050604050505020204" pitchFamily="18" charset="0"/>
              </a:rPr>
              <a:t>Resultado &lt;- [ ] </a:t>
            </a:r>
            <a:endParaRPr lang="es-ES" sz="20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es-ES" sz="20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s-ES" sz="20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Para_todo_i_en_rango</a:t>
            </a:r>
            <a:r>
              <a:rPr lang="es-ES" sz="20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( 0, </a:t>
            </a:r>
            <a:r>
              <a:rPr lang="es-ES" sz="20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Número_routers_solución</a:t>
            </a:r>
            <a:r>
              <a:rPr lang="es-ES" sz="20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– 1 ) </a:t>
            </a:r>
          </a:p>
          <a:p>
            <a:endParaRPr lang="es-ES" sz="20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s-ES" sz="20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	Auxiliar1 </a:t>
            </a:r>
            <a:r>
              <a:rPr lang="es-ES" sz="2000" dirty="0">
                <a:solidFill>
                  <a:srgbClr val="000000"/>
                </a:solidFill>
                <a:latin typeface="Bookman Old Style" panose="02050604050505020204" pitchFamily="18" charset="0"/>
              </a:rPr>
              <a:t>&lt;- [ ] </a:t>
            </a:r>
          </a:p>
          <a:p>
            <a:r>
              <a:rPr lang="es-ES" sz="20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	</a:t>
            </a:r>
            <a:r>
              <a:rPr lang="es-ES" sz="20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Para_todo_j_en_rango</a:t>
            </a:r>
            <a:r>
              <a:rPr lang="es-ES" sz="2000" dirty="0">
                <a:solidFill>
                  <a:srgbClr val="000000"/>
                </a:solidFill>
                <a:latin typeface="Bookman Old Style" panose="02050604050505020204" pitchFamily="18" charset="0"/>
              </a:rPr>
              <a:t>( 0, </a:t>
            </a:r>
            <a:r>
              <a:rPr lang="es-ES" sz="20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Ancho_cuadrícula</a:t>
            </a:r>
            <a:r>
              <a:rPr lang="es-ES" sz="2000" dirty="0">
                <a:solidFill>
                  <a:srgbClr val="000000"/>
                </a:solidFill>
                <a:latin typeface="Bookman Old Style" panose="02050604050505020204" pitchFamily="18" charset="0"/>
              </a:rPr>
              <a:t> – 1 ) </a:t>
            </a:r>
            <a:endParaRPr lang="es-ES" sz="20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es-ES" sz="2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s-ES" sz="20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		Auxiliar2 </a:t>
            </a:r>
            <a:r>
              <a:rPr lang="es-ES" sz="2000" dirty="0">
                <a:solidFill>
                  <a:srgbClr val="000000"/>
                </a:solidFill>
                <a:latin typeface="Bookman Old Style" panose="02050604050505020204" pitchFamily="18" charset="0"/>
              </a:rPr>
              <a:t>&lt;- [ ] </a:t>
            </a:r>
          </a:p>
          <a:p>
            <a:r>
              <a:rPr lang="es-ES" sz="20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		</a:t>
            </a:r>
            <a:r>
              <a:rPr lang="es-ES" sz="20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Para_todo_k_en_rango</a:t>
            </a:r>
            <a:r>
              <a:rPr lang="es-ES" sz="2000" dirty="0">
                <a:solidFill>
                  <a:srgbClr val="000000"/>
                </a:solidFill>
                <a:latin typeface="Bookman Old Style" panose="02050604050505020204" pitchFamily="18" charset="0"/>
              </a:rPr>
              <a:t>( 0, </a:t>
            </a:r>
            <a:r>
              <a:rPr lang="es-ES" sz="20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Largo_cuadrícula</a:t>
            </a:r>
            <a:r>
              <a:rPr lang="es-ES" sz="2000" dirty="0">
                <a:solidFill>
                  <a:srgbClr val="000000"/>
                </a:solidFill>
                <a:latin typeface="Bookman Old Style" panose="02050604050505020204" pitchFamily="18" charset="0"/>
              </a:rPr>
              <a:t> – 1 </a:t>
            </a:r>
            <a:r>
              <a:rPr lang="es-ES" sz="20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)</a:t>
            </a:r>
          </a:p>
          <a:p>
            <a:r>
              <a:rPr lang="es-ES" sz="20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endParaRPr lang="es-ES" sz="2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s-ES" sz="20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			Auxiliar2 </a:t>
            </a:r>
            <a:r>
              <a:rPr lang="es-ES" sz="2000" dirty="0">
                <a:solidFill>
                  <a:srgbClr val="000000"/>
                </a:solidFill>
                <a:latin typeface="Bookman Old Style" panose="02050604050505020204" pitchFamily="18" charset="0"/>
              </a:rPr>
              <a:t>&lt;- +( -1 ) </a:t>
            </a:r>
            <a:endParaRPr lang="es-ES" sz="20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es-ES" sz="2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s-ES" sz="20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		Auxiliar1 </a:t>
            </a:r>
            <a:r>
              <a:rPr lang="es-ES" sz="2000" dirty="0">
                <a:solidFill>
                  <a:srgbClr val="000000"/>
                </a:solidFill>
                <a:latin typeface="Bookman Old Style" panose="02050604050505020204" pitchFamily="18" charset="0"/>
              </a:rPr>
              <a:t>&lt;- +( Auxiliar2 ) </a:t>
            </a:r>
            <a:endParaRPr lang="es-ES" sz="20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es-ES" sz="2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s-ES" sz="20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	Resultado </a:t>
            </a:r>
            <a:r>
              <a:rPr lang="es-ES" sz="2000" dirty="0">
                <a:solidFill>
                  <a:srgbClr val="000000"/>
                </a:solidFill>
                <a:latin typeface="Bookman Old Style" panose="02050604050505020204" pitchFamily="18" charset="0"/>
              </a:rPr>
              <a:t>&lt;- +( Auxiliar1 ) </a:t>
            </a:r>
            <a:endParaRPr lang="es-ES" sz="20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es-ES" sz="2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s-ES" sz="2000" dirty="0">
                <a:solidFill>
                  <a:srgbClr val="000000"/>
                </a:solidFill>
                <a:latin typeface="Bookman Old Style" panose="02050604050505020204" pitchFamily="18" charset="0"/>
              </a:rPr>
              <a:t>Devolver Resultado 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00496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2090" y="0"/>
            <a:ext cx="8229600" cy="1143000"/>
          </a:xfrm>
        </p:spPr>
        <p:txBody>
          <a:bodyPr/>
          <a:lstStyle/>
          <a:p>
            <a:r>
              <a:rPr lang="es-ES" u="sng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Reset_hashing</a:t>
            </a:r>
            <a:endParaRPr lang="es-ES" u="sng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827584" y="1556792"/>
            <a:ext cx="84352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>
                <a:solidFill>
                  <a:srgbClr val="000000"/>
                </a:solidFill>
                <a:latin typeface="Bookman Old Style" panose="02050604050505020204" pitchFamily="18" charset="0"/>
              </a:rPr>
              <a:t>Resultado &lt;- [ ] </a:t>
            </a:r>
            <a:endParaRPr lang="es-ES" sz="16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es-ES" sz="16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s-ES" sz="16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Para_todo_i_en_rango</a:t>
            </a:r>
            <a:r>
              <a:rPr lang="es-ES" sz="1600" dirty="0">
                <a:solidFill>
                  <a:srgbClr val="000000"/>
                </a:solidFill>
                <a:latin typeface="Bookman Old Style" panose="02050604050505020204" pitchFamily="18" charset="0"/>
              </a:rPr>
              <a:t>( 0, </a:t>
            </a:r>
            <a:r>
              <a:rPr lang="es-ES" sz="16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Número_routers_solución</a:t>
            </a:r>
            <a:r>
              <a:rPr lang="es-ES" sz="1600" dirty="0">
                <a:solidFill>
                  <a:srgbClr val="000000"/>
                </a:solidFill>
                <a:latin typeface="Bookman Old Style" panose="02050604050505020204" pitchFamily="18" charset="0"/>
              </a:rPr>
              <a:t> – 1 ) </a:t>
            </a:r>
          </a:p>
          <a:p>
            <a:endParaRPr lang="es-ES" sz="16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s-ES" sz="1600" dirty="0">
                <a:solidFill>
                  <a:srgbClr val="000000"/>
                </a:solidFill>
                <a:latin typeface="Bookman Old Style" panose="02050604050505020204" pitchFamily="18" charset="0"/>
              </a:rPr>
              <a:t>	</a:t>
            </a:r>
            <a:r>
              <a:rPr lang="es-ES" sz="16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Auxiliar1 </a:t>
            </a:r>
            <a:r>
              <a:rPr lang="es-ES" sz="1600" dirty="0">
                <a:solidFill>
                  <a:srgbClr val="000000"/>
                </a:solidFill>
                <a:latin typeface="Bookman Old Style" panose="02050604050505020204" pitchFamily="18" charset="0"/>
              </a:rPr>
              <a:t>&lt;- [ ] </a:t>
            </a:r>
          </a:p>
          <a:p>
            <a:r>
              <a:rPr lang="es-ES" sz="16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	</a:t>
            </a:r>
            <a:r>
              <a:rPr lang="es-ES" sz="16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Para_todo_j_en_rango</a:t>
            </a:r>
            <a:r>
              <a:rPr lang="es-ES" sz="1600" dirty="0">
                <a:solidFill>
                  <a:srgbClr val="000000"/>
                </a:solidFill>
                <a:latin typeface="Bookman Old Style" panose="02050604050505020204" pitchFamily="18" charset="0"/>
              </a:rPr>
              <a:t>( 0, </a:t>
            </a:r>
            <a:r>
              <a:rPr lang="es-ES" sz="16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Ancho_cuadrícula</a:t>
            </a:r>
            <a:r>
              <a:rPr lang="es-ES" sz="1600" dirty="0">
                <a:solidFill>
                  <a:srgbClr val="000000"/>
                </a:solidFill>
                <a:latin typeface="Bookman Old Style" panose="02050604050505020204" pitchFamily="18" charset="0"/>
              </a:rPr>
              <a:t> – 1 ) </a:t>
            </a:r>
            <a:endParaRPr lang="es-ES" sz="16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es-ES" sz="16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s-ES" sz="16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		Auxiliar2 </a:t>
            </a:r>
            <a:r>
              <a:rPr lang="es-ES" sz="1600" dirty="0">
                <a:solidFill>
                  <a:srgbClr val="000000"/>
                </a:solidFill>
                <a:latin typeface="Bookman Old Style" panose="02050604050505020204" pitchFamily="18" charset="0"/>
              </a:rPr>
              <a:t>&lt;- [ ] </a:t>
            </a:r>
          </a:p>
          <a:p>
            <a:r>
              <a:rPr lang="es-ES" sz="16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		</a:t>
            </a:r>
            <a:r>
              <a:rPr lang="es-ES" sz="16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Para_todo_k_en_rango</a:t>
            </a:r>
            <a:r>
              <a:rPr lang="es-ES" sz="1600" dirty="0">
                <a:solidFill>
                  <a:srgbClr val="000000"/>
                </a:solidFill>
                <a:latin typeface="Bookman Old Style" panose="02050604050505020204" pitchFamily="18" charset="0"/>
              </a:rPr>
              <a:t>( 0, </a:t>
            </a:r>
            <a:r>
              <a:rPr lang="es-ES" sz="16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Largo_cuadrícula</a:t>
            </a:r>
            <a:r>
              <a:rPr lang="es-ES" sz="1600" dirty="0">
                <a:solidFill>
                  <a:srgbClr val="000000"/>
                </a:solidFill>
                <a:latin typeface="Bookman Old Style" panose="02050604050505020204" pitchFamily="18" charset="0"/>
              </a:rPr>
              <a:t> – 1 ) </a:t>
            </a:r>
            <a:endParaRPr lang="es-ES" sz="16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es-ES" sz="16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s-ES" sz="16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			Número </a:t>
            </a:r>
            <a:r>
              <a:rPr lang="es-ES" sz="1600" dirty="0">
                <a:solidFill>
                  <a:srgbClr val="000000"/>
                </a:solidFill>
                <a:latin typeface="Bookman Old Style" panose="02050604050505020204" pitchFamily="18" charset="0"/>
              </a:rPr>
              <a:t>&lt;- </a:t>
            </a:r>
            <a:r>
              <a:rPr lang="es-ES" sz="16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Generar_aleatorio</a:t>
            </a:r>
            <a:r>
              <a:rPr lang="es-ES" sz="1600" dirty="0">
                <a:solidFill>
                  <a:srgbClr val="000000"/>
                </a:solidFill>
                <a:latin typeface="Bookman Old Style" panose="02050604050505020204" pitchFamily="18" charset="0"/>
              </a:rPr>
              <a:t>( 1, …, </a:t>
            </a:r>
            <a:r>
              <a:rPr lang="es-ES" sz="16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Large_hash</a:t>
            </a:r>
            <a:r>
              <a:rPr lang="es-ES" sz="1600" dirty="0">
                <a:solidFill>
                  <a:srgbClr val="000000"/>
                </a:solidFill>
                <a:latin typeface="Bookman Old Style" panose="02050604050505020204" pitchFamily="18" charset="0"/>
              </a:rPr>
              <a:t> ) </a:t>
            </a:r>
          </a:p>
          <a:p>
            <a:r>
              <a:rPr lang="es-ES" sz="16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			Auxiliar2 </a:t>
            </a:r>
            <a:r>
              <a:rPr lang="es-ES" sz="1600" dirty="0">
                <a:solidFill>
                  <a:srgbClr val="000000"/>
                </a:solidFill>
                <a:latin typeface="Bookman Old Style" panose="02050604050505020204" pitchFamily="18" charset="0"/>
              </a:rPr>
              <a:t>&lt;- +( Número ) </a:t>
            </a:r>
            <a:endParaRPr lang="es-ES" sz="16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es-ES" sz="16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s-ES" sz="16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		Auxiliar1 </a:t>
            </a:r>
            <a:r>
              <a:rPr lang="es-ES" sz="1600" dirty="0">
                <a:solidFill>
                  <a:srgbClr val="000000"/>
                </a:solidFill>
                <a:latin typeface="Bookman Old Style" panose="02050604050505020204" pitchFamily="18" charset="0"/>
              </a:rPr>
              <a:t>&lt;- +( Auxiliar2 ) </a:t>
            </a:r>
            <a:endParaRPr lang="es-ES" sz="16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es-ES" sz="16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s-ES" sz="16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	Resultado </a:t>
            </a:r>
            <a:r>
              <a:rPr lang="es-ES" sz="1600" dirty="0">
                <a:solidFill>
                  <a:srgbClr val="000000"/>
                </a:solidFill>
                <a:latin typeface="Bookman Old Style" panose="02050604050505020204" pitchFamily="18" charset="0"/>
              </a:rPr>
              <a:t>&lt;- +( Auxiliar1 ) </a:t>
            </a:r>
            <a:endParaRPr lang="es-ES" sz="16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es-ES" sz="16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s-ES" sz="1600" dirty="0">
                <a:solidFill>
                  <a:srgbClr val="000000"/>
                </a:solidFill>
                <a:latin typeface="Bookman Old Style" panose="02050604050505020204" pitchFamily="18" charset="0"/>
              </a:rPr>
              <a:t>Devolver Resultado 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92673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s-ES" u="sng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Reset_TH</a:t>
            </a:r>
            <a:endParaRPr lang="es-ES" u="sng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187624" y="1988840"/>
            <a:ext cx="819065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Resultado &lt;- [ ] </a:t>
            </a:r>
            <a:endParaRPr lang="es-E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es-E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s-ES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Para_todo_i_en_rango</a:t>
            </a:r>
            <a:r>
              <a:rPr lang="es-E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( 0, </a:t>
            </a:r>
            <a:r>
              <a:rPr lang="es-ES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Tamaño_lista_tabú</a:t>
            </a:r>
            <a:r>
              <a:rPr lang="es-E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– 1 </a:t>
            </a:r>
            <a:r>
              <a:rPr lang="es-E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)</a:t>
            </a:r>
          </a:p>
          <a:p>
            <a:r>
              <a:rPr lang="es-E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endParaRPr lang="es-E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s-E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	Resultado </a:t>
            </a:r>
            <a:r>
              <a:rPr lang="es-E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&lt;- +False </a:t>
            </a:r>
            <a:endParaRPr lang="es-E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es-E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s-E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Devolver Resultado 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65227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2529" y="0"/>
            <a:ext cx="8229600" cy="1143000"/>
          </a:xfrm>
        </p:spPr>
        <p:txBody>
          <a:bodyPr/>
          <a:lstStyle/>
          <a:p>
            <a:r>
              <a:rPr lang="es-ES" u="sng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Reset_Frecuency</a:t>
            </a:r>
            <a:endParaRPr lang="es-ES" u="sng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755576" y="1268760"/>
            <a:ext cx="9774832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>
                <a:solidFill>
                  <a:srgbClr val="000000"/>
                </a:solidFill>
                <a:latin typeface="Bookman Old Style" panose="02050604050505020204" pitchFamily="18" charset="0"/>
              </a:rPr>
              <a:t>Resultado &lt;- [ ] </a:t>
            </a:r>
            <a:endParaRPr lang="es-ES" sz="20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es-ES" sz="2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s-ES" sz="20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Para_todo_i_en_rango</a:t>
            </a:r>
            <a:r>
              <a:rPr lang="es-ES" sz="2000" dirty="0">
                <a:solidFill>
                  <a:srgbClr val="000000"/>
                </a:solidFill>
                <a:latin typeface="Bookman Old Style" panose="02050604050505020204" pitchFamily="18" charset="0"/>
              </a:rPr>
              <a:t>( 0, </a:t>
            </a:r>
            <a:r>
              <a:rPr lang="es-ES" sz="20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Número_routers_solución</a:t>
            </a:r>
            <a:r>
              <a:rPr lang="es-ES" sz="2000" dirty="0">
                <a:solidFill>
                  <a:srgbClr val="000000"/>
                </a:solidFill>
                <a:latin typeface="Bookman Old Style" panose="02050604050505020204" pitchFamily="18" charset="0"/>
              </a:rPr>
              <a:t> – 1 ) </a:t>
            </a:r>
            <a:endParaRPr lang="es-ES" sz="20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es-ES" sz="2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s-ES" sz="20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	Auxiliar1 </a:t>
            </a:r>
            <a:r>
              <a:rPr lang="es-ES" sz="2000" dirty="0">
                <a:solidFill>
                  <a:srgbClr val="000000"/>
                </a:solidFill>
                <a:latin typeface="Bookman Old Style" panose="02050604050505020204" pitchFamily="18" charset="0"/>
              </a:rPr>
              <a:t>&lt;- [ ] </a:t>
            </a:r>
          </a:p>
          <a:p>
            <a:r>
              <a:rPr lang="es-ES" sz="20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	</a:t>
            </a:r>
            <a:r>
              <a:rPr lang="es-ES" sz="20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Para_todo_j_en_rango</a:t>
            </a:r>
            <a:r>
              <a:rPr lang="es-ES" sz="2000" dirty="0">
                <a:solidFill>
                  <a:srgbClr val="000000"/>
                </a:solidFill>
                <a:latin typeface="Bookman Old Style" panose="02050604050505020204" pitchFamily="18" charset="0"/>
              </a:rPr>
              <a:t>( 0, </a:t>
            </a:r>
            <a:r>
              <a:rPr lang="es-ES" sz="20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Ancho_cuadrícula</a:t>
            </a:r>
            <a:r>
              <a:rPr lang="es-ES" sz="2000" dirty="0">
                <a:solidFill>
                  <a:srgbClr val="000000"/>
                </a:solidFill>
                <a:latin typeface="Bookman Old Style" panose="02050604050505020204" pitchFamily="18" charset="0"/>
              </a:rPr>
              <a:t> – 1 ) </a:t>
            </a:r>
            <a:endParaRPr lang="es-ES" sz="20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es-ES" sz="2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s-ES" sz="20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		Auxiliar2 </a:t>
            </a:r>
            <a:r>
              <a:rPr lang="es-ES" sz="2000" dirty="0">
                <a:solidFill>
                  <a:srgbClr val="000000"/>
                </a:solidFill>
                <a:latin typeface="Bookman Old Style" panose="02050604050505020204" pitchFamily="18" charset="0"/>
              </a:rPr>
              <a:t>&lt;- [ ] </a:t>
            </a:r>
          </a:p>
          <a:p>
            <a:r>
              <a:rPr lang="es-ES" sz="20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		</a:t>
            </a:r>
            <a:r>
              <a:rPr lang="es-ES" sz="20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Para_todo_k_en_rango</a:t>
            </a:r>
            <a:r>
              <a:rPr lang="es-ES" sz="2000" dirty="0">
                <a:solidFill>
                  <a:srgbClr val="000000"/>
                </a:solidFill>
                <a:latin typeface="Bookman Old Style" panose="02050604050505020204" pitchFamily="18" charset="0"/>
              </a:rPr>
              <a:t>( 0, </a:t>
            </a:r>
            <a:r>
              <a:rPr lang="es-ES" sz="20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Largo_cuadrícula</a:t>
            </a:r>
            <a:r>
              <a:rPr lang="es-ES" sz="2000" dirty="0">
                <a:solidFill>
                  <a:srgbClr val="000000"/>
                </a:solidFill>
                <a:latin typeface="Bookman Old Style" panose="02050604050505020204" pitchFamily="18" charset="0"/>
              </a:rPr>
              <a:t> – 1 </a:t>
            </a:r>
            <a:r>
              <a:rPr lang="es-ES" sz="20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)</a:t>
            </a:r>
          </a:p>
          <a:p>
            <a:r>
              <a:rPr lang="es-ES" sz="20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endParaRPr lang="es-ES" sz="2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s-ES" sz="20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			Auxiliar2 </a:t>
            </a:r>
            <a:r>
              <a:rPr lang="es-ES" sz="2000" dirty="0">
                <a:solidFill>
                  <a:srgbClr val="000000"/>
                </a:solidFill>
                <a:latin typeface="Bookman Old Style" panose="02050604050505020204" pitchFamily="18" charset="0"/>
              </a:rPr>
              <a:t>&lt;- +( 0 ) </a:t>
            </a:r>
            <a:endParaRPr lang="es-ES" sz="20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es-ES" sz="2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s-ES" sz="20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		Auxiliar1 </a:t>
            </a:r>
            <a:r>
              <a:rPr lang="es-ES" sz="2000" dirty="0">
                <a:solidFill>
                  <a:srgbClr val="000000"/>
                </a:solidFill>
                <a:latin typeface="Bookman Old Style" panose="02050604050505020204" pitchFamily="18" charset="0"/>
              </a:rPr>
              <a:t>&lt;- +( Auxiliar2 ) </a:t>
            </a:r>
            <a:endParaRPr lang="es-ES" sz="20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es-ES" sz="2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s-ES" sz="20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	Resultado </a:t>
            </a:r>
            <a:r>
              <a:rPr lang="es-ES" sz="2000" dirty="0">
                <a:solidFill>
                  <a:srgbClr val="000000"/>
                </a:solidFill>
                <a:latin typeface="Bookman Old Style" panose="02050604050505020204" pitchFamily="18" charset="0"/>
              </a:rPr>
              <a:t>&lt;- +( Auxiliar1 ) </a:t>
            </a:r>
            <a:endParaRPr lang="es-ES" sz="20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es-ES" sz="2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s-ES" sz="2000" dirty="0">
                <a:solidFill>
                  <a:srgbClr val="000000"/>
                </a:solidFill>
                <a:latin typeface="Bookman Old Style" panose="02050604050505020204" pitchFamily="18" charset="0"/>
              </a:rPr>
              <a:t>Devolver Resultado 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5409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s-ES" u="sng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Most_frecuently_positions</a:t>
            </a:r>
            <a:endParaRPr lang="es-ES" u="sng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457200" y="1628800"/>
            <a:ext cx="970282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Resultado &lt;- [ ] </a:t>
            </a:r>
            <a:endParaRPr lang="es-E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es-E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s-ES" sz="24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Para_todo_j_en_rango</a:t>
            </a:r>
            <a:r>
              <a:rPr lang="es-E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( 0, </a:t>
            </a:r>
            <a:r>
              <a:rPr lang="es-ES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Ancho_cuadrícula</a:t>
            </a:r>
            <a:r>
              <a:rPr lang="es-E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– 1 ) </a:t>
            </a:r>
            <a:endParaRPr lang="es-E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es-E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s-E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	Auxiliar1 </a:t>
            </a:r>
            <a:r>
              <a:rPr lang="es-E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&lt;- [ ] </a:t>
            </a:r>
            <a:endParaRPr lang="es-E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es-E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s-E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	</a:t>
            </a:r>
            <a:r>
              <a:rPr lang="es-ES" sz="24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Para_todo_k_en_rango</a:t>
            </a:r>
            <a:r>
              <a:rPr lang="es-E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( 0, </a:t>
            </a:r>
            <a:r>
              <a:rPr lang="es-ES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Largo_cuadrícula</a:t>
            </a:r>
            <a:r>
              <a:rPr lang="es-E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– 1 </a:t>
            </a:r>
            <a:r>
              <a:rPr lang="es-E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)</a:t>
            </a:r>
          </a:p>
          <a:p>
            <a:r>
              <a:rPr lang="es-E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endParaRPr lang="es-E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s-E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		Auxiliar1 </a:t>
            </a:r>
            <a:r>
              <a:rPr lang="es-E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&lt;- +( 0 ) </a:t>
            </a:r>
            <a:endParaRPr lang="es-E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es-E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s-E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	Resultado </a:t>
            </a:r>
            <a:r>
              <a:rPr lang="es-E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&lt;- +( Auxiliar1 ) </a:t>
            </a:r>
            <a:endParaRPr lang="es-E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es-E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s-E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Devolver Resultado 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28065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s-ES" u="sng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Reset_tfrecuency</a:t>
            </a:r>
            <a:endParaRPr lang="es-ES" u="sng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899592" y="2420888"/>
            <a:ext cx="1065718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>
                <a:solidFill>
                  <a:srgbClr val="000000"/>
                </a:solidFill>
                <a:latin typeface="Bookman Old Style" panose="02050604050505020204" pitchFamily="18" charset="0"/>
              </a:rPr>
              <a:t>Resultado &lt;- [ ] </a:t>
            </a:r>
            <a:endParaRPr lang="es-ES" sz="20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es-ES" sz="2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s-ES" sz="20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Para_todo_i_en_rango</a:t>
            </a:r>
            <a:r>
              <a:rPr lang="es-ES" sz="2000" dirty="0">
                <a:solidFill>
                  <a:srgbClr val="000000"/>
                </a:solidFill>
                <a:latin typeface="Bookman Old Style" panose="02050604050505020204" pitchFamily="18" charset="0"/>
              </a:rPr>
              <a:t>( 0, </a:t>
            </a:r>
            <a:r>
              <a:rPr lang="es-ES" sz="20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Número_routers_solución</a:t>
            </a:r>
            <a:r>
              <a:rPr lang="es-ES" sz="2000" dirty="0">
                <a:solidFill>
                  <a:srgbClr val="000000"/>
                </a:solidFill>
                <a:latin typeface="Bookman Old Style" panose="02050604050505020204" pitchFamily="18" charset="0"/>
              </a:rPr>
              <a:t> – 1 ) </a:t>
            </a:r>
            <a:endParaRPr lang="es-ES" sz="20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es-ES" sz="2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s-ES" sz="20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	Resultado </a:t>
            </a:r>
            <a:r>
              <a:rPr lang="es-ES" sz="2000" dirty="0">
                <a:solidFill>
                  <a:srgbClr val="000000"/>
                </a:solidFill>
                <a:latin typeface="Bookman Old Style" panose="02050604050505020204" pitchFamily="18" charset="0"/>
              </a:rPr>
              <a:t>&lt;- +0 </a:t>
            </a:r>
            <a:endParaRPr lang="es-ES" sz="20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es-ES" sz="2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s-ES" sz="2000" dirty="0">
                <a:solidFill>
                  <a:srgbClr val="000000"/>
                </a:solidFill>
                <a:latin typeface="Bookman Old Style" panose="02050604050505020204" pitchFamily="18" charset="0"/>
              </a:rPr>
              <a:t>Devolver Resultado 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8043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43608" y="-225085"/>
            <a:ext cx="6910536" cy="1340768"/>
          </a:xfrm>
        </p:spPr>
        <p:txBody>
          <a:bodyPr/>
          <a:lstStyle/>
          <a:p>
            <a:r>
              <a:rPr lang="es-ES" u="sng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</a:rPr>
              <a:t>executeTSMeshAlgorithm</a:t>
            </a:r>
            <a:endParaRPr lang="es-ES" u="sng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" panose="02040604050505020304" pitchFamily="18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115616" y="980728"/>
            <a:ext cx="8028384" cy="5726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Clientes &lt;- </a:t>
            </a:r>
            <a:r>
              <a:rPr lang="es-ES" sz="12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Desplegar_clientes</a:t>
            </a:r>
            <a:endParaRPr lang="es-ES" sz="1200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Solución_actual</a:t>
            </a:r>
            <a:r>
              <a:rPr lang="es-ES" sz="12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&lt;- </a:t>
            </a:r>
            <a:r>
              <a:rPr lang="es-ES" sz="12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Desplegar_solución_inicial</a:t>
            </a:r>
            <a:endParaRPr lang="es-ES" sz="1200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Dibujar_solución</a:t>
            </a:r>
            <a:r>
              <a:rPr lang="es-ES" sz="12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es-ES" sz="12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Solución_actual</a:t>
            </a:r>
            <a:r>
              <a:rPr lang="es-ES" sz="12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)</a:t>
            </a:r>
            <a:endParaRPr lang="es-ES" sz="1200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Mejor_solución_encontrada</a:t>
            </a:r>
            <a:r>
              <a:rPr lang="es-ES" sz="12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&lt;- </a:t>
            </a:r>
            <a:r>
              <a:rPr lang="es-ES" sz="12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Solución_actual</a:t>
            </a:r>
            <a:endParaRPr lang="es-ES" sz="1200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Resetear_listas</a:t>
            </a:r>
            <a:endParaRPr lang="es-ES" sz="1200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Iteración_actual</a:t>
            </a:r>
            <a:r>
              <a:rPr lang="es-ES" sz="12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&lt;- 0</a:t>
            </a:r>
            <a:endParaRPr lang="es-ES" sz="1200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Mientras( </a:t>
            </a:r>
            <a:r>
              <a:rPr lang="es-ES" sz="12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es-ES" sz="12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( </a:t>
            </a:r>
            <a:r>
              <a:rPr lang="es-ES" sz="1200" dirty="0" err="1" smtClean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Condición_terminación</a:t>
            </a:r>
            <a:r>
              <a:rPr lang="es-ES" sz="1200" dirty="0" smtClean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) </a:t>
            </a:r>
            <a:r>
              <a:rPr lang="es-ES" sz="12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s-ES" sz="1200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b="1" u="sng" dirty="0">
                <a:solidFill>
                  <a:srgbClr val="0070C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Admisible &lt;- </a:t>
            </a:r>
            <a:r>
              <a:rPr lang="es-ES" sz="1400" b="1" u="sng" dirty="0" err="1">
                <a:solidFill>
                  <a:srgbClr val="0070C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Generar_conjunto_admisible</a:t>
            </a:r>
            <a:endParaRPr lang="es-ES" sz="1400" b="1" u="sng" dirty="0">
              <a:solidFill>
                <a:srgbClr val="0070C0"/>
              </a:solidFill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2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Solución_actual_previa</a:t>
            </a:r>
            <a:r>
              <a:rPr lang="es-ES" sz="12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&lt;- </a:t>
            </a:r>
            <a:r>
              <a:rPr lang="es-ES" sz="12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Solución_actual</a:t>
            </a:r>
            <a:endParaRPr lang="es-ES" sz="1200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2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Solución_actual</a:t>
            </a:r>
            <a:r>
              <a:rPr lang="es-ES" sz="12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&lt;- </a:t>
            </a:r>
            <a:r>
              <a:rPr lang="es-ES" sz="12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Menos_mala</a:t>
            </a:r>
            <a:r>
              <a:rPr lang="es-ES" sz="12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( Admisible )</a:t>
            </a:r>
            <a:endParaRPr lang="es-ES" sz="1200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Si ( </a:t>
            </a:r>
            <a:r>
              <a:rPr lang="es-ES" sz="12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Condición_Intensificación</a:t>
            </a:r>
            <a:r>
              <a:rPr lang="es-ES" sz="12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):</a:t>
            </a:r>
            <a:endParaRPr lang="es-ES" sz="1200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	Intensificación</a:t>
            </a:r>
            <a:endParaRPr lang="es-ES" sz="1200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Si ( </a:t>
            </a:r>
            <a:r>
              <a:rPr lang="es-ES" sz="12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Condición_Diversificación</a:t>
            </a:r>
            <a:r>
              <a:rPr lang="es-ES" sz="12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)</a:t>
            </a:r>
            <a:endParaRPr lang="es-ES" sz="1200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	Diversificación</a:t>
            </a:r>
            <a:endParaRPr lang="es-ES" sz="1200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2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Actualizar_listas_recencia</a:t>
            </a:r>
            <a:endParaRPr lang="es-ES" sz="1200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2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Actualizar_listas_frecuencia</a:t>
            </a:r>
            <a:endParaRPr lang="es-ES" sz="1200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2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Iteración_actual</a:t>
            </a:r>
            <a:r>
              <a:rPr lang="es-ES" sz="12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&lt;- +1</a:t>
            </a:r>
            <a:endParaRPr lang="es-ES" sz="1200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Dibujar_solución</a:t>
            </a:r>
            <a:r>
              <a:rPr lang="es-ES" sz="12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es-ES" sz="12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Mejor_solución_encontrada</a:t>
            </a:r>
            <a:r>
              <a:rPr lang="es-ES" sz="12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s-ES" sz="1200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Devolver </a:t>
            </a:r>
            <a:r>
              <a:rPr lang="es-ES" sz="12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Mejor_solución_encontrada</a:t>
            </a:r>
            <a:endParaRPr lang="es-ES" sz="12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44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-171400"/>
            <a:ext cx="8229600" cy="1143000"/>
          </a:xfrm>
        </p:spPr>
        <p:txBody>
          <a:bodyPr/>
          <a:lstStyle/>
          <a:p>
            <a:r>
              <a:rPr lang="es-ES" u="sng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Admisible( Solución )</a:t>
            </a:r>
            <a:endParaRPr lang="es-ES" u="sng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827584" y="971600"/>
            <a:ext cx="10873208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Admisible &lt;- [ ] </a:t>
            </a:r>
          </a:p>
          <a:p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Vecindario &lt;- [ ] </a:t>
            </a:r>
          </a:p>
          <a:p>
            <a:r>
              <a:rPr lang="es-ES" sz="1200" dirty="0" err="1">
                <a:solidFill>
                  <a:srgbClr val="000000"/>
                </a:solidFill>
                <a:latin typeface="Century" panose="02040604050505020304" pitchFamily="18" charset="0"/>
              </a:rPr>
              <a:t>Tabu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 &lt;- [ ] </a:t>
            </a:r>
          </a:p>
          <a:p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Aspiración &lt;- [ ] </a:t>
            </a:r>
            <a:endParaRPr lang="es-ES" sz="1200" dirty="0" smtClean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endParaRPr lang="es-ES" sz="12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200" b="1" u="sng" dirty="0">
                <a:solidFill>
                  <a:srgbClr val="0070C0"/>
                </a:solidFill>
                <a:latin typeface="Century" panose="02040604050505020304" pitchFamily="18" charset="0"/>
              </a:rPr>
              <a:t>Movimientos &lt;- </a:t>
            </a:r>
            <a:r>
              <a:rPr lang="es-ES" sz="1200" b="1" u="sng" dirty="0" err="1">
                <a:solidFill>
                  <a:srgbClr val="0070C0"/>
                </a:solidFill>
                <a:latin typeface="Century" panose="02040604050505020304" pitchFamily="18" charset="0"/>
              </a:rPr>
              <a:t>Generar_movimientos</a:t>
            </a:r>
            <a:r>
              <a:rPr lang="es-ES" sz="1200" b="1" u="sng" dirty="0">
                <a:solidFill>
                  <a:srgbClr val="0070C0"/>
                </a:solidFill>
                <a:latin typeface="Century" panose="02040604050505020304" pitchFamily="18" charset="0"/>
              </a:rPr>
              <a:t>( solución </a:t>
            </a:r>
            <a:r>
              <a:rPr lang="es-ES" sz="1200" b="1" u="sng" dirty="0" smtClean="0">
                <a:solidFill>
                  <a:srgbClr val="0070C0"/>
                </a:solidFill>
                <a:latin typeface="Century" panose="02040604050505020304" pitchFamily="18" charset="0"/>
              </a:rPr>
              <a:t>)</a:t>
            </a:r>
          </a:p>
          <a:p>
            <a:r>
              <a:rPr lang="es-ES" sz="1200" b="1" u="sng" dirty="0" smtClean="0">
                <a:solidFill>
                  <a:srgbClr val="0070C0"/>
                </a:solidFill>
                <a:latin typeface="Century" panose="02040604050505020304" pitchFamily="18" charset="0"/>
              </a:rPr>
              <a:t> </a:t>
            </a:r>
            <a:endParaRPr lang="es-ES" sz="1200" b="1" u="sng" dirty="0">
              <a:solidFill>
                <a:srgbClr val="0070C0"/>
              </a:solidFill>
              <a:latin typeface="Century" panose="02040604050505020304" pitchFamily="18" charset="0"/>
            </a:endParaRPr>
          </a:p>
          <a:p>
            <a:r>
              <a:rPr lang="es-ES" sz="1200" dirty="0" err="1">
                <a:solidFill>
                  <a:srgbClr val="000000"/>
                </a:solidFill>
                <a:latin typeface="Century" panose="02040604050505020304" pitchFamily="18" charset="0"/>
              </a:rPr>
              <a:t>Para_todo_movimiento_en_Movimientos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endParaRPr lang="es-ES" sz="1200" dirty="0" smtClean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endParaRPr lang="es-ES" sz="12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Copia 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&lt;- </a:t>
            </a:r>
            <a:r>
              <a:rPr lang="es-ES" sz="1200" dirty="0" err="1">
                <a:solidFill>
                  <a:srgbClr val="000000"/>
                </a:solidFill>
                <a:latin typeface="Century" panose="02040604050505020304" pitchFamily="18" charset="0"/>
              </a:rPr>
              <a:t>Generar_copia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( solución ) </a:t>
            </a: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</a:t>
            </a:r>
            <a:r>
              <a:rPr lang="es-ES" sz="1200" dirty="0" err="1" smtClean="0">
                <a:solidFill>
                  <a:srgbClr val="000000"/>
                </a:solidFill>
                <a:latin typeface="Century" panose="02040604050505020304" pitchFamily="18" charset="0"/>
              </a:rPr>
              <a:t>Aplicar_movimiento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( Copia, Movimiento ) </a:t>
            </a: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Vecindario 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&lt;- +Copia </a:t>
            </a:r>
            <a:endParaRPr lang="es-ES" sz="1200" dirty="0" smtClean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endParaRPr lang="es-ES" sz="12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Si 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( </a:t>
            </a:r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No 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( </a:t>
            </a:r>
            <a:r>
              <a:rPr lang="es-ES" sz="1200" dirty="0" err="1">
                <a:solidFill>
                  <a:srgbClr val="000000"/>
                </a:solidFill>
                <a:latin typeface="Century" panose="02040604050505020304" pitchFamily="18" charset="0"/>
              </a:rPr>
              <a:t>Es_visitada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 ( Copia ) ) ) </a:t>
            </a:r>
            <a:endParaRPr lang="es-ES" sz="1200" dirty="0" smtClean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endParaRPr lang="es-ES" sz="12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	Si 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( </a:t>
            </a:r>
            <a:r>
              <a:rPr lang="es-ES" sz="1200" dirty="0" err="1">
                <a:solidFill>
                  <a:srgbClr val="000000"/>
                </a:solidFill>
                <a:latin typeface="Century" panose="02040604050505020304" pitchFamily="18" charset="0"/>
              </a:rPr>
              <a:t>Es_tabu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( Movimiento ) ) </a:t>
            </a:r>
            <a:endParaRPr lang="es-ES" sz="1200" dirty="0" smtClean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endParaRPr lang="es-ES" sz="12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		</a:t>
            </a:r>
            <a:r>
              <a:rPr lang="es-ES" sz="1200" dirty="0" err="1" smtClean="0">
                <a:solidFill>
                  <a:srgbClr val="000000"/>
                </a:solidFill>
                <a:latin typeface="Century" panose="02040604050505020304" pitchFamily="18" charset="0"/>
              </a:rPr>
              <a:t>Tabu</a:t>
            </a:r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&lt;- +Copia </a:t>
            </a:r>
            <a:endParaRPr lang="es-ES" sz="1200" dirty="0" smtClean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endParaRPr lang="es-ES" sz="12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		Si 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( </a:t>
            </a:r>
            <a:r>
              <a:rPr lang="es-ES" sz="1200" dirty="0" err="1">
                <a:solidFill>
                  <a:srgbClr val="000000"/>
                </a:solidFill>
                <a:latin typeface="Century" panose="02040604050505020304" pitchFamily="18" charset="0"/>
              </a:rPr>
              <a:t>Criterio_aspiración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 ( Copia, </a:t>
            </a:r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Movimiento ) )</a:t>
            </a: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endParaRPr lang="es-ES" sz="12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			Aspiración 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&lt;- + Copia </a:t>
            </a: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			Quitar 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( Copia, </a:t>
            </a:r>
            <a:r>
              <a:rPr lang="es-ES" sz="1200" dirty="0" err="1">
                <a:solidFill>
                  <a:srgbClr val="000000"/>
                </a:solidFill>
                <a:latin typeface="Century" panose="02040604050505020304" pitchFamily="18" charset="0"/>
              </a:rPr>
              <a:t>Tabu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 ) </a:t>
            </a:r>
            <a:endParaRPr lang="es-ES" sz="1200" dirty="0" smtClean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endParaRPr lang="es-ES" sz="12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	Sino </a:t>
            </a:r>
            <a:endParaRPr lang="es-ES" sz="12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		Admisible 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&lt;- +Copia </a:t>
            </a: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Sino </a:t>
            </a:r>
            <a:endParaRPr lang="es-ES" sz="12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	</a:t>
            </a:r>
            <a:r>
              <a:rPr lang="es-ES" sz="1200" dirty="0" err="1" smtClean="0">
                <a:solidFill>
                  <a:srgbClr val="000000"/>
                </a:solidFill>
                <a:latin typeface="Century" panose="02040604050505020304" pitchFamily="18" charset="0"/>
              </a:rPr>
              <a:t>Tabu</a:t>
            </a:r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&lt;- +Copia </a:t>
            </a:r>
            <a:endParaRPr lang="es-ES" sz="1200" dirty="0" smtClean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endParaRPr lang="es-ES" sz="12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Extender ( Admisible, Aspiración ) </a:t>
            </a:r>
          </a:p>
          <a:p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Devolver Admisible </a:t>
            </a:r>
            <a:endParaRPr lang="es-ES" sz="1200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46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-171400"/>
            <a:ext cx="8229600" cy="1143000"/>
          </a:xfrm>
        </p:spPr>
        <p:txBody>
          <a:bodyPr/>
          <a:lstStyle/>
          <a:p>
            <a:r>
              <a:rPr lang="es-ES" u="sng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Movimientos( Solución )</a:t>
            </a:r>
            <a:endParaRPr lang="es-ES" u="sng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043608" y="1268760"/>
            <a:ext cx="1166529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Movimientos &lt;- [ ] </a:t>
            </a:r>
          </a:p>
          <a:p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Número &lt;- </a:t>
            </a:r>
            <a:r>
              <a:rPr lang="es-ES" sz="1200" dirty="0" err="1">
                <a:solidFill>
                  <a:srgbClr val="000000"/>
                </a:solidFill>
                <a:latin typeface="Century" panose="02040604050505020304" pitchFamily="18" charset="0"/>
              </a:rPr>
              <a:t>Generar_aleatorio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( 0, 1) </a:t>
            </a:r>
            <a:endParaRPr lang="es-ES" sz="1200" dirty="0" smtClean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endParaRPr lang="es-ES" sz="12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Si( Número = 0) </a:t>
            </a:r>
            <a:endParaRPr lang="es-ES" sz="1200" dirty="0" smtClean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endParaRPr lang="es-ES" sz="12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</a:t>
            </a:r>
            <a:r>
              <a:rPr lang="es-ES" sz="1200" dirty="0" err="1" smtClean="0">
                <a:solidFill>
                  <a:srgbClr val="000000"/>
                </a:solidFill>
                <a:latin typeface="Century" panose="02040604050505020304" pitchFamily="18" charset="0"/>
              </a:rPr>
              <a:t>Tipo_movimiento</a:t>
            </a:r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&lt;- swap </a:t>
            </a:r>
            <a:endParaRPr lang="es-ES" sz="1200" dirty="0" smtClean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endParaRPr lang="es-ES" sz="12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Sino </a:t>
            </a:r>
            <a:endParaRPr lang="es-ES" sz="1200" dirty="0" smtClean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endParaRPr lang="es-ES" sz="12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</a:t>
            </a:r>
            <a:r>
              <a:rPr lang="es-ES" sz="1200" dirty="0" err="1" smtClean="0">
                <a:solidFill>
                  <a:srgbClr val="000000"/>
                </a:solidFill>
                <a:latin typeface="Century" panose="02040604050505020304" pitchFamily="18" charset="0"/>
              </a:rPr>
              <a:t>Tipo_movimiento</a:t>
            </a:r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&lt;- </a:t>
            </a:r>
            <a:r>
              <a:rPr lang="es-ES" sz="1200" dirty="0" err="1">
                <a:solidFill>
                  <a:srgbClr val="000000"/>
                </a:solidFill>
                <a:latin typeface="Century" panose="02040604050505020304" pitchFamily="18" charset="0"/>
              </a:rPr>
              <a:t>moveToCell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endParaRPr lang="es-ES" sz="1200" dirty="0" smtClean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endParaRPr lang="es-ES" sz="12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Si ( </a:t>
            </a:r>
            <a:r>
              <a:rPr lang="es-ES" sz="1200" dirty="0" err="1">
                <a:solidFill>
                  <a:srgbClr val="000000"/>
                </a:solidFill>
                <a:latin typeface="Century" panose="02040604050505020304" pitchFamily="18" charset="0"/>
              </a:rPr>
              <a:t>Tipo_movimiento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 = swap ) </a:t>
            </a:r>
            <a:endParaRPr lang="es-ES" sz="1200" dirty="0" smtClean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endParaRPr lang="es-ES" sz="12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</a:t>
            </a:r>
            <a:r>
              <a:rPr lang="es-ES" sz="1200" dirty="0" err="1" smtClean="0">
                <a:solidFill>
                  <a:srgbClr val="000000"/>
                </a:solidFill>
                <a:latin typeface="Century" panose="02040604050505020304" pitchFamily="18" charset="0"/>
              </a:rPr>
              <a:t>Para_todo_i_en_rango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( 0, </a:t>
            </a:r>
            <a:r>
              <a:rPr lang="es-ES" sz="1200" dirty="0" err="1">
                <a:solidFill>
                  <a:srgbClr val="000000"/>
                </a:solidFill>
                <a:latin typeface="Century" panose="02040604050505020304" pitchFamily="18" charset="0"/>
              </a:rPr>
              <a:t>Numero_routers_solucion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 – 1 ) </a:t>
            </a: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	</a:t>
            </a:r>
            <a:r>
              <a:rPr lang="es-ES" sz="1200" dirty="0" err="1" smtClean="0">
                <a:solidFill>
                  <a:srgbClr val="000000"/>
                </a:solidFill>
                <a:latin typeface="Century" panose="02040604050505020304" pitchFamily="18" charset="0"/>
              </a:rPr>
              <a:t>Para_todo_j_en_rango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( i+1, </a:t>
            </a:r>
            <a:r>
              <a:rPr lang="es-ES" sz="1200" dirty="0" err="1">
                <a:solidFill>
                  <a:srgbClr val="000000"/>
                </a:solidFill>
                <a:latin typeface="Century" panose="02040604050505020304" pitchFamily="18" charset="0"/>
              </a:rPr>
              <a:t>Numero_routers_solucion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 – 1 ) </a:t>
            </a:r>
            <a:endParaRPr lang="es-ES" sz="1200" dirty="0" smtClean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endParaRPr lang="es-ES" sz="12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		Movimientos 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&lt;- +</a:t>
            </a:r>
            <a:r>
              <a:rPr lang="es-ES" sz="1200" dirty="0" err="1">
                <a:solidFill>
                  <a:srgbClr val="000000"/>
                </a:solidFill>
                <a:latin typeface="Century" panose="02040604050505020304" pitchFamily="18" charset="0"/>
              </a:rPr>
              <a:t>Generar_movimiento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( swap, i, j </a:t>
            </a:r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)</a:t>
            </a: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endParaRPr lang="es-ES" sz="12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Sino </a:t>
            </a:r>
            <a:endParaRPr lang="es-ES" sz="1200" dirty="0" smtClean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endParaRPr lang="es-ES" sz="12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i 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&lt;- </a:t>
            </a:r>
            <a:r>
              <a:rPr lang="es-ES" sz="1200" dirty="0" err="1">
                <a:solidFill>
                  <a:srgbClr val="000000"/>
                </a:solidFill>
                <a:latin typeface="Century" panose="02040604050505020304" pitchFamily="18" charset="0"/>
              </a:rPr>
              <a:t>Generar_aleatorio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( 0, …, </a:t>
            </a:r>
            <a:r>
              <a:rPr lang="es-ES" sz="1200" dirty="0" err="1">
                <a:solidFill>
                  <a:srgbClr val="000000"/>
                </a:solidFill>
                <a:latin typeface="Century" panose="02040604050505020304" pitchFamily="18" charset="0"/>
              </a:rPr>
              <a:t>Numero_routers_solucion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 – 1 ) </a:t>
            </a: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</a:t>
            </a:r>
            <a:r>
              <a:rPr lang="es-ES" sz="1200" dirty="0" err="1" smtClean="0">
                <a:solidFill>
                  <a:srgbClr val="000000"/>
                </a:solidFill>
                <a:latin typeface="Century" panose="02040604050505020304" pitchFamily="18" charset="0"/>
              </a:rPr>
              <a:t>Posx</a:t>
            </a:r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&lt;- </a:t>
            </a:r>
            <a:r>
              <a:rPr lang="es-ES" sz="1200" dirty="0" err="1">
                <a:solidFill>
                  <a:srgbClr val="000000"/>
                </a:solidFill>
                <a:latin typeface="Century" panose="02040604050505020304" pitchFamily="18" charset="0"/>
              </a:rPr>
              <a:t>Generar_aleatorio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( 0, …, </a:t>
            </a:r>
            <a:r>
              <a:rPr lang="es-ES" sz="1200" dirty="0" err="1">
                <a:solidFill>
                  <a:srgbClr val="000000"/>
                </a:solidFill>
                <a:latin typeface="Century" panose="02040604050505020304" pitchFamily="18" charset="0"/>
              </a:rPr>
              <a:t>Ancho_cuadrícula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 – 1 ) </a:t>
            </a: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</a:t>
            </a:r>
            <a:r>
              <a:rPr lang="es-ES" sz="1200" dirty="0" err="1" smtClean="0">
                <a:solidFill>
                  <a:srgbClr val="000000"/>
                </a:solidFill>
                <a:latin typeface="Century" panose="02040604050505020304" pitchFamily="18" charset="0"/>
              </a:rPr>
              <a:t>Posy</a:t>
            </a:r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&lt;- </a:t>
            </a:r>
            <a:r>
              <a:rPr lang="es-ES" sz="1200" dirty="0" err="1">
                <a:solidFill>
                  <a:srgbClr val="000000"/>
                </a:solidFill>
                <a:latin typeface="Century" panose="02040604050505020304" pitchFamily="18" charset="0"/>
              </a:rPr>
              <a:t>Generar_aleatorio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( 0, …, </a:t>
            </a:r>
            <a:r>
              <a:rPr lang="es-ES" sz="1200" dirty="0" err="1">
                <a:solidFill>
                  <a:srgbClr val="000000"/>
                </a:solidFill>
                <a:latin typeface="Century" panose="02040604050505020304" pitchFamily="18" charset="0"/>
              </a:rPr>
              <a:t>Largo_cuadrícula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 – 1 ) </a:t>
            </a: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Movimientos 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&lt;- +</a:t>
            </a:r>
            <a:r>
              <a:rPr lang="es-ES" sz="1200" dirty="0" err="1">
                <a:solidFill>
                  <a:srgbClr val="000000"/>
                </a:solidFill>
                <a:latin typeface="Century" panose="02040604050505020304" pitchFamily="18" charset="0"/>
              </a:rPr>
              <a:t>Generar_movimiento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( </a:t>
            </a:r>
            <a:r>
              <a:rPr lang="es-ES" sz="1200" dirty="0" err="1">
                <a:solidFill>
                  <a:srgbClr val="000000"/>
                </a:solidFill>
                <a:latin typeface="Century" panose="02040604050505020304" pitchFamily="18" charset="0"/>
              </a:rPr>
              <a:t>moveToCell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, i, </a:t>
            </a:r>
            <a:r>
              <a:rPr lang="es-ES" sz="1200" dirty="0" err="1">
                <a:solidFill>
                  <a:srgbClr val="000000"/>
                </a:solidFill>
                <a:latin typeface="Century" panose="02040604050505020304" pitchFamily="18" charset="0"/>
              </a:rPr>
              <a:t>Posx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, </a:t>
            </a:r>
            <a:r>
              <a:rPr lang="es-ES" sz="1200" dirty="0" err="1">
                <a:solidFill>
                  <a:srgbClr val="000000"/>
                </a:solidFill>
                <a:latin typeface="Century" panose="02040604050505020304" pitchFamily="18" charset="0"/>
              </a:rPr>
              <a:t>Posy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 ) </a:t>
            </a:r>
            <a:endParaRPr lang="es-ES" sz="1200" dirty="0" smtClean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endParaRPr lang="es-ES" sz="12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Devolver Movimientos </a:t>
            </a:r>
            <a:endParaRPr lang="es-ES" sz="1200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33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1143000"/>
          </a:xfrm>
        </p:spPr>
        <p:txBody>
          <a:bodyPr/>
          <a:lstStyle/>
          <a:p>
            <a:r>
              <a:rPr lang="es-ES" u="sng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Admisible( Solución )</a:t>
            </a:r>
            <a:endParaRPr lang="es-ES" u="sng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899592" y="971248"/>
            <a:ext cx="10873208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Admisible &lt;- [ ] </a:t>
            </a:r>
          </a:p>
          <a:p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Vecindario &lt;- [ ] </a:t>
            </a:r>
          </a:p>
          <a:p>
            <a:r>
              <a:rPr lang="es-ES" sz="1200" dirty="0" err="1">
                <a:solidFill>
                  <a:srgbClr val="000000"/>
                </a:solidFill>
                <a:latin typeface="Century" panose="02040604050505020304" pitchFamily="18" charset="0"/>
              </a:rPr>
              <a:t>Tabu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 &lt;- [ ] </a:t>
            </a:r>
          </a:p>
          <a:p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Aspiración &lt;- [ ] </a:t>
            </a:r>
            <a:endParaRPr lang="es-ES" sz="1200" dirty="0" smtClean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endParaRPr lang="es-ES" sz="12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200" dirty="0">
                <a:latin typeface="Century" panose="02040604050505020304" pitchFamily="18" charset="0"/>
              </a:rPr>
              <a:t>Movimientos &lt;- </a:t>
            </a:r>
            <a:r>
              <a:rPr lang="es-ES" sz="1200" dirty="0" err="1">
                <a:latin typeface="Century" panose="02040604050505020304" pitchFamily="18" charset="0"/>
              </a:rPr>
              <a:t>Generar_movimientos</a:t>
            </a:r>
            <a:r>
              <a:rPr lang="es-ES" sz="1200" dirty="0">
                <a:latin typeface="Century" panose="02040604050505020304" pitchFamily="18" charset="0"/>
              </a:rPr>
              <a:t>( solución ) </a:t>
            </a:r>
            <a:endParaRPr lang="es-ES" sz="1200" dirty="0" smtClean="0">
              <a:latin typeface="Century" panose="02040604050505020304" pitchFamily="18" charset="0"/>
            </a:endParaRPr>
          </a:p>
          <a:p>
            <a:endParaRPr lang="es-ES" sz="1200" dirty="0">
              <a:latin typeface="Century" panose="02040604050505020304" pitchFamily="18" charset="0"/>
            </a:endParaRPr>
          </a:p>
          <a:p>
            <a:r>
              <a:rPr lang="es-ES" sz="1200" dirty="0" err="1">
                <a:solidFill>
                  <a:srgbClr val="000000"/>
                </a:solidFill>
                <a:latin typeface="Century" panose="02040604050505020304" pitchFamily="18" charset="0"/>
              </a:rPr>
              <a:t>Para_todo_movimiento_en_Movimientos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endParaRPr lang="es-ES" sz="1200" dirty="0" smtClean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endParaRPr lang="es-ES" sz="12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Copia 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&lt;- </a:t>
            </a:r>
            <a:r>
              <a:rPr lang="es-ES" sz="1200" dirty="0" err="1">
                <a:solidFill>
                  <a:srgbClr val="000000"/>
                </a:solidFill>
                <a:latin typeface="Century" panose="02040604050505020304" pitchFamily="18" charset="0"/>
              </a:rPr>
              <a:t>Generar_copia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( solución ) </a:t>
            </a:r>
          </a:p>
          <a:p>
            <a:r>
              <a:rPr lang="es-ES" sz="1200" b="1" dirty="0" smtClean="0">
                <a:solidFill>
                  <a:srgbClr val="0070C0"/>
                </a:solidFill>
                <a:latin typeface="Century" panose="02040604050505020304" pitchFamily="18" charset="0"/>
              </a:rPr>
              <a:t>	</a:t>
            </a:r>
            <a:r>
              <a:rPr lang="es-ES" sz="1200" b="1" u="sng" dirty="0" err="1" smtClean="0">
                <a:solidFill>
                  <a:srgbClr val="0070C0"/>
                </a:solidFill>
                <a:latin typeface="Century" panose="02040604050505020304" pitchFamily="18" charset="0"/>
              </a:rPr>
              <a:t>Aplicar_movimiento</a:t>
            </a:r>
            <a:r>
              <a:rPr lang="es-ES" sz="1200" b="1" u="sng" dirty="0">
                <a:solidFill>
                  <a:srgbClr val="0070C0"/>
                </a:solidFill>
                <a:latin typeface="Century" panose="02040604050505020304" pitchFamily="18" charset="0"/>
              </a:rPr>
              <a:t>( Copia, Movimiento ) </a:t>
            </a: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Vecindario 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&lt;- +Copia </a:t>
            </a:r>
            <a:endParaRPr lang="es-ES" sz="1200" dirty="0" smtClean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endParaRPr lang="es-ES" sz="12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Si 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( </a:t>
            </a:r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No 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( </a:t>
            </a:r>
            <a:r>
              <a:rPr lang="es-ES" sz="1200" dirty="0" err="1">
                <a:solidFill>
                  <a:srgbClr val="000000"/>
                </a:solidFill>
                <a:latin typeface="Century" panose="02040604050505020304" pitchFamily="18" charset="0"/>
              </a:rPr>
              <a:t>Es_visitada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 ( Copia ) ) ) </a:t>
            </a:r>
            <a:endParaRPr lang="es-ES" sz="1200" dirty="0" smtClean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endParaRPr lang="es-ES" sz="12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	Si 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( </a:t>
            </a:r>
            <a:r>
              <a:rPr lang="es-ES" sz="1200" dirty="0" err="1">
                <a:solidFill>
                  <a:srgbClr val="000000"/>
                </a:solidFill>
                <a:latin typeface="Century" panose="02040604050505020304" pitchFamily="18" charset="0"/>
              </a:rPr>
              <a:t>Es_tabu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( Movimiento ) ) </a:t>
            </a:r>
            <a:endParaRPr lang="es-ES" sz="1200" dirty="0" smtClean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endParaRPr lang="es-ES" sz="12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		</a:t>
            </a:r>
            <a:r>
              <a:rPr lang="es-ES" sz="1200" dirty="0" err="1" smtClean="0">
                <a:solidFill>
                  <a:srgbClr val="000000"/>
                </a:solidFill>
                <a:latin typeface="Century" panose="02040604050505020304" pitchFamily="18" charset="0"/>
              </a:rPr>
              <a:t>Tabu</a:t>
            </a:r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&lt;- +Copia </a:t>
            </a:r>
            <a:endParaRPr lang="es-ES" sz="1200" dirty="0" smtClean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endParaRPr lang="es-ES" sz="12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		Si 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( </a:t>
            </a:r>
            <a:r>
              <a:rPr lang="es-ES" sz="1200" dirty="0" err="1">
                <a:solidFill>
                  <a:srgbClr val="000000"/>
                </a:solidFill>
                <a:latin typeface="Century" panose="02040604050505020304" pitchFamily="18" charset="0"/>
              </a:rPr>
              <a:t>Criterio_aspiración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 ( Copia, </a:t>
            </a:r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Movimiento ) )</a:t>
            </a: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endParaRPr lang="es-ES" sz="12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			Aspiración 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&lt;- + Copia </a:t>
            </a: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			Quitar 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( Copia, </a:t>
            </a:r>
            <a:r>
              <a:rPr lang="es-ES" sz="1200" dirty="0" err="1">
                <a:solidFill>
                  <a:srgbClr val="000000"/>
                </a:solidFill>
                <a:latin typeface="Century" panose="02040604050505020304" pitchFamily="18" charset="0"/>
              </a:rPr>
              <a:t>Tabu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 ) </a:t>
            </a:r>
            <a:endParaRPr lang="es-ES" sz="1200" dirty="0" smtClean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endParaRPr lang="es-ES" sz="12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	Sino </a:t>
            </a:r>
            <a:endParaRPr lang="es-ES" sz="12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		Admisible 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&lt;- +Copia </a:t>
            </a: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Sino </a:t>
            </a:r>
            <a:endParaRPr lang="es-ES" sz="12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	</a:t>
            </a:r>
            <a:r>
              <a:rPr lang="es-ES" sz="1200" dirty="0" err="1" smtClean="0">
                <a:solidFill>
                  <a:srgbClr val="000000"/>
                </a:solidFill>
                <a:latin typeface="Century" panose="02040604050505020304" pitchFamily="18" charset="0"/>
              </a:rPr>
              <a:t>Tabu</a:t>
            </a:r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&lt;- +Copia </a:t>
            </a:r>
            <a:endParaRPr lang="es-ES" sz="1200" dirty="0" smtClean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endParaRPr lang="es-ES" sz="12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Extender ( Admisible, Aspiración ) </a:t>
            </a:r>
          </a:p>
          <a:p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Devolver Admisible</a:t>
            </a:r>
            <a:r>
              <a:rPr lang="es-ES" sz="16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73283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s-ES" u="sng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</a:rPr>
              <a:t>TIPO: </a:t>
            </a:r>
            <a:r>
              <a:rPr lang="es-ES" u="sng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</a:rPr>
              <a:t>Router</a:t>
            </a:r>
            <a:endParaRPr lang="es-ES" u="sng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" panose="02040604050505020304" pitchFamily="18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7504" y="1844824"/>
            <a:ext cx="10369152" cy="5472608"/>
          </a:xfrm>
        </p:spPr>
        <p:txBody>
          <a:bodyPr/>
          <a:lstStyle/>
          <a:p>
            <a:pPr marL="0" indent="0">
              <a:buNone/>
            </a:pPr>
            <a:r>
              <a:rPr lang="es-ES" u="sng" dirty="0" smtClean="0">
                <a:latin typeface="Century" panose="02040604050505020304" pitchFamily="18" charset="0"/>
              </a:rPr>
              <a:t>ATRIBUTOS</a:t>
            </a:r>
            <a:r>
              <a:rPr lang="es-ES" dirty="0" smtClean="0">
                <a:latin typeface="Century" panose="02040604050505020304" pitchFamily="18" charset="0"/>
              </a:rPr>
              <a:t>				</a:t>
            </a:r>
            <a:r>
              <a:rPr lang="es-ES" u="sng" dirty="0" smtClean="0">
                <a:latin typeface="Century" panose="02040604050505020304" pitchFamily="18" charset="0"/>
              </a:rPr>
              <a:t>MÉTODOS</a:t>
            </a:r>
          </a:p>
          <a:p>
            <a:pPr marL="0" indent="0">
              <a:buNone/>
            </a:pPr>
            <a:endParaRPr lang="es-ES" u="sng" dirty="0" smtClean="0">
              <a:latin typeface="Century" panose="02040604050505020304" pitchFamily="18" charset="0"/>
            </a:endParaRPr>
          </a:p>
          <a:p>
            <a:pPr marL="514350" indent="-514350">
              <a:buAutoNum type="arabicPeriod"/>
            </a:pPr>
            <a:r>
              <a:rPr lang="es-ES" dirty="0" err="1" smtClean="0">
                <a:latin typeface="Century" panose="02040604050505020304" pitchFamily="18" charset="0"/>
              </a:rPr>
              <a:t>Posición_Eje</a:t>
            </a:r>
            <a:r>
              <a:rPr lang="es-ES" dirty="0" err="1">
                <a:latin typeface="Century" panose="02040604050505020304" pitchFamily="18" charset="0"/>
              </a:rPr>
              <a:t>_</a:t>
            </a:r>
            <a:r>
              <a:rPr lang="es-ES" dirty="0" err="1" smtClean="0">
                <a:latin typeface="Century" panose="02040604050505020304" pitchFamily="18" charset="0"/>
              </a:rPr>
              <a:t>X</a:t>
            </a:r>
            <a:r>
              <a:rPr lang="es-ES" dirty="0" smtClean="0">
                <a:latin typeface="Century" panose="02040604050505020304" pitchFamily="18" charset="0"/>
              </a:rPr>
              <a:t>			1.Get_Posición_X</a:t>
            </a:r>
          </a:p>
          <a:p>
            <a:pPr marL="514350" indent="-514350">
              <a:buAutoNum type="arabicPeriod"/>
            </a:pPr>
            <a:r>
              <a:rPr lang="es-ES" dirty="0" err="1" smtClean="0">
                <a:latin typeface="Century" panose="02040604050505020304" pitchFamily="18" charset="0"/>
              </a:rPr>
              <a:t>Posición_Eje_Y</a:t>
            </a:r>
            <a:r>
              <a:rPr lang="es-ES" dirty="0" smtClean="0">
                <a:latin typeface="Century" panose="02040604050505020304" pitchFamily="18" charset="0"/>
              </a:rPr>
              <a:t>			2.Get_Posición_Y</a:t>
            </a:r>
          </a:p>
          <a:p>
            <a:pPr marL="0" indent="0">
              <a:buNone/>
            </a:pPr>
            <a:r>
              <a:rPr lang="es-ES" dirty="0" smtClean="0">
                <a:latin typeface="Century" panose="02040604050505020304" pitchFamily="18" charset="0"/>
              </a:rPr>
              <a:t>3.</a:t>
            </a:r>
            <a:r>
              <a:rPr lang="es-ES" dirty="0">
                <a:latin typeface="Century" panose="02040604050505020304" pitchFamily="18" charset="0"/>
              </a:rPr>
              <a:t> </a:t>
            </a:r>
            <a:r>
              <a:rPr lang="es-ES" dirty="0" err="1" smtClean="0">
                <a:latin typeface="Century" panose="02040604050505020304" pitchFamily="18" charset="0"/>
              </a:rPr>
              <a:t>Radio_de_cobertura</a:t>
            </a:r>
            <a:endParaRPr lang="es-ES" dirty="0" smtClean="0"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lang="es-ES" dirty="0" smtClean="0">
                <a:latin typeface="Century" panose="02040604050505020304" pitchFamily="18" charset="0"/>
              </a:rPr>
              <a:t>						3.Set_Posición_X</a:t>
            </a:r>
          </a:p>
          <a:p>
            <a:pPr marL="0" indent="0">
              <a:buNone/>
            </a:pPr>
            <a:r>
              <a:rPr lang="es-ES" dirty="0">
                <a:latin typeface="Century" panose="02040604050505020304" pitchFamily="18" charset="0"/>
              </a:rPr>
              <a:t>	</a:t>
            </a:r>
            <a:r>
              <a:rPr lang="es-ES" dirty="0" smtClean="0">
                <a:latin typeface="Century" panose="02040604050505020304" pitchFamily="18" charset="0"/>
              </a:rPr>
              <a:t>					4.Set_Posición_Y</a:t>
            </a:r>
          </a:p>
          <a:p>
            <a:pPr marL="0" indent="0">
              <a:buNone/>
            </a:pPr>
            <a:r>
              <a:rPr lang="es-ES" dirty="0" smtClean="0">
                <a:latin typeface="Century" panose="02040604050505020304" pitchFamily="18" charset="0"/>
              </a:rPr>
              <a:t>						3.Get_Radio</a:t>
            </a:r>
            <a:endParaRPr lang="es-ES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13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-171400"/>
            <a:ext cx="8229600" cy="1143000"/>
          </a:xfrm>
        </p:spPr>
        <p:txBody>
          <a:bodyPr>
            <a:normAutofit/>
          </a:bodyPr>
          <a:lstStyle/>
          <a:p>
            <a:r>
              <a:rPr lang="es-ES" sz="3200" u="sng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Aplicar_movimiento</a:t>
            </a:r>
            <a:r>
              <a:rPr lang="es-ES" sz="3200" u="sng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Solución, Movimiento )</a:t>
            </a:r>
            <a:endParaRPr lang="es-ES" sz="3200" u="sng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811457" y="1268760"/>
            <a:ext cx="790262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Copia &lt;- </a:t>
            </a:r>
            <a:r>
              <a:rPr lang="es-ES" sz="1200" dirty="0" err="1">
                <a:solidFill>
                  <a:srgbClr val="000000"/>
                </a:solidFill>
                <a:latin typeface="Century" panose="02040604050505020304" pitchFamily="18" charset="0"/>
              </a:rPr>
              <a:t>Generar_copia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( </a:t>
            </a:r>
            <a:r>
              <a:rPr lang="es-ES" sz="1200" dirty="0" err="1">
                <a:solidFill>
                  <a:srgbClr val="000000"/>
                </a:solidFill>
                <a:latin typeface="Century" panose="02040604050505020304" pitchFamily="18" charset="0"/>
              </a:rPr>
              <a:t>Solucion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 ) </a:t>
            </a:r>
            <a:endParaRPr lang="es-ES" sz="1200" dirty="0" smtClean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endParaRPr lang="es-ES" sz="12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Si( </a:t>
            </a:r>
            <a:r>
              <a:rPr lang="es-ES" sz="1200" dirty="0" err="1">
                <a:solidFill>
                  <a:srgbClr val="000000"/>
                </a:solidFill>
                <a:latin typeface="Century" panose="02040604050505020304" pitchFamily="18" charset="0"/>
              </a:rPr>
              <a:t>Tipo_movimiento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 = swap ) </a:t>
            </a:r>
            <a:endParaRPr lang="es-ES" sz="1200" dirty="0" smtClean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endParaRPr lang="es-ES" sz="12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i 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&lt;- </a:t>
            </a:r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Movimiento.índice_router_1 _swap</a:t>
            </a:r>
            <a:endParaRPr lang="es-ES" sz="12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j </a:t>
            </a:r>
            <a:r>
              <a:rPr lang="pt-BR" sz="1200" dirty="0">
                <a:solidFill>
                  <a:srgbClr val="000000"/>
                </a:solidFill>
                <a:latin typeface="Century" panose="02040604050505020304" pitchFamily="18" charset="0"/>
              </a:rPr>
              <a:t>&lt;- </a:t>
            </a:r>
            <a:r>
              <a:rPr lang="pt-BR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Movimiento.índice_router_2_swap</a:t>
            </a:r>
            <a:endParaRPr lang="pt-BR" sz="12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endParaRPr lang="es-ES" sz="1200" dirty="0">
              <a:latin typeface="Century" panose="02040604050505020304" pitchFamily="18" charset="0"/>
            </a:endParaRPr>
          </a:p>
          <a:p>
            <a:r>
              <a:rPr lang="es-ES" sz="1200" dirty="0" smtClean="0">
                <a:latin typeface="Century" panose="02040604050505020304" pitchFamily="18" charset="0"/>
              </a:rPr>
              <a:t>	</a:t>
            </a:r>
            <a:r>
              <a:rPr lang="es-ES" sz="1200" dirty="0" err="1" smtClean="0">
                <a:latin typeface="Century" panose="02040604050505020304" pitchFamily="18" charset="0"/>
              </a:rPr>
              <a:t>Solucion.router</a:t>
            </a:r>
            <a:r>
              <a:rPr lang="es-ES" sz="1200" dirty="0">
                <a:latin typeface="Century" panose="02040604050505020304" pitchFamily="18" charset="0"/>
              </a:rPr>
              <a:t>[ i ].</a:t>
            </a:r>
            <a:r>
              <a:rPr lang="es-ES" sz="1200" dirty="0" err="1" smtClean="0">
                <a:latin typeface="Century" panose="02040604050505020304" pitchFamily="18" charset="0"/>
              </a:rPr>
              <a:t>Posx</a:t>
            </a:r>
            <a:r>
              <a:rPr lang="es-ES" sz="1200" dirty="0" smtClean="0">
                <a:latin typeface="Century" panose="02040604050505020304" pitchFamily="18" charset="0"/>
              </a:rPr>
              <a:t> </a:t>
            </a:r>
            <a:r>
              <a:rPr lang="es-ES" sz="1200" dirty="0">
                <a:latin typeface="Century" panose="02040604050505020304" pitchFamily="18" charset="0"/>
              </a:rPr>
              <a:t>&lt;- </a:t>
            </a:r>
            <a:r>
              <a:rPr lang="es-ES" sz="1200" dirty="0" err="1">
                <a:latin typeface="Century" panose="02040604050505020304" pitchFamily="18" charset="0"/>
              </a:rPr>
              <a:t>Copia.router</a:t>
            </a:r>
            <a:r>
              <a:rPr lang="es-ES" sz="1200" dirty="0">
                <a:latin typeface="Century" panose="02040604050505020304" pitchFamily="18" charset="0"/>
              </a:rPr>
              <a:t>[ j ].</a:t>
            </a:r>
            <a:r>
              <a:rPr lang="es-ES" sz="1200" dirty="0" err="1">
                <a:latin typeface="Century" panose="02040604050505020304" pitchFamily="18" charset="0"/>
              </a:rPr>
              <a:t>Posx</a:t>
            </a:r>
            <a:r>
              <a:rPr lang="es-ES" sz="1200" dirty="0">
                <a:latin typeface="Century" panose="02040604050505020304" pitchFamily="18" charset="0"/>
              </a:rPr>
              <a:t> </a:t>
            </a:r>
          </a:p>
          <a:p>
            <a:r>
              <a:rPr lang="es-ES" sz="1200" dirty="0" smtClean="0">
                <a:latin typeface="Century" panose="02040604050505020304" pitchFamily="18" charset="0"/>
              </a:rPr>
              <a:t>	</a:t>
            </a:r>
            <a:r>
              <a:rPr lang="es-ES" sz="1200" dirty="0" err="1" smtClean="0">
                <a:latin typeface="Century" panose="02040604050505020304" pitchFamily="18" charset="0"/>
              </a:rPr>
              <a:t>Solucion.router</a:t>
            </a:r>
            <a:r>
              <a:rPr lang="es-ES" sz="1200" dirty="0">
                <a:latin typeface="Century" panose="02040604050505020304" pitchFamily="18" charset="0"/>
              </a:rPr>
              <a:t>[ i ].</a:t>
            </a:r>
            <a:r>
              <a:rPr lang="es-ES" sz="1200" dirty="0" err="1">
                <a:latin typeface="Century" panose="02040604050505020304" pitchFamily="18" charset="0"/>
              </a:rPr>
              <a:t>Posy</a:t>
            </a:r>
            <a:r>
              <a:rPr lang="es-ES" sz="1200" dirty="0">
                <a:latin typeface="Century" panose="02040604050505020304" pitchFamily="18" charset="0"/>
              </a:rPr>
              <a:t> &lt;- </a:t>
            </a:r>
            <a:r>
              <a:rPr lang="es-ES" sz="1200" dirty="0" err="1">
                <a:latin typeface="Century" panose="02040604050505020304" pitchFamily="18" charset="0"/>
              </a:rPr>
              <a:t>Copia.router</a:t>
            </a:r>
            <a:r>
              <a:rPr lang="es-ES" sz="1200" dirty="0">
                <a:latin typeface="Century" panose="02040604050505020304" pitchFamily="18" charset="0"/>
              </a:rPr>
              <a:t>[ j ].</a:t>
            </a:r>
            <a:r>
              <a:rPr lang="es-ES" sz="1200" dirty="0" err="1" smtClean="0">
                <a:latin typeface="Century" panose="02040604050505020304" pitchFamily="18" charset="0"/>
              </a:rPr>
              <a:t>Posy</a:t>
            </a:r>
            <a:endParaRPr lang="es-ES" sz="1200" dirty="0" smtClean="0">
              <a:latin typeface="Century" panose="02040604050505020304" pitchFamily="18" charset="0"/>
            </a:endParaRPr>
          </a:p>
          <a:p>
            <a:r>
              <a:rPr lang="es-ES" sz="1200" dirty="0" smtClean="0">
                <a:latin typeface="Century" panose="02040604050505020304" pitchFamily="18" charset="0"/>
              </a:rPr>
              <a:t> </a:t>
            </a:r>
            <a:endParaRPr lang="es-ES" sz="1200" dirty="0">
              <a:latin typeface="Century" panose="02040604050505020304" pitchFamily="18" charset="0"/>
            </a:endParaRPr>
          </a:p>
          <a:p>
            <a:r>
              <a:rPr lang="es-ES" sz="1200" dirty="0" smtClean="0">
                <a:latin typeface="Century" panose="02040604050505020304" pitchFamily="18" charset="0"/>
              </a:rPr>
              <a:t>	</a:t>
            </a:r>
            <a:r>
              <a:rPr lang="es-ES" sz="1200" dirty="0" err="1" smtClean="0">
                <a:latin typeface="Century" panose="02040604050505020304" pitchFamily="18" charset="0"/>
              </a:rPr>
              <a:t>Solucion.router</a:t>
            </a:r>
            <a:r>
              <a:rPr lang="es-ES" sz="1200" dirty="0">
                <a:latin typeface="Century" panose="02040604050505020304" pitchFamily="18" charset="0"/>
              </a:rPr>
              <a:t>[ j ].</a:t>
            </a:r>
            <a:r>
              <a:rPr lang="es-ES" sz="1200" dirty="0" err="1">
                <a:latin typeface="Century" panose="02040604050505020304" pitchFamily="18" charset="0"/>
              </a:rPr>
              <a:t>Posx</a:t>
            </a:r>
            <a:r>
              <a:rPr lang="es-ES" sz="1200" dirty="0">
                <a:latin typeface="Century" panose="02040604050505020304" pitchFamily="18" charset="0"/>
              </a:rPr>
              <a:t> &lt;- </a:t>
            </a:r>
            <a:r>
              <a:rPr lang="es-ES" sz="1200" dirty="0" err="1">
                <a:latin typeface="Century" panose="02040604050505020304" pitchFamily="18" charset="0"/>
              </a:rPr>
              <a:t>Copia.router</a:t>
            </a:r>
            <a:r>
              <a:rPr lang="es-ES" sz="1200" dirty="0">
                <a:latin typeface="Century" panose="02040604050505020304" pitchFamily="18" charset="0"/>
              </a:rPr>
              <a:t>[ i ].</a:t>
            </a:r>
            <a:r>
              <a:rPr lang="es-ES" sz="1200" dirty="0" err="1">
                <a:latin typeface="Century" panose="02040604050505020304" pitchFamily="18" charset="0"/>
              </a:rPr>
              <a:t>Posx</a:t>
            </a:r>
            <a:r>
              <a:rPr lang="es-ES" sz="1200" dirty="0">
                <a:latin typeface="Century" panose="02040604050505020304" pitchFamily="18" charset="0"/>
              </a:rPr>
              <a:t> </a:t>
            </a:r>
          </a:p>
          <a:p>
            <a:r>
              <a:rPr lang="es-ES" sz="1200" dirty="0" smtClean="0">
                <a:latin typeface="Century" panose="02040604050505020304" pitchFamily="18" charset="0"/>
              </a:rPr>
              <a:t>	</a:t>
            </a:r>
            <a:r>
              <a:rPr lang="es-ES" sz="1200" dirty="0" err="1" smtClean="0">
                <a:latin typeface="Century" panose="02040604050505020304" pitchFamily="18" charset="0"/>
              </a:rPr>
              <a:t>Solucion.router</a:t>
            </a:r>
            <a:r>
              <a:rPr lang="es-ES" sz="1200" dirty="0">
                <a:latin typeface="Century" panose="02040604050505020304" pitchFamily="18" charset="0"/>
              </a:rPr>
              <a:t>[ j ].</a:t>
            </a:r>
            <a:r>
              <a:rPr lang="es-ES" sz="1200" dirty="0" err="1">
                <a:latin typeface="Century" panose="02040604050505020304" pitchFamily="18" charset="0"/>
              </a:rPr>
              <a:t>Posx</a:t>
            </a:r>
            <a:r>
              <a:rPr lang="es-ES" sz="1200" dirty="0">
                <a:latin typeface="Century" panose="02040604050505020304" pitchFamily="18" charset="0"/>
              </a:rPr>
              <a:t> &lt;- </a:t>
            </a:r>
            <a:r>
              <a:rPr lang="es-ES" sz="1200" dirty="0" err="1">
                <a:latin typeface="Century" panose="02040604050505020304" pitchFamily="18" charset="0"/>
              </a:rPr>
              <a:t>Copia.router</a:t>
            </a:r>
            <a:r>
              <a:rPr lang="es-ES" sz="1200" dirty="0">
                <a:latin typeface="Century" panose="02040604050505020304" pitchFamily="18" charset="0"/>
              </a:rPr>
              <a:t>[ i ].</a:t>
            </a:r>
            <a:r>
              <a:rPr lang="es-ES" sz="1200" dirty="0" err="1" smtClean="0">
                <a:latin typeface="Century" panose="02040604050505020304" pitchFamily="18" charset="0"/>
              </a:rPr>
              <a:t>Posy</a:t>
            </a:r>
            <a:endParaRPr lang="es-ES" sz="1200" dirty="0" smtClean="0">
              <a:latin typeface="Century" panose="02040604050505020304" pitchFamily="18" charset="0"/>
            </a:endParaRPr>
          </a:p>
          <a:p>
            <a:r>
              <a:rPr lang="es-ES" sz="1200" dirty="0" smtClean="0">
                <a:latin typeface="Century" panose="02040604050505020304" pitchFamily="18" charset="0"/>
              </a:rPr>
              <a:t> </a:t>
            </a:r>
            <a:endParaRPr lang="es-ES" sz="1200" dirty="0">
              <a:latin typeface="Century" panose="02040604050505020304" pitchFamily="18" charset="0"/>
            </a:endParaRPr>
          </a:p>
          <a:p>
            <a:r>
              <a:rPr lang="es-ES" sz="1200" dirty="0" smtClean="0">
                <a:latin typeface="Century" panose="02040604050505020304" pitchFamily="18" charset="0"/>
              </a:rPr>
              <a:t>	</a:t>
            </a:r>
            <a:r>
              <a:rPr lang="es-ES" sz="1200" dirty="0" err="1" smtClean="0">
                <a:latin typeface="Century" panose="02040604050505020304" pitchFamily="18" charset="0"/>
              </a:rPr>
              <a:t>Solucion.soluciónPrecedida</a:t>
            </a:r>
            <a:r>
              <a:rPr lang="es-ES" sz="1200" dirty="0" smtClean="0">
                <a:latin typeface="Century" panose="02040604050505020304" pitchFamily="18" charset="0"/>
              </a:rPr>
              <a:t> </a:t>
            </a:r>
            <a:r>
              <a:rPr lang="es-ES" sz="1200" dirty="0">
                <a:latin typeface="Century" panose="02040604050505020304" pitchFamily="18" charset="0"/>
              </a:rPr>
              <a:t>&lt;- Copia </a:t>
            </a:r>
          </a:p>
          <a:p>
            <a:r>
              <a:rPr lang="es-ES" sz="1200" dirty="0" smtClean="0">
                <a:latin typeface="Century" panose="02040604050505020304" pitchFamily="18" charset="0"/>
              </a:rPr>
              <a:t>	</a:t>
            </a:r>
            <a:r>
              <a:rPr lang="es-ES" sz="1200" dirty="0" err="1" smtClean="0">
                <a:latin typeface="Century" panose="02040604050505020304" pitchFamily="18" charset="0"/>
              </a:rPr>
              <a:t>Solucion.movimientoAplicado</a:t>
            </a:r>
            <a:r>
              <a:rPr lang="es-ES" sz="1200" dirty="0" smtClean="0">
                <a:latin typeface="Century" panose="02040604050505020304" pitchFamily="18" charset="0"/>
              </a:rPr>
              <a:t> </a:t>
            </a:r>
            <a:r>
              <a:rPr lang="es-ES" sz="1200" dirty="0">
                <a:latin typeface="Century" panose="02040604050505020304" pitchFamily="18" charset="0"/>
              </a:rPr>
              <a:t>&lt;- </a:t>
            </a:r>
            <a:r>
              <a:rPr lang="es-ES" sz="1200" dirty="0" smtClean="0">
                <a:latin typeface="Century" panose="02040604050505020304" pitchFamily="18" charset="0"/>
              </a:rPr>
              <a:t>Movimiento</a:t>
            </a:r>
          </a:p>
          <a:p>
            <a:r>
              <a:rPr lang="es-ES" sz="1200" dirty="0" smtClean="0">
                <a:latin typeface="Century" panose="02040604050505020304" pitchFamily="18" charset="0"/>
              </a:rPr>
              <a:t> </a:t>
            </a:r>
          </a:p>
          <a:p>
            <a:r>
              <a:rPr lang="es-ES" sz="1200" dirty="0" smtClean="0">
                <a:latin typeface="Century" panose="02040604050505020304" pitchFamily="18" charset="0"/>
              </a:rPr>
              <a:t>Sino </a:t>
            </a:r>
          </a:p>
          <a:p>
            <a:endParaRPr lang="es-ES" sz="1200" dirty="0">
              <a:latin typeface="Century" panose="02040604050505020304" pitchFamily="18" charset="0"/>
            </a:endParaRPr>
          </a:p>
          <a:p>
            <a:r>
              <a:rPr lang="es-ES" sz="1200" dirty="0" smtClean="0">
                <a:latin typeface="Century" panose="02040604050505020304" pitchFamily="18" charset="0"/>
              </a:rPr>
              <a:t>	i </a:t>
            </a:r>
            <a:r>
              <a:rPr lang="es-ES" sz="1200" dirty="0">
                <a:latin typeface="Century" panose="02040604050505020304" pitchFamily="18" charset="0"/>
              </a:rPr>
              <a:t>&lt;- </a:t>
            </a:r>
            <a:r>
              <a:rPr lang="es-ES" sz="1200" dirty="0" err="1" smtClean="0">
                <a:latin typeface="Century" panose="02040604050505020304" pitchFamily="18" charset="0"/>
              </a:rPr>
              <a:t>Movimiento.índice_router_moveToCell</a:t>
            </a:r>
            <a:r>
              <a:rPr lang="es-ES" sz="1200" dirty="0" smtClean="0">
                <a:latin typeface="Century" panose="02040604050505020304" pitchFamily="18" charset="0"/>
              </a:rPr>
              <a:t> </a:t>
            </a:r>
          </a:p>
          <a:p>
            <a:endParaRPr lang="es-ES" sz="1200" dirty="0">
              <a:latin typeface="Century" panose="02040604050505020304" pitchFamily="18" charset="0"/>
            </a:endParaRPr>
          </a:p>
          <a:p>
            <a:r>
              <a:rPr lang="es-ES" sz="1200" dirty="0" smtClean="0">
                <a:latin typeface="Century" panose="02040604050505020304" pitchFamily="18" charset="0"/>
              </a:rPr>
              <a:t>	</a:t>
            </a:r>
            <a:r>
              <a:rPr lang="es-ES" sz="1200" dirty="0" err="1" smtClean="0">
                <a:latin typeface="Century" panose="02040604050505020304" pitchFamily="18" charset="0"/>
              </a:rPr>
              <a:t>Solucion.router</a:t>
            </a:r>
            <a:r>
              <a:rPr lang="es-ES" sz="1200" dirty="0">
                <a:latin typeface="Century" panose="02040604050505020304" pitchFamily="18" charset="0"/>
              </a:rPr>
              <a:t>[ i ].</a:t>
            </a:r>
            <a:r>
              <a:rPr lang="es-ES" sz="1200" dirty="0" err="1">
                <a:latin typeface="Century" panose="02040604050505020304" pitchFamily="18" charset="0"/>
              </a:rPr>
              <a:t>Posx</a:t>
            </a:r>
            <a:r>
              <a:rPr lang="es-ES" sz="1200" dirty="0">
                <a:latin typeface="Century" panose="02040604050505020304" pitchFamily="18" charset="0"/>
              </a:rPr>
              <a:t> &lt;- </a:t>
            </a:r>
            <a:r>
              <a:rPr lang="es-ES" sz="1200" dirty="0" err="1" smtClean="0">
                <a:latin typeface="Century" panose="02040604050505020304" pitchFamily="18" charset="0"/>
              </a:rPr>
              <a:t>Movimiento.Posx</a:t>
            </a:r>
            <a:r>
              <a:rPr lang="es-ES" sz="1200" dirty="0" smtClean="0">
                <a:latin typeface="Century" panose="02040604050505020304" pitchFamily="18" charset="0"/>
              </a:rPr>
              <a:t> </a:t>
            </a:r>
            <a:endParaRPr lang="es-ES" sz="1200" dirty="0">
              <a:latin typeface="Century" panose="02040604050505020304" pitchFamily="18" charset="0"/>
            </a:endParaRPr>
          </a:p>
          <a:p>
            <a:r>
              <a:rPr lang="es-ES" sz="1200" dirty="0" smtClean="0">
                <a:latin typeface="Century" panose="02040604050505020304" pitchFamily="18" charset="0"/>
              </a:rPr>
              <a:t>	</a:t>
            </a:r>
            <a:r>
              <a:rPr lang="es-ES" sz="1200" dirty="0" err="1" smtClean="0">
                <a:latin typeface="Century" panose="02040604050505020304" pitchFamily="18" charset="0"/>
              </a:rPr>
              <a:t>Solucion.router</a:t>
            </a:r>
            <a:r>
              <a:rPr lang="es-ES" sz="1200" dirty="0">
                <a:latin typeface="Century" panose="02040604050505020304" pitchFamily="18" charset="0"/>
              </a:rPr>
              <a:t>[ i ].</a:t>
            </a:r>
            <a:r>
              <a:rPr lang="es-ES" sz="1200" dirty="0" err="1">
                <a:latin typeface="Century" panose="02040604050505020304" pitchFamily="18" charset="0"/>
              </a:rPr>
              <a:t>Posy</a:t>
            </a:r>
            <a:r>
              <a:rPr lang="es-ES" sz="1200" dirty="0">
                <a:latin typeface="Century" panose="02040604050505020304" pitchFamily="18" charset="0"/>
              </a:rPr>
              <a:t> &lt;- </a:t>
            </a:r>
            <a:r>
              <a:rPr lang="es-ES" sz="1200" dirty="0" err="1" smtClean="0">
                <a:latin typeface="Century" panose="02040604050505020304" pitchFamily="18" charset="0"/>
              </a:rPr>
              <a:t>Movimiento.Posy</a:t>
            </a:r>
            <a:r>
              <a:rPr lang="es-ES" sz="1200" dirty="0" smtClean="0">
                <a:latin typeface="Century" panose="02040604050505020304" pitchFamily="18" charset="0"/>
              </a:rPr>
              <a:t> </a:t>
            </a:r>
          </a:p>
          <a:p>
            <a:endParaRPr lang="es-ES" sz="1200" dirty="0">
              <a:latin typeface="Century" panose="02040604050505020304" pitchFamily="18" charset="0"/>
            </a:endParaRPr>
          </a:p>
          <a:p>
            <a:r>
              <a:rPr lang="es-ES" sz="1200" dirty="0" smtClean="0">
                <a:latin typeface="Century" panose="02040604050505020304" pitchFamily="18" charset="0"/>
              </a:rPr>
              <a:t>	</a:t>
            </a:r>
            <a:r>
              <a:rPr lang="es-ES" sz="1200" dirty="0" err="1" smtClean="0">
                <a:latin typeface="Century" panose="02040604050505020304" pitchFamily="18" charset="0"/>
              </a:rPr>
              <a:t>Solucion.soluciónPrecedida</a:t>
            </a:r>
            <a:r>
              <a:rPr lang="es-ES" sz="1200" dirty="0" smtClean="0">
                <a:latin typeface="Century" panose="02040604050505020304" pitchFamily="18" charset="0"/>
              </a:rPr>
              <a:t> </a:t>
            </a:r>
            <a:r>
              <a:rPr lang="es-ES" sz="1200" dirty="0">
                <a:latin typeface="Century" panose="02040604050505020304" pitchFamily="18" charset="0"/>
              </a:rPr>
              <a:t>&lt;- Copia </a:t>
            </a:r>
            <a:endParaRPr lang="es-ES" sz="1200" dirty="0" smtClean="0">
              <a:latin typeface="Century" panose="02040604050505020304" pitchFamily="18" charset="0"/>
            </a:endParaRPr>
          </a:p>
          <a:p>
            <a:endParaRPr lang="es-ES" sz="1200" dirty="0">
              <a:latin typeface="Century" panose="02040604050505020304" pitchFamily="18" charset="0"/>
            </a:endParaRPr>
          </a:p>
          <a:p>
            <a:r>
              <a:rPr lang="es-ES" sz="1200" dirty="0" smtClean="0">
                <a:latin typeface="Century" panose="02040604050505020304" pitchFamily="18" charset="0"/>
              </a:rPr>
              <a:t>	</a:t>
            </a:r>
            <a:r>
              <a:rPr lang="es-ES" sz="1200" dirty="0" err="1" smtClean="0">
                <a:latin typeface="Century" panose="02040604050505020304" pitchFamily="18" charset="0"/>
              </a:rPr>
              <a:t>Solucion.movimientoAplicado</a:t>
            </a:r>
            <a:r>
              <a:rPr lang="es-ES" sz="1200" dirty="0" smtClean="0">
                <a:latin typeface="Century" panose="02040604050505020304" pitchFamily="18" charset="0"/>
              </a:rPr>
              <a:t> </a:t>
            </a:r>
            <a:r>
              <a:rPr lang="es-ES" sz="1200" dirty="0">
                <a:latin typeface="Century" panose="02040604050505020304" pitchFamily="18" charset="0"/>
              </a:rPr>
              <a:t>&lt;- </a:t>
            </a:r>
            <a:r>
              <a:rPr lang="es-ES" sz="1200" dirty="0" smtClean="0">
                <a:latin typeface="Century" panose="02040604050505020304" pitchFamily="18" charset="0"/>
              </a:rPr>
              <a:t>Movimiento</a:t>
            </a:r>
          </a:p>
          <a:p>
            <a:r>
              <a:rPr lang="es-ES" sz="1200" dirty="0" smtClean="0">
                <a:latin typeface="Century" panose="02040604050505020304" pitchFamily="18" charset="0"/>
              </a:rPr>
              <a:t> </a:t>
            </a:r>
            <a:endParaRPr lang="es-ES" sz="1200" dirty="0">
              <a:latin typeface="Century" panose="02040604050505020304" pitchFamily="18" charset="0"/>
            </a:endParaRPr>
          </a:p>
          <a:p>
            <a:r>
              <a:rPr lang="es-ES" sz="1200" dirty="0" err="1">
                <a:latin typeface="Century" panose="02040604050505020304" pitchFamily="18" charset="0"/>
              </a:rPr>
              <a:t>Calcular_fitness</a:t>
            </a:r>
            <a:r>
              <a:rPr lang="es-ES" sz="1200" dirty="0">
                <a:latin typeface="Century" panose="02040604050505020304" pitchFamily="18" charset="0"/>
              </a:rPr>
              <a:t>( </a:t>
            </a:r>
            <a:r>
              <a:rPr lang="es-ES" sz="1200" dirty="0" err="1">
                <a:latin typeface="Century" panose="02040604050505020304" pitchFamily="18" charset="0"/>
              </a:rPr>
              <a:t>Solucion</a:t>
            </a:r>
            <a:r>
              <a:rPr lang="es-ES" sz="1200" dirty="0">
                <a:latin typeface="Century" panose="02040604050505020304" pitchFamily="18" charset="0"/>
              </a:rPr>
              <a:t> ) </a:t>
            </a:r>
          </a:p>
        </p:txBody>
      </p:sp>
    </p:spTree>
    <p:extLst>
      <p:ext uri="{BB962C8B-B14F-4D97-AF65-F5344CB8AC3E}">
        <p14:creationId xmlns:p14="http://schemas.microsoft.com/office/powerpoint/2010/main" val="203232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-171400"/>
            <a:ext cx="8229600" cy="1143000"/>
          </a:xfrm>
        </p:spPr>
        <p:txBody>
          <a:bodyPr/>
          <a:lstStyle/>
          <a:p>
            <a:r>
              <a:rPr lang="es-ES" u="sng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Admisible( Solución )</a:t>
            </a:r>
            <a:endParaRPr lang="es-ES" u="sng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827584" y="961050"/>
            <a:ext cx="10873208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Admisible &lt;- [ ] </a:t>
            </a:r>
          </a:p>
          <a:p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Vecindario &lt;- [ ] </a:t>
            </a:r>
          </a:p>
          <a:p>
            <a:r>
              <a:rPr lang="es-ES" sz="1200" dirty="0" err="1">
                <a:solidFill>
                  <a:srgbClr val="000000"/>
                </a:solidFill>
                <a:latin typeface="Century" panose="02040604050505020304" pitchFamily="18" charset="0"/>
              </a:rPr>
              <a:t>Tabu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 &lt;- [ ] </a:t>
            </a:r>
          </a:p>
          <a:p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Aspiración &lt;- [ ] </a:t>
            </a:r>
            <a:endParaRPr lang="es-ES" sz="1200" dirty="0" smtClean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endParaRPr lang="es-ES" sz="12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200" dirty="0">
                <a:latin typeface="Century" panose="02040604050505020304" pitchFamily="18" charset="0"/>
              </a:rPr>
              <a:t>Movimientos &lt;- </a:t>
            </a:r>
            <a:r>
              <a:rPr lang="es-ES" sz="1200" dirty="0" err="1">
                <a:latin typeface="Century" panose="02040604050505020304" pitchFamily="18" charset="0"/>
              </a:rPr>
              <a:t>Generar_movimientos</a:t>
            </a:r>
            <a:r>
              <a:rPr lang="es-ES" sz="1200" dirty="0">
                <a:latin typeface="Century" panose="02040604050505020304" pitchFamily="18" charset="0"/>
              </a:rPr>
              <a:t>( solución ) </a:t>
            </a:r>
            <a:endParaRPr lang="es-ES" sz="1200" dirty="0" smtClean="0">
              <a:latin typeface="Century" panose="02040604050505020304" pitchFamily="18" charset="0"/>
            </a:endParaRPr>
          </a:p>
          <a:p>
            <a:endParaRPr lang="es-ES" sz="1200" dirty="0">
              <a:latin typeface="Century" panose="02040604050505020304" pitchFamily="18" charset="0"/>
            </a:endParaRPr>
          </a:p>
          <a:p>
            <a:r>
              <a:rPr lang="es-ES" sz="1200" dirty="0" err="1">
                <a:solidFill>
                  <a:srgbClr val="000000"/>
                </a:solidFill>
                <a:latin typeface="Century" panose="02040604050505020304" pitchFamily="18" charset="0"/>
              </a:rPr>
              <a:t>Para_todo_movimiento_en_Movimientos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endParaRPr lang="es-ES" sz="1200" dirty="0" smtClean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endParaRPr lang="es-ES" sz="12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Copia 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&lt;- </a:t>
            </a:r>
            <a:r>
              <a:rPr lang="es-ES" sz="1200" dirty="0" err="1">
                <a:solidFill>
                  <a:srgbClr val="000000"/>
                </a:solidFill>
                <a:latin typeface="Century" panose="02040604050505020304" pitchFamily="18" charset="0"/>
              </a:rPr>
              <a:t>Generar_copia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( solución ) </a:t>
            </a:r>
          </a:p>
          <a:p>
            <a:r>
              <a:rPr lang="es-ES" sz="1200" dirty="0" smtClean="0">
                <a:latin typeface="Century" panose="02040604050505020304" pitchFamily="18" charset="0"/>
              </a:rPr>
              <a:t>	</a:t>
            </a:r>
            <a:r>
              <a:rPr lang="es-ES" sz="1200" dirty="0" err="1" smtClean="0">
                <a:latin typeface="Century" panose="02040604050505020304" pitchFamily="18" charset="0"/>
              </a:rPr>
              <a:t>Aplicar_movimiento</a:t>
            </a:r>
            <a:r>
              <a:rPr lang="es-ES" sz="1200" dirty="0">
                <a:latin typeface="Century" panose="02040604050505020304" pitchFamily="18" charset="0"/>
              </a:rPr>
              <a:t>( Copia, Movimiento ) </a:t>
            </a: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Vecindario 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&lt;- +Copia </a:t>
            </a:r>
            <a:endParaRPr lang="es-ES" sz="1200" dirty="0" smtClean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endParaRPr lang="es-ES" sz="12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200" b="1" dirty="0" smtClean="0">
                <a:solidFill>
                  <a:srgbClr val="0070C0"/>
                </a:solidFill>
                <a:latin typeface="Century" panose="02040604050505020304" pitchFamily="18" charset="0"/>
              </a:rPr>
              <a:t>	</a:t>
            </a:r>
            <a:r>
              <a:rPr lang="es-ES" sz="1200" b="1" u="sng" dirty="0" smtClean="0">
                <a:solidFill>
                  <a:srgbClr val="0070C0"/>
                </a:solidFill>
                <a:latin typeface="Century" panose="02040604050505020304" pitchFamily="18" charset="0"/>
              </a:rPr>
              <a:t>Si </a:t>
            </a:r>
            <a:r>
              <a:rPr lang="es-ES" sz="1200" b="1" u="sng" dirty="0">
                <a:solidFill>
                  <a:srgbClr val="0070C0"/>
                </a:solidFill>
                <a:latin typeface="Century" panose="02040604050505020304" pitchFamily="18" charset="0"/>
              </a:rPr>
              <a:t>( </a:t>
            </a:r>
            <a:r>
              <a:rPr lang="es-ES" sz="1200" b="1" u="sng" dirty="0" smtClean="0">
                <a:solidFill>
                  <a:srgbClr val="0070C0"/>
                </a:solidFill>
                <a:latin typeface="Century" panose="02040604050505020304" pitchFamily="18" charset="0"/>
              </a:rPr>
              <a:t>No </a:t>
            </a:r>
            <a:r>
              <a:rPr lang="es-ES" sz="1200" b="1" u="sng" dirty="0">
                <a:solidFill>
                  <a:srgbClr val="0070C0"/>
                </a:solidFill>
                <a:latin typeface="Century" panose="02040604050505020304" pitchFamily="18" charset="0"/>
              </a:rPr>
              <a:t>( </a:t>
            </a:r>
            <a:r>
              <a:rPr lang="es-ES" sz="1200" b="1" u="sng" dirty="0" err="1">
                <a:solidFill>
                  <a:srgbClr val="0070C0"/>
                </a:solidFill>
                <a:latin typeface="Century" panose="02040604050505020304" pitchFamily="18" charset="0"/>
              </a:rPr>
              <a:t>Es_visitada</a:t>
            </a:r>
            <a:r>
              <a:rPr lang="es-ES" sz="1200" b="1" u="sng" dirty="0">
                <a:solidFill>
                  <a:srgbClr val="0070C0"/>
                </a:solidFill>
                <a:latin typeface="Century" panose="02040604050505020304" pitchFamily="18" charset="0"/>
              </a:rPr>
              <a:t> ( Copia ) ) )</a:t>
            </a:r>
            <a:r>
              <a:rPr lang="es-ES" sz="1200" b="1" dirty="0">
                <a:latin typeface="Century" panose="02040604050505020304" pitchFamily="18" charset="0"/>
              </a:rPr>
              <a:t> </a:t>
            </a:r>
            <a:r>
              <a:rPr lang="es-ES" sz="1200" b="1" dirty="0" smtClean="0">
                <a:latin typeface="Century" panose="02040604050505020304" pitchFamily="18" charset="0"/>
              </a:rPr>
              <a:t> </a:t>
            </a:r>
            <a:r>
              <a:rPr lang="es-ES" sz="1200" dirty="0" smtClean="0">
                <a:latin typeface="Century" panose="02040604050505020304" pitchFamily="18" charset="0"/>
              </a:rPr>
              <a:t>#</a:t>
            </a:r>
            <a:r>
              <a:rPr lang="es-ES" sz="1200" dirty="0" err="1" smtClean="0">
                <a:latin typeface="Century" panose="02040604050505020304" pitchFamily="18" charset="0"/>
              </a:rPr>
              <a:t>Tabú_Hash</a:t>
            </a:r>
            <a:r>
              <a:rPr lang="es-ES" sz="1200" dirty="0" smtClean="0">
                <a:latin typeface="Century" panose="02040604050505020304" pitchFamily="18" charset="0"/>
              </a:rPr>
              <a:t>[</a:t>
            </a:r>
            <a:r>
              <a:rPr lang="es-ES" sz="1200" dirty="0" err="1" smtClean="0">
                <a:latin typeface="Century" panose="02040604050505020304" pitchFamily="18" charset="0"/>
              </a:rPr>
              <a:t>solución.hash</a:t>
            </a:r>
            <a:r>
              <a:rPr lang="es-ES" sz="1200" dirty="0" smtClean="0">
                <a:latin typeface="Century" panose="02040604050505020304" pitchFamily="18" charset="0"/>
              </a:rPr>
              <a:t> % </a:t>
            </a:r>
            <a:r>
              <a:rPr lang="es-ES" sz="1200" dirty="0" err="1" smtClean="0">
                <a:latin typeface="Century" panose="02040604050505020304" pitchFamily="18" charset="0"/>
              </a:rPr>
              <a:t>tamaño_tabla_tabu</a:t>
            </a:r>
            <a:r>
              <a:rPr lang="es-ES" sz="1200" dirty="0" smtClean="0">
                <a:latin typeface="Century" panose="02040604050505020304" pitchFamily="18" charset="0"/>
              </a:rPr>
              <a:t>] = True/False</a:t>
            </a:r>
          </a:p>
          <a:p>
            <a:endParaRPr lang="es-ES" sz="1200" b="1" u="sng" dirty="0">
              <a:solidFill>
                <a:srgbClr val="0070C0"/>
              </a:solidFill>
              <a:latin typeface="Century" panose="02040604050505020304" pitchFamily="18" charset="0"/>
            </a:endParaRP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	Si 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( </a:t>
            </a:r>
            <a:r>
              <a:rPr lang="es-ES" sz="1200" dirty="0" err="1">
                <a:solidFill>
                  <a:srgbClr val="000000"/>
                </a:solidFill>
                <a:latin typeface="Century" panose="02040604050505020304" pitchFamily="18" charset="0"/>
              </a:rPr>
              <a:t>Es_tabu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( Movimiento ) ) </a:t>
            </a:r>
            <a:endParaRPr lang="es-ES" sz="1200" dirty="0" smtClean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endParaRPr lang="es-ES" sz="12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		</a:t>
            </a:r>
            <a:r>
              <a:rPr lang="es-ES" sz="1200" dirty="0" err="1" smtClean="0">
                <a:solidFill>
                  <a:srgbClr val="000000"/>
                </a:solidFill>
                <a:latin typeface="Century" panose="02040604050505020304" pitchFamily="18" charset="0"/>
              </a:rPr>
              <a:t>Tabu</a:t>
            </a:r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&lt;- +Copia </a:t>
            </a:r>
            <a:endParaRPr lang="es-ES" sz="1200" dirty="0" smtClean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endParaRPr lang="es-ES" sz="12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		Si 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( </a:t>
            </a:r>
            <a:r>
              <a:rPr lang="es-ES" sz="1200" dirty="0" err="1">
                <a:solidFill>
                  <a:srgbClr val="000000"/>
                </a:solidFill>
                <a:latin typeface="Century" panose="02040604050505020304" pitchFamily="18" charset="0"/>
              </a:rPr>
              <a:t>Criterio_aspiración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 ( Copia, </a:t>
            </a:r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Movimiento ) )</a:t>
            </a: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endParaRPr lang="es-ES" sz="12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			Aspiración 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&lt;- + Copia </a:t>
            </a: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			Quitar 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( Copia, </a:t>
            </a:r>
            <a:r>
              <a:rPr lang="es-ES" sz="1200" dirty="0" err="1">
                <a:solidFill>
                  <a:srgbClr val="000000"/>
                </a:solidFill>
                <a:latin typeface="Century" panose="02040604050505020304" pitchFamily="18" charset="0"/>
              </a:rPr>
              <a:t>Tabu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 ) </a:t>
            </a:r>
            <a:endParaRPr lang="es-ES" sz="1200" dirty="0" smtClean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endParaRPr lang="es-ES" sz="12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	Sino </a:t>
            </a:r>
            <a:endParaRPr lang="es-ES" sz="12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		Admisible 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&lt;- +Copia </a:t>
            </a: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Sino </a:t>
            </a:r>
            <a:endParaRPr lang="es-ES" sz="12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	</a:t>
            </a:r>
            <a:r>
              <a:rPr lang="es-ES" sz="1200" dirty="0" err="1" smtClean="0">
                <a:solidFill>
                  <a:srgbClr val="000000"/>
                </a:solidFill>
                <a:latin typeface="Century" panose="02040604050505020304" pitchFamily="18" charset="0"/>
              </a:rPr>
              <a:t>Tabu</a:t>
            </a:r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&lt;- +Copia </a:t>
            </a:r>
            <a:endParaRPr lang="es-ES" sz="1200" dirty="0" smtClean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endParaRPr lang="es-ES" sz="12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Extender ( Admisible, Aspiración ) </a:t>
            </a:r>
          </a:p>
          <a:p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Devolver Admisible</a:t>
            </a:r>
            <a:r>
              <a:rPr lang="es-ES" sz="16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293793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s-ES" u="sng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Generar_hash</a:t>
            </a:r>
            <a:r>
              <a:rPr lang="es-ES" u="sng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Solución )</a:t>
            </a:r>
            <a:endParaRPr lang="es-ES" u="sng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457200" y="2348880"/>
            <a:ext cx="85506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>
                <a:solidFill>
                  <a:srgbClr val="000000"/>
                </a:solidFill>
                <a:latin typeface="Century" panose="02040604050505020304" pitchFamily="18" charset="0"/>
              </a:rPr>
              <a:t>Hash &lt;- 0 </a:t>
            </a:r>
          </a:p>
          <a:p>
            <a:r>
              <a:rPr lang="es-ES" sz="2400" dirty="0" err="1">
                <a:solidFill>
                  <a:srgbClr val="000000"/>
                </a:solidFill>
                <a:latin typeface="Century" panose="02040604050505020304" pitchFamily="18" charset="0"/>
              </a:rPr>
              <a:t>Para_todo_i_en_rango</a:t>
            </a:r>
            <a:r>
              <a:rPr lang="es-ES" sz="2400" dirty="0">
                <a:solidFill>
                  <a:srgbClr val="000000"/>
                </a:solidFill>
                <a:latin typeface="Century" panose="02040604050505020304" pitchFamily="18" charset="0"/>
              </a:rPr>
              <a:t>( 0, </a:t>
            </a:r>
            <a:r>
              <a:rPr lang="es-ES" sz="2400" dirty="0" err="1">
                <a:solidFill>
                  <a:srgbClr val="000000"/>
                </a:solidFill>
                <a:latin typeface="Century" panose="02040604050505020304" pitchFamily="18" charset="0"/>
              </a:rPr>
              <a:t>Número_routers_solucion</a:t>
            </a:r>
            <a:r>
              <a:rPr lang="es-ES" sz="2400" dirty="0">
                <a:solidFill>
                  <a:srgbClr val="000000"/>
                </a:solidFill>
                <a:latin typeface="Century" panose="02040604050505020304" pitchFamily="18" charset="0"/>
              </a:rPr>
              <a:t> – 1 </a:t>
            </a:r>
            <a:r>
              <a:rPr lang="es-ES" sz="24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)</a:t>
            </a:r>
          </a:p>
          <a:p>
            <a:r>
              <a:rPr lang="es-ES" sz="24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endParaRPr lang="es-ES" sz="24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24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j </a:t>
            </a:r>
            <a:r>
              <a:rPr lang="es-ES" sz="2400" dirty="0">
                <a:solidFill>
                  <a:srgbClr val="000000"/>
                </a:solidFill>
                <a:latin typeface="Century" panose="02040604050505020304" pitchFamily="18" charset="0"/>
              </a:rPr>
              <a:t>&lt;- </a:t>
            </a:r>
            <a:r>
              <a:rPr lang="es-ES" sz="2400" dirty="0" err="1">
                <a:solidFill>
                  <a:srgbClr val="000000"/>
                </a:solidFill>
                <a:latin typeface="Century" panose="02040604050505020304" pitchFamily="18" charset="0"/>
              </a:rPr>
              <a:t>solución.router</a:t>
            </a:r>
            <a:r>
              <a:rPr lang="es-ES" sz="2400" dirty="0">
                <a:solidFill>
                  <a:srgbClr val="000000"/>
                </a:solidFill>
                <a:latin typeface="Century" panose="02040604050505020304" pitchFamily="18" charset="0"/>
              </a:rPr>
              <a:t>[ i ].</a:t>
            </a:r>
            <a:r>
              <a:rPr lang="es-ES" sz="2400" dirty="0" err="1">
                <a:solidFill>
                  <a:srgbClr val="000000"/>
                </a:solidFill>
                <a:latin typeface="Century" panose="02040604050505020304" pitchFamily="18" charset="0"/>
              </a:rPr>
              <a:t>Posx</a:t>
            </a:r>
            <a:r>
              <a:rPr lang="es-ES" sz="2400" dirty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</a:p>
          <a:p>
            <a:r>
              <a:rPr lang="es-ES" sz="24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k </a:t>
            </a:r>
            <a:r>
              <a:rPr lang="es-ES" sz="2400" dirty="0">
                <a:solidFill>
                  <a:srgbClr val="000000"/>
                </a:solidFill>
                <a:latin typeface="Century" panose="02040604050505020304" pitchFamily="18" charset="0"/>
              </a:rPr>
              <a:t>&lt;- </a:t>
            </a:r>
            <a:r>
              <a:rPr lang="es-ES" sz="2400" dirty="0" err="1">
                <a:solidFill>
                  <a:srgbClr val="000000"/>
                </a:solidFill>
                <a:latin typeface="Century" panose="02040604050505020304" pitchFamily="18" charset="0"/>
              </a:rPr>
              <a:t>solución.router</a:t>
            </a:r>
            <a:r>
              <a:rPr lang="es-ES" sz="2400" dirty="0">
                <a:solidFill>
                  <a:srgbClr val="000000"/>
                </a:solidFill>
                <a:latin typeface="Century" panose="02040604050505020304" pitchFamily="18" charset="0"/>
              </a:rPr>
              <a:t>[ i ].</a:t>
            </a:r>
            <a:r>
              <a:rPr lang="es-ES" sz="2400" dirty="0" err="1">
                <a:solidFill>
                  <a:srgbClr val="000000"/>
                </a:solidFill>
                <a:latin typeface="Century" panose="02040604050505020304" pitchFamily="18" charset="0"/>
              </a:rPr>
              <a:t>Posy</a:t>
            </a:r>
            <a:r>
              <a:rPr lang="es-ES" sz="2400" dirty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endParaRPr lang="es-ES" sz="2400" dirty="0" smtClean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endParaRPr lang="es-ES" sz="24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Hash </a:t>
            </a:r>
            <a:r>
              <a:rPr lang="en-US" sz="2400" dirty="0">
                <a:solidFill>
                  <a:srgbClr val="000000"/>
                </a:solidFill>
                <a:latin typeface="Century" panose="02040604050505020304" pitchFamily="18" charset="0"/>
              </a:rPr>
              <a:t>&lt;- +</a:t>
            </a:r>
            <a:r>
              <a:rPr lang="en-US" sz="2400" dirty="0" err="1" smtClean="0">
                <a:solidFill>
                  <a:srgbClr val="000000"/>
                </a:solidFill>
                <a:latin typeface="Century" panose="02040604050505020304" pitchFamily="18" charset="0"/>
              </a:rPr>
              <a:t>Tabla_hashing</a:t>
            </a:r>
            <a:r>
              <a:rPr lang="en-US" sz="24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[ </a:t>
            </a:r>
            <a:r>
              <a:rPr lang="en-US" sz="2400" dirty="0" err="1">
                <a:solidFill>
                  <a:srgbClr val="000000"/>
                </a:solidFill>
                <a:latin typeface="Century" panose="02040604050505020304" pitchFamily="18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entury" panose="02040604050505020304" pitchFamily="18" charset="0"/>
              </a:rPr>
              <a:t> ][ j ][ k ] </a:t>
            </a:r>
            <a:endParaRPr lang="en-US" sz="2400" dirty="0" smtClean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endParaRPr lang="en-US" sz="24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2400" dirty="0">
                <a:solidFill>
                  <a:srgbClr val="000000"/>
                </a:solidFill>
                <a:latin typeface="Century" panose="02040604050505020304" pitchFamily="18" charset="0"/>
              </a:rPr>
              <a:t>Devolver Hash </a:t>
            </a:r>
            <a:endParaRPr lang="es-ES" sz="2400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25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-243408"/>
            <a:ext cx="8229600" cy="1143000"/>
          </a:xfrm>
        </p:spPr>
        <p:txBody>
          <a:bodyPr/>
          <a:lstStyle/>
          <a:p>
            <a:r>
              <a:rPr lang="es-ES" u="sng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Admisible( Solución )</a:t>
            </a:r>
            <a:endParaRPr lang="es-ES" u="sng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971600" y="925366"/>
            <a:ext cx="10873208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Admisible &lt;- [ ] </a:t>
            </a:r>
          </a:p>
          <a:p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Vecindario &lt;- [ ] </a:t>
            </a:r>
          </a:p>
          <a:p>
            <a:r>
              <a:rPr lang="es-ES" sz="1200" dirty="0" err="1">
                <a:solidFill>
                  <a:srgbClr val="000000"/>
                </a:solidFill>
                <a:latin typeface="Century" panose="02040604050505020304" pitchFamily="18" charset="0"/>
              </a:rPr>
              <a:t>Tabu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 &lt;- [ ] </a:t>
            </a:r>
          </a:p>
          <a:p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Aspiración &lt;- [ ] </a:t>
            </a:r>
            <a:endParaRPr lang="es-ES" sz="1200" dirty="0" smtClean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endParaRPr lang="es-ES" sz="12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200" dirty="0">
                <a:latin typeface="Century" panose="02040604050505020304" pitchFamily="18" charset="0"/>
              </a:rPr>
              <a:t>Movimientos &lt;- </a:t>
            </a:r>
            <a:r>
              <a:rPr lang="es-ES" sz="1200" dirty="0" err="1">
                <a:latin typeface="Century" panose="02040604050505020304" pitchFamily="18" charset="0"/>
              </a:rPr>
              <a:t>Generar_movimientos</a:t>
            </a:r>
            <a:r>
              <a:rPr lang="es-ES" sz="1200" dirty="0">
                <a:latin typeface="Century" panose="02040604050505020304" pitchFamily="18" charset="0"/>
              </a:rPr>
              <a:t>( solución ) </a:t>
            </a:r>
            <a:endParaRPr lang="es-ES" sz="1200" dirty="0" smtClean="0">
              <a:latin typeface="Century" panose="02040604050505020304" pitchFamily="18" charset="0"/>
            </a:endParaRPr>
          </a:p>
          <a:p>
            <a:endParaRPr lang="es-ES" sz="1200" dirty="0">
              <a:latin typeface="Century" panose="02040604050505020304" pitchFamily="18" charset="0"/>
            </a:endParaRPr>
          </a:p>
          <a:p>
            <a:r>
              <a:rPr lang="es-ES" sz="1200" dirty="0" err="1">
                <a:solidFill>
                  <a:srgbClr val="000000"/>
                </a:solidFill>
                <a:latin typeface="Century" panose="02040604050505020304" pitchFamily="18" charset="0"/>
              </a:rPr>
              <a:t>Para_todo_movimiento_en_Movimientos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endParaRPr lang="es-ES" sz="1200" dirty="0" smtClean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endParaRPr lang="es-ES" sz="12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Copia 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&lt;- </a:t>
            </a:r>
            <a:r>
              <a:rPr lang="es-ES" sz="1200" dirty="0" err="1">
                <a:solidFill>
                  <a:srgbClr val="000000"/>
                </a:solidFill>
                <a:latin typeface="Century" panose="02040604050505020304" pitchFamily="18" charset="0"/>
              </a:rPr>
              <a:t>Generar_copia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( solución ) </a:t>
            </a:r>
          </a:p>
          <a:p>
            <a:r>
              <a:rPr lang="es-ES" sz="1200" dirty="0" smtClean="0">
                <a:latin typeface="Century" panose="02040604050505020304" pitchFamily="18" charset="0"/>
              </a:rPr>
              <a:t>	</a:t>
            </a:r>
            <a:r>
              <a:rPr lang="es-ES" sz="1200" dirty="0" err="1" smtClean="0">
                <a:latin typeface="Century" panose="02040604050505020304" pitchFamily="18" charset="0"/>
              </a:rPr>
              <a:t>Aplicar_movimiento</a:t>
            </a:r>
            <a:r>
              <a:rPr lang="es-ES" sz="1200" dirty="0">
                <a:latin typeface="Century" panose="02040604050505020304" pitchFamily="18" charset="0"/>
              </a:rPr>
              <a:t>( Copia, Movimiento ) </a:t>
            </a: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Vecindario 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&lt;- +Copia </a:t>
            </a:r>
            <a:endParaRPr lang="es-ES" sz="1200" dirty="0" smtClean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endParaRPr lang="es-ES" sz="12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200" dirty="0" smtClean="0">
                <a:latin typeface="Century" panose="02040604050505020304" pitchFamily="18" charset="0"/>
              </a:rPr>
              <a:t>	Si </a:t>
            </a:r>
            <a:r>
              <a:rPr lang="es-ES" sz="1200" dirty="0">
                <a:latin typeface="Century" panose="02040604050505020304" pitchFamily="18" charset="0"/>
              </a:rPr>
              <a:t>( </a:t>
            </a:r>
            <a:r>
              <a:rPr lang="es-ES" sz="1200" dirty="0" smtClean="0">
                <a:latin typeface="Century" panose="02040604050505020304" pitchFamily="18" charset="0"/>
              </a:rPr>
              <a:t>No </a:t>
            </a:r>
            <a:r>
              <a:rPr lang="es-ES" sz="1200" dirty="0">
                <a:latin typeface="Century" panose="02040604050505020304" pitchFamily="18" charset="0"/>
              </a:rPr>
              <a:t>( </a:t>
            </a:r>
            <a:r>
              <a:rPr lang="es-ES" sz="1200" dirty="0" err="1">
                <a:latin typeface="Century" panose="02040604050505020304" pitchFamily="18" charset="0"/>
              </a:rPr>
              <a:t>Es_visitada</a:t>
            </a:r>
            <a:r>
              <a:rPr lang="es-ES" sz="1200" dirty="0">
                <a:latin typeface="Century" panose="02040604050505020304" pitchFamily="18" charset="0"/>
              </a:rPr>
              <a:t> ( Copia ) ) ) </a:t>
            </a:r>
            <a:endParaRPr lang="es-ES" sz="1200" dirty="0" smtClean="0">
              <a:latin typeface="Century" panose="02040604050505020304" pitchFamily="18" charset="0"/>
            </a:endParaRPr>
          </a:p>
          <a:p>
            <a:endParaRPr lang="es-ES" sz="1200" dirty="0">
              <a:latin typeface="Century" panose="02040604050505020304" pitchFamily="18" charset="0"/>
            </a:endParaRPr>
          </a:p>
          <a:p>
            <a:r>
              <a:rPr lang="es-ES" sz="1200" b="1" dirty="0" smtClean="0">
                <a:solidFill>
                  <a:srgbClr val="0070C0"/>
                </a:solidFill>
                <a:latin typeface="Century" panose="02040604050505020304" pitchFamily="18" charset="0"/>
              </a:rPr>
              <a:t>		</a:t>
            </a:r>
            <a:r>
              <a:rPr lang="es-ES" sz="1200" b="1" u="sng" dirty="0" smtClean="0">
                <a:solidFill>
                  <a:srgbClr val="0070C0"/>
                </a:solidFill>
                <a:latin typeface="Century" panose="02040604050505020304" pitchFamily="18" charset="0"/>
              </a:rPr>
              <a:t>Si </a:t>
            </a:r>
            <a:r>
              <a:rPr lang="es-ES" sz="1200" b="1" u="sng" dirty="0">
                <a:solidFill>
                  <a:srgbClr val="0070C0"/>
                </a:solidFill>
                <a:latin typeface="Century" panose="02040604050505020304" pitchFamily="18" charset="0"/>
              </a:rPr>
              <a:t>( </a:t>
            </a:r>
            <a:r>
              <a:rPr lang="es-ES" sz="1200" b="1" u="sng" dirty="0" err="1">
                <a:solidFill>
                  <a:srgbClr val="0070C0"/>
                </a:solidFill>
                <a:latin typeface="Century" panose="02040604050505020304" pitchFamily="18" charset="0"/>
              </a:rPr>
              <a:t>Es_tabu</a:t>
            </a:r>
            <a:r>
              <a:rPr lang="es-ES" sz="1200" b="1" u="sng" dirty="0">
                <a:solidFill>
                  <a:srgbClr val="0070C0"/>
                </a:solidFill>
                <a:latin typeface="Century" panose="02040604050505020304" pitchFamily="18" charset="0"/>
              </a:rPr>
              <a:t>( Movimiento ) ) </a:t>
            </a:r>
            <a:endParaRPr lang="es-ES" sz="1200" b="1" u="sng" dirty="0" smtClean="0">
              <a:solidFill>
                <a:srgbClr val="0070C0"/>
              </a:solidFill>
              <a:latin typeface="Century" panose="02040604050505020304" pitchFamily="18" charset="0"/>
            </a:endParaRPr>
          </a:p>
          <a:p>
            <a:endParaRPr lang="es-ES" sz="1200" b="1" u="sng" dirty="0">
              <a:solidFill>
                <a:srgbClr val="0070C0"/>
              </a:solidFill>
              <a:latin typeface="Century" panose="02040604050505020304" pitchFamily="18" charset="0"/>
            </a:endParaRP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		</a:t>
            </a:r>
            <a:r>
              <a:rPr lang="es-ES" sz="1200" dirty="0" err="1" smtClean="0">
                <a:solidFill>
                  <a:srgbClr val="000000"/>
                </a:solidFill>
                <a:latin typeface="Century" panose="02040604050505020304" pitchFamily="18" charset="0"/>
              </a:rPr>
              <a:t>Tabu</a:t>
            </a:r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&lt;- +Copia </a:t>
            </a:r>
            <a:endParaRPr lang="es-ES" sz="1200" dirty="0" smtClean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endParaRPr lang="es-ES" sz="12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		Si 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( </a:t>
            </a:r>
            <a:r>
              <a:rPr lang="es-ES" sz="1200" dirty="0" err="1">
                <a:solidFill>
                  <a:srgbClr val="000000"/>
                </a:solidFill>
                <a:latin typeface="Century" panose="02040604050505020304" pitchFamily="18" charset="0"/>
              </a:rPr>
              <a:t>Criterio_aspiración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 ( Copia, </a:t>
            </a:r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Movimiento ) ) </a:t>
            </a:r>
          </a:p>
          <a:p>
            <a:endParaRPr lang="es-ES" sz="12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			Aspiración 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&lt;- + Copia </a:t>
            </a: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			Quitar 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( Copia, </a:t>
            </a:r>
            <a:r>
              <a:rPr lang="es-ES" sz="1200" dirty="0" err="1">
                <a:solidFill>
                  <a:srgbClr val="000000"/>
                </a:solidFill>
                <a:latin typeface="Century" panose="02040604050505020304" pitchFamily="18" charset="0"/>
              </a:rPr>
              <a:t>Tabu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 ) </a:t>
            </a:r>
            <a:endParaRPr lang="es-ES" sz="1200" dirty="0" smtClean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endParaRPr lang="es-ES" sz="12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	Sino </a:t>
            </a:r>
            <a:endParaRPr lang="es-ES" sz="12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		Admisible 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&lt;- +Copia </a:t>
            </a: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Sino </a:t>
            </a:r>
            <a:endParaRPr lang="es-ES" sz="12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	</a:t>
            </a:r>
            <a:r>
              <a:rPr lang="es-ES" sz="1200" dirty="0" err="1" smtClean="0">
                <a:solidFill>
                  <a:srgbClr val="000000"/>
                </a:solidFill>
                <a:latin typeface="Century" panose="02040604050505020304" pitchFamily="18" charset="0"/>
              </a:rPr>
              <a:t>Tabu</a:t>
            </a:r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&lt;- +Copia </a:t>
            </a:r>
            <a:endParaRPr lang="es-ES" sz="1200" dirty="0" smtClean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endParaRPr lang="es-ES" sz="12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Extender ( Admisible, Aspiración ) </a:t>
            </a:r>
          </a:p>
          <a:p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Devolver Admisible </a:t>
            </a:r>
            <a:endParaRPr lang="es-ES" sz="1200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85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1143000"/>
          </a:xfrm>
        </p:spPr>
        <p:txBody>
          <a:bodyPr/>
          <a:lstStyle/>
          <a:p>
            <a:r>
              <a:rPr lang="es-ES" u="sng" dirty="0" err="1" smtClean="0">
                <a:solidFill>
                  <a:schemeClr val="accent2">
                    <a:lumMod val="75000"/>
                  </a:schemeClr>
                </a:solidFill>
              </a:rPr>
              <a:t>Es_tabú</a:t>
            </a:r>
            <a:r>
              <a:rPr lang="es-ES" u="sng" dirty="0" smtClean="0">
                <a:solidFill>
                  <a:schemeClr val="accent2">
                    <a:lumMod val="75000"/>
                  </a:schemeClr>
                </a:solidFill>
              </a:rPr>
              <a:t>( Solución, Movimiento )</a:t>
            </a:r>
            <a:endParaRPr lang="es-ES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611560" y="1003743"/>
            <a:ext cx="934278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Resultado &lt;- False </a:t>
            </a:r>
            <a:endParaRPr lang="es-ES" sz="1200" dirty="0" smtClean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endParaRPr lang="es-ES" sz="12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Si( </a:t>
            </a:r>
            <a:r>
              <a:rPr lang="es-ES" sz="1200" dirty="0" err="1">
                <a:solidFill>
                  <a:srgbClr val="000000"/>
                </a:solidFill>
                <a:latin typeface="Century" panose="02040604050505020304" pitchFamily="18" charset="0"/>
              </a:rPr>
              <a:t>Tipo_movimiento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 = swap) </a:t>
            </a:r>
            <a:endParaRPr lang="es-ES" sz="1200" dirty="0" smtClean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endParaRPr lang="es-ES" sz="12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i 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&lt;- </a:t>
            </a:r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Movimiento.índice_router_1_swap </a:t>
            </a:r>
            <a:endParaRPr lang="es-ES" sz="12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</a:t>
            </a:r>
            <a:r>
              <a:rPr lang="es-ES" sz="1200" dirty="0" err="1" smtClean="0">
                <a:solidFill>
                  <a:srgbClr val="000000"/>
                </a:solidFill>
                <a:latin typeface="Century" panose="02040604050505020304" pitchFamily="18" charset="0"/>
              </a:rPr>
              <a:t>Posx</a:t>
            </a:r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&lt;- </a:t>
            </a:r>
            <a:r>
              <a:rPr lang="es-ES" sz="1200" dirty="0" err="1">
                <a:solidFill>
                  <a:srgbClr val="000000"/>
                </a:solidFill>
                <a:latin typeface="Century" panose="02040604050505020304" pitchFamily="18" charset="0"/>
              </a:rPr>
              <a:t>solución.router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[ i ].</a:t>
            </a:r>
            <a:r>
              <a:rPr lang="es-ES" sz="1200" dirty="0" err="1">
                <a:solidFill>
                  <a:srgbClr val="000000"/>
                </a:solidFill>
                <a:latin typeface="Century" panose="02040604050505020304" pitchFamily="18" charset="0"/>
              </a:rPr>
              <a:t>Posx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</a:t>
            </a:r>
            <a:r>
              <a:rPr lang="es-ES" sz="1200" dirty="0" err="1" smtClean="0">
                <a:solidFill>
                  <a:srgbClr val="000000"/>
                </a:solidFill>
                <a:latin typeface="Century" panose="02040604050505020304" pitchFamily="18" charset="0"/>
              </a:rPr>
              <a:t>Posy</a:t>
            </a:r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&lt;- </a:t>
            </a:r>
            <a:r>
              <a:rPr lang="es-ES" sz="1200" dirty="0" err="1">
                <a:solidFill>
                  <a:srgbClr val="000000"/>
                </a:solidFill>
                <a:latin typeface="Century" panose="02040604050505020304" pitchFamily="18" charset="0"/>
              </a:rPr>
              <a:t>solución.router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[ i ].</a:t>
            </a:r>
            <a:r>
              <a:rPr lang="es-ES" sz="1200" dirty="0" err="1">
                <a:solidFill>
                  <a:srgbClr val="000000"/>
                </a:solidFill>
                <a:latin typeface="Century" panose="02040604050505020304" pitchFamily="18" charset="0"/>
              </a:rPr>
              <a:t>Posy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</a:t>
            </a:r>
            <a:r>
              <a:rPr lang="es-ES" sz="1200" dirty="0" err="1" smtClean="0">
                <a:solidFill>
                  <a:srgbClr val="000000"/>
                </a:solidFill>
                <a:latin typeface="Century" panose="02040604050505020304" pitchFamily="18" charset="0"/>
              </a:rPr>
              <a:t>UltimaIteraciónTabu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[ 0 ] &lt;- </a:t>
            </a:r>
            <a:r>
              <a:rPr lang="es-ES" sz="1200" dirty="0" err="1" smtClean="0">
                <a:solidFill>
                  <a:srgbClr val="000000"/>
                </a:solidFill>
                <a:latin typeface="Century" panose="02040604050505020304" pitchFamily="18" charset="0"/>
              </a:rPr>
              <a:t>Tabu_Lista</a:t>
            </a:r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[ 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i ][ </a:t>
            </a:r>
            <a:r>
              <a:rPr lang="es-ES" sz="1200" dirty="0" err="1">
                <a:solidFill>
                  <a:srgbClr val="000000"/>
                </a:solidFill>
                <a:latin typeface="Century" panose="02040604050505020304" pitchFamily="18" charset="0"/>
              </a:rPr>
              <a:t>Posx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 ][ </a:t>
            </a:r>
            <a:r>
              <a:rPr lang="es-ES" sz="1200" dirty="0" err="1">
                <a:solidFill>
                  <a:srgbClr val="000000"/>
                </a:solidFill>
                <a:latin typeface="Century" panose="02040604050505020304" pitchFamily="18" charset="0"/>
              </a:rPr>
              <a:t>Posy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 ] </a:t>
            </a:r>
            <a:endParaRPr lang="es-ES" sz="1200" dirty="0" smtClean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endParaRPr lang="es-ES" sz="12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j 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&lt;- </a:t>
            </a:r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Movimiento.índice_router_2_swap</a:t>
            </a:r>
            <a:endParaRPr lang="es-ES" sz="12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</a:t>
            </a:r>
            <a:r>
              <a:rPr lang="es-ES" sz="1200" dirty="0" err="1" smtClean="0">
                <a:solidFill>
                  <a:srgbClr val="000000"/>
                </a:solidFill>
                <a:latin typeface="Century" panose="02040604050505020304" pitchFamily="18" charset="0"/>
              </a:rPr>
              <a:t>Posx</a:t>
            </a:r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&lt;- </a:t>
            </a:r>
            <a:r>
              <a:rPr lang="es-ES" sz="1200" dirty="0" err="1">
                <a:solidFill>
                  <a:srgbClr val="000000"/>
                </a:solidFill>
                <a:latin typeface="Century" panose="02040604050505020304" pitchFamily="18" charset="0"/>
              </a:rPr>
              <a:t>solución.router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[ j ].</a:t>
            </a:r>
            <a:r>
              <a:rPr lang="es-ES" sz="1200" dirty="0" err="1">
                <a:solidFill>
                  <a:srgbClr val="000000"/>
                </a:solidFill>
                <a:latin typeface="Century" panose="02040604050505020304" pitchFamily="18" charset="0"/>
              </a:rPr>
              <a:t>Posx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</a:t>
            </a:r>
            <a:r>
              <a:rPr lang="es-ES" sz="1200" dirty="0" err="1" smtClean="0">
                <a:solidFill>
                  <a:srgbClr val="000000"/>
                </a:solidFill>
                <a:latin typeface="Century" panose="02040604050505020304" pitchFamily="18" charset="0"/>
              </a:rPr>
              <a:t>Posy</a:t>
            </a:r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&lt;- </a:t>
            </a:r>
            <a:r>
              <a:rPr lang="es-ES" sz="1200" dirty="0" err="1">
                <a:solidFill>
                  <a:srgbClr val="000000"/>
                </a:solidFill>
                <a:latin typeface="Century" panose="02040604050505020304" pitchFamily="18" charset="0"/>
              </a:rPr>
              <a:t>solución.router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[ j ].</a:t>
            </a:r>
            <a:r>
              <a:rPr lang="es-ES" sz="1200" dirty="0" err="1">
                <a:solidFill>
                  <a:srgbClr val="000000"/>
                </a:solidFill>
                <a:latin typeface="Century" panose="02040604050505020304" pitchFamily="18" charset="0"/>
              </a:rPr>
              <a:t>Posy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</a:t>
            </a:r>
            <a:r>
              <a:rPr lang="es-ES" sz="1200" dirty="0" err="1" smtClean="0">
                <a:solidFill>
                  <a:srgbClr val="000000"/>
                </a:solidFill>
                <a:latin typeface="Century" panose="02040604050505020304" pitchFamily="18" charset="0"/>
              </a:rPr>
              <a:t>UltimaIteraciónTabu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[ 1 ] &lt;- </a:t>
            </a:r>
            <a:r>
              <a:rPr lang="es-ES" sz="1200" dirty="0" err="1" smtClean="0">
                <a:solidFill>
                  <a:srgbClr val="000000"/>
                </a:solidFill>
                <a:latin typeface="Century" panose="02040604050505020304" pitchFamily="18" charset="0"/>
              </a:rPr>
              <a:t>Tabu_Lista</a:t>
            </a:r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[ 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j ][ </a:t>
            </a:r>
            <a:r>
              <a:rPr lang="es-ES" sz="1200" dirty="0" err="1">
                <a:solidFill>
                  <a:srgbClr val="000000"/>
                </a:solidFill>
                <a:latin typeface="Century" panose="02040604050505020304" pitchFamily="18" charset="0"/>
              </a:rPr>
              <a:t>Posx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 ][ </a:t>
            </a:r>
            <a:r>
              <a:rPr lang="es-ES" sz="1200" dirty="0" err="1">
                <a:solidFill>
                  <a:srgbClr val="000000"/>
                </a:solidFill>
                <a:latin typeface="Century" panose="02040604050505020304" pitchFamily="18" charset="0"/>
              </a:rPr>
              <a:t>Posy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 ] </a:t>
            </a:r>
            <a:endParaRPr lang="es-ES" sz="1200" dirty="0" smtClean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endParaRPr lang="es-ES" sz="12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</a:t>
            </a:r>
            <a:r>
              <a:rPr lang="es-ES" sz="1200" dirty="0" err="1">
                <a:solidFill>
                  <a:srgbClr val="000000"/>
                </a:solidFill>
                <a:latin typeface="Century" panose="02040604050505020304" pitchFamily="18" charset="0"/>
              </a:rPr>
              <a:t>Movimiento.UltimaIteraciónTabu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 &lt;- </a:t>
            </a:r>
            <a:r>
              <a:rPr lang="es-ES" sz="1200" dirty="0" err="1">
                <a:solidFill>
                  <a:srgbClr val="000000"/>
                </a:solidFill>
                <a:latin typeface="Century" panose="02040604050505020304" pitchFamily="18" charset="0"/>
              </a:rPr>
              <a:t>UltimaIteraciónTabu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endParaRPr lang="es-ES" sz="1200" dirty="0" smtClean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endParaRPr lang="es-ES" sz="12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Resultado 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&lt;- </a:t>
            </a:r>
            <a:r>
              <a:rPr lang="es-ES" sz="1200" dirty="0" err="1">
                <a:solidFill>
                  <a:srgbClr val="000000"/>
                </a:solidFill>
                <a:latin typeface="Century" panose="02040604050505020304" pitchFamily="18" charset="0"/>
              </a:rPr>
              <a:t>UltimaIteraciónTabu</a:t>
            </a:r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[ 0 ] 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&gt; -1 | </a:t>
            </a:r>
            <a:r>
              <a:rPr lang="es-ES" sz="1200" dirty="0" err="1">
                <a:solidFill>
                  <a:srgbClr val="000000"/>
                </a:solidFill>
                <a:latin typeface="Century" panose="02040604050505020304" pitchFamily="18" charset="0"/>
              </a:rPr>
              <a:t>UltimaIteraciónTabu</a:t>
            </a:r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[ 1 ] 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&gt; -</a:t>
            </a:r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1</a:t>
            </a:r>
            <a:endParaRPr lang="es-ES" sz="12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endParaRPr lang="es-ES" sz="1200" dirty="0">
              <a:latin typeface="Century" panose="02040604050505020304" pitchFamily="18" charset="0"/>
            </a:endParaRPr>
          </a:p>
          <a:p>
            <a:r>
              <a:rPr lang="es-ES" sz="1200" dirty="0">
                <a:latin typeface="Century" panose="02040604050505020304" pitchFamily="18" charset="0"/>
              </a:rPr>
              <a:t>Sino </a:t>
            </a:r>
            <a:endParaRPr lang="es-ES" sz="1200" dirty="0" smtClean="0">
              <a:latin typeface="Century" panose="02040604050505020304" pitchFamily="18" charset="0"/>
            </a:endParaRPr>
          </a:p>
          <a:p>
            <a:endParaRPr lang="es-ES" sz="1200" dirty="0">
              <a:latin typeface="Century" panose="02040604050505020304" pitchFamily="18" charset="0"/>
            </a:endParaRPr>
          </a:p>
          <a:p>
            <a:r>
              <a:rPr lang="es-ES" sz="1200" dirty="0" smtClean="0">
                <a:latin typeface="Century" panose="02040604050505020304" pitchFamily="18" charset="0"/>
              </a:rPr>
              <a:t>	i </a:t>
            </a:r>
            <a:r>
              <a:rPr lang="es-ES" sz="1200" dirty="0">
                <a:latin typeface="Century" panose="02040604050505020304" pitchFamily="18" charset="0"/>
              </a:rPr>
              <a:t>&lt;- </a:t>
            </a:r>
            <a:r>
              <a:rPr lang="es-ES" sz="1200" dirty="0" err="1" smtClean="0">
                <a:solidFill>
                  <a:srgbClr val="000000"/>
                </a:solidFill>
                <a:latin typeface="Century" panose="02040604050505020304" pitchFamily="18" charset="0"/>
              </a:rPr>
              <a:t>Movimiento</a:t>
            </a:r>
            <a:r>
              <a:rPr lang="es-ES" sz="1200" dirty="0" err="1" smtClean="0">
                <a:latin typeface="Century" panose="02040604050505020304" pitchFamily="18" charset="0"/>
              </a:rPr>
              <a:t>.índice_router_moveToCell</a:t>
            </a:r>
            <a:endParaRPr lang="es-ES" sz="1200" dirty="0">
              <a:latin typeface="Century" panose="02040604050505020304" pitchFamily="18" charset="0"/>
            </a:endParaRPr>
          </a:p>
          <a:p>
            <a:r>
              <a:rPr lang="es-ES" sz="1200" dirty="0" smtClean="0">
                <a:latin typeface="Century" panose="02040604050505020304" pitchFamily="18" charset="0"/>
              </a:rPr>
              <a:t>	</a:t>
            </a:r>
            <a:r>
              <a:rPr lang="es-ES" sz="1200" dirty="0" err="1" smtClean="0">
                <a:latin typeface="Century" panose="02040604050505020304" pitchFamily="18" charset="0"/>
              </a:rPr>
              <a:t>Posx</a:t>
            </a:r>
            <a:r>
              <a:rPr lang="es-ES" sz="1200" dirty="0" smtClean="0">
                <a:latin typeface="Century" panose="02040604050505020304" pitchFamily="18" charset="0"/>
              </a:rPr>
              <a:t> </a:t>
            </a:r>
            <a:r>
              <a:rPr lang="es-ES" sz="1200" dirty="0">
                <a:latin typeface="Century" panose="02040604050505020304" pitchFamily="18" charset="0"/>
              </a:rPr>
              <a:t>&lt;- </a:t>
            </a:r>
            <a:r>
              <a:rPr lang="es-ES" sz="1200" dirty="0" err="1">
                <a:solidFill>
                  <a:srgbClr val="000000"/>
                </a:solidFill>
                <a:latin typeface="Century" panose="02040604050505020304" pitchFamily="18" charset="0"/>
              </a:rPr>
              <a:t>Movimiento</a:t>
            </a:r>
            <a:r>
              <a:rPr lang="es-ES" sz="1200" dirty="0" err="1" smtClean="0">
                <a:latin typeface="Century" panose="02040604050505020304" pitchFamily="18" charset="0"/>
              </a:rPr>
              <a:t>.Posx</a:t>
            </a:r>
            <a:r>
              <a:rPr lang="es-ES" sz="1200" dirty="0" smtClean="0">
                <a:latin typeface="Century" panose="02040604050505020304" pitchFamily="18" charset="0"/>
              </a:rPr>
              <a:t> </a:t>
            </a:r>
            <a:endParaRPr lang="es-ES" sz="1200" dirty="0">
              <a:latin typeface="Century" panose="02040604050505020304" pitchFamily="18" charset="0"/>
            </a:endParaRPr>
          </a:p>
          <a:p>
            <a:r>
              <a:rPr lang="es-ES" sz="1200" dirty="0" smtClean="0">
                <a:latin typeface="Century" panose="02040604050505020304" pitchFamily="18" charset="0"/>
              </a:rPr>
              <a:t>	</a:t>
            </a:r>
            <a:r>
              <a:rPr lang="es-ES" sz="1200" dirty="0" err="1" smtClean="0">
                <a:latin typeface="Century" panose="02040604050505020304" pitchFamily="18" charset="0"/>
              </a:rPr>
              <a:t>Posy</a:t>
            </a:r>
            <a:r>
              <a:rPr lang="es-ES" sz="1200" dirty="0" smtClean="0">
                <a:latin typeface="Century" panose="02040604050505020304" pitchFamily="18" charset="0"/>
              </a:rPr>
              <a:t> </a:t>
            </a:r>
            <a:r>
              <a:rPr lang="es-ES" sz="1200" dirty="0">
                <a:latin typeface="Century" panose="02040604050505020304" pitchFamily="18" charset="0"/>
              </a:rPr>
              <a:t>&lt;- </a:t>
            </a:r>
            <a:r>
              <a:rPr lang="es-ES" sz="1200" dirty="0" err="1">
                <a:solidFill>
                  <a:srgbClr val="000000"/>
                </a:solidFill>
                <a:latin typeface="Century" panose="02040604050505020304" pitchFamily="18" charset="0"/>
              </a:rPr>
              <a:t>Movimiento</a:t>
            </a:r>
            <a:r>
              <a:rPr lang="es-ES" sz="1200" dirty="0" err="1" smtClean="0">
                <a:latin typeface="Century" panose="02040604050505020304" pitchFamily="18" charset="0"/>
              </a:rPr>
              <a:t>.Posy</a:t>
            </a:r>
            <a:r>
              <a:rPr lang="es-ES" sz="1200" dirty="0" smtClean="0">
                <a:latin typeface="Century" panose="02040604050505020304" pitchFamily="18" charset="0"/>
              </a:rPr>
              <a:t> </a:t>
            </a:r>
            <a:endParaRPr lang="es-ES" sz="1200" dirty="0">
              <a:latin typeface="Century" panose="02040604050505020304" pitchFamily="18" charset="0"/>
            </a:endParaRPr>
          </a:p>
          <a:p>
            <a:r>
              <a:rPr lang="es-ES" sz="1200" dirty="0" smtClean="0">
                <a:latin typeface="Century" panose="02040604050505020304" pitchFamily="18" charset="0"/>
              </a:rPr>
              <a:t>	</a:t>
            </a:r>
            <a:r>
              <a:rPr lang="es-ES" sz="1200" dirty="0" err="1" smtClean="0">
                <a:latin typeface="Century" panose="02040604050505020304" pitchFamily="18" charset="0"/>
              </a:rPr>
              <a:t>UltimaIteraciónTabu</a:t>
            </a:r>
            <a:r>
              <a:rPr lang="es-ES" sz="1200" dirty="0" smtClean="0">
                <a:latin typeface="Century" panose="02040604050505020304" pitchFamily="18" charset="0"/>
              </a:rPr>
              <a:t> </a:t>
            </a:r>
            <a:r>
              <a:rPr lang="es-ES" sz="1200" dirty="0">
                <a:latin typeface="Century" panose="02040604050505020304" pitchFamily="18" charset="0"/>
              </a:rPr>
              <a:t>&lt;- </a:t>
            </a:r>
            <a:r>
              <a:rPr lang="es-ES" sz="1200" dirty="0" err="1" smtClean="0">
                <a:latin typeface="Century" panose="02040604050505020304" pitchFamily="18" charset="0"/>
              </a:rPr>
              <a:t>Tabu_Lista</a:t>
            </a:r>
            <a:r>
              <a:rPr lang="es-ES" sz="1200" dirty="0" smtClean="0">
                <a:latin typeface="Century" panose="02040604050505020304" pitchFamily="18" charset="0"/>
              </a:rPr>
              <a:t>[ </a:t>
            </a:r>
            <a:r>
              <a:rPr lang="es-ES" sz="1200" dirty="0">
                <a:latin typeface="Century" panose="02040604050505020304" pitchFamily="18" charset="0"/>
              </a:rPr>
              <a:t>i ][ </a:t>
            </a:r>
            <a:r>
              <a:rPr lang="es-ES" sz="1200" dirty="0" err="1">
                <a:latin typeface="Century" panose="02040604050505020304" pitchFamily="18" charset="0"/>
              </a:rPr>
              <a:t>Posx</a:t>
            </a:r>
            <a:r>
              <a:rPr lang="es-ES" sz="1200" dirty="0">
                <a:latin typeface="Century" panose="02040604050505020304" pitchFamily="18" charset="0"/>
              </a:rPr>
              <a:t> ][ </a:t>
            </a:r>
            <a:r>
              <a:rPr lang="es-ES" sz="1200" dirty="0" err="1">
                <a:latin typeface="Century" panose="02040604050505020304" pitchFamily="18" charset="0"/>
              </a:rPr>
              <a:t>Posy</a:t>
            </a:r>
            <a:r>
              <a:rPr lang="es-ES" sz="1200" dirty="0">
                <a:latin typeface="Century" panose="02040604050505020304" pitchFamily="18" charset="0"/>
              </a:rPr>
              <a:t> ] </a:t>
            </a:r>
            <a:endParaRPr lang="es-ES" sz="1200" dirty="0" smtClean="0">
              <a:latin typeface="Century" panose="02040604050505020304" pitchFamily="18" charset="0"/>
            </a:endParaRPr>
          </a:p>
          <a:p>
            <a:endParaRPr lang="es-ES" sz="1200" dirty="0">
              <a:latin typeface="Century" panose="02040604050505020304" pitchFamily="18" charset="0"/>
            </a:endParaRPr>
          </a:p>
          <a:p>
            <a:r>
              <a:rPr lang="es-ES" sz="1200" dirty="0" smtClean="0">
                <a:latin typeface="Century" panose="02040604050505020304" pitchFamily="18" charset="0"/>
              </a:rPr>
              <a:t>	</a:t>
            </a:r>
            <a:r>
              <a:rPr lang="es-ES" sz="1200" dirty="0" err="1">
                <a:solidFill>
                  <a:srgbClr val="000000"/>
                </a:solidFill>
                <a:latin typeface="Century" panose="02040604050505020304" pitchFamily="18" charset="0"/>
              </a:rPr>
              <a:t>Movimiento</a:t>
            </a:r>
            <a:r>
              <a:rPr lang="es-ES" sz="1200" dirty="0" err="1" smtClean="0">
                <a:latin typeface="Century" panose="02040604050505020304" pitchFamily="18" charset="0"/>
              </a:rPr>
              <a:t>.UltimaIteraciónTabu</a:t>
            </a:r>
            <a:r>
              <a:rPr lang="es-ES" sz="1200" dirty="0" smtClean="0">
                <a:latin typeface="Century" panose="02040604050505020304" pitchFamily="18" charset="0"/>
              </a:rPr>
              <a:t> </a:t>
            </a:r>
            <a:r>
              <a:rPr lang="es-ES" sz="1200" dirty="0">
                <a:latin typeface="Century" panose="02040604050505020304" pitchFamily="18" charset="0"/>
              </a:rPr>
              <a:t>&lt;- </a:t>
            </a:r>
            <a:r>
              <a:rPr lang="es-ES" sz="1200" dirty="0" err="1">
                <a:latin typeface="Century" panose="02040604050505020304" pitchFamily="18" charset="0"/>
              </a:rPr>
              <a:t>UltimaIteraciónTabu</a:t>
            </a:r>
            <a:r>
              <a:rPr lang="es-ES" sz="1200" dirty="0">
                <a:latin typeface="Century" panose="02040604050505020304" pitchFamily="18" charset="0"/>
              </a:rPr>
              <a:t> </a:t>
            </a:r>
            <a:endParaRPr lang="es-ES" sz="1200" dirty="0" smtClean="0">
              <a:latin typeface="Century" panose="02040604050505020304" pitchFamily="18" charset="0"/>
            </a:endParaRPr>
          </a:p>
          <a:p>
            <a:endParaRPr lang="es-ES" sz="1200" dirty="0">
              <a:latin typeface="Century" panose="02040604050505020304" pitchFamily="18" charset="0"/>
            </a:endParaRPr>
          </a:p>
          <a:p>
            <a:r>
              <a:rPr lang="es-ES" sz="1200" dirty="0" smtClean="0">
                <a:latin typeface="Century" panose="02040604050505020304" pitchFamily="18" charset="0"/>
              </a:rPr>
              <a:t>	Resultado </a:t>
            </a:r>
            <a:r>
              <a:rPr lang="es-ES" sz="1200" dirty="0">
                <a:latin typeface="Century" panose="02040604050505020304" pitchFamily="18" charset="0"/>
              </a:rPr>
              <a:t>&lt;- ( </a:t>
            </a:r>
            <a:r>
              <a:rPr lang="es-ES" sz="1200" dirty="0" err="1">
                <a:latin typeface="Century" panose="02040604050505020304" pitchFamily="18" charset="0"/>
              </a:rPr>
              <a:t>UltimaIteraciónTabu</a:t>
            </a:r>
            <a:r>
              <a:rPr lang="es-ES" sz="1200" dirty="0">
                <a:latin typeface="Century" panose="02040604050505020304" pitchFamily="18" charset="0"/>
              </a:rPr>
              <a:t> &gt; -1 ) </a:t>
            </a:r>
            <a:endParaRPr lang="es-ES" sz="1200" dirty="0" smtClean="0">
              <a:latin typeface="Century" panose="02040604050505020304" pitchFamily="18" charset="0"/>
            </a:endParaRPr>
          </a:p>
          <a:p>
            <a:endParaRPr lang="es-ES" sz="1200" dirty="0">
              <a:latin typeface="Century" panose="02040604050505020304" pitchFamily="18" charset="0"/>
            </a:endParaRPr>
          </a:p>
          <a:p>
            <a:r>
              <a:rPr lang="es-ES" sz="1200" dirty="0">
                <a:latin typeface="Century" panose="02040604050505020304" pitchFamily="18" charset="0"/>
              </a:rPr>
              <a:t>Devolver Resultado </a:t>
            </a:r>
          </a:p>
        </p:txBody>
      </p:sp>
    </p:spTree>
    <p:extLst>
      <p:ext uri="{BB962C8B-B14F-4D97-AF65-F5344CB8AC3E}">
        <p14:creationId xmlns:p14="http://schemas.microsoft.com/office/powerpoint/2010/main" val="368735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-171400"/>
            <a:ext cx="8229600" cy="1143000"/>
          </a:xfrm>
        </p:spPr>
        <p:txBody>
          <a:bodyPr/>
          <a:lstStyle/>
          <a:p>
            <a:r>
              <a:rPr lang="es-ES" u="sng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Admisible( Solución )</a:t>
            </a:r>
          </a:p>
        </p:txBody>
      </p:sp>
      <p:sp>
        <p:nvSpPr>
          <p:cNvPr id="4" name="Rectángulo 3"/>
          <p:cNvSpPr/>
          <p:nvPr/>
        </p:nvSpPr>
        <p:spPr>
          <a:xfrm>
            <a:off x="899592" y="971600"/>
            <a:ext cx="10873208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Admisible &lt;- [ ] </a:t>
            </a:r>
          </a:p>
          <a:p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Vecindario &lt;- [ ] </a:t>
            </a:r>
          </a:p>
          <a:p>
            <a:r>
              <a:rPr lang="es-ES" sz="1200" dirty="0" err="1">
                <a:solidFill>
                  <a:srgbClr val="000000"/>
                </a:solidFill>
                <a:latin typeface="Century" panose="02040604050505020304" pitchFamily="18" charset="0"/>
              </a:rPr>
              <a:t>Tabu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 &lt;- [ ] </a:t>
            </a:r>
          </a:p>
          <a:p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Aspiración &lt;- [ ] </a:t>
            </a:r>
            <a:endParaRPr lang="es-ES" sz="1200" dirty="0" smtClean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endParaRPr lang="es-ES" sz="12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200" dirty="0">
                <a:latin typeface="Century" panose="02040604050505020304" pitchFamily="18" charset="0"/>
              </a:rPr>
              <a:t>Movimientos &lt;- </a:t>
            </a:r>
            <a:r>
              <a:rPr lang="es-ES" sz="1200" dirty="0" err="1">
                <a:latin typeface="Century" panose="02040604050505020304" pitchFamily="18" charset="0"/>
              </a:rPr>
              <a:t>Generar_movimientos</a:t>
            </a:r>
            <a:r>
              <a:rPr lang="es-ES" sz="1200" dirty="0">
                <a:latin typeface="Century" panose="02040604050505020304" pitchFamily="18" charset="0"/>
              </a:rPr>
              <a:t>( solución ) </a:t>
            </a:r>
            <a:endParaRPr lang="es-ES" sz="1200" dirty="0" smtClean="0">
              <a:latin typeface="Century" panose="02040604050505020304" pitchFamily="18" charset="0"/>
            </a:endParaRPr>
          </a:p>
          <a:p>
            <a:endParaRPr lang="es-ES" sz="1200" dirty="0">
              <a:latin typeface="Century" panose="02040604050505020304" pitchFamily="18" charset="0"/>
            </a:endParaRPr>
          </a:p>
          <a:p>
            <a:r>
              <a:rPr lang="es-ES" sz="1200" dirty="0" err="1">
                <a:solidFill>
                  <a:srgbClr val="000000"/>
                </a:solidFill>
                <a:latin typeface="Century" panose="02040604050505020304" pitchFamily="18" charset="0"/>
              </a:rPr>
              <a:t>Para_todo_movimiento_en_Movimientos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endParaRPr lang="es-ES" sz="1200" dirty="0" smtClean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endParaRPr lang="es-ES" sz="12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Copia 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&lt;- </a:t>
            </a:r>
            <a:r>
              <a:rPr lang="es-ES" sz="1200" dirty="0" err="1">
                <a:solidFill>
                  <a:srgbClr val="000000"/>
                </a:solidFill>
                <a:latin typeface="Century" panose="02040604050505020304" pitchFamily="18" charset="0"/>
              </a:rPr>
              <a:t>Generar_copia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( solución ) </a:t>
            </a:r>
          </a:p>
          <a:p>
            <a:r>
              <a:rPr lang="es-ES" sz="1200" dirty="0" smtClean="0">
                <a:latin typeface="Century" panose="02040604050505020304" pitchFamily="18" charset="0"/>
              </a:rPr>
              <a:t>	</a:t>
            </a:r>
            <a:r>
              <a:rPr lang="es-ES" sz="1200" dirty="0" err="1" smtClean="0">
                <a:latin typeface="Century" panose="02040604050505020304" pitchFamily="18" charset="0"/>
              </a:rPr>
              <a:t>Aplicar_movimiento</a:t>
            </a:r>
            <a:r>
              <a:rPr lang="es-ES" sz="1200" dirty="0">
                <a:latin typeface="Century" panose="02040604050505020304" pitchFamily="18" charset="0"/>
              </a:rPr>
              <a:t>( Copia, Movimiento ) </a:t>
            </a: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Vecindario 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&lt;- +Copia </a:t>
            </a:r>
            <a:endParaRPr lang="es-ES" sz="1200" dirty="0" smtClean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endParaRPr lang="es-ES" sz="12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200" dirty="0" smtClean="0">
                <a:latin typeface="Century" panose="02040604050505020304" pitchFamily="18" charset="0"/>
              </a:rPr>
              <a:t>	Si </a:t>
            </a:r>
            <a:r>
              <a:rPr lang="es-ES" sz="1200" dirty="0">
                <a:latin typeface="Century" panose="02040604050505020304" pitchFamily="18" charset="0"/>
              </a:rPr>
              <a:t>( </a:t>
            </a:r>
            <a:r>
              <a:rPr lang="es-ES" sz="1200" dirty="0" smtClean="0">
                <a:latin typeface="Century" panose="02040604050505020304" pitchFamily="18" charset="0"/>
              </a:rPr>
              <a:t>No </a:t>
            </a:r>
            <a:r>
              <a:rPr lang="es-ES" sz="1200" dirty="0">
                <a:latin typeface="Century" panose="02040604050505020304" pitchFamily="18" charset="0"/>
              </a:rPr>
              <a:t>( </a:t>
            </a:r>
            <a:r>
              <a:rPr lang="es-ES" sz="1200" dirty="0" err="1">
                <a:latin typeface="Century" panose="02040604050505020304" pitchFamily="18" charset="0"/>
              </a:rPr>
              <a:t>Es_visitada</a:t>
            </a:r>
            <a:r>
              <a:rPr lang="es-ES" sz="1200" dirty="0">
                <a:latin typeface="Century" panose="02040604050505020304" pitchFamily="18" charset="0"/>
              </a:rPr>
              <a:t> ( Copia ) ) ) </a:t>
            </a:r>
            <a:endParaRPr lang="es-ES" sz="1200" dirty="0" smtClean="0">
              <a:latin typeface="Century" panose="02040604050505020304" pitchFamily="18" charset="0"/>
            </a:endParaRPr>
          </a:p>
          <a:p>
            <a:endParaRPr lang="es-ES" sz="1200" dirty="0">
              <a:latin typeface="Century" panose="02040604050505020304" pitchFamily="18" charset="0"/>
            </a:endParaRPr>
          </a:p>
          <a:p>
            <a:r>
              <a:rPr lang="es-ES" sz="1200" dirty="0" smtClean="0">
                <a:latin typeface="Century" panose="02040604050505020304" pitchFamily="18" charset="0"/>
              </a:rPr>
              <a:t>		Si </a:t>
            </a:r>
            <a:r>
              <a:rPr lang="es-ES" sz="1200" dirty="0">
                <a:latin typeface="Century" panose="02040604050505020304" pitchFamily="18" charset="0"/>
              </a:rPr>
              <a:t>( </a:t>
            </a:r>
            <a:r>
              <a:rPr lang="es-ES" sz="1200" dirty="0" err="1">
                <a:latin typeface="Century" panose="02040604050505020304" pitchFamily="18" charset="0"/>
              </a:rPr>
              <a:t>Es_tabu</a:t>
            </a:r>
            <a:r>
              <a:rPr lang="es-ES" sz="1200" dirty="0">
                <a:latin typeface="Century" panose="02040604050505020304" pitchFamily="18" charset="0"/>
              </a:rPr>
              <a:t>( Movimiento ) ) </a:t>
            </a:r>
            <a:endParaRPr lang="es-ES" sz="1200" dirty="0" smtClean="0">
              <a:latin typeface="Century" panose="02040604050505020304" pitchFamily="18" charset="0"/>
            </a:endParaRPr>
          </a:p>
          <a:p>
            <a:endParaRPr lang="es-ES" sz="1200" dirty="0">
              <a:latin typeface="Century" panose="02040604050505020304" pitchFamily="18" charset="0"/>
            </a:endParaRP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		</a:t>
            </a:r>
            <a:r>
              <a:rPr lang="es-ES" sz="1200" dirty="0" err="1" smtClean="0">
                <a:solidFill>
                  <a:srgbClr val="000000"/>
                </a:solidFill>
                <a:latin typeface="Century" panose="02040604050505020304" pitchFamily="18" charset="0"/>
              </a:rPr>
              <a:t>Tabu</a:t>
            </a:r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&lt;- +Copia </a:t>
            </a:r>
            <a:endParaRPr lang="es-ES" sz="1200" dirty="0" smtClean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endParaRPr lang="es-ES" sz="12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200" b="1" dirty="0" smtClean="0">
                <a:solidFill>
                  <a:srgbClr val="0070C0"/>
                </a:solidFill>
                <a:latin typeface="Century" panose="02040604050505020304" pitchFamily="18" charset="0"/>
              </a:rPr>
              <a:t>			</a:t>
            </a:r>
            <a:r>
              <a:rPr lang="es-ES" sz="1200" b="1" u="sng" dirty="0" smtClean="0">
                <a:solidFill>
                  <a:srgbClr val="0070C0"/>
                </a:solidFill>
                <a:latin typeface="Century" panose="02040604050505020304" pitchFamily="18" charset="0"/>
              </a:rPr>
              <a:t>Si </a:t>
            </a:r>
            <a:r>
              <a:rPr lang="es-ES" sz="1200" b="1" u="sng" dirty="0">
                <a:solidFill>
                  <a:srgbClr val="0070C0"/>
                </a:solidFill>
                <a:latin typeface="Century" panose="02040604050505020304" pitchFamily="18" charset="0"/>
              </a:rPr>
              <a:t>( </a:t>
            </a:r>
            <a:r>
              <a:rPr lang="es-ES" sz="1200" b="1" u="sng" dirty="0" err="1">
                <a:solidFill>
                  <a:srgbClr val="0070C0"/>
                </a:solidFill>
                <a:latin typeface="Century" panose="02040604050505020304" pitchFamily="18" charset="0"/>
              </a:rPr>
              <a:t>Criterio_aspiración</a:t>
            </a:r>
            <a:r>
              <a:rPr lang="es-ES" sz="1200" b="1" u="sng" dirty="0">
                <a:solidFill>
                  <a:srgbClr val="0070C0"/>
                </a:solidFill>
                <a:latin typeface="Century" panose="02040604050505020304" pitchFamily="18" charset="0"/>
              </a:rPr>
              <a:t> ( Copia, Movimiento </a:t>
            </a:r>
            <a:r>
              <a:rPr lang="es-ES" sz="1200" b="1" u="sng" dirty="0" smtClean="0">
                <a:solidFill>
                  <a:srgbClr val="0070C0"/>
                </a:solidFill>
                <a:latin typeface="Century" panose="02040604050505020304" pitchFamily="18" charset="0"/>
              </a:rPr>
              <a:t>) )</a:t>
            </a:r>
          </a:p>
          <a:p>
            <a:r>
              <a:rPr lang="es-ES" sz="1200" b="1" u="sng" dirty="0" smtClean="0">
                <a:solidFill>
                  <a:srgbClr val="0070C0"/>
                </a:solidFill>
                <a:latin typeface="Century" panose="02040604050505020304" pitchFamily="18" charset="0"/>
              </a:rPr>
              <a:t> </a:t>
            </a:r>
            <a:endParaRPr lang="es-ES" sz="1200" b="1" u="sng" dirty="0">
              <a:solidFill>
                <a:srgbClr val="0070C0"/>
              </a:solidFill>
              <a:latin typeface="Century" panose="02040604050505020304" pitchFamily="18" charset="0"/>
            </a:endParaRP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			Aspiración 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&lt;- + Copia </a:t>
            </a: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			Quitar 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( Copia, </a:t>
            </a:r>
            <a:r>
              <a:rPr lang="es-ES" sz="1200" dirty="0" err="1">
                <a:solidFill>
                  <a:srgbClr val="000000"/>
                </a:solidFill>
                <a:latin typeface="Century" panose="02040604050505020304" pitchFamily="18" charset="0"/>
              </a:rPr>
              <a:t>Tabu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 ) </a:t>
            </a:r>
            <a:endParaRPr lang="es-ES" sz="1200" dirty="0" smtClean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endParaRPr lang="es-ES" sz="12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	Sino </a:t>
            </a:r>
            <a:endParaRPr lang="es-ES" sz="12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		Admisible 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&lt;- +Copia </a:t>
            </a: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Sino </a:t>
            </a:r>
            <a:endParaRPr lang="es-ES" sz="12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	</a:t>
            </a:r>
            <a:r>
              <a:rPr lang="es-ES" sz="1200" dirty="0" err="1" smtClean="0">
                <a:solidFill>
                  <a:srgbClr val="000000"/>
                </a:solidFill>
                <a:latin typeface="Century" panose="02040604050505020304" pitchFamily="18" charset="0"/>
              </a:rPr>
              <a:t>Tabu</a:t>
            </a:r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&lt;- +Copia </a:t>
            </a:r>
            <a:endParaRPr lang="es-ES" sz="1200" dirty="0" smtClean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endParaRPr lang="es-ES" sz="12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Extender ( Admisible, Aspiración ) </a:t>
            </a:r>
          </a:p>
          <a:p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Devolver Admisible </a:t>
            </a:r>
            <a:endParaRPr lang="es-ES" sz="1200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70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-171400"/>
            <a:ext cx="8229600" cy="1143000"/>
          </a:xfrm>
        </p:spPr>
        <p:txBody>
          <a:bodyPr>
            <a:normAutofit/>
          </a:bodyPr>
          <a:lstStyle/>
          <a:p>
            <a:r>
              <a:rPr lang="es-ES" sz="3600" u="sng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Criterio_Aspiración</a:t>
            </a:r>
            <a:r>
              <a:rPr lang="es-ES" sz="3600" u="sng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Solución, Movimiento)</a:t>
            </a:r>
            <a:endParaRPr lang="es-ES" sz="3600" u="sng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611560" y="999064"/>
            <a:ext cx="977483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Resultado &lt;- False </a:t>
            </a:r>
            <a:endParaRPr lang="es-ES" sz="1200" dirty="0" smtClean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endParaRPr lang="es-ES" sz="12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400" b="1" u="sng" dirty="0">
                <a:solidFill>
                  <a:srgbClr val="0070C0"/>
                </a:solidFill>
                <a:latin typeface="Century" panose="02040604050505020304" pitchFamily="18" charset="0"/>
              </a:rPr>
              <a:t>Si( </a:t>
            </a:r>
            <a:r>
              <a:rPr lang="es-ES" sz="1400" b="1" u="sng" dirty="0" err="1" smtClean="0">
                <a:solidFill>
                  <a:srgbClr val="0070C0"/>
                </a:solidFill>
                <a:latin typeface="Century" panose="02040604050505020304" pitchFamily="18" charset="0"/>
              </a:rPr>
              <a:t>Es_Mejor_Que</a:t>
            </a:r>
            <a:r>
              <a:rPr lang="es-ES" sz="1400" b="1" u="sng" dirty="0" smtClean="0">
                <a:solidFill>
                  <a:srgbClr val="0070C0"/>
                </a:solidFill>
                <a:latin typeface="Century" panose="02040604050505020304" pitchFamily="18" charset="0"/>
              </a:rPr>
              <a:t>( </a:t>
            </a:r>
            <a:r>
              <a:rPr lang="es-ES" sz="1400" b="1" u="sng" dirty="0">
                <a:solidFill>
                  <a:srgbClr val="0070C0"/>
                </a:solidFill>
                <a:latin typeface="Century" panose="02040604050505020304" pitchFamily="18" charset="0"/>
              </a:rPr>
              <a:t>solución, </a:t>
            </a:r>
            <a:r>
              <a:rPr lang="es-ES" sz="1400" b="1" u="sng" dirty="0" err="1">
                <a:solidFill>
                  <a:srgbClr val="0070C0"/>
                </a:solidFill>
                <a:latin typeface="Century" panose="02040604050505020304" pitchFamily="18" charset="0"/>
              </a:rPr>
              <a:t>Mejor_solución_encontrada</a:t>
            </a:r>
            <a:r>
              <a:rPr lang="es-ES" sz="1400" b="1" u="sng" dirty="0">
                <a:solidFill>
                  <a:srgbClr val="0070C0"/>
                </a:solidFill>
                <a:latin typeface="Century" panose="02040604050505020304" pitchFamily="18" charset="0"/>
              </a:rPr>
              <a:t>) ) </a:t>
            </a:r>
            <a:endParaRPr lang="es-ES" sz="1400" b="1" u="sng" dirty="0" smtClean="0">
              <a:solidFill>
                <a:srgbClr val="0070C0"/>
              </a:solidFill>
              <a:latin typeface="Century" panose="02040604050505020304" pitchFamily="18" charset="0"/>
            </a:endParaRPr>
          </a:p>
          <a:p>
            <a:endParaRPr lang="es-ES" sz="12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Resultado 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&lt;- True </a:t>
            </a:r>
            <a:endParaRPr lang="es-ES" sz="1200" dirty="0" smtClean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endParaRPr lang="es-ES" sz="12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Sino </a:t>
            </a:r>
            <a:endParaRPr lang="es-ES" sz="1200" dirty="0" smtClean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endParaRPr lang="es-ES" sz="12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Si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( </a:t>
            </a:r>
            <a:r>
              <a:rPr lang="es-ES" sz="1200" dirty="0" err="1">
                <a:solidFill>
                  <a:srgbClr val="000000"/>
                </a:solidFill>
                <a:latin typeface="Century" panose="02040604050505020304" pitchFamily="18" charset="0"/>
              </a:rPr>
              <a:t>Tipo_movimiento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 == swap) </a:t>
            </a:r>
            <a:endParaRPr lang="es-ES" sz="1200" dirty="0" smtClean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endParaRPr lang="es-ES" sz="12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	a1 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&lt;- </a:t>
            </a:r>
            <a:r>
              <a:rPr lang="es-ES" sz="1200" dirty="0" err="1">
                <a:solidFill>
                  <a:srgbClr val="000000"/>
                </a:solidFill>
                <a:latin typeface="Century" panose="02040604050505020304" pitchFamily="18" charset="0"/>
              </a:rPr>
              <a:t>Movimiento.UltimaIteraciónTabu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[ 0 ] </a:t>
            </a: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	a2 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&lt;- </a:t>
            </a:r>
            <a:r>
              <a:rPr lang="es-ES" sz="1200" dirty="0" err="1">
                <a:solidFill>
                  <a:srgbClr val="000000"/>
                </a:solidFill>
                <a:latin typeface="Century" panose="02040604050505020304" pitchFamily="18" charset="0"/>
              </a:rPr>
              <a:t>Movimiento.UltimaIteraciónTabu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[ 1 </a:t>
            </a:r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]</a:t>
            </a: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endParaRPr lang="es-ES" sz="12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	b 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&lt;- </a:t>
            </a:r>
            <a:r>
              <a:rPr lang="es-ES" sz="1200" dirty="0" err="1">
                <a:solidFill>
                  <a:srgbClr val="000000"/>
                </a:solidFill>
                <a:latin typeface="Century" panose="02040604050505020304" pitchFamily="18" charset="0"/>
              </a:rPr>
              <a:t>Valor_aspiración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endParaRPr lang="es-ES" sz="1200" dirty="0" smtClean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endParaRPr lang="es-ES" sz="12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	c 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&lt;- </a:t>
            </a:r>
            <a:r>
              <a:rPr lang="es-ES" sz="1200" dirty="0" err="1">
                <a:solidFill>
                  <a:srgbClr val="000000"/>
                </a:solidFill>
                <a:latin typeface="Century" panose="02040604050505020304" pitchFamily="18" charset="0"/>
              </a:rPr>
              <a:t>Iteración_actual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endParaRPr lang="es-ES" sz="1200" dirty="0" smtClean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endParaRPr lang="es-ES" sz="12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	Resultado 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&lt;- ( Máximo( a1, a2 ) + b &lt;= c ) </a:t>
            </a:r>
            <a:endParaRPr lang="es-ES" sz="1200" dirty="0" smtClean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endParaRPr lang="es-ES" sz="12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Sino </a:t>
            </a:r>
          </a:p>
          <a:p>
            <a:endParaRPr lang="es-ES" sz="12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	a 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&lt;- </a:t>
            </a:r>
            <a:r>
              <a:rPr lang="es-ES" sz="1200" dirty="0" err="1">
                <a:solidFill>
                  <a:srgbClr val="000000"/>
                </a:solidFill>
                <a:latin typeface="Century" panose="02040604050505020304" pitchFamily="18" charset="0"/>
              </a:rPr>
              <a:t>Movimiento.UltimaIteraciónTabu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endParaRPr lang="es-ES" sz="1200" dirty="0" smtClean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endParaRPr lang="es-ES" sz="12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	b 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&lt;- </a:t>
            </a:r>
            <a:r>
              <a:rPr lang="es-ES" sz="1200" dirty="0" err="1">
                <a:solidFill>
                  <a:srgbClr val="000000"/>
                </a:solidFill>
                <a:latin typeface="Century" panose="02040604050505020304" pitchFamily="18" charset="0"/>
              </a:rPr>
              <a:t>Valor_aspiración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endParaRPr lang="es-ES" sz="1200" dirty="0" smtClean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endParaRPr lang="es-ES" sz="12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	c 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&lt;- </a:t>
            </a:r>
            <a:r>
              <a:rPr lang="es-ES" sz="1200" dirty="0" err="1">
                <a:solidFill>
                  <a:srgbClr val="000000"/>
                </a:solidFill>
                <a:latin typeface="Century" panose="02040604050505020304" pitchFamily="18" charset="0"/>
              </a:rPr>
              <a:t>Iteración_actual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endParaRPr lang="es-ES" sz="1200" dirty="0" smtClean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endParaRPr lang="es-ES" sz="12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	Resultado 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&lt;- ( a + b &lt;= c ) </a:t>
            </a:r>
            <a:endParaRPr lang="es-ES" sz="1200" dirty="0" smtClean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endParaRPr lang="es-ES" sz="12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Devolver Resultado </a:t>
            </a:r>
            <a:endParaRPr lang="es-ES" sz="1200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30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0574" y="-99392"/>
            <a:ext cx="8229600" cy="1143000"/>
          </a:xfrm>
        </p:spPr>
        <p:txBody>
          <a:bodyPr/>
          <a:lstStyle/>
          <a:p>
            <a:r>
              <a:rPr lang="es-ES" u="sng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Es_mejor_que</a:t>
            </a:r>
            <a:r>
              <a:rPr lang="es-ES" u="sng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Solución, Solución )</a:t>
            </a:r>
            <a:endParaRPr lang="es-ES" u="sng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611560" y="1484784"/>
            <a:ext cx="941479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rgbClr val="000000"/>
                </a:solidFill>
                <a:latin typeface="Century" panose="02040604050505020304" pitchFamily="18" charset="0"/>
              </a:rPr>
              <a:t>Resultado &lt;- False </a:t>
            </a:r>
            <a:endParaRPr lang="es-ES" sz="1400" dirty="0" smtClean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endParaRPr lang="es-ES" sz="14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400" dirty="0">
                <a:solidFill>
                  <a:srgbClr val="000000"/>
                </a:solidFill>
                <a:latin typeface="Century" panose="02040604050505020304" pitchFamily="18" charset="0"/>
              </a:rPr>
              <a:t>Sol_1_fitness_1 &lt;- solución_1.MayorComponenteConexa </a:t>
            </a:r>
          </a:p>
          <a:p>
            <a:r>
              <a:rPr lang="es-ES" sz="1400" dirty="0">
                <a:solidFill>
                  <a:srgbClr val="000000"/>
                </a:solidFill>
                <a:latin typeface="Century" panose="02040604050505020304" pitchFamily="18" charset="0"/>
              </a:rPr>
              <a:t>Sol_2_fitness_1 &lt;- solución_2.MayorComponenteConexa </a:t>
            </a:r>
            <a:endParaRPr lang="es-ES" sz="1400" dirty="0" smtClean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endParaRPr lang="es-ES" sz="14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4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Si</a:t>
            </a:r>
            <a:r>
              <a:rPr lang="es-ES" sz="1400" dirty="0">
                <a:solidFill>
                  <a:srgbClr val="000000"/>
                </a:solidFill>
                <a:latin typeface="Century" panose="02040604050505020304" pitchFamily="18" charset="0"/>
              </a:rPr>
              <a:t>( Sol_1_fitness_1 &gt; Sol_2_fitness_1 ) </a:t>
            </a:r>
            <a:endParaRPr lang="es-ES" sz="1400" dirty="0" smtClean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endParaRPr lang="es-ES" sz="14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4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Resultado </a:t>
            </a:r>
            <a:r>
              <a:rPr lang="es-ES" sz="1400" dirty="0">
                <a:solidFill>
                  <a:srgbClr val="000000"/>
                </a:solidFill>
                <a:latin typeface="Century" panose="02040604050505020304" pitchFamily="18" charset="0"/>
              </a:rPr>
              <a:t>&lt;- True </a:t>
            </a:r>
            <a:endParaRPr lang="es-ES" sz="1400" dirty="0" smtClean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endParaRPr lang="es-ES" sz="14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400" dirty="0">
                <a:solidFill>
                  <a:srgbClr val="000000"/>
                </a:solidFill>
                <a:latin typeface="Century" panose="02040604050505020304" pitchFamily="18" charset="0"/>
              </a:rPr>
              <a:t>Sino </a:t>
            </a:r>
            <a:endParaRPr lang="es-ES" sz="1400" dirty="0" smtClean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endParaRPr lang="es-ES" sz="14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4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Si</a:t>
            </a:r>
            <a:r>
              <a:rPr lang="es-ES" sz="1400" dirty="0">
                <a:solidFill>
                  <a:srgbClr val="000000"/>
                </a:solidFill>
                <a:latin typeface="Century" panose="02040604050505020304" pitchFamily="18" charset="0"/>
              </a:rPr>
              <a:t>( Sol_1_fitness_1 == Sol_2_fitness_1 ) </a:t>
            </a:r>
            <a:endParaRPr lang="es-ES" sz="1400" dirty="0" smtClean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endParaRPr lang="es-ES" sz="14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4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	Sol_1_fitness_2 </a:t>
            </a:r>
            <a:r>
              <a:rPr lang="es-ES" sz="1400" dirty="0">
                <a:solidFill>
                  <a:srgbClr val="000000"/>
                </a:solidFill>
                <a:latin typeface="Century" panose="02040604050505020304" pitchFamily="18" charset="0"/>
              </a:rPr>
              <a:t>&lt;- solución_1.NúmeroClientesCubiertos </a:t>
            </a:r>
          </a:p>
          <a:p>
            <a:r>
              <a:rPr lang="es-ES" sz="14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	Sol_2_fitness_2 </a:t>
            </a:r>
            <a:r>
              <a:rPr lang="es-ES" sz="1400" dirty="0">
                <a:solidFill>
                  <a:srgbClr val="000000"/>
                </a:solidFill>
                <a:latin typeface="Century" panose="02040604050505020304" pitchFamily="18" charset="0"/>
              </a:rPr>
              <a:t>&lt;- </a:t>
            </a:r>
            <a:r>
              <a:rPr lang="es-ES" sz="14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solución_2.NúmeroClientesCubiertos</a:t>
            </a:r>
          </a:p>
          <a:p>
            <a:r>
              <a:rPr lang="es-ES" sz="14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endParaRPr lang="es-ES" sz="14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4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	Si</a:t>
            </a:r>
            <a:r>
              <a:rPr lang="es-ES" sz="1400" dirty="0">
                <a:solidFill>
                  <a:srgbClr val="000000"/>
                </a:solidFill>
                <a:latin typeface="Century" panose="02040604050505020304" pitchFamily="18" charset="0"/>
              </a:rPr>
              <a:t>( Sol_1_fitness_2 &gt; Sol_2_fitness_2 ) </a:t>
            </a:r>
            <a:endParaRPr lang="es-ES" sz="1400" dirty="0" smtClean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endParaRPr lang="es-ES" sz="14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4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		Resultado </a:t>
            </a:r>
            <a:r>
              <a:rPr lang="es-ES" sz="1400" dirty="0">
                <a:solidFill>
                  <a:srgbClr val="000000"/>
                </a:solidFill>
                <a:latin typeface="Century" panose="02040604050505020304" pitchFamily="18" charset="0"/>
              </a:rPr>
              <a:t>&lt;- True </a:t>
            </a:r>
            <a:endParaRPr lang="es-ES" sz="1400" dirty="0" smtClean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endParaRPr lang="es-ES" sz="1400" dirty="0" smtClean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endParaRPr lang="es-ES" sz="14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400" dirty="0">
                <a:solidFill>
                  <a:srgbClr val="000000"/>
                </a:solidFill>
                <a:latin typeface="Century" panose="02040604050505020304" pitchFamily="18" charset="0"/>
              </a:rPr>
              <a:t>Devolver Resultado </a:t>
            </a:r>
            <a:endParaRPr lang="es-ES" sz="1400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98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15616" y="-243408"/>
            <a:ext cx="6910536" cy="1340768"/>
          </a:xfrm>
        </p:spPr>
        <p:txBody>
          <a:bodyPr/>
          <a:lstStyle/>
          <a:p>
            <a:r>
              <a:rPr lang="es-ES" u="sng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</a:rPr>
              <a:t>executeTSMeshAlgorithm</a:t>
            </a:r>
            <a:endParaRPr lang="es-ES" u="sng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" panose="02040604050505020304" pitchFamily="18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134074" y="980728"/>
            <a:ext cx="8028384" cy="5726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Clientes &lt;- </a:t>
            </a:r>
            <a:r>
              <a:rPr lang="es-ES" sz="1200" dirty="0" err="1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Desplegar_clientes</a:t>
            </a:r>
            <a:endParaRPr lang="es-ES" sz="1200" dirty="0">
              <a:solidFill>
                <a:prstClr val="black"/>
              </a:solidFill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 err="1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Solución_actual</a:t>
            </a: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&lt;- </a:t>
            </a:r>
            <a:r>
              <a:rPr lang="es-ES" sz="1200" dirty="0" err="1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Desplegar_solución_inicial</a:t>
            </a:r>
            <a:endParaRPr lang="es-ES" sz="1200" dirty="0">
              <a:solidFill>
                <a:prstClr val="black"/>
              </a:solidFill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 err="1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Dibujar_solución</a:t>
            </a: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es-ES" sz="1200" dirty="0" err="1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Solución_actual</a:t>
            </a: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)</a:t>
            </a:r>
            <a:endParaRPr lang="es-ES" sz="1200" dirty="0">
              <a:solidFill>
                <a:prstClr val="black"/>
              </a:solidFill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 err="1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Mejor_solución_encontrada</a:t>
            </a: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&lt;- </a:t>
            </a:r>
            <a:r>
              <a:rPr lang="es-ES" sz="1200" dirty="0" err="1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Solución_actual</a:t>
            </a:r>
            <a:endParaRPr lang="es-ES" sz="1200" dirty="0">
              <a:solidFill>
                <a:prstClr val="black"/>
              </a:solidFill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 err="1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Resetear_listas</a:t>
            </a:r>
            <a:endParaRPr lang="es-ES" sz="1200" dirty="0">
              <a:solidFill>
                <a:prstClr val="black"/>
              </a:solidFill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 err="1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Iteración_actual</a:t>
            </a: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&lt;- 0</a:t>
            </a:r>
            <a:endParaRPr lang="es-ES" sz="1200" dirty="0">
              <a:solidFill>
                <a:prstClr val="black"/>
              </a:solidFill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Mientras( </a:t>
            </a:r>
            <a:r>
              <a:rPr lang="es-ES" sz="1200" dirty="0" err="1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( </a:t>
            </a:r>
            <a:r>
              <a:rPr lang="es-ES" sz="1200" dirty="0" err="1" smtClean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Condición_terminación</a:t>
            </a:r>
            <a:r>
              <a:rPr lang="es-ES" sz="1200" dirty="0" smtClean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) </a:t>
            </a: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s-ES" sz="1200" dirty="0">
              <a:solidFill>
                <a:prstClr val="black"/>
              </a:solidFill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Admisible &lt;- </a:t>
            </a:r>
            <a:r>
              <a:rPr lang="es-ES" sz="1200" dirty="0" err="1"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Generar_conjunto_admisible</a:t>
            </a:r>
            <a:endParaRPr lang="es-ES" sz="1200" dirty="0"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200" dirty="0" err="1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Solución_actual_previa</a:t>
            </a: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&lt;- </a:t>
            </a:r>
            <a:r>
              <a:rPr lang="es-ES" sz="1200" dirty="0" err="1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Solución_actual</a:t>
            </a:r>
            <a:endParaRPr lang="es-ES" sz="1200" dirty="0">
              <a:solidFill>
                <a:prstClr val="black"/>
              </a:solidFill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400" b="1" dirty="0">
                <a:solidFill>
                  <a:srgbClr val="0070C0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b="1" u="sng" dirty="0" err="1">
                <a:solidFill>
                  <a:srgbClr val="0070C0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Solución_actual</a:t>
            </a:r>
            <a:r>
              <a:rPr lang="es-ES" sz="1400" b="1" u="sng" dirty="0">
                <a:solidFill>
                  <a:srgbClr val="0070C0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&lt;- </a:t>
            </a:r>
            <a:r>
              <a:rPr lang="es-ES" sz="1400" b="1" u="sng" dirty="0" err="1">
                <a:solidFill>
                  <a:srgbClr val="0070C0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Menos_mala</a:t>
            </a:r>
            <a:r>
              <a:rPr lang="es-ES" sz="1400" b="1" u="sng" dirty="0">
                <a:solidFill>
                  <a:srgbClr val="0070C0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( Admisible </a:t>
            </a:r>
            <a:r>
              <a:rPr lang="es-ES" sz="1400" b="1" u="sng" dirty="0" smtClean="0">
                <a:solidFill>
                  <a:srgbClr val="0070C0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s-ES" sz="1400" dirty="0" smtClean="0"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#Bucle </a:t>
            </a:r>
            <a:r>
              <a:rPr lang="es-ES" sz="1400" dirty="0" err="1" smtClean="0"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s-ES" sz="1400" dirty="0" smtClean="0"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+ “</a:t>
            </a:r>
            <a:r>
              <a:rPr lang="es-ES" sz="1400" dirty="0" err="1" smtClean="0"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Es_mejor_que</a:t>
            </a:r>
            <a:r>
              <a:rPr lang="es-ES" sz="1400" dirty="0" smtClean="0"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”</a:t>
            </a:r>
            <a:endParaRPr lang="es-ES" sz="1400" dirty="0"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Si ( </a:t>
            </a:r>
            <a:r>
              <a:rPr lang="es-ES" sz="1200" dirty="0" err="1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Condición_Intensificación</a:t>
            </a: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):</a:t>
            </a:r>
            <a:endParaRPr lang="es-ES" sz="1200" dirty="0">
              <a:solidFill>
                <a:prstClr val="black"/>
              </a:solidFill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	Intensificación</a:t>
            </a:r>
            <a:endParaRPr lang="es-ES" sz="1200" dirty="0">
              <a:solidFill>
                <a:prstClr val="black"/>
              </a:solidFill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Si ( </a:t>
            </a:r>
            <a:r>
              <a:rPr lang="es-ES" sz="1200" dirty="0" err="1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Condición_Diversificación</a:t>
            </a: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)</a:t>
            </a:r>
            <a:endParaRPr lang="es-ES" sz="1200" dirty="0">
              <a:solidFill>
                <a:prstClr val="black"/>
              </a:solidFill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	Diversificación</a:t>
            </a:r>
            <a:endParaRPr lang="es-ES" sz="1200" dirty="0">
              <a:solidFill>
                <a:prstClr val="black"/>
              </a:solidFill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200" dirty="0" err="1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Actualizar_listas_recencia</a:t>
            </a:r>
            <a:endParaRPr lang="es-ES" sz="1200" dirty="0">
              <a:solidFill>
                <a:prstClr val="black"/>
              </a:solidFill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200" dirty="0" err="1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Actualizar_listas_frecuencia</a:t>
            </a:r>
            <a:endParaRPr lang="es-ES" sz="1200" dirty="0">
              <a:solidFill>
                <a:prstClr val="black"/>
              </a:solidFill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200" dirty="0" err="1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Iteración_actual</a:t>
            </a: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&lt;- +1</a:t>
            </a:r>
            <a:endParaRPr lang="es-ES" sz="1200" dirty="0">
              <a:solidFill>
                <a:prstClr val="black"/>
              </a:solidFill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 err="1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Dibujar_solución</a:t>
            </a: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es-ES" sz="1200" dirty="0" err="1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Mejor_solución_encontrada</a:t>
            </a: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s-ES" sz="1200" dirty="0">
              <a:solidFill>
                <a:prstClr val="black"/>
              </a:solidFill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Devolver </a:t>
            </a:r>
            <a:r>
              <a:rPr lang="es-ES" sz="1200" dirty="0" err="1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Mejor_solución_encontrada</a:t>
            </a:r>
            <a:endParaRPr lang="es-ES" sz="1200" dirty="0">
              <a:solidFill>
                <a:prstClr val="black"/>
              </a:solidFill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50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15616" y="-225085"/>
            <a:ext cx="6910536" cy="1340768"/>
          </a:xfrm>
        </p:spPr>
        <p:txBody>
          <a:bodyPr/>
          <a:lstStyle/>
          <a:p>
            <a:r>
              <a:rPr lang="es-ES" u="sng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</a:rPr>
              <a:t>executeTSMeshAlgorithm</a:t>
            </a:r>
            <a:endParaRPr lang="es-ES" u="sng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" panose="02040604050505020304" pitchFamily="18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187624" y="980728"/>
            <a:ext cx="8028384" cy="5726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Clientes &lt;- </a:t>
            </a:r>
            <a:r>
              <a:rPr lang="es-ES" sz="1200" dirty="0" err="1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Desplegar_clientes</a:t>
            </a:r>
            <a:endParaRPr lang="es-ES" sz="1200" dirty="0">
              <a:solidFill>
                <a:prstClr val="black"/>
              </a:solidFill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 err="1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Solución_actual</a:t>
            </a: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&lt;- </a:t>
            </a:r>
            <a:r>
              <a:rPr lang="es-ES" sz="1200" dirty="0" err="1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Desplegar_solución_inicial</a:t>
            </a:r>
            <a:endParaRPr lang="es-ES" sz="1200" dirty="0">
              <a:solidFill>
                <a:prstClr val="black"/>
              </a:solidFill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 err="1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Dibujar_solución</a:t>
            </a: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es-ES" sz="1200" dirty="0" err="1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Solución_actual</a:t>
            </a: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)</a:t>
            </a:r>
            <a:endParaRPr lang="es-ES" sz="1200" dirty="0">
              <a:solidFill>
                <a:prstClr val="black"/>
              </a:solidFill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 err="1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Mejor_solución_encontrada</a:t>
            </a: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&lt;- </a:t>
            </a:r>
            <a:r>
              <a:rPr lang="es-ES" sz="1200" dirty="0" err="1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Solución_actual</a:t>
            </a:r>
            <a:endParaRPr lang="es-ES" sz="1200" dirty="0">
              <a:solidFill>
                <a:prstClr val="black"/>
              </a:solidFill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 err="1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Resetear_listas</a:t>
            </a:r>
            <a:endParaRPr lang="es-ES" sz="1200" dirty="0">
              <a:solidFill>
                <a:prstClr val="black"/>
              </a:solidFill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 err="1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Iteración_actual</a:t>
            </a: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&lt;- 0</a:t>
            </a:r>
            <a:endParaRPr lang="es-ES" sz="1200" dirty="0">
              <a:solidFill>
                <a:prstClr val="black"/>
              </a:solidFill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Mientras( </a:t>
            </a:r>
            <a:r>
              <a:rPr lang="es-ES" sz="1200" dirty="0" err="1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( </a:t>
            </a:r>
            <a:r>
              <a:rPr lang="es-ES" sz="1200" dirty="0" err="1" smtClean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Condición_terminación</a:t>
            </a:r>
            <a:r>
              <a:rPr lang="es-ES" sz="1200" dirty="0" smtClean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) </a:t>
            </a: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s-ES" sz="1200" dirty="0">
              <a:solidFill>
                <a:prstClr val="black"/>
              </a:solidFill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Admisible &lt;- </a:t>
            </a:r>
            <a:r>
              <a:rPr lang="es-ES" sz="1200" dirty="0" err="1"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Generar_conjunto_admisible</a:t>
            </a:r>
            <a:endParaRPr lang="es-ES" sz="1200" dirty="0"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200" dirty="0" err="1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Solución_actual_previa</a:t>
            </a: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&lt;- </a:t>
            </a:r>
            <a:r>
              <a:rPr lang="es-ES" sz="1200" dirty="0" err="1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Solución_actual</a:t>
            </a:r>
            <a:endParaRPr lang="es-ES" sz="1200" dirty="0">
              <a:solidFill>
                <a:prstClr val="black"/>
              </a:solidFill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200" dirty="0" err="1"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Solución_actual</a:t>
            </a:r>
            <a:r>
              <a:rPr lang="es-ES" sz="1200" dirty="0"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&lt;- </a:t>
            </a:r>
            <a:r>
              <a:rPr lang="es-ES" sz="1200" dirty="0" err="1"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Menos_mala</a:t>
            </a:r>
            <a:r>
              <a:rPr lang="es-ES" sz="1200" dirty="0"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( Admisible )</a:t>
            </a:r>
            <a:endParaRPr lang="es-ES" sz="1200" dirty="0"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400" b="1" dirty="0">
                <a:solidFill>
                  <a:srgbClr val="0070C0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b="1" u="sng" dirty="0">
                <a:solidFill>
                  <a:srgbClr val="0070C0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Si ( </a:t>
            </a:r>
            <a:r>
              <a:rPr lang="es-ES" sz="1400" b="1" u="sng" dirty="0" err="1">
                <a:solidFill>
                  <a:srgbClr val="0070C0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Condición_Intensificación</a:t>
            </a:r>
            <a:r>
              <a:rPr lang="es-ES" sz="1400" b="1" u="sng" dirty="0">
                <a:solidFill>
                  <a:srgbClr val="0070C0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):</a:t>
            </a:r>
            <a:endParaRPr lang="es-ES" sz="1400" b="1" u="sng" dirty="0">
              <a:solidFill>
                <a:srgbClr val="0070C0"/>
              </a:solidFill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	Intensificación</a:t>
            </a:r>
            <a:endParaRPr lang="es-ES" sz="1200" dirty="0"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Si ( </a:t>
            </a:r>
            <a:r>
              <a:rPr lang="es-ES" sz="1200" dirty="0" err="1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Condición_Diversificación</a:t>
            </a: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)</a:t>
            </a:r>
            <a:endParaRPr lang="es-ES" sz="1200" dirty="0">
              <a:solidFill>
                <a:prstClr val="black"/>
              </a:solidFill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	Diversificación</a:t>
            </a:r>
            <a:endParaRPr lang="es-ES" sz="1200" dirty="0">
              <a:solidFill>
                <a:prstClr val="black"/>
              </a:solidFill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200" dirty="0" err="1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Actualizar_listas_recencia</a:t>
            </a:r>
            <a:endParaRPr lang="es-ES" sz="1200" dirty="0">
              <a:solidFill>
                <a:prstClr val="black"/>
              </a:solidFill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200" dirty="0" err="1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Actualizar_listas_frecuencia</a:t>
            </a:r>
            <a:endParaRPr lang="es-ES" sz="1200" dirty="0">
              <a:solidFill>
                <a:prstClr val="black"/>
              </a:solidFill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200" dirty="0" err="1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Iteración_actual</a:t>
            </a: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&lt;- +1</a:t>
            </a:r>
            <a:endParaRPr lang="es-ES" sz="1200" dirty="0">
              <a:solidFill>
                <a:prstClr val="black"/>
              </a:solidFill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 err="1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Dibujar_solución</a:t>
            </a: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es-ES" sz="1200" dirty="0" err="1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Mejor_solución_encontrada</a:t>
            </a: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s-ES" sz="1200" dirty="0">
              <a:solidFill>
                <a:prstClr val="black"/>
              </a:solidFill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Devolver </a:t>
            </a:r>
            <a:r>
              <a:rPr lang="es-ES" sz="1200" dirty="0" err="1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Mejor_solución_encontrada</a:t>
            </a:r>
            <a:endParaRPr lang="es-ES" sz="1200" dirty="0">
              <a:solidFill>
                <a:prstClr val="black"/>
              </a:solidFill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18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s-ES" u="sng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</a:rPr>
              <a:t>TIPO: </a:t>
            </a:r>
            <a:r>
              <a:rPr lang="es-ES" u="sng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</a:rPr>
              <a:t>Client</a:t>
            </a:r>
            <a:endParaRPr lang="es-ES" u="sng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" panose="02040604050505020304" pitchFamily="18" charset="0"/>
            </a:endParaRPr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107504" y="1844824"/>
            <a:ext cx="10369152" cy="5472608"/>
          </a:xfrm>
        </p:spPr>
        <p:txBody>
          <a:bodyPr/>
          <a:lstStyle/>
          <a:p>
            <a:pPr marL="0" indent="0">
              <a:buNone/>
            </a:pPr>
            <a:r>
              <a:rPr lang="es-ES" u="sng" dirty="0" smtClean="0">
                <a:latin typeface="Century" panose="02040604050505020304" pitchFamily="18" charset="0"/>
              </a:rPr>
              <a:t>ATRIBUTOS</a:t>
            </a:r>
            <a:r>
              <a:rPr lang="es-ES" dirty="0" smtClean="0">
                <a:latin typeface="Century" panose="02040604050505020304" pitchFamily="18" charset="0"/>
              </a:rPr>
              <a:t>				</a:t>
            </a:r>
            <a:r>
              <a:rPr lang="es-ES" u="sng" dirty="0" smtClean="0">
                <a:latin typeface="Century" panose="02040604050505020304" pitchFamily="18" charset="0"/>
              </a:rPr>
              <a:t>MÉTODOS</a:t>
            </a:r>
          </a:p>
          <a:p>
            <a:pPr marL="0" indent="0">
              <a:buNone/>
            </a:pPr>
            <a:endParaRPr lang="es-ES" u="sng" dirty="0" smtClean="0">
              <a:latin typeface="Century" panose="02040604050505020304" pitchFamily="18" charset="0"/>
            </a:endParaRPr>
          </a:p>
          <a:p>
            <a:pPr marL="514350" indent="-514350">
              <a:buAutoNum type="arabicPeriod"/>
            </a:pPr>
            <a:r>
              <a:rPr lang="es-ES" dirty="0" smtClean="0">
                <a:latin typeface="Century" panose="02040604050505020304" pitchFamily="18" charset="0"/>
              </a:rPr>
              <a:t>Posición Eje X			1.Get_Posición_X</a:t>
            </a:r>
          </a:p>
          <a:p>
            <a:pPr marL="514350" indent="-514350">
              <a:buAutoNum type="arabicPeriod"/>
            </a:pPr>
            <a:r>
              <a:rPr lang="es-ES" dirty="0" smtClean="0">
                <a:latin typeface="Century" panose="02040604050505020304" pitchFamily="18" charset="0"/>
              </a:rPr>
              <a:t>Posición Eje Y			2.Get_Posición_Y</a:t>
            </a:r>
          </a:p>
          <a:p>
            <a:pPr marL="0" indent="0">
              <a:buNone/>
            </a:pPr>
            <a:endParaRPr lang="es-ES" dirty="0" smtClean="0"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lang="es-ES" dirty="0" smtClean="0">
                <a:latin typeface="Century" panose="02040604050505020304" pitchFamily="18" charset="0"/>
              </a:rPr>
              <a:t>						3.Set_Posición_X</a:t>
            </a:r>
          </a:p>
          <a:p>
            <a:pPr marL="0" indent="0">
              <a:buNone/>
            </a:pPr>
            <a:r>
              <a:rPr lang="es-ES" dirty="0">
                <a:latin typeface="Century" panose="02040604050505020304" pitchFamily="18" charset="0"/>
              </a:rPr>
              <a:t>	</a:t>
            </a:r>
            <a:r>
              <a:rPr lang="es-ES" dirty="0" err="1" smtClean="0">
                <a:solidFill>
                  <a:srgbClr val="0070C0"/>
                </a:solidFill>
                <a:latin typeface="Century" panose="02040604050505020304" pitchFamily="18" charset="0"/>
              </a:rPr>
              <a:t>Router</a:t>
            </a:r>
            <a:r>
              <a:rPr lang="es-ES" dirty="0" smtClean="0">
                <a:solidFill>
                  <a:srgbClr val="0070C0"/>
                </a:solidFill>
                <a:latin typeface="Century" panose="02040604050505020304" pitchFamily="18" charset="0"/>
              </a:rPr>
              <a:t> </a:t>
            </a:r>
            <a:r>
              <a:rPr lang="es-ES" dirty="0" smtClean="0">
                <a:latin typeface="Century" panose="02040604050505020304" pitchFamily="18" charset="0"/>
              </a:rPr>
              <a:t>=&gt;</a:t>
            </a:r>
            <a:r>
              <a:rPr lang="es-ES" dirty="0" smtClean="0">
                <a:solidFill>
                  <a:srgbClr val="0070C0"/>
                </a:solidFill>
                <a:latin typeface="Century" panose="02040604050505020304" pitchFamily="18" charset="0"/>
              </a:rPr>
              <a:t> </a:t>
            </a:r>
            <a:r>
              <a:rPr lang="es-ES" dirty="0" err="1" smtClean="0">
                <a:solidFill>
                  <a:srgbClr val="0070C0"/>
                </a:solidFill>
                <a:latin typeface="Century" panose="02040604050505020304" pitchFamily="18" charset="0"/>
              </a:rPr>
              <a:t>Client</a:t>
            </a:r>
            <a:r>
              <a:rPr lang="es-ES" dirty="0" smtClean="0">
                <a:latin typeface="Century" panose="02040604050505020304" pitchFamily="18" charset="0"/>
              </a:rPr>
              <a:t>		</a:t>
            </a:r>
            <a:r>
              <a:rPr lang="es-ES" dirty="0">
                <a:latin typeface="Century" panose="02040604050505020304" pitchFamily="18" charset="0"/>
              </a:rPr>
              <a:t>4.Set_Posición_Y</a:t>
            </a:r>
          </a:p>
          <a:p>
            <a:pPr marL="0" indent="0">
              <a:buNone/>
            </a:pPr>
            <a:r>
              <a:rPr lang="es-ES" dirty="0" smtClean="0">
                <a:latin typeface="Century" panose="02040604050505020304" pitchFamily="18" charset="0"/>
              </a:rPr>
              <a:t>	</a:t>
            </a:r>
            <a:r>
              <a:rPr lang="es-ES" dirty="0" err="1" smtClean="0">
                <a:solidFill>
                  <a:srgbClr val="0070C0"/>
                </a:solidFill>
                <a:latin typeface="Century" panose="02040604050505020304" pitchFamily="18" charset="0"/>
              </a:rPr>
              <a:t>Router</a:t>
            </a:r>
            <a:r>
              <a:rPr lang="es-ES" dirty="0" smtClean="0">
                <a:solidFill>
                  <a:srgbClr val="0070C0"/>
                </a:solidFill>
                <a:latin typeface="Century" panose="02040604050505020304" pitchFamily="18" charset="0"/>
              </a:rPr>
              <a:t> </a:t>
            </a:r>
            <a:r>
              <a:rPr lang="es-ES" dirty="0" smtClean="0">
                <a:latin typeface="Century" panose="02040604050505020304" pitchFamily="18" charset="0"/>
              </a:rPr>
              <a:t>!&lt;=</a:t>
            </a:r>
            <a:r>
              <a:rPr lang="es-ES" dirty="0" smtClean="0">
                <a:solidFill>
                  <a:srgbClr val="0070C0"/>
                </a:solidFill>
                <a:latin typeface="Century" panose="02040604050505020304" pitchFamily="18" charset="0"/>
              </a:rPr>
              <a:t> </a:t>
            </a:r>
            <a:r>
              <a:rPr lang="es-ES" dirty="0" err="1" smtClean="0">
                <a:solidFill>
                  <a:srgbClr val="0070C0"/>
                </a:solidFill>
                <a:latin typeface="Century" panose="02040604050505020304" pitchFamily="18" charset="0"/>
              </a:rPr>
              <a:t>Client</a:t>
            </a:r>
            <a:endParaRPr lang="es-ES" dirty="0" smtClean="0">
              <a:solidFill>
                <a:srgbClr val="0070C0"/>
              </a:solidFill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08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es-ES" u="sng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Condición_Intensificación</a:t>
            </a:r>
            <a:endParaRPr lang="es-ES" u="sng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1520" y="1052736"/>
            <a:ext cx="8754144" cy="55012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1800" dirty="0" smtClean="0">
                <a:latin typeface="Century" panose="02040604050505020304" pitchFamily="18" charset="0"/>
              </a:rPr>
              <a:t>¿Cuándo llevamos a cabo Intensificación?</a:t>
            </a:r>
          </a:p>
          <a:p>
            <a:pPr marL="0" indent="0">
              <a:buNone/>
            </a:pPr>
            <a:endParaRPr lang="es-ES" sz="1800" dirty="0"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lang="es-ES" sz="1800" dirty="0" smtClean="0">
                <a:latin typeface="Century" panose="02040604050505020304" pitchFamily="18" charset="0"/>
              </a:rPr>
              <a:t>	Se suelen buscar patrones de coincidencias en las características de 	soluciones encontradas.</a:t>
            </a:r>
          </a:p>
          <a:p>
            <a:pPr marL="0" indent="0">
              <a:buNone/>
            </a:pPr>
            <a:endParaRPr lang="es-ES" sz="1800" dirty="0" smtClean="0"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s-ES" sz="1800" dirty="0"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lang="es-ES" sz="1800" dirty="0" smtClean="0">
                <a:latin typeface="Century" panose="02040604050505020304" pitchFamily="18" charset="0"/>
              </a:rPr>
              <a:t>	Esas coincidencias en una característica particular son motivo para 	intensificar la búsqueda en esa zona donde se da esa característica.</a:t>
            </a:r>
          </a:p>
          <a:p>
            <a:pPr marL="0" indent="0">
              <a:buNone/>
            </a:pPr>
            <a:endParaRPr lang="es-ES" sz="1800" dirty="0" smtClean="0"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s-ES" sz="1800" dirty="0"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lang="es-ES" sz="1800" dirty="0" smtClean="0">
                <a:latin typeface="Century" panose="02040604050505020304" pitchFamily="18" charset="0"/>
              </a:rPr>
              <a:t>	Para nuestro caso, hemos tomado las posiciones de los </a:t>
            </a:r>
            <a:r>
              <a:rPr lang="es-ES" sz="1800" dirty="0" err="1" smtClean="0">
                <a:latin typeface="Century" panose="02040604050505020304" pitchFamily="18" charset="0"/>
              </a:rPr>
              <a:t>routers</a:t>
            </a:r>
            <a:r>
              <a:rPr lang="es-ES" sz="1800" dirty="0" smtClean="0">
                <a:latin typeface="Century" panose="02040604050505020304" pitchFamily="18" charset="0"/>
              </a:rPr>
              <a:t> en las 	mejores soluciones encontradas.</a:t>
            </a:r>
          </a:p>
          <a:p>
            <a:pPr marL="0" indent="0">
              <a:buNone/>
            </a:pPr>
            <a:endParaRPr lang="es-ES" sz="1800" dirty="0" smtClean="0"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s-ES" sz="1800" dirty="0"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lang="es-ES" sz="1800" dirty="0" smtClean="0">
                <a:latin typeface="Century" panose="02040604050505020304" pitchFamily="18" charset="0"/>
              </a:rPr>
              <a:t>	Para ello, agregamos a nuestra solución actual las características de las 	mejores soluciones encontradas, esto es mover los </a:t>
            </a:r>
            <a:r>
              <a:rPr lang="es-ES" sz="1800" dirty="0" err="1" smtClean="0">
                <a:latin typeface="Century" panose="02040604050505020304" pitchFamily="18" charset="0"/>
              </a:rPr>
              <a:t>routers</a:t>
            </a:r>
            <a:r>
              <a:rPr lang="es-ES" sz="1800" dirty="0" smtClean="0">
                <a:latin typeface="Century" panose="02040604050505020304" pitchFamily="18" charset="0"/>
              </a:rPr>
              <a:t> de la solución 	actual a las posiciones de los </a:t>
            </a:r>
            <a:r>
              <a:rPr lang="es-ES" sz="1800" dirty="0" err="1" smtClean="0">
                <a:latin typeface="Century" panose="02040604050505020304" pitchFamily="18" charset="0"/>
              </a:rPr>
              <a:t>routers</a:t>
            </a:r>
            <a:r>
              <a:rPr lang="es-ES" sz="1800" dirty="0" smtClean="0">
                <a:latin typeface="Century" panose="02040604050505020304" pitchFamily="18" charset="0"/>
              </a:rPr>
              <a:t> en las mejores soluciones 	encontradas.</a:t>
            </a:r>
            <a:endParaRPr lang="es-ES" sz="1800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8327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15616" y="-225085"/>
            <a:ext cx="6910536" cy="1340768"/>
          </a:xfrm>
        </p:spPr>
        <p:txBody>
          <a:bodyPr/>
          <a:lstStyle/>
          <a:p>
            <a:r>
              <a:rPr lang="es-ES" u="sng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</a:rPr>
              <a:t>executeTSMeshAlgorithm</a:t>
            </a:r>
            <a:endParaRPr lang="es-ES" u="sng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" panose="02040604050505020304" pitchFamily="18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187624" y="980728"/>
            <a:ext cx="8028384" cy="5726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Clientes &lt;- </a:t>
            </a:r>
            <a:r>
              <a:rPr lang="es-ES" sz="1200" dirty="0" err="1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Desplegar_clientes</a:t>
            </a:r>
            <a:endParaRPr lang="es-ES" sz="1200" dirty="0">
              <a:solidFill>
                <a:prstClr val="black"/>
              </a:solidFill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 err="1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Solución_actual</a:t>
            </a: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&lt;- </a:t>
            </a:r>
            <a:r>
              <a:rPr lang="es-ES" sz="1200" dirty="0" err="1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Desplegar_solución_inicial</a:t>
            </a:r>
            <a:endParaRPr lang="es-ES" sz="1200" dirty="0">
              <a:solidFill>
                <a:prstClr val="black"/>
              </a:solidFill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 err="1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Dibujar_solución</a:t>
            </a: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es-ES" sz="1200" dirty="0" err="1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Solución_actual</a:t>
            </a: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)</a:t>
            </a:r>
            <a:endParaRPr lang="es-ES" sz="1200" dirty="0">
              <a:solidFill>
                <a:prstClr val="black"/>
              </a:solidFill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 err="1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Mejor_solución_encontrada</a:t>
            </a: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&lt;- </a:t>
            </a:r>
            <a:r>
              <a:rPr lang="es-ES" sz="1200" dirty="0" err="1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Solución_actual</a:t>
            </a:r>
            <a:endParaRPr lang="es-ES" sz="1200" dirty="0">
              <a:solidFill>
                <a:prstClr val="black"/>
              </a:solidFill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 err="1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Resetear_listas</a:t>
            </a:r>
            <a:endParaRPr lang="es-ES" sz="1200" dirty="0">
              <a:solidFill>
                <a:prstClr val="black"/>
              </a:solidFill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 err="1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Iteración_actual</a:t>
            </a: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&lt;- 0</a:t>
            </a:r>
            <a:endParaRPr lang="es-ES" sz="1200" dirty="0">
              <a:solidFill>
                <a:prstClr val="black"/>
              </a:solidFill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Mientras( </a:t>
            </a:r>
            <a:r>
              <a:rPr lang="es-ES" sz="1200" dirty="0" err="1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( </a:t>
            </a:r>
            <a:r>
              <a:rPr lang="es-ES" sz="1200" dirty="0" err="1" smtClean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Condición_terminación</a:t>
            </a:r>
            <a:r>
              <a:rPr lang="es-ES" sz="1200" dirty="0" smtClean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) </a:t>
            </a: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s-ES" sz="1200" dirty="0">
              <a:solidFill>
                <a:prstClr val="black"/>
              </a:solidFill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Admisible &lt;- </a:t>
            </a:r>
            <a:r>
              <a:rPr lang="es-ES" sz="1200" dirty="0" err="1"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Generar_conjunto_admisible</a:t>
            </a:r>
            <a:endParaRPr lang="es-ES" sz="1200" dirty="0"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200" dirty="0" err="1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Solución_actual_previa</a:t>
            </a: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&lt;- </a:t>
            </a:r>
            <a:r>
              <a:rPr lang="es-ES" sz="1200" dirty="0" err="1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Solución_actual</a:t>
            </a:r>
            <a:endParaRPr lang="es-ES" sz="1200" dirty="0">
              <a:solidFill>
                <a:prstClr val="black"/>
              </a:solidFill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200" dirty="0" err="1"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Solución_actual</a:t>
            </a:r>
            <a:r>
              <a:rPr lang="es-ES" sz="1200" dirty="0"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&lt;- </a:t>
            </a:r>
            <a:r>
              <a:rPr lang="es-ES" sz="1200" dirty="0" err="1"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Menos_mala</a:t>
            </a:r>
            <a:r>
              <a:rPr lang="es-ES" sz="1200" dirty="0"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( Admisible )</a:t>
            </a:r>
            <a:endParaRPr lang="es-ES" sz="1200" dirty="0"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Si ( </a:t>
            </a:r>
            <a:r>
              <a:rPr lang="es-ES" sz="1200" dirty="0" err="1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Condición_Intensificación</a:t>
            </a: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):</a:t>
            </a:r>
            <a:endParaRPr lang="es-ES" sz="1200" dirty="0">
              <a:solidFill>
                <a:prstClr val="black"/>
              </a:solidFill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400" b="1" dirty="0">
                <a:solidFill>
                  <a:srgbClr val="0070C0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s-ES" sz="1400" b="1" u="sng" dirty="0">
                <a:solidFill>
                  <a:srgbClr val="0070C0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Intensificación</a:t>
            </a:r>
            <a:endParaRPr lang="es-ES" sz="1400" b="1" u="sng" dirty="0">
              <a:solidFill>
                <a:srgbClr val="0070C0"/>
              </a:solidFill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Si ( </a:t>
            </a:r>
            <a:r>
              <a:rPr lang="es-ES" sz="1200" dirty="0" err="1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Condición_Diversificación</a:t>
            </a: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)</a:t>
            </a:r>
            <a:endParaRPr lang="es-ES" sz="1200" dirty="0">
              <a:solidFill>
                <a:prstClr val="black"/>
              </a:solidFill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	Diversificación</a:t>
            </a:r>
            <a:endParaRPr lang="es-ES" sz="1200" dirty="0">
              <a:solidFill>
                <a:prstClr val="black"/>
              </a:solidFill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200" dirty="0" err="1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Actualizar_listas_recencia</a:t>
            </a:r>
            <a:endParaRPr lang="es-ES" sz="1200" dirty="0">
              <a:solidFill>
                <a:prstClr val="black"/>
              </a:solidFill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200" dirty="0" err="1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Actualizar_listas_frecuencia</a:t>
            </a:r>
            <a:endParaRPr lang="es-ES" sz="1200" dirty="0">
              <a:solidFill>
                <a:prstClr val="black"/>
              </a:solidFill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200" dirty="0" err="1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Iteración_actual</a:t>
            </a: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&lt;- +1</a:t>
            </a:r>
            <a:endParaRPr lang="es-ES" sz="1200" dirty="0">
              <a:solidFill>
                <a:prstClr val="black"/>
              </a:solidFill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 err="1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Dibujar_solución</a:t>
            </a: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es-ES" sz="1200" dirty="0" err="1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Mejor_solución_encontrada</a:t>
            </a: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s-ES" sz="1200" dirty="0">
              <a:solidFill>
                <a:prstClr val="black"/>
              </a:solidFill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Devolver </a:t>
            </a:r>
            <a:r>
              <a:rPr lang="es-ES" sz="1200" dirty="0" err="1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Mejor_solución_encontrada</a:t>
            </a:r>
            <a:endParaRPr lang="es-ES" sz="1200" dirty="0">
              <a:solidFill>
                <a:prstClr val="black"/>
              </a:solidFill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0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s-ES" u="sng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Intensificación( Solución )</a:t>
            </a:r>
            <a:endParaRPr lang="es-ES" u="sng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259632" y="1556792"/>
            <a:ext cx="113156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i &lt;- 0 </a:t>
            </a:r>
            <a:endParaRPr lang="es-ES" sz="1200" dirty="0" smtClean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endParaRPr lang="es-ES" sz="12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Mientras( i &lt; </a:t>
            </a:r>
            <a:r>
              <a:rPr lang="es-ES" sz="1200" dirty="0" err="1">
                <a:solidFill>
                  <a:srgbClr val="000000"/>
                </a:solidFill>
                <a:latin typeface="Century" panose="02040604050505020304" pitchFamily="18" charset="0"/>
              </a:rPr>
              <a:t>Número_routers_solución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 – 1 ) </a:t>
            </a:r>
            <a:endParaRPr lang="es-ES" sz="1200" dirty="0" smtClean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endParaRPr lang="es-ES" sz="12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j 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&lt;- 0 </a:t>
            </a: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Suma 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&lt;- 0 </a:t>
            </a: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Res 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&lt;- [ ] </a:t>
            </a:r>
            <a:endParaRPr lang="es-ES" sz="1200" dirty="0" smtClean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endParaRPr lang="es-ES" sz="12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Mientras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( j &lt; </a:t>
            </a:r>
            <a:r>
              <a:rPr lang="es-ES" sz="1200" dirty="0" err="1">
                <a:solidFill>
                  <a:srgbClr val="000000"/>
                </a:solidFill>
                <a:latin typeface="Century" panose="02040604050505020304" pitchFamily="18" charset="0"/>
              </a:rPr>
              <a:t>Longitud_lista_mejores_soluciones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 – 1 ) </a:t>
            </a:r>
            <a:endParaRPr lang="es-ES" sz="1200" dirty="0" smtClean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endParaRPr lang="es-ES" sz="12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	</a:t>
            </a:r>
            <a:r>
              <a:rPr lang="es-ES" sz="1200" dirty="0" err="1" smtClean="0">
                <a:solidFill>
                  <a:srgbClr val="000000"/>
                </a:solidFill>
                <a:latin typeface="Century" panose="02040604050505020304" pitchFamily="18" charset="0"/>
              </a:rPr>
              <a:t>Freq</a:t>
            </a:r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&lt;- </a:t>
            </a:r>
            <a:r>
              <a:rPr lang="es-ES" sz="1200" dirty="0" err="1">
                <a:solidFill>
                  <a:srgbClr val="000000"/>
                </a:solidFill>
                <a:latin typeface="Century" panose="02040604050505020304" pitchFamily="18" charset="0"/>
              </a:rPr>
              <a:t>frecuencia_router_i_en_Posx_Posy_de_solución_j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	Suma 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&lt;- +</a:t>
            </a:r>
            <a:r>
              <a:rPr lang="es-ES" sz="1200" dirty="0" err="1">
                <a:solidFill>
                  <a:srgbClr val="000000"/>
                </a:solidFill>
                <a:latin typeface="Century" panose="02040604050505020304" pitchFamily="18" charset="0"/>
              </a:rPr>
              <a:t>Freq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	</a:t>
            </a:r>
            <a:r>
              <a:rPr lang="es-ES" sz="1200" dirty="0" err="1" smtClean="0">
                <a:solidFill>
                  <a:srgbClr val="000000"/>
                </a:solidFill>
                <a:latin typeface="Century" panose="02040604050505020304" pitchFamily="18" charset="0"/>
              </a:rPr>
              <a:t>Posx</a:t>
            </a:r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&lt;- </a:t>
            </a:r>
            <a:r>
              <a:rPr lang="es-ES" sz="1200" dirty="0" err="1">
                <a:solidFill>
                  <a:srgbClr val="000000"/>
                </a:solidFill>
                <a:latin typeface="Century" panose="02040604050505020304" pitchFamily="18" charset="0"/>
              </a:rPr>
              <a:t>Posx_router_i_en_solución_j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	</a:t>
            </a:r>
            <a:r>
              <a:rPr lang="es-ES" sz="1200" dirty="0" err="1" smtClean="0">
                <a:solidFill>
                  <a:srgbClr val="000000"/>
                </a:solidFill>
                <a:latin typeface="Century" panose="02040604050505020304" pitchFamily="18" charset="0"/>
              </a:rPr>
              <a:t>Posy</a:t>
            </a:r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&lt;- </a:t>
            </a:r>
            <a:r>
              <a:rPr lang="es-ES" sz="1200" dirty="0" err="1" smtClean="0">
                <a:solidFill>
                  <a:srgbClr val="000000"/>
                </a:solidFill>
                <a:latin typeface="Century" panose="02040604050505020304" pitchFamily="18" charset="0"/>
              </a:rPr>
              <a:t>Posy_router_i_en_solución_j</a:t>
            </a:r>
            <a:endParaRPr lang="es-ES" sz="12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200" dirty="0" smtClean="0">
                <a:latin typeface="Century" panose="02040604050505020304" pitchFamily="18" charset="0"/>
              </a:rPr>
              <a:t>	</a:t>
            </a:r>
            <a:endParaRPr lang="es-ES" sz="1200" dirty="0">
              <a:latin typeface="Century" panose="02040604050505020304" pitchFamily="18" charset="0"/>
            </a:endParaRPr>
          </a:p>
          <a:p>
            <a:r>
              <a:rPr lang="es-ES" sz="1200" dirty="0" smtClean="0">
                <a:latin typeface="Century" panose="02040604050505020304" pitchFamily="18" charset="0"/>
              </a:rPr>
              <a:t>		Res </a:t>
            </a:r>
            <a:r>
              <a:rPr lang="es-ES" sz="1200" dirty="0">
                <a:latin typeface="Century" panose="02040604050505020304" pitchFamily="18" charset="0"/>
              </a:rPr>
              <a:t>&lt;- [ i, j, </a:t>
            </a:r>
            <a:r>
              <a:rPr lang="es-ES" sz="1200" dirty="0" err="1">
                <a:latin typeface="Century" panose="02040604050505020304" pitchFamily="18" charset="0"/>
              </a:rPr>
              <a:t>Posx</a:t>
            </a:r>
            <a:r>
              <a:rPr lang="es-ES" sz="1200" dirty="0">
                <a:latin typeface="Century" panose="02040604050505020304" pitchFamily="18" charset="0"/>
              </a:rPr>
              <a:t>, </a:t>
            </a:r>
            <a:r>
              <a:rPr lang="es-ES" sz="1200" dirty="0" err="1">
                <a:latin typeface="Century" panose="02040604050505020304" pitchFamily="18" charset="0"/>
              </a:rPr>
              <a:t>Posy</a:t>
            </a:r>
            <a:r>
              <a:rPr lang="es-ES" sz="1200" dirty="0">
                <a:latin typeface="Century" panose="02040604050505020304" pitchFamily="18" charset="0"/>
              </a:rPr>
              <a:t>, </a:t>
            </a:r>
            <a:r>
              <a:rPr lang="es-ES" sz="1200" dirty="0" err="1">
                <a:latin typeface="Century" panose="02040604050505020304" pitchFamily="18" charset="0"/>
              </a:rPr>
              <a:t>Freq</a:t>
            </a:r>
            <a:r>
              <a:rPr lang="es-ES" sz="1200" dirty="0">
                <a:latin typeface="Century" panose="02040604050505020304" pitchFamily="18" charset="0"/>
              </a:rPr>
              <a:t> ] </a:t>
            </a:r>
          </a:p>
          <a:p>
            <a:r>
              <a:rPr lang="es-ES" sz="1200" dirty="0" smtClean="0">
                <a:latin typeface="Century" panose="02040604050505020304" pitchFamily="18" charset="0"/>
              </a:rPr>
              <a:t>		j </a:t>
            </a:r>
            <a:r>
              <a:rPr lang="es-ES" sz="1200" dirty="0">
                <a:latin typeface="Century" panose="02040604050505020304" pitchFamily="18" charset="0"/>
              </a:rPr>
              <a:t>&lt;- +1 </a:t>
            </a:r>
            <a:endParaRPr lang="es-ES" sz="1200" dirty="0" smtClean="0">
              <a:latin typeface="Century" panose="02040604050505020304" pitchFamily="18" charset="0"/>
            </a:endParaRPr>
          </a:p>
          <a:p>
            <a:endParaRPr lang="es-ES" sz="1200" dirty="0">
              <a:latin typeface="Century" panose="02040604050505020304" pitchFamily="18" charset="0"/>
            </a:endParaRPr>
          </a:p>
          <a:p>
            <a:r>
              <a:rPr lang="es-ES" sz="1200" dirty="0" smtClean="0">
                <a:latin typeface="Century" panose="02040604050505020304" pitchFamily="18" charset="0"/>
              </a:rPr>
              <a:t>	Ordenar</a:t>
            </a:r>
            <a:r>
              <a:rPr lang="es-ES" sz="1200" dirty="0">
                <a:latin typeface="Century" panose="02040604050505020304" pitchFamily="18" charset="0"/>
              </a:rPr>
              <a:t>.( Res, Parámetro[ 4 ], </a:t>
            </a:r>
            <a:r>
              <a:rPr lang="es-ES" sz="1200" dirty="0" err="1">
                <a:latin typeface="Century" panose="02040604050505020304" pitchFamily="18" charset="0"/>
              </a:rPr>
              <a:t>Al_reves</a:t>
            </a:r>
            <a:r>
              <a:rPr lang="es-ES" sz="1200" dirty="0">
                <a:latin typeface="Century" panose="02040604050505020304" pitchFamily="18" charset="0"/>
              </a:rPr>
              <a:t> ) </a:t>
            </a:r>
            <a:endParaRPr lang="es-ES" sz="1200" dirty="0" smtClean="0">
              <a:latin typeface="Century" panose="02040604050505020304" pitchFamily="18" charset="0"/>
            </a:endParaRPr>
          </a:p>
          <a:p>
            <a:endParaRPr lang="es-ES" sz="1200" dirty="0">
              <a:latin typeface="Century" panose="02040604050505020304" pitchFamily="18" charset="0"/>
            </a:endParaRPr>
          </a:p>
          <a:p>
            <a:r>
              <a:rPr lang="es-ES" sz="1200" dirty="0" smtClean="0">
                <a:latin typeface="Century" panose="02040604050505020304" pitchFamily="18" charset="0"/>
              </a:rPr>
              <a:t>	Si</a:t>
            </a:r>
            <a:r>
              <a:rPr lang="es-ES" sz="1200" dirty="0">
                <a:latin typeface="Century" panose="02040604050505020304" pitchFamily="18" charset="0"/>
              </a:rPr>
              <a:t>( </a:t>
            </a:r>
            <a:r>
              <a:rPr lang="es-ES" sz="1200" dirty="0" smtClean="0">
                <a:latin typeface="Century" panose="02040604050505020304" pitchFamily="18" charset="0"/>
              </a:rPr>
              <a:t>No( </a:t>
            </a:r>
            <a:r>
              <a:rPr lang="es-ES" sz="1200" dirty="0">
                <a:latin typeface="Century" panose="02040604050505020304" pitchFamily="18" charset="0"/>
              </a:rPr>
              <a:t>Vacío( Res ) | Suma == 0 ) ) </a:t>
            </a:r>
            <a:endParaRPr lang="es-ES" sz="1200" dirty="0" smtClean="0">
              <a:latin typeface="Century" panose="02040604050505020304" pitchFamily="18" charset="0"/>
            </a:endParaRPr>
          </a:p>
          <a:p>
            <a:endParaRPr lang="es-ES" sz="1200" dirty="0">
              <a:latin typeface="Century" panose="02040604050505020304" pitchFamily="18" charset="0"/>
            </a:endParaRPr>
          </a:p>
          <a:p>
            <a:r>
              <a:rPr lang="es-ES" sz="1200" b="1" dirty="0" smtClean="0">
                <a:solidFill>
                  <a:srgbClr val="0070C0"/>
                </a:solidFill>
                <a:latin typeface="Century" panose="02040604050505020304" pitchFamily="18" charset="0"/>
              </a:rPr>
              <a:t>		</a:t>
            </a:r>
            <a:r>
              <a:rPr lang="es-ES" sz="1200" b="1" u="sng" dirty="0" err="1" smtClean="0">
                <a:solidFill>
                  <a:srgbClr val="0070C0"/>
                </a:solidFill>
                <a:latin typeface="Century" panose="02040604050505020304" pitchFamily="18" charset="0"/>
              </a:rPr>
              <a:t>Método_ruleta</a:t>
            </a:r>
            <a:r>
              <a:rPr lang="es-ES" sz="1200" b="1" u="sng" dirty="0">
                <a:solidFill>
                  <a:srgbClr val="0070C0"/>
                </a:solidFill>
                <a:latin typeface="Century" panose="02040604050505020304" pitchFamily="18" charset="0"/>
              </a:rPr>
              <a:t>( solución, Res, Suma </a:t>
            </a:r>
            <a:r>
              <a:rPr lang="es-ES" sz="1200" b="1" u="sng" dirty="0" smtClean="0">
                <a:solidFill>
                  <a:srgbClr val="0070C0"/>
                </a:solidFill>
                <a:latin typeface="Century" panose="02040604050505020304" pitchFamily="18" charset="0"/>
              </a:rPr>
              <a:t>)</a:t>
            </a:r>
          </a:p>
          <a:p>
            <a:r>
              <a:rPr lang="es-ES" sz="1200" b="1" u="sng" dirty="0" smtClean="0">
                <a:solidFill>
                  <a:srgbClr val="0070C0"/>
                </a:solidFill>
                <a:latin typeface="Century" panose="02040604050505020304" pitchFamily="18" charset="0"/>
              </a:rPr>
              <a:t> </a:t>
            </a:r>
            <a:endParaRPr lang="es-ES" sz="1200" b="1" u="sng" dirty="0">
              <a:solidFill>
                <a:srgbClr val="0070C0"/>
              </a:solidFill>
              <a:latin typeface="Century" panose="02040604050505020304" pitchFamily="18" charset="0"/>
            </a:endParaRPr>
          </a:p>
          <a:p>
            <a:r>
              <a:rPr lang="es-ES" sz="1200" dirty="0" smtClean="0">
                <a:latin typeface="Century" panose="02040604050505020304" pitchFamily="18" charset="0"/>
              </a:rPr>
              <a:t>	i </a:t>
            </a:r>
            <a:r>
              <a:rPr lang="es-ES" sz="1200" dirty="0">
                <a:latin typeface="Century" panose="02040604050505020304" pitchFamily="18" charset="0"/>
              </a:rPr>
              <a:t>&lt;- +1 </a:t>
            </a:r>
          </a:p>
        </p:txBody>
      </p:sp>
    </p:spTree>
    <p:extLst>
      <p:ext uri="{BB962C8B-B14F-4D97-AF65-F5344CB8AC3E}">
        <p14:creationId xmlns:p14="http://schemas.microsoft.com/office/powerpoint/2010/main" val="243673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es-ES" u="sng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Ruleta( Solución)</a:t>
            </a:r>
            <a:endParaRPr lang="es-ES" u="sng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457200" y="1700808"/>
            <a:ext cx="977483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rgbClr val="000000"/>
                </a:solidFill>
                <a:latin typeface="Century" panose="02040604050505020304" pitchFamily="18" charset="0"/>
              </a:rPr>
              <a:t>Número &lt;- </a:t>
            </a:r>
            <a:r>
              <a:rPr lang="es-ES" sz="1400" dirty="0" err="1">
                <a:solidFill>
                  <a:srgbClr val="000000"/>
                </a:solidFill>
                <a:latin typeface="Century" panose="02040604050505020304" pitchFamily="18" charset="0"/>
              </a:rPr>
              <a:t>Generar_número_aleatorio</a:t>
            </a:r>
            <a:r>
              <a:rPr lang="es-ES" sz="1400" dirty="0">
                <a:solidFill>
                  <a:srgbClr val="000000"/>
                </a:solidFill>
                <a:latin typeface="Century" panose="02040604050505020304" pitchFamily="18" charset="0"/>
              </a:rPr>
              <a:t>( 0, 1 ) </a:t>
            </a:r>
            <a:endParaRPr lang="es-ES" sz="1400" dirty="0" smtClean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endParaRPr lang="es-ES" sz="14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400" dirty="0" err="1">
                <a:solidFill>
                  <a:srgbClr val="000000"/>
                </a:solidFill>
                <a:latin typeface="Century" panose="02040604050505020304" pitchFamily="18" charset="0"/>
              </a:rPr>
              <a:t>Suma_acumulativa</a:t>
            </a:r>
            <a:r>
              <a:rPr lang="es-ES" sz="1400" dirty="0">
                <a:solidFill>
                  <a:srgbClr val="000000"/>
                </a:solidFill>
                <a:latin typeface="Century" panose="02040604050505020304" pitchFamily="18" charset="0"/>
              </a:rPr>
              <a:t> &lt;- 0 </a:t>
            </a:r>
            <a:endParaRPr lang="es-ES" sz="1400" dirty="0" smtClean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endParaRPr lang="es-ES" sz="14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400" dirty="0" err="1">
                <a:solidFill>
                  <a:srgbClr val="000000"/>
                </a:solidFill>
                <a:latin typeface="Century" panose="02040604050505020304" pitchFamily="18" charset="0"/>
              </a:rPr>
              <a:t>Para_todo_elemento_en_Res</a:t>
            </a:r>
            <a:r>
              <a:rPr lang="es-ES" sz="1400" dirty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endParaRPr lang="es-ES" sz="1400" dirty="0" smtClean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endParaRPr lang="es-ES" sz="14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4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</a:t>
            </a:r>
            <a:r>
              <a:rPr lang="es-ES" sz="1400" dirty="0" err="1" smtClean="0">
                <a:solidFill>
                  <a:srgbClr val="000000"/>
                </a:solidFill>
                <a:latin typeface="Century" panose="02040604050505020304" pitchFamily="18" charset="0"/>
              </a:rPr>
              <a:t>Suma_acumulativa</a:t>
            </a:r>
            <a:r>
              <a:rPr lang="es-ES" sz="14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r>
              <a:rPr lang="es-ES" sz="1400" dirty="0">
                <a:solidFill>
                  <a:srgbClr val="000000"/>
                </a:solidFill>
                <a:latin typeface="Century" panose="02040604050505020304" pitchFamily="18" charset="0"/>
              </a:rPr>
              <a:t>&lt;- +( elemento[ 4 ] )/Suma #</a:t>
            </a:r>
            <a:r>
              <a:rPr lang="es-ES" sz="1400" dirty="0">
                <a:solidFill>
                  <a:srgbClr val="0070C0"/>
                </a:solidFill>
                <a:latin typeface="Century" panose="02040604050505020304" pitchFamily="18" charset="0"/>
              </a:rPr>
              <a:t>Proporción</a:t>
            </a:r>
            <a:r>
              <a:rPr lang="es-ES" sz="1400" dirty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endParaRPr lang="es-ES" sz="1400" dirty="0" smtClean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endParaRPr lang="es-ES" sz="14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4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Si </a:t>
            </a:r>
            <a:r>
              <a:rPr lang="es-ES" sz="1400" dirty="0">
                <a:solidFill>
                  <a:srgbClr val="000000"/>
                </a:solidFill>
                <a:latin typeface="Century" panose="02040604050505020304" pitchFamily="18" charset="0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entury" panose="02040604050505020304" pitchFamily="18" charset="0"/>
              </a:rPr>
              <a:t>Suma_acumulativa</a:t>
            </a:r>
            <a:r>
              <a:rPr lang="es-ES" sz="1400" dirty="0">
                <a:solidFill>
                  <a:srgbClr val="000000"/>
                </a:solidFill>
                <a:latin typeface="Century" panose="02040604050505020304" pitchFamily="18" charset="0"/>
              </a:rPr>
              <a:t> &gt; Número) </a:t>
            </a:r>
            <a:endParaRPr lang="es-ES" sz="1400" dirty="0" smtClean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endParaRPr lang="es-ES" sz="14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4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	</a:t>
            </a:r>
            <a:r>
              <a:rPr lang="es-ES" sz="1400" dirty="0" err="1" smtClean="0">
                <a:solidFill>
                  <a:srgbClr val="000000"/>
                </a:solidFill>
                <a:latin typeface="Century" panose="02040604050505020304" pitchFamily="18" charset="0"/>
              </a:rPr>
              <a:t>Router</a:t>
            </a:r>
            <a:r>
              <a:rPr lang="es-ES" sz="14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r>
              <a:rPr lang="es-ES" sz="1400" dirty="0">
                <a:solidFill>
                  <a:srgbClr val="000000"/>
                </a:solidFill>
                <a:latin typeface="Century" panose="02040604050505020304" pitchFamily="18" charset="0"/>
              </a:rPr>
              <a:t>&lt;- elemento[ 0 ] </a:t>
            </a:r>
            <a:endParaRPr lang="es-ES" sz="1400" dirty="0" smtClean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endParaRPr lang="es-ES" sz="14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4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	</a:t>
            </a:r>
            <a:r>
              <a:rPr lang="es-ES" sz="1400" dirty="0" err="1" smtClean="0">
                <a:solidFill>
                  <a:srgbClr val="000000"/>
                </a:solidFill>
                <a:latin typeface="Century" panose="02040604050505020304" pitchFamily="18" charset="0"/>
              </a:rPr>
              <a:t>Posx</a:t>
            </a:r>
            <a:r>
              <a:rPr lang="es-ES" sz="14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r>
              <a:rPr lang="es-ES" sz="1400" dirty="0">
                <a:solidFill>
                  <a:srgbClr val="000000"/>
                </a:solidFill>
                <a:latin typeface="Century" panose="02040604050505020304" pitchFamily="18" charset="0"/>
              </a:rPr>
              <a:t>&lt;- elemento[ 2 ] </a:t>
            </a:r>
          </a:p>
          <a:p>
            <a:r>
              <a:rPr lang="es-ES" sz="14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	</a:t>
            </a:r>
            <a:r>
              <a:rPr lang="es-ES" sz="1400" dirty="0" err="1" smtClean="0">
                <a:solidFill>
                  <a:srgbClr val="000000"/>
                </a:solidFill>
                <a:latin typeface="Century" panose="02040604050505020304" pitchFamily="18" charset="0"/>
              </a:rPr>
              <a:t>Posy</a:t>
            </a:r>
            <a:r>
              <a:rPr lang="es-ES" sz="14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r>
              <a:rPr lang="es-ES" sz="1400" dirty="0">
                <a:solidFill>
                  <a:srgbClr val="000000"/>
                </a:solidFill>
                <a:latin typeface="Century" panose="02040604050505020304" pitchFamily="18" charset="0"/>
              </a:rPr>
              <a:t>&lt;- elemento[ 3 ] </a:t>
            </a:r>
            <a:endParaRPr lang="es-ES" sz="1400" dirty="0" smtClean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endParaRPr lang="es-ES" sz="14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	move </a:t>
            </a:r>
            <a:r>
              <a:rPr lang="en-US" sz="1400" dirty="0">
                <a:solidFill>
                  <a:srgbClr val="000000"/>
                </a:solidFill>
                <a:latin typeface="Century" panose="02040604050505020304" pitchFamily="18" charset="0"/>
              </a:rPr>
              <a:t>&lt;- </a:t>
            </a:r>
            <a:r>
              <a:rPr lang="en-US" sz="1400" dirty="0" err="1">
                <a:solidFill>
                  <a:srgbClr val="000000"/>
                </a:solidFill>
                <a:latin typeface="Century" panose="02040604050505020304" pitchFamily="18" charset="0"/>
              </a:rPr>
              <a:t>Movimiento</a:t>
            </a:r>
            <a:r>
              <a:rPr lang="en-US" sz="1400" dirty="0">
                <a:solidFill>
                  <a:srgbClr val="000000"/>
                </a:solidFill>
                <a:latin typeface="Century" panose="02040604050505020304" pitchFamily="18" charset="0"/>
              </a:rPr>
              <a:t>( </a:t>
            </a:r>
            <a:r>
              <a:rPr lang="en-US" sz="1400" dirty="0" err="1">
                <a:solidFill>
                  <a:srgbClr val="000000"/>
                </a:solidFill>
                <a:latin typeface="Century" panose="02040604050505020304" pitchFamily="18" charset="0"/>
              </a:rPr>
              <a:t>moveToCell</a:t>
            </a:r>
            <a:r>
              <a:rPr lang="en-US" sz="1400" dirty="0">
                <a:solidFill>
                  <a:srgbClr val="000000"/>
                </a:solidFill>
                <a:latin typeface="Century" panose="02040604050505020304" pitchFamily="18" charset="0"/>
              </a:rPr>
              <a:t>, Router, </a:t>
            </a:r>
            <a:r>
              <a:rPr lang="en-US" sz="1400" dirty="0" err="1">
                <a:solidFill>
                  <a:srgbClr val="000000"/>
                </a:solidFill>
                <a:latin typeface="Century" panose="02040604050505020304" pitchFamily="18" charset="0"/>
              </a:rPr>
              <a:t>Posx</a:t>
            </a:r>
            <a:r>
              <a:rPr lang="en-US" sz="1400" dirty="0">
                <a:solidFill>
                  <a:srgbClr val="000000"/>
                </a:solidFill>
                <a:latin typeface="Century" panose="02040604050505020304" pitchFamily="18" charset="0"/>
              </a:rPr>
              <a:t>, Posy </a:t>
            </a:r>
            <a:r>
              <a:rPr lang="en-US" sz="14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endParaRPr lang="en-US" sz="14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4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	Break </a:t>
            </a:r>
          </a:p>
          <a:p>
            <a:endParaRPr lang="es-ES" sz="14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400" dirty="0" err="1" smtClean="0">
                <a:solidFill>
                  <a:srgbClr val="000000"/>
                </a:solidFill>
                <a:latin typeface="Century" panose="02040604050505020304" pitchFamily="18" charset="0"/>
              </a:rPr>
              <a:t>Aplicar_movimiento</a:t>
            </a:r>
            <a:r>
              <a:rPr lang="es-ES" sz="1400" dirty="0">
                <a:solidFill>
                  <a:srgbClr val="000000"/>
                </a:solidFill>
                <a:latin typeface="Century" panose="02040604050505020304" pitchFamily="18" charset="0"/>
              </a:rPr>
              <a:t>( solución, </a:t>
            </a:r>
            <a:r>
              <a:rPr lang="es-ES" sz="1400" dirty="0" err="1">
                <a:solidFill>
                  <a:srgbClr val="000000"/>
                </a:solidFill>
                <a:latin typeface="Century" panose="02040604050505020304" pitchFamily="18" charset="0"/>
              </a:rPr>
              <a:t>move</a:t>
            </a:r>
            <a:r>
              <a:rPr lang="es-ES" sz="1400" dirty="0">
                <a:solidFill>
                  <a:srgbClr val="000000"/>
                </a:solidFill>
                <a:latin typeface="Century" panose="02040604050505020304" pitchFamily="18" charset="0"/>
              </a:rPr>
              <a:t> ) </a:t>
            </a:r>
            <a:endParaRPr lang="es-ES" sz="1400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75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43608" y="0"/>
            <a:ext cx="6910536" cy="1340768"/>
          </a:xfrm>
        </p:spPr>
        <p:txBody>
          <a:bodyPr/>
          <a:lstStyle/>
          <a:p>
            <a:r>
              <a:rPr lang="es-ES" u="sng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</a:rPr>
              <a:t>executeTSMeshAlgorithm</a:t>
            </a:r>
            <a:endParaRPr lang="es-ES" u="sng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" panose="02040604050505020304" pitchFamily="18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115616" y="1124744"/>
            <a:ext cx="8028384" cy="5726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Clientes &lt;- </a:t>
            </a:r>
            <a:r>
              <a:rPr lang="es-ES" sz="1200" dirty="0" err="1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Desplegar_clientes</a:t>
            </a:r>
            <a:endParaRPr lang="es-ES" sz="1200" dirty="0">
              <a:solidFill>
                <a:prstClr val="black"/>
              </a:solidFill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 err="1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Solución_actual</a:t>
            </a: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&lt;- </a:t>
            </a:r>
            <a:r>
              <a:rPr lang="es-ES" sz="1200" dirty="0" err="1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Desplegar_solución_inicial</a:t>
            </a:r>
            <a:endParaRPr lang="es-ES" sz="1200" dirty="0">
              <a:solidFill>
                <a:prstClr val="black"/>
              </a:solidFill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 err="1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Dibujar_solución</a:t>
            </a: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es-ES" sz="1200" dirty="0" err="1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Solución_actual</a:t>
            </a: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)</a:t>
            </a:r>
            <a:endParaRPr lang="es-ES" sz="1200" dirty="0">
              <a:solidFill>
                <a:prstClr val="black"/>
              </a:solidFill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 err="1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Mejor_solución_encontrada</a:t>
            </a: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&lt;- </a:t>
            </a:r>
            <a:r>
              <a:rPr lang="es-ES" sz="1200" dirty="0" err="1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Solución_actual</a:t>
            </a:r>
            <a:endParaRPr lang="es-ES" sz="1200" dirty="0">
              <a:solidFill>
                <a:prstClr val="black"/>
              </a:solidFill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 err="1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Resetear_listas</a:t>
            </a:r>
            <a:endParaRPr lang="es-ES" sz="1200" dirty="0">
              <a:solidFill>
                <a:prstClr val="black"/>
              </a:solidFill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 err="1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Iteración_actual</a:t>
            </a: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&lt;- 0</a:t>
            </a:r>
            <a:endParaRPr lang="es-ES" sz="1200" dirty="0">
              <a:solidFill>
                <a:prstClr val="black"/>
              </a:solidFill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Mientras( </a:t>
            </a:r>
            <a:r>
              <a:rPr lang="es-ES" sz="1200" dirty="0" err="1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( </a:t>
            </a:r>
            <a:r>
              <a:rPr lang="es-ES" sz="1200" dirty="0" err="1" smtClean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Condición_terminación</a:t>
            </a:r>
            <a:r>
              <a:rPr lang="es-ES" sz="1200" dirty="0" smtClean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) </a:t>
            </a: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s-ES" sz="1200" dirty="0">
              <a:solidFill>
                <a:prstClr val="black"/>
              </a:solidFill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Admisible &lt;- </a:t>
            </a:r>
            <a:r>
              <a:rPr lang="es-ES" sz="1200" dirty="0" err="1"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Generar_conjunto_admisible</a:t>
            </a:r>
            <a:endParaRPr lang="es-ES" sz="1200" dirty="0"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200" dirty="0" err="1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Solución_actual_previa</a:t>
            </a: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&lt;- </a:t>
            </a:r>
            <a:r>
              <a:rPr lang="es-ES" sz="1200" dirty="0" err="1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Solución_actual</a:t>
            </a:r>
            <a:endParaRPr lang="es-ES" sz="1200" dirty="0">
              <a:solidFill>
                <a:prstClr val="black"/>
              </a:solidFill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200" dirty="0" err="1"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Solución_actual</a:t>
            </a:r>
            <a:r>
              <a:rPr lang="es-ES" sz="1200" dirty="0"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&lt;- </a:t>
            </a:r>
            <a:r>
              <a:rPr lang="es-ES" sz="1200" dirty="0" err="1"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Menos_mala</a:t>
            </a:r>
            <a:r>
              <a:rPr lang="es-ES" sz="1200" dirty="0"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( Admisible )</a:t>
            </a:r>
            <a:endParaRPr lang="es-ES" sz="1200" dirty="0"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Si ( </a:t>
            </a:r>
            <a:r>
              <a:rPr lang="es-ES" sz="1200" dirty="0" err="1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Condición_Intensificación</a:t>
            </a: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):</a:t>
            </a:r>
            <a:endParaRPr lang="es-ES" sz="1200" dirty="0">
              <a:solidFill>
                <a:prstClr val="black"/>
              </a:solidFill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	Intensificación</a:t>
            </a:r>
            <a:endParaRPr lang="es-ES" sz="1200" dirty="0"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400" b="1" dirty="0">
                <a:solidFill>
                  <a:srgbClr val="0070C0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b="1" u="sng" dirty="0">
                <a:solidFill>
                  <a:srgbClr val="0070C0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Si ( </a:t>
            </a:r>
            <a:r>
              <a:rPr lang="es-ES" sz="1400" b="1" u="sng" dirty="0" err="1">
                <a:solidFill>
                  <a:srgbClr val="0070C0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Condición_Diversificación</a:t>
            </a:r>
            <a:r>
              <a:rPr lang="es-ES" sz="1400" b="1" u="sng" dirty="0">
                <a:solidFill>
                  <a:srgbClr val="0070C0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)</a:t>
            </a:r>
            <a:endParaRPr lang="es-ES" sz="1400" b="1" u="sng" dirty="0">
              <a:solidFill>
                <a:srgbClr val="0070C0"/>
              </a:solidFill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100" dirty="0"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s-ES" sz="1200" dirty="0"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Diversificación</a:t>
            </a:r>
            <a:endParaRPr lang="es-ES" sz="1200" dirty="0"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200" dirty="0" err="1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Actualizar_listas_recencia</a:t>
            </a:r>
            <a:endParaRPr lang="es-ES" sz="1200" dirty="0">
              <a:solidFill>
                <a:prstClr val="black"/>
              </a:solidFill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200" dirty="0" err="1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Actualizar_listas_frecuencia</a:t>
            </a:r>
            <a:endParaRPr lang="es-ES" sz="1200" dirty="0">
              <a:solidFill>
                <a:prstClr val="black"/>
              </a:solidFill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200" dirty="0" err="1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Iteración_actual</a:t>
            </a: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&lt;- +1</a:t>
            </a:r>
            <a:endParaRPr lang="es-ES" sz="1200" dirty="0">
              <a:solidFill>
                <a:prstClr val="black"/>
              </a:solidFill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 err="1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Dibujar_solución</a:t>
            </a: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es-ES" sz="1200" dirty="0" err="1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Mejor_solución_encontrada</a:t>
            </a: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s-ES" sz="1200" dirty="0">
              <a:solidFill>
                <a:prstClr val="black"/>
              </a:solidFill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Devolver </a:t>
            </a:r>
            <a:r>
              <a:rPr lang="es-ES" sz="1200" dirty="0" err="1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Mejor_solución_encontrada</a:t>
            </a:r>
            <a:endParaRPr lang="es-ES" sz="1200" dirty="0">
              <a:solidFill>
                <a:prstClr val="black"/>
              </a:solidFill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47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es-ES" u="sng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Condición_Diversificación</a:t>
            </a:r>
            <a:endParaRPr lang="es-ES" u="sng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82352" y="1356792"/>
            <a:ext cx="8861648" cy="55012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2400" dirty="0" smtClean="0">
                <a:latin typeface="Century" panose="02040604050505020304" pitchFamily="18" charset="0"/>
              </a:rPr>
              <a:t>¿Cuándo llevamos a cabo Diversificación?</a:t>
            </a:r>
          </a:p>
          <a:p>
            <a:pPr marL="0" indent="0">
              <a:buNone/>
            </a:pPr>
            <a:endParaRPr lang="es-ES" sz="2400" dirty="0"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lang="es-ES" sz="2400" dirty="0" smtClean="0">
                <a:latin typeface="Century" panose="02040604050505020304" pitchFamily="18" charset="0"/>
              </a:rPr>
              <a:t>	Pasan un determinado número de iteraciones 	seguidas sin haber encontrado una solución cuyo 	</a:t>
            </a:r>
            <a:r>
              <a:rPr lang="es-ES" sz="2400" dirty="0" err="1" smtClean="0">
                <a:latin typeface="Century" panose="02040604050505020304" pitchFamily="18" charset="0"/>
              </a:rPr>
              <a:t>fitness</a:t>
            </a:r>
            <a:r>
              <a:rPr lang="es-ES" sz="2400" dirty="0" smtClean="0">
                <a:latin typeface="Century" panose="02040604050505020304" pitchFamily="18" charset="0"/>
              </a:rPr>
              <a:t> mejore el de la mejor solución encontrada.</a:t>
            </a:r>
          </a:p>
          <a:p>
            <a:pPr marL="0" indent="0">
              <a:buNone/>
            </a:pPr>
            <a:endParaRPr lang="es-ES" sz="2400" dirty="0"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lang="es-ES" sz="2400" dirty="0" smtClean="0">
                <a:latin typeface="Century" panose="02040604050505020304" pitchFamily="18" charset="0"/>
              </a:rPr>
              <a:t>	Toca moverse a otra zona del espacio de soluciones </a:t>
            </a:r>
          </a:p>
          <a:p>
            <a:pPr marL="0" indent="0">
              <a:buNone/>
            </a:pPr>
            <a:r>
              <a:rPr lang="es-ES" sz="2400" dirty="0" smtClean="0">
                <a:latin typeface="Century" panose="02040604050505020304" pitchFamily="18" charset="0"/>
              </a:rPr>
              <a:t>	lo suficientemente alejada de la zona actual en la que 	nos encontramos, y empezar desde ahí la búsqueda.</a:t>
            </a:r>
          </a:p>
          <a:p>
            <a:pPr marL="0" indent="0">
              <a:buNone/>
            </a:pPr>
            <a:endParaRPr lang="es-ES" sz="2400" dirty="0"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lang="es-ES" sz="2400" dirty="0" smtClean="0">
                <a:latin typeface="Century" panose="02040604050505020304" pitchFamily="18" charset="0"/>
              </a:rPr>
              <a:t>	Ello conlleva modificar drásticamente la solución 	actual.</a:t>
            </a:r>
            <a:endParaRPr lang="es-ES" sz="2400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7731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43608" y="0"/>
            <a:ext cx="6910536" cy="1340768"/>
          </a:xfrm>
        </p:spPr>
        <p:txBody>
          <a:bodyPr/>
          <a:lstStyle/>
          <a:p>
            <a:r>
              <a:rPr lang="es-ES" u="sng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</a:rPr>
              <a:t>executeTSMeshAlgorithm</a:t>
            </a:r>
            <a:endParaRPr lang="es-ES" u="sng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" panose="02040604050505020304" pitchFamily="18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115616" y="1124744"/>
            <a:ext cx="8028384" cy="5726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Clientes &lt;- </a:t>
            </a:r>
            <a:r>
              <a:rPr lang="es-ES" sz="1200" dirty="0" err="1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Desplegar_clientes</a:t>
            </a:r>
            <a:endParaRPr lang="es-ES" sz="1200" dirty="0">
              <a:solidFill>
                <a:prstClr val="black"/>
              </a:solidFill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 err="1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Solución_actual</a:t>
            </a: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&lt;- </a:t>
            </a:r>
            <a:r>
              <a:rPr lang="es-ES" sz="1200" dirty="0" err="1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Desplegar_solución_inicial</a:t>
            </a:r>
            <a:endParaRPr lang="es-ES" sz="1200" dirty="0">
              <a:solidFill>
                <a:prstClr val="black"/>
              </a:solidFill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 err="1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Dibujar_solución</a:t>
            </a: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es-ES" sz="1200" dirty="0" err="1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Solución_actual</a:t>
            </a: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)</a:t>
            </a:r>
            <a:endParaRPr lang="es-ES" sz="1200" dirty="0">
              <a:solidFill>
                <a:prstClr val="black"/>
              </a:solidFill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 err="1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Mejor_solución_encontrada</a:t>
            </a: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&lt;- </a:t>
            </a:r>
            <a:r>
              <a:rPr lang="es-ES" sz="1200" dirty="0" err="1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Solución_actual</a:t>
            </a:r>
            <a:endParaRPr lang="es-ES" sz="1200" dirty="0">
              <a:solidFill>
                <a:prstClr val="black"/>
              </a:solidFill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 err="1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Resetear_listas</a:t>
            </a:r>
            <a:endParaRPr lang="es-ES" sz="1200" dirty="0">
              <a:solidFill>
                <a:prstClr val="black"/>
              </a:solidFill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 err="1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Iteración_actual</a:t>
            </a: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&lt;- 0</a:t>
            </a:r>
            <a:endParaRPr lang="es-ES" sz="1200" dirty="0">
              <a:solidFill>
                <a:prstClr val="black"/>
              </a:solidFill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Mientras( </a:t>
            </a:r>
            <a:r>
              <a:rPr lang="es-ES" sz="1200" dirty="0" err="1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( </a:t>
            </a:r>
            <a:r>
              <a:rPr lang="es-ES" sz="1200" dirty="0" err="1" smtClean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Condición_terminación</a:t>
            </a:r>
            <a:r>
              <a:rPr lang="es-ES" sz="1200" dirty="0" smtClean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) </a:t>
            </a: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s-ES" sz="1200" dirty="0">
              <a:solidFill>
                <a:prstClr val="black"/>
              </a:solidFill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Admisible &lt;- </a:t>
            </a:r>
            <a:r>
              <a:rPr lang="es-ES" sz="1200" dirty="0" err="1"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Generar_conjunto_admisible</a:t>
            </a:r>
            <a:endParaRPr lang="es-ES" sz="1200" dirty="0"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200" dirty="0" err="1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Solución_actual_previa</a:t>
            </a: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&lt;- </a:t>
            </a:r>
            <a:r>
              <a:rPr lang="es-ES" sz="1200" dirty="0" err="1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Solución_actual</a:t>
            </a:r>
            <a:endParaRPr lang="es-ES" sz="1200" dirty="0">
              <a:solidFill>
                <a:prstClr val="black"/>
              </a:solidFill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200" dirty="0" err="1"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Solución_actual</a:t>
            </a:r>
            <a:r>
              <a:rPr lang="es-ES" sz="1200" dirty="0"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&lt;- </a:t>
            </a:r>
            <a:r>
              <a:rPr lang="es-ES" sz="1200" dirty="0" err="1"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Menos_mala</a:t>
            </a:r>
            <a:r>
              <a:rPr lang="es-ES" sz="1200" dirty="0"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( Admisible )</a:t>
            </a:r>
            <a:endParaRPr lang="es-ES" sz="1200" dirty="0"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Si ( </a:t>
            </a:r>
            <a:r>
              <a:rPr lang="es-ES" sz="1200" dirty="0" err="1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Condición_Intensificación</a:t>
            </a: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):</a:t>
            </a:r>
            <a:endParaRPr lang="es-ES" sz="1200" dirty="0">
              <a:solidFill>
                <a:prstClr val="black"/>
              </a:solidFill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	Intensificación</a:t>
            </a:r>
            <a:endParaRPr lang="es-ES" sz="1200" dirty="0"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Si ( </a:t>
            </a:r>
            <a:r>
              <a:rPr lang="es-ES" sz="1200" dirty="0" err="1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Condición_Diversificación</a:t>
            </a: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)</a:t>
            </a:r>
            <a:endParaRPr lang="es-ES" sz="1200" dirty="0">
              <a:solidFill>
                <a:prstClr val="black"/>
              </a:solidFill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b="1" dirty="0">
                <a:solidFill>
                  <a:srgbClr val="0070C0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s-ES" sz="1400" b="1" u="sng" dirty="0">
                <a:solidFill>
                  <a:srgbClr val="0070C0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Diversificación</a:t>
            </a:r>
            <a:endParaRPr lang="es-ES" sz="1400" b="1" u="sng" dirty="0">
              <a:solidFill>
                <a:srgbClr val="0070C0"/>
              </a:solidFill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200" dirty="0" err="1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Actualizar_listas_recencia</a:t>
            </a:r>
            <a:endParaRPr lang="es-ES" sz="1200" dirty="0">
              <a:solidFill>
                <a:prstClr val="black"/>
              </a:solidFill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200" dirty="0" err="1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Actualizar_listas_frecuencia</a:t>
            </a:r>
            <a:endParaRPr lang="es-ES" sz="1200" dirty="0">
              <a:solidFill>
                <a:prstClr val="black"/>
              </a:solidFill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200" dirty="0" err="1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Iteración_actual</a:t>
            </a: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&lt;- +1</a:t>
            </a:r>
            <a:endParaRPr lang="es-ES" sz="1200" dirty="0">
              <a:solidFill>
                <a:prstClr val="black"/>
              </a:solidFill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 err="1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Dibujar_solución</a:t>
            </a: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es-ES" sz="1200" dirty="0" err="1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Mejor_solución_encontrada</a:t>
            </a: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s-ES" sz="1200" dirty="0">
              <a:solidFill>
                <a:prstClr val="black"/>
              </a:solidFill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Devolver </a:t>
            </a:r>
            <a:r>
              <a:rPr lang="es-ES" sz="1200" dirty="0" err="1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Mejor_solución_encontrada</a:t>
            </a:r>
            <a:endParaRPr lang="es-ES" sz="1200" dirty="0">
              <a:solidFill>
                <a:prstClr val="black"/>
              </a:solidFill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78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s-ES" u="sng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Diversificación( Solución )</a:t>
            </a:r>
            <a:endParaRPr lang="es-ES" u="sng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23528" y="1844824"/>
            <a:ext cx="108012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err="1">
                <a:solidFill>
                  <a:srgbClr val="000000"/>
                </a:solidFill>
                <a:latin typeface="Century" panose="02040604050505020304" pitchFamily="18" charset="0"/>
              </a:rPr>
              <a:t>Ordenada_tabla_tiempo_frecuencia</a:t>
            </a:r>
            <a:r>
              <a:rPr lang="es-ES" sz="1400" dirty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r>
              <a:rPr lang="es-ES" sz="14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&lt;- Ordenar.( [i, </a:t>
            </a:r>
            <a:r>
              <a:rPr lang="es-ES" sz="1400" dirty="0" err="1" smtClean="0">
                <a:solidFill>
                  <a:srgbClr val="000000"/>
                </a:solidFill>
                <a:latin typeface="Century" panose="02040604050505020304" pitchFamily="18" charset="0"/>
              </a:rPr>
              <a:t>Tabla_tiempo_frecuencia</a:t>
            </a:r>
            <a:r>
              <a:rPr lang="es-ES" sz="14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[ i ] ], Parámetro[ 1 ] )</a:t>
            </a:r>
          </a:p>
          <a:p>
            <a:r>
              <a:rPr lang="es-ES" sz="14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</a:p>
          <a:p>
            <a:r>
              <a:rPr lang="es-ES" sz="14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Aplana </a:t>
            </a:r>
            <a:r>
              <a:rPr lang="es-ES" sz="1400" dirty="0">
                <a:solidFill>
                  <a:srgbClr val="000000"/>
                </a:solidFill>
                <a:latin typeface="Century" panose="02040604050505020304" pitchFamily="18" charset="0"/>
              </a:rPr>
              <a:t>&lt;- [ ] </a:t>
            </a:r>
            <a:endParaRPr lang="es-ES" sz="1400" dirty="0" smtClean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endParaRPr lang="es-ES" sz="14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400" dirty="0" err="1" smtClean="0">
                <a:solidFill>
                  <a:srgbClr val="000000"/>
                </a:solidFill>
                <a:latin typeface="Century" panose="02040604050505020304" pitchFamily="18" charset="0"/>
              </a:rPr>
              <a:t>Para_todo_Posx_en_Tabla_posiciones_más_visitadas</a:t>
            </a:r>
            <a:r>
              <a:rPr lang="es-ES" sz="14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</a:p>
          <a:p>
            <a:endParaRPr lang="es-ES" sz="14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4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</a:t>
            </a:r>
            <a:r>
              <a:rPr lang="es-ES" sz="1400" dirty="0" err="1" smtClean="0">
                <a:solidFill>
                  <a:srgbClr val="000000"/>
                </a:solidFill>
                <a:latin typeface="Century" panose="02040604050505020304" pitchFamily="18" charset="0"/>
              </a:rPr>
              <a:t>Para_todo_Posy_en_Tabla_posiciones_más_visitadas</a:t>
            </a:r>
            <a:r>
              <a:rPr lang="es-ES" sz="14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</a:p>
          <a:p>
            <a:endParaRPr lang="es-ES" sz="14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4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	</a:t>
            </a:r>
            <a:r>
              <a:rPr lang="es-ES" sz="1400" dirty="0" err="1" smtClean="0">
                <a:solidFill>
                  <a:srgbClr val="000000"/>
                </a:solidFill>
                <a:latin typeface="Century" panose="02040604050505020304" pitchFamily="18" charset="0"/>
              </a:rPr>
              <a:t>Frequencia</a:t>
            </a:r>
            <a:r>
              <a:rPr lang="es-ES" sz="14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r>
              <a:rPr lang="es-ES" sz="1400" dirty="0">
                <a:solidFill>
                  <a:srgbClr val="000000"/>
                </a:solidFill>
                <a:latin typeface="Century" panose="02040604050505020304" pitchFamily="18" charset="0"/>
              </a:rPr>
              <a:t>&lt;- </a:t>
            </a:r>
            <a:r>
              <a:rPr lang="es-ES" sz="1400" dirty="0" err="1">
                <a:solidFill>
                  <a:srgbClr val="000000"/>
                </a:solidFill>
                <a:latin typeface="Century" panose="02040604050505020304" pitchFamily="18" charset="0"/>
              </a:rPr>
              <a:t>Tabla_posiciones_más_visitadas</a:t>
            </a:r>
            <a:r>
              <a:rPr lang="es-ES" sz="1400" dirty="0">
                <a:solidFill>
                  <a:srgbClr val="000000"/>
                </a:solidFill>
                <a:latin typeface="Century" panose="02040604050505020304" pitchFamily="18" charset="0"/>
              </a:rPr>
              <a:t>[ </a:t>
            </a:r>
            <a:r>
              <a:rPr lang="es-ES" sz="1400" dirty="0" err="1">
                <a:solidFill>
                  <a:srgbClr val="000000"/>
                </a:solidFill>
                <a:latin typeface="Century" panose="02040604050505020304" pitchFamily="18" charset="0"/>
              </a:rPr>
              <a:t>Posx</a:t>
            </a:r>
            <a:r>
              <a:rPr lang="es-ES" sz="1400" dirty="0">
                <a:solidFill>
                  <a:srgbClr val="000000"/>
                </a:solidFill>
                <a:latin typeface="Century" panose="02040604050505020304" pitchFamily="18" charset="0"/>
              </a:rPr>
              <a:t> ][ </a:t>
            </a:r>
            <a:r>
              <a:rPr lang="es-ES" sz="1400" dirty="0" err="1">
                <a:solidFill>
                  <a:srgbClr val="000000"/>
                </a:solidFill>
                <a:latin typeface="Century" panose="02040604050505020304" pitchFamily="18" charset="0"/>
              </a:rPr>
              <a:t>Posy</a:t>
            </a:r>
            <a:r>
              <a:rPr lang="es-ES" sz="1400" dirty="0">
                <a:solidFill>
                  <a:srgbClr val="000000"/>
                </a:solidFill>
                <a:latin typeface="Century" panose="02040604050505020304" pitchFamily="18" charset="0"/>
              </a:rPr>
              <a:t> ] </a:t>
            </a:r>
            <a:endParaRPr lang="es-ES" sz="1400" dirty="0" smtClean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endParaRPr lang="es-ES" sz="14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4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	Aplana </a:t>
            </a:r>
            <a:r>
              <a:rPr lang="es-ES" sz="1400" dirty="0">
                <a:solidFill>
                  <a:srgbClr val="000000"/>
                </a:solidFill>
                <a:latin typeface="Century" panose="02040604050505020304" pitchFamily="18" charset="0"/>
              </a:rPr>
              <a:t>&lt;- +[ </a:t>
            </a:r>
            <a:r>
              <a:rPr lang="es-ES" sz="1400" dirty="0" err="1">
                <a:solidFill>
                  <a:srgbClr val="000000"/>
                </a:solidFill>
                <a:latin typeface="Century" panose="02040604050505020304" pitchFamily="18" charset="0"/>
              </a:rPr>
              <a:t>Frequencia</a:t>
            </a:r>
            <a:r>
              <a:rPr lang="es-ES" sz="1400" dirty="0">
                <a:solidFill>
                  <a:srgbClr val="000000"/>
                </a:solidFill>
                <a:latin typeface="Century" panose="02040604050505020304" pitchFamily="18" charset="0"/>
              </a:rPr>
              <a:t>, </a:t>
            </a:r>
            <a:r>
              <a:rPr lang="es-ES" sz="1400" dirty="0" err="1">
                <a:solidFill>
                  <a:srgbClr val="000000"/>
                </a:solidFill>
                <a:latin typeface="Century" panose="02040604050505020304" pitchFamily="18" charset="0"/>
              </a:rPr>
              <a:t>Posx</a:t>
            </a:r>
            <a:r>
              <a:rPr lang="es-ES" sz="1400" dirty="0">
                <a:solidFill>
                  <a:srgbClr val="000000"/>
                </a:solidFill>
                <a:latin typeface="Century" panose="02040604050505020304" pitchFamily="18" charset="0"/>
              </a:rPr>
              <a:t>, </a:t>
            </a:r>
            <a:r>
              <a:rPr lang="es-ES" sz="1400" dirty="0" err="1">
                <a:solidFill>
                  <a:srgbClr val="000000"/>
                </a:solidFill>
                <a:latin typeface="Century" panose="02040604050505020304" pitchFamily="18" charset="0"/>
              </a:rPr>
              <a:t>Posy</a:t>
            </a:r>
            <a:r>
              <a:rPr lang="es-ES" sz="1400" dirty="0">
                <a:solidFill>
                  <a:srgbClr val="000000"/>
                </a:solidFill>
                <a:latin typeface="Century" panose="02040604050505020304" pitchFamily="18" charset="0"/>
              </a:rPr>
              <a:t> ] </a:t>
            </a:r>
            <a:endParaRPr lang="es-ES" sz="1400" dirty="0" smtClean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endParaRPr lang="es-ES" sz="14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400" dirty="0" err="1">
                <a:solidFill>
                  <a:srgbClr val="000000"/>
                </a:solidFill>
                <a:latin typeface="Century" panose="02040604050505020304" pitchFamily="18" charset="0"/>
              </a:rPr>
              <a:t>Ordenada_tabla_Pos_más_visitadas</a:t>
            </a:r>
            <a:r>
              <a:rPr lang="es-ES" sz="1400" dirty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r>
              <a:rPr lang="es-ES" sz="14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&lt;- </a:t>
            </a:r>
            <a:r>
              <a:rPr lang="es-ES" sz="1400" dirty="0">
                <a:solidFill>
                  <a:srgbClr val="000000"/>
                </a:solidFill>
                <a:latin typeface="Century" panose="02040604050505020304" pitchFamily="18" charset="0"/>
              </a:rPr>
              <a:t>Ordenar.( Aplana, </a:t>
            </a:r>
            <a:r>
              <a:rPr lang="es-ES" sz="1400" dirty="0" err="1">
                <a:solidFill>
                  <a:srgbClr val="000000"/>
                </a:solidFill>
                <a:latin typeface="Century" panose="02040604050505020304" pitchFamily="18" charset="0"/>
              </a:rPr>
              <a:t>Parametro</a:t>
            </a:r>
            <a:r>
              <a:rPr lang="es-ES" sz="1400" dirty="0">
                <a:solidFill>
                  <a:srgbClr val="000000"/>
                </a:solidFill>
                <a:latin typeface="Century" panose="02040604050505020304" pitchFamily="18" charset="0"/>
              </a:rPr>
              <a:t>[ 0 ], </a:t>
            </a:r>
            <a:r>
              <a:rPr lang="es-ES" sz="1400" dirty="0" err="1">
                <a:solidFill>
                  <a:srgbClr val="000000"/>
                </a:solidFill>
                <a:latin typeface="Century" panose="02040604050505020304" pitchFamily="18" charset="0"/>
              </a:rPr>
              <a:t>Al_Reves</a:t>
            </a:r>
            <a:r>
              <a:rPr lang="es-ES" sz="1400" dirty="0">
                <a:solidFill>
                  <a:srgbClr val="000000"/>
                </a:solidFill>
                <a:latin typeface="Century" panose="02040604050505020304" pitchFamily="18" charset="0"/>
              </a:rPr>
              <a:t> ) </a:t>
            </a:r>
            <a:endParaRPr lang="es-ES" sz="1400" dirty="0" smtClean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endParaRPr lang="es-ES" sz="14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400" dirty="0">
                <a:solidFill>
                  <a:srgbClr val="000000"/>
                </a:solidFill>
                <a:latin typeface="Century" panose="02040604050505020304" pitchFamily="18" charset="0"/>
              </a:rPr>
              <a:t>Número &lt;- </a:t>
            </a:r>
            <a:r>
              <a:rPr lang="es-ES" sz="1400" dirty="0" err="1">
                <a:solidFill>
                  <a:srgbClr val="000000"/>
                </a:solidFill>
                <a:latin typeface="Century" panose="02040604050505020304" pitchFamily="18" charset="0"/>
              </a:rPr>
              <a:t>Porcentaje_diversificación</a:t>
            </a:r>
            <a:r>
              <a:rPr lang="es-ES" sz="1400" dirty="0">
                <a:solidFill>
                  <a:srgbClr val="000000"/>
                </a:solidFill>
                <a:latin typeface="Century" panose="02040604050505020304" pitchFamily="18" charset="0"/>
              </a:rPr>
              <a:t> * </a:t>
            </a:r>
            <a:r>
              <a:rPr lang="es-ES" sz="1400" dirty="0" err="1">
                <a:solidFill>
                  <a:srgbClr val="000000"/>
                </a:solidFill>
                <a:latin typeface="Century" panose="02040604050505020304" pitchFamily="18" charset="0"/>
              </a:rPr>
              <a:t>Número_routers_solución</a:t>
            </a:r>
            <a:r>
              <a:rPr lang="es-ES" sz="1400" dirty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endParaRPr lang="es-ES" sz="1400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29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-243408"/>
            <a:ext cx="8229600" cy="1143000"/>
          </a:xfrm>
        </p:spPr>
        <p:txBody>
          <a:bodyPr/>
          <a:lstStyle/>
          <a:p>
            <a:r>
              <a:rPr lang="es-ES" u="sng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Diversificación( Solución )</a:t>
            </a:r>
            <a:endParaRPr lang="es-ES" u="sng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611560" y="764704"/>
            <a:ext cx="1152128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 err="1">
                <a:solidFill>
                  <a:srgbClr val="000000"/>
                </a:solidFill>
                <a:latin typeface="Century" panose="02040604050505020304" pitchFamily="18" charset="0"/>
              </a:rPr>
              <a:t>Para_todo_i_en_rango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( 0, Número – 1 ) </a:t>
            </a:r>
            <a:endParaRPr lang="es-ES" sz="1200" dirty="0" smtClean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endParaRPr lang="es-ES" sz="12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Router_2_swap 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&lt;- 0 #</a:t>
            </a:r>
            <a:r>
              <a:rPr lang="es-ES" sz="1200" dirty="0">
                <a:solidFill>
                  <a:srgbClr val="0070C0"/>
                </a:solidFill>
                <a:latin typeface="Century" panose="02040604050505020304" pitchFamily="18" charset="0"/>
              </a:rPr>
              <a:t>Para swap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</a:t>
            </a:r>
            <a:r>
              <a:rPr lang="es-ES" sz="1200" dirty="0" err="1" smtClean="0">
                <a:solidFill>
                  <a:srgbClr val="000000"/>
                </a:solidFill>
                <a:latin typeface="Century" panose="02040604050505020304" pitchFamily="18" charset="0"/>
              </a:rPr>
              <a:t>Posición_está_ocupada</a:t>
            </a:r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&lt;- False </a:t>
            </a:r>
            <a:endParaRPr lang="es-ES" sz="1200" dirty="0" smtClean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endParaRPr lang="es-ES" sz="12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</a:t>
            </a:r>
            <a:r>
              <a:rPr lang="es-ES" sz="1200" dirty="0" err="1" smtClean="0">
                <a:solidFill>
                  <a:srgbClr val="000000"/>
                </a:solidFill>
                <a:latin typeface="Century" panose="02040604050505020304" pitchFamily="18" charset="0"/>
              </a:rPr>
              <a:t>Para_todo_router_en_solución_actual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: </a:t>
            </a:r>
            <a:endParaRPr lang="es-ES" sz="1200" dirty="0" smtClean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endParaRPr lang="es-ES" sz="12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	</a:t>
            </a:r>
            <a:r>
              <a:rPr lang="es-ES" sz="1200" dirty="0" err="1" smtClean="0">
                <a:solidFill>
                  <a:srgbClr val="000000"/>
                </a:solidFill>
                <a:latin typeface="Century" panose="02040604050505020304" pitchFamily="18" charset="0"/>
              </a:rPr>
              <a:t>Posx</a:t>
            </a:r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 &lt;- </a:t>
            </a:r>
            <a:r>
              <a:rPr lang="es-ES" sz="1200" dirty="0" err="1" smtClean="0">
                <a:solidFill>
                  <a:srgbClr val="000000"/>
                </a:solidFill>
                <a:latin typeface="Century" panose="02040604050505020304" pitchFamily="18" charset="0"/>
              </a:rPr>
              <a:t>Posx_en_entrada_i_de_Ordenada_Tabla_Pos_más_visitadas</a:t>
            </a:r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endParaRPr lang="es-ES" sz="12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	</a:t>
            </a:r>
            <a:r>
              <a:rPr lang="es-ES" sz="1200" dirty="0" err="1" smtClean="0">
                <a:solidFill>
                  <a:srgbClr val="000000"/>
                </a:solidFill>
                <a:latin typeface="Century" panose="02040604050505020304" pitchFamily="18" charset="0"/>
              </a:rPr>
              <a:t>Posy</a:t>
            </a:r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 &lt;- </a:t>
            </a:r>
            <a:r>
              <a:rPr lang="es-ES" sz="1200" dirty="0" err="1" smtClean="0">
                <a:solidFill>
                  <a:srgbClr val="000000"/>
                </a:solidFill>
                <a:latin typeface="Century" panose="02040604050505020304" pitchFamily="18" charset="0"/>
              </a:rPr>
              <a:t>Posy_en_entrada_i_de_Ordenada_Tabla_Pos_más_visitadas</a:t>
            </a:r>
            <a:endParaRPr lang="es-ES" sz="1200" dirty="0" smtClean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endParaRPr lang="es-ES" sz="12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	Si 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( </a:t>
            </a:r>
            <a:r>
              <a:rPr lang="es-ES" sz="1200" dirty="0" err="1">
                <a:solidFill>
                  <a:srgbClr val="000000"/>
                </a:solidFill>
                <a:latin typeface="Century" panose="02040604050505020304" pitchFamily="18" charset="0"/>
              </a:rPr>
              <a:t>router.Posx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 == </a:t>
            </a:r>
            <a:r>
              <a:rPr lang="es-ES" sz="1200" dirty="0" err="1">
                <a:solidFill>
                  <a:srgbClr val="000000"/>
                </a:solidFill>
                <a:latin typeface="Century" panose="02040604050505020304" pitchFamily="18" charset="0"/>
              </a:rPr>
              <a:t>Posx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 &amp;&amp; </a:t>
            </a:r>
            <a:r>
              <a:rPr lang="es-ES" sz="1200" dirty="0" err="1">
                <a:solidFill>
                  <a:srgbClr val="000000"/>
                </a:solidFill>
                <a:latin typeface="Century" panose="02040604050505020304" pitchFamily="18" charset="0"/>
              </a:rPr>
              <a:t>router.Posy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 == </a:t>
            </a:r>
            <a:r>
              <a:rPr lang="es-ES" sz="1200" dirty="0" err="1">
                <a:solidFill>
                  <a:srgbClr val="000000"/>
                </a:solidFill>
                <a:latin typeface="Century" panose="02040604050505020304" pitchFamily="18" charset="0"/>
              </a:rPr>
              <a:t>Posy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) </a:t>
            </a:r>
            <a:endParaRPr lang="es-ES" sz="1200" dirty="0" smtClean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endParaRPr lang="es-ES" sz="12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		</a:t>
            </a:r>
            <a:r>
              <a:rPr lang="es-ES" sz="1200" dirty="0" err="1" smtClean="0">
                <a:solidFill>
                  <a:srgbClr val="000000"/>
                </a:solidFill>
                <a:latin typeface="Century" panose="02040604050505020304" pitchFamily="18" charset="0"/>
              </a:rPr>
              <a:t>Posición_está_ocupada</a:t>
            </a:r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&lt;- True </a:t>
            </a: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		Break </a:t>
            </a:r>
            <a:endParaRPr lang="es-ES" sz="12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	Sino </a:t>
            </a:r>
            <a:endParaRPr lang="es-ES" sz="12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		Router_2_swap 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&lt;- +1 </a:t>
            </a:r>
            <a:endParaRPr lang="es-ES" sz="1200" dirty="0" smtClean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endParaRPr lang="es-ES" sz="12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Si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( </a:t>
            </a:r>
            <a:r>
              <a:rPr lang="es-ES" sz="1200" dirty="0" err="1">
                <a:solidFill>
                  <a:srgbClr val="000000"/>
                </a:solidFill>
                <a:latin typeface="Century" panose="02040604050505020304" pitchFamily="18" charset="0"/>
              </a:rPr>
              <a:t>Posición_está_ocupada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 == True ) </a:t>
            </a:r>
            <a:endParaRPr lang="es-ES" sz="1200" dirty="0" smtClean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endParaRPr lang="es-ES" sz="12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	Router_1_swap 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&lt;- </a:t>
            </a:r>
            <a:r>
              <a:rPr lang="es-ES" sz="1200" dirty="0" err="1">
                <a:solidFill>
                  <a:srgbClr val="000000"/>
                </a:solidFill>
                <a:latin typeface="Century" panose="02040604050505020304" pitchFamily="18" charset="0"/>
              </a:rPr>
              <a:t>Ordenada_tabla_tiempo_frecuencia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[ i ][ </a:t>
            </a:r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0 ] </a:t>
            </a:r>
            <a:endParaRPr lang="es-ES" sz="12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	</a:t>
            </a:r>
            <a:r>
              <a:rPr lang="es-ES" sz="1200" dirty="0" err="1" smtClean="0">
                <a:solidFill>
                  <a:srgbClr val="000000"/>
                </a:solidFill>
                <a:latin typeface="Century" panose="02040604050505020304" pitchFamily="18" charset="0"/>
              </a:rPr>
              <a:t>move</a:t>
            </a:r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&lt;- Movimiento( swap, Router_1_swap, Router_2_swap ) </a:t>
            </a:r>
            <a:endParaRPr lang="es-ES" sz="1200" dirty="0" smtClean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endParaRPr lang="es-ES" sz="12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Sino </a:t>
            </a:r>
          </a:p>
          <a:p>
            <a:endParaRPr lang="es-ES" sz="12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	</a:t>
            </a:r>
            <a:r>
              <a:rPr lang="es-ES" sz="1200" dirty="0" err="1" smtClean="0">
                <a:solidFill>
                  <a:srgbClr val="000000"/>
                </a:solidFill>
                <a:latin typeface="Century" panose="02040604050505020304" pitchFamily="18" charset="0"/>
              </a:rPr>
              <a:t>Router</a:t>
            </a:r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&lt;- </a:t>
            </a:r>
            <a:r>
              <a:rPr lang="es-ES" sz="1200" dirty="0" err="1">
                <a:solidFill>
                  <a:srgbClr val="000000"/>
                </a:solidFill>
                <a:latin typeface="Century" panose="02040604050505020304" pitchFamily="18" charset="0"/>
              </a:rPr>
              <a:t>Ordenada_tabla_tiempo_frecuencia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[ i ][ 0] </a:t>
            </a:r>
            <a:endParaRPr lang="es-ES" sz="1200" dirty="0" smtClean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endParaRPr lang="es-ES" sz="12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	</a:t>
            </a:r>
            <a:r>
              <a:rPr lang="es-ES" sz="1200" dirty="0" err="1" smtClean="0">
                <a:solidFill>
                  <a:srgbClr val="000000"/>
                </a:solidFill>
                <a:latin typeface="Century" panose="02040604050505020304" pitchFamily="18" charset="0"/>
              </a:rPr>
              <a:t>Posx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&lt;-</a:t>
            </a:r>
            <a:r>
              <a:rPr lang="es-ES" sz="1200" dirty="0" err="1">
                <a:solidFill>
                  <a:srgbClr val="000000"/>
                </a:solidFill>
                <a:latin typeface="Century" panose="02040604050505020304" pitchFamily="18" charset="0"/>
              </a:rPr>
              <a:t>Posx_en_entrada_i_de_Ordenada_Tabla_Pos_más_visitadas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	</a:t>
            </a:r>
            <a:r>
              <a:rPr lang="es-ES" sz="1200" dirty="0" err="1" smtClean="0">
                <a:solidFill>
                  <a:srgbClr val="000000"/>
                </a:solidFill>
                <a:latin typeface="Century" panose="02040604050505020304" pitchFamily="18" charset="0"/>
              </a:rPr>
              <a:t>Posy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&lt;-</a:t>
            </a:r>
            <a:r>
              <a:rPr lang="es-ES" sz="1200" dirty="0" err="1" smtClean="0">
                <a:solidFill>
                  <a:srgbClr val="000000"/>
                </a:solidFill>
                <a:latin typeface="Century" panose="02040604050505020304" pitchFamily="18" charset="0"/>
              </a:rPr>
              <a:t>Posy_en_entrada_i_de_Ordenada_Tabla_Pos_más_visitadas</a:t>
            </a:r>
            <a:endParaRPr lang="es-ES" sz="1200" dirty="0" smtClean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endParaRPr lang="es-ES" sz="12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	move </a:t>
            </a:r>
            <a:r>
              <a:rPr lang="en-US" sz="1200" dirty="0">
                <a:solidFill>
                  <a:srgbClr val="000000"/>
                </a:solidFill>
                <a:latin typeface="Century" panose="02040604050505020304" pitchFamily="18" charset="0"/>
              </a:rPr>
              <a:t>&lt;- </a:t>
            </a:r>
            <a:r>
              <a:rPr lang="en-US" sz="1200" dirty="0" err="1">
                <a:solidFill>
                  <a:srgbClr val="000000"/>
                </a:solidFill>
                <a:latin typeface="Century" panose="02040604050505020304" pitchFamily="18" charset="0"/>
              </a:rPr>
              <a:t>Movimiento</a:t>
            </a:r>
            <a:r>
              <a:rPr lang="en-US" sz="1200" dirty="0">
                <a:solidFill>
                  <a:srgbClr val="000000"/>
                </a:solidFill>
                <a:latin typeface="Century" panose="02040604050505020304" pitchFamily="18" charset="0"/>
              </a:rPr>
              <a:t>( </a:t>
            </a:r>
            <a:r>
              <a:rPr lang="en-US" sz="1200" dirty="0" err="1">
                <a:solidFill>
                  <a:srgbClr val="000000"/>
                </a:solidFill>
                <a:latin typeface="Century" panose="02040604050505020304" pitchFamily="18" charset="0"/>
              </a:rPr>
              <a:t>moveToCell</a:t>
            </a:r>
            <a:r>
              <a:rPr lang="en-US" sz="1200" dirty="0">
                <a:solidFill>
                  <a:srgbClr val="000000"/>
                </a:solidFill>
                <a:latin typeface="Century" panose="02040604050505020304" pitchFamily="18" charset="0"/>
              </a:rPr>
              <a:t>, Router, </a:t>
            </a:r>
            <a:r>
              <a:rPr lang="en-US" sz="1200" dirty="0" err="1">
                <a:solidFill>
                  <a:srgbClr val="000000"/>
                </a:solidFill>
                <a:latin typeface="Century" panose="02040604050505020304" pitchFamily="18" charset="0"/>
              </a:rPr>
              <a:t>Posx</a:t>
            </a:r>
            <a:r>
              <a:rPr lang="en-US" sz="1200" dirty="0">
                <a:solidFill>
                  <a:srgbClr val="000000"/>
                </a:solidFill>
                <a:latin typeface="Century" panose="02040604050505020304" pitchFamily="18" charset="0"/>
              </a:rPr>
              <a:t>, Posy ) </a:t>
            </a:r>
            <a:endParaRPr lang="en-US" sz="1200" dirty="0" smtClean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endParaRPr lang="en-US" sz="12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</a:t>
            </a:r>
            <a:r>
              <a:rPr lang="es-ES" sz="1200" dirty="0" err="1" smtClean="0">
                <a:solidFill>
                  <a:srgbClr val="000000"/>
                </a:solidFill>
                <a:latin typeface="Century" panose="02040604050505020304" pitchFamily="18" charset="0"/>
              </a:rPr>
              <a:t>Aplicar_movimiento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( solución, </a:t>
            </a:r>
            <a:r>
              <a:rPr lang="es-ES" sz="1200" dirty="0" err="1">
                <a:solidFill>
                  <a:srgbClr val="000000"/>
                </a:solidFill>
                <a:latin typeface="Century" panose="02040604050505020304" pitchFamily="18" charset="0"/>
              </a:rPr>
              <a:t>move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 ) </a:t>
            </a:r>
            <a:endParaRPr lang="es-ES" sz="1200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69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85718" y="-216024"/>
            <a:ext cx="6910536" cy="1340768"/>
          </a:xfrm>
        </p:spPr>
        <p:txBody>
          <a:bodyPr/>
          <a:lstStyle/>
          <a:p>
            <a:r>
              <a:rPr lang="es-ES" u="sng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</a:rPr>
              <a:t>executeTSMeshAlgorithm</a:t>
            </a:r>
            <a:endParaRPr lang="es-ES" u="sng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" panose="02040604050505020304" pitchFamily="18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187624" y="980728"/>
            <a:ext cx="8028384" cy="5726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solidFill>
                  <a:prstClr val="black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Clientes &lt;- </a:t>
            </a:r>
            <a:r>
              <a:rPr lang="es-ES" sz="1200" dirty="0" err="1">
                <a:solidFill>
                  <a:prstClr val="black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Desplegar_clientes</a:t>
            </a:r>
            <a:endParaRPr lang="es-ES" sz="1200" dirty="0">
              <a:solidFill>
                <a:prstClr val="black"/>
              </a:solidFill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 err="1">
                <a:solidFill>
                  <a:prstClr val="black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Solución_actual</a:t>
            </a:r>
            <a:r>
              <a:rPr lang="es-ES" sz="1200" dirty="0">
                <a:solidFill>
                  <a:prstClr val="black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&lt;- </a:t>
            </a:r>
            <a:r>
              <a:rPr lang="es-ES" sz="1200" dirty="0" err="1">
                <a:solidFill>
                  <a:prstClr val="black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Desplegar_solución_inicial</a:t>
            </a:r>
            <a:endParaRPr lang="es-ES" sz="1200" dirty="0">
              <a:solidFill>
                <a:prstClr val="black"/>
              </a:solidFill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 err="1">
                <a:solidFill>
                  <a:prstClr val="black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Dibujar_solución</a:t>
            </a:r>
            <a:r>
              <a:rPr lang="es-ES" sz="1200" dirty="0">
                <a:solidFill>
                  <a:prstClr val="black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es-ES" sz="1200" dirty="0" err="1">
                <a:solidFill>
                  <a:prstClr val="black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Solución_actual</a:t>
            </a:r>
            <a:r>
              <a:rPr lang="es-ES" sz="1200" dirty="0">
                <a:solidFill>
                  <a:prstClr val="black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)</a:t>
            </a:r>
            <a:endParaRPr lang="es-ES" sz="1200" dirty="0">
              <a:solidFill>
                <a:prstClr val="black"/>
              </a:solidFill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 err="1">
                <a:solidFill>
                  <a:prstClr val="black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Mejor_solución_encontrada</a:t>
            </a:r>
            <a:r>
              <a:rPr lang="es-ES" sz="1200" dirty="0">
                <a:solidFill>
                  <a:prstClr val="black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&lt;- </a:t>
            </a:r>
            <a:r>
              <a:rPr lang="es-ES" sz="1200" dirty="0" err="1">
                <a:solidFill>
                  <a:prstClr val="black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Solución_actual</a:t>
            </a:r>
            <a:endParaRPr lang="es-ES" sz="1200" dirty="0">
              <a:solidFill>
                <a:prstClr val="black"/>
              </a:solidFill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 err="1">
                <a:solidFill>
                  <a:prstClr val="black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Resetear_listas</a:t>
            </a:r>
            <a:endParaRPr lang="es-ES" sz="1200" dirty="0">
              <a:solidFill>
                <a:prstClr val="black"/>
              </a:solidFill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 err="1">
                <a:solidFill>
                  <a:prstClr val="black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Iteración_actual</a:t>
            </a:r>
            <a:r>
              <a:rPr lang="es-ES" sz="1200" dirty="0">
                <a:solidFill>
                  <a:prstClr val="black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&lt;- 0</a:t>
            </a:r>
            <a:endParaRPr lang="es-ES" sz="1200" dirty="0">
              <a:solidFill>
                <a:prstClr val="black"/>
              </a:solidFill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solidFill>
                  <a:prstClr val="black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Mientras( </a:t>
            </a:r>
            <a:r>
              <a:rPr lang="es-ES" sz="1200" dirty="0" err="1">
                <a:solidFill>
                  <a:prstClr val="black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es-ES" sz="1200" dirty="0">
                <a:solidFill>
                  <a:prstClr val="black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( </a:t>
            </a:r>
            <a:r>
              <a:rPr lang="es-ES" sz="1200" dirty="0" err="1" smtClean="0">
                <a:solidFill>
                  <a:prstClr val="black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Condición_terminación</a:t>
            </a:r>
            <a:r>
              <a:rPr lang="es-ES" sz="1200" dirty="0" smtClean="0">
                <a:solidFill>
                  <a:prstClr val="black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) </a:t>
            </a:r>
            <a:r>
              <a:rPr lang="es-ES" sz="1200" dirty="0">
                <a:solidFill>
                  <a:prstClr val="black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s-ES" sz="1200" dirty="0">
              <a:solidFill>
                <a:prstClr val="black"/>
              </a:solidFill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Admisible &lt;- </a:t>
            </a:r>
            <a:r>
              <a:rPr lang="es-ES" sz="12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Generar_conjunto_admisible</a:t>
            </a:r>
            <a:endParaRPr lang="es-ES" sz="1200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solidFill>
                  <a:prstClr val="black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200" dirty="0" err="1">
                <a:solidFill>
                  <a:prstClr val="black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Solución_actual_previa</a:t>
            </a:r>
            <a:r>
              <a:rPr lang="es-ES" sz="1200" dirty="0">
                <a:solidFill>
                  <a:prstClr val="black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&lt;- </a:t>
            </a:r>
            <a:r>
              <a:rPr lang="es-ES" sz="1200" dirty="0" err="1">
                <a:solidFill>
                  <a:prstClr val="black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Solución_actual</a:t>
            </a:r>
            <a:endParaRPr lang="es-ES" sz="1200" dirty="0">
              <a:solidFill>
                <a:prstClr val="black"/>
              </a:solidFill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4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Solución_actual</a:t>
            </a:r>
            <a:r>
              <a:rPr lang="es-ES" sz="14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&lt;- </a:t>
            </a:r>
            <a:r>
              <a:rPr lang="es-ES" sz="14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Menos_mala</a:t>
            </a:r>
            <a:r>
              <a:rPr lang="es-ES" sz="14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( Admisible )</a:t>
            </a:r>
            <a:endParaRPr lang="es-ES" sz="1400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solidFill>
                  <a:prstClr val="black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Si ( </a:t>
            </a:r>
            <a:r>
              <a:rPr lang="es-ES" sz="1200" dirty="0" err="1">
                <a:solidFill>
                  <a:prstClr val="black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Condición_Intensificación</a:t>
            </a:r>
            <a:r>
              <a:rPr lang="es-ES" sz="1200" dirty="0">
                <a:solidFill>
                  <a:prstClr val="black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):</a:t>
            </a:r>
            <a:endParaRPr lang="es-ES" sz="1200" dirty="0">
              <a:solidFill>
                <a:prstClr val="black"/>
              </a:solidFill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	Intensificación</a:t>
            </a:r>
            <a:endParaRPr lang="es-ES" sz="1200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solidFill>
                  <a:prstClr val="black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Si ( </a:t>
            </a:r>
            <a:r>
              <a:rPr lang="es-ES" sz="1200" dirty="0" err="1">
                <a:solidFill>
                  <a:prstClr val="black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Condición_Diversificación</a:t>
            </a:r>
            <a:r>
              <a:rPr lang="es-ES" sz="1200" dirty="0">
                <a:solidFill>
                  <a:prstClr val="black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)</a:t>
            </a:r>
            <a:endParaRPr lang="es-ES" sz="1200" dirty="0">
              <a:solidFill>
                <a:prstClr val="black"/>
              </a:solidFill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solidFill>
                  <a:prstClr val="black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	Diversificación</a:t>
            </a:r>
            <a:endParaRPr lang="es-ES" sz="1200" dirty="0">
              <a:solidFill>
                <a:prstClr val="black"/>
              </a:solidFill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400" b="1" dirty="0">
                <a:solidFill>
                  <a:srgbClr val="0070C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b="1" u="sng" dirty="0" err="1">
                <a:solidFill>
                  <a:srgbClr val="0070C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Actualizar_listas_recencia</a:t>
            </a:r>
            <a:endParaRPr lang="es-ES" sz="1400" b="1" u="sng" dirty="0">
              <a:solidFill>
                <a:srgbClr val="0070C0"/>
              </a:solidFill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solidFill>
                  <a:prstClr val="black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200" dirty="0" err="1">
                <a:solidFill>
                  <a:prstClr val="black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Actualizar_listas_frecuencia</a:t>
            </a:r>
            <a:endParaRPr lang="es-ES" sz="1200" dirty="0">
              <a:solidFill>
                <a:prstClr val="black"/>
              </a:solidFill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solidFill>
                  <a:prstClr val="black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200" dirty="0" err="1">
                <a:solidFill>
                  <a:prstClr val="black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Iteración_actual</a:t>
            </a:r>
            <a:r>
              <a:rPr lang="es-ES" sz="1200" dirty="0">
                <a:solidFill>
                  <a:prstClr val="black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&lt;- +1</a:t>
            </a:r>
            <a:endParaRPr lang="es-ES" sz="1200" dirty="0">
              <a:solidFill>
                <a:prstClr val="black"/>
              </a:solidFill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 err="1">
                <a:solidFill>
                  <a:prstClr val="black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Dibujar_solución</a:t>
            </a:r>
            <a:r>
              <a:rPr lang="es-ES" sz="1200" dirty="0">
                <a:solidFill>
                  <a:prstClr val="black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es-ES" sz="1200" dirty="0" err="1">
                <a:solidFill>
                  <a:prstClr val="black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Mejor_solución_encontrada</a:t>
            </a:r>
            <a:r>
              <a:rPr lang="es-ES" sz="1200" dirty="0">
                <a:solidFill>
                  <a:prstClr val="black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s-ES" sz="1200" dirty="0">
              <a:solidFill>
                <a:prstClr val="black"/>
              </a:solidFill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solidFill>
                  <a:prstClr val="black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Devolver </a:t>
            </a:r>
            <a:r>
              <a:rPr lang="es-ES" sz="1200" dirty="0" err="1">
                <a:solidFill>
                  <a:prstClr val="black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Mejor_solución_encontrada</a:t>
            </a:r>
            <a:endParaRPr lang="es-ES" sz="1200" dirty="0">
              <a:solidFill>
                <a:prstClr val="black"/>
              </a:solidFill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53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s-ES" u="sng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TIPO: </a:t>
            </a:r>
            <a:r>
              <a:rPr lang="es-ES" u="sng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Movement</a:t>
            </a:r>
            <a:endParaRPr lang="es-ES" u="sng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107504" y="1844824"/>
            <a:ext cx="10369152" cy="5472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u="sng" dirty="0" smtClean="0">
                <a:latin typeface="Century" panose="02040604050505020304" pitchFamily="18" charset="0"/>
              </a:rPr>
              <a:t>ATRIBUTOS</a:t>
            </a:r>
            <a:r>
              <a:rPr lang="es-ES" sz="2400" dirty="0" smtClean="0">
                <a:latin typeface="Century" panose="02040604050505020304" pitchFamily="18" charset="0"/>
              </a:rPr>
              <a:t>					</a:t>
            </a:r>
            <a:r>
              <a:rPr lang="es-ES" sz="2400" u="sng" dirty="0" smtClean="0">
                <a:latin typeface="Century" panose="02040604050505020304" pitchFamily="18" charset="0"/>
              </a:rPr>
              <a:t>MÉTODOS</a:t>
            </a:r>
          </a:p>
          <a:p>
            <a:pPr marL="0" indent="0">
              <a:buNone/>
            </a:pPr>
            <a:endParaRPr lang="es-ES" sz="2400" u="sng" dirty="0" smtClean="0">
              <a:latin typeface="Century" panose="02040604050505020304" pitchFamily="18" charset="0"/>
            </a:endParaRPr>
          </a:p>
          <a:p>
            <a:pPr marL="514350" indent="-514350">
              <a:buAutoNum type="arabicPeriod"/>
            </a:pPr>
            <a:r>
              <a:rPr lang="es-ES" sz="2400" dirty="0" err="1" smtClean="0">
                <a:latin typeface="Century" panose="02040604050505020304" pitchFamily="18" charset="0"/>
              </a:rPr>
              <a:t>Tipo_movimiento</a:t>
            </a:r>
            <a:r>
              <a:rPr lang="es-ES" sz="2400" dirty="0">
                <a:latin typeface="Century" panose="02040604050505020304" pitchFamily="18" charset="0"/>
              </a:rPr>
              <a:t> </a:t>
            </a:r>
            <a:r>
              <a:rPr lang="es-ES" sz="2400" dirty="0" smtClean="0">
                <a:latin typeface="Century" panose="02040604050505020304" pitchFamily="18" charset="0"/>
              </a:rPr>
              <a:t>{</a:t>
            </a:r>
            <a:r>
              <a:rPr lang="es-ES" sz="2400" dirty="0" err="1" smtClean="0">
                <a:solidFill>
                  <a:srgbClr val="0070C0"/>
                </a:solidFill>
                <a:latin typeface="Century" panose="02040604050505020304" pitchFamily="18" charset="0"/>
              </a:rPr>
              <a:t>moveToCell</a:t>
            </a:r>
            <a:r>
              <a:rPr lang="es-ES" sz="2400" dirty="0" smtClean="0">
                <a:solidFill>
                  <a:srgbClr val="0070C0"/>
                </a:solidFill>
                <a:latin typeface="Century" panose="02040604050505020304" pitchFamily="18" charset="0"/>
              </a:rPr>
              <a:t>, swap</a:t>
            </a:r>
            <a:r>
              <a:rPr lang="es-ES" sz="2400" dirty="0" smtClean="0">
                <a:latin typeface="Century" panose="02040604050505020304" pitchFamily="18" charset="0"/>
              </a:rPr>
              <a:t>}	1.Get’s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s-ES" sz="2400" dirty="0" err="1" smtClean="0">
                <a:latin typeface="Century" panose="02040604050505020304" pitchFamily="18" charset="0"/>
              </a:rPr>
              <a:t>Índice_router_moveToCell</a:t>
            </a:r>
            <a:r>
              <a:rPr lang="es-ES" sz="2400" smtClean="0">
                <a:latin typeface="Century" panose="02040604050505020304" pitchFamily="18" charset="0"/>
              </a:rPr>
              <a:t>	</a:t>
            </a:r>
            <a:r>
              <a:rPr lang="es-ES" sz="2400" smtClean="0">
                <a:latin typeface="Century" panose="02040604050505020304" pitchFamily="18" charset="0"/>
              </a:rPr>
              <a:t>		</a:t>
            </a:r>
            <a:r>
              <a:rPr lang="es-ES" sz="2400" smtClean="0">
                <a:latin typeface="Century" panose="02040604050505020304" pitchFamily="18" charset="0"/>
              </a:rPr>
              <a:t>2.Set’s</a:t>
            </a:r>
            <a:endParaRPr lang="es-ES" sz="2400" dirty="0" smtClean="0">
              <a:latin typeface="Century" panose="02040604050505020304" pitchFamily="18" charset="0"/>
            </a:endParaRPr>
          </a:p>
          <a:p>
            <a:pPr marL="514350" indent="-514350">
              <a:buFont typeface="Arial" pitchFamily="34" charset="0"/>
              <a:buAutoNum type="arabicPeriod"/>
            </a:pPr>
            <a:r>
              <a:rPr lang="es-ES" sz="2400" dirty="0" err="1" smtClean="0">
                <a:latin typeface="Century" panose="02040604050505020304" pitchFamily="18" charset="0"/>
              </a:rPr>
              <a:t>Posición_X_moveToCell</a:t>
            </a:r>
            <a:r>
              <a:rPr lang="es-ES" sz="2400" dirty="0" smtClean="0">
                <a:latin typeface="Century" panose="02040604050505020304" pitchFamily="18" charset="0"/>
              </a:rPr>
              <a:t>		</a:t>
            </a:r>
            <a:endParaRPr lang="es-ES" sz="2400" dirty="0" smtClean="0">
              <a:latin typeface="Century" panose="02040604050505020304" pitchFamily="18" charset="0"/>
            </a:endParaRPr>
          </a:p>
          <a:p>
            <a:pPr marL="514350" indent="-514350">
              <a:buFont typeface="Arial" pitchFamily="34" charset="0"/>
              <a:buAutoNum type="arabicPeriod"/>
            </a:pPr>
            <a:r>
              <a:rPr lang="es-ES" sz="2400" dirty="0" err="1" smtClean="0">
                <a:latin typeface="Century" panose="02040604050505020304" pitchFamily="18" charset="0"/>
              </a:rPr>
              <a:t>Posición_Y_moveToCell</a:t>
            </a:r>
            <a:endParaRPr lang="es-ES" sz="2400" dirty="0" smtClean="0">
              <a:latin typeface="Century" panose="02040604050505020304" pitchFamily="18" charset="0"/>
            </a:endParaRPr>
          </a:p>
          <a:p>
            <a:pPr marL="514350" indent="-514350">
              <a:buAutoNum type="arabicPeriod"/>
            </a:pPr>
            <a:r>
              <a:rPr lang="es-ES" sz="2400" dirty="0" smtClean="0">
                <a:latin typeface="Century" panose="02040604050505020304" pitchFamily="18" charset="0"/>
              </a:rPr>
              <a:t>Índice_Router_1_swap</a:t>
            </a:r>
          </a:p>
          <a:p>
            <a:pPr marL="514350" indent="-514350">
              <a:buAutoNum type="arabicPeriod"/>
            </a:pPr>
            <a:r>
              <a:rPr lang="es-ES" sz="2400" dirty="0" smtClean="0">
                <a:latin typeface="Century" panose="02040604050505020304" pitchFamily="18" charset="0"/>
              </a:rPr>
              <a:t>Índice_Router_2_swap</a:t>
            </a:r>
          </a:p>
          <a:p>
            <a:pPr marL="514350" indent="-514350">
              <a:buAutoNum type="arabicPeriod"/>
            </a:pPr>
            <a:r>
              <a:rPr lang="es-ES" sz="2400" dirty="0" err="1" smtClean="0">
                <a:latin typeface="Century" panose="02040604050505020304" pitchFamily="18" charset="0"/>
              </a:rPr>
              <a:t>Última_iteración_tabú</a:t>
            </a:r>
            <a:endParaRPr lang="es-ES" sz="2400" dirty="0" smtClean="0"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lang="es-ES" sz="2400" dirty="0" smtClean="0">
                <a:latin typeface="Century" panose="02040604050505020304" pitchFamily="18" charset="0"/>
              </a:rPr>
              <a:t>						</a:t>
            </a:r>
          </a:p>
        </p:txBody>
      </p:sp>
    </p:spTree>
    <p:extLst>
      <p:ext uri="{BB962C8B-B14F-4D97-AF65-F5344CB8AC3E}">
        <p14:creationId xmlns:p14="http://schemas.microsoft.com/office/powerpoint/2010/main" val="336068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-24340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u="sng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Actualizar_listas_recencia</a:t>
            </a:r>
            <a:r>
              <a:rPr lang="es-ES" u="sng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</a:t>
            </a:r>
            <a:r>
              <a:rPr lang="es-ES" u="sng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Sólución</a:t>
            </a:r>
            <a:r>
              <a:rPr lang="es-ES" u="sng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s-ES" u="sng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259632" y="764704"/>
            <a:ext cx="883872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 err="1">
                <a:solidFill>
                  <a:srgbClr val="000000"/>
                </a:solidFill>
                <a:latin typeface="Century" panose="02040604050505020304" pitchFamily="18" charset="0"/>
              </a:rPr>
              <a:t>Solución_hash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 &lt;- </a:t>
            </a:r>
            <a:r>
              <a:rPr lang="es-ES" sz="1200" dirty="0" err="1" smtClean="0">
                <a:solidFill>
                  <a:srgbClr val="000000"/>
                </a:solidFill>
                <a:latin typeface="Century" panose="02040604050505020304" pitchFamily="18" charset="0"/>
              </a:rPr>
              <a:t>Generar_hash</a:t>
            </a:r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( 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solución ) </a:t>
            </a:r>
            <a:endParaRPr lang="es-ES" sz="1200" dirty="0" smtClean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endParaRPr lang="es-ES" sz="12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200" dirty="0" err="1">
                <a:solidFill>
                  <a:srgbClr val="000000"/>
                </a:solidFill>
                <a:latin typeface="Century" panose="02040604050505020304" pitchFamily="18" charset="0"/>
              </a:rPr>
              <a:t>Tabú_hash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[ </a:t>
            </a:r>
            <a:r>
              <a:rPr lang="es-ES" sz="1200" dirty="0" err="1">
                <a:solidFill>
                  <a:srgbClr val="000000"/>
                </a:solidFill>
                <a:latin typeface="Century" panose="02040604050505020304" pitchFamily="18" charset="0"/>
              </a:rPr>
              <a:t>Solución_hash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 % </a:t>
            </a:r>
            <a:r>
              <a:rPr lang="es-ES" sz="1200" dirty="0" err="1">
                <a:solidFill>
                  <a:srgbClr val="000000"/>
                </a:solidFill>
                <a:latin typeface="Century" panose="02040604050505020304" pitchFamily="18" charset="0"/>
              </a:rPr>
              <a:t>Tamaño_lista_tabú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 ] &lt;- True </a:t>
            </a:r>
            <a:endParaRPr lang="es-ES" sz="1200" dirty="0" smtClean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endParaRPr lang="es-ES" sz="12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Si ( </a:t>
            </a:r>
            <a:r>
              <a:rPr lang="es-ES" sz="1200" dirty="0" err="1">
                <a:solidFill>
                  <a:srgbClr val="000000"/>
                </a:solidFill>
                <a:latin typeface="Century" panose="02040604050505020304" pitchFamily="18" charset="0"/>
              </a:rPr>
              <a:t>Tipo_movimiento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 == swap ) </a:t>
            </a:r>
            <a:endParaRPr lang="es-ES" sz="1200" dirty="0" smtClean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endParaRPr lang="es-ES" sz="12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i 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&lt;- </a:t>
            </a:r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solución.MovimientoAplicado.Índice_router_1_swap </a:t>
            </a:r>
            <a:endParaRPr lang="es-ES" sz="12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</a:t>
            </a:r>
            <a:r>
              <a:rPr lang="es-ES" sz="1200" dirty="0" err="1" smtClean="0">
                <a:solidFill>
                  <a:srgbClr val="000000"/>
                </a:solidFill>
                <a:latin typeface="Century" panose="02040604050505020304" pitchFamily="18" charset="0"/>
              </a:rPr>
              <a:t>solución_precedida</a:t>
            </a:r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&lt;- </a:t>
            </a:r>
            <a:r>
              <a:rPr lang="es-ES" sz="1200" dirty="0" err="1" smtClean="0">
                <a:solidFill>
                  <a:srgbClr val="000000"/>
                </a:solidFill>
                <a:latin typeface="Century" panose="02040604050505020304" pitchFamily="18" charset="0"/>
              </a:rPr>
              <a:t>solución.SoluciónPrecedida</a:t>
            </a:r>
            <a:endParaRPr lang="es-ES" sz="1200" dirty="0" smtClean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endParaRPr lang="es-ES" sz="12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j 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&lt;- </a:t>
            </a:r>
            <a:r>
              <a:rPr lang="es-ES" sz="1200" dirty="0" err="1">
                <a:solidFill>
                  <a:srgbClr val="000000"/>
                </a:solidFill>
                <a:latin typeface="Century" panose="02040604050505020304" pitchFamily="18" charset="0"/>
              </a:rPr>
              <a:t>solución_precedida.router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[ i ].</a:t>
            </a:r>
            <a:r>
              <a:rPr lang="es-ES" sz="1200" dirty="0" err="1">
                <a:solidFill>
                  <a:srgbClr val="000000"/>
                </a:solidFill>
                <a:latin typeface="Century" panose="02040604050505020304" pitchFamily="18" charset="0"/>
              </a:rPr>
              <a:t>posx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k 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&lt;- </a:t>
            </a:r>
            <a:r>
              <a:rPr lang="es-ES" sz="1200" dirty="0" err="1">
                <a:solidFill>
                  <a:srgbClr val="000000"/>
                </a:solidFill>
                <a:latin typeface="Century" panose="02040604050505020304" pitchFamily="18" charset="0"/>
              </a:rPr>
              <a:t>solución_precedida.router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[ i ].</a:t>
            </a:r>
            <a:r>
              <a:rPr lang="es-ES" sz="1200" dirty="0" err="1">
                <a:solidFill>
                  <a:srgbClr val="000000"/>
                </a:solidFill>
                <a:latin typeface="Century" panose="02040604050505020304" pitchFamily="18" charset="0"/>
              </a:rPr>
              <a:t>posy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endParaRPr lang="es-ES" sz="1200" dirty="0" smtClean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endParaRPr lang="es-ES" sz="12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</a:t>
            </a:r>
            <a:r>
              <a:rPr lang="es-ES" sz="1200" dirty="0" err="1" smtClean="0">
                <a:solidFill>
                  <a:srgbClr val="000000"/>
                </a:solidFill>
                <a:latin typeface="Century" panose="02040604050505020304" pitchFamily="18" charset="0"/>
              </a:rPr>
              <a:t>Tabú_Lista</a:t>
            </a:r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[ 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i ][ j ][ k ] &lt;- </a:t>
            </a:r>
            <a:r>
              <a:rPr lang="es-ES" sz="1200" dirty="0" err="1" smtClean="0">
                <a:solidFill>
                  <a:srgbClr val="000000"/>
                </a:solidFill>
                <a:latin typeface="Century" panose="02040604050505020304" pitchFamily="18" charset="0"/>
              </a:rPr>
              <a:t>Iteración_actual</a:t>
            </a:r>
            <a:endParaRPr lang="es-ES" sz="12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endParaRPr lang="es-ES" sz="1200" dirty="0">
              <a:latin typeface="Century" panose="02040604050505020304" pitchFamily="18" charset="0"/>
            </a:endParaRPr>
          </a:p>
          <a:p>
            <a:r>
              <a:rPr lang="es-ES" sz="1200" dirty="0" smtClean="0">
                <a:latin typeface="Century" panose="02040604050505020304" pitchFamily="18" charset="0"/>
              </a:rPr>
              <a:t>	i </a:t>
            </a:r>
            <a:r>
              <a:rPr lang="es-ES" sz="1200" dirty="0">
                <a:latin typeface="Century" panose="02040604050505020304" pitchFamily="18" charset="0"/>
              </a:rPr>
              <a:t>&lt;- </a:t>
            </a:r>
            <a:r>
              <a:rPr lang="es-ES" sz="1200" dirty="0" smtClean="0">
                <a:latin typeface="Century" panose="02040604050505020304" pitchFamily="18" charset="0"/>
              </a:rPr>
              <a:t>solución.MovimientoAplicado.Índice_router_2_swap</a:t>
            </a:r>
          </a:p>
          <a:p>
            <a:r>
              <a:rPr lang="es-ES" sz="1200" dirty="0" smtClean="0">
                <a:latin typeface="Century" panose="02040604050505020304" pitchFamily="18" charset="0"/>
              </a:rPr>
              <a:t>	</a:t>
            </a:r>
            <a:r>
              <a:rPr lang="es-ES" sz="1200" dirty="0" err="1" smtClean="0">
                <a:latin typeface="Century" panose="02040604050505020304" pitchFamily="18" charset="0"/>
              </a:rPr>
              <a:t>solución_precedida</a:t>
            </a:r>
            <a:r>
              <a:rPr lang="es-ES" sz="1200" dirty="0" smtClean="0">
                <a:latin typeface="Century" panose="02040604050505020304" pitchFamily="18" charset="0"/>
              </a:rPr>
              <a:t> </a:t>
            </a:r>
            <a:r>
              <a:rPr lang="es-ES" sz="1200" dirty="0">
                <a:latin typeface="Century" panose="02040604050505020304" pitchFamily="18" charset="0"/>
              </a:rPr>
              <a:t>&lt;- </a:t>
            </a:r>
            <a:r>
              <a:rPr lang="es-ES" sz="1200" dirty="0" err="1" smtClean="0">
                <a:latin typeface="Century" panose="02040604050505020304" pitchFamily="18" charset="0"/>
              </a:rPr>
              <a:t>solución.SoluciónPrecedida</a:t>
            </a:r>
            <a:endParaRPr lang="es-ES" sz="1200" dirty="0" smtClean="0">
              <a:latin typeface="Century" panose="02040604050505020304" pitchFamily="18" charset="0"/>
            </a:endParaRPr>
          </a:p>
          <a:p>
            <a:r>
              <a:rPr lang="es-ES" sz="1200" dirty="0" smtClean="0">
                <a:latin typeface="Century" panose="02040604050505020304" pitchFamily="18" charset="0"/>
              </a:rPr>
              <a:t> </a:t>
            </a:r>
            <a:endParaRPr lang="es-ES" sz="1200" dirty="0">
              <a:latin typeface="Century" panose="02040604050505020304" pitchFamily="18" charset="0"/>
            </a:endParaRPr>
          </a:p>
          <a:p>
            <a:r>
              <a:rPr lang="es-ES" sz="1200" dirty="0" smtClean="0">
                <a:latin typeface="Century" panose="02040604050505020304" pitchFamily="18" charset="0"/>
              </a:rPr>
              <a:t>	j </a:t>
            </a:r>
            <a:r>
              <a:rPr lang="es-ES" sz="1200" dirty="0">
                <a:latin typeface="Century" panose="02040604050505020304" pitchFamily="18" charset="0"/>
              </a:rPr>
              <a:t>&lt;- </a:t>
            </a:r>
            <a:r>
              <a:rPr lang="es-ES" sz="1200" dirty="0" err="1">
                <a:latin typeface="Century" panose="02040604050505020304" pitchFamily="18" charset="0"/>
              </a:rPr>
              <a:t>solución_precedida.router</a:t>
            </a:r>
            <a:r>
              <a:rPr lang="es-ES" sz="1200" dirty="0">
                <a:latin typeface="Century" panose="02040604050505020304" pitchFamily="18" charset="0"/>
              </a:rPr>
              <a:t>[ i ].</a:t>
            </a:r>
            <a:r>
              <a:rPr lang="es-ES" sz="1200" dirty="0" err="1">
                <a:latin typeface="Century" panose="02040604050505020304" pitchFamily="18" charset="0"/>
              </a:rPr>
              <a:t>posx</a:t>
            </a:r>
            <a:r>
              <a:rPr lang="es-ES" sz="1200" dirty="0">
                <a:latin typeface="Century" panose="02040604050505020304" pitchFamily="18" charset="0"/>
              </a:rPr>
              <a:t> </a:t>
            </a:r>
          </a:p>
          <a:p>
            <a:r>
              <a:rPr lang="es-ES" sz="1200" dirty="0" smtClean="0">
                <a:latin typeface="Century" panose="02040604050505020304" pitchFamily="18" charset="0"/>
              </a:rPr>
              <a:t>	k </a:t>
            </a:r>
            <a:r>
              <a:rPr lang="es-ES" sz="1200" dirty="0">
                <a:latin typeface="Century" panose="02040604050505020304" pitchFamily="18" charset="0"/>
              </a:rPr>
              <a:t>&lt;- </a:t>
            </a:r>
            <a:r>
              <a:rPr lang="es-ES" sz="1200" dirty="0" err="1">
                <a:latin typeface="Century" panose="02040604050505020304" pitchFamily="18" charset="0"/>
              </a:rPr>
              <a:t>solución_precedida.router</a:t>
            </a:r>
            <a:r>
              <a:rPr lang="es-ES" sz="1200" dirty="0">
                <a:latin typeface="Century" panose="02040604050505020304" pitchFamily="18" charset="0"/>
              </a:rPr>
              <a:t>[ i ].</a:t>
            </a:r>
            <a:r>
              <a:rPr lang="es-ES" sz="1200" dirty="0" err="1" smtClean="0">
                <a:latin typeface="Century" panose="02040604050505020304" pitchFamily="18" charset="0"/>
              </a:rPr>
              <a:t>posy</a:t>
            </a:r>
            <a:endParaRPr lang="es-ES" sz="1200" dirty="0" smtClean="0">
              <a:latin typeface="Century" panose="02040604050505020304" pitchFamily="18" charset="0"/>
            </a:endParaRPr>
          </a:p>
          <a:p>
            <a:r>
              <a:rPr lang="es-ES" sz="1200" dirty="0" smtClean="0">
                <a:latin typeface="Century" panose="02040604050505020304" pitchFamily="18" charset="0"/>
              </a:rPr>
              <a:t> </a:t>
            </a:r>
            <a:endParaRPr lang="es-ES" sz="1200" dirty="0">
              <a:latin typeface="Century" panose="02040604050505020304" pitchFamily="18" charset="0"/>
            </a:endParaRPr>
          </a:p>
          <a:p>
            <a:r>
              <a:rPr lang="es-ES" sz="1200" dirty="0" smtClean="0">
                <a:latin typeface="Century" panose="02040604050505020304" pitchFamily="18" charset="0"/>
              </a:rPr>
              <a:t>	</a:t>
            </a:r>
            <a:r>
              <a:rPr lang="es-ES" sz="1200" dirty="0" err="1" smtClean="0">
                <a:latin typeface="Century" panose="02040604050505020304" pitchFamily="18" charset="0"/>
              </a:rPr>
              <a:t>Tabú_Lista</a:t>
            </a:r>
            <a:r>
              <a:rPr lang="es-ES" sz="1200" dirty="0" smtClean="0">
                <a:latin typeface="Century" panose="02040604050505020304" pitchFamily="18" charset="0"/>
              </a:rPr>
              <a:t>[ </a:t>
            </a:r>
            <a:r>
              <a:rPr lang="es-ES" sz="1200" dirty="0">
                <a:latin typeface="Century" panose="02040604050505020304" pitchFamily="18" charset="0"/>
              </a:rPr>
              <a:t>i ][ j ][ k ] &lt;- </a:t>
            </a:r>
            <a:r>
              <a:rPr lang="es-ES" sz="1200" dirty="0" err="1">
                <a:latin typeface="Century" panose="02040604050505020304" pitchFamily="18" charset="0"/>
              </a:rPr>
              <a:t>Iteración_actual</a:t>
            </a:r>
            <a:r>
              <a:rPr lang="es-ES" sz="1200" dirty="0">
                <a:latin typeface="Century" panose="02040604050505020304" pitchFamily="18" charset="0"/>
              </a:rPr>
              <a:t> </a:t>
            </a:r>
            <a:endParaRPr lang="es-ES" sz="1200" dirty="0" smtClean="0">
              <a:latin typeface="Century" panose="02040604050505020304" pitchFamily="18" charset="0"/>
            </a:endParaRPr>
          </a:p>
          <a:p>
            <a:endParaRPr lang="es-ES" sz="1200" dirty="0">
              <a:latin typeface="Century" panose="02040604050505020304" pitchFamily="18" charset="0"/>
            </a:endParaRPr>
          </a:p>
          <a:p>
            <a:r>
              <a:rPr lang="es-ES" sz="1200" dirty="0">
                <a:latin typeface="Century" panose="02040604050505020304" pitchFamily="18" charset="0"/>
              </a:rPr>
              <a:t>Sino </a:t>
            </a:r>
            <a:endParaRPr lang="es-ES" sz="1200" dirty="0" smtClean="0">
              <a:latin typeface="Century" panose="02040604050505020304" pitchFamily="18" charset="0"/>
            </a:endParaRPr>
          </a:p>
          <a:p>
            <a:endParaRPr lang="es-ES" sz="1200" dirty="0">
              <a:latin typeface="Century" panose="02040604050505020304" pitchFamily="18" charset="0"/>
            </a:endParaRPr>
          </a:p>
          <a:p>
            <a:r>
              <a:rPr lang="es-ES" sz="1200" dirty="0" smtClean="0">
                <a:latin typeface="Century" panose="02040604050505020304" pitchFamily="18" charset="0"/>
              </a:rPr>
              <a:t>	i </a:t>
            </a:r>
            <a:r>
              <a:rPr lang="es-ES" sz="1200" dirty="0">
                <a:latin typeface="Century" panose="02040604050505020304" pitchFamily="18" charset="0"/>
              </a:rPr>
              <a:t>&lt;- </a:t>
            </a:r>
            <a:r>
              <a:rPr lang="es-ES" sz="1200" dirty="0" err="1" smtClean="0">
                <a:latin typeface="Century" panose="02040604050505020304" pitchFamily="18" charset="0"/>
              </a:rPr>
              <a:t>solución.MovimientoAplicado.Índice_router_moveToCell</a:t>
            </a:r>
            <a:r>
              <a:rPr lang="es-ES" sz="1200" dirty="0" smtClean="0">
                <a:latin typeface="Century" panose="02040604050505020304" pitchFamily="18" charset="0"/>
              </a:rPr>
              <a:t> </a:t>
            </a:r>
          </a:p>
          <a:p>
            <a:endParaRPr lang="es-ES" sz="1200" dirty="0">
              <a:latin typeface="Century" panose="02040604050505020304" pitchFamily="18" charset="0"/>
            </a:endParaRPr>
          </a:p>
          <a:p>
            <a:r>
              <a:rPr lang="es-ES" sz="1200" dirty="0" smtClean="0">
                <a:latin typeface="Century" panose="02040604050505020304" pitchFamily="18" charset="0"/>
              </a:rPr>
              <a:t>	</a:t>
            </a:r>
            <a:r>
              <a:rPr lang="es-ES" sz="1200" dirty="0" err="1" smtClean="0">
                <a:latin typeface="Century" panose="02040604050505020304" pitchFamily="18" charset="0"/>
              </a:rPr>
              <a:t>solución_precedida</a:t>
            </a:r>
            <a:r>
              <a:rPr lang="es-ES" sz="1200" dirty="0" smtClean="0">
                <a:latin typeface="Century" panose="02040604050505020304" pitchFamily="18" charset="0"/>
              </a:rPr>
              <a:t> </a:t>
            </a:r>
            <a:r>
              <a:rPr lang="es-ES" sz="1200" dirty="0">
                <a:latin typeface="Century" panose="02040604050505020304" pitchFamily="18" charset="0"/>
              </a:rPr>
              <a:t>&lt;- </a:t>
            </a:r>
            <a:r>
              <a:rPr lang="es-ES" sz="1200" dirty="0" err="1" smtClean="0">
                <a:latin typeface="Century" panose="02040604050505020304" pitchFamily="18" charset="0"/>
              </a:rPr>
              <a:t>solución.SoluciónPrecedida</a:t>
            </a:r>
            <a:endParaRPr lang="es-ES" sz="1200" dirty="0" smtClean="0">
              <a:latin typeface="Century" panose="02040604050505020304" pitchFamily="18" charset="0"/>
            </a:endParaRPr>
          </a:p>
          <a:p>
            <a:r>
              <a:rPr lang="es-ES" sz="1200" dirty="0" smtClean="0">
                <a:latin typeface="Century" panose="02040604050505020304" pitchFamily="18" charset="0"/>
              </a:rPr>
              <a:t> </a:t>
            </a:r>
            <a:endParaRPr lang="es-ES" sz="1200" dirty="0">
              <a:latin typeface="Century" panose="02040604050505020304" pitchFamily="18" charset="0"/>
            </a:endParaRPr>
          </a:p>
          <a:p>
            <a:r>
              <a:rPr lang="es-ES" sz="1200" dirty="0" smtClean="0">
                <a:latin typeface="Century" panose="02040604050505020304" pitchFamily="18" charset="0"/>
              </a:rPr>
              <a:t>	j </a:t>
            </a:r>
            <a:r>
              <a:rPr lang="es-ES" sz="1200" dirty="0">
                <a:latin typeface="Century" panose="02040604050505020304" pitchFamily="18" charset="0"/>
              </a:rPr>
              <a:t>&lt;- </a:t>
            </a:r>
            <a:r>
              <a:rPr lang="es-ES" sz="1200" dirty="0" err="1">
                <a:latin typeface="Century" panose="02040604050505020304" pitchFamily="18" charset="0"/>
              </a:rPr>
              <a:t>solución_precedida.router</a:t>
            </a:r>
            <a:r>
              <a:rPr lang="es-ES" sz="1200" dirty="0">
                <a:latin typeface="Century" panose="02040604050505020304" pitchFamily="18" charset="0"/>
              </a:rPr>
              <a:t>[ i ].</a:t>
            </a:r>
            <a:r>
              <a:rPr lang="es-ES" sz="1200" dirty="0" err="1">
                <a:latin typeface="Century" panose="02040604050505020304" pitchFamily="18" charset="0"/>
              </a:rPr>
              <a:t>posx</a:t>
            </a:r>
            <a:r>
              <a:rPr lang="es-ES" sz="1200" dirty="0">
                <a:latin typeface="Century" panose="02040604050505020304" pitchFamily="18" charset="0"/>
              </a:rPr>
              <a:t> </a:t>
            </a:r>
          </a:p>
          <a:p>
            <a:r>
              <a:rPr lang="es-ES" sz="1200" dirty="0" smtClean="0">
                <a:latin typeface="Century" panose="02040604050505020304" pitchFamily="18" charset="0"/>
              </a:rPr>
              <a:t>	k </a:t>
            </a:r>
            <a:r>
              <a:rPr lang="es-ES" sz="1200" dirty="0">
                <a:latin typeface="Century" panose="02040604050505020304" pitchFamily="18" charset="0"/>
              </a:rPr>
              <a:t>&lt;- </a:t>
            </a:r>
            <a:r>
              <a:rPr lang="es-ES" sz="1200" dirty="0" err="1">
                <a:latin typeface="Century" panose="02040604050505020304" pitchFamily="18" charset="0"/>
              </a:rPr>
              <a:t>solución_precedida.router</a:t>
            </a:r>
            <a:r>
              <a:rPr lang="es-ES" sz="1200" dirty="0">
                <a:latin typeface="Century" panose="02040604050505020304" pitchFamily="18" charset="0"/>
              </a:rPr>
              <a:t>[ i ].</a:t>
            </a:r>
            <a:r>
              <a:rPr lang="es-ES" sz="1200" dirty="0" err="1">
                <a:latin typeface="Century" panose="02040604050505020304" pitchFamily="18" charset="0"/>
              </a:rPr>
              <a:t>posy</a:t>
            </a:r>
            <a:r>
              <a:rPr lang="es-ES" sz="1200" dirty="0">
                <a:latin typeface="Century" panose="02040604050505020304" pitchFamily="18" charset="0"/>
              </a:rPr>
              <a:t> </a:t>
            </a:r>
            <a:endParaRPr lang="es-ES" sz="1200" dirty="0" smtClean="0">
              <a:latin typeface="Century" panose="02040604050505020304" pitchFamily="18" charset="0"/>
            </a:endParaRPr>
          </a:p>
          <a:p>
            <a:endParaRPr lang="es-ES" sz="1200" dirty="0">
              <a:latin typeface="Century" panose="02040604050505020304" pitchFamily="18" charset="0"/>
            </a:endParaRPr>
          </a:p>
          <a:p>
            <a:r>
              <a:rPr lang="es-ES" sz="1200" dirty="0" smtClean="0">
                <a:latin typeface="Century" panose="02040604050505020304" pitchFamily="18" charset="0"/>
              </a:rPr>
              <a:t>	</a:t>
            </a:r>
            <a:r>
              <a:rPr lang="es-ES" sz="1200" dirty="0" err="1" smtClean="0">
                <a:latin typeface="Century" panose="02040604050505020304" pitchFamily="18" charset="0"/>
              </a:rPr>
              <a:t>Tabú_Lista</a:t>
            </a:r>
            <a:r>
              <a:rPr lang="es-ES" sz="1200" dirty="0" smtClean="0">
                <a:latin typeface="Century" panose="02040604050505020304" pitchFamily="18" charset="0"/>
              </a:rPr>
              <a:t>[ </a:t>
            </a:r>
            <a:r>
              <a:rPr lang="es-ES" sz="1200" dirty="0">
                <a:latin typeface="Century" panose="02040604050505020304" pitchFamily="18" charset="0"/>
              </a:rPr>
              <a:t>i ][ j ][ k ] &lt;- </a:t>
            </a:r>
            <a:r>
              <a:rPr lang="es-ES" sz="1200" dirty="0" err="1">
                <a:latin typeface="Century" panose="02040604050505020304" pitchFamily="18" charset="0"/>
              </a:rPr>
              <a:t>Iteración_actual</a:t>
            </a:r>
            <a:r>
              <a:rPr lang="es-ES" sz="1200" dirty="0">
                <a:latin typeface="Century" panose="020406040505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878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85069" y="-198959"/>
            <a:ext cx="6910536" cy="1340768"/>
          </a:xfrm>
        </p:spPr>
        <p:txBody>
          <a:bodyPr/>
          <a:lstStyle/>
          <a:p>
            <a:r>
              <a:rPr lang="es-ES" u="sng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</a:rPr>
              <a:t>executeTSMeshAlgorithm</a:t>
            </a:r>
            <a:endParaRPr lang="es-ES" u="sng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" panose="02040604050505020304" pitchFamily="18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115616" y="980728"/>
            <a:ext cx="8028384" cy="5726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Clientes &lt;- </a:t>
            </a:r>
            <a:r>
              <a:rPr lang="es-ES" sz="1200" dirty="0" err="1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Desplegar_clientes</a:t>
            </a:r>
            <a:endParaRPr lang="es-ES" sz="1200" dirty="0">
              <a:solidFill>
                <a:prstClr val="black"/>
              </a:solidFill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 err="1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Solución_actual</a:t>
            </a: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&lt;- </a:t>
            </a:r>
            <a:r>
              <a:rPr lang="es-ES" sz="1200" dirty="0" err="1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Desplegar_solución_inicial</a:t>
            </a:r>
            <a:endParaRPr lang="es-ES" sz="1200" dirty="0">
              <a:solidFill>
                <a:prstClr val="black"/>
              </a:solidFill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 err="1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Dibujar_solución</a:t>
            </a: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es-ES" sz="1200" dirty="0" err="1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Solución_actual</a:t>
            </a: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)</a:t>
            </a:r>
            <a:endParaRPr lang="es-ES" sz="1200" dirty="0">
              <a:solidFill>
                <a:prstClr val="black"/>
              </a:solidFill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 err="1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Mejor_solución_encontrada</a:t>
            </a: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&lt;- </a:t>
            </a:r>
            <a:r>
              <a:rPr lang="es-ES" sz="1200" dirty="0" err="1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Solución_actual</a:t>
            </a:r>
            <a:endParaRPr lang="es-ES" sz="1200" dirty="0">
              <a:solidFill>
                <a:prstClr val="black"/>
              </a:solidFill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 err="1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Resetear_listas</a:t>
            </a:r>
            <a:endParaRPr lang="es-ES" sz="1200" dirty="0">
              <a:solidFill>
                <a:prstClr val="black"/>
              </a:solidFill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 err="1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Iteración_actual</a:t>
            </a: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&lt;- 0</a:t>
            </a:r>
            <a:endParaRPr lang="es-ES" sz="1200" dirty="0">
              <a:solidFill>
                <a:prstClr val="black"/>
              </a:solidFill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Mientras( </a:t>
            </a:r>
            <a:r>
              <a:rPr lang="es-ES" sz="1200" dirty="0" err="1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( </a:t>
            </a:r>
            <a:r>
              <a:rPr lang="es-ES" sz="1200" dirty="0" err="1" smtClean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Condición_terminación</a:t>
            </a:r>
            <a:r>
              <a:rPr lang="es-ES" sz="1200" dirty="0" smtClean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) </a:t>
            </a: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s-ES" sz="1200" dirty="0">
              <a:solidFill>
                <a:prstClr val="black"/>
              </a:solidFill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Admisible &lt;- </a:t>
            </a:r>
            <a:r>
              <a:rPr lang="es-ES" sz="1200" dirty="0" err="1"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Generar_conjunto_admisible</a:t>
            </a:r>
            <a:endParaRPr lang="es-ES" sz="1200" dirty="0"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200" dirty="0" err="1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Solución_actual_previa</a:t>
            </a: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&lt;- </a:t>
            </a:r>
            <a:r>
              <a:rPr lang="es-ES" sz="1200" dirty="0" err="1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Solución_actual</a:t>
            </a:r>
            <a:endParaRPr lang="es-ES" sz="1200" dirty="0">
              <a:solidFill>
                <a:prstClr val="black"/>
              </a:solidFill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200" dirty="0" err="1"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Solución_actual</a:t>
            </a:r>
            <a:r>
              <a:rPr lang="es-ES" sz="1200" dirty="0"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&lt;- </a:t>
            </a:r>
            <a:r>
              <a:rPr lang="es-ES" sz="1200" dirty="0" err="1"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Menos_mala</a:t>
            </a:r>
            <a:r>
              <a:rPr lang="es-ES" sz="1200" dirty="0"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( Admisible )</a:t>
            </a:r>
            <a:endParaRPr lang="es-ES" sz="1200" dirty="0"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Si ( </a:t>
            </a:r>
            <a:r>
              <a:rPr lang="es-ES" sz="1200" dirty="0" err="1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Condición_Intensificación</a:t>
            </a: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):</a:t>
            </a:r>
            <a:endParaRPr lang="es-ES" sz="1200" dirty="0">
              <a:solidFill>
                <a:prstClr val="black"/>
              </a:solidFill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	Intensificación</a:t>
            </a:r>
            <a:endParaRPr lang="es-ES" sz="1200" dirty="0"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Si ( </a:t>
            </a:r>
            <a:r>
              <a:rPr lang="es-ES" sz="1200" dirty="0" err="1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Condición_Diversificación</a:t>
            </a: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)</a:t>
            </a:r>
            <a:endParaRPr lang="es-ES" sz="1200" dirty="0">
              <a:solidFill>
                <a:prstClr val="black"/>
              </a:solidFill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	Diversificación</a:t>
            </a:r>
            <a:endParaRPr lang="es-ES" sz="1200" dirty="0">
              <a:solidFill>
                <a:prstClr val="black"/>
              </a:solidFill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200" dirty="0" err="1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Actualizar_listas_recencia</a:t>
            </a:r>
            <a:endParaRPr lang="es-ES" sz="1200" dirty="0">
              <a:solidFill>
                <a:prstClr val="black"/>
              </a:solidFill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400" b="1" dirty="0">
                <a:solidFill>
                  <a:srgbClr val="0070C0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b="1" u="sng" dirty="0" err="1">
                <a:solidFill>
                  <a:srgbClr val="0070C0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Actualizar_listas_frecuencia</a:t>
            </a:r>
            <a:endParaRPr lang="es-ES" sz="1400" b="1" u="sng" dirty="0">
              <a:solidFill>
                <a:srgbClr val="0070C0"/>
              </a:solidFill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200" dirty="0" err="1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Iteración_actual</a:t>
            </a: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&lt;- +1</a:t>
            </a:r>
            <a:endParaRPr lang="es-ES" sz="1200" dirty="0">
              <a:solidFill>
                <a:prstClr val="black"/>
              </a:solidFill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 err="1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Dibujar_solución</a:t>
            </a: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es-ES" sz="1200" dirty="0" err="1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Mejor_solución_encontrada</a:t>
            </a: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s-ES" sz="1200" dirty="0">
              <a:solidFill>
                <a:prstClr val="black"/>
              </a:solidFill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Devolver </a:t>
            </a:r>
            <a:r>
              <a:rPr lang="es-ES" sz="1200" dirty="0" err="1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Mejor_solución_encontrada</a:t>
            </a:r>
            <a:endParaRPr lang="es-ES" sz="1200" dirty="0">
              <a:solidFill>
                <a:prstClr val="black"/>
              </a:solidFill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3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-24340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u="sng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Actualizar_listas_frecuencia</a:t>
            </a:r>
            <a:r>
              <a:rPr lang="es-ES" u="sng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Solución)</a:t>
            </a:r>
            <a:endParaRPr lang="es-ES" u="sng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259632" y="1052736"/>
            <a:ext cx="11603632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Si 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( </a:t>
            </a:r>
            <a:r>
              <a:rPr lang="es-ES" sz="1200" dirty="0" err="1">
                <a:solidFill>
                  <a:srgbClr val="000000"/>
                </a:solidFill>
                <a:latin typeface="Century" panose="02040604050505020304" pitchFamily="18" charset="0"/>
              </a:rPr>
              <a:t>Tipo_movimiento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 == swap ) </a:t>
            </a:r>
            <a:endParaRPr lang="es-ES" sz="1200" dirty="0" smtClean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endParaRPr lang="es-ES" sz="12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i 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&lt;- </a:t>
            </a:r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solución.MovimientoAplicado.índice_router_1_swap </a:t>
            </a:r>
            <a:endParaRPr lang="es-ES" sz="12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j 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&lt;- </a:t>
            </a:r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solución.MovimientoAplicado.índice_router_2 _swap</a:t>
            </a:r>
            <a:endParaRPr lang="es-ES" sz="12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</a:t>
            </a:r>
            <a:r>
              <a:rPr lang="es-ES" sz="1200" dirty="0" err="1" smtClean="0">
                <a:solidFill>
                  <a:srgbClr val="000000"/>
                </a:solidFill>
                <a:latin typeface="Century" panose="02040604050505020304" pitchFamily="18" charset="0"/>
              </a:rPr>
              <a:t>Posx</a:t>
            </a:r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&lt;- </a:t>
            </a:r>
            <a:r>
              <a:rPr lang="es-ES" sz="1200" dirty="0" err="1">
                <a:solidFill>
                  <a:srgbClr val="000000"/>
                </a:solidFill>
                <a:latin typeface="Century" panose="02040604050505020304" pitchFamily="18" charset="0"/>
              </a:rPr>
              <a:t>solución.soluciónPrecedida.router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[ j ].</a:t>
            </a:r>
            <a:r>
              <a:rPr lang="es-ES" sz="1200" dirty="0" err="1">
                <a:solidFill>
                  <a:srgbClr val="000000"/>
                </a:solidFill>
                <a:latin typeface="Century" panose="02040604050505020304" pitchFamily="18" charset="0"/>
              </a:rPr>
              <a:t>Posx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</a:t>
            </a:r>
            <a:r>
              <a:rPr lang="es-ES" sz="1200" dirty="0" err="1" smtClean="0">
                <a:solidFill>
                  <a:srgbClr val="000000"/>
                </a:solidFill>
                <a:latin typeface="Century" panose="02040604050505020304" pitchFamily="18" charset="0"/>
              </a:rPr>
              <a:t>Posy</a:t>
            </a:r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&lt;- </a:t>
            </a:r>
            <a:r>
              <a:rPr lang="es-ES" sz="1200" dirty="0" err="1">
                <a:solidFill>
                  <a:srgbClr val="000000"/>
                </a:solidFill>
                <a:latin typeface="Century" panose="02040604050505020304" pitchFamily="18" charset="0"/>
              </a:rPr>
              <a:t>solución.soluciónPrecedida.router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[ j ].</a:t>
            </a:r>
            <a:r>
              <a:rPr lang="es-ES" sz="1200" dirty="0" err="1">
                <a:solidFill>
                  <a:srgbClr val="000000"/>
                </a:solidFill>
                <a:latin typeface="Century" panose="02040604050505020304" pitchFamily="18" charset="0"/>
              </a:rPr>
              <a:t>Posy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endParaRPr lang="es-ES" sz="1200" dirty="0" smtClean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endParaRPr lang="es-ES" sz="12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</a:t>
            </a:r>
            <a:r>
              <a:rPr lang="es-ES" sz="1200" dirty="0" err="1" smtClean="0">
                <a:solidFill>
                  <a:srgbClr val="000000"/>
                </a:solidFill>
                <a:latin typeface="Century" panose="02040604050505020304" pitchFamily="18" charset="0"/>
              </a:rPr>
              <a:t>T_frecuencia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[ i ] &lt;- +1 </a:t>
            </a: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Frecuencia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[ i ][ </a:t>
            </a:r>
            <a:r>
              <a:rPr lang="es-ES" sz="1200" dirty="0" err="1">
                <a:solidFill>
                  <a:srgbClr val="000000"/>
                </a:solidFill>
                <a:latin typeface="Century" panose="02040604050505020304" pitchFamily="18" charset="0"/>
              </a:rPr>
              <a:t>Posx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 ][ </a:t>
            </a:r>
            <a:r>
              <a:rPr lang="es-ES" sz="1200" dirty="0" err="1">
                <a:solidFill>
                  <a:srgbClr val="000000"/>
                </a:solidFill>
                <a:latin typeface="Century" panose="02040604050505020304" pitchFamily="18" charset="0"/>
              </a:rPr>
              <a:t>Posy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 ] &lt;- +1 </a:t>
            </a: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</a:t>
            </a:r>
            <a:r>
              <a:rPr lang="es-ES" sz="1200" dirty="0" err="1" smtClean="0">
                <a:solidFill>
                  <a:srgbClr val="000000"/>
                </a:solidFill>
                <a:latin typeface="Century" panose="02040604050505020304" pitchFamily="18" charset="0"/>
              </a:rPr>
              <a:t>Posiciones_más_frecuentes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[ </a:t>
            </a:r>
            <a:r>
              <a:rPr lang="es-ES" sz="1200" dirty="0" err="1">
                <a:solidFill>
                  <a:srgbClr val="000000"/>
                </a:solidFill>
                <a:latin typeface="Century" panose="02040604050505020304" pitchFamily="18" charset="0"/>
              </a:rPr>
              <a:t>Posx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 ][ </a:t>
            </a:r>
            <a:r>
              <a:rPr lang="es-ES" sz="1200" dirty="0" err="1">
                <a:solidFill>
                  <a:srgbClr val="000000"/>
                </a:solidFill>
                <a:latin typeface="Century" panose="02040604050505020304" pitchFamily="18" charset="0"/>
              </a:rPr>
              <a:t>Posy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 ] &lt;- +1 </a:t>
            </a:r>
            <a:endParaRPr lang="es-ES" sz="1200" dirty="0" smtClean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endParaRPr lang="es-ES" sz="12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i 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&lt;- </a:t>
            </a:r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solución.MovimientoAplicado.índice_router_2_swap</a:t>
            </a:r>
            <a:endParaRPr lang="es-ES" sz="12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j 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&lt;- </a:t>
            </a:r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solución.MovimientoAplicado.índice_router_1_swap</a:t>
            </a:r>
            <a:endParaRPr lang="es-ES" sz="12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</a:t>
            </a:r>
            <a:r>
              <a:rPr lang="es-ES" sz="1200" dirty="0" err="1" smtClean="0">
                <a:solidFill>
                  <a:srgbClr val="000000"/>
                </a:solidFill>
                <a:latin typeface="Century" panose="02040604050505020304" pitchFamily="18" charset="0"/>
              </a:rPr>
              <a:t>Posx</a:t>
            </a:r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&lt;- </a:t>
            </a:r>
            <a:r>
              <a:rPr lang="es-ES" sz="1200" dirty="0" err="1">
                <a:solidFill>
                  <a:srgbClr val="000000"/>
                </a:solidFill>
                <a:latin typeface="Century" panose="02040604050505020304" pitchFamily="18" charset="0"/>
              </a:rPr>
              <a:t>solución.soluciónPrecedida.router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[ j ].</a:t>
            </a:r>
            <a:r>
              <a:rPr lang="es-ES" sz="1200" dirty="0" err="1">
                <a:solidFill>
                  <a:srgbClr val="000000"/>
                </a:solidFill>
                <a:latin typeface="Century" panose="02040604050505020304" pitchFamily="18" charset="0"/>
              </a:rPr>
              <a:t>Posx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</a:t>
            </a:r>
            <a:r>
              <a:rPr lang="es-ES" sz="1200" dirty="0" err="1" smtClean="0">
                <a:solidFill>
                  <a:srgbClr val="000000"/>
                </a:solidFill>
                <a:latin typeface="Century" panose="02040604050505020304" pitchFamily="18" charset="0"/>
              </a:rPr>
              <a:t>Posy</a:t>
            </a:r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&lt;- </a:t>
            </a:r>
            <a:r>
              <a:rPr lang="es-ES" sz="1200" dirty="0" err="1">
                <a:solidFill>
                  <a:srgbClr val="000000"/>
                </a:solidFill>
                <a:latin typeface="Century" panose="02040604050505020304" pitchFamily="18" charset="0"/>
              </a:rPr>
              <a:t>solución.soluciónPrecedida.router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[ j ].</a:t>
            </a:r>
            <a:r>
              <a:rPr lang="es-ES" sz="1200" dirty="0" err="1">
                <a:solidFill>
                  <a:srgbClr val="000000"/>
                </a:solidFill>
                <a:latin typeface="Century" panose="02040604050505020304" pitchFamily="18" charset="0"/>
              </a:rPr>
              <a:t>Posy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endParaRPr lang="es-ES" sz="1200" dirty="0" smtClean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endParaRPr lang="es-ES" sz="12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</a:t>
            </a:r>
            <a:r>
              <a:rPr lang="es-ES" sz="1200" dirty="0" err="1" smtClean="0">
                <a:solidFill>
                  <a:srgbClr val="000000"/>
                </a:solidFill>
                <a:latin typeface="Century" panose="02040604050505020304" pitchFamily="18" charset="0"/>
              </a:rPr>
              <a:t>T_frecuencia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[ i ] &lt;- +1 </a:t>
            </a: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Frecuencia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[ i ][ </a:t>
            </a:r>
            <a:r>
              <a:rPr lang="es-ES" sz="1200" dirty="0" err="1">
                <a:solidFill>
                  <a:srgbClr val="000000"/>
                </a:solidFill>
                <a:latin typeface="Century" panose="02040604050505020304" pitchFamily="18" charset="0"/>
              </a:rPr>
              <a:t>Posx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 ][ </a:t>
            </a:r>
            <a:r>
              <a:rPr lang="es-ES" sz="1200" dirty="0" err="1">
                <a:solidFill>
                  <a:srgbClr val="000000"/>
                </a:solidFill>
                <a:latin typeface="Century" panose="02040604050505020304" pitchFamily="18" charset="0"/>
              </a:rPr>
              <a:t>Posy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 ] &lt;- +1 </a:t>
            </a: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</a:t>
            </a:r>
            <a:r>
              <a:rPr lang="es-ES" sz="1200" dirty="0" err="1" smtClean="0">
                <a:solidFill>
                  <a:srgbClr val="000000"/>
                </a:solidFill>
                <a:latin typeface="Century" panose="02040604050505020304" pitchFamily="18" charset="0"/>
              </a:rPr>
              <a:t>Posiciones_más_frecuentes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[ </a:t>
            </a:r>
            <a:r>
              <a:rPr lang="es-ES" sz="1200" dirty="0" err="1">
                <a:solidFill>
                  <a:srgbClr val="000000"/>
                </a:solidFill>
                <a:latin typeface="Century" panose="02040604050505020304" pitchFamily="18" charset="0"/>
              </a:rPr>
              <a:t>Posx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 ][ </a:t>
            </a:r>
            <a:r>
              <a:rPr lang="es-ES" sz="1200" dirty="0" err="1">
                <a:solidFill>
                  <a:srgbClr val="000000"/>
                </a:solidFill>
                <a:latin typeface="Century" panose="02040604050505020304" pitchFamily="18" charset="0"/>
              </a:rPr>
              <a:t>Posy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 ] &lt;- +</a:t>
            </a:r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1</a:t>
            </a: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endParaRPr lang="es-ES" sz="12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Sino </a:t>
            </a:r>
            <a:endParaRPr lang="es-ES" sz="1200" dirty="0" smtClean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endParaRPr lang="es-ES" sz="12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i 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&lt;- </a:t>
            </a:r>
            <a:r>
              <a:rPr lang="es-ES" sz="1200" dirty="0" err="1" smtClean="0">
                <a:solidFill>
                  <a:srgbClr val="000000"/>
                </a:solidFill>
                <a:latin typeface="Century" panose="02040604050505020304" pitchFamily="18" charset="0"/>
              </a:rPr>
              <a:t>solución.MovimientoAplicado.índice_router_moveToCell</a:t>
            </a:r>
            <a:endParaRPr lang="es-ES" sz="12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</a:t>
            </a:r>
            <a:r>
              <a:rPr lang="es-ES" sz="1200" dirty="0" err="1" smtClean="0">
                <a:solidFill>
                  <a:srgbClr val="000000"/>
                </a:solidFill>
                <a:latin typeface="Century" panose="02040604050505020304" pitchFamily="18" charset="0"/>
              </a:rPr>
              <a:t>Posx</a:t>
            </a:r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&lt;- </a:t>
            </a:r>
            <a:r>
              <a:rPr lang="es-ES" sz="1200" dirty="0" err="1">
                <a:solidFill>
                  <a:srgbClr val="000000"/>
                </a:solidFill>
                <a:latin typeface="Century" panose="02040604050505020304" pitchFamily="18" charset="0"/>
              </a:rPr>
              <a:t>solución.MovimientoAplicado.Posx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</a:t>
            </a:r>
            <a:r>
              <a:rPr lang="es-ES" sz="1200" dirty="0" err="1" smtClean="0">
                <a:solidFill>
                  <a:srgbClr val="000000"/>
                </a:solidFill>
                <a:latin typeface="Century" panose="02040604050505020304" pitchFamily="18" charset="0"/>
              </a:rPr>
              <a:t>Posy</a:t>
            </a:r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&lt;- </a:t>
            </a:r>
            <a:r>
              <a:rPr lang="es-ES" sz="1200" dirty="0" err="1">
                <a:solidFill>
                  <a:srgbClr val="000000"/>
                </a:solidFill>
                <a:latin typeface="Century" panose="02040604050505020304" pitchFamily="18" charset="0"/>
              </a:rPr>
              <a:t>solución.MovimientoAplicado.Posy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endParaRPr lang="es-ES" sz="1200" dirty="0" smtClean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endParaRPr lang="es-ES" sz="12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</a:t>
            </a:r>
            <a:r>
              <a:rPr lang="es-ES" sz="1200" dirty="0" err="1" smtClean="0">
                <a:solidFill>
                  <a:srgbClr val="000000"/>
                </a:solidFill>
                <a:latin typeface="Century" panose="02040604050505020304" pitchFamily="18" charset="0"/>
              </a:rPr>
              <a:t>T_frecuencia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[ i ] &lt;- +1 </a:t>
            </a: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Frecuencia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[ i ][ </a:t>
            </a:r>
            <a:r>
              <a:rPr lang="es-ES" sz="1200" dirty="0" err="1">
                <a:solidFill>
                  <a:srgbClr val="000000"/>
                </a:solidFill>
                <a:latin typeface="Century" panose="02040604050505020304" pitchFamily="18" charset="0"/>
              </a:rPr>
              <a:t>Posx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 ][ </a:t>
            </a:r>
            <a:r>
              <a:rPr lang="es-ES" sz="1200" dirty="0" err="1">
                <a:solidFill>
                  <a:srgbClr val="000000"/>
                </a:solidFill>
                <a:latin typeface="Century" panose="02040604050505020304" pitchFamily="18" charset="0"/>
              </a:rPr>
              <a:t>Posy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 ] &lt;- +1 </a:t>
            </a:r>
          </a:p>
          <a:p>
            <a:r>
              <a:rPr lang="es-ES" sz="1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	</a:t>
            </a:r>
            <a:r>
              <a:rPr lang="es-ES" sz="1200" dirty="0" err="1" smtClean="0">
                <a:solidFill>
                  <a:srgbClr val="000000"/>
                </a:solidFill>
                <a:latin typeface="Century" panose="02040604050505020304" pitchFamily="18" charset="0"/>
              </a:rPr>
              <a:t>Posiciones_más_frecuentes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[ </a:t>
            </a:r>
            <a:r>
              <a:rPr lang="es-ES" sz="1200" dirty="0" err="1">
                <a:solidFill>
                  <a:srgbClr val="000000"/>
                </a:solidFill>
                <a:latin typeface="Century" panose="02040604050505020304" pitchFamily="18" charset="0"/>
              </a:rPr>
              <a:t>Posx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 ][ </a:t>
            </a:r>
            <a:r>
              <a:rPr lang="es-ES" sz="1200" dirty="0" err="1">
                <a:solidFill>
                  <a:srgbClr val="000000"/>
                </a:solidFill>
                <a:latin typeface="Century" panose="02040604050505020304" pitchFamily="18" charset="0"/>
              </a:rPr>
              <a:t>Posy</a:t>
            </a:r>
            <a:r>
              <a:rPr lang="es-ES" sz="1200" dirty="0">
                <a:solidFill>
                  <a:srgbClr val="000000"/>
                </a:solidFill>
                <a:latin typeface="Century" panose="02040604050505020304" pitchFamily="18" charset="0"/>
              </a:rPr>
              <a:t> ] &lt;- +1 </a:t>
            </a:r>
            <a:endParaRPr lang="es-ES" sz="1200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02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85069" y="-198959"/>
            <a:ext cx="6910536" cy="1340768"/>
          </a:xfrm>
        </p:spPr>
        <p:txBody>
          <a:bodyPr/>
          <a:lstStyle/>
          <a:p>
            <a:r>
              <a:rPr lang="es-ES" u="sng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</a:rPr>
              <a:t>executeTSMeshAlgorithm</a:t>
            </a:r>
            <a:endParaRPr lang="es-ES" u="sng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" panose="02040604050505020304" pitchFamily="18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115616" y="980728"/>
            <a:ext cx="8028384" cy="5726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Clientes &lt;- </a:t>
            </a:r>
            <a:r>
              <a:rPr lang="es-ES" sz="1200" dirty="0" err="1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Desplegar_clientes</a:t>
            </a:r>
            <a:endParaRPr lang="es-ES" sz="1200" dirty="0">
              <a:solidFill>
                <a:prstClr val="black"/>
              </a:solidFill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 err="1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Solución_actual</a:t>
            </a: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&lt;- </a:t>
            </a:r>
            <a:r>
              <a:rPr lang="es-ES" sz="1200" dirty="0" err="1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Desplegar_solución_inicial</a:t>
            </a:r>
            <a:endParaRPr lang="es-ES" sz="1200" dirty="0">
              <a:solidFill>
                <a:prstClr val="black"/>
              </a:solidFill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 err="1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Dibujar_solución</a:t>
            </a: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es-ES" sz="1200" dirty="0" err="1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Solución_actual</a:t>
            </a: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)</a:t>
            </a:r>
            <a:endParaRPr lang="es-ES" sz="1200" dirty="0">
              <a:solidFill>
                <a:prstClr val="black"/>
              </a:solidFill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 err="1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Mejor_solución_encontrada</a:t>
            </a: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&lt;- </a:t>
            </a:r>
            <a:r>
              <a:rPr lang="es-ES" sz="1200" dirty="0" err="1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Solución_actual</a:t>
            </a:r>
            <a:endParaRPr lang="es-ES" sz="1200" dirty="0">
              <a:solidFill>
                <a:prstClr val="black"/>
              </a:solidFill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 err="1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Resetear_listas</a:t>
            </a:r>
            <a:endParaRPr lang="es-ES" sz="1200" dirty="0">
              <a:solidFill>
                <a:prstClr val="black"/>
              </a:solidFill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 err="1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Iteración_actual</a:t>
            </a: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&lt;- 0</a:t>
            </a:r>
            <a:endParaRPr lang="es-ES" sz="1200" dirty="0">
              <a:solidFill>
                <a:prstClr val="black"/>
              </a:solidFill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Mientras( </a:t>
            </a:r>
            <a:r>
              <a:rPr lang="es-ES" sz="1200" dirty="0" err="1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( </a:t>
            </a:r>
            <a:r>
              <a:rPr lang="es-ES" sz="1200" dirty="0" err="1" smtClean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Condición_terminación</a:t>
            </a:r>
            <a:r>
              <a:rPr lang="es-ES" sz="1200" dirty="0" smtClean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) </a:t>
            </a: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s-ES" sz="1200" dirty="0">
              <a:solidFill>
                <a:prstClr val="black"/>
              </a:solidFill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Admisible &lt;- </a:t>
            </a:r>
            <a:r>
              <a:rPr lang="es-ES" sz="1200" dirty="0" err="1"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Generar_conjunto_admisible</a:t>
            </a:r>
            <a:endParaRPr lang="es-ES" sz="1200" dirty="0"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200" dirty="0" err="1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Solución_actual_previa</a:t>
            </a: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&lt;- </a:t>
            </a:r>
            <a:r>
              <a:rPr lang="es-ES" sz="1200" dirty="0" err="1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Solución_actual</a:t>
            </a:r>
            <a:endParaRPr lang="es-ES" sz="1200" dirty="0">
              <a:solidFill>
                <a:prstClr val="black"/>
              </a:solidFill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200" dirty="0" err="1"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Solución_actual</a:t>
            </a:r>
            <a:r>
              <a:rPr lang="es-ES" sz="1200" dirty="0"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&lt;- </a:t>
            </a:r>
            <a:r>
              <a:rPr lang="es-ES" sz="1200" dirty="0" err="1"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Menos_mala</a:t>
            </a:r>
            <a:r>
              <a:rPr lang="es-ES" sz="1200" dirty="0"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( Admisible )</a:t>
            </a:r>
            <a:endParaRPr lang="es-ES" sz="1200" dirty="0"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Si ( </a:t>
            </a:r>
            <a:r>
              <a:rPr lang="es-ES" sz="1200" dirty="0" err="1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Condición_Intensificación</a:t>
            </a: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):</a:t>
            </a:r>
            <a:endParaRPr lang="es-ES" sz="1200" dirty="0">
              <a:solidFill>
                <a:prstClr val="black"/>
              </a:solidFill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	Intensificación</a:t>
            </a:r>
            <a:endParaRPr lang="es-ES" sz="1200" dirty="0"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Si ( </a:t>
            </a:r>
            <a:r>
              <a:rPr lang="es-ES" sz="1200" dirty="0" err="1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Condición_Diversificación</a:t>
            </a: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)</a:t>
            </a:r>
            <a:endParaRPr lang="es-ES" sz="1200" dirty="0">
              <a:solidFill>
                <a:prstClr val="black"/>
              </a:solidFill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	Diversificación</a:t>
            </a:r>
            <a:endParaRPr lang="es-ES" sz="1200" dirty="0">
              <a:solidFill>
                <a:prstClr val="black"/>
              </a:solidFill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200" dirty="0" err="1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Actualizar_listas_recencia</a:t>
            </a:r>
            <a:endParaRPr lang="es-ES" sz="1200" dirty="0">
              <a:solidFill>
                <a:prstClr val="black"/>
              </a:solidFill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200" dirty="0" err="1"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Actualizar_listas_frecuencia</a:t>
            </a:r>
            <a:endParaRPr lang="es-ES" sz="1200" dirty="0"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200" dirty="0" err="1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Iteración_actual</a:t>
            </a: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&lt;- +1</a:t>
            </a:r>
            <a:endParaRPr lang="es-ES" sz="1200" dirty="0">
              <a:solidFill>
                <a:prstClr val="black"/>
              </a:solidFill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400" b="1" u="sng" dirty="0" err="1">
                <a:solidFill>
                  <a:srgbClr val="0070C0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Dibujar_solución</a:t>
            </a:r>
            <a:r>
              <a:rPr lang="es-ES" sz="1400" b="1" u="sng" dirty="0">
                <a:solidFill>
                  <a:srgbClr val="0070C0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es-ES" sz="1400" b="1" u="sng" dirty="0" err="1">
                <a:solidFill>
                  <a:srgbClr val="0070C0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Mejor_solución_encontrada</a:t>
            </a:r>
            <a:r>
              <a:rPr lang="es-ES" sz="1400" b="1" u="sng" dirty="0">
                <a:solidFill>
                  <a:srgbClr val="0070C0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s-ES" sz="1400" b="1" u="sng" dirty="0">
              <a:solidFill>
                <a:srgbClr val="0070C0"/>
              </a:solidFill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Devolver </a:t>
            </a:r>
            <a:r>
              <a:rPr lang="es-ES" sz="1200" dirty="0" err="1">
                <a:solidFill>
                  <a:prstClr val="black"/>
                </a:solidFill>
                <a:latin typeface="Century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Mejor_solución_encontrada</a:t>
            </a:r>
            <a:endParaRPr lang="es-ES" sz="1200" dirty="0">
              <a:solidFill>
                <a:prstClr val="black"/>
              </a:solidFill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42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1"/>
            <a:ext cx="4472967" cy="316835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967" y="3513631"/>
            <a:ext cx="4659388" cy="3344369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5796136" y="692696"/>
            <a:ext cx="19442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latin typeface="Century" panose="02040604050505020304" pitchFamily="18" charset="0"/>
              </a:rPr>
              <a:t>4 </a:t>
            </a:r>
            <a:r>
              <a:rPr lang="es-ES" sz="2000" dirty="0" err="1" smtClean="0">
                <a:latin typeface="Century" panose="02040604050505020304" pitchFamily="18" charset="0"/>
              </a:rPr>
              <a:t>Routers</a:t>
            </a:r>
            <a:endParaRPr lang="es-ES" sz="2000" dirty="0" smtClean="0">
              <a:latin typeface="Century" panose="02040604050505020304" pitchFamily="18" charset="0"/>
            </a:endParaRPr>
          </a:p>
          <a:p>
            <a:r>
              <a:rPr lang="es-ES" sz="2000" dirty="0" smtClean="0">
                <a:latin typeface="Century" panose="02040604050505020304" pitchFamily="18" charset="0"/>
              </a:rPr>
              <a:t>12 Clientes</a:t>
            </a:r>
          </a:p>
          <a:p>
            <a:r>
              <a:rPr lang="es-ES" sz="2000" dirty="0" smtClean="0">
                <a:latin typeface="Century" panose="02040604050505020304" pitchFamily="18" charset="0"/>
              </a:rPr>
              <a:t>64 iteraciones</a:t>
            </a:r>
            <a:endParaRPr lang="es-ES" sz="2000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369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s-ES" u="sng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TIPO: </a:t>
            </a:r>
            <a:r>
              <a:rPr lang="es-ES" u="sng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  <a:endParaRPr lang="es-ES" u="sng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107504" y="1844824"/>
            <a:ext cx="10369152" cy="5472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u="sng" dirty="0" smtClean="0">
                <a:latin typeface="Century" panose="02040604050505020304" pitchFamily="18" charset="0"/>
              </a:rPr>
              <a:t>ATRIBUTOS</a:t>
            </a:r>
            <a:r>
              <a:rPr lang="es-ES" sz="2400" dirty="0" smtClean="0">
                <a:latin typeface="Century" panose="02040604050505020304" pitchFamily="18" charset="0"/>
              </a:rPr>
              <a:t>					</a:t>
            </a:r>
            <a:r>
              <a:rPr lang="es-ES" sz="2400" u="sng" dirty="0" smtClean="0">
                <a:latin typeface="Century" panose="02040604050505020304" pitchFamily="18" charset="0"/>
              </a:rPr>
              <a:t>MÉTODOS</a:t>
            </a:r>
          </a:p>
          <a:p>
            <a:pPr marL="0" indent="0">
              <a:buNone/>
            </a:pPr>
            <a:endParaRPr lang="es-ES" sz="2400" u="sng" dirty="0" smtClean="0">
              <a:latin typeface="Century" panose="02040604050505020304" pitchFamily="18" charset="0"/>
            </a:endParaRPr>
          </a:p>
          <a:p>
            <a:pPr marL="514350" indent="-514350">
              <a:buAutoNum type="arabicPeriod"/>
            </a:pPr>
            <a:r>
              <a:rPr lang="es-ES" sz="2400" dirty="0" err="1" smtClean="0">
                <a:latin typeface="Century" panose="02040604050505020304" pitchFamily="18" charset="0"/>
              </a:rPr>
              <a:t>Routers</a:t>
            </a:r>
            <a:r>
              <a:rPr lang="es-ES" sz="2400" dirty="0" smtClean="0">
                <a:latin typeface="Century" panose="02040604050505020304" pitchFamily="18" charset="0"/>
              </a:rPr>
              <a:t> #</a:t>
            </a:r>
            <a:r>
              <a:rPr lang="es-ES" sz="2400" dirty="0" err="1" smtClean="0">
                <a:solidFill>
                  <a:srgbClr val="0070C0"/>
                </a:solidFill>
                <a:latin typeface="Century" panose="02040604050505020304" pitchFamily="18" charset="0"/>
              </a:rPr>
              <a:t>Lista_routers</a:t>
            </a:r>
            <a:r>
              <a:rPr lang="es-ES" sz="2400" dirty="0" smtClean="0">
                <a:latin typeface="Century" panose="02040604050505020304" pitchFamily="18" charset="0"/>
              </a:rPr>
              <a:t>			1.Get’s</a:t>
            </a:r>
          </a:p>
          <a:p>
            <a:pPr marL="514350" indent="-514350">
              <a:buAutoNum type="arabicPeriod"/>
            </a:pPr>
            <a:r>
              <a:rPr lang="es-ES" sz="2400" dirty="0" err="1" smtClean="0">
                <a:latin typeface="Century" panose="02040604050505020304" pitchFamily="18" charset="0"/>
              </a:rPr>
              <a:t>Tamaño_máxima_componente_conexa</a:t>
            </a:r>
            <a:r>
              <a:rPr lang="es-ES" sz="2400" dirty="0" smtClean="0">
                <a:latin typeface="Century" panose="02040604050505020304" pitchFamily="18" charset="0"/>
              </a:rPr>
              <a:t>	2.Set’s</a:t>
            </a:r>
          </a:p>
          <a:p>
            <a:pPr marL="514350" indent="-514350">
              <a:buAutoNum type="arabicPeriod"/>
            </a:pPr>
            <a:r>
              <a:rPr lang="es-ES" sz="2400" dirty="0" err="1" smtClean="0">
                <a:latin typeface="Century" panose="02040604050505020304" pitchFamily="18" charset="0"/>
              </a:rPr>
              <a:t>Número_clientes_cubiertos</a:t>
            </a:r>
            <a:r>
              <a:rPr lang="es-ES" sz="2400" dirty="0" smtClean="0">
                <a:latin typeface="Century" panose="02040604050505020304" pitchFamily="18" charset="0"/>
              </a:rPr>
              <a:t>			3.Modificar</a:t>
            </a:r>
          </a:p>
          <a:p>
            <a:pPr marL="514350" indent="-514350">
              <a:buAutoNum type="arabicPeriod"/>
            </a:pPr>
            <a:r>
              <a:rPr lang="es-ES" sz="2400" dirty="0" err="1" smtClean="0">
                <a:latin typeface="Century" panose="02040604050505020304" pitchFamily="18" charset="0"/>
              </a:rPr>
              <a:t>Solución_precedida</a:t>
            </a:r>
            <a:r>
              <a:rPr lang="es-ES" sz="2400" dirty="0" smtClean="0">
                <a:latin typeface="Century" panose="02040604050505020304" pitchFamily="18" charset="0"/>
              </a:rPr>
              <a:t>				</a:t>
            </a:r>
          </a:p>
          <a:p>
            <a:pPr marL="514350" indent="-514350">
              <a:buAutoNum type="arabicPeriod"/>
            </a:pPr>
            <a:r>
              <a:rPr lang="es-ES" sz="2400" dirty="0" err="1" smtClean="0">
                <a:latin typeface="Century" panose="02040604050505020304" pitchFamily="18" charset="0"/>
              </a:rPr>
              <a:t>Movimiento_aplicado</a:t>
            </a:r>
            <a:endParaRPr lang="es-ES" sz="2400" dirty="0" smtClean="0"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lang="es-ES" sz="2400" dirty="0" smtClean="0">
                <a:latin typeface="Century" panose="02040604050505020304" pitchFamily="18" charset="0"/>
              </a:rPr>
              <a:t>						</a:t>
            </a:r>
          </a:p>
        </p:txBody>
      </p:sp>
    </p:spTree>
    <p:extLst>
      <p:ext uri="{BB962C8B-B14F-4D97-AF65-F5344CB8AC3E}">
        <p14:creationId xmlns:p14="http://schemas.microsoft.com/office/powerpoint/2010/main" val="143549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8106" y="0"/>
            <a:ext cx="8229600" cy="1143000"/>
          </a:xfrm>
        </p:spPr>
        <p:txBody>
          <a:bodyPr/>
          <a:lstStyle/>
          <a:p>
            <a:r>
              <a:rPr lang="es-ES" u="sng" dirty="0" smtClean="0">
                <a:solidFill>
                  <a:schemeClr val="accent2">
                    <a:lumMod val="75000"/>
                  </a:schemeClr>
                </a:solidFill>
              </a:rPr>
              <a:t>TIPO: </a:t>
            </a:r>
            <a:r>
              <a:rPr lang="es-ES" u="sng" dirty="0" err="1" smtClean="0">
                <a:solidFill>
                  <a:schemeClr val="accent2">
                    <a:lumMod val="75000"/>
                  </a:schemeClr>
                </a:solidFill>
              </a:rPr>
              <a:t>TSMeshAlgorithmProblem</a:t>
            </a:r>
            <a:endParaRPr lang="es-ES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dirty="0" smtClean="0">
                <a:latin typeface="Century" panose="02040604050505020304" pitchFamily="18" charset="0"/>
              </a:rPr>
              <a:t>-  Tipo que implementa el problema a resolver</a:t>
            </a:r>
          </a:p>
          <a:p>
            <a:pPr marL="0" indent="0">
              <a:buNone/>
            </a:pPr>
            <a:endParaRPr lang="es-ES" sz="2800" dirty="0" smtClean="0">
              <a:latin typeface="Century" panose="02040604050505020304" pitchFamily="18" charset="0"/>
            </a:endParaRPr>
          </a:p>
          <a:p>
            <a:pPr>
              <a:buFontTx/>
              <a:buChar char="-"/>
            </a:pPr>
            <a:r>
              <a:rPr lang="es-ES" sz="2800" dirty="0" smtClean="0">
                <a:latin typeface="Century" panose="02040604050505020304" pitchFamily="18" charset="0"/>
              </a:rPr>
              <a:t>Método principal: “</a:t>
            </a:r>
            <a:r>
              <a:rPr lang="es-ES" sz="2800" b="1" u="sng" dirty="0" err="1" smtClean="0">
                <a:solidFill>
                  <a:srgbClr val="0070C0"/>
                </a:solidFill>
                <a:latin typeface="Century" panose="02040604050505020304" pitchFamily="18" charset="0"/>
              </a:rPr>
              <a:t>executeTSMeshAlgorithm</a:t>
            </a:r>
            <a:r>
              <a:rPr lang="es-ES" sz="2800" dirty="0" smtClean="0">
                <a:latin typeface="Century" panose="02040604050505020304" pitchFamily="18" charset="0"/>
              </a:rPr>
              <a:t>”.</a:t>
            </a:r>
          </a:p>
          <a:p>
            <a:pPr>
              <a:buFontTx/>
              <a:buChar char="-"/>
            </a:pPr>
            <a:endParaRPr lang="es-ES" sz="2800" dirty="0">
              <a:latin typeface="Century" panose="02040604050505020304" pitchFamily="18" charset="0"/>
            </a:endParaRPr>
          </a:p>
          <a:p>
            <a:pPr>
              <a:buFontTx/>
              <a:buChar char="-"/>
            </a:pPr>
            <a:r>
              <a:rPr lang="es-ES" sz="2800" dirty="0" smtClean="0">
                <a:latin typeface="Century" panose="02040604050505020304" pitchFamily="18" charset="0"/>
              </a:rPr>
              <a:t>Los atributos y resto de métodos los iremos desglosando poco a poco.</a:t>
            </a:r>
            <a:endParaRPr lang="es-ES" sz="2800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15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43608" y="0"/>
            <a:ext cx="6910536" cy="1340768"/>
          </a:xfrm>
        </p:spPr>
        <p:txBody>
          <a:bodyPr/>
          <a:lstStyle/>
          <a:p>
            <a:r>
              <a:rPr lang="es-ES" u="sng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</a:rPr>
              <a:t>executeTSMeshAlgorithm</a:t>
            </a:r>
            <a:endParaRPr lang="es-ES" u="sng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" panose="02040604050505020304" pitchFamily="18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115616" y="1124744"/>
            <a:ext cx="7344816" cy="5677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400" b="1" u="sng" dirty="0">
                <a:solidFill>
                  <a:srgbClr val="0070C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Clientes &lt;- </a:t>
            </a:r>
            <a:r>
              <a:rPr lang="es-ES" sz="1400" b="1" u="sng" dirty="0" err="1">
                <a:solidFill>
                  <a:srgbClr val="0070C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Desplegar_clientes</a:t>
            </a:r>
            <a:endParaRPr lang="es-ES" sz="1400" b="1" u="sng" dirty="0">
              <a:solidFill>
                <a:srgbClr val="0070C0"/>
              </a:solidFill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Solución_actual</a:t>
            </a:r>
            <a:r>
              <a:rPr lang="es-ES" sz="12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&lt;- </a:t>
            </a:r>
            <a:r>
              <a:rPr lang="es-ES" sz="12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Desplegar_solución_inicial</a:t>
            </a:r>
            <a:endParaRPr lang="es-ES" sz="1200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Dibujar_solución</a:t>
            </a:r>
            <a:r>
              <a:rPr lang="es-ES" sz="12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es-ES" sz="12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Solución_actual</a:t>
            </a:r>
            <a:r>
              <a:rPr lang="es-ES" sz="12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)</a:t>
            </a:r>
            <a:endParaRPr lang="es-ES" sz="1200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Mejor_solución_encontrada</a:t>
            </a:r>
            <a:r>
              <a:rPr lang="es-ES" sz="12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&lt;- </a:t>
            </a:r>
            <a:r>
              <a:rPr lang="es-ES" sz="12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Solución_actual</a:t>
            </a:r>
            <a:endParaRPr lang="es-ES" sz="1200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Resetear_listas</a:t>
            </a:r>
            <a:endParaRPr lang="es-ES" sz="1200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Iteración_actual</a:t>
            </a:r>
            <a:r>
              <a:rPr lang="es-ES" sz="12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&lt;- 0</a:t>
            </a:r>
            <a:endParaRPr lang="es-ES" sz="1200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Mientras( </a:t>
            </a:r>
            <a:r>
              <a:rPr lang="es-ES" sz="12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es-ES" sz="12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( </a:t>
            </a:r>
            <a:r>
              <a:rPr lang="es-ES" sz="12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Condición_terminación</a:t>
            </a:r>
            <a:r>
              <a:rPr lang="es-ES" sz="12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) )</a:t>
            </a:r>
            <a:endParaRPr lang="es-ES" sz="1200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Admisible &lt;- </a:t>
            </a:r>
            <a:r>
              <a:rPr lang="es-ES" sz="12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Generar_conjunto_admisible</a:t>
            </a:r>
            <a:endParaRPr lang="es-ES" sz="1200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2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Solución_actual_previa</a:t>
            </a:r>
            <a:r>
              <a:rPr lang="es-ES" sz="12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&lt;- </a:t>
            </a:r>
            <a:r>
              <a:rPr lang="es-ES" sz="12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Solución_actual</a:t>
            </a:r>
            <a:endParaRPr lang="es-ES" sz="1200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2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Solución_actual</a:t>
            </a:r>
            <a:r>
              <a:rPr lang="es-ES" sz="12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&lt;- </a:t>
            </a:r>
            <a:r>
              <a:rPr lang="es-ES" sz="12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Menos_mala</a:t>
            </a:r>
            <a:r>
              <a:rPr lang="es-ES" sz="12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( Admisible )</a:t>
            </a:r>
            <a:endParaRPr lang="es-ES" sz="1200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Si ( </a:t>
            </a:r>
            <a:r>
              <a:rPr lang="es-ES" sz="12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Condición_Intensificación</a:t>
            </a:r>
            <a:r>
              <a:rPr lang="es-ES" sz="12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):</a:t>
            </a:r>
            <a:endParaRPr lang="es-ES" sz="1200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	Intensificación</a:t>
            </a:r>
            <a:endParaRPr lang="es-ES" sz="1200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Si ( </a:t>
            </a:r>
            <a:r>
              <a:rPr lang="es-ES" sz="12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Condición_Diversificación</a:t>
            </a:r>
            <a:r>
              <a:rPr lang="es-ES" sz="12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)</a:t>
            </a:r>
            <a:endParaRPr lang="es-ES" sz="1200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	Diversificación</a:t>
            </a:r>
            <a:endParaRPr lang="es-ES" sz="1200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2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Actualizar_listas_recencia</a:t>
            </a:r>
            <a:endParaRPr lang="es-ES" sz="1200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2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Actualizar_listas_frecuencia</a:t>
            </a:r>
            <a:endParaRPr lang="es-ES" sz="1200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2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Iteración_actual</a:t>
            </a:r>
            <a:r>
              <a:rPr lang="es-ES" sz="12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&lt;- +1</a:t>
            </a:r>
            <a:endParaRPr lang="es-ES" sz="1200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Dibujar_solución</a:t>
            </a:r>
            <a:r>
              <a:rPr lang="es-ES" sz="12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es-ES" sz="12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Mejor_solución_encontrada</a:t>
            </a:r>
            <a:r>
              <a:rPr lang="es-ES" sz="12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s-ES" sz="1200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Devolver </a:t>
            </a:r>
            <a:r>
              <a:rPr lang="es-ES" sz="12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Mejor_solución_encontrada</a:t>
            </a:r>
            <a:endParaRPr lang="es-ES" sz="12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33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8099"/>
            <a:ext cx="8229600" cy="1143000"/>
          </a:xfrm>
        </p:spPr>
        <p:txBody>
          <a:bodyPr/>
          <a:lstStyle/>
          <a:p>
            <a:r>
              <a:rPr lang="es-ES" u="sng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Compute_clients</a:t>
            </a:r>
            <a:endParaRPr lang="es-ES" u="sng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512" y="1484784"/>
            <a:ext cx="8964488" cy="2149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20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Número &lt;- </a:t>
            </a:r>
            <a:r>
              <a:rPr lang="es-ES" sz="2000" dirty="0" err="1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Número_clientes</a:t>
            </a:r>
            <a:endParaRPr lang="es-E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20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Distribución &lt;- </a:t>
            </a:r>
            <a:r>
              <a:rPr lang="es-ES" sz="2000" dirty="0" err="1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Distribución_probabilidad</a:t>
            </a:r>
            <a:endParaRPr lang="es-E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20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Rango &lt;- </a:t>
            </a:r>
            <a:r>
              <a:rPr lang="es-ES" sz="2000" dirty="0" err="1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None</a:t>
            </a:r>
            <a:endParaRPr lang="es-E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2000" b="1" u="sng" dirty="0">
                <a:solidFill>
                  <a:srgbClr val="0070C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Clientes &lt;- Generar_objetos_2D( Número, Distribución, Rango )</a:t>
            </a:r>
            <a:endParaRPr lang="es-ES" sz="2000" b="1" u="sng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20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Devolver Clientes</a:t>
            </a:r>
            <a:endParaRPr lang="es-E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23528" y="3789040"/>
            <a:ext cx="8119101" cy="25853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AA"/>
                </a:solidFill>
                <a:effectLst/>
                <a:latin typeface="Arial Unicode MS" panose="020B0604020202020204" pitchFamily="34" charset="-128"/>
              </a:rPr>
              <a:t>12 CLIENTES,</a:t>
            </a:r>
            <a:r>
              <a:rPr kumimoji="0" lang="es-ES" altLang="es-ES" sz="1200" b="0" i="0" u="none" strike="noStrike" cap="none" normalizeH="0" dirty="0" smtClean="0">
                <a:ln>
                  <a:noFill/>
                </a:ln>
                <a:solidFill>
                  <a:srgbClr val="0000AA"/>
                </a:solidFill>
                <a:effectLst/>
                <a:latin typeface="Arial Unicode MS" panose="020B0604020202020204" pitchFamily="34" charset="-128"/>
              </a:rPr>
              <a:t> DISTRIBUCIÓN UNIFORMAL, RANGO = NONE</a:t>
            </a:r>
            <a:endParaRPr kumimoji="0" lang="es-ES" altLang="es-ES" sz="1200" b="0" i="0" u="none" strike="noStrike" cap="none" normalizeH="0" baseline="0" dirty="0" smtClean="0">
              <a:ln>
                <a:noFill/>
              </a:ln>
              <a:solidFill>
                <a:srgbClr val="0000AA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200" b="0" i="0" u="none" strike="noStrike" cap="none" normalizeH="0" baseline="0" dirty="0" smtClean="0">
              <a:ln>
                <a:noFill/>
              </a:ln>
              <a:solidFill>
                <a:srgbClr val="0000AA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AA"/>
                </a:solidFill>
                <a:effectLst/>
                <a:latin typeface="Arial Unicode MS" panose="020B0604020202020204" pitchFamily="34" charset="-128"/>
              </a:rPr>
              <a:t>[[X: 6, Y: 15],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AA"/>
                </a:solidFill>
                <a:effectLst/>
                <a:latin typeface="Arial Unicode MS" panose="020B0604020202020204" pitchFamily="34" charset="-128"/>
              </a:rPr>
              <a:t>[X: 2, Y: 2],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AA"/>
                </a:solidFill>
                <a:effectLst/>
                <a:latin typeface="Arial Unicode MS" panose="020B0604020202020204" pitchFamily="34" charset="-128"/>
              </a:rPr>
              <a:t>[X: 6, Y: 3],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AA"/>
                </a:solidFill>
                <a:effectLst/>
                <a:latin typeface="Arial Unicode MS" panose="020B0604020202020204" pitchFamily="34" charset="-128"/>
              </a:rPr>
              <a:t>[X: 3, Y: 13],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AA"/>
                </a:solidFill>
                <a:effectLst/>
                <a:latin typeface="Arial Unicode MS" panose="020B0604020202020204" pitchFamily="34" charset="-128"/>
              </a:rPr>
              <a:t>[X: 9, Y: 14],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AA"/>
                </a:solidFill>
                <a:effectLst/>
                <a:latin typeface="Arial Unicode MS" panose="020B0604020202020204" pitchFamily="34" charset="-128"/>
              </a:rPr>
              <a:t>[X: 14, Y: 14],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AA"/>
                </a:solidFill>
                <a:effectLst/>
                <a:latin typeface="Arial Unicode MS" panose="020B0604020202020204" pitchFamily="34" charset="-128"/>
              </a:rPr>
              <a:t>[X: 7, Y: 7],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AA"/>
                </a:solidFill>
                <a:effectLst/>
                <a:latin typeface="Arial Unicode MS" panose="020B0604020202020204" pitchFamily="34" charset="-128"/>
              </a:rPr>
              <a:t>[X: 9, Y: 13],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AA"/>
                </a:solidFill>
                <a:effectLst/>
                <a:latin typeface="Arial Unicode MS" panose="020B0604020202020204" pitchFamily="34" charset="-128"/>
              </a:rPr>
              <a:t>[X: 1, Y: 14],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AA"/>
                </a:solidFill>
                <a:effectLst/>
                <a:latin typeface="Arial Unicode MS" panose="020B0604020202020204" pitchFamily="34" charset="-128"/>
              </a:rPr>
              <a:t>[X: 11, Y: 1],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AA"/>
                </a:solidFill>
                <a:effectLst/>
                <a:latin typeface="Arial Unicode MS" panose="020B0604020202020204" pitchFamily="34" charset="-128"/>
              </a:rPr>
              <a:t>[X: 6, Y: 4],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0000AA"/>
                </a:solidFill>
                <a:effectLst/>
                <a:latin typeface="Arial Unicode MS" panose="020B0604020202020204" pitchFamily="34" charset="-128"/>
              </a:rPr>
              <a:t>[X: 11, Y: 4]]</a:t>
            </a:r>
            <a:r>
              <a:rPr kumimoji="0" lang="es-ES" altLang="es-E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6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2794</TotalTime>
  <Words>1131</Words>
  <Application>Microsoft Office PowerPoint</Application>
  <PresentationFormat>Presentación en pantalla (4:3)</PresentationFormat>
  <Paragraphs>996</Paragraphs>
  <Slides>54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54</vt:i4>
      </vt:variant>
    </vt:vector>
  </HeadingPairs>
  <TitlesOfParts>
    <vt:vector size="61" baseType="lpstr">
      <vt:lpstr>Arial Unicode MS</vt:lpstr>
      <vt:lpstr>Arial</vt:lpstr>
      <vt:lpstr>Bookman Old Style</vt:lpstr>
      <vt:lpstr>Calibri</vt:lpstr>
      <vt:lpstr>Century</vt:lpstr>
      <vt:lpstr>Times New Roman</vt:lpstr>
      <vt:lpstr>Tema de Office</vt:lpstr>
      <vt:lpstr>Problema del emplazamiento de nodos routers</vt:lpstr>
      <vt:lpstr>Presentación de PowerPoint</vt:lpstr>
      <vt:lpstr>TIPO: Router</vt:lpstr>
      <vt:lpstr>TIPO: Client</vt:lpstr>
      <vt:lpstr>TIPO: Movement</vt:lpstr>
      <vt:lpstr>TIPO: Solution</vt:lpstr>
      <vt:lpstr>TIPO: TSMeshAlgorithmProblem</vt:lpstr>
      <vt:lpstr>executeTSMeshAlgorithm</vt:lpstr>
      <vt:lpstr>Compute_clients</vt:lpstr>
      <vt:lpstr>Random_2D_Objects</vt:lpstr>
      <vt:lpstr>executeTSMeshAlgorithm</vt:lpstr>
      <vt:lpstr>Compute_initial_solution</vt:lpstr>
      <vt:lpstr>Compute_fitness_value</vt:lpstr>
      <vt:lpstr>Compute_greatest_connectedSet</vt:lpstr>
      <vt:lpstr>Compute_fitness_value</vt:lpstr>
      <vt:lpstr>Number_clients_covered</vt:lpstr>
      <vt:lpstr>executeTSMeshAlgorithm</vt:lpstr>
      <vt:lpstr>Plot_solution</vt:lpstr>
      <vt:lpstr>executeTSMeshAlgorithm</vt:lpstr>
      <vt:lpstr>Reset_TL</vt:lpstr>
      <vt:lpstr>Reset_hashing</vt:lpstr>
      <vt:lpstr>Reset_TH</vt:lpstr>
      <vt:lpstr>Reset_Frecuency</vt:lpstr>
      <vt:lpstr>Most_frecuently_positions</vt:lpstr>
      <vt:lpstr>Reset_tfrecuency</vt:lpstr>
      <vt:lpstr>executeTSMeshAlgorithm</vt:lpstr>
      <vt:lpstr>Admisible( Solución )</vt:lpstr>
      <vt:lpstr>Movimientos( Solución )</vt:lpstr>
      <vt:lpstr>Admisible( Solución )</vt:lpstr>
      <vt:lpstr>Aplicar_movimiento( Solución, Movimiento )</vt:lpstr>
      <vt:lpstr>Admisible( Solución )</vt:lpstr>
      <vt:lpstr>Generar_hash( Solución )</vt:lpstr>
      <vt:lpstr>Admisible( Solución )</vt:lpstr>
      <vt:lpstr>Es_tabú( Solución, Movimiento )</vt:lpstr>
      <vt:lpstr>Admisible( Solución )</vt:lpstr>
      <vt:lpstr>Criterio_Aspiración( Solución, Movimiento)</vt:lpstr>
      <vt:lpstr>Es_mejor_que( Solución, Solución )</vt:lpstr>
      <vt:lpstr>executeTSMeshAlgorithm</vt:lpstr>
      <vt:lpstr>executeTSMeshAlgorithm</vt:lpstr>
      <vt:lpstr>Condición_Intensificación</vt:lpstr>
      <vt:lpstr>executeTSMeshAlgorithm</vt:lpstr>
      <vt:lpstr>Intensificación( Solución )</vt:lpstr>
      <vt:lpstr>Ruleta( Solución)</vt:lpstr>
      <vt:lpstr>executeTSMeshAlgorithm</vt:lpstr>
      <vt:lpstr>Condición_Diversificación</vt:lpstr>
      <vt:lpstr>executeTSMeshAlgorithm</vt:lpstr>
      <vt:lpstr>Diversificación( Solución )</vt:lpstr>
      <vt:lpstr>Diversificación( Solución )</vt:lpstr>
      <vt:lpstr>executeTSMeshAlgorithm</vt:lpstr>
      <vt:lpstr>Actualizar_listas_recencia( Sólución)</vt:lpstr>
      <vt:lpstr>executeTSMeshAlgorithm</vt:lpstr>
      <vt:lpstr>Actualizar_listas_frecuencia( Solución)</vt:lpstr>
      <vt:lpstr>executeTSMeshAlgorithm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executeTSMeshAlgorithm</dc:title>
  <dc:creator>Fran</dc:creator>
  <cp:lastModifiedBy>Francisco Jesús Belmonte Pintre</cp:lastModifiedBy>
  <cp:revision>147</cp:revision>
  <dcterms:created xsi:type="dcterms:W3CDTF">2019-01-12T16:10:18Z</dcterms:created>
  <dcterms:modified xsi:type="dcterms:W3CDTF">2019-01-15T23:34:21Z</dcterms:modified>
</cp:coreProperties>
</file>