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73" r:id="rId4"/>
    <p:sldId id="279" r:id="rId5"/>
    <p:sldId id="272" r:id="rId6"/>
    <p:sldId id="265" r:id="rId7"/>
    <p:sldId id="276" r:id="rId8"/>
    <p:sldId id="278" r:id="rId9"/>
    <p:sldId id="283" r:id="rId10"/>
    <p:sldId id="277" r:id="rId11"/>
    <p:sldId id="275" r:id="rId12"/>
    <p:sldId id="281" r:id="rId13"/>
    <p:sldId id="274" r:id="rId14"/>
    <p:sldId id="282" r:id="rId15"/>
    <p:sldId id="285" r:id="rId16"/>
    <p:sldId id="284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EDA2"/>
    <a:srgbClr val="E6B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–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99"/>
    <p:restoredTop sz="95807"/>
  </p:normalViewPr>
  <p:slideViewPr>
    <p:cSldViewPr snapToGrid="0">
      <p:cViewPr varScale="1">
        <p:scale>
          <a:sx n="109" d="100"/>
          <a:sy n="109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E3D2ED-7622-E24E-B5B2-F9960996561F}" type="doc">
      <dgm:prSet loTypeId="urn:microsoft.com/office/officeart/2005/8/layout/process1" loCatId="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9276F46C-84B6-3E41-8BE8-9E58DF966268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GB" b="1" dirty="0"/>
            <a:t>Stage 1 </a:t>
          </a:r>
        </a:p>
        <a:p>
          <a:r>
            <a:rPr lang="en-GB" dirty="0"/>
            <a:t>Invoice Spend Classification</a:t>
          </a:r>
        </a:p>
      </dgm:t>
    </dgm:pt>
    <dgm:pt modelId="{1A81B261-3BB3-9A44-B512-A290E9EB3DD8}" type="parTrans" cxnId="{C85F4122-7716-CB41-B5EE-1AB08549E28D}">
      <dgm:prSet/>
      <dgm:spPr/>
      <dgm:t>
        <a:bodyPr/>
        <a:lstStyle/>
        <a:p>
          <a:endParaRPr lang="en-GB"/>
        </a:p>
      </dgm:t>
    </dgm:pt>
    <dgm:pt modelId="{76A98FD2-576A-E645-9733-6E130872002C}" type="sibTrans" cxnId="{C85F4122-7716-CB41-B5EE-1AB08549E28D}">
      <dgm:prSet/>
      <dgm:spPr/>
      <dgm:t>
        <a:bodyPr/>
        <a:lstStyle/>
        <a:p>
          <a:endParaRPr lang="en-GB"/>
        </a:p>
      </dgm:t>
    </dgm:pt>
    <dgm:pt modelId="{B67EB6EA-1A6D-564B-9B0B-C213F8042C1E}">
      <dgm:prSet phldrT="[Text]"/>
      <dgm:spPr/>
      <dgm:t>
        <a:bodyPr/>
        <a:lstStyle/>
        <a:p>
          <a:r>
            <a:rPr lang="en-GB" b="1" dirty="0"/>
            <a:t>Stage 2</a:t>
          </a:r>
        </a:p>
        <a:p>
          <a:r>
            <a:rPr lang="en-GB" dirty="0"/>
            <a:t>Time Series Spend Forecasting</a:t>
          </a:r>
        </a:p>
      </dgm:t>
    </dgm:pt>
    <dgm:pt modelId="{31EAA858-0CF6-D642-806C-1D2E2405AC6E}" type="parTrans" cxnId="{E6EE8E3C-1B44-A346-9336-03DCB879BA35}">
      <dgm:prSet/>
      <dgm:spPr/>
      <dgm:t>
        <a:bodyPr/>
        <a:lstStyle/>
        <a:p>
          <a:endParaRPr lang="en-GB"/>
        </a:p>
      </dgm:t>
    </dgm:pt>
    <dgm:pt modelId="{E388672E-34E3-3145-85F7-E5DDE077D799}" type="sibTrans" cxnId="{E6EE8E3C-1B44-A346-9336-03DCB879BA35}">
      <dgm:prSet/>
      <dgm:spPr/>
      <dgm:t>
        <a:bodyPr/>
        <a:lstStyle/>
        <a:p>
          <a:endParaRPr lang="en-GB"/>
        </a:p>
      </dgm:t>
    </dgm:pt>
    <dgm:pt modelId="{4AD0699D-5CE0-0145-AB63-320722D1FBDF}">
      <dgm:prSet phldrT="[Text]"/>
      <dgm:spPr/>
      <dgm:t>
        <a:bodyPr/>
        <a:lstStyle/>
        <a:p>
          <a:r>
            <a:rPr lang="en-GB" b="1" dirty="0"/>
            <a:t>Stage 3</a:t>
          </a:r>
        </a:p>
        <a:p>
          <a:r>
            <a:rPr lang="en-GB" dirty="0"/>
            <a:t>Drift Monitoring</a:t>
          </a:r>
        </a:p>
      </dgm:t>
    </dgm:pt>
    <dgm:pt modelId="{EFE1E988-0914-6B46-A45C-49976938987A}" type="parTrans" cxnId="{F3D68412-EEDF-5F45-986C-77067823ECF1}">
      <dgm:prSet/>
      <dgm:spPr/>
      <dgm:t>
        <a:bodyPr/>
        <a:lstStyle/>
        <a:p>
          <a:endParaRPr lang="en-GB"/>
        </a:p>
      </dgm:t>
    </dgm:pt>
    <dgm:pt modelId="{9EDD1091-9DE6-2140-BF69-CEB120D564DB}" type="sibTrans" cxnId="{F3D68412-EEDF-5F45-986C-77067823ECF1}">
      <dgm:prSet/>
      <dgm:spPr/>
      <dgm:t>
        <a:bodyPr/>
        <a:lstStyle/>
        <a:p>
          <a:endParaRPr lang="en-GB"/>
        </a:p>
      </dgm:t>
    </dgm:pt>
    <dgm:pt modelId="{184C322B-A4A5-0F41-B6FA-9409F3C07A39}">
      <dgm:prSet/>
      <dgm:spPr/>
      <dgm:t>
        <a:bodyPr/>
        <a:lstStyle/>
        <a:p>
          <a:r>
            <a:rPr lang="en-GB" b="1" dirty="0"/>
            <a:t>Stage 4</a:t>
          </a:r>
        </a:p>
        <a:p>
          <a:r>
            <a:rPr lang="en-GB" dirty="0"/>
            <a:t>Deployment</a:t>
          </a:r>
        </a:p>
      </dgm:t>
    </dgm:pt>
    <dgm:pt modelId="{CC0D1B3D-9941-AA48-8F08-F8759D6B00AC}" type="parTrans" cxnId="{B6D341D1-4AD0-1F4E-9210-6F4046522708}">
      <dgm:prSet/>
      <dgm:spPr/>
      <dgm:t>
        <a:bodyPr/>
        <a:lstStyle/>
        <a:p>
          <a:endParaRPr lang="en-GB"/>
        </a:p>
      </dgm:t>
    </dgm:pt>
    <dgm:pt modelId="{8A2819E2-EB61-A743-948B-1E3D6679FE9D}" type="sibTrans" cxnId="{B6D341D1-4AD0-1F4E-9210-6F4046522708}">
      <dgm:prSet/>
      <dgm:spPr/>
      <dgm:t>
        <a:bodyPr/>
        <a:lstStyle/>
        <a:p>
          <a:endParaRPr lang="en-GB"/>
        </a:p>
      </dgm:t>
    </dgm:pt>
    <dgm:pt modelId="{FFA43349-18F8-094E-A2B6-2AA95FE6C5F6}" type="pres">
      <dgm:prSet presAssocID="{48E3D2ED-7622-E24E-B5B2-F9960996561F}" presName="Name0" presStyleCnt="0">
        <dgm:presLayoutVars>
          <dgm:dir/>
          <dgm:resizeHandles val="exact"/>
        </dgm:presLayoutVars>
      </dgm:prSet>
      <dgm:spPr/>
    </dgm:pt>
    <dgm:pt modelId="{A36E1DC5-BD88-224D-85CA-8F55158B673E}" type="pres">
      <dgm:prSet presAssocID="{9276F46C-84B6-3E41-8BE8-9E58DF966268}" presName="node" presStyleLbl="node1" presStyleIdx="0" presStyleCnt="4">
        <dgm:presLayoutVars>
          <dgm:bulletEnabled val="1"/>
        </dgm:presLayoutVars>
      </dgm:prSet>
      <dgm:spPr/>
    </dgm:pt>
    <dgm:pt modelId="{35A388E6-9354-C449-B7F8-CF646E265FAA}" type="pres">
      <dgm:prSet presAssocID="{76A98FD2-576A-E645-9733-6E130872002C}" presName="sibTrans" presStyleLbl="sibTrans2D1" presStyleIdx="0" presStyleCnt="3"/>
      <dgm:spPr/>
    </dgm:pt>
    <dgm:pt modelId="{AA919285-6249-4545-A20E-93DEF2716A1F}" type="pres">
      <dgm:prSet presAssocID="{76A98FD2-576A-E645-9733-6E130872002C}" presName="connectorText" presStyleLbl="sibTrans2D1" presStyleIdx="0" presStyleCnt="3"/>
      <dgm:spPr/>
    </dgm:pt>
    <dgm:pt modelId="{B5FF5A50-4C0F-B84D-A195-6AA4A27C7EB2}" type="pres">
      <dgm:prSet presAssocID="{B67EB6EA-1A6D-564B-9B0B-C213F8042C1E}" presName="node" presStyleLbl="node1" presStyleIdx="1" presStyleCnt="4">
        <dgm:presLayoutVars>
          <dgm:bulletEnabled val="1"/>
        </dgm:presLayoutVars>
      </dgm:prSet>
      <dgm:spPr/>
    </dgm:pt>
    <dgm:pt modelId="{F79E5CA8-E358-CE46-859E-FD6516A2669A}" type="pres">
      <dgm:prSet presAssocID="{E388672E-34E3-3145-85F7-E5DDE077D799}" presName="sibTrans" presStyleLbl="sibTrans2D1" presStyleIdx="1" presStyleCnt="3"/>
      <dgm:spPr/>
    </dgm:pt>
    <dgm:pt modelId="{59C7500D-C0C9-D646-ACDF-8639A90B3733}" type="pres">
      <dgm:prSet presAssocID="{E388672E-34E3-3145-85F7-E5DDE077D799}" presName="connectorText" presStyleLbl="sibTrans2D1" presStyleIdx="1" presStyleCnt="3"/>
      <dgm:spPr/>
    </dgm:pt>
    <dgm:pt modelId="{4E6EFD9C-31F4-E14A-99C1-E4DB7EF64340}" type="pres">
      <dgm:prSet presAssocID="{4AD0699D-5CE0-0145-AB63-320722D1FBDF}" presName="node" presStyleLbl="node1" presStyleIdx="2" presStyleCnt="4">
        <dgm:presLayoutVars>
          <dgm:bulletEnabled val="1"/>
        </dgm:presLayoutVars>
      </dgm:prSet>
      <dgm:spPr/>
    </dgm:pt>
    <dgm:pt modelId="{929430D8-FF46-5B4F-AB37-FFD9979E68D0}" type="pres">
      <dgm:prSet presAssocID="{9EDD1091-9DE6-2140-BF69-CEB120D564DB}" presName="sibTrans" presStyleLbl="sibTrans2D1" presStyleIdx="2" presStyleCnt="3"/>
      <dgm:spPr/>
    </dgm:pt>
    <dgm:pt modelId="{3B679058-8D80-B440-8B53-D066005170A5}" type="pres">
      <dgm:prSet presAssocID="{9EDD1091-9DE6-2140-BF69-CEB120D564DB}" presName="connectorText" presStyleLbl="sibTrans2D1" presStyleIdx="2" presStyleCnt="3"/>
      <dgm:spPr/>
    </dgm:pt>
    <dgm:pt modelId="{E7BC1922-DE99-CD40-9731-6F0855EE0A01}" type="pres">
      <dgm:prSet presAssocID="{184C322B-A4A5-0F41-B6FA-9409F3C07A39}" presName="node" presStyleLbl="node1" presStyleIdx="3" presStyleCnt="4">
        <dgm:presLayoutVars>
          <dgm:bulletEnabled val="1"/>
        </dgm:presLayoutVars>
      </dgm:prSet>
      <dgm:spPr/>
    </dgm:pt>
  </dgm:ptLst>
  <dgm:cxnLst>
    <dgm:cxn modelId="{2A026A00-66E8-CE4F-B491-CCB9F0148A6C}" type="presOf" srcId="{9EDD1091-9DE6-2140-BF69-CEB120D564DB}" destId="{3B679058-8D80-B440-8B53-D066005170A5}" srcOrd="1" destOrd="0" presId="urn:microsoft.com/office/officeart/2005/8/layout/process1"/>
    <dgm:cxn modelId="{78C60F01-54B9-D449-B6C1-09FA1A381141}" type="presOf" srcId="{4AD0699D-5CE0-0145-AB63-320722D1FBDF}" destId="{4E6EFD9C-31F4-E14A-99C1-E4DB7EF64340}" srcOrd="0" destOrd="0" presId="urn:microsoft.com/office/officeart/2005/8/layout/process1"/>
    <dgm:cxn modelId="{F3D68412-EEDF-5F45-986C-77067823ECF1}" srcId="{48E3D2ED-7622-E24E-B5B2-F9960996561F}" destId="{4AD0699D-5CE0-0145-AB63-320722D1FBDF}" srcOrd="2" destOrd="0" parTransId="{EFE1E988-0914-6B46-A45C-49976938987A}" sibTransId="{9EDD1091-9DE6-2140-BF69-CEB120D564DB}"/>
    <dgm:cxn modelId="{5F1B371D-D87B-F34C-B81A-E73F908E2975}" type="presOf" srcId="{E388672E-34E3-3145-85F7-E5DDE077D799}" destId="{F79E5CA8-E358-CE46-859E-FD6516A2669A}" srcOrd="0" destOrd="0" presId="urn:microsoft.com/office/officeart/2005/8/layout/process1"/>
    <dgm:cxn modelId="{C85F4122-7716-CB41-B5EE-1AB08549E28D}" srcId="{48E3D2ED-7622-E24E-B5B2-F9960996561F}" destId="{9276F46C-84B6-3E41-8BE8-9E58DF966268}" srcOrd="0" destOrd="0" parTransId="{1A81B261-3BB3-9A44-B512-A290E9EB3DD8}" sibTransId="{76A98FD2-576A-E645-9733-6E130872002C}"/>
    <dgm:cxn modelId="{CC5DD234-DA81-D04C-B4C5-F08B7E47C1EE}" type="presOf" srcId="{184C322B-A4A5-0F41-B6FA-9409F3C07A39}" destId="{E7BC1922-DE99-CD40-9731-6F0855EE0A01}" srcOrd="0" destOrd="0" presId="urn:microsoft.com/office/officeart/2005/8/layout/process1"/>
    <dgm:cxn modelId="{E6EE8E3C-1B44-A346-9336-03DCB879BA35}" srcId="{48E3D2ED-7622-E24E-B5B2-F9960996561F}" destId="{B67EB6EA-1A6D-564B-9B0B-C213F8042C1E}" srcOrd="1" destOrd="0" parTransId="{31EAA858-0CF6-D642-806C-1D2E2405AC6E}" sibTransId="{E388672E-34E3-3145-85F7-E5DDE077D799}"/>
    <dgm:cxn modelId="{2038ED70-E1A9-8A4E-85F9-67AC30B18025}" type="presOf" srcId="{9276F46C-84B6-3E41-8BE8-9E58DF966268}" destId="{A36E1DC5-BD88-224D-85CA-8F55158B673E}" srcOrd="0" destOrd="0" presId="urn:microsoft.com/office/officeart/2005/8/layout/process1"/>
    <dgm:cxn modelId="{DD2A0D7E-797C-4943-9B95-66E17D0FB5B2}" type="presOf" srcId="{48E3D2ED-7622-E24E-B5B2-F9960996561F}" destId="{FFA43349-18F8-094E-A2B6-2AA95FE6C5F6}" srcOrd="0" destOrd="0" presId="urn:microsoft.com/office/officeart/2005/8/layout/process1"/>
    <dgm:cxn modelId="{56A614A5-4B49-6544-BF27-08BA675F876D}" type="presOf" srcId="{B67EB6EA-1A6D-564B-9B0B-C213F8042C1E}" destId="{B5FF5A50-4C0F-B84D-A195-6AA4A27C7EB2}" srcOrd="0" destOrd="0" presId="urn:microsoft.com/office/officeart/2005/8/layout/process1"/>
    <dgm:cxn modelId="{784717D0-783E-024B-A74D-1C52CE196DBF}" type="presOf" srcId="{76A98FD2-576A-E645-9733-6E130872002C}" destId="{AA919285-6249-4545-A20E-93DEF2716A1F}" srcOrd="1" destOrd="0" presId="urn:microsoft.com/office/officeart/2005/8/layout/process1"/>
    <dgm:cxn modelId="{B6D341D1-4AD0-1F4E-9210-6F4046522708}" srcId="{48E3D2ED-7622-E24E-B5B2-F9960996561F}" destId="{184C322B-A4A5-0F41-B6FA-9409F3C07A39}" srcOrd="3" destOrd="0" parTransId="{CC0D1B3D-9941-AA48-8F08-F8759D6B00AC}" sibTransId="{8A2819E2-EB61-A743-948B-1E3D6679FE9D}"/>
    <dgm:cxn modelId="{A9877EE0-2F01-6F48-B661-4B2F60AC57F3}" type="presOf" srcId="{9EDD1091-9DE6-2140-BF69-CEB120D564DB}" destId="{929430D8-FF46-5B4F-AB37-FFD9979E68D0}" srcOrd="0" destOrd="0" presId="urn:microsoft.com/office/officeart/2005/8/layout/process1"/>
    <dgm:cxn modelId="{74220DF0-CCBE-814D-ADCC-6A60B4A5692C}" type="presOf" srcId="{76A98FD2-576A-E645-9733-6E130872002C}" destId="{35A388E6-9354-C449-B7F8-CF646E265FAA}" srcOrd="0" destOrd="0" presId="urn:microsoft.com/office/officeart/2005/8/layout/process1"/>
    <dgm:cxn modelId="{3EDAD8FA-E3EB-B140-ABEB-550E6D3AA712}" type="presOf" srcId="{E388672E-34E3-3145-85F7-E5DDE077D799}" destId="{59C7500D-C0C9-D646-ACDF-8639A90B3733}" srcOrd="1" destOrd="0" presId="urn:microsoft.com/office/officeart/2005/8/layout/process1"/>
    <dgm:cxn modelId="{4D414B03-F86C-8E49-9171-24F2E5EB5260}" type="presParOf" srcId="{FFA43349-18F8-094E-A2B6-2AA95FE6C5F6}" destId="{A36E1DC5-BD88-224D-85CA-8F55158B673E}" srcOrd="0" destOrd="0" presId="urn:microsoft.com/office/officeart/2005/8/layout/process1"/>
    <dgm:cxn modelId="{0FA7C7E5-08E1-8A49-B437-BBDCEB5E46AD}" type="presParOf" srcId="{FFA43349-18F8-094E-A2B6-2AA95FE6C5F6}" destId="{35A388E6-9354-C449-B7F8-CF646E265FAA}" srcOrd="1" destOrd="0" presId="urn:microsoft.com/office/officeart/2005/8/layout/process1"/>
    <dgm:cxn modelId="{B933ECB6-E7AE-5D44-9D98-9EDEFE3A2AF5}" type="presParOf" srcId="{35A388E6-9354-C449-B7F8-CF646E265FAA}" destId="{AA919285-6249-4545-A20E-93DEF2716A1F}" srcOrd="0" destOrd="0" presId="urn:microsoft.com/office/officeart/2005/8/layout/process1"/>
    <dgm:cxn modelId="{5F7E8944-07B8-8448-BB65-BCC9EA21ED55}" type="presParOf" srcId="{FFA43349-18F8-094E-A2B6-2AA95FE6C5F6}" destId="{B5FF5A50-4C0F-B84D-A195-6AA4A27C7EB2}" srcOrd="2" destOrd="0" presId="urn:microsoft.com/office/officeart/2005/8/layout/process1"/>
    <dgm:cxn modelId="{F4EED8EC-396E-2442-99F9-D405AD093E4F}" type="presParOf" srcId="{FFA43349-18F8-094E-A2B6-2AA95FE6C5F6}" destId="{F79E5CA8-E358-CE46-859E-FD6516A2669A}" srcOrd="3" destOrd="0" presId="urn:microsoft.com/office/officeart/2005/8/layout/process1"/>
    <dgm:cxn modelId="{4D50D6C9-DA8B-554E-AA49-7596570DEFDB}" type="presParOf" srcId="{F79E5CA8-E358-CE46-859E-FD6516A2669A}" destId="{59C7500D-C0C9-D646-ACDF-8639A90B3733}" srcOrd="0" destOrd="0" presId="urn:microsoft.com/office/officeart/2005/8/layout/process1"/>
    <dgm:cxn modelId="{417423DA-E4BC-F342-861E-E5BCE084ACBC}" type="presParOf" srcId="{FFA43349-18F8-094E-A2B6-2AA95FE6C5F6}" destId="{4E6EFD9C-31F4-E14A-99C1-E4DB7EF64340}" srcOrd="4" destOrd="0" presId="urn:microsoft.com/office/officeart/2005/8/layout/process1"/>
    <dgm:cxn modelId="{5BBBE37D-A39B-2E47-AAB8-5C1EE32792EB}" type="presParOf" srcId="{FFA43349-18F8-094E-A2B6-2AA95FE6C5F6}" destId="{929430D8-FF46-5B4F-AB37-FFD9979E68D0}" srcOrd="5" destOrd="0" presId="urn:microsoft.com/office/officeart/2005/8/layout/process1"/>
    <dgm:cxn modelId="{16ACF4CB-53B1-A448-94A8-D8E636FD3DB9}" type="presParOf" srcId="{929430D8-FF46-5B4F-AB37-FFD9979E68D0}" destId="{3B679058-8D80-B440-8B53-D066005170A5}" srcOrd="0" destOrd="0" presId="urn:microsoft.com/office/officeart/2005/8/layout/process1"/>
    <dgm:cxn modelId="{1A2E46F7-8DFF-B34E-B9E9-9685E094A09F}" type="presParOf" srcId="{FFA43349-18F8-094E-A2B6-2AA95FE6C5F6}" destId="{E7BC1922-DE99-CD40-9731-6F0855EE0A0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703A11-FA24-C449-A48D-D9ADC245AD6F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0FFA27B-3659-DC44-BF46-9ADEB9C00EF4}">
      <dgm:prSet phldrT="[Text]" custT="1"/>
      <dgm:spPr/>
      <dgm:t>
        <a:bodyPr/>
        <a:lstStyle/>
        <a:p>
          <a:r>
            <a:rPr lang="en-GB" sz="2000" dirty="0"/>
            <a:t>ARIMA</a:t>
          </a:r>
        </a:p>
      </dgm:t>
    </dgm:pt>
    <dgm:pt modelId="{1D74D79E-1412-DC48-B68F-DE9AFB19E752}" type="parTrans" cxnId="{AFED469C-8013-CD40-B403-D4F5E0C9377C}">
      <dgm:prSet/>
      <dgm:spPr/>
      <dgm:t>
        <a:bodyPr/>
        <a:lstStyle/>
        <a:p>
          <a:endParaRPr lang="en-GB" sz="1400"/>
        </a:p>
      </dgm:t>
    </dgm:pt>
    <dgm:pt modelId="{A14844C2-774D-FB45-ABB2-51CA79DD29A8}" type="sibTrans" cxnId="{AFED469C-8013-CD40-B403-D4F5E0C9377C}">
      <dgm:prSet/>
      <dgm:spPr/>
      <dgm:t>
        <a:bodyPr/>
        <a:lstStyle/>
        <a:p>
          <a:endParaRPr lang="en-GB" sz="1400"/>
        </a:p>
      </dgm:t>
    </dgm:pt>
    <dgm:pt modelId="{0DB46332-E794-4B4E-9628-69DA4F0167B2}">
      <dgm:prSet phldrT="[Text]" custT="1"/>
      <dgm:spPr/>
      <dgm:t>
        <a:bodyPr/>
        <a:lstStyle/>
        <a:p>
          <a:r>
            <a:rPr lang="en-GB" sz="2000" dirty="0"/>
            <a:t>Exponential Smoothing</a:t>
          </a:r>
        </a:p>
      </dgm:t>
    </dgm:pt>
    <dgm:pt modelId="{7DDF338B-6BF5-7E4E-A744-6C555DB165C5}" type="parTrans" cxnId="{E96546B6-E0C9-8044-8714-9A6F698BEBAE}">
      <dgm:prSet/>
      <dgm:spPr/>
      <dgm:t>
        <a:bodyPr/>
        <a:lstStyle/>
        <a:p>
          <a:endParaRPr lang="en-GB" sz="1400"/>
        </a:p>
      </dgm:t>
    </dgm:pt>
    <dgm:pt modelId="{A04FDF14-D432-AA49-8917-8C83CD7908F2}" type="sibTrans" cxnId="{E96546B6-E0C9-8044-8714-9A6F698BEBAE}">
      <dgm:prSet/>
      <dgm:spPr/>
      <dgm:t>
        <a:bodyPr/>
        <a:lstStyle/>
        <a:p>
          <a:endParaRPr lang="en-GB" sz="1400"/>
        </a:p>
      </dgm:t>
    </dgm:pt>
    <dgm:pt modelId="{56C43CCD-1666-6447-A7F4-52C604866B3E}">
      <dgm:prSet phldrT="[Text]" custT="1"/>
      <dgm:spPr/>
      <dgm:t>
        <a:bodyPr/>
        <a:lstStyle/>
        <a:p>
          <a:r>
            <a:rPr lang="en-GB" sz="2000" dirty="0"/>
            <a:t>Random Forest</a:t>
          </a:r>
        </a:p>
      </dgm:t>
    </dgm:pt>
    <dgm:pt modelId="{DDE44B4C-9245-D648-8939-1F2A78CCF433}" type="parTrans" cxnId="{24794588-6137-BF48-91BB-F4F44775A5BE}">
      <dgm:prSet/>
      <dgm:spPr/>
      <dgm:t>
        <a:bodyPr/>
        <a:lstStyle/>
        <a:p>
          <a:endParaRPr lang="en-GB" sz="1400"/>
        </a:p>
      </dgm:t>
    </dgm:pt>
    <dgm:pt modelId="{803A2D6B-2094-A845-A8A1-457324AE86EE}" type="sibTrans" cxnId="{24794588-6137-BF48-91BB-F4F44775A5BE}">
      <dgm:prSet/>
      <dgm:spPr/>
      <dgm:t>
        <a:bodyPr/>
        <a:lstStyle/>
        <a:p>
          <a:endParaRPr lang="en-GB" sz="1400"/>
        </a:p>
      </dgm:t>
    </dgm:pt>
    <dgm:pt modelId="{C06223BC-2FCF-FB4E-B381-B2CE116781D4}" type="pres">
      <dgm:prSet presAssocID="{BF703A11-FA24-C449-A48D-D9ADC245AD6F}" presName="Name0" presStyleCnt="0">
        <dgm:presLayoutVars>
          <dgm:chMax val="7"/>
          <dgm:chPref val="7"/>
          <dgm:dir/>
        </dgm:presLayoutVars>
      </dgm:prSet>
      <dgm:spPr/>
    </dgm:pt>
    <dgm:pt modelId="{25145F96-012C-D449-96BD-A8FBB7F0CBA3}" type="pres">
      <dgm:prSet presAssocID="{BF703A11-FA24-C449-A48D-D9ADC245AD6F}" presName="Name1" presStyleCnt="0"/>
      <dgm:spPr/>
    </dgm:pt>
    <dgm:pt modelId="{6E82EB9A-D65E-C048-B042-6D2F6F4FA21B}" type="pres">
      <dgm:prSet presAssocID="{BF703A11-FA24-C449-A48D-D9ADC245AD6F}" presName="cycle" presStyleCnt="0"/>
      <dgm:spPr/>
    </dgm:pt>
    <dgm:pt modelId="{3DE5E4BF-09A8-E948-BA8F-DBE2C1BB2045}" type="pres">
      <dgm:prSet presAssocID="{BF703A11-FA24-C449-A48D-D9ADC245AD6F}" presName="srcNode" presStyleLbl="node1" presStyleIdx="0" presStyleCnt="3"/>
      <dgm:spPr/>
    </dgm:pt>
    <dgm:pt modelId="{9B80A81A-9298-834B-BF51-40590E15434A}" type="pres">
      <dgm:prSet presAssocID="{BF703A11-FA24-C449-A48D-D9ADC245AD6F}" presName="conn" presStyleLbl="parChTrans1D2" presStyleIdx="0" presStyleCnt="1"/>
      <dgm:spPr/>
    </dgm:pt>
    <dgm:pt modelId="{633438A7-1EFF-3941-AAC6-125D3B7B51AF}" type="pres">
      <dgm:prSet presAssocID="{BF703A11-FA24-C449-A48D-D9ADC245AD6F}" presName="extraNode" presStyleLbl="node1" presStyleIdx="0" presStyleCnt="3"/>
      <dgm:spPr/>
    </dgm:pt>
    <dgm:pt modelId="{B68C3377-275B-244F-BAB5-31DA6EB04126}" type="pres">
      <dgm:prSet presAssocID="{BF703A11-FA24-C449-A48D-D9ADC245AD6F}" presName="dstNode" presStyleLbl="node1" presStyleIdx="0" presStyleCnt="3"/>
      <dgm:spPr/>
    </dgm:pt>
    <dgm:pt modelId="{19A794D1-1F11-B243-AF33-D170FF38AE5E}" type="pres">
      <dgm:prSet presAssocID="{70FFA27B-3659-DC44-BF46-9ADEB9C00EF4}" presName="text_1" presStyleLbl="node1" presStyleIdx="0" presStyleCnt="3">
        <dgm:presLayoutVars>
          <dgm:bulletEnabled val="1"/>
        </dgm:presLayoutVars>
      </dgm:prSet>
      <dgm:spPr/>
    </dgm:pt>
    <dgm:pt modelId="{C3DE79F5-0DB9-6F42-9728-AFE63942F040}" type="pres">
      <dgm:prSet presAssocID="{70FFA27B-3659-DC44-BF46-9ADEB9C00EF4}" presName="accent_1" presStyleCnt="0"/>
      <dgm:spPr/>
    </dgm:pt>
    <dgm:pt modelId="{4E56F350-8B9F-A446-AC96-1CFE56D00187}" type="pres">
      <dgm:prSet presAssocID="{70FFA27B-3659-DC44-BF46-9ADEB9C00EF4}" presName="accentRepeatNode" presStyleLbl="solidFgAcc1" presStyleIdx="0" presStyleCnt="3"/>
      <dgm:spPr/>
    </dgm:pt>
    <dgm:pt modelId="{9ADCB272-75D5-4B46-9966-932B147D1137}" type="pres">
      <dgm:prSet presAssocID="{0DB46332-E794-4B4E-9628-69DA4F0167B2}" presName="text_2" presStyleLbl="node1" presStyleIdx="1" presStyleCnt="3">
        <dgm:presLayoutVars>
          <dgm:bulletEnabled val="1"/>
        </dgm:presLayoutVars>
      </dgm:prSet>
      <dgm:spPr/>
    </dgm:pt>
    <dgm:pt modelId="{44CAA7D4-7401-C440-A007-B0E4496448DA}" type="pres">
      <dgm:prSet presAssocID="{0DB46332-E794-4B4E-9628-69DA4F0167B2}" presName="accent_2" presStyleCnt="0"/>
      <dgm:spPr/>
    </dgm:pt>
    <dgm:pt modelId="{4A46B40B-40B8-6846-B76A-E722983ECA75}" type="pres">
      <dgm:prSet presAssocID="{0DB46332-E794-4B4E-9628-69DA4F0167B2}" presName="accentRepeatNode" presStyleLbl="solidFgAcc1" presStyleIdx="1" presStyleCnt="3"/>
      <dgm:spPr/>
    </dgm:pt>
    <dgm:pt modelId="{BEF3D41B-8508-6446-B655-81C37DB4CA1A}" type="pres">
      <dgm:prSet presAssocID="{56C43CCD-1666-6447-A7F4-52C604866B3E}" presName="text_3" presStyleLbl="node1" presStyleIdx="2" presStyleCnt="3">
        <dgm:presLayoutVars>
          <dgm:bulletEnabled val="1"/>
        </dgm:presLayoutVars>
      </dgm:prSet>
      <dgm:spPr/>
    </dgm:pt>
    <dgm:pt modelId="{83467E41-550F-D048-BDA6-E677B9D95FEE}" type="pres">
      <dgm:prSet presAssocID="{56C43CCD-1666-6447-A7F4-52C604866B3E}" presName="accent_3" presStyleCnt="0"/>
      <dgm:spPr/>
    </dgm:pt>
    <dgm:pt modelId="{3F078F4E-8212-4E49-9EA5-4AB230D0AE30}" type="pres">
      <dgm:prSet presAssocID="{56C43CCD-1666-6447-A7F4-52C604866B3E}" presName="accentRepeatNode" presStyleLbl="solidFgAcc1" presStyleIdx="2" presStyleCnt="3"/>
      <dgm:spPr/>
    </dgm:pt>
  </dgm:ptLst>
  <dgm:cxnLst>
    <dgm:cxn modelId="{F0BA3E12-3409-0B42-A753-9210FDD89D80}" type="presOf" srcId="{A14844C2-774D-FB45-ABB2-51CA79DD29A8}" destId="{9B80A81A-9298-834B-BF51-40590E15434A}" srcOrd="0" destOrd="0" presId="urn:microsoft.com/office/officeart/2008/layout/VerticalCurvedList"/>
    <dgm:cxn modelId="{37C3EA1D-2D74-AE48-920C-FD20B9A0868C}" type="presOf" srcId="{0DB46332-E794-4B4E-9628-69DA4F0167B2}" destId="{9ADCB272-75D5-4B46-9966-932B147D1137}" srcOrd="0" destOrd="0" presId="urn:microsoft.com/office/officeart/2008/layout/VerticalCurvedList"/>
    <dgm:cxn modelId="{24794588-6137-BF48-91BB-F4F44775A5BE}" srcId="{BF703A11-FA24-C449-A48D-D9ADC245AD6F}" destId="{56C43CCD-1666-6447-A7F4-52C604866B3E}" srcOrd="2" destOrd="0" parTransId="{DDE44B4C-9245-D648-8939-1F2A78CCF433}" sibTransId="{803A2D6B-2094-A845-A8A1-457324AE86EE}"/>
    <dgm:cxn modelId="{AFED469C-8013-CD40-B403-D4F5E0C9377C}" srcId="{BF703A11-FA24-C449-A48D-D9ADC245AD6F}" destId="{70FFA27B-3659-DC44-BF46-9ADEB9C00EF4}" srcOrd="0" destOrd="0" parTransId="{1D74D79E-1412-DC48-B68F-DE9AFB19E752}" sibTransId="{A14844C2-774D-FB45-ABB2-51CA79DD29A8}"/>
    <dgm:cxn modelId="{E96546B6-E0C9-8044-8714-9A6F698BEBAE}" srcId="{BF703A11-FA24-C449-A48D-D9ADC245AD6F}" destId="{0DB46332-E794-4B4E-9628-69DA4F0167B2}" srcOrd="1" destOrd="0" parTransId="{7DDF338B-6BF5-7E4E-A744-6C555DB165C5}" sibTransId="{A04FDF14-D432-AA49-8917-8C83CD7908F2}"/>
    <dgm:cxn modelId="{BF7A40E2-AC71-1743-ABC0-F49410F85C2A}" type="presOf" srcId="{56C43CCD-1666-6447-A7F4-52C604866B3E}" destId="{BEF3D41B-8508-6446-B655-81C37DB4CA1A}" srcOrd="0" destOrd="0" presId="urn:microsoft.com/office/officeart/2008/layout/VerticalCurvedList"/>
    <dgm:cxn modelId="{E3660FE6-5545-E849-AB8E-AEEE9FDB0230}" type="presOf" srcId="{BF703A11-FA24-C449-A48D-D9ADC245AD6F}" destId="{C06223BC-2FCF-FB4E-B381-B2CE116781D4}" srcOrd="0" destOrd="0" presId="urn:microsoft.com/office/officeart/2008/layout/VerticalCurvedList"/>
    <dgm:cxn modelId="{B13B88F6-E9AD-7E45-B9E9-1E51D47AAD20}" type="presOf" srcId="{70FFA27B-3659-DC44-BF46-9ADEB9C00EF4}" destId="{19A794D1-1F11-B243-AF33-D170FF38AE5E}" srcOrd="0" destOrd="0" presId="urn:microsoft.com/office/officeart/2008/layout/VerticalCurvedList"/>
    <dgm:cxn modelId="{C9A6423E-9635-4D4A-B0A8-F024B75D6383}" type="presParOf" srcId="{C06223BC-2FCF-FB4E-B381-B2CE116781D4}" destId="{25145F96-012C-D449-96BD-A8FBB7F0CBA3}" srcOrd="0" destOrd="0" presId="urn:microsoft.com/office/officeart/2008/layout/VerticalCurvedList"/>
    <dgm:cxn modelId="{EFD17759-A92B-2948-9D45-4F994F6D0F2F}" type="presParOf" srcId="{25145F96-012C-D449-96BD-A8FBB7F0CBA3}" destId="{6E82EB9A-D65E-C048-B042-6D2F6F4FA21B}" srcOrd="0" destOrd="0" presId="urn:microsoft.com/office/officeart/2008/layout/VerticalCurvedList"/>
    <dgm:cxn modelId="{DD120952-4D58-7F43-B3ED-AD7ED8C95E6C}" type="presParOf" srcId="{6E82EB9A-D65E-C048-B042-6D2F6F4FA21B}" destId="{3DE5E4BF-09A8-E948-BA8F-DBE2C1BB2045}" srcOrd="0" destOrd="0" presId="urn:microsoft.com/office/officeart/2008/layout/VerticalCurvedList"/>
    <dgm:cxn modelId="{65974E44-C0AA-0248-A4BD-2142A51495CD}" type="presParOf" srcId="{6E82EB9A-D65E-C048-B042-6D2F6F4FA21B}" destId="{9B80A81A-9298-834B-BF51-40590E15434A}" srcOrd="1" destOrd="0" presId="urn:microsoft.com/office/officeart/2008/layout/VerticalCurvedList"/>
    <dgm:cxn modelId="{63E8A40C-CFE1-CD4A-9EDF-23A48398D129}" type="presParOf" srcId="{6E82EB9A-D65E-C048-B042-6D2F6F4FA21B}" destId="{633438A7-1EFF-3941-AAC6-125D3B7B51AF}" srcOrd="2" destOrd="0" presId="urn:microsoft.com/office/officeart/2008/layout/VerticalCurvedList"/>
    <dgm:cxn modelId="{34A2A155-D14E-834B-B20A-A702E3447DA2}" type="presParOf" srcId="{6E82EB9A-D65E-C048-B042-6D2F6F4FA21B}" destId="{B68C3377-275B-244F-BAB5-31DA6EB04126}" srcOrd="3" destOrd="0" presId="urn:microsoft.com/office/officeart/2008/layout/VerticalCurvedList"/>
    <dgm:cxn modelId="{277D52E9-7678-BE4D-ABA3-9672265DE561}" type="presParOf" srcId="{25145F96-012C-D449-96BD-A8FBB7F0CBA3}" destId="{19A794D1-1F11-B243-AF33-D170FF38AE5E}" srcOrd="1" destOrd="0" presId="urn:microsoft.com/office/officeart/2008/layout/VerticalCurvedList"/>
    <dgm:cxn modelId="{B1C77E54-07C5-D54D-863E-5C2C1B5ECCB6}" type="presParOf" srcId="{25145F96-012C-D449-96BD-A8FBB7F0CBA3}" destId="{C3DE79F5-0DB9-6F42-9728-AFE63942F040}" srcOrd="2" destOrd="0" presId="urn:microsoft.com/office/officeart/2008/layout/VerticalCurvedList"/>
    <dgm:cxn modelId="{9C99A884-7C12-004F-9F85-553247D33403}" type="presParOf" srcId="{C3DE79F5-0DB9-6F42-9728-AFE63942F040}" destId="{4E56F350-8B9F-A446-AC96-1CFE56D00187}" srcOrd="0" destOrd="0" presId="urn:microsoft.com/office/officeart/2008/layout/VerticalCurvedList"/>
    <dgm:cxn modelId="{C0AC1E7E-ECBA-0E47-8F61-2332A70BC327}" type="presParOf" srcId="{25145F96-012C-D449-96BD-A8FBB7F0CBA3}" destId="{9ADCB272-75D5-4B46-9966-932B147D1137}" srcOrd="3" destOrd="0" presId="urn:microsoft.com/office/officeart/2008/layout/VerticalCurvedList"/>
    <dgm:cxn modelId="{4B4E3B72-0F63-8440-A363-834496444713}" type="presParOf" srcId="{25145F96-012C-D449-96BD-A8FBB7F0CBA3}" destId="{44CAA7D4-7401-C440-A007-B0E4496448DA}" srcOrd="4" destOrd="0" presId="urn:microsoft.com/office/officeart/2008/layout/VerticalCurvedList"/>
    <dgm:cxn modelId="{736E9391-2A92-394F-8FD3-DC796D33E1FF}" type="presParOf" srcId="{44CAA7D4-7401-C440-A007-B0E4496448DA}" destId="{4A46B40B-40B8-6846-B76A-E722983ECA75}" srcOrd="0" destOrd="0" presId="urn:microsoft.com/office/officeart/2008/layout/VerticalCurvedList"/>
    <dgm:cxn modelId="{E7A2B069-C168-A349-826D-893B3928E42B}" type="presParOf" srcId="{25145F96-012C-D449-96BD-A8FBB7F0CBA3}" destId="{BEF3D41B-8508-6446-B655-81C37DB4CA1A}" srcOrd="5" destOrd="0" presId="urn:microsoft.com/office/officeart/2008/layout/VerticalCurvedList"/>
    <dgm:cxn modelId="{1C97F574-4040-4441-988B-C3DB1E8E9D3E}" type="presParOf" srcId="{25145F96-012C-D449-96BD-A8FBB7F0CBA3}" destId="{83467E41-550F-D048-BDA6-E677B9D95FEE}" srcOrd="6" destOrd="0" presId="urn:microsoft.com/office/officeart/2008/layout/VerticalCurvedList"/>
    <dgm:cxn modelId="{6EF1E737-F3BA-B34D-B3A5-32D99FF0A5BD}" type="presParOf" srcId="{83467E41-550F-D048-BDA6-E677B9D95FEE}" destId="{3F078F4E-8212-4E49-9EA5-4AB230D0AE3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C96832-1F47-B141-972F-2F015FCB69F8}" type="doc">
      <dgm:prSet loTypeId="urn:microsoft.com/office/officeart/2005/8/layout/hProcess11" loCatId="" qsTypeId="urn:microsoft.com/office/officeart/2005/8/quickstyle/simple5" qsCatId="simple" csTypeId="urn:microsoft.com/office/officeart/2005/8/colors/accent1_2" csCatId="accent1" phldr="1"/>
      <dgm:spPr/>
    </dgm:pt>
    <dgm:pt modelId="{93E77CE5-5439-EC4B-8585-6195D7B48456}">
      <dgm:prSet phldrT="[Text]" custT="1"/>
      <dgm:spPr/>
      <dgm:t>
        <a:bodyPr/>
        <a:lstStyle/>
        <a:p>
          <a:r>
            <a:rPr lang="en-GB" sz="1800" dirty="0"/>
            <a:t>1. Run Model in </a:t>
          </a:r>
          <a:r>
            <a:rPr lang="en-GB" sz="1800" dirty="0" err="1"/>
            <a:t>Jupyter</a:t>
          </a:r>
          <a:r>
            <a:rPr lang="en-GB" sz="1800" dirty="0"/>
            <a:t> Notebook </a:t>
          </a:r>
        </a:p>
      </dgm:t>
    </dgm:pt>
    <dgm:pt modelId="{68C36677-D9FA-7147-8D54-BDBE18BA2FD7}" type="parTrans" cxnId="{64B8D63D-03BC-C444-9878-CEDBA470E6CF}">
      <dgm:prSet/>
      <dgm:spPr/>
      <dgm:t>
        <a:bodyPr/>
        <a:lstStyle/>
        <a:p>
          <a:endParaRPr lang="en-GB" sz="1800"/>
        </a:p>
      </dgm:t>
    </dgm:pt>
    <dgm:pt modelId="{88C04319-255F-5D4A-82A1-D4D9CF37B601}" type="sibTrans" cxnId="{64B8D63D-03BC-C444-9878-CEDBA470E6CF}">
      <dgm:prSet/>
      <dgm:spPr/>
      <dgm:t>
        <a:bodyPr/>
        <a:lstStyle/>
        <a:p>
          <a:endParaRPr lang="en-GB" sz="1800"/>
        </a:p>
      </dgm:t>
    </dgm:pt>
    <dgm:pt modelId="{5DDA8331-5EC9-7E41-B01C-4B3B2E542FE6}">
      <dgm:prSet phldrT="[Text]" custT="1"/>
      <dgm:spPr/>
      <dgm:t>
        <a:bodyPr/>
        <a:lstStyle/>
        <a:p>
          <a:r>
            <a:rPr lang="en-GB" sz="1800" dirty="0"/>
            <a:t>2. </a:t>
          </a:r>
          <a:r>
            <a:rPr lang="en-GB" sz="1800" dirty="0" err="1"/>
            <a:t>Jupyter</a:t>
          </a:r>
          <a:r>
            <a:rPr lang="en-GB" sz="1800" dirty="0"/>
            <a:t> Notebook automatically exports CSV Files to one folder with Data Results</a:t>
          </a:r>
        </a:p>
      </dgm:t>
    </dgm:pt>
    <dgm:pt modelId="{897393F1-DEFB-4A4B-B2AB-93710F3BFE24}" type="parTrans" cxnId="{62C6B2E5-259D-CA46-83FA-C11D26CC3BCF}">
      <dgm:prSet/>
      <dgm:spPr/>
      <dgm:t>
        <a:bodyPr/>
        <a:lstStyle/>
        <a:p>
          <a:endParaRPr lang="en-GB" sz="1800"/>
        </a:p>
      </dgm:t>
    </dgm:pt>
    <dgm:pt modelId="{EC157927-6C8D-7D42-BFFA-1F6B31178EC0}" type="sibTrans" cxnId="{62C6B2E5-259D-CA46-83FA-C11D26CC3BCF}">
      <dgm:prSet/>
      <dgm:spPr/>
      <dgm:t>
        <a:bodyPr/>
        <a:lstStyle/>
        <a:p>
          <a:endParaRPr lang="en-GB" sz="1800"/>
        </a:p>
      </dgm:t>
    </dgm:pt>
    <dgm:pt modelId="{2928CB4A-FD64-AA48-8D4E-E9C0A138FFE9}">
      <dgm:prSet phldrT="[Text]" custT="1"/>
      <dgm:spPr/>
      <dgm:t>
        <a:bodyPr/>
        <a:lstStyle/>
        <a:p>
          <a:r>
            <a:rPr lang="en-GB" sz="1800" dirty="0"/>
            <a:t>3. CSV Files linked to  Power BI for Visualisation</a:t>
          </a:r>
        </a:p>
      </dgm:t>
    </dgm:pt>
    <dgm:pt modelId="{E6BFD1DF-AB2B-5344-94CE-2D63158C195A}" type="parTrans" cxnId="{CD6DDCD8-9A7F-7E42-BF1C-C3468B30C0D0}">
      <dgm:prSet/>
      <dgm:spPr/>
      <dgm:t>
        <a:bodyPr/>
        <a:lstStyle/>
        <a:p>
          <a:endParaRPr lang="en-GB" sz="1800"/>
        </a:p>
      </dgm:t>
    </dgm:pt>
    <dgm:pt modelId="{52310D45-7C3C-8F40-B2E6-311CA54F3354}" type="sibTrans" cxnId="{CD6DDCD8-9A7F-7E42-BF1C-C3468B30C0D0}">
      <dgm:prSet/>
      <dgm:spPr/>
      <dgm:t>
        <a:bodyPr/>
        <a:lstStyle/>
        <a:p>
          <a:endParaRPr lang="en-GB" sz="1800"/>
        </a:p>
      </dgm:t>
    </dgm:pt>
    <dgm:pt modelId="{80D28CB1-6F8C-334A-BCF6-5BD15C62AA03}" type="pres">
      <dgm:prSet presAssocID="{7FC96832-1F47-B141-972F-2F015FCB69F8}" presName="Name0" presStyleCnt="0">
        <dgm:presLayoutVars>
          <dgm:dir/>
          <dgm:resizeHandles val="exact"/>
        </dgm:presLayoutVars>
      </dgm:prSet>
      <dgm:spPr/>
    </dgm:pt>
    <dgm:pt modelId="{9DEC30C5-CC51-F742-B9DD-5A318316D529}" type="pres">
      <dgm:prSet presAssocID="{7FC96832-1F47-B141-972F-2F015FCB69F8}" presName="arrow" presStyleLbl="bgShp" presStyleIdx="0" presStyleCnt="1"/>
      <dgm:spPr/>
    </dgm:pt>
    <dgm:pt modelId="{BC0B32FF-87FD-4443-8CEF-2B0B45D63690}" type="pres">
      <dgm:prSet presAssocID="{7FC96832-1F47-B141-972F-2F015FCB69F8}" presName="points" presStyleCnt="0"/>
      <dgm:spPr/>
    </dgm:pt>
    <dgm:pt modelId="{07180D4C-4A46-7946-AAAE-042CAF3282D4}" type="pres">
      <dgm:prSet presAssocID="{93E77CE5-5439-EC4B-8585-6195D7B48456}" presName="compositeA" presStyleCnt="0"/>
      <dgm:spPr/>
    </dgm:pt>
    <dgm:pt modelId="{38CE25F2-FD87-7E4D-88E7-BA103BA615F3}" type="pres">
      <dgm:prSet presAssocID="{93E77CE5-5439-EC4B-8585-6195D7B48456}" presName="textA" presStyleLbl="revTx" presStyleIdx="0" presStyleCnt="3">
        <dgm:presLayoutVars>
          <dgm:bulletEnabled val="1"/>
        </dgm:presLayoutVars>
      </dgm:prSet>
      <dgm:spPr/>
    </dgm:pt>
    <dgm:pt modelId="{11387721-AE30-094C-9683-8D557CC1497F}" type="pres">
      <dgm:prSet presAssocID="{93E77CE5-5439-EC4B-8585-6195D7B48456}" presName="circleA" presStyleLbl="node1" presStyleIdx="0" presStyleCnt="3"/>
      <dgm:spPr/>
    </dgm:pt>
    <dgm:pt modelId="{04D1F2CE-917B-474A-9C14-911D05CB2574}" type="pres">
      <dgm:prSet presAssocID="{93E77CE5-5439-EC4B-8585-6195D7B48456}" presName="spaceA" presStyleCnt="0"/>
      <dgm:spPr/>
    </dgm:pt>
    <dgm:pt modelId="{26E70FB9-125A-5B4D-BE63-1CDF6989A283}" type="pres">
      <dgm:prSet presAssocID="{88C04319-255F-5D4A-82A1-D4D9CF37B601}" presName="space" presStyleCnt="0"/>
      <dgm:spPr/>
    </dgm:pt>
    <dgm:pt modelId="{EAB92520-7A9A-1649-A998-E5F056D9F911}" type="pres">
      <dgm:prSet presAssocID="{5DDA8331-5EC9-7E41-B01C-4B3B2E542FE6}" presName="compositeB" presStyleCnt="0"/>
      <dgm:spPr/>
    </dgm:pt>
    <dgm:pt modelId="{28451A9C-0613-E547-89F9-68A0CC7B4E77}" type="pres">
      <dgm:prSet presAssocID="{5DDA8331-5EC9-7E41-B01C-4B3B2E542FE6}" presName="textB" presStyleLbl="revTx" presStyleIdx="1" presStyleCnt="3">
        <dgm:presLayoutVars>
          <dgm:bulletEnabled val="1"/>
        </dgm:presLayoutVars>
      </dgm:prSet>
      <dgm:spPr/>
    </dgm:pt>
    <dgm:pt modelId="{1812A2E6-46DF-E34A-BBC2-8B0489480E1A}" type="pres">
      <dgm:prSet presAssocID="{5DDA8331-5EC9-7E41-B01C-4B3B2E542FE6}" presName="circleB" presStyleLbl="node1" presStyleIdx="1" presStyleCnt="3"/>
      <dgm:spPr/>
    </dgm:pt>
    <dgm:pt modelId="{D079F6C1-1B48-654B-A21B-E2B62D1DAD40}" type="pres">
      <dgm:prSet presAssocID="{5DDA8331-5EC9-7E41-B01C-4B3B2E542FE6}" presName="spaceB" presStyleCnt="0"/>
      <dgm:spPr/>
    </dgm:pt>
    <dgm:pt modelId="{79FACAFD-0E15-0640-AAFD-FB6EC012B38F}" type="pres">
      <dgm:prSet presAssocID="{EC157927-6C8D-7D42-BFFA-1F6B31178EC0}" presName="space" presStyleCnt="0"/>
      <dgm:spPr/>
    </dgm:pt>
    <dgm:pt modelId="{D8925519-41EA-8848-BC3F-C415F4763BFF}" type="pres">
      <dgm:prSet presAssocID="{2928CB4A-FD64-AA48-8D4E-E9C0A138FFE9}" presName="compositeA" presStyleCnt="0"/>
      <dgm:spPr/>
    </dgm:pt>
    <dgm:pt modelId="{AA6070CF-D54B-A747-9BED-D86347AD6B1F}" type="pres">
      <dgm:prSet presAssocID="{2928CB4A-FD64-AA48-8D4E-E9C0A138FFE9}" presName="textA" presStyleLbl="revTx" presStyleIdx="2" presStyleCnt="3">
        <dgm:presLayoutVars>
          <dgm:bulletEnabled val="1"/>
        </dgm:presLayoutVars>
      </dgm:prSet>
      <dgm:spPr/>
    </dgm:pt>
    <dgm:pt modelId="{476E9621-62D4-634F-8CFD-753A7DC24B0F}" type="pres">
      <dgm:prSet presAssocID="{2928CB4A-FD64-AA48-8D4E-E9C0A138FFE9}" presName="circleA" presStyleLbl="node1" presStyleIdx="2" presStyleCnt="3"/>
      <dgm:spPr/>
    </dgm:pt>
    <dgm:pt modelId="{A92314FF-8A33-C84B-9A86-171A652DA907}" type="pres">
      <dgm:prSet presAssocID="{2928CB4A-FD64-AA48-8D4E-E9C0A138FFE9}" presName="spaceA" presStyleCnt="0"/>
      <dgm:spPr/>
    </dgm:pt>
  </dgm:ptLst>
  <dgm:cxnLst>
    <dgm:cxn modelId="{64B8D63D-03BC-C444-9878-CEDBA470E6CF}" srcId="{7FC96832-1F47-B141-972F-2F015FCB69F8}" destId="{93E77CE5-5439-EC4B-8585-6195D7B48456}" srcOrd="0" destOrd="0" parTransId="{68C36677-D9FA-7147-8D54-BDBE18BA2FD7}" sibTransId="{88C04319-255F-5D4A-82A1-D4D9CF37B601}"/>
    <dgm:cxn modelId="{421979C0-7705-EF4C-B34F-E3230E448AF9}" type="presOf" srcId="{7FC96832-1F47-B141-972F-2F015FCB69F8}" destId="{80D28CB1-6F8C-334A-BCF6-5BD15C62AA03}" srcOrd="0" destOrd="0" presId="urn:microsoft.com/office/officeart/2005/8/layout/hProcess11"/>
    <dgm:cxn modelId="{CB8AE3C9-8BA0-4846-96EB-EB25AECC20AD}" type="presOf" srcId="{2928CB4A-FD64-AA48-8D4E-E9C0A138FFE9}" destId="{AA6070CF-D54B-A747-9BED-D86347AD6B1F}" srcOrd="0" destOrd="0" presId="urn:microsoft.com/office/officeart/2005/8/layout/hProcess11"/>
    <dgm:cxn modelId="{CD6DDCD8-9A7F-7E42-BF1C-C3468B30C0D0}" srcId="{7FC96832-1F47-B141-972F-2F015FCB69F8}" destId="{2928CB4A-FD64-AA48-8D4E-E9C0A138FFE9}" srcOrd="2" destOrd="0" parTransId="{E6BFD1DF-AB2B-5344-94CE-2D63158C195A}" sibTransId="{52310D45-7C3C-8F40-B2E6-311CA54F3354}"/>
    <dgm:cxn modelId="{C4E386E2-0303-5241-A98F-DC48EB340F9F}" type="presOf" srcId="{93E77CE5-5439-EC4B-8585-6195D7B48456}" destId="{38CE25F2-FD87-7E4D-88E7-BA103BA615F3}" srcOrd="0" destOrd="0" presId="urn:microsoft.com/office/officeart/2005/8/layout/hProcess11"/>
    <dgm:cxn modelId="{62C6B2E5-259D-CA46-83FA-C11D26CC3BCF}" srcId="{7FC96832-1F47-B141-972F-2F015FCB69F8}" destId="{5DDA8331-5EC9-7E41-B01C-4B3B2E542FE6}" srcOrd="1" destOrd="0" parTransId="{897393F1-DEFB-4A4B-B2AB-93710F3BFE24}" sibTransId="{EC157927-6C8D-7D42-BFFA-1F6B31178EC0}"/>
    <dgm:cxn modelId="{FB181EF8-FFD2-444A-9C88-D6879A028996}" type="presOf" srcId="{5DDA8331-5EC9-7E41-B01C-4B3B2E542FE6}" destId="{28451A9C-0613-E547-89F9-68A0CC7B4E77}" srcOrd="0" destOrd="0" presId="urn:microsoft.com/office/officeart/2005/8/layout/hProcess11"/>
    <dgm:cxn modelId="{F1D66C00-335F-794D-AC13-3D0A9D519786}" type="presParOf" srcId="{80D28CB1-6F8C-334A-BCF6-5BD15C62AA03}" destId="{9DEC30C5-CC51-F742-B9DD-5A318316D529}" srcOrd="0" destOrd="0" presId="urn:microsoft.com/office/officeart/2005/8/layout/hProcess11"/>
    <dgm:cxn modelId="{46539F93-BEDE-644B-8E0A-0C83C3E088A7}" type="presParOf" srcId="{80D28CB1-6F8C-334A-BCF6-5BD15C62AA03}" destId="{BC0B32FF-87FD-4443-8CEF-2B0B45D63690}" srcOrd="1" destOrd="0" presId="urn:microsoft.com/office/officeart/2005/8/layout/hProcess11"/>
    <dgm:cxn modelId="{283D3FE1-DFC1-1E46-B4CE-FFBB11D78D26}" type="presParOf" srcId="{BC0B32FF-87FD-4443-8CEF-2B0B45D63690}" destId="{07180D4C-4A46-7946-AAAE-042CAF3282D4}" srcOrd="0" destOrd="0" presId="urn:microsoft.com/office/officeart/2005/8/layout/hProcess11"/>
    <dgm:cxn modelId="{7CE0C490-AE49-8C48-96DC-8A09632A46AE}" type="presParOf" srcId="{07180D4C-4A46-7946-AAAE-042CAF3282D4}" destId="{38CE25F2-FD87-7E4D-88E7-BA103BA615F3}" srcOrd="0" destOrd="0" presId="urn:microsoft.com/office/officeart/2005/8/layout/hProcess11"/>
    <dgm:cxn modelId="{E6FDC283-8FE0-064D-B998-33C0CA5CA7A8}" type="presParOf" srcId="{07180D4C-4A46-7946-AAAE-042CAF3282D4}" destId="{11387721-AE30-094C-9683-8D557CC1497F}" srcOrd="1" destOrd="0" presId="urn:microsoft.com/office/officeart/2005/8/layout/hProcess11"/>
    <dgm:cxn modelId="{093A5551-8DD4-8D43-ADA6-1252949D17D6}" type="presParOf" srcId="{07180D4C-4A46-7946-AAAE-042CAF3282D4}" destId="{04D1F2CE-917B-474A-9C14-911D05CB2574}" srcOrd="2" destOrd="0" presId="urn:microsoft.com/office/officeart/2005/8/layout/hProcess11"/>
    <dgm:cxn modelId="{A28F6427-BD4F-CC4F-831C-986908DB2579}" type="presParOf" srcId="{BC0B32FF-87FD-4443-8CEF-2B0B45D63690}" destId="{26E70FB9-125A-5B4D-BE63-1CDF6989A283}" srcOrd="1" destOrd="0" presId="urn:microsoft.com/office/officeart/2005/8/layout/hProcess11"/>
    <dgm:cxn modelId="{1938462C-E538-E94D-9E17-92B9432B2E71}" type="presParOf" srcId="{BC0B32FF-87FD-4443-8CEF-2B0B45D63690}" destId="{EAB92520-7A9A-1649-A998-E5F056D9F911}" srcOrd="2" destOrd="0" presId="urn:microsoft.com/office/officeart/2005/8/layout/hProcess11"/>
    <dgm:cxn modelId="{7D993586-078C-FF43-9CF5-9222DB21AE2F}" type="presParOf" srcId="{EAB92520-7A9A-1649-A998-E5F056D9F911}" destId="{28451A9C-0613-E547-89F9-68A0CC7B4E77}" srcOrd="0" destOrd="0" presId="urn:microsoft.com/office/officeart/2005/8/layout/hProcess11"/>
    <dgm:cxn modelId="{4F6EDF5B-D3E7-2D43-BE11-4C7DAE3EE43B}" type="presParOf" srcId="{EAB92520-7A9A-1649-A998-E5F056D9F911}" destId="{1812A2E6-46DF-E34A-BBC2-8B0489480E1A}" srcOrd="1" destOrd="0" presId="urn:microsoft.com/office/officeart/2005/8/layout/hProcess11"/>
    <dgm:cxn modelId="{9F5DC858-54C5-2243-B260-202549C5B338}" type="presParOf" srcId="{EAB92520-7A9A-1649-A998-E5F056D9F911}" destId="{D079F6C1-1B48-654B-A21B-E2B62D1DAD40}" srcOrd="2" destOrd="0" presId="urn:microsoft.com/office/officeart/2005/8/layout/hProcess11"/>
    <dgm:cxn modelId="{FD2A7718-7B53-CD49-8AD4-702C3CD707EC}" type="presParOf" srcId="{BC0B32FF-87FD-4443-8CEF-2B0B45D63690}" destId="{79FACAFD-0E15-0640-AAFD-FB6EC012B38F}" srcOrd="3" destOrd="0" presId="urn:microsoft.com/office/officeart/2005/8/layout/hProcess11"/>
    <dgm:cxn modelId="{62263E8E-D809-F94A-9719-1DBFE6B38467}" type="presParOf" srcId="{BC0B32FF-87FD-4443-8CEF-2B0B45D63690}" destId="{D8925519-41EA-8848-BC3F-C415F4763BFF}" srcOrd="4" destOrd="0" presId="urn:microsoft.com/office/officeart/2005/8/layout/hProcess11"/>
    <dgm:cxn modelId="{A52144E2-EA27-BC4C-B53D-9BF86D0B350E}" type="presParOf" srcId="{D8925519-41EA-8848-BC3F-C415F4763BFF}" destId="{AA6070CF-D54B-A747-9BED-D86347AD6B1F}" srcOrd="0" destOrd="0" presId="urn:microsoft.com/office/officeart/2005/8/layout/hProcess11"/>
    <dgm:cxn modelId="{618C9513-787C-1541-9E9F-3E013215E6E7}" type="presParOf" srcId="{D8925519-41EA-8848-BC3F-C415F4763BFF}" destId="{476E9621-62D4-634F-8CFD-753A7DC24B0F}" srcOrd="1" destOrd="0" presId="urn:microsoft.com/office/officeart/2005/8/layout/hProcess11"/>
    <dgm:cxn modelId="{990B4059-7CED-4843-ABD5-0A4B780B3CA1}" type="presParOf" srcId="{D8925519-41EA-8848-BC3F-C415F4763BFF}" destId="{A92314FF-8A33-C84B-9A86-171A652DA90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E1DC5-BD88-224D-85CA-8F55158B673E}">
      <dsp:nvSpPr>
        <dsp:cNvPr id="0" name=""/>
        <dsp:cNvSpPr/>
      </dsp:nvSpPr>
      <dsp:spPr>
        <a:xfrm>
          <a:off x="4571" y="377810"/>
          <a:ext cx="1998810" cy="1311719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Stage 1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Invoice Spend Classification</a:t>
          </a:r>
        </a:p>
      </dsp:txBody>
      <dsp:txXfrm>
        <a:off x="42990" y="416229"/>
        <a:ext cx="1921972" cy="1234881"/>
      </dsp:txXfrm>
    </dsp:sp>
    <dsp:sp modelId="{35A388E6-9354-C449-B7F8-CF646E265FAA}">
      <dsp:nvSpPr>
        <dsp:cNvPr id="0" name=""/>
        <dsp:cNvSpPr/>
      </dsp:nvSpPr>
      <dsp:spPr>
        <a:xfrm>
          <a:off x="2203262" y="785817"/>
          <a:ext cx="423747" cy="4957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2203262" y="884958"/>
        <a:ext cx="296623" cy="297422"/>
      </dsp:txXfrm>
    </dsp:sp>
    <dsp:sp modelId="{B5FF5A50-4C0F-B84D-A195-6AA4A27C7EB2}">
      <dsp:nvSpPr>
        <dsp:cNvPr id="0" name=""/>
        <dsp:cNvSpPr/>
      </dsp:nvSpPr>
      <dsp:spPr>
        <a:xfrm>
          <a:off x="2802905" y="377810"/>
          <a:ext cx="1998810" cy="13117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Stage 2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Time Series Spend Forecasting</a:t>
          </a:r>
        </a:p>
      </dsp:txBody>
      <dsp:txXfrm>
        <a:off x="2841324" y="416229"/>
        <a:ext cx="1921972" cy="1234881"/>
      </dsp:txXfrm>
    </dsp:sp>
    <dsp:sp modelId="{F79E5CA8-E358-CE46-859E-FD6516A2669A}">
      <dsp:nvSpPr>
        <dsp:cNvPr id="0" name=""/>
        <dsp:cNvSpPr/>
      </dsp:nvSpPr>
      <dsp:spPr>
        <a:xfrm>
          <a:off x="5001596" y="785817"/>
          <a:ext cx="423747" cy="4957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5001596" y="884958"/>
        <a:ext cx="296623" cy="297422"/>
      </dsp:txXfrm>
    </dsp:sp>
    <dsp:sp modelId="{4E6EFD9C-31F4-E14A-99C1-E4DB7EF64340}">
      <dsp:nvSpPr>
        <dsp:cNvPr id="0" name=""/>
        <dsp:cNvSpPr/>
      </dsp:nvSpPr>
      <dsp:spPr>
        <a:xfrm>
          <a:off x="5601240" y="377810"/>
          <a:ext cx="1998810" cy="13117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Stage 3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Drift Monitoring</a:t>
          </a:r>
        </a:p>
      </dsp:txBody>
      <dsp:txXfrm>
        <a:off x="5639659" y="416229"/>
        <a:ext cx="1921972" cy="1234881"/>
      </dsp:txXfrm>
    </dsp:sp>
    <dsp:sp modelId="{929430D8-FF46-5B4F-AB37-FFD9979E68D0}">
      <dsp:nvSpPr>
        <dsp:cNvPr id="0" name=""/>
        <dsp:cNvSpPr/>
      </dsp:nvSpPr>
      <dsp:spPr>
        <a:xfrm>
          <a:off x="7799931" y="785817"/>
          <a:ext cx="423747" cy="49570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7799931" y="884958"/>
        <a:ext cx="296623" cy="297422"/>
      </dsp:txXfrm>
    </dsp:sp>
    <dsp:sp modelId="{E7BC1922-DE99-CD40-9731-6F0855EE0A01}">
      <dsp:nvSpPr>
        <dsp:cNvPr id="0" name=""/>
        <dsp:cNvSpPr/>
      </dsp:nvSpPr>
      <dsp:spPr>
        <a:xfrm>
          <a:off x="8399574" y="377810"/>
          <a:ext cx="1998810" cy="13117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Stage 4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Deployment</a:t>
          </a:r>
        </a:p>
      </dsp:txBody>
      <dsp:txXfrm>
        <a:off x="8437993" y="416229"/>
        <a:ext cx="1921972" cy="12348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0A81A-9298-834B-BF51-40590E15434A}">
      <dsp:nvSpPr>
        <dsp:cNvPr id="0" name=""/>
        <dsp:cNvSpPr/>
      </dsp:nvSpPr>
      <dsp:spPr>
        <a:xfrm>
          <a:off x="-4906693" y="-740666"/>
          <a:ext cx="5843874" cy="5843874"/>
        </a:xfrm>
        <a:prstGeom prst="blockArc">
          <a:avLst>
            <a:gd name="adj1" fmla="val 18900000"/>
            <a:gd name="adj2" fmla="val 2700000"/>
            <a:gd name="adj3" fmla="val 370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794D1-1F11-B243-AF33-D170FF38AE5E}">
      <dsp:nvSpPr>
        <dsp:cNvPr id="0" name=""/>
        <dsp:cNvSpPr/>
      </dsp:nvSpPr>
      <dsp:spPr>
        <a:xfrm>
          <a:off x="602749" y="445237"/>
          <a:ext cx="2809771" cy="868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98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ARIMA</a:t>
          </a:r>
        </a:p>
      </dsp:txBody>
      <dsp:txXfrm>
        <a:off x="602749" y="445237"/>
        <a:ext cx="2809771" cy="868017"/>
      </dsp:txXfrm>
    </dsp:sp>
    <dsp:sp modelId="{4E56F350-8B9F-A446-AC96-1CFE56D00187}">
      <dsp:nvSpPr>
        <dsp:cNvPr id="0" name=""/>
        <dsp:cNvSpPr/>
      </dsp:nvSpPr>
      <dsp:spPr>
        <a:xfrm>
          <a:off x="60239" y="336734"/>
          <a:ext cx="1085021" cy="10850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DCB272-75D5-4B46-9966-932B147D1137}">
      <dsp:nvSpPr>
        <dsp:cNvPr id="0" name=""/>
        <dsp:cNvSpPr/>
      </dsp:nvSpPr>
      <dsp:spPr>
        <a:xfrm>
          <a:off x="918274" y="1747262"/>
          <a:ext cx="2494246" cy="868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98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Exponential Smoothing</a:t>
          </a:r>
        </a:p>
      </dsp:txBody>
      <dsp:txXfrm>
        <a:off x="918274" y="1747262"/>
        <a:ext cx="2494246" cy="868017"/>
      </dsp:txXfrm>
    </dsp:sp>
    <dsp:sp modelId="{4A46B40B-40B8-6846-B76A-E722983ECA75}">
      <dsp:nvSpPr>
        <dsp:cNvPr id="0" name=""/>
        <dsp:cNvSpPr/>
      </dsp:nvSpPr>
      <dsp:spPr>
        <a:xfrm>
          <a:off x="375763" y="1638760"/>
          <a:ext cx="1085021" cy="10850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3D41B-8508-6446-B655-81C37DB4CA1A}">
      <dsp:nvSpPr>
        <dsp:cNvPr id="0" name=""/>
        <dsp:cNvSpPr/>
      </dsp:nvSpPr>
      <dsp:spPr>
        <a:xfrm>
          <a:off x="602749" y="3049287"/>
          <a:ext cx="2809771" cy="8680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98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Random Forest</a:t>
          </a:r>
        </a:p>
      </dsp:txBody>
      <dsp:txXfrm>
        <a:off x="602749" y="3049287"/>
        <a:ext cx="2809771" cy="868017"/>
      </dsp:txXfrm>
    </dsp:sp>
    <dsp:sp modelId="{3F078F4E-8212-4E49-9EA5-4AB230D0AE30}">
      <dsp:nvSpPr>
        <dsp:cNvPr id="0" name=""/>
        <dsp:cNvSpPr/>
      </dsp:nvSpPr>
      <dsp:spPr>
        <a:xfrm>
          <a:off x="60239" y="2940785"/>
          <a:ext cx="1085021" cy="108502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EC30C5-CC51-F742-B9DD-5A318316D529}">
      <dsp:nvSpPr>
        <dsp:cNvPr id="0" name=""/>
        <dsp:cNvSpPr/>
      </dsp:nvSpPr>
      <dsp:spPr>
        <a:xfrm>
          <a:off x="0" y="929308"/>
          <a:ext cx="10514516" cy="1239078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8CE25F2-FD87-7E4D-88E7-BA103BA615F3}">
      <dsp:nvSpPr>
        <dsp:cNvPr id="0" name=""/>
        <dsp:cNvSpPr/>
      </dsp:nvSpPr>
      <dsp:spPr>
        <a:xfrm>
          <a:off x="4620" y="0"/>
          <a:ext cx="3049620" cy="1239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1. Run Model in </a:t>
          </a:r>
          <a:r>
            <a:rPr lang="en-GB" sz="1800" kern="1200" dirty="0" err="1"/>
            <a:t>Jupyter</a:t>
          </a:r>
          <a:r>
            <a:rPr lang="en-GB" sz="1800" kern="1200" dirty="0"/>
            <a:t> Notebook </a:t>
          </a:r>
        </a:p>
      </dsp:txBody>
      <dsp:txXfrm>
        <a:off x="4620" y="0"/>
        <a:ext cx="3049620" cy="1239078"/>
      </dsp:txXfrm>
    </dsp:sp>
    <dsp:sp modelId="{11387721-AE30-094C-9683-8D557CC1497F}">
      <dsp:nvSpPr>
        <dsp:cNvPr id="0" name=""/>
        <dsp:cNvSpPr/>
      </dsp:nvSpPr>
      <dsp:spPr>
        <a:xfrm>
          <a:off x="1374546" y="1393963"/>
          <a:ext cx="309769" cy="30976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8451A9C-0613-E547-89F9-68A0CC7B4E77}">
      <dsp:nvSpPr>
        <dsp:cNvPr id="0" name=""/>
        <dsp:cNvSpPr/>
      </dsp:nvSpPr>
      <dsp:spPr>
        <a:xfrm>
          <a:off x="3206722" y="1858617"/>
          <a:ext cx="3049620" cy="1239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2. </a:t>
          </a:r>
          <a:r>
            <a:rPr lang="en-GB" sz="1800" kern="1200" dirty="0" err="1"/>
            <a:t>Jupyter</a:t>
          </a:r>
          <a:r>
            <a:rPr lang="en-GB" sz="1800" kern="1200" dirty="0"/>
            <a:t> Notebook automatically exports CSV Files to one folder with Data Results</a:t>
          </a:r>
        </a:p>
      </dsp:txBody>
      <dsp:txXfrm>
        <a:off x="3206722" y="1858617"/>
        <a:ext cx="3049620" cy="1239078"/>
      </dsp:txXfrm>
    </dsp:sp>
    <dsp:sp modelId="{1812A2E6-46DF-E34A-BBC2-8B0489480E1A}">
      <dsp:nvSpPr>
        <dsp:cNvPr id="0" name=""/>
        <dsp:cNvSpPr/>
      </dsp:nvSpPr>
      <dsp:spPr>
        <a:xfrm>
          <a:off x="4576647" y="1393963"/>
          <a:ext cx="309769" cy="30976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A6070CF-D54B-A747-9BED-D86347AD6B1F}">
      <dsp:nvSpPr>
        <dsp:cNvPr id="0" name=""/>
        <dsp:cNvSpPr/>
      </dsp:nvSpPr>
      <dsp:spPr>
        <a:xfrm>
          <a:off x="6408823" y="0"/>
          <a:ext cx="3049620" cy="1239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3. CSV Files linked to  Power BI for Visualisation</a:t>
          </a:r>
        </a:p>
      </dsp:txBody>
      <dsp:txXfrm>
        <a:off x="6408823" y="0"/>
        <a:ext cx="3049620" cy="1239078"/>
      </dsp:txXfrm>
    </dsp:sp>
    <dsp:sp modelId="{476E9621-62D4-634F-8CFD-753A7DC24B0F}">
      <dsp:nvSpPr>
        <dsp:cNvPr id="0" name=""/>
        <dsp:cNvSpPr/>
      </dsp:nvSpPr>
      <dsp:spPr>
        <a:xfrm>
          <a:off x="7778748" y="1393963"/>
          <a:ext cx="309769" cy="309769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02706-D1EC-DF4C-B22E-6B7E9AED6788}" type="datetimeFigureOut">
              <a:rPr lang="en-US" smtClean="0"/>
              <a:t>8/20/25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3D401E-05C7-C84F-B5E0-A4ABF23C0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5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D5BC2-80DF-F6EB-296A-ECF5D9915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B6C3C4-6C1E-2300-46E1-FBC030592E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4F02F2-258C-47FC-EC21-21516E77D9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59A7E-043B-FCEB-0570-459A38E19D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D401E-05C7-C84F-B5E0-A4ABF23C0B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2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59F97-872B-62B2-FF95-1AEBE4F88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214B2A-0EFD-71BA-EDAE-29E72FA465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91E02C-1BB4-34E8-FE7D-870A71DA1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C8BF9-F0B3-4391-336E-B622F89080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D401E-05C7-C84F-B5E0-A4ABF23C0B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2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3D401E-05C7-C84F-B5E0-A4ABF23C0B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8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26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25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12" Type="http://schemas.openxmlformats.org/officeDocument/2006/relationships/image" Target="../media/image6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73F9-E542-A2D8-BF3D-86DF47D2F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8086" y="2850067"/>
            <a:ext cx="6935917" cy="917400"/>
          </a:xfrm>
        </p:spPr>
        <p:txBody>
          <a:bodyPr/>
          <a:lstStyle/>
          <a:p>
            <a:r>
              <a:rPr lang="en-US" sz="4800" dirty="0"/>
              <a:t>Spend Forecasting and Drift Monitoring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01FCF-B5CB-E826-16A1-D558D3A00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894666"/>
            <a:ext cx="7766936" cy="10968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Francesca Felizardo</a:t>
            </a:r>
          </a:p>
          <a:p>
            <a:r>
              <a:rPr lang="en-US" dirty="0"/>
              <a:t>IOD Capstone Project</a:t>
            </a:r>
          </a:p>
          <a:p>
            <a:r>
              <a:rPr lang="en-US" dirty="0"/>
              <a:t>August 20, 2025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05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6BAE61-6F94-45BC-6F9C-A4ECA803F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56E274B-E390-CDF0-CC2F-550B636D2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68E3251-671C-27BD-31D0-DA1D226D7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FC38060-1043-090A-0837-C1322AA37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526D46-A0D8-1AE7-DEBF-1A8218F88AE7}"/>
              </a:ext>
            </a:extLst>
          </p:cNvPr>
          <p:cNvSpPr txBox="1">
            <a:spLocks/>
          </p:cNvSpPr>
          <p:nvPr/>
        </p:nvSpPr>
        <p:spPr>
          <a:xfrm>
            <a:off x="1333501" y="609600"/>
            <a:ext cx="9904342" cy="8878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Time Series Forecasting Insights (Top Spend Suppliers)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904D3C-4D91-2BF3-BB51-1F47618B8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676" y="1337295"/>
            <a:ext cx="4975622" cy="247892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B240FA-B5D7-2357-1F5A-AA65F82A35AE}"/>
              </a:ext>
            </a:extLst>
          </p:cNvPr>
          <p:cNvSpPr/>
          <p:nvPr/>
        </p:nvSpPr>
        <p:spPr>
          <a:xfrm>
            <a:off x="6940387" y="1628074"/>
            <a:ext cx="4502313" cy="43762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/>
              <a:t>All top spend suppliers are Construction suppliers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/>
              <a:t>Evident decrease in spend in the last 1 to 2 years for key construction suppliers due to employee contract negotiations which slowed construction activities.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Volatility and potential sudden increase in spend could be expected post contract negotiations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Potentially incorporate seasonality in fine tuning of the model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/>
              <a:t>Importance of continuous supplier relationship management to maintain relationship once construction activities ramp up as construction partners are limited compared to expected demand across Australia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4EEF56-533E-4143-E7E3-C37C50F4E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676" y="4013200"/>
            <a:ext cx="4975622" cy="24887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AED8F8-9769-2121-7E9C-5657D19C1610}"/>
              </a:ext>
            </a:extLst>
          </p:cNvPr>
          <p:cNvSpPr txBox="1"/>
          <p:nvPr/>
        </p:nvSpPr>
        <p:spPr>
          <a:xfrm>
            <a:off x="-36719" y="2422869"/>
            <a:ext cx="1474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 err="1"/>
              <a:t>Zinfra</a:t>
            </a:r>
            <a:endParaRPr lang="en-US" sz="14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69EEDE-154F-1644-CA6E-7FA898F8137B}"/>
              </a:ext>
            </a:extLst>
          </p:cNvPr>
          <p:cNvSpPr txBox="1"/>
          <p:nvPr/>
        </p:nvSpPr>
        <p:spPr>
          <a:xfrm>
            <a:off x="-79730" y="5103694"/>
            <a:ext cx="1474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Downer</a:t>
            </a:r>
          </a:p>
        </p:txBody>
      </p:sp>
    </p:spTree>
    <p:extLst>
      <p:ext uri="{BB962C8B-B14F-4D97-AF65-F5344CB8AC3E}">
        <p14:creationId xmlns:p14="http://schemas.microsoft.com/office/powerpoint/2010/main" val="1546239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C2BBD-3E08-A159-E24C-897136EEF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Drift Monitoring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84CF74-9D81-D6DD-4FDE-1DEB91330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988" y="1614963"/>
            <a:ext cx="6325967" cy="32223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14A9BF-7101-4D8C-36B6-D3FCB8B54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044" y="5131514"/>
            <a:ext cx="3627853" cy="1032150"/>
          </a:xfrm>
          <a:prstGeom prst="rect">
            <a:avLst/>
          </a:prstGeom>
        </p:spPr>
      </p:pic>
      <p:sp>
        <p:nvSpPr>
          <p:cNvPr id="14" name="Alternative Process 13">
            <a:extLst>
              <a:ext uri="{FF2B5EF4-FFF2-40B4-BE49-F238E27FC236}">
                <a16:creationId xmlns:a16="http://schemas.microsoft.com/office/drawing/2014/main" id="{50EBBC52-F912-F253-2017-30B068A8F320}"/>
              </a:ext>
            </a:extLst>
          </p:cNvPr>
          <p:cNvSpPr/>
          <p:nvPr/>
        </p:nvSpPr>
        <p:spPr>
          <a:xfrm>
            <a:off x="1780306" y="2280958"/>
            <a:ext cx="2071215" cy="430887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Time Series Data</a:t>
            </a:r>
          </a:p>
        </p:txBody>
      </p:sp>
      <p:sp>
        <p:nvSpPr>
          <p:cNvPr id="15" name="Alternative Process 14">
            <a:extLst>
              <a:ext uri="{FF2B5EF4-FFF2-40B4-BE49-F238E27FC236}">
                <a16:creationId xmlns:a16="http://schemas.microsoft.com/office/drawing/2014/main" id="{DB9692C0-A739-EBE5-AAF0-F5CF619A34DB}"/>
              </a:ext>
            </a:extLst>
          </p:cNvPr>
          <p:cNvSpPr/>
          <p:nvPr/>
        </p:nvSpPr>
        <p:spPr>
          <a:xfrm>
            <a:off x="1785594" y="3051600"/>
            <a:ext cx="2071215" cy="430887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Forecasting</a:t>
            </a:r>
          </a:p>
        </p:txBody>
      </p:sp>
      <p:sp>
        <p:nvSpPr>
          <p:cNvPr id="21" name="Alternative Process 20">
            <a:extLst>
              <a:ext uri="{FF2B5EF4-FFF2-40B4-BE49-F238E27FC236}">
                <a16:creationId xmlns:a16="http://schemas.microsoft.com/office/drawing/2014/main" id="{4B439523-85EA-E4C6-3290-A0759F3ED32F}"/>
              </a:ext>
            </a:extLst>
          </p:cNvPr>
          <p:cNvSpPr/>
          <p:nvPr/>
        </p:nvSpPr>
        <p:spPr>
          <a:xfrm>
            <a:off x="1780305" y="5805588"/>
            <a:ext cx="2071215" cy="430887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Drift Detected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D00E2D-F28F-E1B9-4382-E478D247A5F6}"/>
              </a:ext>
            </a:extLst>
          </p:cNvPr>
          <p:cNvGrpSpPr/>
          <p:nvPr/>
        </p:nvGrpSpPr>
        <p:grpSpPr>
          <a:xfrm>
            <a:off x="591793" y="3809780"/>
            <a:ext cx="4498566" cy="1683026"/>
            <a:chOff x="473227" y="3254227"/>
            <a:chExt cx="4594294" cy="168302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012C161-49F4-3D7A-DB57-C26D3921D5A5}"/>
                </a:ext>
              </a:extLst>
            </p:cNvPr>
            <p:cNvGrpSpPr/>
            <p:nvPr/>
          </p:nvGrpSpPr>
          <p:grpSpPr>
            <a:xfrm>
              <a:off x="473227" y="3254227"/>
              <a:ext cx="4542897" cy="1683026"/>
              <a:chOff x="473228" y="3065382"/>
              <a:chExt cx="4542897" cy="1683026"/>
            </a:xfrm>
          </p:grpSpPr>
          <p:sp>
            <p:nvSpPr>
              <p:cNvPr id="16" name="Alternative Process 15">
                <a:extLst>
                  <a:ext uri="{FF2B5EF4-FFF2-40B4-BE49-F238E27FC236}">
                    <a16:creationId xmlns:a16="http://schemas.microsoft.com/office/drawing/2014/main" id="{55C2BFBB-E094-809C-4B86-654F17B4DCD4}"/>
                  </a:ext>
                </a:extLst>
              </p:cNvPr>
              <p:cNvSpPr/>
              <p:nvPr/>
            </p:nvSpPr>
            <p:spPr>
              <a:xfrm>
                <a:off x="707474" y="3488440"/>
                <a:ext cx="1785039" cy="446095"/>
              </a:xfrm>
              <a:prstGeom prst="flowChartAlternateProcess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Error Based</a:t>
                </a:r>
              </a:p>
            </p:txBody>
          </p:sp>
          <p:sp>
            <p:nvSpPr>
              <p:cNvPr id="17" name="Alternative Process 16">
                <a:extLst>
                  <a:ext uri="{FF2B5EF4-FFF2-40B4-BE49-F238E27FC236}">
                    <a16:creationId xmlns:a16="http://schemas.microsoft.com/office/drawing/2014/main" id="{44D83C96-994E-075D-ECA4-F7182D88FFB8}"/>
                  </a:ext>
                </a:extLst>
              </p:cNvPr>
              <p:cNvSpPr/>
              <p:nvPr/>
            </p:nvSpPr>
            <p:spPr>
              <a:xfrm>
                <a:off x="2985744" y="3488440"/>
                <a:ext cx="1785039" cy="430887"/>
              </a:xfrm>
              <a:prstGeom prst="flowChartAlternateProcess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Spend Based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F7557C-0421-ECA1-949B-18D7590C348A}"/>
                  </a:ext>
                </a:extLst>
              </p:cNvPr>
              <p:cNvSpPr txBox="1"/>
              <p:nvPr/>
            </p:nvSpPr>
            <p:spPr>
              <a:xfrm>
                <a:off x="659765" y="4013200"/>
                <a:ext cx="182767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 dirty="0"/>
                  <a:t>MAPE increase (1.5) → concept drift / predictive performance change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F179AF7-5925-1BA0-C9DD-BC37DBA06AC0}"/>
                  </a:ext>
                </a:extLst>
              </p:cNvPr>
              <p:cNvSpPr txBox="1"/>
              <p:nvPr/>
            </p:nvSpPr>
            <p:spPr>
              <a:xfrm>
                <a:off x="2985744" y="4013200"/>
                <a:ext cx="182767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 dirty="0"/>
                  <a:t>Relative spend change (30%) → data distribution drift</a:t>
                </a:r>
              </a:p>
            </p:txBody>
          </p:sp>
          <p:sp>
            <p:nvSpPr>
              <p:cNvPr id="23" name="Alternative Process 22">
                <a:extLst>
                  <a:ext uri="{FF2B5EF4-FFF2-40B4-BE49-F238E27FC236}">
                    <a16:creationId xmlns:a16="http://schemas.microsoft.com/office/drawing/2014/main" id="{CD928EBE-46E4-399E-2CA2-64179476ADB7}"/>
                  </a:ext>
                </a:extLst>
              </p:cNvPr>
              <p:cNvSpPr/>
              <p:nvPr/>
            </p:nvSpPr>
            <p:spPr>
              <a:xfrm>
                <a:off x="473228" y="3065382"/>
                <a:ext cx="4542897" cy="1683026"/>
              </a:xfrm>
              <a:prstGeom prst="flowChartAlternateProcess">
                <a:avLst/>
              </a:prstGeom>
              <a:solidFill>
                <a:srgbClr val="D5EDA2">
                  <a:alpha val="21176"/>
                </a:srgb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998F6B-33C4-0A3B-774E-93439B790E76}"/>
                </a:ext>
              </a:extLst>
            </p:cNvPr>
            <p:cNvSpPr txBox="1"/>
            <p:nvPr/>
          </p:nvSpPr>
          <p:spPr>
            <a:xfrm>
              <a:off x="524623" y="3318279"/>
              <a:ext cx="45428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Drift Detection</a:t>
              </a: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6DA67A-C423-B358-1EDA-88665881FF52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2815914" y="2711845"/>
            <a:ext cx="5288" cy="33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C0A63B-0B85-ECE7-04CA-0DCF23487F63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 flipH="1">
            <a:off x="2815913" y="3482487"/>
            <a:ext cx="5289" cy="327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AA8A987-6AF1-23C3-CCDD-09FE75D44223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>
            <a:off x="2815913" y="5492806"/>
            <a:ext cx="0" cy="31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70BE637-3DA3-BBEE-F632-F07D68762EAE}"/>
              </a:ext>
            </a:extLst>
          </p:cNvPr>
          <p:cNvSpPr txBox="1"/>
          <p:nvPr/>
        </p:nvSpPr>
        <p:spPr>
          <a:xfrm>
            <a:off x="774443" y="1614375"/>
            <a:ext cx="32655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u="sng" dirty="0"/>
              <a:t>Rule-based drift detection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637319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318E7-71E0-315D-3186-8E2EB6D8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Deployment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8680752-019A-8B1A-280C-3B764990DA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5117757"/>
              </p:ext>
            </p:extLst>
          </p:nvPr>
        </p:nvGraphicFramePr>
        <p:xfrm>
          <a:off x="1035674" y="1948069"/>
          <a:ext cx="10514516" cy="3097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738192BC-6720-4250-0CD2-A00E27790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520" y="4056269"/>
            <a:ext cx="784170" cy="90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42C9DEE-9CDB-DF78-5C72-7F1E4D4F6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480" y="4056269"/>
            <a:ext cx="1499767" cy="74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4002CB3E-98DD-35EB-122B-CE9145A1C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605" y="5108844"/>
            <a:ext cx="1307024" cy="65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CAD6CC86-FFED-96C3-259F-79D0DAB26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594" y="2103596"/>
            <a:ext cx="887170" cy="86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AE77117D-ECD5-1D78-916C-294FAB4EB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494" y="1922669"/>
            <a:ext cx="1094579" cy="109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>
            <a:extLst>
              <a:ext uri="{FF2B5EF4-FFF2-40B4-BE49-F238E27FC236}">
                <a16:creationId xmlns:a16="http://schemas.microsoft.com/office/drawing/2014/main" id="{EF7B46E6-03AE-F770-5459-362A1B13A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613" y="3966276"/>
            <a:ext cx="1219199" cy="68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>
            <a:extLst>
              <a:ext uri="{FF2B5EF4-FFF2-40B4-BE49-F238E27FC236}">
                <a16:creationId xmlns:a16="http://schemas.microsoft.com/office/drawing/2014/main" id="{19668F39-C2A8-B667-AD52-9B29CA8CD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938" y="3941968"/>
            <a:ext cx="1219198" cy="76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953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EF37DE-9659-E21A-DD7E-EDEE78A5D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0A6806-4F09-70A7-85C4-8204B0791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5CB0A7-34E8-68AE-6523-753544C1E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65323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DBEF043-BB25-D218-78CD-93DB12BFD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7126A49-5209-94C2-ACC9-F1A2AF504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0652D94-6C40-09CD-142E-E942E1349F05}"/>
              </a:ext>
            </a:extLst>
          </p:cNvPr>
          <p:cNvSpPr/>
          <p:nvPr/>
        </p:nvSpPr>
        <p:spPr>
          <a:xfrm>
            <a:off x="6226440" y="2318325"/>
            <a:ext cx="4887265" cy="2920476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628650" indent="-285750">
              <a:buFont typeface="Wingdings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A solution to correctly classify invoices, illustrate and predict spend and category trends through time and deploy for business consumption has been developed.</a:t>
            </a:r>
          </a:p>
          <a:p>
            <a:pPr marL="342900"/>
            <a:endParaRPr lang="en-US" sz="1600" dirty="0">
              <a:solidFill>
                <a:schemeClr val="tx1"/>
              </a:solidFill>
            </a:endParaRPr>
          </a:p>
          <a:p>
            <a:pPr marL="628650" indent="-285750">
              <a:buFont typeface="Wingdings" pitchFamily="2" charset="2"/>
              <a:buChar char="ü"/>
            </a:pPr>
            <a:r>
              <a:rPr lang="en-US" sz="1600" dirty="0">
                <a:solidFill>
                  <a:schemeClr val="tx1"/>
                </a:solidFill>
              </a:rPr>
              <a:t>Great starting point to enable and drive faster, more agile and informed decisions through smarter spend and supplier insights for multiple stakeholders.</a:t>
            </a:r>
          </a:p>
          <a:p>
            <a:pPr marL="628650" indent="-285750">
              <a:buFont typeface="Wingdings" pitchFamily="2" charset="2"/>
              <a:buChar char="ü"/>
            </a:pPr>
            <a:endParaRPr lang="en-US" sz="1600" dirty="0">
              <a:solidFill>
                <a:schemeClr val="tx1"/>
              </a:solidFill>
            </a:endParaRPr>
          </a:p>
          <a:p>
            <a:pPr marL="342900"/>
            <a:endParaRPr lang="en-US" sz="1600" dirty="0">
              <a:solidFill>
                <a:schemeClr val="tx1"/>
              </a:solidFill>
            </a:endParaRPr>
          </a:p>
          <a:p>
            <a:pPr marL="628650" indent="-285750">
              <a:buFont typeface="Wingdings" pitchFamily="2" charset="2"/>
              <a:buChar char="ü"/>
            </a:pP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9DABA61-6F19-4D77-8E1D-1783D6D3F118}"/>
              </a:ext>
            </a:extLst>
          </p:cNvPr>
          <p:cNvGrpSpPr/>
          <p:nvPr/>
        </p:nvGrpSpPr>
        <p:grpSpPr>
          <a:xfrm>
            <a:off x="993126" y="1546735"/>
            <a:ext cx="5392554" cy="4610479"/>
            <a:chOff x="6271292" y="1451742"/>
            <a:chExt cx="5392554" cy="461047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D7B18A-0C7A-9CA6-D1C0-22FD590B37A1}"/>
                </a:ext>
              </a:extLst>
            </p:cNvPr>
            <p:cNvSpPr txBox="1"/>
            <p:nvPr/>
          </p:nvSpPr>
          <p:spPr>
            <a:xfrm>
              <a:off x="8714122" y="1451742"/>
              <a:ext cx="16446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Voice of Customer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F385D8A-A9E3-DA0A-3425-C7E6CDB5C300}"/>
                </a:ext>
              </a:extLst>
            </p:cNvPr>
            <p:cNvSpPr/>
            <p:nvPr/>
          </p:nvSpPr>
          <p:spPr>
            <a:xfrm>
              <a:off x="6274850" y="1844260"/>
              <a:ext cx="1363502" cy="987025"/>
            </a:xfrm>
            <a:prstGeom prst="round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Stage 1</a:t>
              </a:r>
            </a:p>
            <a:p>
              <a:pPr algn="ctr"/>
              <a:r>
                <a:rPr lang="en-US" sz="1200" dirty="0"/>
                <a:t>Invoice Spend Classification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22B1D8D7-5ED5-7EE0-5BF8-3E17B439DC51}"/>
                </a:ext>
              </a:extLst>
            </p:cNvPr>
            <p:cNvSpPr/>
            <p:nvPr/>
          </p:nvSpPr>
          <p:spPr>
            <a:xfrm>
              <a:off x="6274850" y="2928730"/>
              <a:ext cx="1363502" cy="987025"/>
            </a:xfrm>
            <a:prstGeom prst="round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/>
                <a:t>Stage 2</a:t>
              </a:r>
            </a:p>
            <a:p>
              <a:pPr algn="ctr"/>
              <a:r>
                <a:rPr lang="en-US" sz="1200"/>
                <a:t>Time Series Spend Forecasting</a:t>
              </a:r>
              <a:endParaRPr lang="en-US" sz="1200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2A8AF603-A841-24D6-DC7B-E9306988A748}"/>
                </a:ext>
              </a:extLst>
            </p:cNvPr>
            <p:cNvSpPr/>
            <p:nvPr/>
          </p:nvSpPr>
          <p:spPr>
            <a:xfrm>
              <a:off x="6274850" y="4013200"/>
              <a:ext cx="1363502" cy="987025"/>
            </a:xfrm>
            <a:prstGeom prst="round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Stage 3</a:t>
              </a:r>
            </a:p>
            <a:p>
              <a:pPr algn="ctr"/>
              <a:r>
                <a:rPr lang="en-US" sz="1200" dirty="0"/>
                <a:t>Drift Monitoring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8FD80815-FF68-64BB-0B27-371DC94B12CB}"/>
                </a:ext>
              </a:extLst>
            </p:cNvPr>
            <p:cNvSpPr/>
            <p:nvPr/>
          </p:nvSpPr>
          <p:spPr>
            <a:xfrm>
              <a:off x="6271292" y="5075196"/>
              <a:ext cx="1363502" cy="987025"/>
            </a:xfrm>
            <a:prstGeom prst="round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Stage 4</a:t>
              </a:r>
            </a:p>
            <a:p>
              <a:pPr algn="ctr"/>
              <a:r>
                <a:rPr lang="en-US" sz="1200" dirty="0"/>
                <a:t>Deployment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F2D89CD6-977B-DD5C-7A6B-5D50055D4F51}"/>
                </a:ext>
              </a:extLst>
            </p:cNvPr>
            <p:cNvSpPr/>
            <p:nvPr/>
          </p:nvSpPr>
          <p:spPr>
            <a:xfrm>
              <a:off x="7727560" y="1858346"/>
              <a:ext cx="3617811" cy="9588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Accurate spend information and guidance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AAD9DDFF-AD36-B2E7-D848-8B201AD8C932}"/>
                </a:ext>
              </a:extLst>
            </p:cNvPr>
            <p:cNvSpPr/>
            <p:nvPr/>
          </p:nvSpPr>
          <p:spPr>
            <a:xfrm>
              <a:off x="7727560" y="2942816"/>
              <a:ext cx="3617811" cy="9588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Spend trends and forecast through time by supplier and category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71611B8A-5050-DDBE-EEA3-F7432CBC166B}"/>
                </a:ext>
              </a:extLst>
            </p:cNvPr>
            <p:cNvSpPr/>
            <p:nvPr/>
          </p:nvSpPr>
          <p:spPr>
            <a:xfrm>
              <a:off x="7727559" y="4027286"/>
              <a:ext cx="3617811" cy="9588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Category and supplier change in </a:t>
              </a:r>
              <a:r>
                <a:rPr lang="en-US" sz="1600" dirty="0" err="1">
                  <a:solidFill>
                    <a:schemeClr val="tx1"/>
                  </a:solidFill>
                </a:rPr>
                <a:t>behaviour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4102A1FB-8BB9-95CB-1EFB-57B52D7BC402}"/>
                </a:ext>
              </a:extLst>
            </p:cNvPr>
            <p:cNvSpPr/>
            <p:nvPr/>
          </p:nvSpPr>
          <p:spPr>
            <a:xfrm>
              <a:off x="7727558" y="5084964"/>
              <a:ext cx="3617811" cy="9588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Spend Monitoring and Management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Category Planning and Management</a:t>
              </a:r>
            </a:p>
          </p:txBody>
        </p:sp>
        <p:sp>
          <p:nvSpPr>
            <p:cNvPr id="23" name="5-point Star 22">
              <a:extLst>
                <a:ext uri="{FF2B5EF4-FFF2-40B4-BE49-F238E27FC236}">
                  <a16:creationId xmlns:a16="http://schemas.microsoft.com/office/drawing/2014/main" id="{946AE19D-5EE7-D2B6-B8D7-AF720B89FD62}"/>
                </a:ext>
              </a:extLst>
            </p:cNvPr>
            <p:cNvSpPr/>
            <p:nvPr/>
          </p:nvSpPr>
          <p:spPr>
            <a:xfrm>
              <a:off x="10932893" y="1628168"/>
              <a:ext cx="571716" cy="514833"/>
            </a:xfrm>
            <a:prstGeom prst="star5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5-point Star 3">
              <a:extLst>
                <a:ext uri="{FF2B5EF4-FFF2-40B4-BE49-F238E27FC236}">
                  <a16:creationId xmlns:a16="http://schemas.microsoft.com/office/drawing/2014/main" id="{3DC3A645-1ED0-90BE-AC76-690DBCBE47B0}"/>
                </a:ext>
              </a:extLst>
            </p:cNvPr>
            <p:cNvSpPr/>
            <p:nvPr/>
          </p:nvSpPr>
          <p:spPr>
            <a:xfrm>
              <a:off x="11092130" y="1753787"/>
              <a:ext cx="571716" cy="514833"/>
            </a:xfrm>
            <a:prstGeom prst="star5">
              <a:avLst>
                <a:gd name="adj" fmla="val 0"/>
                <a:gd name="hf" fmla="val 105146"/>
                <a:gd name="vf" fmla="val 110557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5-point Star 4">
              <a:extLst>
                <a:ext uri="{FF2B5EF4-FFF2-40B4-BE49-F238E27FC236}">
                  <a16:creationId xmlns:a16="http://schemas.microsoft.com/office/drawing/2014/main" id="{1F2E315A-E4A1-4A5A-DFA0-3FAAF7B3FBF1}"/>
                </a:ext>
              </a:extLst>
            </p:cNvPr>
            <p:cNvSpPr/>
            <p:nvPr/>
          </p:nvSpPr>
          <p:spPr>
            <a:xfrm>
              <a:off x="10911111" y="2690250"/>
              <a:ext cx="571716" cy="514833"/>
            </a:xfrm>
            <a:prstGeom prst="star5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5-point Star 5">
              <a:extLst>
                <a:ext uri="{FF2B5EF4-FFF2-40B4-BE49-F238E27FC236}">
                  <a16:creationId xmlns:a16="http://schemas.microsoft.com/office/drawing/2014/main" id="{4A675599-03A0-A57F-DDD5-A3FC925FA63E}"/>
                </a:ext>
              </a:extLst>
            </p:cNvPr>
            <p:cNvSpPr/>
            <p:nvPr/>
          </p:nvSpPr>
          <p:spPr>
            <a:xfrm>
              <a:off x="10932893" y="3819659"/>
              <a:ext cx="571716" cy="514833"/>
            </a:xfrm>
            <a:prstGeom prst="star5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5-point Star 6">
              <a:extLst>
                <a:ext uri="{FF2B5EF4-FFF2-40B4-BE49-F238E27FC236}">
                  <a16:creationId xmlns:a16="http://schemas.microsoft.com/office/drawing/2014/main" id="{9C0F8D9E-0653-E2E4-ED2E-A380C2D6533D}"/>
                </a:ext>
              </a:extLst>
            </p:cNvPr>
            <p:cNvSpPr/>
            <p:nvPr/>
          </p:nvSpPr>
          <p:spPr>
            <a:xfrm>
              <a:off x="10899367" y="4854339"/>
              <a:ext cx="571716" cy="514833"/>
            </a:xfrm>
            <a:prstGeom prst="star5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D9CEC47-9DA2-E323-83EB-39842E0B06F9}"/>
              </a:ext>
            </a:extLst>
          </p:cNvPr>
          <p:cNvSpPr/>
          <p:nvPr/>
        </p:nvSpPr>
        <p:spPr>
          <a:xfrm>
            <a:off x="6751344" y="587884"/>
            <a:ext cx="5086869" cy="958851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8382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79E5D0-DC66-7017-26DA-2EC0E673F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5C987E4-35BF-68E9-ED50-6156E7389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07B7D-ACB5-25AC-6A8E-8738583D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366" y="2476500"/>
            <a:ext cx="8032134" cy="952500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chemeClr val="accent2"/>
                </a:solidFill>
              </a:rPr>
              <a:t>It does not stop there…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6B639DC-50FE-DD1F-56E9-A436856AE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2E51939-4C71-4696-9784-C3AD3CFD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83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D2222F-A3CB-99CC-1773-6B2EB9C08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3513982-5A3A-8CBB-5540-0330D1FBE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75EE7-52BE-F9D5-00B7-A3B6091B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800099"/>
            <a:ext cx="9342366" cy="711202"/>
          </a:xfrm>
        </p:spPr>
        <p:txBody>
          <a:bodyPr>
            <a:normAutofit/>
          </a:bodyPr>
          <a:lstStyle/>
          <a:p>
            <a:r>
              <a:rPr lang="en-US" dirty="0"/>
              <a:t>Turn Data Solution to Actionable Insights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D5C3183-039A-D008-AAAE-0B677A879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9F9F7-4601-5387-757D-F5031621E0AA}"/>
              </a:ext>
            </a:extLst>
          </p:cNvPr>
          <p:cNvSpPr>
            <a:spLocks noGrp="1"/>
          </p:cNvSpPr>
          <p:nvPr>
            <p:ph idx="1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BulletedText"/>
                  </p202:designTagLst>
                </p202:designPr>
              </p:ext>
            </p:extLst>
          </p:nvPr>
        </p:nvSpPr>
        <p:spPr>
          <a:xfrm>
            <a:off x="1333502" y="2139949"/>
            <a:ext cx="9145944" cy="3746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This is an Ongoing Process of Continuous Improvement, Monitoring, Analysis and Reporting of models and results is key to ensure this benefits the business and its goals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/>
              <a:t>Supplier Relationship Management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Criticality of Planning Ahead – especially for Network Equipment category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Shift to a Less Tactical &amp; More Strategic Procurement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Business Planning (resources etc.) for expected uptake of volume and value of activity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Early Risk Identification and Management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AU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0CE3F73-CEDA-C98C-54AF-0B5B7654D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74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0FF5D9-79A5-8197-305C-86D8FE800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E12CBD-659B-D2B4-8AE4-C66BD71EC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802AA-36EA-D34C-8B6A-41C093CA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Future Work on Data Solution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46F8AB8-1275-359B-76E4-9FEBA2C2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EC91-E5B3-FFB8-7DE2-7C93C7CAF4A4}"/>
              </a:ext>
            </a:extLst>
          </p:cNvPr>
          <p:cNvSpPr>
            <a:spLocks noGrp="1"/>
          </p:cNvSpPr>
          <p:nvPr>
            <p:ph idx="1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BulletedText"/>
                  </p202:designTagLst>
                </p202:designPr>
              </p:ext>
            </p:extLst>
          </p:nvPr>
        </p:nvSpPr>
        <p:spPr>
          <a:xfrm>
            <a:off x="1516132" y="1930400"/>
            <a:ext cx="9159736" cy="390361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AU" sz="1600" b="1" dirty="0"/>
              <a:t>Fine-tune Forecasting Pipeline:</a:t>
            </a:r>
            <a:r>
              <a:rPr lang="en-AU" sz="1600" dirty="0"/>
              <a:t> Continue refining the current forecasting pipeline to improve accuracy and robustness.</a:t>
            </a:r>
          </a:p>
          <a:p>
            <a:pPr>
              <a:buFont typeface="Wingdings" pitchFamily="2" charset="2"/>
              <a:buChar char="v"/>
            </a:pPr>
            <a:r>
              <a:rPr lang="en-AU" sz="1600" b="1" dirty="0"/>
              <a:t>Hybrid Forecasting Approaches:</a:t>
            </a:r>
            <a:r>
              <a:rPr lang="en-AU" sz="1600" dirty="0"/>
              <a:t> Explore hybrid models that combine statistical forecasting methods with machine learning techniques.</a:t>
            </a:r>
          </a:p>
          <a:p>
            <a:pPr>
              <a:buFont typeface="Wingdings" pitchFamily="2" charset="2"/>
              <a:buChar char="v"/>
            </a:pPr>
            <a:r>
              <a:rPr lang="en-AU" sz="1600" b="1" dirty="0"/>
              <a:t>Full End-to-End Pipeline:</a:t>
            </a:r>
            <a:r>
              <a:rPr lang="en-AU" sz="1600" dirty="0"/>
              <a:t> Integrate invoice classification models with the forecasting pipeline to build a comprehensive spend analytics solution.</a:t>
            </a:r>
          </a:p>
          <a:p>
            <a:pPr>
              <a:buFont typeface="Wingdings" pitchFamily="2" charset="2"/>
              <a:buChar char="v"/>
            </a:pPr>
            <a:r>
              <a:rPr lang="en-AU" sz="1600" b="1" dirty="0"/>
              <a:t>Granular Forecasting:</a:t>
            </a:r>
            <a:r>
              <a:rPr lang="en-AU" sz="1600" dirty="0"/>
              <a:t> Extend forecasting to more detailed spend categories and supplier groupings for deeper insights.</a:t>
            </a:r>
          </a:p>
          <a:p>
            <a:pPr>
              <a:buFont typeface="Wingdings" pitchFamily="2" charset="2"/>
              <a:buChar char="v"/>
            </a:pPr>
            <a:r>
              <a:rPr lang="en-AU" sz="1600" b="1" dirty="0"/>
              <a:t>Domain Knowledge Integration:</a:t>
            </a:r>
            <a:r>
              <a:rPr lang="en-AU" sz="1600" dirty="0"/>
              <a:t> Incorporate business and stakeholder input to adjust for known one-off events and </a:t>
            </a:r>
            <a:r>
              <a:rPr lang="en-AU" sz="1600" dirty="0" err="1"/>
              <a:t>seasonalities</a:t>
            </a:r>
            <a:r>
              <a:rPr lang="en-AU" sz="1600" dirty="0"/>
              <a:t> that may distort forecasts.</a:t>
            </a:r>
          </a:p>
          <a:p>
            <a:pPr>
              <a:buFont typeface="Wingdings" pitchFamily="2" charset="2"/>
              <a:buChar char="v"/>
            </a:pPr>
            <a:r>
              <a:rPr lang="en-AU" sz="1600" b="1" dirty="0"/>
              <a:t>Power BI Dashboard Creation and Deployment Options:</a:t>
            </a:r>
            <a:r>
              <a:rPr lang="en-AU" sz="1600" dirty="0"/>
              <a:t> Evaluate alternative deployment methods (e.g., dashboards, applications) in line with company policies and requirements on data security.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9517FF8-5E34-A506-F4C8-C693B11B0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84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71E38-D17D-86A5-6034-F4CCC869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620" y="2768600"/>
            <a:ext cx="4994261" cy="13208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1740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7E24BC-CCD3-88A4-4527-D4B73525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258" y="504009"/>
            <a:ext cx="6379943" cy="88830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DB8EF8E-9209-A9FB-0A1B-44AF69D5CE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391321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StackedSequentialRowTable"/>
                  </p202:designTagLst>
                </p202:designPr>
              </p:ext>
            </p:extLst>
          </p:nvPr>
        </p:nvGraphicFramePr>
        <p:xfrm>
          <a:off x="2422574" y="1642764"/>
          <a:ext cx="6201241" cy="449909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746727">
                  <a:extLst>
                    <a:ext uri="{9D8B030D-6E8A-4147-A177-3AD203B41FA5}">
                      <a16:colId xmlns:a16="http://schemas.microsoft.com/office/drawing/2014/main" val="2464966152"/>
                    </a:ext>
                  </a:extLst>
                </a:gridCol>
                <a:gridCol w="5454514">
                  <a:extLst>
                    <a:ext uri="{9D8B030D-6E8A-4147-A177-3AD203B41FA5}">
                      <a16:colId xmlns:a16="http://schemas.microsoft.com/office/drawing/2014/main" val="1213067431"/>
                    </a:ext>
                  </a:extLst>
                </a:gridCol>
              </a:tblGrid>
              <a:tr h="689155">
                <a:tc>
                  <a:txBody>
                    <a:bodyPr/>
                    <a:lstStyle/>
                    <a:p>
                      <a:r>
                        <a:rPr lang="en-AU" sz="2600" b="1" cap="none" spc="0">
                          <a:solidFill>
                            <a:schemeClr val="accent1"/>
                          </a:solidFill>
                        </a:rPr>
                        <a:t>01</a:t>
                      </a:r>
                    </a:p>
                  </a:txBody>
                  <a:tcPr marL="113340" marR="113340" marT="113340" marB="1133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700" b="0" cap="none" spc="0" dirty="0">
                          <a:solidFill>
                            <a:schemeClr val="tx1"/>
                          </a:solidFill>
                        </a:rPr>
                        <a:t>Project Background </a:t>
                      </a:r>
                    </a:p>
                    <a:p>
                      <a:pPr algn="l"/>
                      <a:r>
                        <a:rPr lang="en-AU" sz="1700" b="0" cap="none" spc="0" dirty="0">
                          <a:solidFill>
                            <a:schemeClr val="tx1"/>
                          </a:solidFill>
                        </a:rPr>
                        <a:t>(Voice of Customer)</a:t>
                      </a:r>
                    </a:p>
                  </a:txBody>
                  <a:tcPr marL="113340" marR="113340" marT="113340" marB="1133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223741"/>
                  </a:ext>
                </a:extLst>
              </a:tr>
              <a:tr h="639650">
                <a:tc>
                  <a:txBody>
                    <a:bodyPr/>
                    <a:lstStyle/>
                    <a:p>
                      <a:r>
                        <a:rPr lang="en-AU" sz="2600" b="1" cap="none" spc="0" dirty="0">
                          <a:solidFill>
                            <a:schemeClr val="accent1"/>
                          </a:solidFill>
                        </a:rPr>
                        <a:t>02</a:t>
                      </a:r>
                    </a:p>
                  </a:txBody>
                  <a:tcPr marL="113340" marR="113340" marT="113340" marB="1133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700" b="0" cap="none" spc="0" dirty="0">
                          <a:solidFill>
                            <a:schemeClr val="tx1"/>
                          </a:solidFill>
                        </a:rPr>
                        <a:t>Overall Business Objective and Data Solution</a:t>
                      </a:r>
                    </a:p>
                  </a:txBody>
                  <a:tcPr marL="113340" marR="113340" marT="113340" marB="1133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1183"/>
                  </a:ext>
                </a:extLst>
              </a:tr>
              <a:tr h="576350">
                <a:tc>
                  <a:txBody>
                    <a:bodyPr/>
                    <a:lstStyle/>
                    <a:p>
                      <a:r>
                        <a:rPr lang="en-AU" sz="2600" b="1" cap="none" spc="0" dirty="0">
                          <a:solidFill>
                            <a:schemeClr val="accent1"/>
                          </a:solidFill>
                        </a:rPr>
                        <a:t>03</a:t>
                      </a:r>
                    </a:p>
                  </a:txBody>
                  <a:tcPr marL="113340" marR="113340" marT="113340" marB="1133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700" b="0" cap="none" spc="0" dirty="0">
                          <a:solidFill>
                            <a:schemeClr val="tx1"/>
                          </a:solidFill>
                        </a:rPr>
                        <a:t>Dataset Overview</a:t>
                      </a:r>
                    </a:p>
                  </a:txBody>
                  <a:tcPr marL="113340" marR="113340" marT="113340" marB="1133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167940"/>
                  </a:ext>
                </a:extLst>
              </a:tr>
              <a:tr h="576350">
                <a:tc>
                  <a:txBody>
                    <a:bodyPr/>
                    <a:lstStyle/>
                    <a:p>
                      <a:r>
                        <a:rPr lang="en-AU" sz="2600" b="1" cap="none" spc="0" dirty="0">
                          <a:solidFill>
                            <a:schemeClr val="accent1"/>
                          </a:solidFill>
                        </a:rPr>
                        <a:t>04</a:t>
                      </a:r>
                    </a:p>
                  </a:txBody>
                  <a:tcPr marL="113340" marR="113340" marT="113340" marB="1133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Time Series Spend Forecasting</a:t>
                      </a:r>
                    </a:p>
                  </a:txBody>
                  <a:tcPr marL="113340" marR="113340" marT="113340" marB="1133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613541"/>
                  </a:ext>
                </a:extLst>
              </a:tr>
              <a:tr h="576350">
                <a:tc>
                  <a:txBody>
                    <a:bodyPr/>
                    <a:lstStyle/>
                    <a:p>
                      <a:r>
                        <a:rPr lang="en-AU" sz="2600" b="1" cap="none" spc="0" dirty="0">
                          <a:solidFill>
                            <a:schemeClr val="accent1"/>
                          </a:solidFill>
                        </a:rPr>
                        <a:t>05</a:t>
                      </a:r>
                    </a:p>
                  </a:txBody>
                  <a:tcPr marL="113340" marR="113340" marT="113340" marB="1133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Drift Monitoring</a:t>
                      </a:r>
                    </a:p>
                  </a:txBody>
                  <a:tcPr marL="113340" marR="113340" marT="113340" marB="1133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2119268"/>
                  </a:ext>
                </a:extLst>
              </a:tr>
              <a:tr h="576350">
                <a:tc>
                  <a:txBody>
                    <a:bodyPr/>
                    <a:lstStyle/>
                    <a:p>
                      <a:r>
                        <a:rPr lang="en-AU" sz="2600" b="1" cap="none" spc="0" dirty="0">
                          <a:solidFill>
                            <a:schemeClr val="accent1"/>
                          </a:solidFill>
                        </a:rPr>
                        <a:t>06</a:t>
                      </a:r>
                    </a:p>
                  </a:txBody>
                  <a:tcPr marL="113340" marR="113340" marT="113340" marB="1133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700" b="0" cap="none" spc="0" dirty="0">
                          <a:solidFill>
                            <a:schemeClr val="tx1"/>
                          </a:solidFill>
                        </a:rPr>
                        <a:t>Deployment</a:t>
                      </a:r>
                    </a:p>
                  </a:txBody>
                  <a:tcPr marL="113340" marR="113340" marT="113340" marB="1133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105124"/>
                  </a:ext>
                </a:extLst>
              </a:tr>
              <a:tr h="576350">
                <a:tc>
                  <a:txBody>
                    <a:bodyPr/>
                    <a:lstStyle/>
                    <a:p>
                      <a:r>
                        <a:rPr lang="en-AU" sz="2600" b="1" cap="none" spc="0" dirty="0">
                          <a:solidFill>
                            <a:schemeClr val="accent1"/>
                          </a:solidFill>
                        </a:rPr>
                        <a:t>07</a:t>
                      </a:r>
                    </a:p>
                  </a:txBody>
                  <a:tcPr marL="113340" marR="113340" marT="113340" marB="1133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700" b="0" cap="none" spc="0" dirty="0">
                          <a:solidFill>
                            <a:schemeClr val="tx1"/>
                          </a:solidFill>
                        </a:rPr>
                        <a:t>Conclusion and Future Work</a:t>
                      </a:r>
                    </a:p>
                  </a:txBody>
                  <a:tcPr marL="113340" marR="113340" marT="113340" marB="1133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679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759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3023FD-6702-6FBA-8811-B1D5FE0BB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2767A-F6B5-4788-4306-E3EB35A77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08" y="2768600"/>
            <a:ext cx="2971747" cy="13208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Voice of Customer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3E33C4-4ED6-8EA5-71F5-6D17F8D59442}"/>
              </a:ext>
            </a:extLst>
          </p:cNvPr>
          <p:cNvCxnSpPr/>
          <p:nvPr/>
        </p:nvCxnSpPr>
        <p:spPr>
          <a:xfrm>
            <a:off x="4638261" y="1217246"/>
            <a:ext cx="0" cy="424375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AF47E3B7-6B2C-B378-1D9F-335F6D1EE5A8}"/>
              </a:ext>
            </a:extLst>
          </p:cNvPr>
          <p:cNvSpPr/>
          <p:nvPr/>
        </p:nvSpPr>
        <p:spPr>
          <a:xfrm>
            <a:off x="5242756" y="1113600"/>
            <a:ext cx="2947460" cy="1226127"/>
          </a:xfrm>
          <a:prstGeom prst="wedgeRoundRectCallou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 feel that my spend is </a:t>
            </a:r>
            <a:r>
              <a:rPr lang="en-US" sz="1400" b="1" dirty="0">
                <a:solidFill>
                  <a:schemeClr val="bg1"/>
                </a:solidFill>
              </a:rPr>
              <a:t>understated and/or overstated.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I don’t have </a:t>
            </a:r>
            <a:r>
              <a:rPr lang="en-US" sz="1400" b="1" dirty="0">
                <a:solidFill>
                  <a:schemeClr val="bg1"/>
                </a:solidFill>
              </a:rPr>
              <a:t>accurate spend guidance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58845696-81E2-A31E-E0A2-0D94E7992668}"/>
              </a:ext>
            </a:extLst>
          </p:cNvPr>
          <p:cNvSpPr/>
          <p:nvPr/>
        </p:nvSpPr>
        <p:spPr>
          <a:xfrm>
            <a:off x="8593944" y="1113599"/>
            <a:ext cx="2947459" cy="1226127"/>
          </a:xfrm>
          <a:prstGeom prst="wedgeRoundRectCallou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 cannot plan for my category and do </a:t>
            </a:r>
            <a:r>
              <a:rPr lang="en-US" sz="1400" b="1" dirty="0">
                <a:solidFill>
                  <a:schemeClr val="bg1"/>
                </a:solidFill>
              </a:rPr>
              <a:t>proper category management</a:t>
            </a:r>
            <a:r>
              <a:rPr lang="en-US" sz="1400" dirty="0">
                <a:solidFill>
                  <a:schemeClr val="tx1"/>
                </a:solidFill>
              </a:rPr>
              <a:t> because I don’t have the </a:t>
            </a:r>
            <a:r>
              <a:rPr lang="en-US" sz="1400" b="1" dirty="0">
                <a:solidFill>
                  <a:schemeClr val="bg1"/>
                </a:solidFill>
              </a:rPr>
              <a:t>right spend information</a:t>
            </a: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CAAF58F2-877C-D305-99F5-44E6AF651014}"/>
              </a:ext>
            </a:extLst>
          </p:cNvPr>
          <p:cNvSpPr/>
          <p:nvPr/>
        </p:nvSpPr>
        <p:spPr>
          <a:xfrm>
            <a:off x="5242756" y="2863273"/>
            <a:ext cx="2947460" cy="1226127"/>
          </a:xfrm>
          <a:prstGeom prst="wedgeRoundRectCallou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Which </a:t>
            </a:r>
            <a:r>
              <a:rPr lang="en-US" sz="1400" b="1" dirty="0">
                <a:solidFill>
                  <a:schemeClr val="bg1"/>
                </a:solidFill>
              </a:rPr>
              <a:t>supplier/s</a:t>
            </a:r>
            <a:r>
              <a:rPr lang="en-US" sz="1400" dirty="0">
                <a:solidFill>
                  <a:schemeClr val="tx1"/>
                </a:solidFill>
              </a:rPr>
              <a:t> do I spend the most and least for my category, is this </a:t>
            </a:r>
            <a:r>
              <a:rPr lang="en-US" sz="1400" b="1" dirty="0">
                <a:solidFill>
                  <a:schemeClr val="bg1"/>
                </a:solidFill>
              </a:rPr>
              <a:t>changing over time</a:t>
            </a:r>
            <a:r>
              <a:rPr lang="en-US" sz="1400" dirty="0">
                <a:solidFill>
                  <a:schemeClr val="tx1"/>
                </a:solidFill>
              </a:rPr>
              <a:t>? I need this to </a:t>
            </a:r>
            <a:r>
              <a:rPr lang="en-US" sz="1400" b="1" dirty="0">
                <a:solidFill>
                  <a:schemeClr val="bg1"/>
                </a:solidFill>
              </a:rPr>
              <a:t>manage relationships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984DE8B0-E32C-D8BE-0202-D77668D6D675}"/>
              </a:ext>
            </a:extLst>
          </p:cNvPr>
          <p:cNvSpPr/>
          <p:nvPr/>
        </p:nvSpPr>
        <p:spPr>
          <a:xfrm>
            <a:off x="8593943" y="2863273"/>
            <a:ext cx="2947460" cy="1226127"/>
          </a:xfrm>
          <a:prstGeom prst="wedgeRoundRectCallou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Are there changes to how each </a:t>
            </a:r>
            <a:r>
              <a:rPr lang="en-US" sz="1400" b="1" dirty="0">
                <a:solidFill>
                  <a:schemeClr val="bg1"/>
                </a:solidFill>
              </a:rPr>
              <a:t>category is behaving</a:t>
            </a:r>
            <a:r>
              <a:rPr lang="en-US" sz="1400" dirty="0">
                <a:solidFill>
                  <a:schemeClr val="tx1"/>
                </a:solidFill>
              </a:rPr>
              <a:t> through time?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819DD18B-0A32-FAA1-A800-382C0FEA38A3}"/>
              </a:ext>
            </a:extLst>
          </p:cNvPr>
          <p:cNvSpPr/>
          <p:nvPr/>
        </p:nvSpPr>
        <p:spPr>
          <a:xfrm>
            <a:off x="5890938" y="4578218"/>
            <a:ext cx="4797933" cy="1226127"/>
          </a:xfrm>
          <a:prstGeom prst="wedgeRoundRectCallou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We are at the heart of the renewable energy transition and being able to </a:t>
            </a:r>
            <a:r>
              <a:rPr lang="en-US" sz="1400" b="1" dirty="0">
                <a:solidFill>
                  <a:schemeClr val="bg1"/>
                </a:solidFill>
              </a:rPr>
              <a:t>understand and ultimately plan ahead </a:t>
            </a:r>
            <a:r>
              <a:rPr lang="en-US" sz="1400" dirty="0">
                <a:solidFill>
                  <a:schemeClr val="tx1"/>
                </a:solidFill>
              </a:rPr>
              <a:t>on expenditure is </a:t>
            </a:r>
            <a:r>
              <a:rPr lang="en-US" sz="1400" b="1" dirty="0">
                <a:solidFill>
                  <a:schemeClr val="bg1"/>
                </a:solidFill>
              </a:rPr>
              <a:t>key to our success</a:t>
            </a:r>
          </a:p>
        </p:txBody>
      </p:sp>
    </p:spTree>
    <p:extLst>
      <p:ext uri="{BB962C8B-B14F-4D97-AF65-F5344CB8AC3E}">
        <p14:creationId xmlns:p14="http://schemas.microsoft.com/office/powerpoint/2010/main" val="265634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86590E-FA52-37DB-DE94-D7D4BF2A6720}"/>
              </a:ext>
            </a:extLst>
          </p:cNvPr>
          <p:cNvSpPr txBox="1"/>
          <p:nvPr/>
        </p:nvSpPr>
        <p:spPr>
          <a:xfrm>
            <a:off x="1227385" y="1591773"/>
            <a:ext cx="97372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/>
              <a:t>Enable and drive </a:t>
            </a:r>
            <a:r>
              <a:rPr lang="en-US" sz="5400" b="1" dirty="0">
                <a:solidFill>
                  <a:schemeClr val="accent2"/>
                </a:solidFill>
              </a:rPr>
              <a:t>faster</a:t>
            </a:r>
            <a:r>
              <a:rPr lang="en-US" sz="5400" dirty="0">
                <a:solidFill>
                  <a:schemeClr val="accent2"/>
                </a:solidFill>
              </a:rPr>
              <a:t>, </a:t>
            </a:r>
            <a:r>
              <a:rPr lang="en-US" sz="5400" dirty="0"/>
              <a:t>more </a:t>
            </a:r>
            <a:r>
              <a:rPr lang="en-US" sz="5400" b="1" dirty="0">
                <a:solidFill>
                  <a:schemeClr val="accent2"/>
                </a:solidFill>
              </a:rPr>
              <a:t>agile</a:t>
            </a:r>
            <a:r>
              <a:rPr lang="en-US" sz="5400" dirty="0"/>
              <a:t> and </a:t>
            </a:r>
            <a:r>
              <a:rPr lang="en-US" sz="5400" b="1" dirty="0">
                <a:solidFill>
                  <a:schemeClr val="accent2"/>
                </a:solidFill>
              </a:rPr>
              <a:t>informed</a:t>
            </a:r>
            <a:r>
              <a:rPr lang="en-US" sz="5400" dirty="0"/>
              <a:t> decisions through </a:t>
            </a:r>
            <a:r>
              <a:rPr lang="en-US" sz="5400" b="1" dirty="0">
                <a:solidFill>
                  <a:schemeClr val="accent3"/>
                </a:solidFill>
              </a:rPr>
              <a:t>smarter</a:t>
            </a:r>
            <a:r>
              <a:rPr lang="en-US" sz="5400" dirty="0"/>
              <a:t> spend and supplier </a:t>
            </a:r>
            <a:r>
              <a:rPr lang="en-US" sz="5400" b="1" dirty="0">
                <a:solidFill>
                  <a:schemeClr val="accent3"/>
                </a:solidFill>
              </a:rPr>
              <a:t>insights</a:t>
            </a:r>
            <a:r>
              <a:rPr lang="en-US" sz="5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226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793A9-F283-D81F-5B39-FF53C2CA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9359898" cy="768626"/>
          </a:xfrm>
        </p:spPr>
        <p:txBody>
          <a:bodyPr>
            <a:normAutofit/>
          </a:bodyPr>
          <a:lstStyle/>
          <a:p>
            <a:r>
              <a:rPr lang="en-US" dirty="0"/>
              <a:t>Overall Data Science Objective and Solution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4449CD3-3F09-F065-D8AE-F5A8C64E6C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0423214"/>
              </p:ext>
            </p:extLst>
          </p:nvPr>
        </p:nvGraphicFramePr>
        <p:xfrm>
          <a:off x="945953" y="3198695"/>
          <a:ext cx="10402956" cy="2067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7E17480-958F-C6C8-9DF2-CF23843B990F}"/>
              </a:ext>
            </a:extLst>
          </p:cNvPr>
          <p:cNvSpPr txBox="1"/>
          <p:nvPr/>
        </p:nvSpPr>
        <p:spPr>
          <a:xfrm>
            <a:off x="1141726" y="1449565"/>
            <a:ext cx="99085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/>
            <a:r>
              <a:rPr lang="en-US" sz="1800" b="1" dirty="0"/>
              <a:t>Intelligent Invoice </a:t>
            </a:r>
            <a:r>
              <a:rPr lang="en-US" sz="1800" b="1" dirty="0" err="1"/>
              <a:t>Categorisation</a:t>
            </a:r>
            <a:r>
              <a:rPr lang="en-US" sz="1800" b="1" dirty="0"/>
              <a:t> and Spend Forecasting with Drift Monitoring</a:t>
            </a:r>
          </a:p>
          <a:p>
            <a:pPr marL="342900"/>
            <a:endParaRPr lang="en-US" sz="1800" b="1" dirty="0"/>
          </a:p>
          <a:p>
            <a:pPr marL="628650" indent="-285750">
              <a:buFont typeface="Wingdings" pitchFamily="2" charset="2"/>
              <a:buChar char="v"/>
            </a:pPr>
            <a:r>
              <a:rPr lang="en-US" sz="1800" dirty="0"/>
              <a:t>Find a solution to correctly classify invoices, illustrate and predict spend and category trends through time and deploy for business consumption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5BC6B65B-C038-7D26-E71B-9945B807B858}"/>
              </a:ext>
            </a:extLst>
          </p:cNvPr>
          <p:cNvSpPr/>
          <p:nvPr/>
        </p:nvSpPr>
        <p:spPr>
          <a:xfrm rot="10800000">
            <a:off x="778186" y="5175727"/>
            <a:ext cx="2166821" cy="442339"/>
          </a:xfrm>
          <a:prstGeom prst="triangle">
            <a:avLst>
              <a:gd name="adj" fmla="val 4877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6ADAE8-4661-2F67-87A6-EA7C0C6AC8E0}"/>
              </a:ext>
            </a:extLst>
          </p:cNvPr>
          <p:cNvSpPr txBox="1"/>
          <p:nvPr/>
        </p:nvSpPr>
        <p:spPr>
          <a:xfrm>
            <a:off x="1119245" y="5742799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Mini Project 3</a:t>
            </a:r>
          </a:p>
          <a:p>
            <a:pPr algn="ctr"/>
            <a:r>
              <a:rPr lang="en-US" sz="1600" i="1" dirty="0"/>
              <a:t>Complete</a:t>
            </a:r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6E35FDF4-5528-2E5F-3AB0-46D9C1B3255E}"/>
              </a:ext>
            </a:extLst>
          </p:cNvPr>
          <p:cNvSpPr/>
          <p:nvPr/>
        </p:nvSpPr>
        <p:spPr>
          <a:xfrm>
            <a:off x="3410542" y="3155290"/>
            <a:ext cx="885235" cy="718329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D1A3B793-C746-4B06-3197-EB758D95DF05}"/>
              </a:ext>
            </a:extLst>
          </p:cNvPr>
          <p:cNvSpPr/>
          <p:nvPr/>
        </p:nvSpPr>
        <p:spPr>
          <a:xfrm>
            <a:off x="6147431" y="3155289"/>
            <a:ext cx="885235" cy="718329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8BC6CA34-B228-D585-8610-AB1B35B7113C}"/>
              </a:ext>
            </a:extLst>
          </p:cNvPr>
          <p:cNvSpPr/>
          <p:nvPr/>
        </p:nvSpPr>
        <p:spPr>
          <a:xfrm>
            <a:off x="9044935" y="3155288"/>
            <a:ext cx="885235" cy="718329"/>
          </a:xfrm>
          <a:prstGeom prst="star5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3A66F-7299-7494-29C6-0997BC6270F1}"/>
              </a:ext>
            </a:extLst>
          </p:cNvPr>
          <p:cNvSpPr txBox="1"/>
          <p:nvPr/>
        </p:nvSpPr>
        <p:spPr>
          <a:xfrm>
            <a:off x="9619924" y="5034509"/>
            <a:ext cx="1536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Results in CSV format to be used as input to Power BI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2F6320-A7E7-F60F-1F87-F353C36B2F29}"/>
              </a:ext>
            </a:extLst>
          </p:cNvPr>
          <p:cNvSpPr txBox="1"/>
          <p:nvPr/>
        </p:nvSpPr>
        <p:spPr>
          <a:xfrm>
            <a:off x="3935650" y="5034509"/>
            <a:ext cx="1536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Arima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Exponential Smoothing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Random Forest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F814B8-9C74-272D-A9E1-E928CE77ED65}"/>
              </a:ext>
            </a:extLst>
          </p:cNvPr>
          <p:cNvSpPr txBox="1"/>
          <p:nvPr/>
        </p:nvSpPr>
        <p:spPr>
          <a:xfrm>
            <a:off x="6720186" y="5037499"/>
            <a:ext cx="1536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Error Based based Drift Detection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i="1" dirty="0"/>
              <a:t>Spend Based Drift Detection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i="1" dirty="0"/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FD43A854-86C5-EB33-6DAD-5D0CCC5561D1}"/>
              </a:ext>
            </a:extLst>
          </p:cNvPr>
          <p:cNvSpPr/>
          <p:nvPr/>
        </p:nvSpPr>
        <p:spPr>
          <a:xfrm>
            <a:off x="607146" y="3155288"/>
            <a:ext cx="885235" cy="718329"/>
          </a:xfrm>
          <a:prstGeom prst="star5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DA3F2F-0672-1E2D-47E8-5A045EFBC2E5}"/>
              </a:ext>
            </a:extLst>
          </p:cNvPr>
          <p:cNvGrpSpPr/>
          <p:nvPr/>
        </p:nvGrpSpPr>
        <p:grpSpPr>
          <a:xfrm>
            <a:off x="10136639" y="6300676"/>
            <a:ext cx="1441468" cy="461665"/>
            <a:chOff x="10136639" y="6216598"/>
            <a:chExt cx="1441468" cy="572714"/>
          </a:xfrm>
        </p:grpSpPr>
        <p:sp>
          <p:nvSpPr>
            <p:cNvPr id="16" name="5-point Star 15">
              <a:extLst>
                <a:ext uri="{FF2B5EF4-FFF2-40B4-BE49-F238E27FC236}">
                  <a16:creationId xmlns:a16="http://schemas.microsoft.com/office/drawing/2014/main" id="{D61339FA-E645-C48E-CEA6-7686CD2C5D81}"/>
                </a:ext>
              </a:extLst>
            </p:cNvPr>
            <p:cNvSpPr/>
            <p:nvPr/>
          </p:nvSpPr>
          <p:spPr>
            <a:xfrm>
              <a:off x="10136639" y="6386095"/>
              <a:ext cx="271917" cy="233720"/>
            </a:xfrm>
            <a:prstGeom prst="star5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C49BA85-DB28-C05C-61DD-07C1B378E8C3}"/>
                </a:ext>
              </a:extLst>
            </p:cNvPr>
            <p:cNvSpPr txBox="1"/>
            <p:nvPr/>
          </p:nvSpPr>
          <p:spPr>
            <a:xfrm>
              <a:off x="10388006" y="6216598"/>
              <a:ext cx="1190101" cy="572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/>
                <a:t>Capstone Project Scope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554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EE0991-E6D4-1CF4-FC3B-8BA1F9B44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93E9487-5F19-724B-E71A-CD980D49F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F6A86-68F8-2484-9BFA-9961ABC8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665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Datasets Overview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644E3AC0-497E-5D1F-E65D-1FB2C0B80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4206BE19-2F91-5A19-655C-F068C82C8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4847F2-A285-0CF2-EB87-0BCBEEE10C3B}"/>
              </a:ext>
            </a:extLst>
          </p:cNvPr>
          <p:cNvSpPr txBox="1"/>
          <p:nvPr/>
        </p:nvSpPr>
        <p:spPr>
          <a:xfrm>
            <a:off x="1167665" y="1641724"/>
            <a:ext cx="957609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Spend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EDED2F-F82F-599B-02E6-AB3113E4CB08}"/>
              </a:ext>
            </a:extLst>
          </p:cNvPr>
          <p:cNvSpPr txBox="1"/>
          <p:nvPr/>
        </p:nvSpPr>
        <p:spPr>
          <a:xfrm>
            <a:off x="1279063" y="2907951"/>
            <a:ext cx="46550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Approximately five years (2021 – 2025) of real Invoice spend data from a Utility Company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Spend Category Labelled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Supplier Information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Invoice Amount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02725BB0-35FA-0919-FE4A-ABDEC72E845A}"/>
              </a:ext>
            </a:extLst>
          </p:cNvPr>
          <p:cNvSpPr/>
          <p:nvPr/>
        </p:nvSpPr>
        <p:spPr>
          <a:xfrm rot="5400000">
            <a:off x="5035048" y="3734769"/>
            <a:ext cx="2844801" cy="556861"/>
          </a:xfrm>
          <a:prstGeom prst="triangle">
            <a:avLst>
              <a:gd name="adj" fmla="val 50453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A45CFD3C-0C71-BC9C-627F-87C37595F559}"/>
              </a:ext>
            </a:extLst>
          </p:cNvPr>
          <p:cNvSpPr/>
          <p:nvPr/>
        </p:nvSpPr>
        <p:spPr>
          <a:xfrm>
            <a:off x="7225654" y="2505750"/>
            <a:ext cx="1527858" cy="137713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Total Spend through Time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8E3B0AC7-4546-28F7-769A-EF2E2DBC597A}"/>
              </a:ext>
            </a:extLst>
          </p:cNvPr>
          <p:cNvSpPr/>
          <p:nvPr/>
        </p:nvSpPr>
        <p:spPr>
          <a:xfrm>
            <a:off x="9243287" y="2505750"/>
            <a:ext cx="1527858" cy="137713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Spend by L1 Category</a:t>
            </a:r>
          </a:p>
        </p:txBody>
      </p:sp>
      <p:sp>
        <p:nvSpPr>
          <p:cNvPr id="16" name="Can 15">
            <a:extLst>
              <a:ext uri="{FF2B5EF4-FFF2-40B4-BE49-F238E27FC236}">
                <a16:creationId xmlns:a16="http://schemas.microsoft.com/office/drawing/2014/main" id="{321150B4-DCDB-A8FB-3A9A-F4C977D1198B}"/>
              </a:ext>
            </a:extLst>
          </p:cNvPr>
          <p:cNvSpPr/>
          <p:nvPr/>
        </p:nvSpPr>
        <p:spPr>
          <a:xfrm>
            <a:off x="8261476" y="4158376"/>
            <a:ext cx="1527858" cy="137713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Spend by Supplier</a:t>
            </a:r>
          </a:p>
        </p:txBody>
      </p:sp>
    </p:spTree>
    <p:extLst>
      <p:ext uri="{BB962C8B-B14F-4D97-AF65-F5344CB8AC3E}">
        <p14:creationId xmlns:p14="http://schemas.microsoft.com/office/powerpoint/2010/main" val="112109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E54EA3-2D69-6B22-7AE1-CF9706DAF851}"/>
              </a:ext>
            </a:extLst>
          </p:cNvPr>
          <p:cNvSpPr txBox="1">
            <a:spLocks/>
          </p:cNvSpPr>
          <p:nvPr/>
        </p:nvSpPr>
        <p:spPr>
          <a:xfrm>
            <a:off x="1333502" y="609600"/>
            <a:ext cx="8596668" cy="7686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Time Series Forecasting Methodologies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F5AFBC7-040A-6817-AFBD-50C0908167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2808461"/>
              </p:ext>
            </p:extLst>
          </p:nvPr>
        </p:nvGraphicFramePr>
        <p:xfrm>
          <a:off x="757323" y="1831929"/>
          <a:ext cx="3472068" cy="43625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" name="Graphic 13" descr="Tree With Roots with solid fill">
            <a:extLst>
              <a:ext uri="{FF2B5EF4-FFF2-40B4-BE49-F238E27FC236}">
                <a16:creationId xmlns:a16="http://schemas.microsoft.com/office/drawing/2014/main" id="{1290CB3B-0CFA-3C9E-2B69-D285F2E6C2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5501" y="4933598"/>
            <a:ext cx="768626" cy="768626"/>
          </a:xfrm>
          <a:prstGeom prst="rect">
            <a:avLst/>
          </a:prstGeom>
        </p:spPr>
      </p:pic>
      <p:pic>
        <p:nvPicPr>
          <p:cNvPr id="16" name="Graphic 15" descr="Shuffle with solid fill">
            <a:extLst>
              <a:ext uri="{FF2B5EF4-FFF2-40B4-BE49-F238E27FC236}">
                <a16:creationId xmlns:a16="http://schemas.microsoft.com/office/drawing/2014/main" id="{CE07A9A5-EB6B-8942-6192-56DA78E1CD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35880" y="3700375"/>
            <a:ext cx="684508" cy="684508"/>
          </a:xfrm>
          <a:prstGeom prst="rect">
            <a:avLst/>
          </a:prstGeom>
        </p:spPr>
      </p:pic>
      <p:pic>
        <p:nvPicPr>
          <p:cNvPr id="18" name="Graphic 17" descr="Chevron arrows with solid fill">
            <a:extLst>
              <a:ext uri="{FF2B5EF4-FFF2-40B4-BE49-F238E27FC236}">
                <a16:creationId xmlns:a16="http://schemas.microsoft.com/office/drawing/2014/main" id="{B12E9BCA-D202-B98E-EE00-2339B4FBD6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5501" y="2310147"/>
            <a:ext cx="841513" cy="84151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DE9531B-AEBF-28F8-5EE6-27A8D837D758}"/>
              </a:ext>
            </a:extLst>
          </p:cNvPr>
          <p:cNvSpPr/>
          <p:nvPr/>
        </p:nvSpPr>
        <p:spPr>
          <a:xfrm>
            <a:off x="4426231" y="2283642"/>
            <a:ext cx="3472068" cy="84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Good for linearity and short-term dependencies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1BBE9C-AE0F-9664-59B0-C74276DFC9F0}"/>
              </a:ext>
            </a:extLst>
          </p:cNvPr>
          <p:cNvSpPr/>
          <p:nvPr/>
        </p:nvSpPr>
        <p:spPr>
          <a:xfrm>
            <a:off x="4426231" y="3621872"/>
            <a:ext cx="3472068" cy="84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Simple, interpretable, handles trend &amp; seasonality well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9A137F-9F8B-789B-AFC6-77E43D3D55C8}"/>
              </a:ext>
            </a:extLst>
          </p:cNvPr>
          <p:cNvSpPr/>
          <p:nvPr/>
        </p:nvSpPr>
        <p:spPr>
          <a:xfrm>
            <a:off x="4426231" y="4901187"/>
            <a:ext cx="3472068" cy="8415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accent2"/>
                </a:solidFill>
              </a:rPr>
              <a:t>Captures nonlinear relationships and complex interactions</a:t>
            </a:r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106A6A-D1EB-74C2-C248-0D4B52E9242A}"/>
              </a:ext>
            </a:extLst>
          </p:cNvPr>
          <p:cNvSpPr/>
          <p:nvPr/>
        </p:nvSpPr>
        <p:spPr>
          <a:xfrm>
            <a:off x="8095139" y="2285998"/>
            <a:ext cx="3472068" cy="841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Statistical: Uses past values (AR) and past errors (MA) after differencing (I)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9B430B-D9BC-8318-2353-C1D085FB4021}"/>
              </a:ext>
            </a:extLst>
          </p:cNvPr>
          <p:cNvSpPr/>
          <p:nvPr/>
        </p:nvSpPr>
        <p:spPr>
          <a:xfrm>
            <a:off x="8095139" y="3621872"/>
            <a:ext cx="3472068" cy="841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Statistical: Weighted average of past observations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5C1627-3396-F050-648B-E897A55059ED}"/>
              </a:ext>
            </a:extLst>
          </p:cNvPr>
          <p:cNvSpPr/>
          <p:nvPr/>
        </p:nvSpPr>
        <p:spPr>
          <a:xfrm>
            <a:off x="8095139" y="4903544"/>
            <a:ext cx="3472068" cy="841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Machine Learning: Treats forecasting as regression using lagged features and aggregates multiple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651748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0B1AF-C866-D901-8279-0576C879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766242"/>
          </a:xfrm>
        </p:spPr>
        <p:txBody>
          <a:bodyPr>
            <a:normAutofit/>
          </a:bodyPr>
          <a:lstStyle/>
          <a:p>
            <a:r>
              <a:rPr lang="en-US" dirty="0"/>
              <a:t>Time Series Forecasting Results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9D92271-0273-E0C3-03F4-71E176290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47" y="2228067"/>
            <a:ext cx="3756513" cy="21716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DE4187-F90F-4D31-67B6-F9D909DD5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110" y="2232264"/>
            <a:ext cx="3719847" cy="21674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BC61305-8B68-8115-389B-041D2D620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2939" y="2225001"/>
            <a:ext cx="3756513" cy="21674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4ECD4D4-9540-FBC9-9807-965AB3BDAC26}"/>
              </a:ext>
            </a:extLst>
          </p:cNvPr>
          <p:cNvSpPr/>
          <p:nvPr/>
        </p:nvSpPr>
        <p:spPr>
          <a:xfrm>
            <a:off x="585547" y="1714873"/>
            <a:ext cx="3756513" cy="429167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ARIMA</a:t>
            </a:r>
          </a:p>
        </p:txBody>
      </p:sp>
      <p:pic>
        <p:nvPicPr>
          <p:cNvPr id="23" name="Graphic 22" descr="Chevron arrows with solid fill">
            <a:extLst>
              <a:ext uri="{FF2B5EF4-FFF2-40B4-BE49-F238E27FC236}">
                <a16:creationId xmlns:a16="http://schemas.microsoft.com/office/drawing/2014/main" id="{FC5A976B-7FB9-A191-0D09-D215538747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4010" y="1737475"/>
            <a:ext cx="446581" cy="380487"/>
          </a:xfrm>
          <a:prstGeom prst="rect">
            <a:avLst/>
          </a:prstGeom>
        </p:spPr>
      </p:pic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B4F218F-CC2E-9895-136D-6240B2D6AE78}"/>
              </a:ext>
            </a:extLst>
          </p:cNvPr>
          <p:cNvSpPr/>
          <p:nvPr/>
        </p:nvSpPr>
        <p:spPr>
          <a:xfrm>
            <a:off x="4413110" y="1714872"/>
            <a:ext cx="3698096" cy="429167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   Exponential Smoothing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7FF9C9B-6E47-99F9-93E6-66E096F7EFD2}"/>
              </a:ext>
            </a:extLst>
          </p:cNvPr>
          <p:cNvSpPr/>
          <p:nvPr/>
        </p:nvSpPr>
        <p:spPr>
          <a:xfrm>
            <a:off x="8202939" y="1714872"/>
            <a:ext cx="3698096" cy="429167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Random Forest</a:t>
            </a:r>
          </a:p>
        </p:txBody>
      </p:sp>
      <p:pic>
        <p:nvPicPr>
          <p:cNvPr id="53" name="Graphic 52" descr="Shuffle with solid fill">
            <a:extLst>
              <a:ext uri="{FF2B5EF4-FFF2-40B4-BE49-F238E27FC236}">
                <a16:creationId xmlns:a16="http://schemas.microsoft.com/office/drawing/2014/main" id="{DEFFF13C-AEB8-1C8B-99A8-EBBAA0B260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04777" y="1778856"/>
            <a:ext cx="334255" cy="334255"/>
          </a:xfrm>
          <a:prstGeom prst="rect">
            <a:avLst/>
          </a:prstGeom>
        </p:spPr>
      </p:pic>
      <p:pic>
        <p:nvPicPr>
          <p:cNvPr id="54" name="Graphic 53" descr="Tree With Roots with solid fill">
            <a:extLst>
              <a:ext uri="{FF2B5EF4-FFF2-40B4-BE49-F238E27FC236}">
                <a16:creationId xmlns:a16="http://schemas.microsoft.com/office/drawing/2014/main" id="{1E81786F-6E95-08A8-9C9F-BB3469BC70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65877" y="1755055"/>
            <a:ext cx="364871" cy="364871"/>
          </a:xfrm>
          <a:prstGeom prst="rect">
            <a:avLst/>
          </a:prstGeom>
        </p:spPr>
      </p:pic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C0E9BAA2-E9B8-3034-956D-AE1AD88CE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445092"/>
              </p:ext>
            </p:extLst>
          </p:nvPr>
        </p:nvGraphicFramePr>
        <p:xfrm>
          <a:off x="239459" y="4544828"/>
          <a:ext cx="11661576" cy="1030604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918969">
                  <a:extLst>
                    <a:ext uri="{9D8B030D-6E8A-4147-A177-3AD203B41FA5}">
                      <a16:colId xmlns:a16="http://schemas.microsoft.com/office/drawing/2014/main" val="1908807207"/>
                    </a:ext>
                  </a:extLst>
                </a:gridCol>
                <a:gridCol w="3175033">
                  <a:extLst>
                    <a:ext uri="{9D8B030D-6E8A-4147-A177-3AD203B41FA5}">
                      <a16:colId xmlns:a16="http://schemas.microsoft.com/office/drawing/2014/main" val="3877546591"/>
                    </a:ext>
                  </a:extLst>
                </a:gridCol>
                <a:gridCol w="3816626">
                  <a:extLst>
                    <a:ext uri="{9D8B030D-6E8A-4147-A177-3AD203B41FA5}">
                      <a16:colId xmlns:a16="http://schemas.microsoft.com/office/drawing/2014/main" val="397011860"/>
                    </a:ext>
                  </a:extLst>
                </a:gridCol>
                <a:gridCol w="3750948">
                  <a:extLst>
                    <a:ext uri="{9D8B030D-6E8A-4147-A177-3AD203B41FA5}">
                      <a16:colId xmlns:a16="http://schemas.microsoft.com/office/drawing/2014/main" val="2589220920"/>
                    </a:ext>
                  </a:extLst>
                </a:gridCol>
              </a:tblGrid>
              <a:tr h="344556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AU" sz="1600" b="1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MAE</a:t>
                      </a:r>
                      <a:endParaRPr lang="en-AU" sz="1600" b="1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AU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$25.4M</a:t>
                      </a:r>
                      <a:endParaRPr lang="en-AU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AU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$19.4M</a:t>
                      </a:r>
                      <a:endParaRPr lang="en-AU" sz="16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AU" sz="1600" u="none" strike="noStrike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$25.0M</a:t>
                      </a:r>
                      <a:endParaRPr lang="en-AU" sz="1600" b="0" i="0" u="none" strike="noStrike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175874"/>
                  </a:ext>
                </a:extLst>
              </a:tr>
              <a:tr h="350768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AU" sz="1600" b="1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RMSE</a:t>
                      </a:r>
                      <a:endParaRPr lang="en-AU" sz="1600" b="1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AU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$28.4M</a:t>
                      </a:r>
                      <a:endParaRPr lang="en-AU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AU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$22.9M</a:t>
                      </a:r>
                      <a:endParaRPr lang="en-AU" sz="16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AU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$31.2M</a:t>
                      </a:r>
                      <a:endParaRPr lang="en-AU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879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AU" sz="1600" b="1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MAPE</a:t>
                      </a:r>
                      <a:endParaRPr lang="en-AU" sz="1600" b="1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AU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32.60%</a:t>
                      </a:r>
                      <a:endParaRPr lang="en-AU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AU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27.70%</a:t>
                      </a:r>
                      <a:endParaRPr lang="en-AU" sz="16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AU" sz="1600" u="none" strike="noStrike" dirty="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</a:rPr>
                        <a:t>30.90%</a:t>
                      </a:r>
                      <a:endParaRPr lang="en-AU" sz="1600" b="0" i="0" u="none" strike="noStrike" dirty="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307657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3822CB0D-423E-9427-E298-64F985AAD0EC}"/>
              </a:ext>
            </a:extLst>
          </p:cNvPr>
          <p:cNvSpPr txBox="1"/>
          <p:nvPr/>
        </p:nvSpPr>
        <p:spPr>
          <a:xfrm>
            <a:off x="1236051" y="5727804"/>
            <a:ext cx="9719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Exponential Smoothing </a:t>
            </a:r>
            <a:r>
              <a:rPr lang="en-US" dirty="0"/>
              <a:t>was seen to be the </a:t>
            </a:r>
            <a:r>
              <a:rPr lang="en-US" dirty="0">
                <a:solidFill>
                  <a:schemeClr val="accent2"/>
                </a:solidFill>
              </a:rPr>
              <a:t>best overall </a:t>
            </a:r>
            <a:r>
              <a:rPr lang="en-US" dirty="0"/>
              <a:t>across all accuracy metrics and was further </a:t>
            </a:r>
            <a:r>
              <a:rPr lang="en-US" b="1" dirty="0">
                <a:solidFill>
                  <a:schemeClr val="accent2"/>
                </a:solidFill>
              </a:rPr>
              <a:t>fine tuned to a model with 17.2% MAPE </a:t>
            </a:r>
          </a:p>
        </p:txBody>
      </p:sp>
    </p:spTree>
    <p:extLst>
      <p:ext uri="{BB962C8B-B14F-4D97-AF65-F5344CB8AC3E}">
        <p14:creationId xmlns:p14="http://schemas.microsoft.com/office/powerpoint/2010/main" val="2489424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5A50D8-2904-7583-EFB5-28BAC862B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36C3F94-A6B1-0B58-DBE6-D9A7C58E2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ECAA8CE-DCEC-2834-89B7-B2EE136A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6A8BDD7C-845D-8D04-DBD3-EF4B2118F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4B8E9CB-B470-DDD6-0B4C-201396596F90}"/>
              </a:ext>
            </a:extLst>
          </p:cNvPr>
          <p:cNvSpPr txBox="1">
            <a:spLocks/>
          </p:cNvSpPr>
          <p:nvPr/>
        </p:nvSpPr>
        <p:spPr>
          <a:xfrm>
            <a:off x="1333501" y="609600"/>
            <a:ext cx="10248899" cy="76862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Time Series Forecasting Insights (Top Spend Categories)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214BC0-E099-63B4-89D2-7AE4EEF7A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302" y="3931605"/>
            <a:ext cx="4662787" cy="230330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DC273A-4646-C979-D435-23EC42F6C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302" y="1568143"/>
            <a:ext cx="4662786" cy="2303305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794BD5-D0BF-0964-3521-C56EC48380FD}"/>
              </a:ext>
            </a:extLst>
          </p:cNvPr>
          <p:cNvSpPr txBox="1"/>
          <p:nvPr/>
        </p:nvSpPr>
        <p:spPr>
          <a:xfrm>
            <a:off x="256759" y="2437134"/>
            <a:ext cx="1474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Construction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E8E0A-A789-A5E2-86E3-E58A61F220F9}"/>
              </a:ext>
            </a:extLst>
          </p:cNvPr>
          <p:cNvSpPr txBox="1"/>
          <p:nvPr/>
        </p:nvSpPr>
        <p:spPr>
          <a:xfrm>
            <a:off x="628471" y="4713292"/>
            <a:ext cx="1102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Network Equipment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A7E3A3-E765-A3D9-42B4-56AB4084E405}"/>
              </a:ext>
            </a:extLst>
          </p:cNvPr>
          <p:cNvSpPr/>
          <p:nvPr/>
        </p:nvSpPr>
        <p:spPr>
          <a:xfrm>
            <a:off x="6737168" y="2032180"/>
            <a:ext cx="5006099" cy="36785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400" dirty="0"/>
              <a:t>All spend categories show an increase spend trend on future forecast - monitor spend and </a:t>
            </a:r>
            <a:r>
              <a:rPr lang="en-US" sz="1400" dirty="0" err="1"/>
              <a:t>behaviour</a:t>
            </a:r>
            <a:r>
              <a:rPr lang="en-US" sz="1400" dirty="0"/>
              <a:t> to ensure business is fully equipped and informed and any potential risks are mitigated</a:t>
            </a:r>
          </a:p>
          <a:p>
            <a:endParaRPr lang="en-US" sz="1400" dirty="0"/>
          </a:p>
          <a:p>
            <a:pPr marL="285750" indent="-285750">
              <a:buFont typeface="Wingdings" pitchFamily="2" charset="2"/>
              <a:buChar char="Ø"/>
            </a:pPr>
            <a:endParaRPr lang="en-US" sz="1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1400" dirty="0"/>
              <a:t>Network Equipment - steep increase in spend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Critical category in the transition to renewable energy in Australia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Critical for spend budgeting and strategic negotiations as this is a key business cost driver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Increase in spend can relate to increase in demand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Focus on Supplier Relationship Management for key equipment suppliers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Early planning is critical to ensure continuity of service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114426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4253</TotalTime>
  <Words>1005</Words>
  <Application>Microsoft Macintosh PowerPoint</Application>
  <PresentationFormat>Widescreen</PresentationFormat>
  <Paragraphs>165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Aptos Narrow</vt:lpstr>
      <vt:lpstr>Arial</vt:lpstr>
      <vt:lpstr>Trebuchet MS</vt:lpstr>
      <vt:lpstr>Wingdings</vt:lpstr>
      <vt:lpstr>Wingdings 3</vt:lpstr>
      <vt:lpstr>Facet</vt:lpstr>
      <vt:lpstr>Spend Forecasting and Drift Monitoring</vt:lpstr>
      <vt:lpstr>Agenda</vt:lpstr>
      <vt:lpstr>Voice of Customer</vt:lpstr>
      <vt:lpstr>PowerPoint Presentation</vt:lpstr>
      <vt:lpstr>Overall Data Science Objective and Solution</vt:lpstr>
      <vt:lpstr>Datasets Overview</vt:lpstr>
      <vt:lpstr>PowerPoint Presentation</vt:lpstr>
      <vt:lpstr>Time Series Forecasting Results</vt:lpstr>
      <vt:lpstr>PowerPoint Presentation</vt:lpstr>
      <vt:lpstr>PowerPoint Presentation</vt:lpstr>
      <vt:lpstr>Drift Monitoring</vt:lpstr>
      <vt:lpstr>Deployment</vt:lpstr>
      <vt:lpstr>Conclusion</vt:lpstr>
      <vt:lpstr>It does not stop there…</vt:lpstr>
      <vt:lpstr>Turn Data Solution to Actionable Insights</vt:lpstr>
      <vt:lpstr>Future Work on Data Solution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Francesca Felizardo</dc:creator>
  <cp:lastModifiedBy>Francesca Felizardo</cp:lastModifiedBy>
  <cp:revision>266</cp:revision>
  <dcterms:created xsi:type="dcterms:W3CDTF">2025-07-14T09:03:09Z</dcterms:created>
  <dcterms:modified xsi:type="dcterms:W3CDTF">2025-08-20T10:07:52Z</dcterms:modified>
</cp:coreProperties>
</file>