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58" r:id="rId3"/>
    <p:sldId id="259" r:id="rId4"/>
    <p:sldId id="261" r:id="rId5"/>
    <p:sldId id="257" r:id="rId6"/>
    <p:sldId id="260" r:id="rId7"/>
    <p:sldId id="264" r:id="rId8"/>
    <p:sldId id="263" r:id="rId9"/>
    <p:sldId id="265" r:id="rId10"/>
    <p:sldId id="262"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878"/>
    <p:restoredTop sz="96703"/>
  </p:normalViewPr>
  <p:slideViewPr>
    <p:cSldViewPr snapToGrid="0">
      <p:cViewPr varScale="1">
        <p:scale>
          <a:sx n="130" d="100"/>
          <a:sy n="130" d="100"/>
        </p:scale>
        <p:origin x="1872"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8A1B1C-3CF4-084C-B7B9-090314903F0F}" type="doc">
      <dgm:prSet loTypeId="urn:microsoft.com/office/officeart/2008/layout/VerticalCurvedList" loCatId="" qsTypeId="urn:microsoft.com/office/officeart/2005/8/quickstyle/3d1" qsCatId="3D" csTypeId="urn:microsoft.com/office/officeart/2005/8/colors/accent0_3" csCatId="mainScheme" phldr="1"/>
      <dgm:spPr/>
      <dgm:t>
        <a:bodyPr/>
        <a:lstStyle/>
        <a:p>
          <a:endParaRPr lang="en-GB"/>
        </a:p>
      </dgm:t>
    </dgm:pt>
    <dgm:pt modelId="{31538968-7D94-344E-8C9D-BE8E5BE7C3B2}">
      <dgm:prSet phldrT="[Text]" custT="1"/>
      <dgm:spPr>
        <a:gradFill rotWithShape="0">
          <a:gsLst>
            <a:gs pos="0">
              <a:srgbClr val="355071">
                <a:hueOff val="0"/>
                <a:satOff val="0"/>
                <a:lumOff val="0"/>
                <a:alphaOff val="0"/>
                <a:tint val="94000"/>
                <a:satMod val="100000"/>
                <a:lumMod val="108000"/>
              </a:srgbClr>
            </a:gs>
            <a:gs pos="50000">
              <a:srgbClr val="355071">
                <a:hueOff val="0"/>
                <a:satOff val="0"/>
                <a:lumOff val="0"/>
                <a:alphaOff val="0"/>
                <a:tint val="98000"/>
                <a:shade val="100000"/>
                <a:satMod val="100000"/>
                <a:lumMod val="100000"/>
              </a:srgbClr>
            </a:gs>
            <a:gs pos="100000">
              <a:srgbClr val="355071">
                <a:hueOff val="0"/>
                <a:satOff val="0"/>
                <a:lumOff val="0"/>
                <a:alphaOff val="0"/>
                <a:shade val="72000"/>
                <a:satMod val="120000"/>
                <a:lumMod val="100000"/>
              </a:srgbClr>
            </a:gs>
          </a:gsLst>
          <a:lin ang="5400000" scaled="0"/>
        </a:gradFill>
        <a:ln>
          <a:noFill/>
        </a:ln>
        <a:effectLst>
          <a:outerShdw blurRad="50800" dist="25400" dir="5400000" rotWithShape="0">
            <a:srgbClr val="000000">
              <a:alpha val="28000"/>
            </a:srgbClr>
          </a:outerShdw>
        </a:effectLst>
        <a:scene3d>
          <a:camera prst="orthographicFront"/>
          <a:lightRig rig="flat" dir="t"/>
        </a:scene3d>
        <a:sp3d prstMaterial="plastic">
          <a:bevelT w="120900" h="88900"/>
          <a:bevelB w="88900" h="31750" prst="angle"/>
        </a:sp3d>
      </dgm:spPr>
      <dgm:t>
        <a:bodyPr spcFirstLastPara="0" vert="horz" wrap="square" lIns="499077" tIns="88900" rIns="88900" bIns="88900" numCol="1" spcCol="1270" anchor="ctr" anchorCtr="0"/>
        <a:lstStyle/>
        <a:p>
          <a:pPr marL="0" lvl="0" indent="0" algn="l" defTabSz="1555750">
            <a:lnSpc>
              <a:spcPct val="90000"/>
            </a:lnSpc>
            <a:spcBef>
              <a:spcPct val="0"/>
            </a:spcBef>
            <a:spcAft>
              <a:spcPct val="35000"/>
            </a:spcAft>
            <a:buNone/>
          </a:pPr>
          <a:r>
            <a:rPr lang="en-GB" sz="3500" kern="1200">
              <a:solidFill>
                <a:prstClr val="white"/>
              </a:solidFill>
              <a:latin typeface="Tw Cen MT" panose="020B0602020104020603"/>
              <a:ea typeface="+mn-ea"/>
              <a:cs typeface="+mn-cs"/>
            </a:rPr>
            <a:t>DEFINE</a:t>
          </a:r>
          <a:endParaRPr lang="en-GB" sz="3500" kern="1200" dirty="0">
            <a:solidFill>
              <a:prstClr val="white"/>
            </a:solidFill>
            <a:latin typeface="Tw Cen MT" panose="020B0602020104020603"/>
            <a:ea typeface="+mn-ea"/>
            <a:cs typeface="+mn-cs"/>
          </a:endParaRPr>
        </a:p>
      </dgm:t>
    </dgm:pt>
    <dgm:pt modelId="{CF76521A-925C-8A46-8442-56C364C7F33A}" type="parTrans" cxnId="{38037E95-377D-D84C-ADF7-3491F980ADDD}">
      <dgm:prSet/>
      <dgm:spPr/>
      <dgm:t>
        <a:bodyPr/>
        <a:lstStyle/>
        <a:p>
          <a:endParaRPr lang="en-GB"/>
        </a:p>
      </dgm:t>
    </dgm:pt>
    <dgm:pt modelId="{D2468D1B-9E57-934F-B178-763AE28301DE}" type="sibTrans" cxnId="{38037E95-377D-D84C-ADF7-3491F980ADDD}">
      <dgm:prSet/>
      <dgm:spPr/>
      <dgm:t>
        <a:bodyPr/>
        <a:lstStyle/>
        <a:p>
          <a:endParaRPr lang="en-GB"/>
        </a:p>
      </dgm:t>
    </dgm:pt>
    <dgm:pt modelId="{D3E2C88A-4500-5A4E-B59B-20B76BE4610B}">
      <dgm:prSet phldrT="[Text]" custT="1"/>
      <dgm:spPr/>
      <dgm:t>
        <a:bodyPr/>
        <a:lstStyle/>
        <a:p>
          <a:r>
            <a:rPr lang="en-GB" sz="3500" dirty="0"/>
            <a:t>DELIVER</a:t>
          </a:r>
        </a:p>
      </dgm:t>
    </dgm:pt>
    <dgm:pt modelId="{46053822-708F-AE46-934E-6AB97E29EE6D}" type="parTrans" cxnId="{1E90E2FD-7959-EA45-A7D2-0C0ABB26B791}">
      <dgm:prSet/>
      <dgm:spPr/>
      <dgm:t>
        <a:bodyPr/>
        <a:lstStyle/>
        <a:p>
          <a:endParaRPr lang="en-GB"/>
        </a:p>
      </dgm:t>
    </dgm:pt>
    <dgm:pt modelId="{A1A8F7CE-3AE9-A84B-82CD-70272127A3BC}" type="sibTrans" cxnId="{1E90E2FD-7959-EA45-A7D2-0C0ABB26B791}">
      <dgm:prSet/>
      <dgm:spPr/>
      <dgm:t>
        <a:bodyPr/>
        <a:lstStyle/>
        <a:p>
          <a:endParaRPr lang="en-GB"/>
        </a:p>
      </dgm:t>
    </dgm:pt>
    <dgm:pt modelId="{B61438A1-41DC-5845-A329-E99C9AEFC2FA}">
      <dgm:prSet custT="1"/>
      <dgm:spPr/>
      <dgm:t>
        <a:bodyPr/>
        <a:lstStyle/>
        <a:p>
          <a:r>
            <a:rPr lang="en-GB" sz="3500" dirty="0"/>
            <a:t>PREPARE</a:t>
          </a:r>
        </a:p>
      </dgm:t>
    </dgm:pt>
    <dgm:pt modelId="{68C4A468-AA43-E044-93F2-E5D4AF747613}" type="parTrans" cxnId="{4836B496-34A4-6145-AB09-1FEB351DFF98}">
      <dgm:prSet/>
      <dgm:spPr/>
      <dgm:t>
        <a:bodyPr/>
        <a:lstStyle/>
        <a:p>
          <a:endParaRPr lang="en-GB"/>
        </a:p>
      </dgm:t>
    </dgm:pt>
    <dgm:pt modelId="{E634FD6C-4BDF-6A45-80A4-2A85E42B6EEB}" type="sibTrans" cxnId="{4836B496-34A4-6145-AB09-1FEB351DFF98}">
      <dgm:prSet/>
      <dgm:spPr/>
      <dgm:t>
        <a:bodyPr/>
        <a:lstStyle/>
        <a:p>
          <a:endParaRPr lang="en-GB"/>
        </a:p>
      </dgm:t>
    </dgm:pt>
    <dgm:pt modelId="{8F49CB7B-2F94-EC47-9604-4908AABE579E}">
      <dgm:prSet custT="1"/>
      <dgm:spPr/>
      <dgm:t>
        <a:bodyPr/>
        <a:lstStyle/>
        <a:p>
          <a:r>
            <a:rPr lang="en-GB" sz="3500" dirty="0"/>
            <a:t>ANALYSE</a:t>
          </a:r>
        </a:p>
      </dgm:t>
    </dgm:pt>
    <dgm:pt modelId="{8A6FB78B-7F54-0F4D-9961-BDBFF48851F3}" type="parTrans" cxnId="{2CDA2D50-A4B1-0B4A-9461-2E03F78909B4}">
      <dgm:prSet/>
      <dgm:spPr/>
      <dgm:t>
        <a:bodyPr/>
        <a:lstStyle/>
        <a:p>
          <a:endParaRPr lang="en-GB"/>
        </a:p>
      </dgm:t>
    </dgm:pt>
    <dgm:pt modelId="{44FBC631-03FD-1E4A-9FC4-37FD07CFBA85}" type="sibTrans" cxnId="{2CDA2D50-A4B1-0B4A-9461-2E03F78909B4}">
      <dgm:prSet/>
      <dgm:spPr/>
      <dgm:t>
        <a:bodyPr/>
        <a:lstStyle/>
        <a:p>
          <a:endParaRPr lang="en-GB"/>
        </a:p>
      </dgm:t>
    </dgm:pt>
    <dgm:pt modelId="{64CCECDC-0090-7940-B5CD-B5E355CA603D}" type="pres">
      <dgm:prSet presAssocID="{6B8A1B1C-3CF4-084C-B7B9-090314903F0F}" presName="Name0" presStyleCnt="0">
        <dgm:presLayoutVars>
          <dgm:chMax val="7"/>
          <dgm:chPref val="7"/>
          <dgm:dir/>
        </dgm:presLayoutVars>
      </dgm:prSet>
      <dgm:spPr/>
    </dgm:pt>
    <dgm:pt modelId="{72F17FBD-3FBF-7441-A04C-80C0F5E86E7C}" type="pres">
      <dgm:prSet presAssocID="{6B8A1B1C-3CF4-084C-B7B9-090314903F0F}" presName="Name1" presStyleCnt="0"/>
      <dgm:spPr/>
    </dgm:pt>
    <dgm:pt modelId="{86F281CB-30B3-8B49-A1A1-318DB8D6CAD8}" type="pres">
      <dgm:prSet presAssocID="{6B8A1B1C-3CF4-084C-B7B9-090314903F0F}" presName="cycle" presStyleCnt="0"/>
      <dgm:spPr/>
    </dgm:pt>
    <dgm:pt modelId="{43AAA5C8-FE19-B340-9EEE-F154DB23A316}" type="pres">
      <dgm:prSet presAssocID="{6B8A1B1C-3CF4-084C-B7B9-090314903F0F}" presName="srcNode" presStyleLbl="node1" presStyleIdx="0" presStyleCnt="4"/>
      <dgm:spPr/>
    </dgm:pt>
    <dgm:pt modelId="{C9C37767-4BD4-AC43-AAF1-A743B4851DB1}" type="pres">
      <dgm:prSet presAssocID="{6B8A1B1C-3CF4-084C-B7B9-090314903F0F}" presName="conn" presStyleLbl="parChTrans1D2" presStyleIdx="0" presStyleCnt="1"/>
      <dgm:spPr/>
    </dgm:pt>
    <dgm:pt modelId="{1E2A5DA7-4F9E-F04F-AB37-5139776B7C6B}" type="pres">
      <dgm:prSet presAssocID="{6B8A1B1C-3CF4-084C-B7B9-090314903F0F}" presName="extraNode" presStyleLbl="node1" presStyleIdx="0" presStyleCnt="4"/>
      <dgm:spPr/>
    </dgm:pt>
    <dgm:pt modelId="{10788F39-5485-F543-B08D-F09E053DE97A}" type="pres">
      <dgm:prSet presAssocID="{6B8A1B1C-3CF4-084C-B7B9-090314903F0F}" presName="dstNode" presStyleLbl="node1" presStyleIdx="0" presStyleCnt="4"/>
      <dgm:spPr/>
    </dgm:pt>
    <dgm:pt modelId="{3B4E1D80-3A5F-AA4E-B1B1-99F3651AA54C}" type="pres">
      <dgm:prSet presAssocID="{31538968-7D94-344E-8C9D-BE8E5BE7C3B2}" presName="text_1" presStyleLbl="node1" presStyleIdx="0" presStyleCnt="4">
        <dgm:presLayoutVars>
          <dgm:bulletEnabled val="1"/>
        </dgm:presLayoutVars>
      </dgm:prSet>
      <dgm:spPr>
        <a:xfrm>
          <a:off x="462691" y="314215"/>
          <a:ext cx="3568847" cy="628758"/>
        </a:xfrm>
        <a:prstGeom prst="rect">
          <a:avLst/>
        </a:prstGeom>
      </dgm:spPr>
    </dgm:pt>
    <dgm:pt modelId="{3AEE53AF-391F-0748-BB0C-FB483F6F8829}" type="pres">
      <dgm:prSet presAssocID="{31538968-7D94-344E-8C9D-BE8E5BE7C3B2}" presName="accent_1" presStyleCnt="0"/>
      <dgm:spPr/>
    </dgm:pt>
    <dgm:pt modelId="{ED496214-5052-D148-8537-E443D3CD04F4}" type="pres">
      <dgm:prSet presAssocID="{31538968-7D94-344E-8C9D-BE8E5BE7C3B2}" presName="accentRepeatNode" presStyleLbl="solidFgAcc1" presStyleIdx="0" presStyleCnt="4" custLinFactNeighborX="-1093" custLinFactNeighborY="-5201"/>
      <dgm:spPr/>
    </dgm:pt>
    <dgm:pt modelId="{6AE67048-399E-FA45-A207-4554327B299B}" type="pres">
      <dgm:prSet presAssocID="{B61438A1-41DC-5845-A329-E99C9AEFC2FA}" presName="text_2" presStyleLbl="node1" presStyleIdx="1" presStyleCnt="4">
        <dgm:presLayoutVars>
          <dgm:bulletEnabled val="1"/>
        </dgm:presLayoutVars>
      </dgm:prSet>
      <dgm:spPr/>
    </dgm:pt>
    <dgm:pt modelId="{E9D19D49-BA2A-1841-8544-E14C83C36C1B}" type="pres">
      <dgm:prSet presAssocID="{B61438A1-41DC-5845-A329-E99C9AEFC2FA}" presName="accent_2" presStyleCnt="0"/>
      <dgm:spPr/>
    </dgm:pt>
    <dgm:pt modelId="{9F64DA55-19DE-9243-9CEC-B78CFA786C7C}" type="pres">
      <dgm:prSet presAssocID="{B61438A1-41DC-5845-A329-E99C9AEFC2FA}" presName="accentRepeatNode" presStyleLbl="solidFgAcc1" presStyleIdx="1" presStyleCnt="4"/>
      <dgm:spPr/>
    </dgm:pt>
    <dgm:pt modelId="{9445477C-CE7E-6546-9CAE-B6FC279918C4}" type="pres">
      <dgm:prSet presAssocID="{8F49CB7B-2F94-EC47-9604-4908AABE579E}" presName="text_3" presStyleLbl="node1" presStyleIdx="2" presStyleCnt="4">
        <dgm:presLayoutVars>
          <dgm:bulletEnabled val="1"/>
        </dgm:presLayoutVars>
      </dgm:prSet>
      <dgm:spPr/>
    </dgm:pt>
    <dgm:pt modelId="{144B4049-95B3-AF46-9D48-E09F9469713F}" type="pres">
      <dgm:prSet presAssocID="{8F49CB7B-2F94-EC47-9604-4908AABE579E}" presName="accent_3" presStyleCnt="0"/>
      <dgm:spPr/>
    </dgm:pt>
    <dgm:pt modelId="{85FABFD0-F657-9942-96A5-0D8E6AFA519F}" type="pres">
      <dgm:prSet presAssocID="{8F49CB7B-2F94-EC47-9604-4908AABE579E}" presName="accentRepeatNode" presStyleLbl="solidFgAcc1" presStyleIdx="2" presStyleCnt="4"/>
      <dgm:spPr/>
    </dgm:pt>
    <dgm:pt modelId="{7236D264-1B68-D64E-B059-39C433035D45}" type="pres">
      <dgm:prSet presAssocID="{D3E2C88A-4500-5A4E-B59B-20B76BE4610B}" presName="text_4" presStyleLbl="node1" presStyleIdx="3" presStyleCnt="4">
        <dgm:presLayoutVars>
          <dgm:bulletEnabled val="1"/>
        </dgm:presLayoutVars>
      </dgm:prSet>
      <dgm:spPr/>
    </dgm:pt>
    <dgm:pt modelId="{4353CE71-9A4B-D24B-B655-8FE61DA0EAEB}" type="pres">
      <dgm:prSet presAssocID="{D3E2C88A-4500-5A4E-B59B-20B76BE4610B}" presName="accent_4" presStyleCnt="0"/>
      <dgm:spPr/>
    </dgm:pt>
    <dgm:pt modelId="{33D9B269-21A9-AA4A-87A6-CB24A5E6D56B}" type="pres">
      <dgm:prSet presAssocID="{D3E2C88A-4500-5A4E-B59B-20B76BE4610B}" presName="accentRepeatNode" presStyleLbl="solidFgAcc1" presStyleIdx="3" presStyleCnt="4"/>
      <dgm:spPr/>
    </dgm:pt>
  </dgm:ptLst>
  <dgm:cxnLst>
    <dgm:cxn modelId="{1E84B21E-6D8F-364E-9B9A-1A6CEA32EE0D}" type="presOf" srcId="{B61438A1-41DC-5845-A329-E99C9AEFC2FA}" destId="{6AE67048-399E-FA45-A207-4554327B299B}" srcOrd="0" destOrd="0" presId="urn:microsoft.com/office/officeart/2008/layout/VerticalCurvedList"/>
    <dgm:cxn modelId="{05EADE4D-3727-9B4F-A3DF-9E7338B079B9}" type="presOf" srcId="{8F49CB7B-2F94-EC47-9604-4908AABE579E}" destId="{9445477C-CE7E-6546-9CAE-B6FC279918C4}" srcOrd="0" destOrd="0" presId="urn:microsoft.com/office/officeart/2008/layout/VerticalCurvedList"/>
    <dgm:cxn modelId="{2CDA2D50-A4B1-0B4A-9461-2E03F78909B4}" srcId="{6B8A1B1C-3CF4-084C-B7B9-090314903F0F}" destId="{8F49CB7B-2F94-EC47-9604-4908AABE579E}" srcOrd="2" destOrd="0" parTransId="{8A6FB78B-7F54-0F4D-9961-BDBFF48851F3}" sibTransId="{44FBC631-03FD-1E4A-9FC4-37FD07CFBA85}"/>
    <dgm:cxn modelId="{F97C275B-D7DB-3A4B-A999-6830324AC91B}" type="presOf" srcId="{31538968-7D94-344E-8C9D-BE8E5BE7C3B2}" destId="{3B4E1D80-3A5F-AA4E-B1B1-99F3651AA54C}" srcOrd="0" destOrd="0" presId="urn:microsoft.com/office/officeart/2008/layout/VerticalCurvedList"/>
    <dgm:cxn modelId="{38037E95-377D-D84C-ADF7-3491F980ADDD}" srcId="{6B8A1B1C-3CF4-084C-B7B9-090314903F0F}" destId="{31538968-7D94-344E-8C9D-BE8E5BE7C3B2}" srcOrd="0" destOrd="0" parTransId="{CF76521A-925C-8A46-8442-56C364C7F33A}" sibTransId="{D2468D1B-9E57-934F-B178-763AE28301DE}"/>
    <dgm:cxn modelId="{4836B496-34A4-6145-AB09-1FEB351DFF98}" srcId="{6B8A1B1C-3CF4-084C-B7B9-090314903F0F}" destId="{B61438A1-41DC-5845-A329-E99C9AEFC2FA}" srcOrd="1" destOrd="0" parTransId="{68C4A468-AA43-E044-93F2-E5D4AF747613}" sibTransId="{E634FD6C-4BDF-6A45-80A4-2A85E42B6EEB}"/>
    <dgm:cxn modelId="{20C237A5-0DF7-AF44-B419-DFB74FDC4AB8}" type="presOf" srcId="{D2468D1B-9E57-934F-B178-763AE28301DE}" destId="{C9C37767-4BD4-AC43-AAF1-A743B4851DB1}" srcOrd="0" destOrd="0" presId="urn:microsoft.com/office/officeart/2008/layout/VerticalCurvedList"/>
    <dgm:cxn modelId="{C19245BD-0536-C04C-8F1D-0A1FD88CFCD3}" type="presOf" srcId="{D3E2C88A-4500-5A4E-B59B-20B76BE4610B}" destId="{7236D264-1B68-D64E-B059-39C433035D45}" srcOrd="0" destOrd="0" presId="urn:microsoft.com/office/officeart/2008/layout/VerticalCurvedList"/>
    <dgm:cxn modelId="{5FE89AE2-9DD5-C84A-B82A-B0A99F8AA7F8}" type="presOf" srcId="{6B8A1B1C-3CF4-084C-B7B9-090314903F0F}" destId="{64CCECDC-0090-7940-B5CD-B5E355CA603D}" srcOrd="0" destOrd="0" presId="urn:microsoft.com/office/officeart/2008/layout/VerticalCurvedList"/>
    <dgm:cxn modelId="{1E90E2FD-7959-EA45-A7D2-0C0ABB26B791}" srcId="{6B8A1B1C-3CF4-084C-B7B9-090314903F0F}" destId="{D3E2C88A-4500-5A4E-B59B-20B76BE4610B}" srcOrd="3" destOrd="0" parTransId="{46053822-708F-AE46-934E-6AB97E29EE6D}" sibTransId="{A1A8F7CE-3AE9-A84B-82CD-70272127A3BC}"/>
    <dgm:cxn modelId="{661D60D7-0514-7446-9127-763C8D32E0EB}" type="presParOf" srcId="{64CCECDC-0090-7940-B5CD-B5E355CA603D}" destId="{72F17FBD-3FBF-7441-A04C-80C0F5E86E7C}" srcOrd="0" destOrd="0" presId="urn:microsoft.com/office/officeart/2008/layout/VerticalCurvedList"/>
    <dgm:cxn modelId="{00007367-2B98-174A-B621-C4499D0215D4}" type="presParOf" srcId="{72F17FBD-3FBF-7441-A04C-80C0F5E86E7C}" destId="{86F281CB-30B3-8B49-A1A1-318DB8D6CAD8}" srcOrd="0" destOrd="0" presId="urn:microsoft.com/office/officeart/2008/layout/VerticalCurvedList"/>
    <dgm:cxn modelId="{47C1422A-C37D-3B46-AA78-EFDE4E366FA2}" type="presParOf" srcId="{86F281CB-30B3-8B49-A1A1-318DB8D6CAD8}" destId="{43AAA5C8-FE19-B340-9EEE-F154DB23A316}" srcOrd="0" destOrd="0" presId="urn:microsoft.com/office/officeart/2008/layout/VerticalCurvedList"/>
    <dgm:cxn modelId="{C94B5FCD-EFC2-6644-8D9E-33836C26CD8A}" type="presParOf" srcId="{86F281CB-30B3-8B49-A1A1-318DB8D6CAD8}" destId="{C9C37767-4BD4-AC43-AAF1-A743B4851DB1}" srcOrd="1" destOrd="0" presId="urn:microsoft.com/office/officeart/2008/layout/VerticalCurvedList"/>
    <dgm:cxn modelId="{8EC6C0BC-5D85-E141-9AF2-741B3AAF3612}" type="presParOf" srcId="{86F281CB-30B3-8B49-A1A1-318DB8D6CAD8}" destId="{1E2A5DA7-4F9E-F04F-AB37-5139776B7C6B}" srcOrd="2" destOrd="0" presId="urn:microsoft.com/office/officeart/2008/layout/VerticalCurvedList"/>
    <dgm:cxn modelId="{9BE2F7D9-13E1-9344-A3D5-734A655BB264}" type="presParOf" srcId="{86F281CB-30B3-8B49-A1A1-318DB8D6CAD8}" destId="{10788F39-5485-F543-B08D-F09E053DE97A}" srcOrd="3" destOrd="0" presId="urn:microsoft.com/office/officeart/2008/layout/VerticalCurvedList"/>
    <dgm:cxn modelId="{754ECB76-7A84-F14C-A92A-B4B84271DB94}" type="presParOf" srcId="{72F17FBD-3FBF-7441-A04C-80C0F5E86E7C}" destId="{3B4E1D80-3A5F-AA4E-B1B1-99F3651AA54C}" srcOrd="1" destOrd="0" presId="urn:microsoft.com/office/officeart/2008/layout/VerticalCurvedList"/>
    <dgm:cxn modelId="{40B2B4E4-A85A-E54B-BDE4-B9C8F75A2504}" type="presParOf" srcId="{72F17FBD-3FBF-7441-A04C-80C0F5E86E7C}" destId="{3AEE53AF-391F-0748-BB0C-FB483F6F8829}" srcOrd="2" destOrd="0" presId="urn:microsoft.com/office/officeart/2008/layout/VerticalCurvedList"/>
    <dgm:cxn modelId="{83CC08C8-C833-A64A-BAD1-BDC8C91F186E}" type="presParOf" srcId="{3AEE53AF-391F-0748-BB0C-FB483F6F8829}" destId="{ED496214-5052-D148-8537-E443D3CD04F4}" srcOrd="0" destOrd="0" presId="urn:microsoft.com/office/officeart/2008/layout/VerticalCurvedList"/>
    <dgm:cxn modelId="{E4CA7AD0-481A-FE49-B92D-956AF45697CF}" type="presParOf" srcId="{72F17FBD-3FBF-7441-A04C-80C0F5E86E7C}" destId="{6AE67048-399E-FA45-A207-4554327B299B}" srcOrd="3" destOrd="0" presId="urn:microsoft.com/office/officeart/2008/layout/VerticalCurvedList"/>
    <dgm:cxn modelId="{255B25D0-E894-8D42-87C0-49AAA74DB6FD}" type="presParOf" srcId="{72F17FBD-3FBF-7441-A04C-80C0F5E86E7C}" destId="{E9D19D49-BA2A-1841-8544-E14C83C36C1B}" srcOrd="4" destOrd="0" presId="urn:microsoft.com/office/officeart/2008/layout/VerticalCurvedList"/>
    <dgm:cxn modelId="{7184B09F-750D-2F4B-A663-ED1D508E4491}" type="presParOf" srcId="{E9D19D49-BA2A-1841-8544-E14C83C36C1B}" destId="{9F64DA55-19DE-9243-9CEC-B78CFA786C7C}" srcOrd="0" destOrd="0" presId="urn:microsoft.com/office/officeart/2008/layout/VerticalCurvedList"/>
    <dgm:cxn modelId="{F8AB631F-DDC9-AF4D-A865-1FEECCE8B5A4}" type="presParOf" srcId="{72F17FBD-3FBF-7441-A04C-80C0F5E86E7C}" destId="{9445477C-CE7E-6546-9CAE-B6FC279918C4}" srcOrd="5" destOrd="0" presId="urn:microsoft.com/office/officeart/2008/layout/VerticalCurvedList"/>
    <dgm:cxn modelId="{74850ACC-7581-F849-980C-DF64BD81F229}" type="presParOf" srcId="{72F17FBD-3FBF-7441-A04C-80C0F5E86E7C}" destId="{144B4049-95B3-AF46-9D48-E09F9469713F}" srcOrd="6" destOrd="0" presId="urn:microsoft.com/office/officeart/2008/layout/VerticalCurvedList"/>
    <dgm:cxn modelId="{8E2502F2-568E-514C-8EB0-6862BFE031F5}" type="presParOf" srcId="{144B4049-95B3-AF46-9D48-E09F9469713F}" destId="{85FABFD0-F657-9942-96A5-0D8E6AFA519F}" srcOrd="0" destOrd="0" presId="urn:microsoft.com/office/officeart/2008/layout/VerticalCurvedList"/>
    <dgm:cxn modelId="{E2506E50-6E9B-EB4C-A177-C84BECE1B6F3}" type="presParOf" srcId="{72F17FBD-3FBF-7441-A04C-80C0F5E86E7C}" destId="{7236D264-1B68-D64E-B059-39C433035D45}" srcOrd="7" destOrd="0" presId="urn:microsoft.com/office/officeart/2008/layout/VerticalCurvedList"/>
    <dgm:cxn modelId="{7D89AA85-D739-D742-8995-A1578611ADB3}" type="presParOf" srcId="{72F17FBD-3FBF-7441-A04C-80C0F5E86E7C}" destId="{4353CE71-9A4B-D24B-B655-8FE61DA0EAEB}" srcOrd="8" destOrd="0" presId="urn:microsoft.com/office/officeart/2008/layout/VerticalCurvedList"/>
    <dgm:cxn modelId="{A0868733-1F9F-134D-8B6D-97F3B73D6484}" type="presParOf" srcId="{4353CE71-9A4B-D24B-B655-8FE61DA0EAEB}" destId="{33D9B269-21A9-AA4A-87A6-CB24A5E6D56B}"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C37767-4BD4-AC43-AAF1-A743B4851DB1}">
      <dsp:nvSpPr>
        <dsp:cNvPr id="0" name=""/>
        <dsp:cNvSpPr/>
      </dsp:nvSpPr>
      <dsp:spPr>
        <a:xfrm>
          <a:off x="-5342993" y="-818223"/>
          <a:ext cx="6362167" cy="6362167"/>
        </a:xfrm>
        <a:prstGeom prst="blockArc">
          <a:avLst>
            <a:gd name="adj1" fmla="val 18900000"/>
            <a:gd name="adj2" fmla="val 2700000"/>
            <a:gd name="adj3" fmla="val 340"/>
          </a:avLst>
        </a:prstGeom>
        <a:noFill/>
        <a:ln w="15875" cap="flat" cmpd="sng" algn="ctr">
          <a:solidFill>
            <a:schemeClr val="dk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3B4E1D80-3A5F-AA4E-B1B1-99F3651AA54C}">
      <dsp:nvSpPr>
        <dsp:cNvPr id="0" name=""/>
        <dsp:cNvSpPr/>
      </dsp:nvSpPr>
      <dsp:spPr>
        <a:xfrm>
          <a:off x="533583" y="363313"/>
          <a:ext cx="3487869" cy="727004"/>
        </a:xfrm>
        <a:prstGeom prst="rect">
          <a:avLst/>
        </a:prstGeom>
        <a:gradFill rotWithShape="0">
          <a:gsLst>
            <a:gs pos="0">
              <a:srgbClr val="355071">
                <a:hueOff val="0"/>
                <a:satOff val="0"/>
                <a:lumOff val="0"/>
                <a:alphaOff val="0"/>
                <a:tint val="94000"/>
                <a:satMod val="100000"/>
                <a:lumMod val="108000"/>
              </a:srgbClr>
            </a:gs>
            <a:gs pos="50000">
              <a:srgbClr val="355071">
                <a:hueOff val="0"/>
                <a:satOff val="0"/>
                <a:lumOff val="0"/>
                <a:alphaOff val="0"/>
                <a:tint val="98000"/>
                <a:shade val="100000"/>
                <a:satMod val="100000"/>
                <a:lumMod val="100000"/>
              </a:srgbClr>
            </a:gs>
            <a:gs pos="100000">
              <a:srgbClr val="355071">
                <a:hueOff val="0"/>
                <a:satOff val="0"/>
                <a:lumOff val="0"/>
                <a:alphaOff val="0"/>
                <a:shade val="72000"/>
                <a:satMod val="120000"/>
                <a:lumMod val="100000"/>
              </a:srgbClr>
            </a:gs>
          </a:gsLst>
          <a:lin ang="5400000" scaled="0"/>
        </a:gradFill>
        <a:ln>
          <a:noFill/>
        </a:ln>
        <a:effectLst>
          <a:outerShdw blurRad="50800" dist="25400" dir="5400000" rotWithShape="0">
            <a:srgbClr val="000000">
              <a:alpha val="2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99077" tIns="88900" rIns="88900" bIns="88900" numCol="1" spcCol="1270" anchor="ctr" anchorCtr="0">
          <a:noAutofit/>
        </a:bodyPr>
        <a:lstStyle/>
        <a:p>
          <a:pPr marL="0" lvl="0" indent="0" algn="l" defTabSz="1555750">
            <a:lnSpc>
              <a:spcPct val="90000"/>
            </a:lnSpc>
            <a:spcBef>
              <a:spcPct val="0"/>
            </a:spcBef>
            <a:spcAft>
              <a:spcPct val="35000"/>
            </a:spcAft>
            <a:buNone/>
          </a:pPr>
          <a:r>
            <a:rPr lang="en-GB" sz="3500" kern="1200">
              <a:solidFill>
                <a:prstClr val="white"/>
              </a:solidFill>
              <a:latin typeface="Tw Cen MT" panose="020B0602020104020603"/>
              <a:ea typeface="+mn-ea"/>
              <a:cs typeface="+mn-cs"/>
            </a:rPr>
            <a:t>DEFINE</a:t>
          </a:r>
          <a:endParaRPr lang="en-GB" sz="3500" kern="1200" dirty="0">
            <a:solidFill>
              <a:prstClr val="white"/>
            </a:solidFill>
            <a:latin typeface="Tw Cen MT" panose="020B0602020104020603"/>
            <a:ea typeface="+mn-ea"/>
            <a:cs typeface="+mn-cs"/>
          </a:endParaRPr>
        </a:p>
      </dsp:txBody>
      <dsp:txXfrm>
        <a:off x="533583" y="363313"/>
        <a:ext cx="3487869" cy="727004"/>
      </dsp:txXfrm>
    </dsp:sp>
    <dsp:sp modelId="{ED496214-5052-D148-8537-E443D3CD04F4}">
      <dsp:nvSpPr>
        <dsp:cNvPr id="0" name=""/>
        <dsp:cNvSpPr/>
      </dsp:nvSpPr>
      <dsp:spPr>
        <a:xfrm>
          <a:off x="69272" y="225173"/>
          <a:ext cx="908755" cy="908755"/>
        </a:xfrm>
        <a:prstGeom prst="ellipse">
          <a:avLst/>
        </a:prstGeom>
        <a:solidFill>
          <a:schemeClr val="lt2">
            <a:hueOff val="0"/>
            <a:satOff val="0"/>
            <a:lumOff val="0"/>
            <a:alphaOff val="0"/>
          </a:schemeClr>
        </a:solidFill>
        <a:ln w="9525" cap="flat" cmpd="sng" algn="ctr">
          <a:solidFill>
            <a:schemeClr val="dk2">
              <a:hueOff val="0"/>
              <a:satOff val="0"/>
              <a:lumOff val="0"/>
              <a:alphaOff val="0"/>
            </a:schemeClr>
          </a:solidFill>
          <a:prstDash val="solid"/>
        </a:ln>
        <a:effectLst>
          <a:outerShdw blurRad="50800" dist="25400" dir="5400000" rotWithShape="0">
            <a:srgbClr val="000000">
              <a:alpha val="28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6AE67048-399E-FA45-A207-4554327B299B}">
      <dsp:nvSpPr>
        <dsp:cNvPr id="0" name=""/>
        <dsp:cNvSpPr/>
      </dsp:nvSpPr>
      <dsp:spPr>
        <a:xfrm>
          <a:off x="950392" y="1454009"/>
          <a:ext cx="3071061" cy="727004"/>
        </a:xfrm>
        <a:prstGeom prst="rect">
          <a:avLst/>
        </a:prstGeom>
        <a:gradFill rotWithShape="0">
          <a:gsLst>
            <a:gs pos="0">
              <a:schemeClr val="dk2">
                <a:hueOff val="0"/>
                <a:satOff val="0"/>
                <a:lumOff val="0"/>
                <a:alphaOff val="0"/>
                <a:tint val="94000"/>
                <a:satMod val="100000"/>
                <a:lumMod val="108000"/>
              </a:schemeClr>
            </a:gs>
            <a:gs pos="50000">
              <a:schemeClr val="dk2">
                <a:hueOff val="0"/>
                <a:satOff val="0"/>
                <a:lumOff val="0"/>
                <a:alphaOff val="0"/>
                <a:tint val="98000"/>
                <a:shade val="100000"/>
                <a:satMod val="100000"/>
                <a:lumMod val="100000"/>
              </a:schemeClr>
            </a:gs>
            <a:gs pos="100000">
              <a:schemeClr val="dk2">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7060" tIns="88900" rIns="88900" bIns="88900" numCol="1" spcCol="1270" anchor="ctr" anchorCtr="0">
          <a:noAutofit/>
        </a:bodyPr>
        <a:lstStyle/>
        <a:p>
          <a:pPr marL="0" lvl="0" indent="0" algn="l" defTabSz="1555750">
            <a:lnSpc>
              <a:spcPct val="90000"/>
            </a:lnSpc>
            <a:spcBef>
              <a:spcPct val="0"/>
            </a:spcBef>
            <a:spcAft>
              <a:spcPct val="35000"/>
            </a:spcAft>
            <a:buNone/>
          </a:pPr>
          <a:r>
            <a:rPr lang="en-GB" sz="3500" kern="1200" dirty="0"/>
            <a:t>PREPARE</a:t>
          </a:r>
        </a:p>
      </dsp:txBody>
      <dsp:txXfrm>
        <a:off x="950392" y="1454009"/>
        <a:ext cx="3071061" cy="727004"/>
      </dsp:txXfrm>
    </dsp:sp>
    <dsp:sp modelId="{9F64DA55-19DE-9243-9CEC-B78CFA786C7C}">
      <dsp:nvSpPr>
        <dsp:cNvPr id="0" name=""/>
        <dsp:cNvSpPr/>
      </dsp:nvSpPr>
      <dsp:spPr>
        <a:xfrm>
          <a:off x="496014" y="1363133"/>
          <a:ext cx="908755" cy="908755"/>
        </a:xfrm>
        <a:prstGeom prst="ellipse">
          <a:avLst/>
        </a:prstGeom>
        <a:solidFill>
          <a:schemeClr val="lt2">
            <a:hueOff val="0"/>
            <a:satOff val="0"/>
            <a:lumOff val="0"/>
            <a:alphaOff val="0"/>
          </a:schemeClr>
        </a:solidFill>
        <a:ln w="9525" cap="flat" cmpd="sng" algn="ctr">
          <a:solidFill>
            <a:schemeClr val="dk2">
              <a:hueOff val="0"/>
              <a:satOff val="0"/>
              <a:lumOff val="0"/>
              <a:alphaOff val="0"/>
            </a:schemeClr>
          </a:solidFill>
          <a:prstDash val="solid"/>
        </a:ln>
        <a:effectLst>
          <a:outerShdw blurRad="50800" dist="25400" dir="5400000" rotWithShape="0">
            <a:srgbClr val="000000">
              <a:alpha val="28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9445477C-CE7E-6546-9CAE-B6FC279918C4}">
      <dsp:nvSpPr>
        <dsp:cNvPr id="0" name=""/>
        <dsp:cNvSpPr/>
      </dsp:nvSpPr>
      <dsp:spPr>
        <a:xfrm>
          <a:off x="950392" y="2544705"/>
          <a:ext cx="3071061" cy="727004"/>
        </a:xfrm>
        <a:prstGeom prst="rect">
          <a:avLst/>
        </a:prstGeom>
        <a:gradFill rotWithShape="0">
          <a:gsLst>
            <a:gs pos="0">
              <a:schemeClr val="dk2">
                <a:hueOff val="0"/>
                <a:satOff val="0"/>
                <a:lumOff val="0"/>
                <a:alphaOff val="0"/>
                <a:tint val="94000"/>
                <a:satMod val="100000"/>
                <a:lumMod val="108000"/>
              </a:schemeClr>
            </a:gs>
            <a:gs pos="50000">
              <a:schemeClr val="dk2">
                <a:hueOff val="0"/>
                <a:satOff val="0"/>
                <a:lumOff val="0"/>
                <a:alphaOff val="0"/>
                <a:tint val="98000"/>
                <a:shade val="100000"/>
                <a:satMod val="100000"/>
                <a:lumMod val="100000"/>
              </a:schemeClr>
            </a:gs>
            <a:gs pos="100000">
              <a:schemeClr val="dk2">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7060" tIns="88900" rIns="88900" bIns="88900" numCol="1" spcCol="1270" anchor="ctr" anchorCtr="0">
          <a:noAutofit/>
        </a:bodyPr>
        <a:lstStyle/>
        <a:p>
          <a:pPr marL="0" lvl="0" indent="0" algn="l" defTabSz="1555750">
            <a:lnSpc>
              <a:spcPct val="90000"/>
            </a:lnSpc>
            <a:spcBef>
              <a:spcPct val="0"/>
            </a:spcBef>
            <a:spcAft>
              <a:spcPct val="35000"/>
            </a:spcAft>
            <a:buNone/>
          </a:pPr>
          <a:r>
            <a:rPr lang="en-GB" sz="3500" kern="1200" dirty="0"/>
            <a:t>ANALYSE</a:t>
          </a:r>
        </a:p>
      </dsp:txBody>
      <dsp:txXfrm>
        <a:off x="950392" y="2544705"/>
        <a:ext cx="3071061" cy="727004"/>
      </dsp:txXfrm>
    </dsp:sp>
    <dsp:sp modelId="{85FABFD0-F657-9942-96A5-0D8E6AFA519F}">
      <dsp:nvSpPr>
        <dsp:cNvPr id="0" name=""/>
        <dsp:cNvSpPr/>
      </dsp:nvSpPr>
      <dsp:spPr>
        <a:xfrm>
          <a:off x="496014" y="2453830"/>
          <a:ext cx="908755" cy="908755"/>
        </a:xfrm>
        <a:prstGeom prst="ellipse">
          <a:avLst/>
        </a:prstGeom>
        <a:solidFill>
          <a:schemeClr val="lt2">
            <a:hueOff val="0"/>
            <a:satOff val="0"/>
            <a:lumOff val="0"/>
            <a:alphaOff val="0"/>
          </a:schemeClr>
        </a:solidFill>
        <a:ln w="9525" cap="flat" cmpd="sng" algn="ctr">
          <a:solidFill>
            <a:schemeClr val="dk2">
              <a:hueOff val="0"/>
              <a:satOff val="0"/>
              <a:lumOff val="0"/>
              <a:alphaOff val="0"/>
            </a:schemeClr>
          </a:solidFill>
          <a:prstDash val="solid"/>
        </a:ln>
        <a:effectLst>
          <a:outerShdw blurRad="50800" dist="25400" dir="5400000" rotWithShape="0">
            <a:srgbClr val="000000">
              <a:alpha val="28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7236D264-1B68-D64E-B059-39C433035D45}">
      <dsp:nvSpPr>
        <dsp:cNvPr id="0" name=""/>
        <dsp:cNvSpPr/>
      </dsp:nvSpPr>
      <dsp:spPr>
        <a:xfrm>
          <a:off x="533583" y="3635401"/>
          <a:ext cx="3487869" cy="727004"/>
        </a:xfrm>
        <a:prstGeom prst="rect">
          <a:avLst/>
        </a:prstGeom>
        <a:gradFill rotWithShape="0">
          <a:gsLst>
            <a:gs pos="0">
              <a:schemeClr val="dk2">
                <a:hueOff val="0"/>
                <a:satOff val="0"/>
                <a:lumOff val="0"/>
                <a:alphaOff val="0"/>
                <a:tint val="94000"/>
                <a:satMod val="100000"/>
                <a:lumMod val="108000"/>
              </a:schemeClr>
            </a:gs>
            <a:gs pos="50000">
              <a:schemeClr val="dk2">
                <a:hueOff val="0"/>
                <a:satOff val="0"/>
                <a:lumOff val="0"/>
                <a:alphaOff val="0"/>
                <a:tint val="98000"/>
                <a:shade val="100000"/>
                <a:satMod val="100000"/>
                <a:lumMod val="100000"/>
              </a:schemeClr>
            </a:gs>
            <a:gs pos="100000">
              <a:schemeClr val="dk2">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7060" tIns="88900" rIns="88900" bIns="88900" numCol="1" spcCol="1270" anchor="ctr" anchorCtr="0">
          <a:noAutofit/>
        </a:bodyPr>
        <a:lstStyle/>
        <a:p>
          <a:pPr marL="0" lvl="0" indent="0" algn="l" defTabSz="1555750">
            <a:lnSpc>
              <a:spcPct val="90000"/>
            </a:lnSpc>
            <a:spcBef>
              <a:spcPct val="0"/>
            </a:spcBef>
            <a:spcAft>
              <a:spcPct val="35000"/>
            </a:spcAft>
            <a:buNone/>
          </a:pPr>
          <a:r>
            <a:rPr lang="en-GB" sz="3500" kern="1200" dirty="0"/>
            <a:t>DELIVER</a:t>
          </a:r>
        </a:p>
      </dsp:txBody>
      <dsp:txXfrm>
        <a:off x="533583" y="3635401"/>
        <a:ext cx="3487869" cy="727004"/>
      </dsp:txXfrm>
    </dsp:sp>
    <dsp:sp modelId="{33D9B269-21A9-AA4A-87A6-CB24A5E6D56B}">
      <dsp:nvSpPr>
        <dsp:cNvPr id="0" name=""/>
        <dsp:cNvSpPr/>
      </dsp:nvSpPr>
      <dsp:spPr>
        <a:xfrm>
          <a:off x="79205" y="3544526"/>
          <a:ext cx="908755" cy="908755"/>
        </a:xfrm>
        <a:prstGeom prst="ellipse">
          <a:avLst/>
        </a:prstGeom>
        <a:solidFill>
          <a:schemeClr val="lt2">
            <a:hueOff val="0"/>
            <a:satOff val="0"/>
            <a:lumOff val="0"/>
            <a:alphaOff val="0"/>
          </a:schemeClr>
        </a:solidFill>
        <a:ln w="9525" cap="flat" cmpd="sng" algn="ctr">
          <a:solidFill>
            <a:schemeClr val="dk2">
              <a:hueOff val="0"/>
              <a:satOff val="0"/>
              <a:lumOff val="0"/>
              <a:alphaOff val="0"/>
            </a:schemeClr>
          </a:solidFill>
          <a:prstDash val="solid"/>
        </a:ln>
        <a:effectLst>
          <a:outerShdw blurRad="50800" dist="25400" dir="5400000" rotWithShape="0">
            <a:srgbClr val="000000">
              <a:alpha val="28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1EDBE-3D29-9245-9DAF-0EDBA3DBCC2F}" type="datetimeFigureOut">
              <a:rPr lang="en-US" smtClean="0"/>
              <a:t>6/30/25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F1482-3E76-4449-94C3-8CB422805995}" type="slidenum">
              <a:rPr lang="en-US" smtClean="0"/>
              <a:t>‹#›</a:t>
            </a:fld>
            <a:endParaRPr lang="en-US"/>
          </a:p>
        </p:txBody>
      </p:sp>
    </p:spTree>
    <p:extLst>
      <p:ext uri="{BB962C8B-B14F-4D97-AF65-F5344CB8AC3E}">
        <p14:creationId xmlns:p14="http://schemas.microsoft.com/office/powerpoint/2010/main" val="2934030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F1482-3E76-4449-94C3-8CB422805995}" type="slidenum">
              <a:rPr lang="en-US" smtClean="0"/>
              <a:t>1</a:t>
            </a:fld>
            <a:endParaRPr lang="en-US"/>
          </a:p>
        </p:txBody>
      </p:sp>
    </p:spTree>
    <p:extLst>
      <p:ext uri="{BB962C8B-B14F-4D97-AF65-F5344CB8AC3E}">
        <p14:creationId xmlns:p14="http://schemas.microsoft.com/office/powerpoint/2010/main" val="24355421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F1482-3E76-4449-94C3-8CB422805995}" type="slidenum">
              <a:rPr lang="en-US" smtClean="0"/>
              <a:t>10</a:t>
            </a:fld>
            <a:endParaRPr lang="en-US"/>
          </a:p>
        </p:txBody>
      </p:sp>
    </p:spTree>
    <p:extLst>
      <p:ext uri="{BB962C8B-B14F-4D97-AF65-F5344CB8AC3E}">
        <p14:creationId xmlns:p14="http://schemas.microsoft.com/office/powerpoint/2010/main" val="36398283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B872A4-D94F-82A0-607B-964794BD3F6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CA887E-0CEB-EA9F-87CA-088FA9579EC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3B4C015-FF5E-DA20-1890-9143FC6D6C5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7825AD9-A18B-65B8-BB6B-8FC300FDEAA6}"/>
              </a:ext>
            </a:extLst>
          </p:cNvPr>
          <p:cNvSpPr>
            <a:spLocks noGrp="1"/>
          </p:cNvSpPr>
          <p:nvPr>
            <p:ph type="sldNum" sz="quarter" idx="5"/>
          </p:nvPr>
        </p:nvSpPr>
        <p:spPr/>
        <p:txBody>
          <a:bodyPr/>
          <a:lstStyle/>
          <a:p>
            <a:fld id="{222F1482-3E76-4449-94C3-8CB422805995}" type="slidenum">
              <a:rPr lang="en-US" smtClean="0"/>
              <a:t>11</a:t>
            </a:fld>
            <a:endParaRPr lang="en-US"/>
          </a:p>
        </p:txBody>
      </p:sp>
    </p:spTree>
    <p:extLst>
      <p:ext uri="{BB962C8B-B14F-4D97-AF65-F5344CB8AC3E}">
        <p14:creationId xmlns:p14="http://schemas.microsoft.com/office/powerpoint/2010/main" val="4176621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F1482-3E76-4449-94C3-8CB422805995}" type="slidenum">
              <a:rPr lang="en-US" smtClean="0"/>
              <a:t>2</a:t>
            </a:fld>
            <a:endParaRPr lang="en-US"/>
          </a:p>
        </p:txBody>
      </p:sp>
    </p:spTree>
    <p:extLst>
      <p:ext uri="{BB962C8B-B14F-4D97-AF65-F5344CB8AC3E}">
        <p14:creationId xmlns:p14="http://schemas.microsoft.com/office/powerpoint/2010/main" val="770427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F1482-3E76-4449-94C3-8CB422805995}" type="slidenum">
              <a:rPr lang="en-US" smtClean="0"/>
              <a:t>3</a:t>
            </a:fld>
            <a:endParaRPr lang="en-US"/>
          </a:p>
        </p:txBody>
      </p:sp>
    </p:spTree>
    <p:extLst>
      <p:ext uri="{BB962C8B-B14F-4D97-AF65-F5344CB8AC3E}">
        <p14:creationId xmlns:p14="http://schemas.microsoft.com/office/powerpoint/2010/main" val="3357976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F1482-3E76-4449-94C3-8CB422805995}" type="slidenum">
              <a:rPr lang="en-US" smtClean="0"/>
              <a:t>4</a:t>
            </a:fld>
            <a:endParaRPr lang="en-US"/>
          </a:p>
        </p:txBody>
      </p:sp>
    </p:spTree>
    <p:extLst>
      <p:ext uri="{BB962C8B-B14F-4D97-AF65-F5344CB8AC3E}">
        <p14:creationId xmlns:p14="http://schemas.microsoft.com/office/powerpoint/2010/main" val="655197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F1482-3E76-4449-94C3-8CB422805995}" type="slidenum">
              <a:rPr lang="en-US" smtClean="0"/>
              <a:t>5</a:t>
            </a:fld>
            <a:endParaRPr lang="en-US"/>
          </a:p>
        </p:txBody>
      </p:sp>
    </p:spTree>
    <p:extLst>
      <p:ext uri="{BB962C8B-B14F-4D97-AF65-F5344CB8AC3E}">
        <p14:creationId xmlns:p14="http://schemas.microsoft.com/office/powerpoint/2010/main" val="2694070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F1482-3E76-4449-94C3-8CB422805995}" type="slidenum">
              <a:rPr lang="en-US" smtClean="0"/>
              <a:t>6</a:t>
            </a:fld>
            <a:endParaRPr lang="en-US"/>
          </a:p>
        </p:txBody>
      </p:sp>
    </p:spTree>
    <p:extLst>
      <p:ext uri="{BB962C8B-B14F-4D97-AF65-F5344CB8AC3E}">
        <p14:creationId xmlns:p14="http://schemas.microsoft.com/office/powerpoint/2010/main" val="10347767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F1482-3E76-4449-94C3-8CB422805995}" type="slidenum">
              <a:rPr lang="en-US" smtClean="0"/>
              <a:t>7</a:t>
            </a:fld>
            <a:endParaRPr lang="en-US"/>
          </a:p>
        </p:txBody>
      </p:sp>
    </p:spTree>
    <p:extLst>
      <p:ext uri="{BB962C8B-B14F-4D97-AF65-F5344CB8AC3E}">
        <p14:creationId xmlns:p14="http://schemas.microsoft.com/office/powerpoint/2010/main" val="33428488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222F1482-3E76-4449-94C3-8CB422805995}" type="slidenum">
              <a:rPr lang="en-US" smtClean="0"/>
              <a:t>8</a:t>
            </a:fld>
            <a:endParaRPr lang="en-US"/>
          </a:p>
        </p:txBody>
      </p:sp>
    </p:spTree>
    <p:extLst>
      <p:ext uri="{BB962C8B-B14F-4D97-AF65-F5344CB8AC3E}">
        <p14:creationId xmlns:p14="http://schemas.microsoft.com/office/powerpoint/2010/main" val="1895683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F1482-3E76-4449-94C3-8CB422805995}" type="slidenum">
              <a:rPr lang="en-US" smtClean="0"/>
              <a:t>9</a:t>
            </a:fld>
            <a:endParaRPr lang="en-US"/>
          </a:p>
        </p:txBody>
      </p:sp>
    </p:spTree>
    <p:extLst>
      <p:ext uri="{BB962C8B-B14F-4D97-AF65-F5344CB8AC3E}">
        <p14:creationId xmlns:p14="http://schemas.microsoft.com/office/powerpoint/2010/main" val="41798817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6/30/25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6/30/25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6/30/25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6/30/25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6/30/25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GB"/>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6/30/25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GB"/>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6/30/25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6/30/25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GB"/>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6/30/25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6/30/25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GB"/>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6/30/25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6/30/25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6/30/25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6/30/25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6/30/25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GB"/>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6/30/25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6/30/25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6/30/25</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sv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7.svg"/><Relationship Id="rId5" Type="http://schemas.openxmlformats.org/officeDocument/2006/relationships/diagramQuickStyle" Target="../diagrams/quickStyle1.xml"/><Relationship Id="rId15" Type="http://schemas.openxmlformats.org/officeDocument/2006/relationships/image" Target="../media/image11.svg"/><Relationship Id="rId10" Type="http://schemas.openxmlformats.org/officeDocument/2006/relationships/image" Target="../media/image6.png"/><Relationship Id="rId4" Type="http://schemas.openxmlformats.org/officeDocument/2006/relationships/diagramLayout" Target="../diagrams/layout1.xml"/><Relationship Id="rId9" Type="http://schemas.openxmlformats.org/officeDocument/2006/relationships/image" Target="../media/image5.svg"/><Relationship Id="rId1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D59A0-5BF6-5BDE-3CCD-C827299BC0C7}"/>
              </a:ext>
            </a:extLst>
          </p:cNvPr>
          <p:cNvSpPr>
            <a:spLocks noGrp="1"/>
          </p:cNvSpPr>
          <p:nvPr>
            <p:ph type="ctrTitle"/>
          </p:nvPr>
        </p:nvSpPr>
        <p:spPr>
          <a:xfrm>
            <a:off x="1751012" y="2117034"/>
            <a:ext cx="8689976" cy="769795"/>
          </a:xfrm>
        </p:spPr>
        <p:txBody>
          <a:bodyPr>
            <a:normAutofit/>
          </a:bodyPr>
          <a:lstStyle/>
          <a:p>
            <a:r>
              <a:rPr lang="en-US" dirty="0"/>
              <a:t>Australia Rain prediction</a:t>
            </a:r>
          </a:p>
        </p:txBody>
      </p:sp>
      <p:sp>
        <p:nvSpPr>
          <p:cNvPr id="3" name="Subtitle 2">
            <a:extLst>
              <a:ext uri="{FF2B5EF4-FFF2-40B4-BE49-F238E27FC236}">
                <a16:creationId xmlns:a16="http://schemas.microsoft.com/office/drawing/2014/main" id="{CC11D25F-5A11-4D95-486B-84E1A0F1F373}"/>
              </a:ext>
            </a:extLst>
          </p:cNvPr>
          <p:cNvSpPr>
            <a:spLocks noGrp="1"/>
          </p:cNvSpPr>
          <p:nvPr>
            <p:ph type="subTitle" idx="1"/>
          </p:nvPr>
        </p:nvSpPr>
        <p:spPr>
          <a:xfrm>
            <a:off x="1751012" y="3789218"/>
            <a:ext cx="8689976" cy="1371599"/>
          </a:xfrm>
        </p:spPr>
        <p:txBody>
          <a:bodyPr>
            <a:normAutofit/>
          </a:bodyPr>
          <a:lstStyle/>
          <a:p>
            <a:r>
              <a:rPr lang="en-US" sz="1600" dirty="0"/>
              <a:t>Iod cohort </a:t>
            </a:r>
            <a:r>
              <a:rPr lang="en-US" sz="1600" dirty="0" err="1"/>
              <a:t>feb</a:t>
            </a:r>
            <a:r>
              <a:rPr lang="en-US" sz="1600" dirty="0"/>
              <a:t> 2025</a:t>
            </a:r>
          </a:p>
          <a:p>
            <a:r>
              <a:rPr lang="en-US" sz="1600" dirty="0"/>
              <a:t>June 30, 2025</a:t>
            </a:r>
          </a:p>
          <a:p>
            <a:r>
              <a:rPr lang="en-US" sz="1600" dirty="0"/>
              <a:t>Francesca </a:t>
            </a:r>
            <a:r>
              <a:rPr lang="en-US" sz="1600" dirty="0" err="1"/>
              <a:t>felizardo</a:t>
            </a:r>
            <a:endParaRPr lang="en-US" sz="1600" dirty="0"/>
          </a:p>
        </p:txBody>
      </p:sp>
      <p:sp>
        <p:nvSpPr>
          <p:cNvPr id="4" name="Title 1">
            <a:extLst>
              <a:ext uri="{FF2B5EF4-FFF2-40B4-BE49-F238E27FC236}">
                <a16:creationId xmlns:a16="http://schemas.microsoft.com/office/drawing/2014/main" id="{725383BF-8E23-253F-6BD5-A34A5319D82A}"/>
              </a:ext>
            </a:extLst>
          </p:cNvPr>
          <p:cNvSpPr txBox="1">
            <a:spLocks/>
          </p:cNvSpPr>
          <p:nvPr/>
        </p:nvSpPr>
        <p:spPr>
          <a:xfrm>
            <a:off x="1751012" y="2911188"/>
            <a:ext cx="8689976" cy="58095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kern="1200" cap="all" baseline="0">
                <a:solidFill>
                  <a:schemeClr val="tx1"/>
                </a:solidFill>
                <a:effectLst/>
                <a:latin typeface="+mj-lt"/>
                <a:ea typeface="+mj-ea"/>
                <a:cs typeface="+mj-cs"/>
              </a:defRPr>
            </a:lvl1pPr>
          </a:lstStyle>
          <a:p>
            <a:r>
              <a:rPr lang="en-US" sz="2800" dirty="0"/>
              <a:t>Will it rain tomorrow?</a:t>
            </a:r>
          </a:p>
        </p:txBody>
      </p:sp>
      <p:cxnSp>
        <p:nvCxnSpPr>
          <p:cNvPr id="6" name="Straight Connector 5">
            <a:extLst>
              <a:ext uri="{FF2B5EF4-FFF2-40B4-BE49-F238E27FC236}">
                <a16:creationId xmlns:a16="http://schemas.microsoft.com/office/drawing/2014/main" id="{1A9171F0-F2FF-98A6-CB86-8586275ED044}"/>
              </a:ext>
            </a:extLst>
          </p:cNvPr>
          <p:cNvCxnSpPr/>
          <p:nvPr/>
        </p:nvCxnSpPr>
        <p:spPr>
          <a:xfrm>
            <a:off x="2733261" y="2911188"/>
            <a:ext cx="6788426" cy="0"/>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08504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C6AD44-3715-3551-8A8B-EE6CCA24AB43}"/>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CA160E43-A725-4D3F-AC65-76B54A942517}"/>
              </a:ext>
            </a:extLst>
          </p:cNvPr>
          <p:cNvSpPr txBox="1">
            <a:spLocks/>
          </p:cNvSpPr>
          <p:nvPr/>
        </p:nvSpPr>
        <p:spPr>
          <a:xfrm>
            <a:off x="913774" y="792137"/>
            <a:ext cx="10364451" cy="673717"/>
          </a:xfrm>
          <a:prstGeom prst="rect">
            <a:avLst/>
          </a:prstGeom>
        </p:spPr>
        <p:txBody>
          <a:bodyP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dirty="0"/>
              <a:t>summary and Future work</a:t>
            </a:r>
          </a:p>
        </p:txBody>
      </p:sp>
      <p:sp>
        <p:nvSpPr>
          <p:cNvPr id="5" name="Rounded Rectangle 4">
            <a:extLst>
              <a:ext uri="{FF2B5EF4-FFF2-40B4-BE49-F238E27FC236}">
                <a16:creationId xmlns:a16="http://schemas.microsoft.com/office/drawing/2014/main" id="{B540D6CB-463A-38EB-6DB5-37D4E1868A72}"/>
              </a:ext>
            </a:extLst>
          </p:cNvPr>
          <p:cNvSpPr/>
          <p:nvPr/>
        </p:nvSpPr>
        <p:spPr>
          <a:xfrm>
            <a:off x="6261905" y="1632156"/>
            <a:ext cx="4365583" cy="4803366"/>
          </a:xfrm>
          <a:prstGeom prst="round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Future Work</a:t>
            </a:r>
          </a:p>
          <a:p>
            <a:endParaRPr lang="en-US" dirty="0">
              <a:solidFill>
                <a:schemeClr val="tx1"/>
              </a:solidFill>
            </a:endParaRPr>
          </a:p>
          <a:p>
            <a:pPr marL="285750" indent="-285750">
              <a:buFont typeface="Wingdings" pitchFamily="2" charset="2"/>
              <a:buChar char="Ø"/>
            </a:pPr>
            <a:r>
              <a:rPr lang="en-US" dirty="0">
                <a:solidFill>
                  <a:schemeClr val="tx1"/>
                </a:solidFill>
              </a:rPr>
              <a:t>Acquire more recent weather data for Australia</a:t>
            </a:r>
          </a:p>
          <a:p>
            <a:endParaRPr lang="en-US" dirty="0">
              <a:solidFill>
                <a:schemeClr val="tx1"/>
              </a:solidFill>
            </a:endParaRPr>
          </a:p>
          <a:p>
            <a:pPr marL="285750" indent="-285750">
              <a:buFont typeface="Wingdings" pitchFamily="2" charset="2"/>
              <a:buChar char="Ø"/>
            </a:pPr>
            <a:r>
              <a:rPr lang="en-US" dirty="0">
                <a:solidFill>
                  <a:schemeClr val="tx1"/>
                </a:solidFill>
              </a:rPr>
              <a:t>Further Analysis potentially split by locations or states in Australia to see if the </a:t>
            </a:r>
            <a:r>
              <a:rPr lang="en-US" dirty="0" err="1">
                <a:solidFill>
                  <a:schemeClr val="tx1"/>
                </a:solidFill>
              </a:rPr>
              <a:t>behaviour</a:t>
            </a:r>
            <a:r>
              <a:rPr lang="en-US" dirty="0">
                <a:solidFill>
                  <a:schemeClr val="tx1"/>
                </a:solidFill>
              </a:rPr>
              <a:t> changes</a:t>
            </a:r>
          </a:p>
          <a:p>
            <a:pPr marL="285750" indent="-285750">
              <a:buFont typeface="Wingdings" pitchFamily="2" charset="2"/>
              <a:buChar char="Ø"/>
            </a:pPr>
            <a:endParaRPr lang="en-US" dirty="0">
              <a:solidFill>
                <a:schemeClr val="tx1"/>
              </a:solidFill>
            </a:endParaRPr>
          </a:p>
          <a:p>
            <a:pPr marL="285750" indent="-285750">
              <a:buFont typeface="Wingdings" pitchFamily="2" charset="2"/>
              <a:buChar char="Ø"/>
            </a:pPr>
            <a:r>
              <a:rPr lang="en-US" dirty="0">
                <a:solidFill>
                  <a:schemeClr val="tx1"/>
                </a:solidFill>
              </a:rPr>
              <a:t>More iterations to further fine tune hyperparameters (esp. for Random Forest and XG Boost) to improve scores</a:t>
            </a:r>
          </a:p>
          <a:p>
            <a:pPr marL="285750" indent="-285750">
              <a:buFont typeface="Wingdings" pitchFamily="2" charset="2"/>
              <a:buChar char="Ø"/>
            </a:pPr>
            <a:endParaRPr lang="en-US" dirty="0">
              <a:solidFill>
                <a:schemeClr val="tx1"/>
              </a:solidFill>
            </a:endParaRPr>
          </a:p>
          <a:p>
            <a:pPr marL="285750" indent="-285750">
              <a:buFont typeface="Wingdings" pitchFamily="2" charset="2"/>
              <a:buChar char="Ø"/>
            </a:pPr>
            <a:r>
              <a:rPr lang="en-US" dirty="0">
                <a:solidFill>
                  <a:schemeClr val="tx1"/>
                </a:solidFill>
              </a:rPr>
              <a:t>Model deployment</a:t>
            </a:r>
          </a:p>
        </p:txBody>
      </p:sp>
      <p:sp>
        <p:nvSpPr>
          <p:cNvPr id="6" name="Rounded Rectangle 5">
            <a:extLst>
              <a:ext uri="{FF2B5EF4-FFF2-40B4-BE49-F238E27FC236}">
                <a16:creationId xmlns:a16="http://schemas.microsoft.com/office/drawing/2014/main" id="{C55BE025-A9E8-715B-C352-038436D7CB83}"/>
              </a:ext>
            </a:extLst>
          </p:cNvPr>
          <p:cNvSpPr/>
          <p:nvPr/>
        </p:nvSpPr>
        <p:spPr>
          <a:xfrm>
            <a:off x="1730417" y="1632155"/>
            <a:ext cx="4365583" cy="4803367"/>
          </a:xfrm>
          <a:prstGeom prst="round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rPr>
              <a:t>Insights Summary</a:t>
            </a:r>
          </a:p>
          <a:p>
            <a:endParaRPr lang="en-US" dirty="0">
              <a:solidFill>
                <a:schemeClr val="bg1"/>
              </a:solidFill>
            </a:endParaRPr>
          </a:p>
          <a:p>
            <a:pPr marL="285750" indent="-285750">
              <a:buFont typeface="Wingdings" pitchFamily="2" charset="2"/>
              <a:buChar char="Ø"/>
            </a:pPr>
            <a:r>
              <a:rPr lang="en-US" dirty="0">
                <a:solidFill>
                  <a:schemeClr val="bg1"/>
                </a:solidFill>
              </a:rPr>
              <a:t>Afternoon Humidity will signal next day rain the best in Australia and has a strong positive relationship with rain</a:t>
            </a:r>
          </a:p>
          <a:p>
            <a:pPr marL="285750" indent="-285750">
              <a:buFont typeface="Wingdings" pitchFamily="2" charset="2"/>
              <a:buChar char="Ø"/>
            </a:pPr>
            <a:endParaRPr lang="en-US" dirty="0">
              <a:solidFill>
                <a:schemeClr val="bg1"/>
              </a:solidFill>
            </a:endParaRPr>
          </a:p>
          <a:p>
            <a:pPr marL="285750" indent="-285750">
              <a:buFont typeface="Wingdings" pitchFamily="2" charset="2"/>
              <a:buChar char="Ø"/>
            </a:pPr>
            <a:r>
              <a:rPr lang="en-US" dirty="0">
                <a:solidFill>
                  <a:schemeClr val="bg1"/>
                </a:solidFill>
              </a:rPr>
              <a:t>Logistic Regression, Random Forest and XG Boost can all predict next day rain with acceptable scores however it is essential to note that dependent on the need some models are more fit for purpose</a:t>
            </a:r>
          </a:p>
          <a:p>
            <a:pPr marL="285750" indent="-285750">
              <a:buFont typeface="Wingdings" pitchFamily="2" charset="2"/>
              <a:buChar char="Ø"/>
            </a:pPr>
            <a:endParaRPr lang="en-US" dirty="0">
              <a:solidFill>
                <a:schemeClr val="bg1"/>
              </a:solidFill>
            </a:endParaRPr>
          </a:p>
          <a:p>
            <a:pPr marL="285750" indent="-285750">
              <a:buFont typeface="Wingdings" pitchFamily="2" charset="2"/>
              <a:buChar char="Ø"/>
            </a:pPr>
            <a:r>
              <a:rPr lang="en-US" dirty="0">
                <a:solidFill>
                  <a:schemeClr val="bg1"/>
                </a:solidFill>
              </a:rPr>
              <a:t>Overall XG Boost is the best model predictor</a:t>
            </a:r>
          </a:p>
          <a:p>
            <a:pPr marL="285750" indent="-285750">
              <a:buFont typeface="Wingdings" pitchFamily="2" charset="2"/>
              <a:buChar char="Ø"/>
            </a:pPr>
            <a:endParaRPr lang="en-US" dirty="0">
              <a:solidFill>
                <a:schemeClr val="bg1"/>
              </a:solidFill>
            </a:endParaRPr>
          </a:p>
        </p:txBody>
      </p:sp>
    </p:spTree>
    <p:extLst>
      <p:ext uri="{BB962C8B-B14F-4D97-AF65-F5344CB8AC3E}">
        <p14:creationId xmlns:p14="http://schemas.microsoft.com/office/powerpoint/2010/main" val="786152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86D468-7DB1-84BC-35B1-52EB977BB5DC}"/>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A081B2CA-2423-5BEB-248C-5DE5408177A6}"/>
              </a:ext>
            </a:extLst>
          </p:cNvPr>
          <p:cNvSpPr txBox="1">
            <a:spLocks/>
          </p:cNvSpPr>
          <p:nvPr/>
        </p:nvSpPr>
        <p:spPr>
          <a:xfrm>
            <a:off x="913774" y="2755283"/>
            <a:ext cx="10364451" cy="673717"/>
          </a:xfrm>
          <a:prstGeom prst="rect">
            <a:avLst/>
          </a:prstGeom>
        </p:spPr>
        <p:txBody>
          <a:bodyP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dirty="0"/>
              <a:t>Thank you!</a:t>
            </a:r>
          </a:p>
        </p:txBody>
      </p:sp>
    </p:spTree>
    <p:extLst>
      <p:ext uri="{BB962C8B-B14F-4D97-AF65-F5344CB8AC3E}">
        <p14:creationId xmlns:p14="http://schemas.microsoft.com/office/powerpoint/2010/main" val="16205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14B0B-456B-88B2-85EB-3CCEBB276BFD}"/>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7CC05C99-84DE-5393-E953-CA3DCF337EA7}"/>
              </a:ext>
            </a:extLst>
          </p:cNvPr>
          <p:cNvSpPr>
            <a:spLocks noGrp="1"/>
          </p:cNvSpPr>
          <p:nvPr>
            <p:ph sz="quarter" idx="13"/>
          </p:nvPr>
        </p:nvSpPr>
        <p:spPr>
          <a:xfrm>
            <a:off x="914399" y="2214694"/>
            <a:ext cx="10363826" cy="3728906"/>
          </a:xfrm>
        </p:spPr>
        <p:txBody>
          <a:bodyPr/>
          <a:lstStyle/>
          <a:p>
            <a:pPr>
              <a:buFont typeface="Wingdings" pitchFamily="2" charset="2"/>
              <a:buChar char="Ø"/>
            </a:pPr>
            <a:r>
              <a:rPr lang="en-US" dirty="0"/>
              <a:t>METHODOLOGY OVERVIEW AND SCOPE</a:t>
            </a:r>
          </a:p>
          <a:p>
            <a:pPr>
              <a:buFont typeface="Wingdings" pitchFamily="2" charset="2"/>
              <a:buChar char="Ø"/>
            </a:pPr>
            <a:r>
              <a:rPr lang="en-US" dirty="0"/>
              <a:t>PROJECT BACKGROUND (OBJECTIVE AND DATA SOURCE)</a:t>
            </a:r>
          </a:p>
          <a:p>
            <a:pPr>
              <a:buFont typeface="Wingdings" pitchFamily="2" charset="2"/>
              <a:buChar char="Ø"/>
            </a:pPr>
            <a:r>
              <a:rPr lang="en-US" dirty="0"/>
              <a:t>UNDERSTANDING the DATA</a:t>
            </a:r>
          </a:p>
          <a:p>
            <a:pPr>
              <a:buFont typeface="Wingdings" pitchFamily="2" charset="2"/>
              <a:buChar char="Ø"/>
            </a:pPr>
            <a:r>
              <a:rPr lang="en-US" dirty="0"/>
              <a:t>Feature analysis</a:t>
            </a:r>
          </a:p>
          <a:p>
            <a:pPr>
              <a:buFont typeface="Wingdings" pitchFamily="2" charset="2"/>
              <a:buChar char="Ø"/>
            </a:pPr>
            <a:r>
              <a:rPr lang="en-US" dirty="0"/>
              <a:t>MODELLING AND SCORING </a:t>
            </a:r>
          </a:p>
          <a:p>
            <a:pPr>
              <a:buFont typeface="Wingdings" pitchFamily="2" charset="2"/>
              <a:buChar char="Ø"/>
            </a:pPr>
            <a:r>
              <a:rPr lang="en-US" dirty="0"/>
              <a:t>PREDICTION</a:t>
            </a:r>
          </a:p>
          <a:p>
            <a:pPr>
              <a:buFont typeface="Wingdings" pitchFamily="2" charset="2"/>
              <a:buChar char="Ø"/>
            </a:pPr>
            <a:r>
              <a:rPr lang="en-US" dirty="0"/>
              <a:t>SUMMARY AND FUTURE WORK</a:t>
            </a:r>
          </a:p>
          <a:p>
            <a:pPr>
              <a:buFont typeface="Wingdings" pitchFamily="2" charset="2"/>
              <a:buChar char="Ø"/>
            </a:pPr>
            <a:endParaRPr lang="en-US" dirty="0"/>
          </a:p>
        </p:txBody>
      </p:sp>
    </p:spTree>
    <p:extLst>
      <p:ext uri="{BB962C8B-B14F-4D97-AF65-F5344CB8AC3E}">
        <p14:creationId xmlns:p14="http://schemas.microsoft.com/office/powerpoint/2010/main" val="2019200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a:extLst>
              <a:ext uri="{FF2B5EF4-FFF2-40B4-BE49-F238E27FC236}">
                <a16:creationId xmlns:a16="http://schemas.microsoft.com/office/drawing/2014/main" id="{214C9714-77C3-77A3-5B1F-203C5AA08C6E}"/>
              </a:ext>
            </a:extLst>
          </p:cNvPr>
          <p:cNvSpPr/>
          <p:nvPr/>
        </p:nvSpPr>
        <p:spPr>
          <a:xfrm>
            <a:off x="4763175" y="2055656"/>
            <a:ext cx="6376772" cy="744646"/>
          </a:xfrm>
          <a:prstGeom prst="round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PROJECT GOAL</a:t>
            </a:r>
          </a:p>
          <a:p>
            <a:r>
              <a:rPr lang="en-US" sz="1600" dirty="0">
                <a:solidFill>
                  <a:schemeClr val="tx1"/>
                </a:solidFill>
              </a:rPr>
              <a:t>UNDERSTANDING OUR DATA (SOURCE AND SCOPE)</a:t>
            </a:r>
          </a:p>
        </p:txBody>
      </p:sp>
      <p:sp>
        <p:nvSpPr>
          <p:cNvPr id="2" name="Title 1">
            <a:extLst>
              <a:ext uri="{FF2B5EF4-FFF2-40B4-BE49-F238E27FC236}">
                <a16:creationId xmlns:a16="http://schemas.microsoft.com/office/drawing/2014/main" id="{0D6AA9EA-3947-7A76-42BE-E197E9B69624}"/>
              </a:ext>
            </a:extLst>
          </p:cNvPr>
          <p:cNvSpPr>
            <a:spLocks noGrp="1"/>
          </p:cNvSpPr>
          <p:nvPr>
            <p:ph type="title"/>
          </p:nvPr>
        </p:nvSpPr>
        <p:spPr>
          <a:xfrm>
            <a:off x="913775" y="618517"/>
            <a:ext cx="10364451" cy="1085592"/>
          </a:xfrm>
        </p:spPr>
        <p:txBody>
          <a:bodyPr>
            <a:normAutofit/>
          </a:bodyPr>
          <a:lstStyle/>
          <a:p>
            <a:r>
              <a:rPr lang="en-US" dirty="0"/>
              <a:t>PROJECT METHODOLOGY OVERVIEW</a:t>
            </a:r>
          </a:p>
        </p:txBody>
      </p:sp>
      <p:graphicFrame>
        <p:nvGraphicFramePr>
          <p:cNvPr id="4" name="Content Placeholder 3">
            <a:extLst>
              <a:ext uri="{FF2B5EF4-FFF2-40B4-BE49-F238E27FC236}">
                <a16:creationId xmlns:a16="http://schemas.microsoft.com/office/drawing/2014/main" id="{32B60964-5C27-8B37-DFE0-FFCC1255ABDD}"/>
              </a:ext>
            </a:extLst>
          </p:cNvPr>
          <p:cNvGraphicFramePr>
            <a:graphicFrameLocks noGrp="1"/>
          </p:cNvGraphicFramePr>
          <p:nvPr>
            <p:ph sz="quarter" idx="13"/>
            <p:extLst>
              <p:ext uri="{D42A27DB-BD31-4B8C-83A1-F6EECF244321}">
                <p14:modId xmlns:p14="http://schemas.microsoft.com/office/powerpoint/2010/main" val="3251431657"/>
              </p:ext>
            </p:extLst>
          </p:nvPr>
        </p:nvGraphicFramePr>
        <p:xfrm>
          <a:off x="676084" y="1704109"/>
          <a:ext cx="4087091" cy="47257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Oval 5" descr="Group brainstorm with solid fill">
            <a:extLst>
              <a:ext uri="{FF2B5EF4-FFF2-40B4-BE49-F238E27FC236}">
                <a16:creationId xmlns:a16="http://schemas.microsoft.com/office/drawing/2014/main" id="{8983749B-2837-9AA7-4144-E200583A3C63}"/>
              </a:ext>
            </a:extLst>
          </p:cNvPr>
          <p:cNvSpPr/>
          <p:nvPr/>
        </p:nvSpPr>
        <p:spPr>
          <a:xfrm>
            <a:off x="773727" y="1929281"/>
            <a:ext cx="852385" cy="860420"/>
          </a:xfrm>
          <a:prstGeom prst="ellipse">
            <a:avLst/>
          </a:prstGeom>
          <a:blipFill>
            <a:blip r:embed="rId8">
              <a:extLst>
                <a:ext uri="{96DAC541-7B7A-43D3-8B79-37D633B846F1}">
                  <asvg:svgBlip xmlns:asvg="http://schemas.microsoft.com/office/drawing/2016/SVG/main" r:embed="rId9"/>
                </a:ext>
              </a:extLst>
            </a:blip>
            <a:srcRect/>
            <a:stretch>
              <a:fillRect l="-1000" r="-1000"/>
            </a:stretch>
          </a:blipFill>
          <a:ln>
            <a:noFill/>
          </a:ln>
        </p:spPr>
        <p:style>
          <a:lnRef idx="2">
            <a:schemeClr val="lt1">
              <a:hueOff val="0"/>
              <a:satOff val="0"/>
              <a:lumOff val="0"/>
              <a:alphaOff val="0"/>
            </a:schemeClr>
          </a:lnRef>
          <a:fillRef idx="1">
            <a:scrgbClr r="0" g="0" b="0"/>
          </a:fillRef>
          <a:effectRef idx="0">
            <a:schemeClr val="accent3">
              <a:tint val="50000"/>
              <a:hueOff val="0"/>
              <a:satOff val="0"/>
              <a:lumOff val="0"/>
              <a:alphaOff val="0"/>
            </a:schemeClr>
          </a:effectRef>
          <a:fontRef idx="minor">
            <a:schemeClr val="lt1">
              <a:hueOff val="0"/>
              <a:satOff val="0"/>
              <a:lumOff val="0"/>
              <a:alphaOff val="0"/>
            </a:schemeClr>
          </a:fontRef>
        </p:style>
        <p:txBody>
          <a:bodyPr/>
          <a:lstStyle/>
          <a:p>
            <a:endParaRPr lang="en-US"/>
          </a:p>
        </p:txBody>
      </p:sp>
      <p:sp>
        <p:nvSpPr>
          <p:cNvPr id="7" name="Oval 6">
            <a:extLst>
              <a:ext uri="{FF2B5EF4-FFF2-40B4-BE49-F238E27FC236}">
                <a16:creationId xmlns:a16="http://schemas.microsoft.com/office/drawing/2014/main" id="{326FE749-62BD-BD8E-4786-264F61ACF5BC}"/>
              </a:ext>
            </a:extLst>
          </p:cNvPr>
          <p:cNvSpPr/>
          <p:nvPr/>
        </p:nvSpPr>
        <p:spPr>
          <a:xfrm>
            <a:off x="1250325" y="3151850"/>
            <a:ext cx="751573" cy="744646"/>
          </a:xfrm>
          <a:prstGeom prst="ellipse">
            <a:avLst/>
          </a:prstGeom>
          <a:blipFill>
            <a:blip r:embed="rId10">
              <a:extLst>
                <a:ext uri="{96DAC541-7B7A-43D3-8B79-37D633B846F1}">
                  <asvg:svgBlip xmlns:asvg="http://schemas.microsoft.com/office/drawing/2016/SVG/main" r:embed="rId11"/>
                </a:ext>
              </a:extLst>
            </a:blip>
            <a:srcRect/>
            <a:stretch>
              <a:fillRect/>
            </a:stretch>
          </a:blipFill>
          <a:ln>
            <a:noFill/>
          </a:ln>
        </p:spPr>
        <p:style>
          <a:lnRef idx="2">
            <a:schemeClr val="lt1">
              <a:hueOff val="0"/>
              <a:satOff val="0"/>
              <a:lumOff val="0"/>
              <a:alphaOff val="0"/>
            </a:schemeClr>
          </a:lnRef>
          <a:fillRef idx="1">
            <a:scrgbClr r="0" g="0" b="0"/>
          </a:fillRef>
          <a:effectRef idx="0">
            <a:schemeClr val="accent3">
              <a:tint val="50000"/>
              <a:hueOff val="1705598"/>
              <a:satOff val="861"/>
              <a:lumOff val="1458"/>
              <a:alphaOff val="0"/>
            </a:schemeClr>
          </a:effectRef>
          <a:fontRef idx="minor">
            <a:schemeClr val="lt1">
              <a:hueOff val="0"/>
              <a:satOff val="0"/>
              <a:lumOff val="0"/>
              <a:alphaOff val="0"/>
            </a:schemeClr>
          </a:fontRef>
        </p:style>
        <p:txBody>
          <a:bodyPr/>
          <a:lstStyle/>
          <a:p>
            <a:endParaRPr lang="en-US"/>
          </a:p>
        </p:txBody>
      </p:sp>
      <p:sp>
        <p:nvSpPr>
          <p:cNvPr id="8" name="Oval 7" descr="Research with solid fill">
            <a:extLst>
              <a:ext uri="{FF2B5EF4-FFF2-40B4-BE49-F238E27FC236}">
                <a16:creationId xmlns:a16="http://schemas.microsoft.com/office/drawing/2014/main" id="{BF9DCCE5-64C4-2308-EB5D-3608E6DE31D7}"/>
              </a:ext>
            </a:extLst>
          </p:cNvPr>
          <p:cNvSpPr/>
          <p:nvPr/>
        </p:nvSpPr>
        <p:spPr>
          <a:xfrm>
            <a:off x="1264179" y="4258645"/>
            <a:ext cx="723864" cy="661519"/>
          </a:xfrm>
          <a:prstGeom prst="ellipse">
            <a:avLst/>
          </a:prstGeom>
          <a:blipFill>
            <a:blip r:embed="rId12">
              <a:extLst>
                <a:ext uri="{96DAC541-7B7A-43D3-8B79-37D633B846F1}">
                  <asvg:svgBlip xmlns:asvg="http://schemas.microsoft.com/office/drawing/2016/SVG/main" r:embed="rId13"/>
                </a:ext>
              </a:extLst>
            </a:blip>
            <a:srcRect/>
            <a:stretch>
              <a:fillRect/>
            </a:stretch>
          </a:blipFill>
          <a:ln>
            <a:noFill/>
          </a:ln>
        </p:spPr>
        <p:style>
          <a:lnRef idx="2">
            <a:schemeClr val="lt1">
              <a:hueOff val="0"/>
              <a:satOff val="0"/>
              <a:lumOff val="0"/>
              <a:alphaOff val="0"/>
            </a:schemeClr>
          </a:lnRef>
          <a:fillRef idx="1">
            <a:scrgbClr r="0" g="0" b="0"/>
          </a:fillRef>
          <a:effectRef idx="0">
            <a:schemeClr val="accent3">
              <a:tint val="50000"/>
              <a:hueOff val="3411197"/>
              <a:satOff val="1722"/>
              <a:lumOff val="2917"/>
              <a:alphaOff val="0"/>
            </a:schemeClr>
          </a:effectRef>
          <a:fontRef idx="minor">
            <a:schemeClr val="lt1">
              <a:hueOff val="0"/>
              <a:satOff val="0"/>
              <a:lumOff val="0"/>
              <a:alphaOff val="0"/>
            </a:schemeClr>
          </a:fontRef>
        </p:style>
        <p:txBody>
          <a:bodyPr/>
          <a:lstStyle/>
          <a:p>
            <a:endParaRPr lang="en-US"/>
          </a:p>
        </p:txBody>
      </p:sp>
      <p:sp>
        <p:nvSpPr>
          <p:cNvPr id="9" name="Oval 8" descr="Drawing Figure outline">
            <a:extLst>
              <a:ext uri="{FF2B5EF4-FFF2-40B4-BE49-F238E27FC236}">
                <a16:creationId xmlns:a16="http://schemas.microsoft.com/office/drawing/2014/main" id="{463CCE92-56E5-5E81-BB59-8A0CCD3D29D6}"/>
              </a:ext>
            </a:extLst>
          </p:cNvPr>
          <p:cNvSpPr/>
          <p:nvPr/>
        </p:nvSpPr>
        <p:spPr>
          <a:xfrm>
            <a:off x="858769" y="5358092"/>
            <a:ext cx="682300" cy="647664"/>
          </a:xfrm>
          <a:prstGeom prst="ellipse">
            <a:avLst/>
          </a:prstGeom>
          <a:blipFill>
            <a:blip r:embed="rId14">
              <a:extLst>
                <a:ext uri="{96DAC541-7B7A-43D3-8B79-37D633B846F1}">
                  <asvg:svgBlip xmlns:asvg="http://schemas.microsoft.com/office/drawing/2016/SVG/main" r:embed="rId15"/>
                </a:ext>
              </a:extLst>
            </a:blip>
            <a:srcRect/>
            <a:stretch>
              <a:fillRect/>
            </a:stretch>
          </a:blipFill>
          <a:ln>
            <a:noFill/>
          </a:ln>
        </p:spPr>
        <p:style>
          <a:lnRef idx="2">
            <a:schemeClr val="lt1">
              <a:hueOff val="0"/>
              <a:satOff val="0"/>
              <a:lumOff val="0"/>
              <a:alphaOff val="0"/>
            </a:schemeClr>
          </a:lnRef>
          <a:fillRef idx="1">
            <a:scrgbClr r="0" g="0" b="0"/>
          </a:fillRef>
          <a:effectRef idx="0">
            <a:schemeClr val="accent3">
              <a:tint val="50000"/>
              <a:hueOff val="5116795"/>
              <a:satOff val="2583"/>
              <a:lumOff val="4375"/>
              <a:alphaOff val="0"/>
            </a:schemeClr>
          </a:effectRef>
          <a:fontRef idx="minor">
            <a:schemeClr val="lt1">
              <a:hueOff val="0"/>
              <a:satOff val="0"/>
              <a:lumOff val="0"/>
              <a:alphaOff val="0"/>
            </a:schemeClr>
          </a:fontRef>
        </p:style>
        <p:txBody>
          <a:bodyPr/>
          <a:lstStyle/>
          <a:p>
            <a:endParaRPr lang="en-US"/>
          </a:p>
        </p:txBody>
      </p:sp>
      <p:sp>
        <p:nvSpPr>
          <p:cNvPr id="13" name="Rounded Rectangle 12">
            <a:extLst>
              <a:ext uri="{FF2B5EF4-FFF2-40B4-BE49-F238E27FC236}">
                <a16:creationId xmlns:a16="http://schemas.microsoft.com/office/drawing/2014/main" id="{44058B80-DBBF-63B0-C664-887AD5160587}"/>
              </a:ext>
            </a:extLst>
          </p:cNvPr>
          <p:cNvSpPr/>
          <p:nvPr/>
        </p:nvSpPr>
        <p:spPr>
          <a:xfrm>
            <a:off x="4763175" y="3141248"/>
            <a:ext cx="6376772" cy="744646"/>
          </a:xfrm>
          <a:prstGeom prst="round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DATA WRANGLING, CLEANING AND PROFILING</a:t>
            </a:r>
          </a:p>
        </p:txBody>
      </p:sp>
      <p:sp>
        <p:nvSpPr>
          <p:cNvPr id="14" name="Rounded Rectangle 13">
            <a:extLst>
              <a:ext uri="{FF2B5EF4-FFF2-40B4-BE49-F238E27FC236}">
                <a16:creationId xmlns:a16="http://schemas.microsoft.com/office/drawing/2014/main" id="{D745BE8D-697A-F454-A967-0A1971B4E807}"/>
              </a:ext>
            </a:extLst>
          </p:cNvPr>
          <p:cNvSpPr/>
          <p:nvPr/>
        </p:nvSpPr>
        <p:spPr>
          <a:xfrm>
            <a:off x="4763175" y="4226840"/>
            <a:ext cx="6376772" cy="744646"/>
          </a:xfrm>
          <a:prstGeom prst="round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EXPLORATORY DATA ANALYSIS &amp; FEATURE SELECTION</a:t>
            </a:r>
          </a:p>
          <a:p>
            <a:r>
              <a:rPr lang="en-US" sz="1400" dirty="0">
                <a:solidFill>
                  <a:schemeClr val="tx1"/>
                </a:solidFill>
              </a:rPr>
              <a:t>MODELLING AND PREDICTION (RANDOM FOREST, XGBOOST, LOG REGRESSION)</a:t>
            </a:r>
          </a:p>
          <a:p>
            <a:r>
              <a:rPr lang="en-US" sz="1400" dirty="0">
                <a:solidFill>
                  <a:schemeClr val="tx1"/>
                </a:solidFill>
              </a:rPr>
              <a:t>SCORE (ACCURACY, PRECISION, RECALL, F1 SCORE, ROC AUC)</a:t>
            </a:r>
          </a:p>
        </p:txBody>
      </p:sp>
      <p:sp>
        <p:nvSpPr>
          <p:cNvPr id="15" name="Rounded Rectangle 14">
            <a:extLst>
              <a:ext uri="{FF2B5EF4-FFF2-40B4-BE49-F238E27FC236}">
                <a16:creationId xmlns:a16="http://schemas.microsoft.com/office/drawing/2014/main" id="{D1EA25C7-D392-8AFA-9CAE-7FA6D88530BB}"/>
              </a:ext>
            </a:extLst>
          </p:cNvPr>
          <p:cNvSpPr/>
          <p:nvPr/>
        </p:nvSpPr>
        <p:spPr>
          <a:xfrm>
            <a:off x="4763174" y="5328334"/>
            <a:ext cx="6376771" cy="744646"/>
          </a:xfrm>
          <a:prstGeom prst="round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MODEL DEPLOYMENT</a:t>
            </a:r>
          </a:p>
        </p:txBody>
      </p:sp>
      <p:sp>
        <p:nvSpPr>
          <p:cNvPr id="16" name="5-point Star 15">
            <a:extLst>
              <a:ext uri="{FF2B5EF4-FFF2-40B4-BE49-F238E27FC236}">
                <a16:creationId xmlns:a16="http://schemas.microsoft.com/office/drawing/2014/main" id="{3098646B-1524-9D24-8CDB-8ACDFDC8E42E}"/>
              </a:ext>
            </a:extLst>
          </p:cNvPr>
          <p:cNvSpPr/>
          <p:nvPr/>
        </p:nvSpPr>
        <p:spPr>
          <a:xfrm>
            <a:off x="10618754" y="1698808"/>
            <a:ext cx="747311" cy="662389"/>
          </a:xfrm>
          <a:prstGeom prst="star5">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a:extLst>
              <a:ext uri="{FF2B5EF4-FFF2-40B4-BE49-F238E27FC236}">
                <a16:creationId xmlns:a16="http://schemas.microsoft.com/office/drawing/2014/main" id="{8F83CF70-8E2F-3779-94CD-C8C6666DC567}"/>
              </a:ext>
            </a:extLst>
          </p:cNvPr>
          <p:cNvSpPr/>
          <p:nvPr/>
        </p:nvSpPr>
        <p:spPr>
          <a:xfrm>
            <a:off x="10668592" y="2835335"/>
            <a:ext cx="747311" cy="662389"/>
          </a:xfrm>
          <a:prstGeom prst="star5">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a:extLst>
              <a:ext uri="{FF2B5EF4-FFF2-40B4-BE49-F238E27FC236}">
                <a16:creationId xmlns:a16="http://schemas.microsoft.com/office/drawing/2014/main" id="{BEF461BF-BC65-27EF-D71C-35A335DBEB40}"/>
              </a:ext>
            </a:extLst>
          </p:cNvPr>
          <p:cNvSpPr/>
          <p:nvPr/>
        </p:nvSpPr>
        <p:spPr>
          <a:xfrm>
            <a:off x="10668593" y="3896496"/>
            <a:ext cx="747311" cy="662389"/>
          </a:xfrm>
          <a:prstGeom prst="star5">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0CA54311-7B7E-B852-B38E-01D45CFCD3DE}"/>
              </a:ext>
            </a:extLst>
          </p:cNvPr>
          <p:cNvGrpSpPr/>
          <p:nvPr/>
        </p:nvGrpSpPr>
        <p:grpSpPr>
          <a:xfrm>
            <a:off x="1674889" y="6272349"/>
            <a:ext cx="2089479" cy="338554"/>
            <a:chOff x="9225023" y="6264231"/>
            <a:chExt cx="2089479" cy="338554"/>
          </a:xfrm>
        </p:grpSpPr>
        <p:sp>
          <p:nvSpPr>
            <p:cNvPr id="19" name="5-point Star 18">
              <a:extLst>
                <a:ext uri="{FF2B5EF4-FFF2-40B4-BE49-F238E27FC236}">
                  <a16:creationId xmlns:a16="http://schemas.microsoft.com/office/drawing/2014/main" id="{C0286668-50F2-5DD7-E3F3-029B7DD0E7F2}"/>
                </a:ext>
              </a:extLst>
            </p:cNvPr>
            <p:cNvSpPr/>
            <p:nvPr/>
          </p:nvSpPr>
          <p:spPr>
            <a:xfrm>
              <a:off x="9225023" y="6264231"/>
              <a:ext cx="335666" cy="331194"/>
            </a:xfrm>
            <a:prstGeom prst="star5">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547597D7-3BF6-3198-723F-78CABE7EB0DC}"/>
                </a:ext>
              </a:extLst>
            </p:cNvPr>
            <p:cNvSpPr txBox="1"/>
            <p:nvPr/>
          </p:nvSpPr>
          <p:spPr>
            <a:xfrm>
              <a:off x="9560689" y="6264231"/>
              <a:ext cx="1753813" cy="338554"/>
            </a:xfrm>
            <a:prstGeom prst="rect">
              <a:avLst/>
            </a:prstGeom>
            <a:noFill/>
          </p:spPr>
          <p:txBody>
            <a:bodyPr wrap="none" rtlCol="0">
              <a:spAutoFit/>
            </a:bodyPr>
            <a:lstStyle/>
            <a:p>
              <a:r>
                <a:rPr lang="en-US" sz="1600" dirty="0"/>
                <a:t>In scope for project</a:t>
              </a:r>
            </a:p>
          </p:txBody>
        </p:sp>
      </p:grpSp>
    </p:spTree>
    <p:extLst>
      <p:ext uri="{BB962C8B-B14F-4D97-AF65-F5344CB8AC3E}">
        <p14:creationId xmlns:p14="http://schemas.microsoft.com/office/powerpoint/2010/main" val="1326170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FC27D-F55B-DAAC-82F9-353D42E21537}"/>
              </a:ext>
            </a:extLst>
          </p:cNvPr>
          <p:cNvSpPr>
            <a:spLocks noGrp="1"/>
          </p:cNvSpPr>
          <p:nvPr>
            <p:ph type="title"/>
          </p:nvPr>
        </p:nvSpPr>
        <p:spPr>
          <a:xfrm>
            <a:off x="913775" y="618518"/>
            <a:ext cx="10364451" cy="933192"/>
          </a:xfrm>
        </p:spPr>
        <p:txBody>
          <a:bodyPr/>
          <a:lstStyle/>
          <a:p>
            <a:r>
              <a:rPr lang="en-US" dirty="0"/>
              <a:t>PROJECT BACKGROUND</a:t>
            </a:r>
          </a:p>
        </p:txBody>
      </p:sp>
      <p:sp>
        <p:nvSpPr>
          <p:cNvPr id="3" name="Content Placeholder 2">
            <a:extLst>
              <a:ext uri="{FF2B5EF4-FFF2-40B4-BE49-F238E27FC236}">
                <a16:creationId xmlns:a16="http://schemas.microsoft.com/office/drawing/2014/main" id="{28C801C5-D41B-3CF7-5D5F-4661C67C3E22}"/>
              </a:ext>
            </a:extLst>
          </p:cNvPr>
          <p:cNvSpPr>
            <a:spLocks noGrp="1"/>
          </p:cNvSpPr>
          <p:nvPr>
            <p:ph sz="quarter" idx="13"/>
          </p:nvPr>
        </p:nvSpPr>
        <p:spPr>
          <a:xfrm>
            <a:off x="914399" y="1868329"/>
            <a:ext cx="10363826" cy="4130689"/>
          </a:xfrm>
        </p:spPr>
        <p:txBody>
          <a:bodyPr/>
          <a:lstStyle/>
          <a:p>
            <a:r>
              <a:rPr lang="en-US" dirty="0"/>
              <a:t>PROJECT OBJECTIVES</a:t>
            </a:r>
          </a:p>
          <a:p>
            <a:pPr lvl="1">
              <a:buFont typeface="Wingdings" pitchFamily="2" charset="2"/>
              <a:buChar char="ü"/>
            </a:pPr>
            <a:r>
              <a:rPr lang="en-US" dirty="0"/>
              <a:t>UNDERSTAND THE MOST IMPORTANT FEATURES THAT CAN AFFECT RAIN IN AUSTRALIA</a:t>
            </a:r>
          </a:p>
          <a:p>
            <a:pPr lvl="1">
              <a:buFont typeface="Wingdings" pitchFamily="2" charset="2"/>
              <a:buChar char="ü"/>
            </a:pPr>
            <a:r>
              <a:rPr lang="en-US" dirty="0"/>
              <a:t>BUILD A MODEL THAT CAN PREDICT IF THERE WILL BE RAIN the next day in AUSTRALIA </a:t>
            </a:r>
          </a:p>
          <a:p>
            <a:pPr lvl="1">
              <a:buFont typeface="Wingdings" pitchFamily="2" charset="2"/>
              <a:buChar char="ü"/>
            </a:pPr>
            <a:r>
              <a:rPr lang="en-US" dirty="0"/>
              <a:t>BETTER INFORM AUSTRALIANS ON  RAIN WEATHER PREDICTIONS TO ALLOW THEM TO PLAN THEIR ACTIVITIES MORE EFFECTIVELY</a:t>
            </a:r>
          </a:p>
          <a:p>
            <a:endParaRPr lang="en-US" dirty="0"/>
          </a:p>
          <a:p>
            <a:r>
              <a:rPr lang="en-US" dirty="0"/>
              <a:t>Source</a:t>
            </a:r>
          </a:p>
          <a:p>
            <a:pPr lvl="1">
              <a:buFont typeface="Wingdings" pitchFamily="2" charset="2"/>
              <a:buChar char="ü"/>
            </a:pPr>
            <a:r>
              <a:rPr lang="en-US" dirty="0"/>
              <a:t>PROJECT SOURCE – KAGGLE</a:t>
            </a:r>
          </a:p>
          <a:p>
            <a:pPr lvl="1">
              <a:buFont typeface="Wingdings" pitchFamily="2" charset="2"/>
              <a:buChar char="ü"/>
            </a:pPr>
            <a:r>
              <a:rPr lang="en-US" dirty="0" err="1"/>
              <a:t>DATASEt</a:t>
            </a:r>
            <a:r>
              <a:rPr lang="en-US" dirty="0"/>
              <a:t> </a:t>
            </a:r>
          </a:p>
          <a:p>
            <a:pPr lvl="2">
              <a:buFont typeface="Courier New" panose="02070309020205020404" pitchFamily="49" charset="0"/>
              <a:buChar char="o"/>
            </a:pPr>
            <a:r>
              <a:rPr lang="en-US" dirty="0"/>
              <a:t>Bureau of meteorology Australia (10 years of daily weather records – 2007 to 2017)</a:t>
            </a:r>
          </a:p>
          <a:p>
            <a:endParaRPr lang="en-US" dirty="0"/>
          </a:p>
        </p:txBody>
      </p:sp>
    </p:spTree>
    <p:extLst>
      <p:ext uri="{BB962C8B-B14F-4D97-AF65-F5344CB8AC3E}">
        <p14:creationId xmlns:p14="http://schemas.microsoft.com/office/powerpoint/2010/main" val="1374696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569D2BD4-B0F5-C81B-CD47-369AB2459E4A}"/>
              </a:ext>
            </a:extLst>
          </p:cNvPr>
          <p:cNvGraphicFramePr>
            <a:graphicFrameLocks noGrp="1"/>
          </p:cNvGraphicFramePr>
          <p:nvPr>
            <p:extLst>
              <p:ext uri="{D42A27DB-BD31-4B8C-83A1-F6EECF244321}">
                <p14:modId xmlns:p14="http://schemas.microsoft.com/office/powerpoint/2010/main" val="833939568"/>
              </p:ext>
            </p:extLst>
          </p:nvPr>
        </p:nvGraphicFramePr>
        <p:xfrm>
          <a:off x="1402465" y="1503814"/>
          <a:ext cx="4031697" cy="4941105"/>
        </p:xfrm>
        <a:graphic>
          <a:graphicData uri="http://schemas.openxmlformats.org/drawingml/2006/table">
            <a:tbl>
              <a:tblPr>
                <a:tableStyleId>{2D5ABB26-0587-4C30-8999-92F81FD0307C}</a:tableStyleId>
              </a:tblPr>
              <a:tblGrid>
                <a:gridCol w="1268607">
                  <a:extLst>
                    <a:ext uri="{9D8B030D-6E8A-4147-A177-3AD203B41FA5}">
                      <a16:colId xmlns:a16="http://schemas.microsoft.com/office/drawing/2014/main" val="3832046515"/>
                    </a:ext>
                  </a:extLst>
                </a:gridCol>
                <a:gridCol w="2763090">
                  <a:extLst>
                    <a:ext uri="{9D8B030D-6E8A-4147-A177-3AD203B41FA5}">
                      <a16:colId xmlns:a16="http://schemas.microsoft.com/office/drawing/2014/main" val="4288205"/>
                    </a:ext>
                  </a:extLst>
                </a:gridCol>
              </a:tblGrid>
              <a:tr h="201341">
                <a:tc>
                  <a:txBody>
                    <a:bodyPr/>
                    <a:lstStyle/>
                    <a:p>
                      <a:pPr algn="ctr" fontAlgn="ctr"/>
                      <a:r>
                        <a:rPr lang="en-AU" sz="1200" b="1" dirty="0">
                          <a:effectLst/>
                        </a:rPr>
                        <a:t>Features</a:t>
                      </a:r>
                      <a:endParaRPr lang="en-AU" sz="1200" b="1" dirty="0">
                        <a:effectLst/>
                        <a:latin typeface="inherit"/>
                      </a:endParaRPr>
                    </a:p>
                  </a:txBody>
                  <a:tcPr marL="0" marR="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ctr"/>
                      <a:r>
                        <a:rPr lang="en-AU" sz="1200" b="1" dirty="0">
                          <a:effectLst/>
                        </a:rPr>
                        <a:t>Description</a:t>
                      </a:r>
                      <a:endParaRPr lang="en-AU" sz="1200" b="1" dirty="0">
                        <a:effectLst/>
                        <a:latin typeface="inherit"/>
                      </a:endParaRPr>
                    </a:p>
                  </a:txBody>
                  <a:tcPr marL="0" marR="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054604955"/>
                  </a:ext>
                </a:extLst>
              </a:tr>
              <a:tr h="201341">
                <a:tc>
                  <a:txBody>
                    <a:bodyPr/>
                    <a:lstStyle/>
                    <a:p>
                      <a:pPr algn="ctr" fontAlgn="ctr"/>
                      <a:r>
                        <a:rPr lang="en-AU" sz="1200" dirty="0">
                          <a:effectLst/>
                        </a:rPr>
                        <a:t>Date</a:t>
                      </a:r>
                      <a:endParaRPr lang="en-AU" sz="1200" dirty="0">
                        <a:effectLst/>
                        <a:latin typeface="inherit"/>
                      </a:endParaRPr>
                    </a:p>
                  </a:txBody>
                  <a:tcPr marL="0" marR="0" marT="0" marB="0" anchor="ctr">
                    <a:lnL w="12700" cap="flat" cmpd="sng" algn="ctr">
                      <a:solidFill>
                        <a:schemeClr val="tx1"/>
                      </a:solidFill>
                      <a:prstDash val="solid"/>
                      <a:round/>
                      <a:headEnd type="none" w="med" len="med"/>
                      <a:tailEnd type="none" w="med" len="med"/>
                    </a:lnL>
                    <a:noFill/>
                  </a:tcPr>
                </a:tc>
                <a:tc>
                  <a:txBody>
                    <a:bodyPr/>
                    <a:lstStyle/>
                    <a:p>
                      <a:pPr algn="ctr" fontAlgn="ctr"/>
                      <a:r>
                        <a:rPr lang="en-AU" sz="1200" dirty="0">
                          <a:effectLst/>
                        </a:rPr>
                        <a:t>Date of the weather record</a:t>
                      </a:r>
                      <a:endParaRPr lang="en-AU" sz="1200" dirty="0">
                        <a:effectLst/>
                        <a:latin typeface="inherit"/>
                      </a:endParaRPr>
                    </a:p>
                  </a:txBody>
                  <a:tcPr marL="0" marR="0" marT="0" marB="0" anchor="ct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063794377"/>
                  </a:ext>
                </a:extLst>
              </a:tr>
              <a:tr h="201341">
                <a:tc>
                  <a:txBody>
                    <a:bodyPr/>
                    <a:lstStyle/>
                    <a:p>
                      <a:pPr algn="ctr" fontAlgn="ctr"/>
                      <a:r>
                        <a:rPr lang="en-AU" sz="1200" dirty="0">
                          <a:effectLst/>
                        </a:rPr>
                        <a:t>Location</a:t>
                      </a:r>
                      <a:endParaRPr lang="en-AU" sz="1200" dirty="0">
                        <a:effectLst/>
                        <a:latin typeface="inherit"/>
                      </a:endParaRPr>
                    </a:p>
                  </a:txBody>
                  <a:tcPr marL="0" marR="0" marT="0" marB="0" anchor="ctr">
                    <a:lnL w="12700" cap="flat" cmpd="sng" algn="ctr">
                      <a:solidFill>
                        <a:schemeClr val="tx1"/>
                      </a:solidFill>
                      <a:prstDash val="solid"/>
                      <a:round/>
                      <a:headEnd type="none" w="med" len="med"/>
                      <a:tailEnd type="none" w="med" len="med"/>
                    </a:lnL>
                    <a:noFill/>
                  </a:tcPr>
                </a:tc>
                <a:tc>
                  <a:txBody>
                    <a:bodyPr/>
                    <a:lstStyle/>
                    <a:p>
                      <a:pPr algn="ctr" fontAlgn="ctr"/>
                      <a:r>
                        <a:rPr lang="en-AU" sz="1200" dirty="0">
                          <a:effectLst/>
                        </a:rPr>
                        <a:t>City or location name</a:t>
                      </a:r>
                      <a:endParaRPr lang="en-AU" sz="1200" dirty="0">
                        <a:effectLst/>
                        <a:latin typeface="inherit"/>
                      </a:endParaRPr>
                    </a:p>
                  </a:txBody>
                  <a:tcPr marL="0" marR="0" marT="0" marB="0" anchor="ct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407295979"/>
                  </a:ext>
                </a:extLst>
              </a:tr>
              <a:tr h="201341">
                <a:tc>
                  <a:txBody>
                    <a:bodyPr/>
                    <a:lstStyle/>
                    <a:p>
                      <a:pPr algn="ctr" fontAlgn="ctr"/>
                      <a:r>
                        <a:rPr lang="en-AU" sz="1200" dirty="0" err="1">
                          <a:effectLst/>
                        </a:rPr>
                        <a:t>MinTemp</a:t>
                      </a:r>
                      <a:endParaRPr lang="en-AU" sz="1200" dirty="0">
                        <a:effectLst/>
                        <a:latin typeface="inherit"/>
                      </a:endParaRPr>
                    </a:p>
                  </a:txBody>
                  <a:tcPr marL="0" marR="0" marT="0" marB="0" anchor="ctr">
                    <a:lnL w="12700" cap="flat" cmpd="sng" algn="ctr">
                      <a:solidFill>
                        <a:schemeClr val="tx1"/>
                      </a:solidFill>
                      <a:prstDash val="solid"/>
                      <a:round/>
                      <a:headEnd type="none" w="med" len="med"/>
                      <a:tailEnd type="none" w="med" len="med"/>
                    </a:lnL>
                    <a:noFill/>
                  </a:tcPr>
                </a:tc>
                <a:tc>
                  <a:txBody>
                    <a:bodyPr/>
                    <a:lstStyle/>
                    <a:p>
                      <a:pPr algn="ctr" fontAlgn="ctr"/>
                      <a:r>
                        <a:rPr lang="en-AU" sz="1200" dirty="0">
                          <a:effectLst/>
                        </a:rPr>
                        <a:t>Minimum temperature for the day (°C)</a:t>
                      </a:r>
                      <a:endParaRPr lang="en-AU" sz="1200" dirty="0">
                        <a:effectLst/>
                        <a:latin typeface="inherit"/>
                      </a:endParaRPr>
                    </a:p>
                  </a:txBody>
                  <a:tcPr marL="0" marR="0" marT="0" marB="0" anchor="ct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375385346"/>
                  </a:ext>
                </a:extLst>
              </a:tr>
              <a:tr h="201341">
                <a:tc>
                  <a:txBody>
                    <a:bodyPr/>
                    <a:lstStyle/>
                    <a:p>
                      <a:pPr algn="ctr" fontAlgn="ctr"/>
                      <a:r>
                        <a:rPr lang="en-AU" sz="1200" dirty="0" err="1">
                          <a:effectLst/>
                        </a:rPr>
                        <a:t>MaxTemp</a:t>
                      </a:r>
                      <a:endParaRPr lang="en-AU" sz="1200" dirty="0">
                        <a:effectLst/>
                        <a:latin typeface="inherit"/>
                      </a:endParaRPr>
                    </a:p>
                  </a:txBody>
                  <a:tcPr marL="0" marR="0" marT="0" marB="0" anchor="ctr">
                    <a:lnL w="12700" cap="flat" cmpd="sng" algn="ctr">
                      <a:solidFill>
                        <a:schemeClr val="tx1"/>
                      </a:solidFill>
                      <a:prstDash val="solid"/>
                      <a:round/>
                      <a:headEnd type="none" w="med" len="med"/>
                      <a:tailEnd type="none" w="med" len="med"/>
                    </a:lnL>
                    <a:noFill/>
                  </a:tcPr>
                </a:tc>
                <a:tc>
                  <a:txBody>
                    <a:bodyPr/>
                    <a:lstStyle/>
                    <a:p>
                      <a:pPr algn="ctr" fontAlgn="ctr"/>
                      <a:r>
                        <a:rPr lang="en-AU" sz="1200">
                          <a:effectLst/>
                        </a:rPr>
                        <a:t>Maximum temperature for the day (°C)</a:t>
                      </a:r>
                      <a:endParaRPr lang="en-AU" sz="1200">
                        <a:effectLst/>
                        <a:latin typeface="inherit"/>
                      </a:endParaRPr>
                    </a:p>
                  </a:txBody>
                  <a:tcPr marL="0" marR="0" marT="0" marB="0" anchor="ct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3139254276"/>
                  </a:ext>
                </a:extLst>
              </a:tr>
              <a:tr h="201341">
                <a:tc>
                  <a:txBody>
                    <a:bodyPr/>
                    <a:lstStyle/>
                    <a:p>
                      <a:pPr algn="ctr" fontAlgn="ctr"/>
                      <a:r>
                        <a:rPr lang="en-AU" sz="1200" dirty="0">
                          <a:effectLst/>
                        </a:rPr>
                        <a:t>Rainfall</a:t>
                      </a:r>
                      <a:endParaRPr lang="en-AU" sz="1200" dirty="0">
                        <a:effectLst/>
                        <a:latin typeface="inherit"/>
                      </a:endParaRPr>
                    </a:p>
                  </a:txBody>
                  <a:tcPr marL="0" marR="0" marT="0" marB="0" anchor="ctr">
                    <a:lnL w="12700" cap="flat" cmpd="sng" algn="ctr">
                      <a:solidFill>
                        <a:schemeClr val="tx1"/>
                      </a:solidFill>
                      <a:prstDash val="solid"/>
                      <a:round/>
                      <a:headEnd type="none" w="med" len="med"/>
                      <a:tailEnd type="none" w="med" len="med"/>
                    </a:lnL>
                    <a:noFill/>
                  </a:tcPr>
                </a:tc>
                <a:tc>
                  <a:txBody>
                    <a:bodyPr/>
                    <a:lstStyle/>
                    <a:p>
                      <a:pPr algn="ctr" fontAlgn="ctr"/>
                      <a:r>
                        <a:rPr lang="en-AU" sz="1200" dirty="0">
                          <a:effectLst/>
                        </a:rPr>
                        <a:t>Amount of rain that fell (mm)</a:t>
                      </a:r>
                      <a:endParaRPr lang="en-AU" sz="1200" dirty="0">
                        <a:effectLst/>
                        <a:latin typeface="inherit"/>
                      </a:endParaRPr>
                    </a:p>
                  </a:txBody>
                  <a:tcPr marL="0" marR="0" marT="0" marB="0" anchor="ct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961085150"/>
                  </a:ext>
                </a:extLst>
              </a:tr>
              <a:tr h="201341">
                <a:tc>
                  <a:txBody>
                    <a:bodyPr/>
                    <a:lstStyle/>
                    <a:p>
                      <a:pPr algn="ctr" fontAlgn="ctr"/>
                      <a:r>
                        <a:rPr lang="en-AU" sz="1200" dirty="0">
                          <a:effectLst/>
                        </a:rPr>
                        <a:t>Evaporation</a:t>
                      </a:r>
                      <a:endParaRPr lang="en-AU" sz="1200" dirty="0">
                        <a:effectLst/>
                        <a:latin typeface="inherit"/>
                      </a:endParaRPr>
                    </a:p>
                  </a:txBody>
                  <a:tcPr marL="0" marR="0" marT="0" marB="0" anchor="ctr">
                    <a:lnL w="12700" cap="flat" cmpd="sng" algn="ctr">
                      <a:solidFill>
                        <a:schemeClr val="tx1"/>
                      </a:solidFill>
                      <a:prstDash val="solid"/>
                      <a:round/>
                      <a:headEnd type="none" w="med" len="med"/>
                      <a:tailEnd type="none" w="med" len="med"/>
                    </a:lnL>
                    <a:noFill/>
                  </a:tcPr>
                </a:tc>
                <a:tc>
                  <a:txBody>
                    <a:bodyPr/>
                    <a:lstStyle/>
                    <a:p>
                      <a:pPr algn="ctr" fontAlgn="ctr"/>
                      <a:r>
                        <a:rPr lang="en-AU" sz="1200" dirty="0">
                          <a:effectLst/>
                        </a:rPr>
                        <a:t>Amount of water evaporated (mm)</a:t>
                      </a:r>
                      <a:endParaRPr lang="en-AU" sz="1200" dirty="0">
                        <a:effectLst/>
                        <a:latin typeface="inherit"/>
                      </a:endParaRPr>
                    </a:p>
                  </a:txBody>
                  <a:tcPr marL="0" marR="0" marT="0" marB="0" anchor="ct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120711138"/>
                  </a:ext>
                </a:extLst>
              </a:tr>
              <a:tr h="201341">
                <a:tc>
                  <a:txBody>
                    <a:bodyPr/>
                    <a:lstStyle/>
                    <a:p>
                      <a:pPr algn="ctr" fontAlgn="ctr"/>
                      <a:r>
                        <a:rPr lang="en-AU" sz="1200" dirty="0">
                          <a:effectLst/>
                        </a:rPr>
                        <a:t>Sunshine</a:t>
                      </a:r>
                      <a:endParaRPr lang="en-AU" sz="1200" dirty="0">
                        <a:effectLst/>
                        <a:latin typeface="inherit"/>
                      </a:endParaRPr>
                    </a:p>
                  </a:txBody>
                  <a:tcPr marL="0" marR="0" marT="0" marB="0" anchor="ctr">
                    <a:lnL w="12700" cap="flat" cmpd="sng" algn="ctr">
                      <a:solidFill>
                        <a:schemeClr val="tx1"/>
                      </a:solidFill>
                      <a:prstDash val="solid"/>
                      <a:round/>
                      <a:headEnd type="none" w="med" len="med"/>
                      <a:tailEnd type="none" w="med" len="med"/>
                    </a:lnL>
                    <a:noFill/>
                  </a:tcPr>
                </a:tc>
                <a:tc>
                  <a:txBody>
                    <a:bodyPr/>
                    <a:lstStyle/>
                    <a:p>
                      <a:pPr algn="ctr" fontAlgn="ctr"/>
                      <a:r>
                        <a:rPr lang="en-AU" sz="1200" dirty="0">
                          <a:effectLst/>
                        </a:rPr>
                        <a:t>Hours of sunshine during the day</a:t>
                      </a:r>
                      <a:endParaRPr lang="en-AU" sz="1200" dirty="0">
                        <a:effectLst/>
                        <a:latin typeface="inherit"/>
                      </a:endParaRPr>
                    </a:p>
                  </a:txBody>
                  <a:tcPr marL="0" marR="0" marT="0" marB="0" anchor="ct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370522111"/>
                  </a:ext>
                </a:extLst>
              </a:tr>
              <a:tr h="201341">
                <a:tc>
                  <a:txBody>
                    <a:bodyPr/>
                    <a:lstStyle/>
                    <a:p>
                      <a:pPr algn="ctr" fontAlgn="ctr"/>
                      <a:r>
                        <a:rPr lang="en-AU" sz="1200">
                          <a:effectLst/>
                        </a:rPr>
                        <a:t>WindGustDir</a:t>
                      </a:r>
                      <a:endParaRPr lang="en-AU" sz="1200">
                        <a:effectLst/>
                        <a:latin typeface="inherit"/>
                      </a:endParaRPr>
                    </a:p>
                  </a:txBody>
                  <a:tcPr marL="0" marR="0" marT="0" marB="0" anchor="ctr">
                    <a:lnL w="12700" cap="flat" cmpd="sng" algn="ctr">
                      <a:solidFill>
                        <a:schemeClr val="tx1"/>
                      </a:solidFill>
                      <a:prstDash val="solid"/>
                      <a:round/>
                      <a:headEnd type="none" w="med" len="med"/>
                      <a:tailEnd type="none" w="med" len="med"/>
                    </a:lnL>
                    <a:noFill/>
                  </a:tcPr>
                </a:tc>
                <a:tc>
                  <a:txBody>
                    <a:bodyPr/>
                    <a:lstStyle/>
                    <a:p>
                      <a:pPr algn="ctr" fontAlgn="ctr"/>
                      <a:r>
                        <a:rPr lang="en-AU" sz="1200" dirty="0">
                          <a:effectLst/>
                        </a:rPr>
                        <a:t>Direction of the strongest wind gust</a:t>
                      </a:r>
                      <a:endParaRPr lang="en-AU" sz="1200" dirty="0">
                        <a:effectLst/>
                        <a:latin typeface="inherit"/>
                      </a:endParaRPr>
                    </a:p>
                  </a:txBody>
                  <a:tcPr marL="0" marR="0" marT="0" marB="0" anchor="ct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498647943"/>
                  </a:ext>
                </a:extLst>
              </a:tr>
              <a:tr h="201341">
                <a:tc>
                  <a:txBody>
                    <a:bodyPr/>
                    <a:lstStyle/>
                    <a:p>
                      <a:pPr algn="ctr" fontAlgn="ctr"/>
                      <a:r>
                        <a:rPr lang="en-AU" sz="1200">
                          <a:effectLst/>
                        </a:rPr>
                        <a:t>WindGustSpeed</a:t>
                      </a:r>
                      <a:endParaRPr lang="en-AU" sz="1200">
                        <a:effectLst/>
                        <a:latin typeface="inherit"/>
                      </a:endParaRPr>
                    </a:p>
                  </a:txBody>
                  <a:tcPr marL="0" marR="0" marT="0" marB="0" anchor="ctr">
                    <a:lnL w="12700" cap="flat" cmpd="sng" algn="ctr">
                      <a:solidFill>
                        <a:schemeClr val="tx1"/>
                      </a:solidFill>
                      <a:prstDash val="solid"/>
                      <a:round/>
                      <a:headEnd type="none" w="med" len="med"/>
                      <a:tailEnd type="none" w="med" len="med"/>
                    </a:lnL>
                    <a:noFill/>
                  </a:tcPr>
                </a:tc>
                <a:tc>
                  <a:txBody>
                    <a:bodyPr/>
                    <a:lstStyle/>
                    <a:p>
                      <a:pPr algn="ctr" fontAlgn="ctr"/>
                      <a:r>
                        <a:rPr lang="en-AU" sz="1200" dirty="0">
                          <a:effectLst/>
                        </a:rPr>
                        <a:t>Speed of the strongest wind gust (km/h)</a:t>
                      </a:r>
                      <a:endParaRPr lang="en-AU" sz="1200" dirty="0">
                        <a:effectLst/>
                        <a:latin typeface="inherit"/>
                      </a:endParaRPr>
                    </a:p>
                  </a:txBody>
                  <a:tcPr marL="0" marR="0" marT="0" marB="0" anchor="ct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79306954"/>
                  </a:ext>
                </a:extLst>
              </a:tr>
              <a:tr h="201341">
                <a:tc>
                  <a:txBody>
                    <a:bodyPr/>
                    <a:lstStyle/>
                    <a:p>
                      <a:pPr algn="ctr" fontAlgn="ctr"/>
                      <a:r>
                        <a:rPr lang="en-AU" sz="1200">
                          <a:effectLst/>
                        </a:rPr>
                        <a:t>WindDir9am</a:t>
                      </a:r>
                      <a:endParaRPr lang="en-AU" sz="1200">
                        <a:effectLst/>
                        <a:latin typeface="inherit"/>
                      </a:endParaRPr>
                    </a:p>
                  </a:txBody>
                  <a:tcPr marL="0" marR="0" marT="0" marB="0" anchor="ctr">
                    <a:lnL w="12700" cap="flat" cmpd="sng" algn="ctr">
                      <a:solidFill>
                        <a:schemeClr val="tx1"/>
                      </a:solidFill>
                      <a:prstDash val="solid"/>
                      <a:round/>
                      <a:headEnd type="none" w="med" len="med"/>
                      <a:tailEnd type="none" w="med" len="med"/>
                    </a:lnL>
                    <a:noFill/>
                  </a:tcPr>
                </a:tc>
                <a:tc>
                  <a:txBody>
                    <a:bodyPr/>
                    <a:lstStyle/>
                    <a:p>
                      <a:pPr algn="ctr" fontAlgn="ctr"/>
                      <a:r>
                        <a:rPr lang="en-AU" sz="1200" dirty="0">
                          <a:effectLst/>
                        </a:rPr>
                        <a:t>Wind direction at 9 AM</a:t>
                      </a:r>
                      <a:endParaRPr lang="en-AU" sz="1200" dirty="0">
                        <a:effectLst/>
                        <a:latin typeface="inherit"/>
                      </a:endParaRPr>
                    </a:p>
                  </a:txBody>
                  <a:tcPr marL="0" marR="0" marT="0" marB="0" anchor="ct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3000370884"/>
                  </a:ext>
                </a:extLst>
              </a:tr>
              <a:tr h="201341">
                <a:tc>
                  <a:txBody>
                    <a:bodyPr/>
                    <a:lstStyle/>
                    <a:p>
                      <a:pPr algn="ctr" fontAlgn="ctr"/>
                      <a:r>
                        <a:rPr lang="en-AU" sz="1200">
                          <a:effectLst/>
                        </a:rPr>
                        <a:t>WindDir3pm</a:t>
                      </a:r>
                      <a:endParaRPr lang="en-AU" sz="1200">
                        <a:effectLst/>
                        <a:latin typeface="inherit"/>
                      </a:endParaRPr>
                    </a:p>
                  </a:txBody>
                  <a:tcPr marL="0" marR="0" marT="0" marB="0" anchor="ctr">
                    <a:lnL w="12700" cap="flat" cmpd="sng" algn="ctr">
                      <a:solidFill>
                        <a:schemeClr val="tx1"/>
                      </a:solidFill>
                      <a:prstDash val="solid"/>
                      <a:round/>
                      <a:headEnd type="none" w="med" len="med"/>
                      <a:tailEnd type="none" w="med" len="med"/>
                    </a:lnL>
                    <a:noFill/>
                  </a:tcPr>
                </a:tc>
                <a:tc>
                  <a:txBody>
                    <a:bodyPr/>
                    <a:lstStyle/>
                    <a:p>
                      <a:pPr algn="ctr" fontAlgn="ctr"/>
                      <a:r>
                        <a:rPr lang="en-AU" sz="1200" dirty="0">
                          <a:effectLst/>
                        </a:rPr>
                        <a:t>Wind direction at 3 PM</a:t>
                      </a:r>
                      <a:endParaRPr lang="en-AU" sz="1200" dirty="0">
                        <a:effectLst/>
                        <a:latin typeface="inherit"/>
                      </a:endParaRPr>
                    </a:p>
                  </a:txBody>
                  <a:tcPr marL="0" marR="0" marT="0" marB="0" anchor="ct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3904136414"/>
                  </a:ext>
                </a:extLst>
              </a:tr>
              <a:tr h="201341">
                <a:tc>
                  <a:txBody>
                    <a:bodyPr/>
                    <a:lstStyle/>
                    <a:p>
                      <a:pPr algn="ctr" fontAlgn="ctr"/>
                      <a:r>
                        <a:rPr lang="en-AU" sz="1200" dirty="0">
                          <a:effectLst/>
                        </a:rPr>
                        <a:t>WindSpeed9am</a:t>
                      </a:r>
                      <a:endParaRPr lang="en-AU" sz="1200" dirty="0">
                        <a:effectLst/>
                        <a:latin typeface="inherit"/>
                      </a:endParaRPr>
                    </a:p>
                  </a:txBody>
                  <a:tcPr marL="0" marR="0" marT="0" marB="0" anchor="ctr">
                    <a:lnL w="12700" cap="flat" cmpd="sng" algn="ctr">
                      <a:solidFill>
                        <a:schemeClr val="tx1"/>
                      </a:solidFill>
                      <a:prstDash val="solid"/>
                      <a:round/>
                      <a:headEnd type="none" w="med" len="med"/>
                      <a:tailEnd type="none" w="med" len="med"/>
                    </a:lnL>
                    <a:noFill/>
                  </a:tcPr>
                </a:tc>
                <a:tc>
                  <a:txBody>
                    <a:bodyPr/>
                    <a:lstStyle/>
                    <a:p>
                      <a:pPr algn="ctr" fontAlgn="ctr"/>
                      <a:r>
                        <a:rPr lang="en-AU" sz="1200" dirty="0">
                          <a:effectLst/>
                        </a:rPr>
                        <a:t>Wind speed at 9 AM</a:t>
                      </a:r>
                      <a:endParaRPr lang="en-AU" sz="1200" dirty="0">
                        <a:effectLst/>
                        <a:latin typeface="inherit"/>
                      </a:endParaRPr>
                    </a:p>
                  </a:txBody>
                  <a:tcPr marL="0" marR="0" marT="0" marB="0" anchor="ct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92726955"/>
                  </a:ext>
                </a:extLst>
              </a:tr>
              <a:tr h="201341">
                <a:tc>
                  <a:txBody>
                    <a:bodyPr/>
                    <a:lstStyle/>
                    <a:p>
                      <a:pPr algn="ctr" fontAlgn="ctr"/>
                      <a:r>
                        <a:rPr lang="en-AU" sz="1200" dirty="0">
                          <a:effectLst/>
                        </a:rPr>
                        <a:t>WindSpeed3pm</a:t>
                      </a:r>
                      <a:endParaRPr lang="en-AU" sz="1200" dirty="0">
                        <a:effectLst/>
                        <a:latin typeface="inherit"/>
                      </a:endParaRPr>
                    </a:p>
                  </a:txBody>
                  <a:tcPr marL="0" marR="0" marT="0" marB="0" anchor="ctr">
                    <a:lnL w="12700" cap="flat" cmpd="sng" algn="ctr">
                      <a:solidFill>
                        <a:schemeClr val="tx1"/>
                      </a:solidFill>
                      <a:prstDash val="solid"/>
                      <a:round/>
                      <a:headEnd type="none" w="med" len="med"/>
                      <a:tailEnd type="none" w="med" len="med"/>
                    </a:lnL>
                    <a:noFill/>
                  </a:tcPr>
                </a:tc>
                <a:tc>
                  <a:txBody>
                    <a:bodyPr/>
                    <a:lstStyle/>
                    <a:p>
                      <a:pPr algn="ctr" fontAlgn="ctr"/>
                      <a:r>
                        <a:rPr lang="en-AU" sz="1200" dirty="0">
                          <a:effectLst/>
                        </a:rPr>
                        <a:t>Wind speed at 3 PM</a:t>
                      </a:r>
                      <a:endParaRPr lang="en-AU" sz="1200" dirty="0">
                        <a:effectLst/>
                        <a:latin typeface="inherit"/>
                      </a:endParaRPr>
                    </a:p>
                  </a:txBody>
                  <a:tcPr marL="0" marR="0" marT="0" marB="0" anchor="ct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997555976"/>
                  </a:ext>
                </a:extLst>
              </a:tr>
              <a:tr h="201341">
                <a:tc>
                  <a:txBody>
                    <a:bodyPr/>
                    <a:lstStyle/>
                    <a:p>
                      <a:pPr algn="ctr" fontAlgn="ctr"/>
                      <a:r>
                        <a:rPr lang="en-AU" sz="1200" dirty="0">
                          <a:effectLst/>
                        </a:rPr>
                        <a:t>Humidity9am</a:t>
                      </a:r>
                      <a:endParaRPr lang="en-AU" sz="1200" dirty="0">
                        <a:effectLst/>
                        <a:latin typeface="inherit"/>
                      </a:endParaRPr>
                    </a:p>
                  </a:txBody>
                  <a:tcPr marL="0" marR="0" marT="0" marB="0" anchor="ctr">
                    <a:lnL w="12700" cap="flat" cmpd="sng" algn="ctr">
                      <a:solidFill>
                        <a:schemeClr val="tx1"/>
                      </a:solidFill>
                      <a:prstDash val="solid"/>
                      <a:round/>
                      <a:headEnd type="none" w="med" len="med"/>
                      <a:tailEnd type="none" w="med" len="med"/>
                    </a:lnL>
                    <a:noFill/>
                  </a:tcPr>
                </a:tc>
                <a:tc>
                  <a:txBody>
                    <a:bodyPr/>
                    <a:lstStyle/>
                    <a:p>
                      <a:pPr algn="ctr" fontAlgn="ctr"/>
                      <a:r>
                        <a:rPr lang="en-AU" sz="1200" dirty="0">
                          <a:effectLst/>
                        </a:rPr>
                        <a:t>Humidity at 9 AM (%)</a:t>
                      </a:r>
                      <a:endParaRPr lang="en-AU" sz="1200" dirty="0">
                        <a:effectLst/>
                        <a:latin typeface="inherit"/>
                      </a:endParaRPr>
                    </a:p>
                  </a:txBody>
                  <a:tcPr marL="0" marR="0" marT="0" marB="0" anchor="ct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518813405"/>
                  </a:ext>
                </a:extLst>
              </a:tr>
              <a:tr h="201341">
                <a:tc>
                  <a:txBody>
                    <a:bodyPr/>
                    <a:lstStyle/>
                    <a:p>
                      <a:pPr algn="ctr" fontAlgn="ctr"/>
                      <a:r>
                        <a:rPr lang="en-AU" sz="1200" dirty="0">
                          <a:effectLst/>
                        </a:rPr>
                        <a:t>Humidity3pm</a:t>
                      </a:r>
                      <a:endParaRPr lang="en-AU" sz="1200" dirty="0">
                        <a:effectLst/>
                        <a:latin typeface="inherit"/>
                      </a:endParaRPr>
                    </a:p>
                  </a:txBody>
                  <a:tcPr marL="0" marR="0" marT="0" marB="0" anchor="ctr">
                    <a:lnL w="12700" cap="flat" cmpd="sng" algn="ctr">
                      <a:solidFill>
                        <a:schemeClr val="tx1"/>
                      </a:solidFill>
                      <a:prstDash val="solid"/>
                      <a:round/>
                      <a:headEnd type="none" w="med" len="med"/>
                      <a:tailEnd type="none" w="med" len="med"/>
                    </a:lnL>
                    <a:noFill/>
                  </a:tcPr>
                </a:tc>
                <a:tc>
                  <a:txBody>
                    <a:bodyPr/>
                    <a:lstStyle/>
                    <a:p>
                      <a:pPr algn="ctr" fontAlgn="ctr"/>
                      <a:r>
                        <a:rPr lang="en-AU" sz="1200" dirty="0">
                          <a:effectLst/>
                        </a:rPr>
                        <a:t>Humidity at 3 PM (%)</a:t>
                      </a:r>
                      <a:endParaRPr lang="en-AU" sz="1200" dirty="0">
                        <a:effectLst/>
                        <a:latin typeface="inherit"/>
                      </a:endParaRPr>
                    </a:p>
                  </a:txBody>
                  <a:tcPr marL="0" marR="0" marT="0" marB="0" anchor="ct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3538098414"/>
                  </a:ext>
                </a:extLst>
              </a:tr>
              <a:tr h="201341">
                <a:tc>
                  <a:txBody>
                    <a:bodyPr/>
                    <a:lstStyle/>
                    <a:p>
                      <a:pPr algn="ctr" fontAlgn="ctr"/>
                      <a:r>
                        <a:rPr lang="en-AU" sz="1200">
                          <a:effectLst/>
                        </a:rPr>
                        <a:t>Pressure9am</a:t>
                      </a:r>
                      <a:endParaRPr lang="en-AU" sz="1200">
                        <a:effectLst/>
                        <a:latin typeface="inherit"/>
                      </a:endParaRPr>
                    </a:p>
                  </a:txBody>
                  <a:tcPr marL="0" marR="0" marT="0" marB="0" anchor="ctr">
                    <a:lnL w="12700" cap="flat" cmpd="sng" algn="ctr">
                      <a:solidFill>
                        <a:schemeClr val="tx1"/>
                      </a:solidFill>
                      <a:prstDash val="solid"/>
                      <a:round/>
                      <a:headEnd type="none" w="med" len="med"/>
                      <a:tailEnd type="none" w="med" len="med"/>
                    </a:lnL>
                    <a:noFill/>
                  </a:tcPr>
                </a:tc>
                <a:tc>
                  <a:txBody>
                    <a:bodyPr/>
                    <a:lstStyle/>
                    <a:p>
                      <a:pPr algn="ctr" fontAlgn="ctr"/>
                      <a:r>
                        <a:rPr lang="en-AU" sz="1200" dirty="0">
                          <a:effectLst/>
                        </a:rPr>
                        <a:t>Air pressure at 9 AM (</a:t>
                      </a:r>
                      <a:r>
                        <a:rPr lang="en-AU" sz="1200" dirty="0" err="1">
                          <a:effectLst/>
                        </a:rPr>
                        <a:t>hPa</a:t>
                      </a:r>
                      <a:r>
                        <a:rPr lang="en-AU" sz="1200" dirty="0">
                          <a:effectLst/>
                        </a:rPr>
                        <a:t>)</a:t>
                      </a:r>
                      <a:endParaRPr lang="en-AU" sz="1200" dirty="0">
                        <a:effectLst/>
                        <a:latin typeface="inherit"/>
                      </a:endParaRPr>
                    </a:p>
                  </a:txBody>
                  <a:tcPr marL="0" marR="0" marT="0" marB="0" anchor="ct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313100929"/>
                  </a:ext>
                </a:extLst>
              </a:tr>
              <a:tr h="201341">
                <a:tc>
                  <a:txBody>
                    <a:bodyPr/>
                    <a:lstStyle/>
                    <a:p>
                      <a:pPr algn="ctr" fontAlgn="ctr"/>
                      <a:r>
                        <a:rPr lang="en-AU" sz="1200">
                          <a:effectLst/>
                        </a:rPr>
                        <a:t>Pressure3pm</a:t>
                      </a:r>
                      <a:endParaRPr lang="en-AU" sz="1200">
                        <a:effectLst/>
                        <a:latin typeface="inherit"/>
                      </a:endParaRPr>
                    </a:p>
                  </a:txBody>
                  <a:tcPr marL="0" marR="0" marT="0" marB="0" anchor="ctr">
                    <a:lnL w="12700" cap="flat" cmpd="sng" algn="ctr">
                      <a:solidFill>
                        <a:schemeClr val="tx1"/>
                      </a:solidFill>
                      <a:prstDash val="solid"/>
                      <a:round/>
                      <a:headEnd type="none" w="med" len="med"/>
                      <a:tailEnd type="none" w="med" len="med"/>
                    </a:lnL>
                    <a:noFill/>
                  </a:tcPr>
                </a:tc>
                <a:tc>
                  <a:txBody>
                    <a:bodyPr/>
                    <a:lstStyle/>
                    <a:p>
                      <a:pPr algn="ctr" fontAlgn="ctr"/>
                      <a:r>
                        <a:rPr lang="en-AU" sz="1200" dirty="0">
                          <a:effectLst/>
                        </a:rPr>
                        <a:t>Air pressure at 3 PM (</a:t>
                      </a:r>
                      <a:r>
                        <a:rPr lang="en-AU" sz="1200" dirty="0" err="1">
                          <a:effectLst/>
                        </a:rPr>
                        <a:t>hPa</a:t>
                      </a:r>
                      <a:r>
                        <a:rPr lang="en-AU" sz="1200" dirty="0">
                          <a:effectLst/>
                        </a:rPr>
                        <a:t>)</a:t>
                      </a:r>
                      <a:endParaRPr lang="en-AU" sz="1200" dirty="0">
                        <a:effectLst/>
                        <a:latin typeface="inherit"/>
                      </a:endParaRPr>
                    </a:p>
                  </a:txBody>
                  <a:tcPr marL="0" marR="0" marT="0" marB="0" anchor="ct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628239173"/>
                  </a:ext>
                </a:extLst>
              </a:tr>
              <a:tr h="201341">
                <a:tc>
                  <a:txBody>
                    <a:bodyPr/>
                    <a:lstStyle/>
                    <a:p>
                      <a:pPr algn="ctr" fontAlgn="ctr"/>
                      <a:r>
                        <a:rPr lang="en-AU" sz="1200" dirty="0">
                          <a:effectLst/>
                        </a:rPr>
                        <a:t>Cloud9am</a:t>
                      </a:r>
                      <a:endParaRPr lang="en-AU" sz="1200" dirty="0">
                        <a:effectLst/>
                        <a:latin typeface="inherit"/>
                      </a:endParaRPr>
                    </a:p>
                  </a:txBody>
                  <a:tcPr marL="0" marR="0" marT="0" marB="0" anchor="ctr">
                    <a:lnL w="12700" cap="flat" cmpd="sng" algn="ctr">
                      <a:solidFill>
                        <a:schemeClr val="tx1"/>
                      </a:solidFill>
                      <a:prstDash val="solid"/>
                      <a:round/>
                      <a:headEnd type="none" w="med" len="med"/>
                      <a:tailEnd type="none" w="med" len="med"/>
                    </a:lnL>
                    <a:noFill/>
                  </a:tcPr>
                </a:tc>
                <a:tc>
                  <a:txBody>
                    <a:bodyPr/>
                    <a:lstStyle/>
                    <a:p>
                      <a:pPr algn="ctr" fontAlgn="ctr"/>
                      <a:r>
                        <a:rPr lang="en-AU" sz="1200" dirty="0">
                          <a:effectLst/>
                        </a:rPr>
                        <a:t>Cloud cover at 9 AM</a:t>
                      </a:r>
                      <a:endParaRPr lang="en-AU" sz="1200" dirty="0">
                        <a:effectLst/>
                        <a:latin typeface="inherit"/>
                      </a:endParaRPr>
                    </a:p>
                  </a:txBody>
                  <a:tcPr marL="0" marR="0" marT="0" marB="0" anchor="ct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3990537486"/>
                  </a:ext>
                </a:extLst>
              </a:tr>
              <a:tr h="201341">
                <a:tc>
                  <a:txBody>
                    <a:bodyPr/>
                    <a:lstStyle/>
                    <a:p>
                      <a:pPr algn="ctr" fontAlgn="ctr"/>
                      <a:r>
                        <a:rPr lang="en-AU" sz="1200" dirty="0">
                          <a:effectLst/>
                        </a:rPr>
                        <a:t>Cloud3pm</a:t>
                      </a:r>
                      <a:endParaRPr lang="en-AU" sz="1200" dirty="0">
                        <a:effectLst/>
                        <a:latin typeface="inherit"/>
                      </a:endParaRPr>
                    </a:p>
                  </a:txBody>
                  <a:tcPr marL="0" marR="0" marT="0" marB="0" anchor="ctr">
                    <a:lnL w="12700" cap="flat" cmpd="sng" algn="ctr">
                      <a:solidFill>
                        <a:schemeClr val="tx1"/>
                      </a:solidFill>
                      <a:prstDash val="solid"/>
                      <a:round/>
                      <a:headEnd type="none" w="med" len="med"/>
                      <a:tailEnd type="none" w="med" len="med"/>
                    </a:lnL>
                    <a:noFill/>
                  </a:tcPr>
                </a:tc>
                <a:tc>
                  <a:txBody>
                    <a:bodyPr/>
                    <a:lstStyle/>
                    <a:p>
                      <a:pPr algn="ctr" fontAlgn="ctr"/>
                      <a:r>
                        <a:rPr lang="en-AU" sz="1200" dirty="0">
                          <a:effectLst/>
                        </a:rPr>
                        <a:t>Cloud cover at 3 PM</a:t>
                      </a:r>
                      <a:endParaRPr lang="en-AU" sz="1200" dirty="0">
                        <a:effectLst/>
                        <a:latin typeface="inherit"/>
                      </a:endParaRPr>
                    </a:p>
                  </a:txBody>
                  <a:tcPr marL="0" marR="0" marT="0" marB="0" anchor="ct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999827636"/>
                  </a:ext>
                </a:extLst>
              </a:tr>
              <a:tr h="201341">
                <a:tc>
                  <a:txBody>
                    <a:bodyPr/>
                    <a:lstStyle/>
                    <a:p>
                      <a:pPr algn="ctr" fontAlgn="ctr"/>
                      <a:r>
                        <a:rPr lang="en-AU" sz="1200" dirty="0">
                          <a:effectLst/>
                        </a:rPr>
                        <a:t>Temp9am</a:t>
                      </a:r>
                      <a:endParaRPr lang="en-AU" sz="1200" dirty="0">
                        <a:effectLst/>
                        <a:latin typeface="inherit"/>
                      </a:endParaRPr>
                    </a:p>
                  </a:txBody>
                  <a:tcPr marL="0" marR="0" marT="0" marB="0" anchor="ctr">
                    <a:lnL w="12700" cap="flat" cmpd="sng" algn="ctr">
                      <a:solidFill>
                        <a:schemeClr val="tx1"/>
                      </a:solidFill>
                      <a:prstDash val="solid"/>
                      <a:round/>
                      <a:headEnd type="none" w="med" len="med"/>
                      <a:tailEnd type="none" w="med" len="med"/>
                    </a:lnL>
                    <a:noFill/>
                  </a:tcPr>
                </a:tc>
                <a:tc>
                  <a:txBody>
                    <a:bodyPr/>
                    <a:lstStyle/>
                    <a:p>
                      <a:pPr algn="ctr" fontAlgn="ctr"/>
                      <a:r>
                        <a:rPr lang="en-AU" sz="1200" dirty="0">
                          <a:effectLst/>
                        </a:rPr>
                        <a:t>Temperature at 9 AM (°C)</a:t>
                      </a:r>
                      <a:endParaRPr lang="en-AU" sz="1200" dirty="0">
                        <a:effectLst/>
                        <a:latin typeface="inherit"/>
                      </a:endParaRPr>
                    </a:p>
                  </a:txBody>
                  <a:tcPr marL="0" marR="0" marT="0" marB="0" anchor="ct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848867352"/>
                  </a:ext>
                </a:extLst>
              </a:tr>
              <a:tr h="201341">
                <a:tc>
                  <a:txBody>
                    <a:bodyPr/>
                    <a:lstStyle/>
                    <a:p>
                      <a:pPr algn="ctr" fontAlgn="ctr"/>
                      <a:r>
                        <a:rPr lang="en-AU" sz="1200" dirty="0">
                          <a:effectLst/>
                        </a:rPr>
                        <a:t>Temp3pm</a:t>
                      </a:r>
                      <a:endParaRPr lang="en-AU" sz="1200" dirty="0">
                        <a:effectLst/>
                        <a:latin typeface="inherit"/>
                      </a:endParaRPr>
                    </a:p>
                  </a:txBody>
                  <a:tcPr marL="0" marR="0" marT="0" marB="0" anchor="ctr">
                    <a:lnL w="12700" cap="flat" cmpd="sng" algn="ctr">
                      <a:solidFill>
                        <a:schemeClr val="tx1"/>
                      </a:solidFill>
                      <a:prstDash val="solid"/>
                      <a:round/>
                      <a:headEnd type="none" w="med" len="med"/>
                      <a:tailEnd type="none" w="med" len="med"/>
                    </a:lnL>
                    <a:noFill/>
                  </a:tcPr>
                </a:tc>
                <a:tc>
                  <a:txBody>
                    <a:bodyPr/>
                    <a:lstStyle/>
                    <a:p>
                      <a:pPr algn="ctr" fontAlgn="ctr"/>
                      <a:r>
                        <a:rPr lang="en-AU" sz="1200" dirty="0">
                          <a:effectLst/>
                        </a:rPr>
                        <a:t>Temperature at 3 PM (°C)</a:t>
                      </a:r>
                      <a:endParaRPr lang="en-AU" sz="1200" dirty="0">
                        <a:effectLst/>
                        <a:latin typeface="inherit"/>
                      </a:endParaRPr>
                    </a:p>
                  </a:txBody>
                  <a:tcPr marL="0" marR="0" marT="0" marB="0" anchor="ct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684774273"/>
                  </a:ext>
                </a:extLst>
              </a:tr>
              <a:tr h="201341">
                <a:tc>
                  <a:txBody>
                    <a:bodyPr/>
                    <a:lstStyle/>
                    <a:p>
                      <a:pPr algn="ctr" fontAlgn="ctr"/>
                      <a:r>
                        <a:rPr lang="en-AU" sz="1200">
                          <a:effectLst/>
                        </a:rPr>
                        <a:t>RainToday</a:t>
                      </a:r>
                      <a:endParaRPr lang="en-AU" sz="1200">
                        <a:effectLst/>
                        <a:latin typeface="inherit"/>
                      </a:endParaRPr>
                    </a:p>
                  </a:txBody>
                  <a:tcPr marL="0" marR="0" marT="0" marB="0" anchor="ctr">
                    <a:lnL w="12700" cap="flat" cmpd="sng" algn="ctr">
                      <a:solidFill>
                        <a:schemeClr val="tx1"/>
                      </a:solidFill>
                      <a:prstDash val="solid"/>
                      <a:round/>
                      <a:headEnd type="none" w="med" len="med"/>
                      <a:tailEnd type="none" w="med" len="med"/>
                    </a:lnL>
                    <a:noFill/>
                  </a:tcPr>
                </a:tc>
                <a:tc>
                  <a:txBody>
                    <a:bodyPr/>
                    <a:lstStyle/>
                    <a:p>
                      <a:pPr algn="ctr" fontAlgn="ctr"/>
                      <a:r>
                        <a:rPr lang="en-AU" sz="1200" dirty="0">
                          <a:effectLst/>
                        </a:rPr>
                        <a:t>Did it rain today? (Yes or No)</a:t>
                      </a:r>
                      <a:endParaRPr lang="en-AU" sz="1200" dirty="0">
                        <a:effectLst/>
                        <a:latin typeface="inherit"/>
                      </a:endParaRPr>
                    </a:p>
                  </a:txBody>
                  <a:tcPr marL="0" marR="0" marT="0" marB="0" anchor="ct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4269557165"/>
                  </a:ext>
                </a:extLst>
              </a:tr>
              <a:tr h="310262">
                <a:tc>
                  <a:txBody>
                    <a:bodyPr/>
                    <a:lstStyle/>
                    <a:p>
                      <a:pPr algn="ctr" fontAlgn="ctr"/>
                      <a:r>
                        <a:rPr lang="en-AU" sz="1200" dirty="0" err="1">
                          <a:effectLst/>
                        </a:rPr>
                        <a:t>RainTomorrow</a:t>
                      </a:r>
                      <a:endParaRPr lang="en-AU" sz="1200" dirty="0">
                        <a:effectLst/>
                        <a:latin typeface="inherit"/>
                      </a:endParaRPr>
                    </a:p>
                  </a:txBody>
                  <a:tcPr marL="0" marR="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a:txBody>
                    <a:bodyPr/>
                    <a:lstStyle/>
                    <a:p>
                      <a:pPr algn="ctr" fontAlgn="ctr"/>
                      <a:r>
                        <a:rPr lang="en-AU" sz="1200" b="1" dirty="0">
                          <a:effectLst/>
                        </a:rPr>
                        <a:t>(Target)</a:t>
                      </a:r>
                      <a:r>
                        <a:rPr lang="en-AU" sz="1200" dirty="0">
                          <a:effectLst/>
                        </a:rPr>
                        <a:t> Will it rain tomorrow? (Yes or No)</a:t>
                      </a:r>
                      <a:endParaRPr lang="en-AU" sz="1200" dirty="0">
                        <a:effectLst/>
                        <a:latin typeface="inherit"/>
                      </a:endParaRPr>
                    </a:p>
                  </a:txBody>
                  <a:tcPr marL="0" marR="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47389187"/>
                  </a:ext>
                </a:extLst>
              </a:tr>
            </a:tbl>
          </a:graphicData>
        </a:graphic>
      </p:graphicFrame>
      <p:sp>
        <p:nvSpPr>
          <p:cNvPr id="4" name="Title 1">
            <a:extLst>
              <a:ext uri="{FF2B5EF4-FFF2-40B4-BE49-F238E27FC236}">
                <a16:creationId xmlns:a16="http://schemas.microsoft.com/office/drawing/2014/main" id="{0479BB31-6930-BDA5-466C-A87902ABDBAE}"/>
              </a:ext>
            </a:extLst>
          </p:cNvPr>
          <p:cNvSpPr txBox="1">
            <a:spLocks/>
          </p:cNvSpPr>
          <p:nvPr/>
        </p:nvSpPr>
        <p:spPr>
          <a:xfrm>
            <a:off x="913775" y="618517"/>
            <a:ext cx="10364451" cy="673717"/>
          </a:xfrm>
          <a:prstGeom prst="rect">
            <a:avLst/>
          </a:prstGeom>
        </p:spPr>
        <p:txBody>
          <a:bodyP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dirty="0"/>
              <a:t>UNDERSTANDING the DATA</a:t>
            </a:r>
          </a:p>
        </p:txBody>
      </p:sp>
      <p:sp>
        <p:nvSpPr>
          <p:cNvPr id="6" name="TextBox 5">
            <a:extLst>
              <a:ext uri="{FF2B5EF4-FFF2-40B4-BE49-F238E27FC236}">
                <a16:creationId xmlns:a16="http://schemas.microsoft.com/office/drawing/2014/main" id="{9FCAAA9F-CFD9-A01E-7B94-DE9A6E76C7DE}"/>
              </a:ext>
            </a:extLst>
          </p:cNvPr>
          <p:cNvSpPr txBox="1"/>
          <p:nvPr/>
        </p:nvSpPr>
        <p:spPr>
          <a:xfrm>
            <a:off x="6398633" y="1503814"/>
            <a:ext cx="5054600" cy="2308324"/>
          </a:xfrm>
          <a:prstGeom prst="rect">
            <a:avLst/>
          </a:prstGeom>
          <a:noFill/>
        </p:spPr>
        <p:txBody>
          <a:bodyPr wrap="square" rtlCol="0">
            <a:spAutoFit/>
          </a:bodyPr>
          <a:lstStyle/>
          <a:p>
            <a:pPr marL="285750" indent="-285750">
              <a:buFont typeface="Wingdings" pitchFamily="2" charset="2"/>
              <a:buChar char="Ø"/>
            </a:pPr>
            <a:r>
              <a:rPr lang="en-US" sz="1600" dirty="0"/>
              <a:t>~ 123,000 data points left post data cleaning and wrangling</a:t>
            </a:r>
          </a:p>
          <a:p>
            <a:endParaRPr lang="en-US" sz="1600" dirty="0"/>
          </a:p>
          <a:p>
            <a:pPr marL="285750" indent="-285750">
              <a:buFont typeface="Wingdings" pitchFamily="2" charset="2"/>
              <a:buChar char="Ø"/>
            </a:pPr>
            <a:r>
              <a:rPr lang="en-US" sz="1600" dirty="0"/>
              <a:t>Multicollinearity and Redundancy of  features removed (temp, pressure, </a:t>
            </a:r>
            <a:r>
              <a:rPr lang="en-US" sz="1600" dirty="0" err="1"/>
              <a:t>RainToday</a:t>
            </a:r>
            <a:r>
              <a:rPr lang="en-US" sz="1600" dirty="0"/>
              <a:t>)</a:t>
            </a:r>
          </a:p>
          <a:p>
            <a:pPr marL="285750" indent="-285750">
              <a:buFont typeface="Wingdings" pitchFamily="2" charset="2"/>
              <a:buChar char="Ø"/>
            </a:pPr>
            <a:endParaRPr lang="en-US" sz="1600" dirty="0"/>
          </a:p>
          <a:p>
            <a:pPr marL="285750" indent="-285750">
              <a:buFont typeface="Wingdings" pitchFamily="2" charset="2"/>
              <a:buChar char="Ø"/>
            </a:pPr>
            <a:r>
              <a:rPr lang="en-US" sz="1600" dirty="0"/>
              <a:t>Feature addition of “Season” added to represent “Date” feature in modelling – </a:t>
            </a:r>
            <a:r>
              <a:rPr lang="en-US" sz="1600" b="1" dirty="0"/>
              <a:t>amount of rain similar through seasons</a:t>
            </a:r>
          </a:p>
        </p:txBody>
      </p:sp>
      <p:pic>
        <p:nvPicPr>
          <p:cNvPr id="10" name="Picture 9">
            <a:extLst>
              <a:ext uri="{FF2B5EF4-FFF2-40B4-BE49-F238E27FC236}">
                <a16:creationId xmlns:a16="http://schemas.microsoft.com/office/drawing/2014/main" id="{EB296AAC-DE27-0075-4A7C-9850A9427AF9}"/>
              </a:ext>
            </a:extLst>
          </p:cNvPr>
          <p:cNvPicPr>
            <a:picLocks noChangeAspect="1"/>
          </p:cNvPicPr>
          <p:nvPr/>
        </p:nvPicPr>
        <p:blipFill>
          <a:blip r:embed="rId3"/>
          <a:stretch>
            <a:fillRect/>
          </a:stretch>
        </p:blipFill>
        <p:spPr>
          <a:xfrm>
            <a:off x="6398633" y="3974366"/>
            <a:ext cx="5054600" cy="2552700"/>
          </a:xfrm>
          <a:prstGeom prst="rect">
            <a:avLst/>
          </a:prstGeom>
          <a:ln>
            <a:solidFill>
              <a:schemeClr val="tx1"/>
            </a:solidFill>
          </a:ln>
        </p:spPr>
      </p:pic>
    </p:spTree>
    <p:extLst>
      <p:ext uri="{BB962C8B-B14F-4D97-AF65-F5344CB8AC3E}">
        <p14:creationId xmlns:p14="http://schemas.microsoft.com/office/powerpoint/2010/main" val="586032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FD45CB-348F-094F-57D7-84CC310CD16C}"/>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6F986F8D-4642-8793-4616-230E1DD08D1A}"/>
              </a:ext>
            </a:extLst>
          </p:cNvPr>
          <p:cNvSpPr txBox="1">
            <a:spLocks/>
          </p:cNvSpPr>
          <p:nvPr/>
        </p:nvSpPr>
        <p:spPr>
          <a:xfrm>
            <a:off x="913775" y="618517"/>
            <a:ext cx="10364451" cy="673717"/>
          </a:xfrm>
          <a:prstGeom prst="rect">
            <a:avLst/>
          </a:prstGeom>
        </p:spPr>
        <p:txBody>
          <a:bodyP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dirty="0"/>
              <a:t>Feature analysis</a:t>
            </a:r>
          </a:p>
        </p:txBody>
      </p:sp>
      <p:pic>
        <p:nvPicPr>
          <p:cNvPr id="2" name="Picture 1">
            <a:extLst>
              <a:ext uri="{FF2B5EF4-FFF2-40B4-BE49-F238E27FC236}">
                <a16:creationId xmlns:a16="http://schemas.microsoft.com/office/drawing/2014/main" id="{E8A47682-85C5-71AB-E40A-A2DDF7BEB945}"/>
              </a:ext>
            </a:extLst>
          </p:cNvPr>
          <p:cNvPicPr>
            <a:picLocks noChangeAspect="1"/>
          </p:cNvPicPr>
          <p:nvPr/>
        </p:nvPicPr>
        <p:blipFill>
          <a:blip r:embed="rId3"/>
          <a:stretch>
            <a:fillRect/>
          </a:stretch>
        </p:blipFill>
        <p:spPr>
          <a:xfrm>
            <a:off x="1029521" y="1551774"/>
            <a:ext cx="7431572" cy="4135020"/>
          </a:xfrm>
          <a:prstGeom prst="rect">
            <a:avLst/>
          </a:prstGeom>
          <a:ln>
            <a:solidFill>
              <a:schemeClr val="tx1"/>
            </a:solidFill>
          </a:ln>
        </p:spPr>
      </p:pic>
      <p:sp>
        <p:nvSpPr>
          <p:cNvPr id="7" name="Round Diagonal Corner of Rectangle 6">
            <a:extLst>
              <a:ext uri="{FF2B5EF4-FFF2-40B4-BE49-F238E27FC236}">
                <a16:creationId xmlns:a16="http://schemas.microsoft.com/office/drawing/2014/main" id="{FB527987-0C05-0F1C-7C40-91B36137ED13}"/>
              </a:ext>
            </a:extLst>
          </p:cNvPr>
          <p:cNvSpPr/>
          <p:nvPr/>
        </p:nvSpPr>
        <p:spPr>
          <a:xfrm>
            <a:off x="8773610" y="1506242"/>
            <a:ext cx="3020993" cy="4180552"/>
          </a:xfrm>
          <a:prstGeom prst="round2Diag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2000" dirty="0">
                <a:solidFill>
                  <a:schemeClr val="tx1"/>
                </a:solidFill>
              </a:rPr>
              <a:t>Afternoon Humidity is the most predictive feature – it will signal next day rain the best (~0.28)</a:t>
            </a:r>
          </a:p>
          <a:p>
            <a:pPr marL="285750" indent="-285750">
              <a:buFont typeface="Arial" panose="020B0604020202020204" pitchFamily="34" charset="0"/>
              <a:buChar char="•"/>
            </a:pPr>
            <a:endParaRPr lang="en-US" sz="2000" dirty="0">
              <a:solidFill>
                <a:schemeClr val="tx1"/>
              </a:solidFill>
            </a:endParaRPr>
          </a:p>
          <a:p>
            <a:pPr marL="285750" indent="-285750">
              <a:buFont typeface="Arial" panose="020B0604020202020204" pitchFamily="34" charset="0"/>
              <a:buChar char="•"/>
            </a:pPr>
            <a:r>
              <a:rPr lang="en-AU" sz="2000" dirty="0">
                <a:solidFill>
                  <a:schemeClr val="tx1"/>
                </a:solidFill>
              </a:rPr>
              <a:t>Wind Gust Speed and Morning Pressure are secondary but could still be valuable and can potentially signal a change in weather</a:t>
            </a:r>
            <a:endParaRPr lang="en-US" sz="2000" dirty="0">
              <a:solidFill>
                <a:schemeClr val="tx1"/>
              </a:solidFill>
            </a:endParaRPr>
          </a:p>
          <a:p>
            <a:pPr marL="285750" indent="-285750">
              <a:buFont typeface="Arial" panose="020B0604020202020204" pitchFamily="34" charset="0"/>
              <a:buChar char="•"/>
            </a:pPr>
            <a:endParaRPr lang="en-US" sz="2000" dirty="0">
              <a:solidFill>
                <a:schemeClr val="tx1"/>
              </a:solidFill>
            </a:endParaRPr>
          </a:p>
        </p:txBody>
      </p:sp>
    </p:spTree>
    <p:extLst>
      <p:ext uri="{BB962C8B-B14F-4D97-AF65-F5344CB8AC3E}">
        <p14:creationId xmlns:p14="http://schemas.microsoft.com/office/powerpoint/2010/main" val="2101093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802437-723B-8080-B6FE-3529D73008CA}"/>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7B290BEC-BF3C-4FDD-63F5-0839BEC50EAB}"/>
              </a:ext>
            </a:extLst>
          </p:cNvPr>
          <p:cNvSpPr txBox="1">
            <a:spLocks/>
          </p:cNvSpPr>
          <p:nvPr/>
        </p:nvSpPr>
        <p:spPr>
          <a:xfrm>
            <a:off x="913775" y="618517"/>
            <a:ext cx="10364451" cy="673717"/>
          </a:xfrm>
          <a:prstGeom prst="rect">
            <a:avLst/>
          </a:prstGeom>
        </p:spPr>
        <p:txBody>
          <a:bodyP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dirty="0"/>
              <a:t>Feature analysis</a:t>
            </a:r>
          </a:p>
        </p:txBody>
      </p:sp>
      <p:pic>
        <p:nvPicPr>
          <p:cNvPr id="3" name="Picture 2">
            <a:extLst>
              <a:ext uri="{FF2B5EF4-FFF2-40B4-BE49-F238E27FC236}">
                <a16:creationId xmlns:a16="http://schemas.microsoft.com/office/drawing/2014/main" id="{1455E49E-7E85-B4AC-FF49-F98233BEEFEE}"/>
              </a:ext>
            </a:extLst>
          </p:cNvPr>
          <p:cNvPicPr>
            <a:picLocks noChangeAspect="1"/>
          </p:cNvPicPr>
          <p:nvPr/>
        </p:nvPicPr>
        <p:blipFill>
          <a:blip r:embed="rId3"/>
          <a:stretch>
            <a:fillRect/>
          </a:stretch>
        </p:blipFill>
        <p:spPr>
          <a:xfrm>
            <a:off x="913776" y="1512116"/>
            <a:ext cx="10027083" cy="2724254"/>
          </a:xfrm>
          <a:prstGeom prst="rect">
            <a:avLst/>
          </a:prstGeom>
          <a:ln>
            <a:solidFill>
              <a:schemeClr val="tx1"/>
            </a:solidFill>
          </a:ln>
        </p:spPr>
      </p:pic>
      <p:sp>
        <p:nvSpPr>
          <p:cNvPr id="5" name="Round Diagonal Corner of Rectangle 4">
            <a:extLst>
              <a:ext uri="{FF2B5EF4-FFF2-40B4-BE49-F238E27FC236}">
                <a16:creationId xmlns:a16="http://schemas.microsoft.com/office/drawing/2014/main" id="{FA4FCCA0-A45D-39F5-D67B-FA42C27A6713}"/>
              </a:ext>
            </a:extLst>
          </p:cNvPr>
          <p:cNvSpPr/>
          <p:nvPr/>
        </p:nvSpPr>
        <p:spPr>
          <a:xfrm>
            <a:off x="913777" y="4379433"/>
            <a:ext cx="3171463" cy="2276009"/>
          </a:xfrm>
          <a:prstGeom prst="round2Diag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285750" indent="-285750">
              <a:buFont typeface="Wingdings" pitchFamily="2" charset="2"/>
              <a:buChar char="Ø"/>
            </a:pPr>
            <a:r>
              <a:rPr lang="en-US" sz="1600" b="1" dirty="0"/>
              <a:t>Strong positive relationship</a:t>
            </a:r>
          </a:p>
          <a:p>
            <a:pPr marL="285750" indent="-285750">
              <a:buFont typeface="Wingdings" pitchFamily="2" charset="2"/>
              <a:buChar char="Ø"/>
            </a:pPr>
            <a:endParaRPr lang="en-US" sz="1600" b="1" dirty="0"/>
          </a:p>
          <a:p>
            <a:pPr marL="285750" indent="-285750">
              <a:buFont typeface="Wingdings" pitchFamily="2" charset="2"/>
              <a:buChar char="Ø"/>
            </a:pPr>
            <a:r>
              <a:rPr lang="en-US" sz="1400" dirty="0"/>
              <a:t>Low afternoon humidity, predicted rain probability is low</a:t>
            </a:r>
          </a:p>
          <a:p>
            <a:pPr marL="285750" indent="-285750">
              <a:buFont typeface="Wingdings" pitchFamily="2" charset="2"/>
              <a:buChar char="Ø"/>
            </a:pPr>
            <a:endParaRPr lang="en-US" sz="1400" dirty="0"/>
          </a:p>
          <a:p>
            <a:pPr marL="285750" indent="-285750">
              <a:buFont typeface="Wingdings" pitchFamily="2" charset="2"/>
              <a:buChar char="Ø"/>
            </a:pPr>
            <a:r>
              <a:rPr lang="en-US" sz="1400" dirty="0"/>
              <a:t>As afternoon humidity increases, sharp rise of predicted rain probability (~58%)</a:t>
            </a:r>
          </a:p>
        </p:txBody>
      </p:sp>
      <p:sp>
        <p:nvSpPr>
          <p:cNvPr id="7" name="Round Diagonal Corner of Rectangle 6">
            <a:extLst>
              <a:ext uri="{FF2B5EF4-FFF2-40B4-BE49-F238E27FC236}">
                <a16:creationId xmlns:a16="http://schemas.microsoft.com/office/drawing/2014/main" id="{90033190-4643-A603-5046-E292BA11C37F}"/>
              </a:ext>
            </a:extLst>
          </p:cNvPr>
          <p:cNvSpPr/>
          <p:nvPr/>
        </p:nvSpPr>
        <p:spPr>
          <a:xfrm>
            <a:off x="4341586" y="4379433"/>
            <a:ext cx="3171463" cy="2276009"/>
          </a:xfrm>
          <a:prstGeom prst="round2Diag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285750" indent="-285750">
              <a:buFont typeface="Wingdings" pitchFamily="2" charset="2"/>
              <a:buChar char="Ø"/>
            </a:pPr>
            <a:r>
              <a:rPr lang="en-US" sz="1600" b="1" dirty="0"/>
              <a:t>Positive relationship with generally increasing trend</a:t>
            </a:r>
          </a:p>
          <a:p>
            <a:pPr marL="285750" indent="-285750">
              <a:buFont typeface="Wingdings" pitchFamily="2" charset="2"/>
              <a:buChar char="Ø"/>
            </a:pPr>
            <a:endParaRPr lang="en-AU" sz="1400" dirty="0"/>
          </a:p>
          <a:p>
            <a:pPr marL="285750" indent="-285750">
              <a:buFont typeface="Wingdings" pitchFamily="2" charset="2"/>
              <a:buChar char="Ø"/>
            </a:pPr>
            <a:r>
              <a:rPr lang="en-AU" sz="1400" dirty="0"/>
              <a:t>Stronger wind gusts tend to increase the chance of rain tomorrow, but the effect plateaus at higher wind speeds (~45%)</a:t>
            </a:r>
          </a:p>
          <a:p>
            <a:pPr marL="285750" indent="-285750">
              <a:buFont typeface="Wingdings" pitchFamily="2" charset="2"/>
              <a:buChar char="Ø"/>
            </a:pPr>
            <a:endParaRPr lang="en-US" sz="1600" dirty="0"/>
          </a:p>
        </p:txBody>
      </p:sp>
      <p:sp>
        <p:nvSpPr>
          <p:cNvPr id="8" name="Round Diagonal Corner of Rectangle 7">
            <a:extLst>
              <a:ext uri="{FF2B5EF4-FFF2-40B4-BE49-F238E27FC236}">
                <a16:creationId xmlns:a16="http://schemas.microsoft.com/office/drawing/2014/main" id="{E8988A68-4D16-59ED-F369-E60298DC3712}"/>
              </a:ext>
            </a:extLst>
          </p:cNvPr>
          <p:cNvSpPr/>
          <p:nvPr/>
        </p:nvSpPr>
        <p:spPr>
          <a:xfrm>
            <a:off x="7769397" y="4379433"/>
            <a:ext cx="3171463" cy="2276009"/>
          </a:xfrm>
          <a:prstGeom prst="round2Diag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285750" indent="-285750">
              <a:buFont typeface="Wingdings" pitchFamily="2" charset="2"/>
              <a:buChar char="Ø"/>
            </a:pPr>
            <a:r>
              <a:rPr lang="en-US" sz="1600" b="1" dirty="0"/>
              <a:t>Negative Relationship</a:t>
            </a:r>
          </a:p>
          <a:p>
            <a:pPr marL="285750" indent="-285750">
              <a:buFont typeface="Wingdings" pitchFamily="2" charset="2"/>
              <a:buChar char="Ø"/>
            </a:pPr>
            <a:endParaRPr lang="en-US" sz="1600" b="1" dirty="0"/>
          </a:p>
          <a:p>
            <a:pPr marL="285750" indent="-285750">
              <a:buFont typeface="Wingdings" pitchFamily="2" charset="2"/>
              <a:buChar char="Ø"/>
            </a:pPr>
            <a:r>
              <a:rPr lang="en-AU" sz="1400" dirty="0"/>
              <a:t>Higher pressures correspond to lower predicted rain probability. </a:t>
            </a:r>
          </a:p>
          <a:p>
            <a:pPr marL="285750" indent="-285750">
              <a:buFont typeface="Wingdings" pitchFamily="2" charset="2"/>
              <a:buChar char="Ø"/>
            </a:pPr>
            <a:endParaRPr lang="en-AU" sz="1400" dirty="0"/>
          </a:p>
          <a:p>
            <a:pPr marL="285750" indent="-285750">
              <a:buFont typeface="Wingdings" pitchFamily="2" charset="2"/>
              <a:buChar char="Ø"/>
            </a:pPr>
            <a:r>
              <a:rPr lang="en-AU" sz="1400" dirty="0"/>
              <a:t>Lower morning pressure increases the model’s predicted likelihood of rain (~30%)</a:t>
            </a:r>
            <a:endParaRPr lang="en-US" sz="1400" dirty="0"/>
          </a:p>
        </p:txBody>
      </p:sp>
      <p:sp>
        <p:nvSpPr>
          <p:cNvPr id="9" name="Oval 8">
            <a:extLst>
              <a:ext uri="{FF2B5EF4-FFF2-40B4-BE49-F238E27FC236}">
                <a16:creationId xmlns:a16="http://schemas.microsoft.com/office/drawing/2014/main" id="{B9F9DCFA-1091-2EBA-6761-7D82BE3E3AA6}"/>
              </a:ext>
            </a:extLst>
          </p:cNvPr>
          <p:cNvSpPr/>
          <p:nvPr/>
        </p:nvSpPr>
        <p:spPr>
          <a:xfrm>
            <a:off x="3483980" y="1655180"/>
            <a:ext cx="706055" cy="601883"/>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231B891F-B692-1373-2B9B-2C58500F42C5}"/>
              </a:ext>
            </a:extLst>
          </p:cNvPr>
          <p:cNvSpPr/>
          <p:nvPr/>
        </p:nvSpPr>
        <p:spPr>
          <a:xfrm>
            <a:off x="6286982" y="2073797"/>
            <a:ext cx="1226067" cy="601883"/>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E0EC6F08-5906-B5BE-1FC7-67D08E2BC7A6}"/>
              </a:ext>
            </a:extLst>
          </p:cNvPr>
          <p:cNvSpPr/>
          <p:nvPr/>
        </p:nvSpPr>
        <p:spPr>
          <a:xfrm>
            <a:off x="7851494" y="2573302"/>
            <a:ext cx="1226067" cy="601883"/>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5082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0EF1-7382-1C77-74D4-2F06B28B714B}"/>
              </a:ext>
            </a:extLst>
          </p:cNvPr>
          <p:cNvSpPr txBox="1">
            <a:spLocks/>
          </p:cNvSpPr>
          <p:nvPr/>
        </p:nvSpPr>
        <p:spPr>
          <a:xfrm>
            <a:off x="913774" y="722689"/>
            <a:ext cx="10364451" cy="673717"/>
          </a:xfrm>
          <a:prstGeom prst="rect">
            <a:avLst/>
          </a:prstGeom>
        </p:spPr>
        <p:txBody>
          <a:bodyP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dirty="0"/>
              <a:t>Modelling &amp; Scoring</a:t>
            </a:r>
          </a:p>
        </p:txBody>
      </p:sp>
      <p:graphicFrame>
        <p:nvGraphicFramePr>
          <p:cNvPr id="3" name="Table 2">
            <a:extLst>
              <a:ext uri="{FF2B5EF4-FFF2-40B4-BE49-F238E27FC236}">
                <a16:creationId xmlns:a16="http://schemas.microsoft.com/office/drawing/2014/main" id="{4E88B023-1991-BC30-35EC-16BB88DD6F32}"/>
              </a:ext>
            </a:extLst>
          </p:cNvPr>
          <p:cNvGraphicFramePr>
            <a:graphicFrameLocks noGrp="1"/>
          </p:cNvGraphicFramePr>
          <p:nvPr>
            <p:extLst>
              <p:ext uri="{D42A27DB-BD31-4B8C-83A1-F6EECF244321}">
                <p14:modId xmlns:p14="http://schemas.microsoft.com/office/powerpoint/2010/main" val="2964420654"/>
              </p:ext>
            </p:extLst>
          </p:nvPr>
        </p:nvGraphicFramePr>
        <p:xfrm>
          <a:off x="1135933" y="1943718"/>
          <a:ext cx="9920132" cy="4191593"/>
        </p:xfrm>
        <a:graphic>
          <a:graphicData uri="http://schemas.openxmlformats.org/drawingml/2006/table">
            <a:tbl>
              <a:tblPr firstRow="1" bandRow="1">
                <a:tableStyleId>{69012ECD-51FC-41F1-AA8D-1B2483CD663E}</a:tableStyleId>
              </a:tblPr>
              <a:tblGrid>
                <a:gridCol w="2480033">
                  <a:extLst>
                    <a:ext uri="{9D8B030D-6E8A-4147-A177-3AD203B41FA5}">
                      <a16:colId xmlns:a16="http://schemas.microsoft.com/office/drawing/2014/main" val="4143483859"/>
                    </a:ext>
                  </a:extLst>
                </a:gridCol>
                <a:gridCol w="2480033">
                  <a:extLst>
                    <a:ext uri="{9D8B030D-6E8A-4147-A177-3AD203B41FA5}">
                      <a16:colId xmlns:a16="http://schemas.microsoft.com/office/drawing/2014/main" val="869718494"/>
                    </a:ext>
                  </a:extLst>
                </a:gridCol>
                <a:gridCol w="2480033">
                  <a:extLst>
                    <a:ext uri="{9D8B030D-6E8A-4147-A177-3AD203B41FA5}">
                      <a16:colId xmlns:a16="http://schemas.microsoft.com/office/drawing/2014/main" val="1430159076"/>
                    </a:ext>
                  </a:extLst>
                </a:gridCol>
                <a:gridCol w="2480033">
                  <a:extLst>
                    <a:ext uri="{9D8B030D-6E8A-4147-A177-3AD203B41FA5}">
                      <a16:colId xmlns:a16="http://schemas.microsoft.com/office/drawing/2014/main" val="2678577251"/>
                    </a:ext>
                  </a:extLst>
                </a:gridCol>
              </a:tblGrid>
              <a:tr h="594953">
                <a:tc>
                  <a:txBody>
                    <a:bodyPr/>
                    <a:lstStyle/>
                    <a:p>
                      <a:pPr algn="ctr"/>
                      <a:r>
                        <a:rPr lang="en-US" dirty="0"/>
                        <a:t>Model</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2">
                        <a:lumMod val="50000"/>
                      </a:schemeClr>
                    </a:solidFill>
                  </a:tcPr>
                </a:tc>
                <a:tc>
                  <a:txBody>
                    <a:bodyPr/>
                    <a:lstStyle/>
                    <a:p>
                      <a:pPr algn="ctr"/>
                      <a:r>
                        <a:rPr lang="en-US" dirty="0"/>
                        <a:t>Logistic Regression</a:t>
                      </a:r>
                    </a:p>
                  </a:txBody>
                  <a:tcPr anchor="ctr">
                    <a:lnT w="12700" cap="flat" cmpd="sng" algn="ctr">
                      <a:solidFill>
                        <a:schemeClr val="tx1"/>
                      </a:solidFill>
                      <a:prstDash val="solid"/>
                      <a:round/>
                      <a:headEnd type="none" w="med" len="med"/>
                      <a:tailEnd type="none" w="med" len="med"/>
                    </a:lnT>
                    <a:solidFill>
                      <a:schemeClr val="bg2">
                        <a:lumMod val="50000"/>
                      </a:schemeClr>
                    </a:solidFill>
                  </a:tcPr>
                </a:tc>
                <a:tc>
                  <a:txBody>
                    <a:bodyPr/>
                    <a:lstStyle/>
                    <a:p>
                      <a:pPr algn="ctr"/>
                      <a:r>
                        <a:rPr lang="en-US" dirty="0"/>
                        <a:t>Random Forest</a:t>
                      </a:r>
                    </a:p>
                  </a:txBody>
                  <a:tcPr anchor="ctr">
                    <a:lnT w="12700" cap="flat" cmpd="sng" algn="ctr">
                      <a:solidFill>
                        <a:schemeClr val="tx1"/>
                      </a:solidFill>
                      <a:prstDash val="solid"/>
                      <a:round/>
                      <a:headEnd type="none" w="med" len="med"/>
                      <a:tailEnd type="none" w="med" len="med"/>
                    </a:lnT>
                    <a:solidFill>
                      <a:schemeClr val="bg2">
                        <a:lumMod val="50000"/>
                      </a:schemeClr>
                    </a:solidFill>
                  </a:tcPr>
                </a:tc>
                <a:tc>
                  <a:txBody>
                    <a:bodyPr/>
                    <a:lstStyle/>
                    <a:p>
                      <a:pPr algn="ctr"/>
                      <a:r>
                        <a:rPr lang="en-US" dirty="0"/>
                        <a:t>XG Boost</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2">
                        <a:lumMod val="50000"/>
                      </a:schemeClr>
                    </a:solidFill>
                  </a:tcPr>
                </a:tc>
                <a:extLst>
                  <a:ext uri="{0D108BD9-81ED-4DB2-BD59-A6C34878D82A}">
                    <a16:rowId xmlns:a16="http://schemas.microsoft.com/office/drawing/2014/main" val="308373587"/>
                  </a:ext>
                </a:extLst>
              </a:tr>
              <a:tr h="1405973">
                <a:tc>
                  <a:txBody>
                    <a:bodyPr/>
                    <a:lstStyle/>
                    <a:p>
                      <a:pPr algn="ctr"/>
                      <a:r>
                        <a:rPr lang="en-US" i="1" dirty="0"/>
                        <a:t>Rationale</a:t>
                      </a:r>
                    </a:p>
                  </a:txBody>
                  <a:tcPr anchor="ctr">
                    <a:lnL w="12700" cap="flat" cmpd="sng" algn="ctr">
                      <a:solidFill>
                        <a:schemeClr val="tx1"/>
                      </a:solidFill>
                      <a:prstDash val="solid"/>
                      <a:round/>
                      <a:headEnd type="none" w="med" len="med"/>
                      <a:tailEnd type="none" w="med" len="med"/>
                    </a:lnL>
                  </a:tcPr>
                </a:tc>
                <a:tc>
                  <a:txBody>
                    <a:bodyPr/>
                    <a:lstStyle/>
                    <a:p>
                      <a:pPr marL="285750" indent="-285750" algn="l">
                        <a:buFont typeface="Wingdings" pitchFamily="2" charset="2"/>
                        <a:buChar char="ü"/>
                      </a:pPr>
                      <a:r>
                        <a:rPr lang="en-US" sz="1600" dirty="0"/>
                        <a:t>Simple and Efficient</a:t>
                      </a:r>
                    </a:p>
                    <a:p>
                      <a:pPr marL="285750" indent="-285750" algn="l">
                        <a:buFont typeface="Wingdings" pitchFamily="2" charset="2"/>
                        <a:buChar char="ü"/>
                      </a:pPr>
                      <a:r>
                        <a:rPr lang="en-US" sz="1600" dirty="0"/>
                        <a:t>Strong baseline model for comparison</a:t>
                      </a:r>
                    </a:p>
                    <a:p>
                      <a:pPr marL="285750" marR="0" lvl="0" indent="-285750" algn="l" defTabSz="914400" rtl="0" eaLnBrk="1" fontAlgn="auto" latinLnBrk="0" hangingPunct="1">
                        <a:lnSpc>
                          <a:spcPct val="100000"/>
                        </a:lnSpc>
                        <a:spcBef>
                          <a:spcPts val="0"/>
                        </a:spcBef>
                        <a:spcAft>
                          <a:spcPts val="0"/>
                        </a:spcAft>
                        <a:buClrTx/>
                        <a:buSzTx/>
                        <a:buFont typeface="Wingdings" pitchFamily="2" charset="2"/>
                        <a:buChar char="ü"/>
                        <a:tabLst/>
                        <a:defRPr/>
                      </a:pPr>
                      <a:r>
                        <a:rPr lang="en-US" sz="1600" dirty="0"/>
                        <a:t>Explainability (coefficient show effect of feature on odds of rain)</a:t>
                      </a:r>
                    </a:p>
                  </a:txBody>
                  <a:tcPr anchor="ctr"/>
                </a:tc>
                <a:tc>
                  <a:txBody>
                    <a:bodyPr/>
                    <a:lstStyle/>
                    <a:p>
                      <a:pPr marL="285750" indent="-285750" algn="l">
                        <a:buFont typeface="Wingdings" pitchFamily="2" charset="2"/>
                        <a:buChar char="ü"/>
                      </a:pPr>
                      <a:r>
                        <a:rPr lang="en-US" sz="1600" dirty="0"/>
                        <a:t>Robust to outliers and overfitting for shallow trees</a:t>
                      </a:r>
                    </a:p>
                    <a:p>
                      <a:pPr marL="285750" indent="-285750" algn="l">
                        <a:buFont typeface="Wingdings" pitchFamily="2" charset="2"/>
                        <a:buChar char="ü"/>
                      </a:pPr>
                      <a:r>
                        <a:rPr lang="en-US" sz="1600" dirty="0"/>
                        <a:t>Built in feature importance</a:t>
                      </a:r>
                    </a:p>
                    <a:p>
                      <a:pPr marL="285750" indent="-285750" algn="l">
                        <a:buFont typeface="Wingdings" pitchFamily="2" charset="2"/>
                        <a:buChar char="ü"/>
                      </a:pPr>
                      <a:r>
                        <a:rPr lang="en-US" sz="1600" dirty="0"/>
                        <a:t>Data with non-linear patterns</a:t>
                      </a:r>
                    </a:p>
                  </a:txBody>
                  <a:tcPr anchor="ctr"/>
                </a:tc>
                <a:tc>
                  <a:txBody>
                    <a:bodyPr/>
                    <a:lstStyle/>
                    <a:p>
                      <a:pPr marL="285750" indent="-285750" algn="l">
                        <a:buFont typeface="Wingdings" pitchFamily="2" charset="2"/>
                        <a:buChar char="ü"/>
                      </a:pPr>
                      <a:r>
                        <a:rPr lang="en-US" sz="1600" dirty="0"/>
                        <a:t>Great for tabular datasets (weather data)</a:t>
                      </a:r>
                    </a:p>
                    <a:p>
                      <a:pPr marL="285750" indent="-285750" algn="l">
                        <a:buFont typeface="Wingdings" pitchFamily="2" charset="2"/>
                        <a:buChar char="ü"/>
                      </a:pPr>
                      <a:r>
                        <a:rPr lang="en-US" sz="1600" dirty="0"/>
                        <a:t>Handles imbalance of dataset well</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214619580"/>
                  </a:ext>
                </a:extLst>
              </a:tr>
              <a:tr h="1545441">
                <a:tc>
                  <a:txBody>
                    <a:bodyPr/>
                    <a:lstStyle/>
                    <a:p>
                      <a:pPr algn="ctr"/>
                      <a:r>
                        <a:rPr lang="en-US" dirty="0"/>
                        <a:t>Scoring</a:t>
                      </a:r>
                    </a:p>
                    <a:p>
                      <a:pPr algn="ctr"/>
                      <a:r>
                        <a:rPr lang="en-US" dirty="0"/>
                        <a:t>(Test Data)</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AU" sz="1600" dirty="0"/>
                        <a:t>Accuracy: 79.9% </a:t>
                      </a:r>
                    </a:p>
                    <a:p>
                      <a:pPr algn="ctr"/>
                      <a:r>
                        <a:rPr lang="en-AU" sz="1600" dirty="0"/>
                        <a:t>Precision: 53.1%</a:t>
                      </a:r>
                    </a:p>
                    <a:p>
                      <a:pPr algn="ctr"/>
                      <a:r>
                        <a:rPr lang="en-AU" sz="1600" dirty="0">
                          <a:solidFill>
                            <a:srgbClr val="00B050"/>
                          </a:solidFill>
                        </a:rPr>
                        <a:t>Recall: 78.4% </a:t>
                      </a:r>
                    </a:p>
                    <a:p>
                      <a:pPr algn="ctr"/>
                      <a:r>
                        <a:rPr lang="en-AU" sz="1600" dirty="0"/>
                        <a:t>F1 Score: 0.633</a:t>
                      </a:r>
                    </a:p>
                    <a:p>
                      <a:pPr algn="ctr"/>
                      <a:r>
                        <a:rPr lang="en-AU" sz="1600" dirty="0"/>
                        <a:t>ROC AUC: 0.875</a:t>
                      </a:r>
                      <a:endParaRPr lang="en-US" sz="1600" dirty="0"/>
                    </a:p>
                  </a:txBody>
                  <a:tcPr anchor="ctr">
                    <a:lnB w="12700" cap="flat" cmpd="sng" algn="ctr">
                      <a:solidFill>
                        <a:schemeClr val="tx1"/>
                      </a:solidFill>
                      <a:prstDash val="solid"/>
                      <a:round/>
                      <a:headEnd type="none" w="med" len="med"/>
                      <a:tailEnd type="none" w="med" len="med"/>
                    </a:lnB>
                  </a:tcPr>
                </a:tc>
                <a:tc>
                  <a:txBody>
                    <a:bodyPr/>
                    <a:lstStyle/>
                    <a:p>
                      <a:pPr algn="ctr"/>
                      <a:endParaRPr lang="en-AU" sz="1600" dirty="0"/>
                    </a:p>
                    <a:p>
                      <a:pPr algn="ctr"/>
                      <a:r>
                        <a:rPr lang="en-AU" sz="1600" dirty="0">
                          <a:solidFill>
                            <a:srgbClr val="00B050"/>
                          </a:solidFill>
                        </a:rPr>
                        <a:t>Accuracy: 85.9% </a:t>
                      </a:r>
                    </a:p>
                    <a:p>
                      <a:pPr algn="ctr"/>
                      <a:r>
                        <a:rPr lang="en-AU" sz="1600" dirty="0">
                          <a:solidFill>
                            <a:srgbClr val="00B050"/>
                          </a:solidFill>
                        </a:rPr>
                        <a:t>Precision: 78.3%</a:t>
                      </a:r>
                    </a:p>
                    <a:p>
                      <a:pPr algn="ctr"/>
                      <a:r>
                        <a:rPr lang="en-AU" sz="1600" dirty="0"/>
                        <a:t>Recall: 50.5% </a:t>
                      </a:r>
                    </a:p>
                    <a:p>
                      <a:pPr algn="ctr"/>
                      <a:r>
                        <a:rPr lang="en-AU" sz="1600" dirty="0"/>
                        <a:t>F1 Score: 0.61</a:t>
                      </a:r>
                    </a:p>
                    <a:p>
                      <a:pPr algn="ctr"/>
                      <a:r>
                        <a:rPr lang="en-AU" sz="1600" dirty="0"/>
                        <a:t>ROC AUC: 0.89</a:t>
                      </a:r>
                      <a:endParaRPr lang="en-US" sz="1600" dirty="0"/>
                    </a:p>
                    <a:p>
                      <a:pPr algn="ctr"/>
                      <a:endParaRPr lang="en-US" sz="1600" dirty="0"/>
                    </a:p>
                  </a:txBody>
                  <a:tcPr anchor="ctr">
                    <a:lnB w="12700" cap="flat" cmpd="sng" algn="ctr">
                      <a:solidFill>
                        <a:schemeClr val="tx1"/>
                      </a:solidFill>
                      <a:prstDash val="solid"/>
                      <a:round/>
                      <a:headEnd type="none" w="med" len="med"/>
                      <a:tailEnd type="none" w="med" len="med"/>
                    </a:lnB>
                  </a:tcPr>
                </a:tc>
                <a:tc>
                  <a:txBody>
                    <a:bodyPr/>
                    <a:lstStyle/>
                    <a:p>
                      <a:pPr algn="ctr"/>
                      <a:r>
                        <a:rPr lang="en-US" sz="1600" dirty="0"/>
                        <a:t>Accuracy: 82.5% </a:t>
                      </a:r>
                    </a:p>
                    <a:p>
                      <a:pPr algn="ctr"/>
                      <a:r>
                        <a:rPr lang="en-US" sz="1600" dirty="0"/>
                        <a:t>Precision: 57.7%</a:t>
                      </a:r>
                    </a:p>
                    <a:p>
                      <a:pPr algn="ctr"/>
                      <a:r>
                        <a:rPr lang="en-US" sz="1600" dirty="0">
                          <a:solidFill>
                            <a:srgbClr val="00B050"/>
                          </a:solidFill>
                        </a:rPr>
                        <a:t>Recall: 79% </a:t>
                      </a:r>
                    </a:p>
                    <a:p>
                      <a:pPr algn="ctr"/>
                      <a:r>
                        <a:rPr lang="en-US" sz="1600" dirty="0">
                          <a:solidFill>
                            <a:srgbClr val="00B050"/>
                          </a:solidFill>
                        </a:rPr>
                        <a:t>F1 Score: 0.67</a:t>
                      </a:r>
                    </a:p>
                    <a:p>
                      <a:pPr algn="ctr"/>
                      <a:r>
                        <a:rPr lang="en-US" sz="1600" dirty="0">
                          <a:solidFill>
                            <a:srgbClr val="00B050"/>
                          </a:solidFill>
                        </a:rPr>
                        <a:t>ROC AUC: 0.90</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0105461"/>
                  </a:ext>
                </a:extLst>
              </a:tr>
            </a:tbl>
          </a:graphicData>
        </a:graphic>
      </p:graphicFrame>
    </p:spTree>
    <p:extLst>
      <p:ext uri="{BB962C8B-B14F-4D97-AF65-F5344CB8AC3E}">
        <p14:creationId xmlns:p14="http://schemas.microsoft.com/office/powerpoint/2010/main" val="1815074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BD4FB8-D80F-BDA4-33DC-00AF41EAD8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21F3AE-EE73-9297-B99A-EBC7CACE4D3D}"/>
              </a:ext>
            </a:extLst>
          </p:cNvPr>
          <p:cNvSpPr txBox="1">
            <a:spLocks/>
          </p:cNvSpPr>
          <p:nvPr/>
        </p:nvSpPr>
        <p:spPr>
          <a:xfrm>
            <a:off x="913774" y="722689"/>
            <a:ext cx="10364451" cy="673717"/>
          </a:xfrm>
          <a:prstGeom prst="rect">
            <a:avLst/>
          </a:prstGeom>
        </p:spPr>
        <p:txBody>
          <a:bodyP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dirty="0"/>
              <a:t>prediction</a:t>
            </a:r>
          </a:p>
        </p:txBody>
      </p:sp>
      <p:sp>
        <p:nvSpPr>
          <p:cNvPr id="4" name="Rectangle 3">
            <a:extLst>
              <a:ext uri="{FF2B5EF4-FFF2-40B4-BE49-F238E27FC236}">
                <a16:creationId xmlns:a16="http://schemas.microsoft.com/office/drawing/2014/main" id="{4BB42C41-BEB3-A7F0-7E4D-3FCF2C0040E7}"/>
              </a:ext>
            </a:extLst>
          </p:cNvPr>
          <p:cNvSpPr/>
          <p:nvPr/>
        </p:nvSpPr>
        <p:spPr>
          <a:xfrm>
            <a:off x="794909" y="1794076"/>
            <a:ext cx="3357284" cy="451412"/>
          </a:xfrm>
          <a:prstGeom prst="rect">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Logistic Regression</a:t>
            </a:r>
          </a:p>
        </p:txBody>
      </p:sp>
      <p:sp>
        <p:nvSpPr>
          <p:cNvPr id="6" name="Rectangle 5">
            <a:extLst>
              <a:ext uri="{FF2B5EF4-FFF2-40B4-BE49-F238E27FC236}">
                <a16:creationId xmlns:a16="http://schemas.microsoft.com/office/drawing/2014/main" id="{FD4B2EA8-4AEE-DD3E-FD6C-9841141BC3EF}"/>
              </a:ext>
            </a:extLst>
          </p:cNvPr>
          <p:cNvSpPr/>
          <p:nvPr/>
        </p:nvSpPr>
        <p:spPr>
          <a:xfrm>
            <a:off x="4374043" y="1794076"/>
            <a:ext cx="3323868" cy="451412"/>
          </a:xfrm>
          <a:prstGeom prst="rect">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Random Forest</a:t>
            </a:r>
          </a:p>
        </p:txBody>
      </p:sp>
      <p:sp>
        <p:nvSpPr>
          <p:cNvPr id="7" name="Rectangle 6">
            <a:extLst>
              <a:ext uri="{FF2B5EF4-FFF2-40B4-BE49-F238E27FC236}">
                <a16:creationId xmlns:a16="http://schemas.microsoft.com/office/drawing/2014/main" id="{17B87B51-EE54-AAF0-EA03-011B5B24C363}"/>
              </a:ext>
            </a:extLst>
          </p:cNvPr>
          <p:cNvSpPr/>
          <p:nvPr/>
        </p:nvSpPr>
        <p:spPr>
          <a:xfrm>
            <a:off x="7901088" y="1794076"/>
            <a:ext cx="3323868" cy="451412"/>
          </a:xfrm>
          <a:prstGeom prst="rect">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XG Boost</a:t>
            </a:r>
          </a:p>
        </p:txBody>
      </p:sp>
      <p:pic>
        <p:nvPicPr>
          <p:cNvPr id="8" name="Picture 7">
            <a:extLst>
              <a:ext uri="{FF2B5EF4-FFF2-40B4-BE49-F238E27FC236}">
                <a16:creationId xmlns:a16="http://schemas.microsoft.com/office/drawing/2014/main" id="{20E7A7C3-4306-AD54-6120-6C5F0EDE7374}"/>
              </a:ext>
            </a:extLst>
          </p:cNvPr>
          <p:cNvPicPr>
            <a:picLocks noChangeAspect="1"/>
          </p:cNvPicPr>
          <p:nvPr/>
        </p:nvPicPr>
        <p:blipFill>
          <a:blip r:embed="rId3"/>
          <a:stretch>
            <a:fillRect/>
          </a:stretch>
        </p:blipFill>
        <p:spPr>
          <a:xfrm>
            <a:off x="794909" y="2400089"/>
            <a:ext cx="3357284" cy="2580312"/>
          </a:xfrm>
          <a:prstGeom prst="rect">
            <a:avLst/>
          </a:prstGeom>
        </p:spPr>
      </p:pic>
      <p:pic>
        <p:nvPicPr>
          <p:cNvPr id="10" name="Picture 9">
            <a:extLst>
              <a:ext uri="{FF2B5EF4-FFF2-40B4-BE49-F238E27FC236}">
                <a16:creationId xmlns:a16="http://schemas.microsoft.com/office/drawing/2014/main" id="{253E8C20-45ED-DF5A-DBC1-684138BC5E60}"/>
              </a:ext>
            </a:extLst>
          </p:cNvPr>
          <p:cNvPicPr>
            <a:picLocks noChangeAspect="1"/>
          </p:cNvPicPr>
          <p:nvPr/>
        </p:nvPicPr>
        <p:blipFill>
          <a:blip r:embed="rId4"/>
          <a:stretch>
            <a:fillRect/>
          </a:stretch>
        </p:blipFill>
        <p:spPr>
          <a:xfrm>
            <a:off x="4374043" y="2400090"/>
            <a:ext cx="3323868" cy="2604808"/>
          </a:xfrm>
          <a:prstGeom prst="rect">
            <a:avLst/>
          </a:prstGeom>
        </p:spPr>
      </p:pic>
      <p:pic>
        <p:nvPicPr>
          <p:cNvPr id="11" name="Picture 10">
            <a:extLst>
              <a:ext uri="{FF2B5EF4-FFF2-40B4-BE49-F238E27FC236}">
                <a16:creationId xmlns:a16="http://schemas.microsoft.com/office/drawing/2014/main" id="{142F80DA-F3F7-1B7A-C428-C8AEEA067D8A}"/>
              </a:ext>
            </a:extLst>
          </p:cNvPr>
          <p:cNvPicPr>
            <a:picLocks noChangeAspect="1"/>
          </p:cNvPicPr>
          <p:nvPr/>
        </p:nvPicPr>
        <p:blipFill>
          <a:blip r:embed="rId5"/>
          <a:stretch>
            <a:fillRect/>
          </a:stretch>
        </p:blipFill>
        <p:spPr>
          <a:xfrm>
            <a:off x="7901089" y="2400089"/>
            <a:ext cx="3377136" cy="2604808"/>
          </a:xfrm>
          <a:prstGeom prst="rect">
            <a:avLst/>
          </a:prstGeom>
        </p:spPr>
      </p:pic>
      <p:graphicFrame>
        <p:nvGraphicFramePr>
          <p:cNvPr id="13" name="Table 12">
            <a:extLst>
              <a:ext uri="{FF2B5EF4-FFF2-40B4-BE49-F238E27FC236}">
                <a16:creationId xmlns:a16="http://schemas.microsoft.com/office/drawing/2014/main" id="{9F454DAB-1D86-3E52-925C-BE4DB6F1CA37}"/>
              </a:ext>
            </a:extLst>
          </p:cNvPr>
          <p:cNvGraphicFramePr>
            <a:graphicFrameLocks noGrp="1"/>
          </p:cNvGraphicFramePr>
          <p:nvPr>
            <p:extLst>
              <p:ext uri="{D42A27DB-BD31-4B8C-83A1-F6EECF244321}">
                <p14:modId xmlns:p14="http://schemas.microsoft.com/office/powerpoint/2010/main" val="410446965"/>
              </p:ext>
            </p:extLst>
          </p:nvPr>
        </p:nvGraphicFramePr>
        <p:xfrm>
          <a:off x="2357376" y="5278767"/>
          <a:ext cx="7477245" cy="1069680"/>
        </p:xfrm>
        <a:graphic>
          <a:graphicData uri="http://schemas.openxmlformats.org/drawingml/2006/table">
            <a:tbl>
              <a:tblPr firstRow="1" bandRow="1">
                <a:tableStyleId>{5940675A-B579-460E-94D1-54222C63F5DA}</a:tableStyleId>
              </a:tblPr>
              <a:tblGrid>
                <a:gridCol w="3029872">
                  <a:extLst>
                    <a:ext uri="{9D8B030D-6E8A-4147-A177-3AD203B41FA5}">
                      <a16:colId xmlns:a16="http://schemas.microsoft.com/office/drawing/2014/main" val="801534003"/>
                    </a:ext>
                  </a:extLst>
                </a:gridCol>
                <a:gridCol w="4447373">
                  <a:extLst>
                    <a:ext uri="{9D8B030D-6E8A-4147-A177-3AD203B41FA5}">
                      <a16:colId xmlns:a16="http://schemas.microsoft.com/office/drawing/2014/main" val="1270162862"/>
                    </a:ext>
                  </a:extLst>
                </a:gridCol>
              </a:tblGrid>
              <a:tr h="260217">
                <a:tc>
                  <a:txBody>
                    <a:bodyPr/>
                    <a:lstStyle/>
                    <a:p>
                      <a:pPr algn="r"/>
                      <a:r>
                        <a:rPr lang="en-US" sz="1600" i="1" dirty="0">
                          <a:solidFill>
                            <a:schemeClr val="bg1"/>
                          </a:solidFill>
                        </a:rPr>
                        <a:t>Catching Rain Events?</a:t>
                      </a:r>
                    </a:p>
                  </a:txBody>
                  <a:tcPr>
                    <a:solidFill>
                      <a:schemeClr val="tx1">
                        <a:lumMod val="85000"/>
                        <a:lumOff val="15000"/>
                      </a:schemeClr>
                    </a:solidFill>
                  </a:tcPr>
                </a:tc>
                <a:tc>
                  <a:txBody>
                    <a:bodyPr/>
                    <a:lstStyle/>
                    <a:p>
                      <a:r>
                        <a:rPr lang="en-US" sz="1600" dirty="0"/>
                        <a:t>Logistic Regression (Fast) or XG Boost – high recall</a:t>
                      </a:r>
                    </a:p>
                  </a:txBody>
                  <a:tcPr>
                    <a:solidFill>
                      <a:schemeClr val="bg1">
                        <a:lumMod val="85000"/>
                      </a:schemeClr>
                    </a:solidFill>
                  </a:tcPr>
                </a:tc>
                <a:extLst>
                  <a:ext uri="{0D108BD9-81ED-4DB2-BD59-A6C34878D82A}">
                    <a16:rowId xmlns:a16="http://schemas.microsoft.com/office/drawing/2014/main" val="1265705911"/>
                  </a:ext>
                </a:extLst>
              </a:tr>
              <a:tr h="367200">
                <a:tc>
                  <a:txBody>
                    <a:bodyPr/>
                    <a:lstStyle/>
                    <a:p>
                      <a:pPr algn="r"/>
                      <a:r>
                        <a:rPr lang="en-US" sz="1600" i="1" dirty="0">
                          <a:solidFill>
                            <a:schemeClr val="bg1"/>
                          </a:solidFill>
                        </a:rPr>
                        <a:t>Avoiding False Rain Alerts?</a:t>
                      </a:r>
                    </a:p>
                  </a:txBody>
                  <a:tcPr>
                    <a:solidFill>
                      <a:schemeClr val="tx1">
                        <a:lumMod val="85000"/>
                        <a:lumOff val="15000"/>
                      </a:schemeClr>
                    </a:solidFill>
                  </a:tcPr>
                </a:tc>
                <a:tc>
                  <a:txBody>
                    <a:bodyPr/>
                    <a:lstStyle/>
                    <a:p>
                      <a:r>
                        <a:rPr lang="en-US" sz="1600" dirty="0"/>
                        <a:t>Random Forest – high precision</a:t>
                      </a:r>
                    </a:p>
                  </a:txBody>
                  <a:tcPr>
                    <a:solidFill>
                      <a:schemeClr val="bg1">
                        <a:lumMod val="85000"/>
                      </a:schemeClr>
                    </a:solidFill>
                  </a:tcPr>
                </a:tc>
                <a:extLst>
                  <a:ext uri="{0D108BD9-81ED-4DB2-BD59-A6C34878D82A}">
                    <a16:rowId xmlns:a16="http://schemas.microsoft.com/office/drawing/2014/main" val="1417831618"/>
                  </a:ext>
                </a:extLst>
              </a:tr>
              <a:tr h="367200">
                <a:tc>
                  <a:txBody>
                    <a:bodyPr/>
                    <a:lstStyle/>
                    <a:p>
                      <a:pPr algn="r"/>
                      <a:r>
                        <a:rPr lang="en-US" sz="1600" i="1" dirty="0">
                          <a:solidFill>
                            <a:schemeClr val="bg1"/>
                          </a:solidFill>
                        </a:rPr>
                        <a:t>Overall Balanced Performance</a:t>
                      </a:r>
                    </a:p>
                  </a:txBody>
                  <a:tcPr>
                    <a:solidFill>
                      <a:schemeClr val="tx1">
                        <a:lumMod val="85000"/>
                        <a:lumOff val="15000"/>
                      </a:schemeClr>
                    </a:solidFill>
                  </a:tcPr>
                </a:tc>
                <a:tc>
                  <a:txBody>
                    <a:bodyPr/>
                    <a:lstStyle/>
                    <a:p>
                      <a:r>
                        <a:rPr lang="en-US" sz="1600" dirty="0"/>
                        <a:t>XG Boost</a:t>
                      </a:r>
                    </a:p>
                  </a:txBody>
                  <a:tcPr>
                    <a:solidFill>
                      <a:schemeClr val="bg1">
                        <a:lumMod val="85000"/>
                      </a:schemeClr>
                    </a:solidFill>
                  </a:tcPr>
                </a:tc>
                <a:extLst>
                  <a:ext uri="{0D108BD9-81ED-4DB2-BD59-A6C34878D82A}">
                    <a16:rowId xmlns:a16="http://schemas.microsoft.com/office/drawing/2014/main" val="1374411369"/>
                  </a:ext>
                </a:extLst>
              </a:tr>
            </a:tbl>
          </a:graphicData>
        </a:graphic>
      </p:graphicFrame>
    </p:spTree>
    <p:extLst>
      <p:ext uri="{BB962C8B-B14F-4D97-AF65-F5344CB8AC3E}">
        <p14:creationId xmlns:p14="http://schemas.microsoft.com/office/powerpoint/2010/main" val="3517118206"/>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Droplet</Template>
  <TotalTime>1806</TotalTime>
  <Words>817</Words>
  <Application>Microsoft Macintosh PowerPoint</Application>
  <PresentationFormat>Widescreen</PresentationFormat>
  <Paragraphs>179</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Aptos</vt:lpstr>
      <vt:lpstr>Arial</vt:lpstr>
      <vt:lpstr>Courier New</vt:lpstr>
      <vt:lpstr>inherit</vt:lpstr>
      <vt:lpstr>Tw Cen MT</vt:lpstr>
      <vt:lpstr>Wingdings</vt:lpstr>
      <vt:lpstr>Droplet</vt:lpstr>
      <vt:lpstr>Australia Rain prediction</vt:lpstr>
      <vt:lpstr>Agenda</vt:lpstr>
      <vt:lpstr>PROJECT METHODOLOGY OVERVIEW</vt:lpstr>
      <vt:lpstr>PROJECT BACKGROUND</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Francesca Felizardo</dc:creator>
  <cp:lastModifiedBy>Francesca Felizardo</cp:lastModifiedBy>
  <cp:revision>102</cp:revision>
  <dcterms:created xsi:type="dcterms:W3CDTF">2025-06-29T04:11:46Z</dcterms:created>
  <dcterms:modified xsi:type="dcterms:W3CDTF">2025-06-30T10:39:59Z</dcterms:modified>
</cp:coreProperties>
</file>