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62" r:id="rId4"/>
    <p:sldId id="259" r:id="rId5"/>
    <p:sldId id="267" r:id="rId6"/>
    <p:sldId id="258" r:id="rId7"/>
    <p:sldId id="263" r:id="rId8"/>
    <p:sldId id="261" r:id="rId9"/>
    <p:sldId id="264" r:id="rId10"/>
    <p:sldId id="260" r:id="rId11"/>
    <p:sldId id="265"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6"/>
    <p:restoredTop sz="84151"/>
  </p:normalViewPr>
  <p:slideViewPr>
    <p:cSldViewPr snapToGrid="0" snapToObjects="1">
      <p:cViewPr varScale="1">
        <p:scale>
          <a:sx n="129" d="100"/>
          <a:sy n="129" d="100"/>
        </p:scale>
        <p:origin x="16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F-Test: Feature Importance</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F-Value </c:v>
                </c:pt>
              </c:strCache>
            </c:strRef>
          </c:tx>
          <c:spPr>
            <a:solidFill>
              <a:schemeClr val="accent1"/>
            </a:solidFill>
            <a:ln>
              <a:noFill/>
            </a:ln>
            <a:effectLst/>
          </c:spPr>
          <c:invertIfNegative val="0"/>
          <c:cat>
            <c:strRef>
              <c:f>Sheet1!$A$2:$A$14</c:f>
              <c:strCache>
                <c:ptCount val="13"/>
                <c:pt idx="0">
                  <c:v>Speechiness</c:v>
                </c:pt>
                <c:pt idx="1">
                  <c:v>Key</c:v>
                </c:pt>
                <c:pt idx="2">
                  <c:v>Song Duration</c:v>
                </c:pt>
                <c:pt idx="3">
                  <c:v>Audio Mode</c:v>
                </c:pt>
                <c:pt idx="4">
                  <c:v>Energy</c:v>
                </c:pt>
                <c:pt idx="5">
                  <c:v>Time Signature</c:v>
                </c:pt>
                <c:pt idx="6">
                  <c:v>Tempo</c:v>
                </c:pt>
                <c:pt idx="7">
                  <c:v>Acousticness</c:v>
                </c:pt>
                <c:pt idx="8">
                  <c:v>Liveness</c:v>
                </c:pt>
                <c:pt idx="9">
                  <c:v>Audio Valence</c:v>
                </c:pt>
                <c:pt idx="10">
                  <c:v>Loudness</c:v>
                </c:pt>
                <c:pt idx="11">
                  <c:v>Danceability</c:v>
                </c:pt>
                <c:pt idx="12">
                  <c:v>Instrumentalness</c:v>
                </c:pt>
              </c:strCache>
            </c:strRef>
          </c:cat>
          <c:val>
            <c:numRef>
              <c:f>Sheet1!$B$2:$B$14</c:f>
              <c:numCache>
                <c:formatCode>General</c:formatCode>
                <c:ptCount val="13"/>
                <c:pt idx="0">
                  <c:v>5.7972999999999997E-2</c:v>
                </c:pt>
                <c:pt idx="1">
                  <c:v>0.224408</c:v>
                </c:pt>
                <c:pt idx="2">
                  <c:v>0.90006699999999995</c:v>
                </c:pt>
                <c:pt idx="3">
                  <c:v>1.1621269999999999</c:v>
                </c:pt>
                <c:pt idx="4">
                  <c:v>4.0485300000000004</c:v>
                </c:pt>
                <c:pt idx="5">
                  <c:v>8.1112760000000002</c:v>
                </c:pt>
                <c:pt idx="6">
                  <c:v>13.051867</c:v>
                </c:pt>
                <c:pt idx="7">
                  <c:v>14.972087999999999</c:v>
                </c:pt>
                <c:pt idx="8">
                  <c:v>22.215326999999998</c:v>
                </c:pt>
                <c:pt idx="9">
                  <c:v>28.899654000000002</c:v>
                </c:pt>
                <c:pt idx="10">
                  <c:v>40.641933999999999</c:v>
                </c:pt>
                <c:pt idx="11">
                  <c:v>47.648716</c:v>
                </c:pt>
                <c:pt idx="12">
                  <c:v>130.295446</c:v>
                </c:pt>
              </c:numCache>
            </c:numRef>
          </c:val>
          <c:extLst>
            <c:ext xmlns:c16="http://schemas.microsoft.com/office/drawing/2014/chart" uri="{C3380CC4-5D6E-409C-BE32-E72D297353CC}">
              <c16:uniqueId val="{00000000-995A-F945-AF4D-5FA072B19350}"/>
            </c:ext>
          </c:extLst>
        </c:ser>
        <c:dLbls>
          <c:showLegendKey val="0"/>
          <c:showVal val="0"/>
          <c:showCatName val="0"/>
          <c:showSerName val="0"/>
          <c:showPercent val="0"/>
          <c:showBubbleSize val="0"/>
        </c:dLbls>
        <c:gapWidth val="182"/>
        <c:axId val="1467251679"/>
        <c:axId val="1467253327"/>
      </c:barChart>
      <c:catAx>
        <c:axId val="146725167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67253327"/>
        <c:crosses val="autoZero"/>
        <c:auto val="1"/>
        <c:lblAlgn val="ctr"/>
        <c:lblOffset val="100"/>
        <c:noMultiLvlLbl val="0"/>
      </c:catAx>
      <c:valAx>
        <c:axId val="146725332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672516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C14B5-1B88-9440-808F-6E86BED22AE2}" type="doc">
      <dgm:prSet loTypeId="urn:microsoft.com/office/officeart/2005/8/layout/hList7" loCatId="" qsTypeId="urn:microsoft.com/office/officeart/2005/8/quickstyle/simple1" qsCatId="simple" csTypeId="urn:microsoft.com/office/officeart/2005/8/colors/colorful3" csCatId="colorful" phldr="1"/>
      <dgm:spPr/>
      <dgm:t>
        <a:bodyPr/>
        <a:lstStyle/>
        <a:p>
          <a:endParaRPr lang="en-GB"/>
        </a:p>
      </dgm:t>
    </dgm:pt>
    <dgm:pt modelId="{1FEB6AC3-66F4-744F-85E1-D90BE8CBDF03}">
      <dgm:prSet phldrT="[Text]" custT="1"/>
      <dgm:spPr/>
      <dgm:t>
        <a:bodyPr/>
        <a:lstStyle/>
        <a:p>
          <a:r>
            <a:rPr lang="en-GB" sz="3200" dirty="0"/>
            <a:t>Define</a:t>
          </a:r>
        </a:p>
      </dgm:t>
    </dgm:pt>
    <dgm:pt modelId="{B16B32A9-5758-5547-9C25-2DCA2953CCC9}" type="parTrans" cxnId="{E1FB1FFF-1448-774A-858E-2686C9E384EF}">
      <dgm:prSet/>
      <dgm:spPr/>
      <dgm:t>
        <a:bodyPr/>
        <a:lstStyle/>
        <a:p>
          <a:endParaRPr lang="en-GB"/>
        </a:p>
      </dgm:t>
    </dgm:pt>
    <dgm:pt modelId="{902FE585-8F15-5E4F-939F-B5A768BFD895}" type="sibTrans" cxnId="{E1FB1FFF-1448-774A-858E-2686C9E384EF}">
      <dgm:prSet/>
      <dgm:spPr/>
      <dgm:t>
        <a:bodyPr/>
        <a:lstStyle/>
        <a:p>
          <a:endParaRPr lang="en-GB"/>
        </a:p>
      </dgm:t>
    </dgm:pt>
    <dgm:pt modelId="{647CEE0B-26CC-3E4F-98A6-2E0E0D10D0FE}">
      <dgm:prSet phldrT="[Text]" custT="1"/>
      <dgm:spPr/>
      <dgm:t>
        <a:bodyPr/>
        <a:lstStyle/>
        <a:p>
          <a:r>
            <a:rPr lang="en-GB" sz="1600" dirty="0"/>
            <a:t>Scope and Objective</a:t>
          </a:r>
        </a:p>
      </dgm:t>
    </dgm:pt>
    <dgm:pt modelId="{7715CB42-63C1-4E41-A75C-875CE6C373E8}" type="parTrans" cxnId="{709F1135-89AC-E24D-AD9B-FF23FE245D81}">
      <dgm:prSet/>
      <dgm:spPr/>
      <dgm:t>
        <a:bodyPr/>
        <a:lstStyle/>
        <a:p>
          <a:endParaRPr lang="en-GB"/>
        </a:p>
      </dgm:t>
    </dgm:pt>
    <dgm:pt modelId="{6C3E9088-445E-714D-BE4D-496AB518A02A}" type="sibTrans" cxnId="{709F1135-89AC-E24D-AD9B-FF23FE245D81}">
      <dgm:prSet/>
      <dgm:spPr/>
      <dgm:t>
        <a:bodyPr/>
        <a:lstStyle/>
        <a:p>
          <a:endParaRPr lang="en-GB"/>
        </a:p>
      </dgm:t>
    </dgm:pt>
    <dgm:pt modelId="{193CC3AA-7D2A-FA4D-98D6-691E993505B8}">
      <dgm:prSet phldrT="[Text]" custT="1"/>
      <dgm:spPr/>
      <dgm:t>
        <a:bodyPr/>
        <a:lstStyle/>
        <a:p>
          <a:r>
            <a:rPr lang="en-GB" sz="3200" dirty="0"/>
            <a:t>Prepare</a:t>
          </a:r>
        </a:p>
      </dgm:t>
    </dgm:pt>
    <dgm:pt modelId="{26DCAE8E-AFD5-0F41-9943-F95144487D94}" type="parTrans" cxnId="{1EDC12B3-275B-6045-9CA2-48883B308845}">
      <dgm:prSet/>
      <dgm:spPr/>
      <dgm:t>
        <a:bodyPr/>
        <a:lstStyle/>
        <a:p>
          <a:endParaRPr lang="en-GB"/>
        </a:p>
      </dgm:t>
    </dgm:pt>
    <dgm:pt modelId="{1192C4CF-843A-6746-934A-250AD4C86FA9}" type="sibTrans" cxnId="{1EDC12B3-275B-6045-9CA2-48883B308845}">
      <dgm:prSet/>
      <dgm:spPr/>
      <dgm:t>
        <a:bodyPr/>
        <a:lstStyle/>
        <a:p>
          <a:endParaRPr lang="en-GB"/>
        </a:p>
      </dgm:t>
    </dgm:pt>
    <dgm:pt modelId="{4A3CE87F-5316-B248-AEF0-8FBFD950FB3D}">
      <dgm:prSet phldrT="[Text]" custT="1"/>
      <dgm:spPr/>
      <dgm:t>
        <a:bodyPr/>
        <a:lstStyle/>
        <a:p>
          <a:r>
            <a:rPr lang="en-GB" sz="1600" dirty="0"/>
            <a:t>Data wrangling, cleaning and profiling</a:t>
          </a:r>
        </a:p>
      </dgm:t>
    </dgm:pt>
    <dgm:pt modelId="{2AAFE7F3-61DE-3E4B-B245-1C19569948A5}" type="parTrans" cxnId="{BD68970A-B5F6-A34A-AE5C-31636F342521}">
      <dgm:prSet/>
      <dgm:spPr/>
      <dgm:t>
        <a:bodyPr/>
        <a:lstStyle/>
        <a:p>
          <a:endParaRPr lang="en-GB"/>
        </a:p>
      </dgm:t>
    </dgm:pt>
    <dgm:pt modelId="{F29CC7CD-20BD-9546-AB47-9C203E806438}" type="sibTrans" cxnId="{BD68970A-B5F6-A34A-AE5C-31636F342521}">
      <dgm:prSet/>
      <dgm:spPr/>
      <dgm:t>
        <a:bodyPr/>
        <a:lstStyle/>
        <a:p>
          <a:endParaRPr lang="en-GB"/>
        </a:p>
      </dgm:t>
    </dgm:pt>
    <dgm:pt modelId="{A5CF0A7C-F205-4143-877B-A6A7D38674FA}">
      <dgm:prSet phldrT="[Text]" custT="1"/>
      <dgm:spPr/>
      <dgm:t>
        <a:bodyPr/>
        <a:lstStyle/>
        <a:p>
          <a:r>
            <a:rPr lang="en-GB" sz="3200" dirty="0"/>
            <a:t>Analyse</a:t>
          </a:r>
        </a:p>
      </dgm:t>
    </dgm:pt>
    <dgm:pt modelId="{13A0C49C-988B-0D46-863D-CA350AE73489}" type="parTrans" cxnId="{442FC962-D103-DA42-ACCE-B287B4035B1C}">
      <dgm:prSet/>
      <dgm:spPr/>
      <dgm:t>
        <a:bodyPr/>
        <a:lstStyle/>
        <a:p>
          <a:endParaRPr lang="en-GB"/>
        </a:p>
      </dgm:t>
    </dgm:pt>
    <dgm:pt modelId="{5DC079B4-2ABA-E04C-9790-BA222294BF1C}" type="sibTrans" cxnId="{442FC962-D103-DA42-ACCE-B287B4035B1C}">
      <dgm:prSet/>
      <dgm:spPr/>
      <dgm:t>
        <a:bodyPr/>
        <a:lstStyle/>
        <a:p>
          <a:endParaRPr lang="en-GB"/>
        </a:p>
      </dgm:t>
    </dgm:pt>
    <dgm:pt modelId="{F0526AED-DADF-DB47-ACB8-2CFD135929DB}">
      <dgm:prSet phldrT="[Text]" custT="1"/>
      <dgm:spPr/>
      <dgm:t>
        <a:bodyPr/>
        <a:lstStyle/>
        <a:p>
          <a:r>
            <a:rPr lang="en-GB" sz="1600" dirty="0"/>
            <a:t>Exploratory Data Analysis</a:t>
          </a:r>
        </a:p>
      </dgm:t>
    </dgm:pt>
    <dgm:pt modelId="{CBEAF856-F9F0-9D41-843D-9490B216205B}" type="parTrans" cxnId="{864EA7B5-76A1-FA42-BD8A-1381A0D35770}">
      <dgm:prSet/>
      <dgm:spPr/>
      <dgm:t>
        <a:bodyPr/>
        <a:lstStyle/>
        <a:p>
          <a:endParaRPr lang="en-GB"/>
        </a:p>
      </dgm:t>
    </dgm:pt>
    <dgm:pt modelId="{A64C3538-A428-B744-A2F3-F113C7396AA7}" type="sibTrans" cxnId="{864EA7B5-76A1-FA42-BD8A-1381A0D35770}">
      <dgm:prSet/>
      <dgm:spPr/>
      <dgm:t>
        <a:bodyPr/>
        <a:lstStyle/>
        <a:p>
          <a:endParaRPr lang="en-GB"/>
        </a:p>
      </dgm:t>
    </dgm:pt>
    <dgm:pt modelId="{2096C33E-FDD5-E949-9C91-4EE28D6897AD}">
      <dgm:prSet phldrT="[Text]" custT="1"/>
      <dgm:spPr/>
      <dgm:t>
        <a:bodyPr/>
        <a:lstStyle/>
        <a:p>
          <a:r>
            <a:rPr lang="en-GB" sz="3200" dirty="0"/>
            <a:t>Deliver</a:t>
          </a:r>
        </a:p>
      </dgm:t>
    </dgm:pt>
    <dgm:pt modelId="{128ECA7C-155E-964B-B7FA-1A29F21D068F}" type="parTrans" cxnId="{0FA08CA8-F28D-DA49-808C-E42E10CC0B56}">
      <dgm:prSet/>
      <dgm:spPr/>
      <dgm:t>
        <a:bodyPr/>
        <a:lstStyle/>
        <a:p>
          <a:endParaRPr lang="en-GB"/>
        </a:p>
      </dgm:t>
    </dgm:pt>
    <dgm:pt modelId="{27451171-EE78-9942-BD6D-BC3431079CE7}" type="sibTrans" cxnId="{0FA08CA8-F28D-DA49-808C-E42E10CC0B56}">
      <dgm:prSet/>
      <dgm:spPr/>
      <dgm:t>
        <a:bodyPr/>
        <a:lstStyle/>
        <a:p>
          <a:endParaRPr lang="en-GB"/>
        </a:p>
      </dgm:t>
    </dgm:pt>
    <dgm:pt modelId="{98E31F0F-2D58-8D47-8F5D-D737D396D9D6}">
      <dgm:prSet phldrT="[Text]" custT="1"/>
      <dgm:spPr/>
      <dgm:t>
        <a:bodyPr/>
        <a:lstStyle/>
        <a:p>
          <a:r>
            <a:rPr lang="en-GB" sz="1600" dirty="0"/>
            <a:t>Ridge Regression</a:t>
          </a:r>
        </a:p>
      </dgm:t>
    </dgm:pt>
    <dgm:pt modelId="{FD2187FA-7443-9346-885F-437D5F8F9284}" type="parTrans" cxnId="{4654E4AA-FFCF-7140-89CF-30E85691386D}">
      <dgm:prSet/>
      <dgm:spPr/>
      <dgm:t>
        <a:bodyPr/>
        <a:lstStyle/>
        <a:p>
          <a:endParaRPr lang="en-GB"/>
        </a:p>
      </dgm:t>
    </dgm:pt>
    <dgm:pt modelId="{1C00B7F9-4733-3F45-A2E7-F681CE13F3DC}" type="sibTrans" cxnId="{4654E4AA-FFCF-7140-89CF-30E85691386D}">
      <dgm:prSet/>
      <dgm:spPr/>
      <dgm:t>
        <a:bodyPr/>
        <a:lstStyle/>
        <a:p>
          <a:endParaRPr lang="en-GB"/>
        </a:p>
      </dgm:t>
    </dgm:pt>
    <dgm:pt modelId="{5DB34710-CCA8-9640-BFDB-1608B48533E8}">
      <dgm:prSet phldrT="[Text]" custT="1"/>
      <dgm:spPr/>
      <dgm:t>
        <a:bodyPr/>
        <a:lstStyle/>
        <a:p>
          <a:endParaRPr lang="en-GB" sz="1600" dirty="0"/>
        </a:p>
      </dgm:t>
    </dgm:pt>
    <dgm:pt modelId="{63A7C85B-C830-3C44-BD01-4D570032FD4B}" type="parTrans" cxnId="{72C9D998-9B73-6C4C-AEA0-831CF24D6D1F}">
      <dgm:prSet/>
      <dgm:spPr/>
      <dgm:t>
        <a:bodyPr/>
        <a:lstStyle/>
        <a:p>
          <a:endParaRPr lang="en-GB"/>
        </a:p>
      </dgm:t>
    </dgm:pt>
    <dgm:pt modelId="{6C619230-6A67-674D-8E94-3DCCAF63A88D}" type="sibTrans" cxnId="{72C9D998-9B73-6C4C-AEA0-831CF24D6D1F}">
      <dgm:prSet/>
      <dgm:spPr/>
      <dgm:t>
        <a:bodyPr/>
        <a:lstStyle/>
        <a:p>
          <a:endParaRPr lang="en-GB"/>
        </a:p>
      </dgm:t>
    </dgm:pt>
    <dgm:pt modelId="{F92B1882-B025-5745-9484-60A4D093D5E0}">
      <dgm:prSet phldrT="[Text]" custT="1"/>
      <dgm:spPr/>
      <dgm:t>
        <a:bodyPr/>
        <a:lstStyle/>
        <a:p>
          <a:r>
            <a:rPr lang="en-GB" sz="1600" dirty="0"/>
            <a:t>Feature Selection</a:t>
          </a:r>
        </a:p>
      </dgm:t>
    </dgm:pt>
    <dgm:pt modelId="{153ABA6F-A803-5644-84FC-D04988357238}" type="parTrans" cxnId="{0B28284F-D985-AF49-9F85-11442488F276}">
      <dgm:prSet/>
      <dgm:spPr/>
      <dgm:t>
        <a:bodyPr/>
        <a:lstStyle/>
        <a:p>
          <a:endParaRPr lang="en-GB"/>
        </a:p>
      </dgm:t>
    </dgm:pt>
    <dgm:pt modelId="{F6BCC3AE-B07D-234C-9E4F-31CEFE0CBCE6}" type="sibTrans" cxnId="{0B28284F-D985-AF49-9F85-11442488F276}">
      <dgm:prSet/>
      <dgm:spPr/>
      <dgm:t>
        <a:bodyPr/>
        <a:lstStyle/>
        <a:p>
          <a:endParaRPr lang="en-GB"/>
        </a:p>
      </dgm:t>
    </dgm:pt>
    <dgm:pt modelId="{6033EFC6-D344-524B-BC25-68AF4F1D8DC0}">
      <dgm:prSet phldrT="[Text]" custT="1"/>
      <dgm:spPr/>
      <dgm:t>
        <a:bodyPr/>
        <a:lstStyle/>
        <a:p>
          <a:endParaRPr lang="en-GB" sz="1600" dirty="0"/>
        </a:p>
      </dgm:t>
    </dgm:pt>
    <dgm:pt modelId="{51D30E20-52DD-6241-85EA-71ACBBB157B3}" type="parTrans" cxnId="{68A2EB2C-FC8A-4947-8672-F523F01F0EDD}">
      <dgm:prSet/>
      <dgm:spPr/>
      <dgm:t>
        <a:bodyPr/>
        <a:lstStyle/>
        <a:p>
          <a:endParaRPr lang="en-GB"/>
        </a:p>
      </dgm:t>
    </dgm:pt>
    <dgm:pt modelId="{570254C0-3DA1-094C-9012-27FB903C5B2C}" type="sibTrans" cxnId="{68A2EB2C-FC8A-4947-8672-F523F01F0EDD}">
      <dgm:prSet/>
      <dgm:spPr/>
      <dgm:t>
        <a:bodyPr/>
        <a:lstStyle/>
        <a:p>
          <a:endParaRPr lang="en-GB"/>
        </a:p>
      </dgm:t>
    </dgm:pt>
    <dgm:pt modelId="{724F8081-082F-4748-AE09-AA3EF3EA9FDD}">
      <dgm:prSet phldrT="[Text]" custT="1"/>
      <dgm:spPr/>
      <dgm:t>
        <a:bodyPr/>
        <a:lstStyle/>
        <a:p>
          <a:r>
            <a:rPr lang="en-GB" sz="1600" dirty="0"/>
            <a:t>Business Questions </a:t>
          </a:r>
        </a:p>
      </dgm:t>
    </dgm:pt>
    <dgm:pt modelId="{0336EC1A-EDBE-E540-A520-E1D64F11CA73}" type="parTrans" cxnId="{DB5CE176-92C5-304B-98BC-F1C8794A686E}">
      <dgm:prSet/>
      <dgm:spPr/>
      <dgm:t>
        <a:bodyPr/>
        <a:lstStyle/>
        <a:p>
          <a:endParaRPr lang="en-GB"/>
        </a:p>
      </dgm:t>
    </dgm:pt>
    <dgm:pt modelId="{AF6DA91E-633C-6B47-8A8B-A44C63512A3A}" type="sibTrans" cxnId="{DB5CE176-92C5-304B-98BC-F1C8794A686E}">
      <dgm:prSet/>
      <dgm:spPr/>
      <dgm:t>
        <a:bodyPr/>
        <a:lstStyle/>
        <a:p>
          <a:endParaRPr lang="en-GB"/>
        </a:p>
      </dgm:t>
    </dgm:pt>
    <dgm:pt modelId="{967E79CB-D6A3-934D-9435-B28F2179C0E5}">
      <dgm:prSet phldrT="[Text]" custT="1"/>
      <dgm:spPr/>
      <dgm:t>
        <a:bodyPr/>
        <a:lstStyle/>
        <a:p>
          <a:r>
            <a:rPr lang="en-GB" sz="1600" dirty="0"/>
            <a:t>Understand dataset source and scope</a:t>
          </a:r>
        </a:p>
      </dgm:t>
    </dgm:pt>
    <dgm:pt modelId="{E1435A39-3136-A140-B236-7E3CF534491D}" type="parTrans" cxnId="{5B53998D-AD12-A24D-A2F5-9A5AB494A151}">
      <dgm:prSet/>
      <dgm:spPr/>
      <dgm:t>
        <a:bodyPr/>
        <a:lstStyle/>
        <a:p>
          <a:endParaRPr lang="en-GB"/>
        </a:p>
      </dgm:t>
    </dgm:pt>
    <dgm:pt modelId="{377DA9EF-6BC2-5B49-B119-3ADB1BF74C00}" type="sibTrans" cxnId="{5B53998D-AD12-A24D-A2F5-9A5AB494A151}">
      <dgm:prSet/>
      <dgm:spPr/>
      <dgm:t>
        <a:bodyPr/>
        <a:lstStyle/>
        <a:p>
          <a:endParaRPr lang="en-GB"/>
        </a:p>
      </dgm:t>
    </dgm:pt>
    <dgm:pt modelId="{94A3BB3D-77E4-D149-B03C-69806A4AD9AD}">
      <dgm:prSet phldrT="[Text]" custT="1"/>
      <dgm:spPr/>
      <dgm:t>
        <a:bodyPr/>
        <a:lstStyle/>
        <a:p>
          <a:r>
            <a:rPr lang="en-GB" sz="1600" dirty="0"/>
            <a:t>Score (</a:t>
          </a:r>
          <a:r>
            <a:rPr lang="en-GB" sz="1600" dirty="0" err="1"/>
            <a:t>Rsquared</a:t>
          </a:r>
          <a:r>
            <a:rPr lang="en-GB" sz="1600" dirty="0"/>
            <a:t>)</a:t>
          </a:r>
        </a:p>
      </dgm:t>
    </dgm:pt>
    <dgm:pt modelId="{C985C01E-94E1-5C4A-8B7F-D539F7CF631B}" type="parTrans" cxnId="{C932882D-CBE7-214E-A523-A1FE12E68E51}">
      <dgm:prSet/>
      <dgm:spPr/>
      <dgm:t>
        <a:bodyPr/>
        <a:lstStyle/>
        <a:p>
          <a:endParaRPr lang="en-GB"/>
        </a:p>
      </dgm:t>
    </dgm:pt>
    <dgm:pt modelId="{CEAF8B0B-D1C4-AE47-9D34-B290147FA57D}" type="sibTrans" cxnId="{C932882D-CBE7-214E-A523-A1FE12E68E51}">
      <dgm:prSet/>
      <dgm:spPr/>
      <dgm:t>
        <a:bodyPr/>
        <a:lstStyle/>
        <a:p>
          <a:endParaRPr lang="en-GB"/>
        </a:p>
      </dgm:t>
    </dgm:pt>
    <dgm:pt modelId="{9E442C94-9662-A841-97AD-121FE1864D13}">
      <dgm:prSet phldrT="[Text]" custT="1"/>
      <dgm:spPr/>
      <dgm:t>
        <a:bodyPr/>
        <a:lstStyle/>
        <a:p>
          <a:r>
            <a:rPr lang="en-GB" sz="1600" dirty="0"/>
            <a:t>Model deployment</a:t>
          </a:r>
        </a:p>
      </dgm:t>
    </dgm:pt>
    <dgm:pt modelId="{057C2BC5-D252-CD47-9E4E-D5E20A0A97A9}" type="parTrans" cxnId="{52923577-9760-7340-8AE1-1F81D0BD409A}">
      <dgm:prSet/>
      <dgm:spPr/>
      <dgm:t>
        <a:bodyPr/>
        <a:lstStyle/>
        <a:p>
          <a:endParaRPr lang="en-GB"/>
        </a:p>
      </dgm:t>
    </dgm:pt>
    <dgm:pt modelId="{A8E5E61A-59FF-644E-A10A-4282360610BC}" type="sibTrans" cxnId="{52923577-9760-7340-8AE1-1F81D0BD409A}">
      <dgm:prSet/>
      <dgm:spPr/>
      <dgm:t>
        <a:bodyPr/>
        <a:lstStyle/>
        <a:p>
          <a:endParaRPr lang="en-GB"/>
        </a:p>
      </dgm:t>
    </dgm:pt>
    <dgm:pt modelId="{43287B9A-4AEC-7044-ACD0-425E7629A863}" type="pres">
      <dgm:prSet presAssocID="{7ABC14B5-1B88-9440-808F-6E86BED22AE2}" presName="Name0" presStyleCnt="0">
        <dgm:presLayoutVars>
          <dgm:dir/>
          <dgm:resizeHandles val="exact"/>
        </dgm:presLayoutVars>
      </dgm:prSet>
      <dgm:spPr/>
    </dgm:pt>
    <dgm:pt modelId="{5D5BDA7B-4E92-1E4A-B406-C2D4BEFFC5BE}" type="pres">
      <dgm:prSet presAssocID="{7ABC14B5-1B88-9440-808F-6E86BED22AE2}" presName="fgShape" presStyleLbl="fgShp" presStyleIdx="0" presStyleCnt="1" custScaleY="50430" custLinFactNeighborX="-1853" custLinFactNeighborY="32937"/>
      <dgm:spPr>
        <a:solidFill>
          <a:schemeClr val="tx1">
            <a:lumMod val="75000"/>
            <a:lumOff val="25000"/>
          </a:schemeClr>
        </a:solidFill>
      </dgm:spPr>
    </dgm:pt>
    <dgm:pt modelId="{F79248A1-5DDB-0C41-9CB5-C01764E34FDE}" type="pres">
      <dgm:prSet presAssocID="{7ABC14B5-1B88-9440-808F-6E86BED22AE2}" presName="linComp" presStyleCnt="0"/>
      <dgm:spPr/>
    </dgm:pt>
    <dgm:pt modelId="{BBF98E1F-FDED-8241-9065-1D144D9C2134}" type="pres">
      <dgm:prSet presAssocID="{1FEB6AC3-66F4-744F-85E1-D90BE8CBDF03}" presName="compNode" presStyleCnt="0"/>
      <dgm:spPr/>
    </dgm:pt>
    <dgm:pt modelId="{10A1B36A-CAF8-B946-9240-800197C990A3}" type="pres">
      <dgm:prSet presAssocID="{1FEB6AC3-66F4-744F-85E1-D90BE8CBDF03}" presName="bkgdShape" presStyleLbl="node1" presStyleIdx="0" presStyleCnt="4"/>
      <dgm:spPr/>
    </dgm:pt>
    <dgm:pt modelId="{D5A39BB8-8477-094F-BCF4-9D08A4504887}" type="pres">
      <dgm:prSet presAssocID="{1FEB6AC3-66F4-744F-85E1-D90BE8CBDF03}" presName="nodeTx" presStyleLbl="node1" presStyleIdx="0" presStyleCnt="4">
        <dgm:presLayoutVars>
          <dgm:bulletEnabled val="1"/>
        </dgm:presLayoutVars>
      </dgm:prSet>
      <dgm:spPr/>
    </dgm:pt>
    <dgm:pt modelId="{1CE6AE23-2D35-6E4B-A160-A916EA5CA427}" type="pres">
      <dgm:prSet presAssocID="{1FEB6AC3-66F4-744F-85E1-D90BE8CBDF03}" presName="invisiNode" presStyleLbl="node1" presStyleIdx="0" presStyleCnt="4"/>
      <dgm:spPr/>
    </dgm:pt>
    <dgm:pt modelId="{04574CCD-F639-9A44-B9B4-D20776A5984A}" type="pres">
      <dgm:prSet presAssocID="{1FEB6AC3-66F4-744F-85E1-D90BE8CBDF03}" presName="imagNode" presStyleLbl="fgImgPlace1" presStyleIdx="0" presStyleCnt="4" custScaleX="70580" custScaleY="70580" custLinFactNeighborX="964" custLinFactNeighborY="-19277"/>
      <dgm:spPr>
        <a:blipFill>
          <a:blip xmlns:r="http://schemas.openxmlformats.org/officeDocument/2006/relationships" r:embed="rId1">
            <a:extLst>
              <a:ext uri="{96DAC541-7B7A-43D3-8B79-37D633B846F1}">
                <asvg:svgBlip xmlns:asvg="http://schemas.microsoft.com/office/drawing/2016/SVG/main" r:embed="rId2"/>
              </a:ext>
            </a:extLst>
          </a:blip>
          <a:srcRect/>
          <a:stretch>
            <a:fillRect l="-1000" r="-1000"/>
          </a:stretch>
        </a:blipFill>
      </dgm:spPr>
      <dgm:extLst>
        <a:ext uri="{E40237B7-FDA0-4F09-8148-C483321AD2D9}">
          <dgm14:cNvPr xmlns:dgm14="http://schemas.microsoft.com/office/drawing/2010/diagram" id="0" name="" descr="Group brainstorm with solid fill"/>
        </a:ext>
      </dgm:extLst>
    </dgm:pt>
    <dgm:pt modelId="{C20F01A2-72F9-F142-AEBE-F5765FC8429D}" type="pres">
      <dgm:prSet presAssocID="{902FE585-8F15-5E4F-939F-B5A768BFD895}" presName="sibTrans" presStyleLbl="sibTrans2D1" presStyleIdx="0" presStyleCnt="0"/>
      <dgm:spPr/>
    </dgm:pt>
    <dgm:pt modelId="{D057CBB3-148F-8946-8C53-74F9393D84EB}" type="pres">
      <dgm:prSet presAssocID="{193CC3AA-7D2A-FA4D-98D6-691E993505B8}" presName="compNode" presStyleCnt="0"/>
      <dgm:spPr/>
    </dgm:pt>
    <dgm:pt modelId="{371426A8-9B10-544F-9CB4-A407DC3DF069}" type="pres">
      <dgm:prSet presAssocID="{193CC3AA-7D2A-FA4D-98D6-691E993505B8}" presName="bkgdShape" presStyleLbl="node1" presStyleIdx="1" presStyleCnt="4"/>
      <dgm:spPr/>
    </dgm:pt>
    <dgm:pt modelId="{1D14F9A3-7306-BA42-9B52-DE8C933FF13B}" type="pres">
      <dgm:prSet presAssocID="{193CC3AA-7D2A-FA4D-98D6-691E993505B8}" presName="nodeTx" presStyleLbl="node1" presStyleIdx="1" presStyleCnt="4">
        <dgm:presLayoutVars>
          <dgm:bulletEnabled val="1"/>
        </dgm:presLayoutVars>
      </dgm:prSet>
      <dgm:spPr/>
    </dgm:pt>
    <dgm:pt modelId="{AA4D2507-860A-8141-B77C-5225A6DB9958}" type="pres">
      <dgm:prSet presAssocID="{193CC3AA-7D2A-FA4D-98D6-691E993505B8}" presName="invisiNode" presStyleLbl="node1" presStyleIdx="1" presStyleCnt="4"/>
      <dgm:spPr/>
    </dgm:pt>
    <dgm:pt modelId="{F87A8F97-5B56-6B4B-8115-EA05B8D7FF8A}" type="pres">
      <dgm:prSet presAssocID="{193CC3AA-7D2A-FA4D-98D6-691E993505B8}" presName="imagNode" presStyleLbl="fgImgPlace1" presStyleIdx="1" presStyleCnt="4" custScaleX="70580" custScaleY="70580" custLinFactNeighborX="4819" custLinFactNeighborY="-1831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pt>
    <dgm:pt modelId="{A61C672E-1C77-A345-8F32-07F13CD4CE36}" type="pres">
      <dgm:prSet presAssocID="{1192C4CF-843A-6746-934A-250AD4C86FA9}" presName="sibTrans" presStyleLbl="sibTrans2D1" presStyleIdx="0" presStyleCnt="0"/>
      <dgm:spPr/>
    </dgm:pt>
    <dgm:pt modelId="{4C4C832C-1337-6844-8711-D3D380CB5E70}" type="pres">
      <dgm:prSet presAssocID="{A5CF0A7C-F205-4143-877B-A6A7D38674FA}" presName="compNode" presStyleCnt="0"/>
      <dgm:spPr/>
    </dgm:pt>
    <dgm:pt modelId="{BAB4E930-8C7D-284B-B2B6-00337E57AE4D}" type="pres">
      <dgm:prSet presAssocID="{A5CF0A7C-F205-4143-877B-A6A7D38674FA}" presName="bkgdShape" presStyleLbl="node1" presStyleIdx="2" presStyleCnt="4" custLinFactNeighborY="-2904"/>
      <dgm:spPr/>
    </dgm:pt>
    <dgm:pt modelId="{FECE88E5-EDF6-FF45-B3E6-E84733EAAEA1}" type="pres">
      <dgm:prSet presAssocID="{A5CF0A7C-F205-4143-877B-A6A7D38674FA}" presName="nodeTx" presStyleLbl="node1" presStyleIdx="2" presStyleCnt="4">
        <dgm:presLayoutVars>
          <dgm:bulletEnabled val="1"/>
        </dgm:presLayoutVars>
      </dgm:prSet>
      <dgm:spPr/>
    </dgm:pt>
    <dgm:pt modelId="{88BA941D-64A1-554E-B49B-55478910A730}" type="pres">
      <dgm:prSet presAssocID="{A5CF0A7C-F205-4143-877B-A6A7D38674FA}" presName="invisiNode" presStyleLbl="node1" presStyleIdx="2" presStyleCnt="4"/>
      <dgm:spPr/>
    </dgm:pt>
    <dgm:pt modelId="{FFAAB40C-27C1-DC48-80A0-18432946F3BA}" type="pres">
      <dgm:prSet presAssocID="{A5CF0A7C-F205-4143-877B-A6A7D38674FA}" presName="imagNode" presStyleLbl="fgImgPlace1" presStyleIdx="2" presStyleCnt="4" custScaleX="70580" custScaleY="70580" custLinFactNeighborY="-1927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Research with solid fill"/>
        </a:ext>
      </dgm:extLst>
    </dgm:pt>
    <dgm:pt modelId="{5CA0F4ED-A1BD-BE44-A3E0-BC58C2DBA11F}" type="pres">
      <dgm:prSet presAssocID="{5DC079B4-2ABA-E04C-9790-BA222294BF1C}" presName="sibTrans" presStyleLbl="sibTrans2D1" presStyleIdx="0" presStyleCnt="0"/>
      <dgm:spPr/>
    </dgm:pt>
    <dgm:pt modelId="{050F49A9-7DB7-3242-A600-35E0236C1081}" type="pres">
      <dgm:prSet presAssocID="{2096C33E-FDD5-E949-9C91-4EE28D6897AD}" presName="compNode" presStyleCnt="0"/>
      <dgm:spPr/>
    </dgm:pt>
    <dgm:pt modelId="{78C1C512-404E-7047-AD40-5A1158230371}" type="pres">
      <dgm:prSet presAssocID="{2096C33E-FDD5-E949-9C91-4EE28D6897AD}" presName="bkgdShape" presStyleLbl="node1" presStyleIdx="3" presStyleCnt="4"/>
      <dgm:spPr/>
    </dgm:pt>
    <dgm:pt modelId="{9FA2250A-E8F8-3E46-BCEF-F1883A95231D}" type="pres">
      <dgm:prSet presAssocID="{2096C33E-FDD5-E949-9C91-4EE28D6897AD}" presName="nodeTx" presStyleLbl="node1" presStyleIdx="3" presStyleCnt="4">
        <dgm:presLayoutVars>
          <dgm:bulletEnabled val="1"/>
        </dgm:presLayoutVars>
      </dgm:prSet>
      <dgm:spPr/>
    </dgm:pt>
    <dgm:pt modelId="{D6415789-98FF-0D44-91BE-CB879525C1A7}" type="pres">
      <dgm:prSet presAssocID="{2096C33E-FDD5-E949-9C91-4EE28D6897AD}" presName="invisiNode" presStyleLbl="node1" presStyleIdx="3" presStyleCnt="4"/>
      <dgm:spPr/>
    </dgm:pt>
    <dgm:pt modelId="{CD140CD3-CC75-754E-8824-F3BFD6A0B0D2}" type="pres">
      <dgm:prSet presAssocID="{2096C33E-FDD5-E949-9C91-4EE28D6897AD}" presName="imagNode" presStyleLbl="fgImgPlace1" presStyleIdx="3" presStyleCnt="4" custScaleX="70580" custScaleY="70580" custLinFactNeighborX="132" custLinFactNeighborY="-15421"/>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Drawing Figure outline"/>
        </a:ext>
      </dgm:extLst>
    </dgm:pt>
  </dgm:ptLst>
  <dgm:cxnLst>
    <dgm:cxn modelId="{BD68970A-B5F6-A34A-AE5C-31636F342521}" srcId="{193CC3AA-7D2A-FA4D-98D6-691E993505B8}" destId="{4A3CE87F-5316-B248-AEF0-8FBFD950FB3D}" srcOrd="0" destOrd="0" parTransId="{2AAFE7F3-61DE-3E4B-B245-1C19569948A5}" sibTransId="{F29CC7CD-20BD-9546-AB47-9C203E806438}"/>
    <dgm:cxn modelId="{5DD9270C-0CD6-C34B-8A45-4DA1F0CE9A82}" type="presOf" srcId="{1FEB6AC3-66F4-744F-85E1-D90BE8CBDF03}" destId="{10A1B36A-CAF8-B946-9240-800197C990A3}" srcOrd="0" destOrd="0" presId="urn:microsoft.com/office/officeart/2005/8/layout/hList7"/>
    <dgm:cxn modelId="{CAD6AF11-8F54-DC46-B756-9FCB16CAABD8}" type="presOf" srcId="{9E442C94-9662-A841-97AD-121FE1864D13}" destId="{9FA2250A-E8F8-3E46-BCEF-F1883A95231D}" srcOrd="1" destOrd="1" presId="urn:microsoft.com/office/officeart/2005/8/layout/hList7"/>
    <dgm:cxn modelId="{012C2312-CE58-D04D-B237-51743F4D6613}" type="presOf" srcId="{A5CF0A7C-F205-4143-877B-A6A7D38674FA}" destId="{BAB4E930-8C7D-284B-B2B6-00337E57AE4D}" srcOrd="0" destOrd="0" presId="urn:microsoft.com/office/officeart/2005/8/layout/hList7"/>
    <dgm:cxn modelId="{2BD34F14-AF78-BD4F-A995-72D51E457A54}" type="presOf" srcId="{647CEE0B-26CC-3E4F-98A6-2E0E0D10D0FE}" destId="{D5A39BB8-8477-094F-BCF4-9D08A4504887}" srcOrd="1" destOrd="1" presId="urn:microsoft.com/office/officeart/2005/8/layout/hList7"/>
    <dgm:cxn modelId="{BF7FD215-EBB7-8F46-B4D2-CDA350EE9F47}" type="presOf" srcId="{6033EFC6-D344-524B-BC25-68AF4F1D8DC0}" destId="{10A1B36A-CAF8-B946-9240-800197C990A3}" srcOrd="0" destOrd="4" presId="urn:microsoft.com/office/officeart/2005/8/layout/hList7"/>
    <dgm:cxn modelId="{F5771316-1192-724B-A2CC-DE3DB515B037}" type="presOf" srcId="{94A3BB3D-77E4-D149-B03C-69806A4AD9AD}" destId="{FECE88E5-EDF6-FF45-B3E6-E84733EAAEA1}" srcOrd="1" destOrd="4" presId="urn:microsoft.com/office/officeart/2005/8/layout/hList7"/>
    <dgm:cxn modelId="{22AA3C1C-F00E-434F-BC25-3761626ABF58}" type="presOf" srcId="{967E79CB-D6A3-934D-9435-B28F2179C0E5}" destId="{D5A39BB8-8477-094F-BCF4-9D08A4504887}" srcOrd="1" destOrd="3" presId="urn:microsoft.com/office/officeart/2005/8/layout/hList7"/>
    <dgm:cxn modelId="{08764821-0B45-E849-9E5B-9D9A19EC9681}" type="presOf" srcId="{724F8081-082F-4748-AE09-AA3EF3EA9FDD}" destId="{10A1B36A-CAF8-B946-9240-800197C990A3}" srcOrd="0" destOrd="2" presId="urn:microsoft.com/office/officeart/2005/8/layout/hList7"/>
    <dgm:cxn modelId="{68A2EB2C-FC8A-4947-8672-F523F01F0EDD}" srcId="{1FEB6AC3-66F4-744F-85E1-D90BE8CBDF03}" destId="{6033EFC6-D344-524B-BC25-68AF4F1D8DC0}" srcOrd="3" destOrd="0" parTransId="{51D30E20-52DD-6241-85EA-71ACBBB157B3}" sibTransId="{570254C0-3DA1-094C-9012-27FB903C5B2C}"/>
    <dgm:cxn modelId="{7099852D-29A4-D544-987A-6839F60B394F}" type="presOf" srcId="{193CC3AA-7D2A-FA4D-98D6-691E993505B8}" destId="{1D14F9A3-7306-BA42-9B52-DE8C933FF13B}" srcOrd="1" destOrd="0" presId="urn:microsoft.com/office/officeart/2005/8/layout/hList7"/>
    <dgm:cxn modelId="{C932882D-CBE7-214E-A523-A1FE12E68E51}" srcId="{A5CF0A7C-F205-4143-877B-A6A7D38674FA}" destId="{94A3BB3D-77E4-D149-B03C-69806A4AD9AD}" srcOrd="3" destOrd="0" parTransId="{C985C01E-94E1-5C4A-8B7F-D539F7CF631B}" sibTransId="{CEAF8B0B-D1C4-AE47-9D34-B290147FA57D}"/>
    <dgm:cxn modelId="{A233F334-92B6-6144-8E8A-992B06D43DFB}" type="presOf" srcId="{F0526AED-DADF-DB47-ACB8-2CFD135929DB}" destId="{BAB4E930-8C7D-284B-B2B6-00337E57AE4D}" srcOrd="0" destOrd="1" presId="urn:microsoft.com/office/officeart/2005/8/layout/hList7"/>
    <dgm:cxn modelId="{709F1135-89AC-E24D-AD9B-FF23FE245D81}" srcId="{1FEB6AC3-66F4-744F-85E1-D90BE8CBDF03}" destId="{647CEE0B-26CC-3E4F-98A6-2E0E0D10D0FE}" srcOrd="0" destOrd="0" parTransId="{7715CB42-63C1-4E41-A75C-875CE6C373E8}" sibTransId="{6C3E9088-445E-714D-BE4D-496AB518A02A}"/>
    <dgm:cxn modelId="{0B28284F-D985-AF49-9F85-11442488F276}" srcId="{A5CF0A7C-F205-4143-877B-A6A7D38674FA}" destId="{F92B1882-B025-5745-9484-60A4D093D5E0}" srcOrd="1" destOrd="0" parTransId="{153ABA6F-A803-5644-84FC-D04988357238}" sibTransId="{F6BCC3AE-B07D-234C-9E4F-31CEFE0CBCE6}"/>
    <dgm:cxn modelId="{FA4D3C52-0FE0-0E4B-9F4F-81322478F54E}" type="presOf" srcId="{F92B1882-B025-5745-9484-60A4D093D5E0}" destId="{BAB4E930-8C7D-284B-B2B6-00337E57AE4D}" srcOrd="0" destOrd="2" presId="urn:microsoft.com/office/officeart/2005/8/layout/hList7"/>
    <dgm:cxn modelId="{3D20A35A-6C9F-B240-B672-3D20F345F6E3}" type="presOf" srcId="{F0526AED-DADF-DB47-ACB8-2CFD135929DB}" destId="{FECE88E5-EDF6-FF45-B3E6-E84733EAAEA1}" srcOrd="1" destOrd="1" presId="urn:microsoft.com/office/officeart/2005/8/layout/hList7"/>
    <dgm:cxn modelId="{346FED5A-3230-3243-9457-12FA380DE9D9}" type="presOf" srcId="{F92B1882-B025-5745-9484-60A4D093D5E0}" destId="{FECE88E5-EDF6-FF45-B3E6-E84733EAAEA1}" srcOrd="1" destOrd="2" presId="urn:microsoft.com/office/officeart/2005/8/layout/hList7"/>
    <dgm:cxn modelId="{442FC962-D103-DA42-ACCE-B287B4035B1C}" srcId="{7ABC14B5-1B88-9440-808F-6E86BED22AE2}" destId="{A5CF0A7C-F205-4143-877B-A6A7D38674FA}" srcOrd="2" destOrd="0" parTransId="{13A0C49C-988B-0D46-863D-CA350AE73489}" sibTransId="{5DC079B4-2ABA-E04C-9790-BA222294BF1C}"/>
    <dgm:cxn modelId="{EAF8E76B-D58F-2E49-BD21-305FFBB3B0C9}" type="presOf" srcId="{902FE585-8F15-5E4F-939F-B5A768BFD895}" destId="{C20F01A2-72F9-F142-AEBE-F5765FC8429D}" srcOrd="0" destOrd="0" presId="urn:microsoft.com/office/officeart/2005/8/layout/hList7"/>
    <dgm:cxn modelId="{2A944E6C-E884-6342-8F17-59353C9B2B68}" type="presOf" srcId="{9E442C94-9662-A841-97AD-121FE1864D13}" destId="{78C1C512-404E-7047-AD40-5A1158230371}" srcOrd="0" destOrd="1" presId="urn:microsoft.com/office/officeart/2005/8/layout/hList7"/>
    <dgm:cxn modelId="{8E3D736D-ED61-FA4D-85B8-170E18C80701}" type="presOf" srcId="{1192C4CF-843A-6746-934A-250AD4C86FA9}" destId="{A61C672E-1C77-A345-8F32-07F13CD4CE36}" srcOrd="0" destOrd="0" presId="urn:microsoft.com/office/officeart/2005/8/layout/hList7"/>
    <dgm:cxn modelId="{5A9F956D-3AFF-D64C-AE3E-CD28FD82CA1D}" type="presOf" srcId="{5DB34710-CCA8-9640-BFDB-1608B48533E8}" destId="{371426A8-9B10-544F-9CB4-A407DC3DF069}" srcOrd="0" destOrd="2" presId="urn:microsoft.com/office/officeart/2005/8/layout/hList7"/>
    <dgm:cxn modelId="{DB5CE176-92C5-304B-98BC-F1C8794A686E}" srcId="{1FEB6AC3-66F4-744F-85E1-D90BE8CBDF03}" destId="{724F8081-082F-4748-AE09-AA3EF3EA9FDD}" srcOrd="1" destOrd="0" parTransId="{0336EC1A-EDBE-E540-A520-E1D64F11CA73}" sibTransId="{AF6DA91E-633C-6B47-8A8B-A44C63512A3A}"/>
    <dgm:cxn modelId="{52923577-9760-7340-8AE1-1F81D0BD409A}" srcId="{2096C33E-FDD5-E949-9C91-4EE28D6897AD}" destId="{9E442C94-9662-A841-97AD-121FE1864D13}" srcOrd="0" destOrd="0" parTransId="{057C2BC5-D252-CD47-9E4E-D5E20A0A97A9}" sibTransId="{A8E5E61A-59FF-644E-A10A-4282360610BC}"/>
    <dgm:cxn modelId="{509E2F7F-AED9-0944-A452-AC65AD82ADAD}" type="presOf" srcId="{5DC079B4-2ABA-E04C-9790-BA222294BF1C}" destId="{5CA0F4ED-A1BD-BE44-A3E0-BC58C2DBA11F}" srcOrd="0" destOrd="0" presId="urn:microsoft.com/office/officeart/2005/8/layout/hList7"/>
    <dgm:cxn modelId="{43A0B286-D504-974A-BA81-BAE945906150}" type="presOf" srcId="{98E31F0F-2D58-8D47-8F5D-D737D396D9D6}" destId="{BAB4E930-8C7D-284B-B2B6-00337E57AE4D}" srcOrd="0" destOrd="3" presId="urn:microsoft.com/office/officeart/2005/8/layout/hList7"/>
    <dgm:cxn modelId="{9F0CF788-0AE9-A04B-9C69-D9FBD2AB5A56}" type="presOf" srcId="{647CEE0B-26CC-3E4F-98A6-2E0E0D10D0FE}" destId="{10A1B36A-CAF8-B946-9240-800197C990A3}" srcOrd="0" destOrd="1" presId="urn:microsoft.com/office/officeart/2005/8/layout/hList7"/>
    <dgm:cxn modelId="{FBFBDB8B-C218-CD45-A07B-00EAC44A5E22}" type="presOf" srcId="{98E31F0F-2D58-8D47-8F5D-D737D396D9D6}" destId="{FECE88E5-EDF6-FF45-B3E6-E84733EAAEA1}" srcOrd="1" destOrd="3" presId="urn:microsoft.com/office/officeart/2005/8/layout/hList7"/>
    <dgm:cxn modelId="{5B53998D-AD12-A24D-A2F5-9A5AB494A151}" srcId="{1FEB6AC3-66F4-744F-85E1-D90BE8CBDF03}" destId="{967E79CB-D6A3-934D-9435-B28F2179C0E5}" srcOrd="2" destOrd="0" parTransId="{E1435A39-3136-A140-B236-7E3CF534491D}" sibTransId="{377DA9EF-6BC2-5B49-B119-3ADB1BF74C00}"/>
    <dgm:cxn modelId="{98E2988F-95C8-0449-9EF2-9F118B5598D9}" type="presOf" srcId="{6033EFC6-D344-524B-BC25-68AF4F1D8DC0}" destId="{D5A39BB8-8477-094F-BCF4-9D08A4504887}" srcOrd="1" destOrd="4" presId="urn:microsoft.com/office/officeart/2005/8/layout/hList7"/>
    <dgm:cxn modelId="{74C97B94-ABB2-DE41-AC13-30AB53DC8629}" type="presOf" srcId="{7ABC14B5-1B88-9440-808F-6E86BED22AE2}" destId="{43287B9A-4AEC-7044-ACD0-425E7629A863}" srcOrd="0" destOrd="0" presId="urn:microsoft.com/office/officeart/2005/8/layout/hList7"/>
    <dgm:cxn modelId="{FAE73697-045D-884E-A831-1BDBF2A9B9FF}" type="presOf" srcId="{1FEB6AC3-66F4-744F-85E1-D90BE8CBDF03}" destId="{D5A39BB8-8477-094F-BCF4-9D08A4504887}" srcOrd="1" destOrd="0" presId="urn:microsoft.com/office/officeart/2005/8/layout/hList7"/>
    <dgm:cxn modelId="{72C9D998-9B73-6C4C-AEA0-831CF24D6D1F}" srcId="{193CC3AA-7D2A-FA4D-98D6-691E993505B8}" destId="{5DB34710-CCA8-9640-BFDB-1608B48533E8}" srcOrd="1" destOrd="0" parTransId="{63A7C85B-C830-3C44-BD01-4D570032FD4B}" sibTransId="{6C619230-6A67-674D-8E94-3DCCAF63A88D}"/>
    <dgm:cxn modelId="{27A3C49D-0A08-1C41-8957-50B6F46C878D}" type="presOf" srcId="{5DB34710-CCA8-9640-BFDB-1608B48533E8}" destId="{1D14F9A3-7306-BA42-9B52-DE8C933FF13B}" srcOrd="1" destOrd="2" presId="urn:microsoft.com/office/officeart/2005/8/layout/hList7"/>
    <dgm:cxn modelId="{D7D4E0A5-8058-3240-B78F-4B7C265D4D78}" type="presOf" srcId="{94A3BB3D-77E4-D149-B03C-69806A4AD9AD}" destId="{BAB4E930-8C7D-284B-B2B6-00337E57AE4D}" srcOrd="0" destOrd="4" presId="urn:microsoft.com/office/officeart/2005/8/layout/hList7"/>
    <dgm:cxn modelId="{FB19AFA7-3C72-ED47-99D2-124C125ED790}" type="presOf" srcId="{193CC3AA-7D2A-FA4D-98D6-691E993505B8}" destId="{371426A8-9B10-544F-9CB4-A407DC3DF069}" srcOrd="0" destOrd="0" presId="urn:microsoft.com/office/officeart/2005/8/layout/hList7"/>
    <dgm:cxn modelId="{0FA08CA8-F28D-DA49-808C-E42E10CC0B56}" srcId="{7ABC14B5-1B88-9440-808F-6E86BED22AE2}" destId="{2096C33E-FDD5-E949-9C91-4EE28D6897AD}" srcOrd="3" destOrd="0" parTransId="{128ECA7C-155E-964B-B7FA-1A29F21D068F}" sibTransId="{27451171-EE78-9942-BD6D-BC3431079CE7}"/>
    <dgm:cxn modelId="{4654E4AA-FFCF-7140-89CF-30E85691386D}" srcId="{A5CF0A7C-F205-4143-877B-A6A7D38674FA}" destId="{98E31F0F-2D58-8D47-8F5D-D737D396D9D6}" srcOrd="2" destOrd="0" parTransId="{FD2187FA-7443-9346-885F-437D5F8F9284}" sibTransId="{1C00B7F9-4733-3F45-A2E7-F681CE13F3DC}"/>
    <dgm:cxn modelId="{1EDC12B3-275B-6045-9CA2-48883B308845}" srcId="{7ABC14B5-1B88-9440-808F-6E86BED22AE2}" destId="{193CC3AA-7D2A-FA4D-98D6-691E993505B8}" srcOrd="1" destOrd="0" parTransId="{26DCAE8E-AFD5-0F41-9943-F95144487D94}" sibTransId="{1192C4CF-843A-6746-934A-250AD4C86FA9}"/>
    <dgm:cxn modelId="{B6B189B4-8A33-9441-AEE7-1A812F41054E}" type="presOf" srcId="{724F8081-082F-4748-AE09-AA3EF3EA9FDD}" destId="{D5A39BB8-8477-094F-BCF4-9D08A4504887}" srcOrd="1" destOrd="2" presId="urn:microsoft.com/office/officeart/2005/8/layout/hList7"/>
    <dgm:cxn modelId="{864EA7B5-76A1-FA42-BD8A-1381A0D35770}" srcId="{A5CF0A7C-F205-4143-877B-A6A7D38674FA}" destId="{F0526AED-DADF-DB47-ACB8-2CFD135929DB}" srcOrd="0" destOrd="0" parTransId="{CBEAF856-F9F0-9D41-843D-9490B216205B}" sibTransId="{A64C3538-A428-B744-A2F3-F113C7396AA7}"/>
    <dgm:cxn modelId="{2DFD96D4-A838-3447-AECE-6C7FF8B133C7}" type="presOf" srcId="{967E79CB-D6A3-934D-9435-B28F2179C0E5}" destId="{10A1B36A-CAF8-B946-9240-800197C990A3}" srcOrd="0" destOrd="3" presId="urn:microsoft.com/office/officeart/2005/8/layout/hList7"/>
    <dgm:cxn modelId="{B22563D5-56EB-E54B-8755-542BEBF217B3}" type="presOf" srcId="{4A3CE87F-5316-B248-AEF0-8FBFD950FB3D}" destId="{371426A8-9B10-544F-9CB4-A407DC3DF069}" srcOrd="0" destOrd="1" presId="urn:microsoft.com/office/officeart/2005/8/layout/hList7"/>
    <dgm:cxn modelId="{699F69E3-80D5-934F-9693-582451A2F4A2}" type="presOf" srcId="{2096C33E-FDD5-E949-9C91-4EE28D6897AD}" destId="{9FA2250A-E8F8-3E46-BCEF-F1883A95231D}" srcOrd="1" destOrd="0" presId="urn:microsoft.com/office/officeart/2005/8/layout/hList7"/>
    <dgm:cxn modelId="{A2CA14E9-8795-544A-9A00-634D23253C27}" type="presOf" srcId="{2096C33E-FDD5-E949-9C91-4EE28D6897AD}" destId="{78C1C512-404E-7047-AD40-5A1158230371}" srcOrd="0" destOrd="0" presId="urn:microsoft.com/office/officeart/2005/8/layout/hList7"/>
    <dgm:cxn modelId="{78BAF6EC-EF09-774D-A99E-A935560AAE7E}" type="presOf" srcId="{4A3CE87F-5316-B248-AEF0-8FBFD950FB3D}" destId="{1D14F9A3-7306-BA42-9B52-DE8C933FF13B}" srcOrd="1" destOrd="1" presId="urn:microsoft.com/office/officeart/2005/8/layout/hList7"/>
    <dgm:cxn modelId="{B0A4B1F5-26A6-0642-8B73-E01CD0B3A364}" type="presOf" srcId="{A5CF0A7C-F205-4143-877B-A6A7D38674FA}" destId="{FECE88E5-EDF6-FF45-B3E6-E84733EAAEA1}" srcOrd="1" destOrd="0" presId="urn:microsoft.com/office/officeart/2005/8/layout/hList7"/>
    <dgm:cxn modelId="{E1FB1FFF-1448-774A-858E-2686C9E384EF}" srcId="{7ABC14B5-1B88-9440-808F-6E86BED22AE2}" destId="{1FEB6AC3-66F4-744F-85E1-D90BE8CBDF03}" srcOrd="0" destOrd="0" parTransId="{B16B32A9-5758-5547-9C25-2DCA2953CCC9}" sibTransId="{902FE585-8F15-5E4F-939F-B5A768BFD895}"/>
    <dgm:cxn modelId="{90ED6023-F411-8841-9B12-ADA76896509B}" type="presParOf" srcId="{43287B9A-4AEC-7044-ACD0-425E7629A863}" destId="{5D5BDA7B-4E92-1E4A-B406-C2D4BEFFC5BE}" srcOrd="0" destOrd="0" presId="urn:microsoft.com/office/officeart/2005/8/layout/hList7"/>
    <dgm:cxn modelId="{4495F730-A800-5144-B694-3D70310F5FF6}" type="presParOf" srcId="{43287B9A-4AEC-7044-ACD0-425E7629A863}" destId="{F79248A1-5DDB-0C41-9CB5-C01764E34FDE}" srcOrd="1" destOrd="0" presId="urn:microsoft.com/office/officeart/2005/8/layout/hList7"/>
    <dgm:cxn modelId="{46EB3787-77FA-FB40-8599-BE6EF85330AC}" type="presParOf" srcId="{F79248A1-5DDB-0C41-9CB5-C01764E34FDE}" destId="{BBF98E1F-FDED-8241-9065-1D144D9C2134}" srcOrd="0" destOrd="0" presId="urn:microsoft.com/office/officeart/2005/8/layout/hList7"/>
    <dgm:cxn modelId="{CC917954-0971-A441-822E-CE86E6B63012}" type="presParOf" srcId="{BBF98E1F-FDED-8241-9065-1D144D9C2134}" destId="{10A1B36A-CAF8-B946-9240-800197C990A3}" srcOrd="0" destOrd="0" presId="urn:microsoft.com/office/officeart/2005/8/layout/hList7"/>
    <dgm:cxn modelId="{AA4C98D7-0ACB-544D-81ED-5D4BB5BE9703}" type="presParOf" srcId="{BBF98E1F-FDED-8241-9065-1D144D9C2134}" destId="{D5A39BB8-8477-094F-BCF4-9D08A4504887}" srcOrd="1" destOrd="0" presId="urn:microsoft.com/office/officeart/2005/8/layout/hList7"/>
    <dgm:cxn modelId="{E005B92B-7B55-5948-897A-1A492C00ACB4}" type="presParOf" srcId="{BBF98E1F-FDED-8241-9065-1D144D9C2134}" destId="{1CE6AE23-2D35-6E4B-A160-A916EA5CA427}" srcOrd="2" destOrd="0" presId="urn:microsoft.com/office/officeart/2005/8/layout/hList7"/>
    <dgm:cxn modelId="{685EA928-83DA-144E-9287-689C6F47F7A7}" type="presParOf" srcId="{BBF98E1F-FDED-8241-9065-1D144D9C2134}" destId="{04574CCD-F639-9A44-B9B4-D20776A5984A}" srcOrd="3" destOrd="0" presId="urn:microsoft.com/office/officeart/2005/8/layout/hList7"/>
    <dgm:cxn modelId="{6CF12834-28AE-0D4E-A69E-5CFCDB918977}" type="presParOf" srcId="{F79248A1-5DDB-0C41-9CB5-C01764E34FDE}" destId="{C20F01A2-72F9-F142-AEBE-F5765FC8429D}" srcOrd="1" destOrd="0" presId="urn:microsoft.com/office/officeart/2005/8/layout/hList7"/>
    <dgm:cxn modelId="{A4423157-20E1-CF43-8D26-10DE285CF2B4}" type="presParOf" srcId="{F79248A1-5DDB-0C41-9CB5-C01764E34FDE}" destId="{D057CBB3-148F-8946-8C53-74F9393D84EB}" srcOrd="2" destOrd="0" presId="urn:microsoft.com/office/officeart/2005/8/layout/hList7"/>
    <dgm:cxn modelId="{BB6C0E71-F05D-7E4C-A803-011B0B7CE722}" type="presParOf" srcId="{D057CBB3-148F-8946-8C53-74F9393D84EB}" destId="{371426A8-9B10-544F-9CB4-A407DC3DF069}" srcOrd="0" destOrd="0" presId="urn:microsoft.com/office/officeart/2005/8/layout/hList7"/>
    <dgm:cxn modelId="{5E27EAD3-1508-7F4F-972C-B4F6A87A3C8B}" type="presParOf" srcId="{D057CBB3-148F-8946-8C53-74F9393D84EB}" destId="{1D14F9A3-7306-BA42-9B52-DE8C933FF13B}" srcOrd="1" destOrd="0" presId="urn:microsoft.com/office/officeart/2005/8/layout/hList7"/>
    <dgm:cxn modelId="{8EB346F1-3F00-5E4B-AF18-6C2A89D6AD2B}" type="presParOf" srcId="{D057CBB3-148F-8946-8C53-74F9393D84EB}" destId="{AA4D2507-860A-8141-B77C-5225A6DB9958}" srcOrd="2" destOrd="0" presId="urn:microsoft.com/office/officeart/2005/8/layout/hList7"/>
    <dgm:cxn modelId="{BB941C7D-45CC-254A-9161-CDB629726957}" type="presParOf" srcId="{D057CBB3-148F-8946-8C53-74F9393D84EB}" destId="{F87A8F97-5B56-6B4B-8115-EA05B8D7FF8A}" srcOrd="3" destOrd="0" presId="urn:microsoft.com/office/officeart/2005/8/layout/hList7"/>
    <dgm:cxn modelId="{A29E9043-BEAE-6F46-88D7-6DE322A1CAFA}" type="presParOf" srcId="{F79248A1-5DDB-0C41-9CB5-C01764E34FDE}" destId="{A61C672E-1C77-A345-8F32-07F13CD4CE36}" srcOrd="3" destOrd="0" presId="urn:microsoft.com/office/officeart/2005/8/layout/hList7"/>
    <dgm:cxn modelId="{0B1841C5-5198-1641-9763-000E2F376E27}" type="presParOf" srcId="{F79248A1-5DDB-0C41-9CB5-C01764E34FDE}" destId="{4C4C832C-1337-6844-8711-D3D380CB5E70}" srcOrd="4" destOrd="0" presId="urn:microsoft.com/office/officeart/2005/8/layout/hList7"/>
    <dgm:cxn modelId="{2956E6C3-5C25-A542-8A0C-29F606427297}" type="presParOf" srcId="{4C4C832C-1337-6844-8711-D3D380CB5E70}" destId="{BAB4E930-8C7D-284B-B2B6-00337E57AE4D}" srcOrd="0" destOrd="0" presId="urn:microsoft.com/office/officeart/2005/8/layout/hList7"/>
    <dgm:cxn modelId="{BF53E849-B759-4647-97E6-F723CE5CADA3}" type="presParOf" srcId="{4C4C832C-1337-6844-8711-D3D380CB5E70}" destId="{FECE88E5-EDF6-FF45-B3E6-E84733EAAEA1}" srcOrd="1" destOrd="0" presId="urn:microsoft.com/office/officeart/2005/8/layout/hList7"/>
    <dgm:cxn modelId="{FBE1EECC-6724-854C-A5BF-0A58254226B0}" type="presParOf" srcId="{4C4C832C-1337-6844-8711-D3D380CB5E70}" destId="{88BA941D-64A1-554E-B49B-55478910A730}" srcOrd="2" destOrd="0" presId="urn:microsoft.com/office/officeart/2005/8/layout/hList7"/>
    <dgm:cxn modelId="{2949282B-A637-C640-9940-4446D03D6889}" type="presParOf" srcId="{4C4C832C-1337-6844-8711-D3D380CB5E70}" destId="{FFAAB40C-27C1-DC48-80A0-18432946F3BA}" srcOrd="3" destOrd="0" presId="urn:microsoft.com/office/officeart/2005/8/layout/hList7"/>
    <dgm:cxn modelId="{7F2DAA39-4ACA-C643-BF69-F07E3DB35029}" type="presParOf" srcId="{F79248A1-5DDB-0C41-9CB5-C01764E34FDE}" destId="{5CA0F4ED-A1BD-BE44-A3E0-BC58C2DBA11F}" srcOrd="5" destOrd="0" presId="urn:microsoft.com/office/officeart/2005/8/layout/hList7"/>
    <dgm:cxn modelId="{2FC9608B-134E-D54D-94C6-9907031C1D94}" type="presParOf" srcId="{F79248A1-5DDB-0C41-9CB5-C01764E34FDE}" destId="{050F49A9-7DB7-3242-A600-35E0236C1081}" srcOrd="6" destOrd="0" presId="urn:microsoft.com/office/officeart/2005/8/layout/hList7"/>
    <dgm:cxn modelId="{1C82AF14-248A-764A-AE57-EB3BDBECEF06}" type="presParOf" srcId="{050F49A9-7DB7-3242-A600-35E0236C1081}" destId="{78C1C512-404E-7047-AD40-5A1158230371}" srcOrd="0" destOrd="0" presId="urn:microsoft.com/office/officeart/2005/8/layout/hList7"/>
    <dgm:cxn modelId="{03AE11F3-8834-7F49-8AD1-D8F859A22202}" type="presParOf" srcId="{050F49A9-7DB7-3242-A600-35E0236C1081}" destId="{9FA2250A-E8F8-3E46-BCEF-F1883A95231D}" srcOrd="1" destOrd="0" presId="urn:microsoft.com/office/officeart/2005/8/layout/hList7"/>
    <dgm:cxn modelId="{E2DD6210-5027-FC46-8D94-F93A443277DB}" type="presParOf" srcId="{050F49A9-7DB7-3242-A600-35E0236C1081}" destId="{D6415789-98FF-0D44-91BE-CB879525C1A7}" srcOrd="2" destOrd="0" presId="urn:microsoft.com/office/officeart/2005/8/layout/hList7"/>
    <dgm:cxn modelId="{1A870188-F246-E24D-88D6-DA7D16FFC100}" type="presParOf" srcId="{050F49A9-7DB7-3242-A600-35E0236C1081}" destId="{CD140CD3-CC75-754E-8824-F3BFD6A0B0D2}"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A1B36A-CAF8-B946-9240-800197C990A3}">
      <dsp:nvSpPr>
        <dsp:cNvPr id="0" name=""/>
        <dsp:cNvSpPr/>
      </dsp:nvSpPr>
      <dsp:spPr>
        <a:xfrm>
          <a:off x="2447" y="0"/>
          <a:ext cx="2565813" cy="4627085"/>
        </a:xfrm>
        <a:prstGeom prst="roundRect">
          <a:avLst>
            <a:gd name="adj" fmla="val 10000"/>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t" anchorCtr="1">
          <a:noAutofit/>
        </a:bodyPr>
        <a:lstStyle/>
        <a:p>
          <a:pPr marL="0" lvl="0" indent="0" algn="l" defTabSz="1422400">
            <a:lnSpc>
              <a:spcPct val="90000"/>
            </a:lnSpc>
            <a:spcBef>
              <a:spcPct val="0"/>
            </a:spcBef>
            <a:spcAft>
              <a:spcPct val="35000"/>
            </a:spcAft>
            <a:buNone/>
          </a:pPr>
          <a:r>
            <a:rPr lang="en-GB" sz="3200" kern="1200" dirty="0"/>
            <a:t>Define</a:t>
          </a:r>
        </a:p>
        <a:p>
          <a:pPr marL="171450" lvl="1" indent="-171450" algn="l" defTabSz="711200">
            <a:lnSpc>
              <a:spcPct val="90000"/>
            </a:lnSpc>
            <a:spcBef>
              <a:spcPct val="0"/>
            </a:spcBef>
            <a:spcAft>
              <a:spcPct val="15000"/>
            </a:spcAft>
            <a:buChar char="•"/>
          </a:pPr>
          <a:r>
            <a:rPr lang="en-GB" sz="1600" kern="1200" dirty="0"/>
            <a:t>Scope and Objective</a:t>
          </a:r>
        </a:p>
        <a:p>
          <a:pPr marL="171450" lvl="1" indent="-171450" algn="l" defTabSz="711200">
            <a:lnSpc>
              <a:spcPct val="90000"/>
            </a:lnSpc>
            <a:spcBef>
              <a:spcPct val="0"/>
            </a:spcBef>
            <a:spcAft>
              <a:spcPct val="15000"/>
            </a:spcAft>
            <a:buChar char="•"/>
          </a:pPr>
          <a:r>
            <a:rPr lang="en-GB" sz="1600" kern="1200" dirty="0"/>
            <a:t>Business Questions </a:t>
          </a:r>
        </a:p>
        <a:p>
          <a:pPr marL="171450" lvl="1" indent="-171450" algn="l" defTabSz="711200">
            <a:lnSpc>
              <a:spcPct val="90000"/>
            </a:lnSpc>
            <a:spcBef>
              <a:spcPct val="0"/>
            </a:spcBef>
            <a:spcAft>
              <a:spcPct val="15000"/>
            </a:spcAft>
            <a:buChar char="•"/>
          </a:pPr>
          <a:r>
            <a:rPr lang="en-GB" sz="1600" kern="1200" dirty="0"/>
            <a:t>Understand dataset source and scope</a:t>
          </a:r>
        </a:p>
        <a:p>
          <a:pPr marL="171450" lvl="1" indent="-171450" algn="l" defTabSz="711200">
            <a:lnSpc>
              <a:spcPct val="90000"/>
            </a:lnSpc>
            <a:spcBef>
              <a:spcPct val="0"/>
            </a:spcBef>
            <a:spcAft>
              <a:spcPct val="15000"/>
            </a:spcAft>
            <a:buChar char="•"/>
          </a:pPr>
          <a:endParaRPr lang="en-GB" sz="1600" kern="1200" dirty="0"/>
        </a:p>
      </dsp:txBody>
      <dsp:txXfrm>
        <a:off x="2447" y="1850834"/>
        <a:ext cx="2565813" cy="1850834"/>
      </dsp:txXfrm>
    </dsp:sp>
    <dsp:sp modelId="{04574CCD-F639-9A44-B9B4-D20776A5984A}">
      <dsp:nvSpPr>
        <dsp:cNvPr id="0" name=""/>
        <dsp:cNvSpPr/>
      </dsp:nvSpPr>
      <dsp:spPr>
        <a:xfrm>
          <a:off x="756453" y="207255"/>
          <a:ext cx="1087510" cy="1087510"/>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1000" r="-1000"/>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1426A8-9B10-544F-9CB4-A407DC3DF069}">
      <dsp:nvSpPr>
        <dsp:cNvPr id="0" name=""/>
        <dsp:cNvSpPr/>
      </dsp:nvSpPr>
      <dsp:spPr>
        <a:xfrm>
          <a:off x="2645236" y="0"/>
          <a:ext cx="2565813" cy="4627085"/>
        </a:xfrm>
        <a:prstGeom prst="roundRect">
          <a:avLst>
            <a:gd name="adj" fmla="val 10000"/>
          </a:avLst>
        </a:prstGeom>
        <a:solidFill>
          <a:schemeClr val="accent3">
            <a:hueOff val="1659989"/>
            <a:satOff val="-648"/>
            <a:lumOff val="5098"/>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t" anchorCtr="1">
          <a:noAutofit/>
        </a:bodyPr>
        <a:lstStyle/>
        <a:p>
          <a:pPr marL="0" lvl="0" indent="0" algn="l" defTabSz="1422400">
            <a:lnSpc>
              <a:spcPct val="90000"/>
            </a:lnSpc>
            <a:spcBef>
              <a:spcPct val="0"/>
            </a:spcBef>
            <a:spcAft>
              <a:spcPct val="35000"/>
            </a:spcAft>
            <a:buNone/>
          </a:pPr>
          <a:r>
            <a:rPr lang="en-GB" sz="3200" kern="1200" dirty="0"/>
            <a:t>Prepare</a:t>
          </a:r>
        </a:p>
        <a:p>
          <a:pPr marL="171450" lvl="1" indent="-171450" algn="l" defTabSz="711200">
            <a:lnSpc>
              <a:spcPct val="90000"/>
            </a:lnSpc>
            <a:spcBef>
              <a:spcPct val="0"/>
            </a:spcBef>
            <a:spcAft>
              <a:spcPct val="15000"/>
            </a:spcAft>
            <a:buChar char="•"/>
          </a:pPr>
          <a:r>
            <a:rPr lang="en-GB" sz="1600" kern="1200" dirty="0"/>
            <a:t>Data wrangling, cleaning and profiling</a:t>
          </a:r>
        </a:p>
        <a:p>
          <a:pPr marL="171450" lvl="1" indent="-171450" algn="l" defTabSz="711200">
            <a:lnSpc>
              <a:spcPct val="90000"/>
            </a:lnSpc>
            <a:spcBef>
              <a:spcPct val="0"/>
            </a:spcBef>
            <a:spcAft>
              <a:spcPct val="15000"/>
            </a:spcAft>
            <a:buChar char="•"/>
          </a:pPr>
          <a:endParaRPr lang="en-GB" sz="1600" kern="1200" dirty="0"/>
        </a:p>
      </dsp:txBody>
      <dsp:txXfrm>
        <a:off x="2645236" y="1850834"/>
        <a:ext cx="2565813" cy="1850834"/>
      </dsp:txXfrm>
    </dsp:sp>
    <dsp:sp modelId="{F87A8F97-5B56-6B4B-8115-EA05B8D7FF8A}">
      <dsp:nvSpPr>
        <dsp:cNvPr id="0" name=""/>
        <dsp:cNvSpPr/>
      </dsp:nvSpPr>
      <dsp:spPr>
        <a:xfrm>
          <a:off x="3458639" y="222109"/>
          <a:ext cx="1087510" cy="1087510"/>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B4E930-8C7D-284B-B2B6-00337E57AE4D}">
      <dsp:nvSpPr>
        <dsp:cNvPr id="0" name=""/>
        <dsp:cNvSpPr/>
      </dsp:nvSpPr>
      <dsp:spPr>
        <a:xfrm>
          <a:off x="5288024" y="0"/>
          <a:ext cx="2565813" cy="4627085"/>
        </a:xfrm>
        <a:prstGeom prst="roundRect">
          <a:avLst>
            <a:gd name="adj" fmla="val 10000"/>
          </a:avLst>
        </a:prstGeom>
        <a:solidFill>
          <a:schemeClr val="accent3">
            <a:hueOff val="3319977"/>
            <a:satOff val="-1295"/>
            <a:lumOff val="10196"/>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t" anchorCtr="1">
          <a:noAutofit/>
        </a:bodyPr>
        <a:lstStyle/>
        <a:p>
          <a:pPr marL="0" lvl="0" indent="0" algn="l" defTabSz="1422400">
            <a:lnSpc>
              <a:spcPct val="90000"/>
            </a:lnSpc>
            <a:spcBef>
              <a:spcPct val="0"/>
            </a:spcBef>
            <a:spcAft>
              <a:spcPct val="35000"/>
            </a:spcAft>
            <a:buNone/>
          </a:pPr>
          <a:r>
            <a:rPr lang="en-GB" sz="3200" kern="1200" dirty="0"/>
            <a:t>Analyse</a:t>
          </a:r>
        </a:p>
        <a:p>
          <a:pPr marL="171450" lvl="1" indent="-171450" algn="l" defTabSz="711200">
            <a:lnSpc>
              <a:spcPct val="90000"/>
            </a:lnSpc>
            <a:spcBef>
              <a:spcPct val="0"/>
            </a:spcBef>
            <a:spcAft>
              <a:spcPct val="15000"/>
            </a:spcAft>
            <a:buChar char="•"/>
          </a:pPr>
          <a:r>
            <a:rPr lang="en-GB" sz="1600" kern="1200" dirty="0"/>
            <a:t>Exploratory Data Analysis</a:t>
          </a:r>
        </a:p>
        <a:p>
          <a:pPr marL="171450" lvl="1" indent="-171450" algn="l" defTabSz="711200">
            <a:lnSpc>
              <a:spcPct val="90000"/>
            </a:lnSpc>
            <a:spcBef>
              <a:spcPct val="0"/>
            </a:spcBef>
            <a:spcAft>
              <a:spcPct val="15000"/>
            </a:spcAft>
            <a:buChar char="•"/>
          </a:pPr>
          <a:r>
            <a:rPr lang="en-GB" sz="1600" kern="1200" dirty="0"/>
            <a:t>Feature Selection</a:t>
          </a:r>
        </a:p>
        <a:p>
          <a:pPr marL="171450" lvl="1" indent="-171450" algn="l" defTabSz="711200">
            <a:lnSpc>
              <a:spcPct val="90000"/>
            </a:lnSpc>
            <a:spcBef>
              <a:spcPct val="0"/>
            </a:spcBef>
            <a:spcAft>
              <a:spcPct val="15000"/>
            </a:spcAft>
            <a:buChar char="•"/>
          </a:pPr>
          <a:r>
            <a:rPr lang="en-GB" sz="1600" kern="1200" dirty="0"/>
            <a:t>Ridge Regression</a:t>
          </a:r>
        </a:p>
        <a:p>
          <a:pPr marL="171450" lvl="1" indent="-171450" algn="l" defTabSz="711200">
            <a:lnSpc>
              <a:spcPct val="90000"/>
            </a:lnSpc>
            <a:spcBef>
              <a:spcPct val="0"/>
            </a:spcBef>
            <a:spcAft>
              <a:spcPct val="15000"/>
            </a:spcAft>
            <a:buChar char="•"/>
          </a:pPr>
          <a:r>
            <a:rPr lang="en-GB" sz="1600" kern="1200" dirty="0"/>
            <a:t>Score (</a:t>
          </a:r>
          <a:r>
            <a:rPr lang="en-GB" sz="1600" kern="1200" dirty="0" err="1"/>
            <a:t>Rsquared</a:t>
          </a:r>
          <a:r>
            <a:rPr lang="en-GB" sz="1600" kern="1200" dirty="0"/>
            <a:t>)</a:t>
          </a:r>
        </a:p>
      </dsp:txBody>
      <dsp:txXfrm>
        <a:off x="5288024" y="1850834"/>
        <a:ext cx="2565813" cy="1850834"/>
      </dsp:txXfrm>
    </dsp:sp>
    <dsp:sp modelId="{FFAAB40C-27C1-DC48-80A0-18432946F3BA}">
      <dsp:nvSpPr>
        <dsp:cNvPr id="0" name=""/>
        <dsp:cNvSpPr/>
      </dsp:nvSpPr>
      <dsp:spPr>
        <a:xfrm>
          <a:off x="6027175" y="207271"/>
          <a:ext cx="1087510" cy="1087510"/>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C1C512-404E-7047-AD40-5A1158230371}">
      <dsp:nvSpPr>
        <dsp:cNvPr id="0" name=""/>
        <dsp:cNvSpPr/>
      </dsp:nvSpPr>
      <dsp:spPr>
        <a:xfrm>
          <a:off x="7930812" y="0"/>
          <a:ext cx="2565813" cy="4627085"/>
        </a:xfrm>
        <a:prstGeom prst="roundRect">
          <a:avLst>
            <a:gd name="adj" fmla="val 10000"/>
          </a:avLst>
        </a:prstGeom>
        <a:solidFill>
          <a:schemeClr val="accent3">
            <a:hueOff val="4979966"/>
            <a:satOff val="-1943"/>
            <a:lumOff val="15294"/>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t" anchorCtr="1">
          <a:noAutofit/>
        </a:bodyPr>
        <a:lstStyle/>
        <a:p>
          <a:pPr marL="0" lvl="0" indent="0" algn="l" defTabSz="1422400">
            <a:lnSpc>
              <a:spcPct val="90000"/>
            </a:lnSpc>
            <a:spcBef>
              <a:spcPct val="0"/>
            </a:spcBef>
            <a:spcAft>
              <a:spcPct val="35000"/>
            </a:spcAft>
            <a:buNone/>
          </a:pPr>
          <a:r>
            <a:rPr lang="en-GB" sz="3200" kern="1200" dirty="0"/>
            <a:t>Deliver</a:t>
          </a:r>
        </a:p>
        <a:p>
          <a:pPr marL="171450" lvl="1" indent="-171450" algn="l" defTabSz="711200">
            <a:lnSpc>
              <a:spcPct val="90000"/>
            </a:lnSpc>
            <a:spcBef>
              <a:spcPct val="0"/>
            </a:spcBef>
            <a:spcAft>
              <a:spcPct val="15000"/>
            </a:spcAft>
            <a:buChar char="•"/>
          </a:pPr>
          <a:r>
            <a:rPr lang="en-GB" sz="1600" kern="1200" dirty="0"/>
            <a:t>Model deployment</a:t>
          </a:r>
        </a:p>
      </dsp:txBody>
      <dsp:txXfrm>
        <a:off x="7930812" y="1850834"/>
        <a:ext cx="2565813" cy="1850834"/>
      </dsp:txXfrm>
    </dsp:sp>
    <dsp:sp modelId="{CD140CD3-CC75-754E-8824-F3BFD6A0B0D2}">
      <dsp:nvSpPr>
        <dsp:cNvPr id="0" name=""/>
        <dsp:cNvSpPr/>
      </dsp:nvSpPr>
      <dsp:spPr>
        <a:xfrm>
          <a:off x="8671997" y="266669"/>
          <a:ext cx="1087510" cy="1087510"/>
        </a:xfrm>
        <a:prstGeom prst="ellipse">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5BDA7B-4E92-1E4A-B406-C2D4BEFFC5BE}">
      <dsp:nvSpPr>
        <dsp:cNvPr id="0" name=""/>
        <dsp:cNvSpPr/>
      </dsp:nvSpPr>
      <dsp:spPr>
        <a:xfrm>
          <a:off x="240978" y="4102294"/>
          <a:ext cx="9659148" cy="350015"/>
        </a:xfrm>
        <a:prstGeom prst="leftRightArrow">
          <a:avLst/>
        </a:prstGeom>
        <a:solidFill>
          <a:schemeClr val="tx1">
            <a:lumMod val="75000"/>
            <a:lumOff val="25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5B31BC-3D66-C841-BF3B-18DD5799A071}" type="datetimeFigureOut">
              <a:rPr lang="en-US" smtClean="0"/>
              <a:t>5/7/25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4ED4B-E4E8-C84F-9355-9868AADA3B26}" type="slidenum">
              <a:rPr lang="en-US" smtClean="0"/>
              <a:t>‹#›</a:t>
            </a:fld>
            <a:endParaRPr lang="en-US"/>
          </a:p>
        </p:txBody>
      </p:sp>
    </p:spTree>
    <p:extLst>
      <p:ext uri="{BB962C8B-B14F-4D97-AF65-F5344CB8AC3E}">
        <p14:creationId xmlns:p14="http://schemas.microsoft.com/office/powerpoint/2010/main" val="3796005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dirty="0" err="1">
                <a:effectLst/>
                <a:latin typeface="system-ui"/>
              </a:rPr>
              <a:t>song_popularity</a:t>
            </a:r>
            <a:r>
              <a:rPr lang="en-AU" b="0" i="0" dirty="0">
                <a:effectLst/>
                <a:latin typeface="system-ui"/>
              </a:rPr>
              <a:t> - song popularity score based on number of plays / streams of a song</a:t>
            </a:r>
          </a:p>
          <a:p>
            <a:pPr algn="l"/>
            <a:endParaRPr lang="en-AU" b="0" i="0" dirty="0">
              <a:effectLst/>
              <a:latin typeface="system-ui"/>
            </a:endParaRPr>
          </a:p>
          <a:p>
            <a:pPr algn="l"/>
            <a:r>
              <a:rPr lang="en-AU" b="0" i="0" dirty="0">
                <a:effectLst/>
                <a:latin typeface="system-ui"/>
              </a:rPr>
              <a:t>key - The key the track is in. Integers map to pitches using standard Pitch Class notation. E.g. 0 = C, 1 = C♯/D♭, 2 = D, and so on. If no key was detected, the value is -1. &gt;= -1; &lt;= 11</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0" i="0" dirty="0" err="1">
                <a:effectLst/>
                <a:latin typeface="system-ui"/>
              </a:rPr>
              <a:t>audio_mode</a:t>
            </a:r>
            <a:r>
              <a:rPr lang="en-AU" b="0" i="0" dirty="0">
                <a:effectLst/>
                <a:latin typeface="system-ui"/>
              </a:rPr>
              <a:t> - Mode indicates the modality (major or minor) of a track, the type of scale from which its melodic content is derived. Major is represented by 1 and minor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0" i="0" dirty="0" err="1">
                <a:effectLst/>
                <a:latin typeface="system-ui"/>
              </a:rPr>
              <a:t>time_signature</a:t>
            </a:r>
            <a:r>
              <a:rPr lang="en-AU" b="0" i="0" dirty="0">
                <a:effectLst/>
                <a:latin typeface="system-ui"/>
              </a:rPr>
              <a:t> - An estimated time signature. The time signature (meter) is a notational convention to specify how many beats are in each bar (or measure). The time signature ranges from 3 to 7 indicating time signatures of "3/4", to "7/4".</a:t>
            </a:r>
          </a:p>
          <a:p>
            <a:pPr algn="l"/>
            <a:endParaRPr lang="en-AU" b="0" i="0" dirty="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b="0" i="0" dirty="0" err="1">
                <a:effectLst/>
                <a:latin typeface="system-ui"/>
              </a:rPr>
              <a:t>song_duration_ms</a:t>
            </a:r>
            <a:r>
              <a:rPr lang="en-AU" b="0" i="0" dirty="0">
                <a:effectLst/>
                <a:latin typeface="system-ui"/>
              </a:rPr>
              <a:t> - The duration of the track in milliseconds.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1" i="0" dirty="0">
                <a:effectLst/>
                <a:latin typeface="system-ui"/>
              </a:rPr>
              <a:t>energy </a:t>
            </a:r>
            <a:r>
              <a:rPr lang="en-AU" b="0" i="0" dirty="0">
                <a:effectLst/>
                <a:latin typeface="system-ui"/>
              </a:rPr>
              <a:t>- Energy is a measure from 0.0 to 1.0 and represents a perceptual measure of intensity and activity. Typically, energetic tracks feel fast, loud, and noisy. For example, death metal has high energy, while a Bach prelude scores low on the scale. Perceptual features contributing to this attribute include dynamic range, perceived loudness, timbre, onset rate, and general entropy</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0" i="0" dirty="0">
                <a:effectLst/>
                <a:latin typeface="system-ui"/>
              </a:rPr>
              <a:t>loudness - The overall loudness of a track in decibels (dB). Loudness values are averaged across the entire track and are useful for comparing relative loudness of tracks. Loudness is the quality of a sound that is the primary psychological correlate of physical strength (amplitude). Values typically range between -60 and 0 db.</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0" i="0" dirty="0" err="1">
                <a:effectLst/>
                <a:latin typeface="system-ui"/>
              </a:rPr>
              <a:t>acousticness</a:t>
            </a:r>
            <a:r>
              <a:rPr lang="en-AU" b="0" i="0" dirty="0">
                <a:effectLst/>
                <a:latin typeface="system-ui"/>
              </a:rPr>
              <a:t> - A confidence measure from 0.0 to 1.0 of whether the track is acoustic. 1.0 represents high confidence the track is acoustic.</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0" i="0" dirty="0" err="1">
                <a:effectLst/>
                <a:latin typeface="system-ui"/>
              </a:rPr>
              <a:t>instrumentalness</a:t>
            </a:r>
            <a:r>
              <a:rPr lang="en-AU" b="0" i="0" dirty="0">
                <a:effectLst/>
                <a:latin typeface="system-ui"/>
              </a:rPr>
              <a:t> - Predicts whether a track contains no vocals. "Ooh" and "aah" sounds are treated as instrumental in this context. Rap or spoken word tracks are clearly "vocal". The closer the </a:t>
            </a:r>
            <a:r>
              <a:rPr lang="en-AU" b="0" i="0" dirty="0" err="1">
                <a:effectLst/>
                <a:latin typeface="system-ui"/>
              </a:rPr>
              <a:t>instrumentalness</a:t>
            </a:r>
            <a:r>
              <a:rPr lang="en-AU" b="0" i="0" dirty="0">
                <a:effectLst/>
                <a:latin typeface="system-ui"/>
              </a:rPr>
              <a:t> value is to 1.0, the greater likelihood the track contains no vocal content. Values above 0.5 are intended to represent instrumental tracks, but confidence is higher as the value approaches 1.0.</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0" i="0" dirty="0" err="1">
                <a:effectLst/>
                <a:latin typeface="system-ui"/>
              </a:rPr>
              <a:t>speechiness</a:t>
            </a:r>
            <a:r>
              <a:rPr lang="en-AU" b="0" i="0" dirty="0">
                <a:effectLst/>
                <a:latin typeface="system-ui"/>
              </a:rPr>
              <a:t> - </a:t>
            </a:r>
            <a:r>
              <a:rPr lang="en-AU" b="0" i="0" dirty="0" err="1">
                <a:effectLst/>
                <a:latin typeface="system-ui"/>
              </a:rPr>
              <a:t>Speechiness</a:t>
            </a:r>
            <a:r>
              <a:rPr lang="en-AU" b="0" i="0" dirty="0">
                <a:effectLst/>
                <a:latin typeface="system-ui"/>
              </a:rPr>
              <a:t> detects the presence of spoken words in a track. The more exclusively speech-like the recording (e.g. talk show, audio book, poetry), the closer to 1.0 the attribute value. Values above 0.66 describe tracks that are probably made entirely of spoken words. Values between 0.33 and 0.66 describe tracks that may contain both music and speech, either in sections or layered, including such cases as rap music. Values below 0.33 most likely represent music and other non-speech-like tracks.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0" i="0" dirty="0">
                <a:effectLst/>
                <a:latin typeface="system-ui"/>
              </a:rPr>
              <a:t>danceability - Describes how suitable a track is for dancing based on a combination of musical elements including tempo, rhythm stability, beat strength, and overall regularity. A value of 0.0 is least danceable and 1.0 is most danceable.</a:t>
            </a:r>
          </a:p>
          <a:p>
            <a:pPr algn="l"/>
            <a:r>
              <a:rPr lang="en-AU" b="0" i="0" dirty="0">
                <a:effectLst/>
                <a:latin typeface="system-ui"/>
              </a:rPr>
              <a:t>liveness - Detects the presence of an audience in the recording. Higher liveness values represent an increased probability that the track was performed live. A value above 0.8 provides strong likelihood that the track is live.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0" i="0" dirty="0">
                <a:effectLst/>
                <a:latin typeface="system-ui"/>
              </a:rPr>
              <a:t>tempo - The overall estimated tempo of a track in beats per minute (BPM). In musical terminology, tempo is the speed or pace of a given piece and derives directly from the average beat duration.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0" i="0" dirty="0" err="1">
                <a:effectLst/>
                <a:latin typeface="system-ui"/>
              </a:rPr>
              <a:t>audio_valence</a:t>
            </a:r>
            <a:r>
              <a:rPr lang="en-AU" b="0" i="0" dirty="0">
                <a:effectLst/>
                <a:latin typeface="system-ui"/>
              </a:rPr>
              <a:t> - A measure from 0.0 to 1.0 describing the musical positiveness conveyed by a track. Tracks with high valence sound more positive (e.g. happy, cheerful, euphoric), while tracks with low valence sound more negative (e.g. sad, depressed, angry).</a:t>
            </a:r>
          </a:p>
          <a:p>
            <a:pPr algn="l"/>
            <a:endParaRPr lang="en-AU" b="0" i="0" dirty="0">
              <a:effectLst/>
              <a:latin typeface="system-ui"/>
            </a:endParaRPr>
          </a:p>
          <a:p>
            <a:pPr algn="l"/>
            <a:endParaRPr lang="en-AU" b="0" i="0" dirty="0">
              <a:effectLst/>
              <a:latin typeface="system-ui"/>
            </a:endParaRPr>
          </a:p>
          <a:p>
            <a:endParaRPr lang="en-US" dirty="0"/>
          </a:p>
        </p:txBody>
      </p:sp>
      <p:sp>
        <p:nvSpPr>
          <p:cNvPr id="4" name="Slide Number Placeholder 3"/>
          <p:cNvSpPr>
            <a:spLocks noGrp="1"/>
          </p:cNvSpPr>
          <p:nvPr>
            <p:ph type="sldNum" sz="quarter" idx="5"/>
          </p:nvPr>
        </p:nvSpPr>
        <p:spPr/>
        <p:txBody>
          <a:bodyPr/>
          <a:lstStyle/>
          <a:p>
            <a:fld id="{CF64ED4B-E4E8-C84F-9355-9868AADA3B26}" type="slidenum">
              <a:rPr lang="en-US" smtClean="0"/>
              <a:t>7</a:t>
            </a:fld>
            <a:endParaRPr lang="en-US"/>
          </a:p>
        </p:txBody>
      </p:sp>
    </p:spTree>
    <p:extLst>
      <p:ext uri="{BB962C8B-B14F-4D97-AF65-F5344CB8AC3E}">
        <p14:creationId xmlns:p14="http://schemas.microsoft.com/office/powerpoint/2010/main" val="4060849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64ED4B-E4E8-C84F-9355-9868AADA3B26}" type="slidenum">
              <a:rPr lang="en-US" smtClean="0"/>
              <a:t>9</a:t>
            </a:fld>
            <a:endParaRPr lang="en-US"/>
          </a:p>
        </p:txBody>
      </p:sp>
    </p:spTree>
    <p:extLst>
      <p:ext uri="{BB962C8B-B14F-4D97-AF65-F5344CB8AC3E}">
        <p14:creationId xmlns:p14="http://schemas.microsoft.com/office/powerpoint/2010/main" val="376227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5/7/25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5/7/25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5/7/25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5/7/25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5/7/25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5/7/25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90B98-AFE9-0849-AA2C-D8327EC89873}"/>
              </a:ext>
            </a:extLst>
          </p:cNvPr>
          <p:cNvSpPr>
            <a:spLocks noGrp="1"/>
          </p:cNvSpPr>
          <p:nvPr>
            <p:ph type="ctrTitle"/>
          </p:nvPr>
        </p:nvSpPr>
        <p:spPr/>
        <p:txBody>
          <a:bodyPr/>
          <a:lstStyle/>
          <a:p>
            <a:r>
              <a:rPr lang="en-US" dirty="0"/>
              <a:t>Song Popularity</a:t>
            </a:r>
          </a:p>
        </p:txBody>
      </p:sp>
      <p:sp>
        <p:nvSpPr>
          <p:cNvPr id="3" name="Subtitle 2">
            <a:extLst>
              <a:ext uri="{FF2B5EF4-FFF2-40B4-BE49-F238E27FC236}">
                <a16:creationId xmlns:a16="http://schemas.microsoft.com/office/drawing/2014/main" id="{7E48FD1D-D7BD-C44A-BEAF-F12855796DA5}"/>
              </a:ext>
            </a:extLst>
          </p:cNvPr>
          <p:cNvSpPr>
            <a:spLocks noGrp="1"/>
          </p:cNvSpPr>
          <p:nvPr>
            <p:ph type="subTitle" idx="1"/>
          </p:nvPr>
        </p:nvSpPr>
        <p:spPr>
          <a:xfrm>
            <a:off x="2679905" y="4044414"/>
            <a:ext cx="6831673" cy="1086237"/>
          </a:xfrm>
        </p:spPr>
        <p:txBody>
          <a:bodyPr>
            <a:normAutofit fontScale="70000" lnSpcReduction="20000"/>
          </a:bodyPr>
          <a:lstStyle/>
          <a:p>
            <a:r>
              <a:rPr lang="en-US" dirty="0"/>
              <a:t>IOD Cohort Feb 2025 </a:t>
            </a:r>
          </a:p>
          <a:p>
            <a:r>
              <a:rPr lang="en-US" dirty="0"/>
              <a:t>Mini Project 1 Presentation</a:t>
            </a:r>
          </a:p>
          <a:p>
            <a:r>
              <a:rPr lang="en-US" dirty="0"/>
              <a:t>Francesca Felizardo</a:t>
            </a:r>
          </a:p>
          <a:p>
            <a:r>
              <a:rPr lang="en-US" dirty="0"/>
              <a:t>May 7, 2025</a:t>
            </a:r>
          </a:p>
        </p:txBody>
      </p:sp>
    </p:spTree>
    <p:extLst>
      <p:ext uri="{BB962C8B-B14F-4D97-AF65-F5344CB8AC3E}">
        <p14:creationId xmlns:p14="http://schemas.microsoft.com/office/powerpoint/2010/main" val="31829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E989-6FBF-264A-8EDE-68DCCCD0B47B}"/>
              </a:ext>
            </a:extLst>
          </p:cNvPr>
          <p:cNvSpPr>
            <a:spLocks noGrp="1"/>
          </p:cNvSpPr>
          <p:nvPr>
            <p:ph type="title"/>
          </p:nvPr>
        </p:nvSpPr>
        <p:spPr/>
        <p:txBody>
          <a:bodyPr/>
          <a:lstStyle/>
          <a:p>
            <a:r>
              <a:rPr lang="en-US" dirty="0"/>
              <a:t>Predicting Song Popularity</a:t>
            </a:r>
          </a:p>
        </p:txBody>
      </p:sp>
      <p:sp>
        <p:nvSpPr>
          <p:cNvPr id="3" name="Content Placeholder 2">
            <a:extLst>
              <a:ext uri="{FF2B5EF4-FFF2-40B4-BE49-F238E27FC236}">
                <a16:creationId xmlns:a16="http://schemas.microsoft.com/office/drawing/2014/main" id="{AC03A10F-FCE2-0542-B293-FAA0E2C3F84E}"/>
              </a:ext>
            </a:extLst>
          </p:cNvPr>
          <p:cNvSpPr>
            <a:spLocks noGrp="1"/>
          </p:cNvSpPr>
          <p:nvPr>
            <p:ph idx="1"/>
          </p:nvPr>
        </p:nvSpPr>
        <p:spPr>
          <a:xfrm>
            <a:off x="1371600" y="1824859"/>
            <a:ext cx="9601200" cy="4218590"/>
          </a:xfrm>
        </p:spPr>
        <p:txBody>
          <a:bodyPr>
            <a:normAutofit/>
          </a:bodyPr>
          <a:lstStyle/>
          <a:p>
            <a:r>
              <a:rPr lang="en-US" dirty="0"/>
              <a:t>Given that the features we have on the data have low correlation to song popularity, expectation of accurately modelling popularity score with the sound features we have on hand is low</a:t>
            </a:r>
          </a:p>
          <a:p>
            <a:pPr marL="0" indent="0">
              <a:buNone/>
            </a:pPr>
            <a:endParaRPr lang="en-US" dirty="0"/>
          </a:p>
          <a:p>
            <a:r>
              <a:rPr lang="en-US" dirty="0"/>
              <a:t>Modelling through Linear Regression</a:t>
            </a:r>
          </a:p>
          <a:p>
            <a:pPr lvl="1">
              <a:buFont typeface="Courier New" panose="02070309020205020404" pitchFamily="49" charset="0"/>
              <a:buChar char="o"/>
            </a:pPr>
            <a:r>
              <a:rPr lang="en-US" i="0" dirty="0"/>
              <a:t>Best Model found is through Ridge Regression</a:t>
            </a:r>
          </a:p>
          <a:p>
            <a:pPr lvl="1">
              <a:buFont typeface="Courier New" panose="02070309020205020404" pitchFamily="49" charset="0"/>
              <a:buChar char="o"/>
            </a:pPr>
            <a:r>
              <a:rPr lang="en-US" i="0" dirty="0"/>
              <a:t>Best Features to predict are a combination of features like </a:t>
            </a:r>
            <a:r>
              <a:rPr lang="en-US" i="0" dirty="0" err="1"/>
              <a:t>Instrumentalness</a:t>
            </a:r>
            <a:r>
              <a:rPr lang="en-US" i="0" dirty="0"/>
              <a:t> , Danceability, Loudness, Liveness, Tempo, Audio Valence and </a:t>
            </a:r>
            <a:r>
              <a:rPr lang="en-US" i="0" dirty="0" err="1"/>
              <a:t>Acousticness</a:t>
            </a:r>
            <a:endParaRPr lang="en-US" i="0" dirty="0"/>
          </a:p>
          <a:p>
            <a:pPr lvl="1">
              <a:buFont typeface="Courier New" panose="02070309020205020404" pitchFamily="49" charset="0"/>
              <a:buChar char="o"/>
            </a:pPr>
            <a:r>
              <a:rPr lang="en-US" i="0" dirty="0"/>
              <a:t>R-squared :  0.0163 – model can only explain 1.63% variance on popularity score</a:t>
            </a:r>
          </a:p>
          <a:p>
            <a:pPr lvl="1">
              <a:buFont typeface="Courier New" panose="02070309020205020404" pitchFamily="49" charset="0"/>
              <a:buChar char="o"/>
            </a:pPr>
            <a:r>
              <a:rPr lang="en-US" i="0" dirty="0"/>
              <a:t>Weak or no linear relationship</a:t>
            </a:r>
          </a:p>
          <a:p>
            <a:pPr>
              <a:buFont typeface="Courier New" panose="02070309020205020404" pitchFamily="49" charset="0"/>
              <a:buChar char="o"/>
            </a:pPr>
            <a:endParaRPr lang="en-US" i="0" dirty="0"/>
          </a:p>
        </p:txBody>
      </p:sp>
    </p:spTree>
    <p:extLst>
      <p:ext uri="{BB962C8B-B14F-4D97-AF65-F5344CB8AC3E}">
        <p14:creationId xmlns:p14="http://schemas.microsoft.com/office/powerpoint/2010/main" val="1243412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FA1A-62D2-7144-8B01-8D0AE81DCE7D}"/>
              </a:ext>
            </a:extLst>
          </p:cNvPr>
          <p:cNvSpPr>
            <a:spLocks noGrp="1"/>
          </p:cNvSpPr>
          <p:nvPr>
            <p:ph type="title"/>
          </p:nvPr>
        </p:nvSpPr>
        <p:spPr/>
        <p:txBody>
          <a:bodyPr/>
          <a:lstStyle/>
          <a:p>
            <a:r>
              <a:rPr lang="en-US" dirty="0"/>
              <a:t>Summary</a:t>
            </a:r>
          </a:p>
        </p:txBody>
      </p:sp>
      <p:sp>
        <p:nvSpPr>
          <p:cNvPr id="10" name="Rectangle 9">
            <a:extLst>
              <a:ext uri="{FF2B5EF4-FFF2-40B4-BE49-F238E27FC236}">
                <a16:creationId xmlns:a16="http://schemas.microsoft.com/office/drawing/2014/main" id="{919E6FF7-42A4-9D45-9FB2-6DD36541E702}"/>
              </a:ext>
            </a:extLst>
          </p:cNvPr>
          <p:cNvSpPr/>
          <p:nvPr/>
        </p:nvSpPr>
        <p:spPr>
          <a:xfrm>
            <a:off x="2088923" y="1797926"/>
            <a:ext cx="4114803" cy="589893"/>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Insights</a:t>
            </a:r>
          </a:p>
        </p:txBody>
      </p:sp>
      <p:sp>
        <p:nvSpPr>
          <p:cNvPr id="11" name="Rectangle 10">
            <a:extLst>
              <a:ext uri="{FF2B5EF4-FFF2-40B4-BE49-F238E27FC236}">
                <a16:creationId xmlns:a16="http://schemas.microsoft.com/office/drawing/2014/main" id="{12DDA1CD-4209-9B49-8DCD-C0CE66A175BF}"/>
              </a:ext>
            </a:extLst>
          </p:cNvPr>
          <p:cNvSpPr/>
          <p:nvPr/>
        </p:nvSpPr>
        <p:spPr>
          <a:xfrm>
            <a:off x="2088924" y="2500805"/>
            <a:ext cx="4114803" cy="3794890"/>
          </a:xfrm>
          <a:prstGeom prst="rect">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Arial" panose="020B0604020202020204" pitchFamily="34" charset="0"/>
              <a:buChar char="•"/>
            </a:pPr>
            <a:r>
              <a:rPr lang="en-GB" sz="1600" dirty="0">
                <a:solidFill>
                  <a:schemeClr val="tx1"/>
                </a:solidFill>
              </a:rPr>
              <a:t>Current data on sound features cannot accurately predict song popularity due to their low correlation </a:t>
            </a:r>
            <a:r>
              <a:rPr lang="en-AU" sz="1600" dirty="0">
                <a:solidFill>
                  <a:schemeClr val="tx1"/>
                </a:solidFill>
              </a:rPr>
              <a:t>and thus are weak predictors of a song’s popularity score </a:t>
            </a:r>
            <a:endParaRPr lang="en-GB" sz="1600" dirty="0">
              <a:solidFill>
                <a:schemeClr val="tx1"/>
              </a:solidFill>
            </a:endParaRPr>
          </a:p>
          <a:p>
            <a:pPr marL="285750" lvl="0" indent="-285750">
              <a:buFont typeface="Arial" panose="020B0604020202020204" pitchFamily="34" charset="0"/>
              <a:buChar char="•"/>
            </a:pPr>
            <a:endParaRPr lang="en-GB" sz="1600" dirty="0">
              <a:solidFill>
                <a:schemeClr val="tx1"/>
              </a:solidFill>
            </a:endParaRPr>
          </a:p>
          <a:p>
            <a:pPr marL="285750" lvl="0" indent="-285750">
              <a:buFont typeface="Arial" panose="020B0604020202020204" pitchFamily="34" charset="0"/>
              <a:buChar char="•"/>
            </a:pPr>
            <a:r>
              <a:rPr lang="en-GB" sz="1600" dirty="0" err="1">
                <a:solidFill>
                  <a:schemeClr val="tx1"/>
                </a:solidFill>
              </a:rPr>
              <a:t>Instrumentalness</a:t>
            </a:r>
            <a:r>
              <a:rPr lang="en-GB" sz="1600" dirty="0">
                <a:solidFill>
                  <a:schemeClr val="tx1"/>
                </a:solidFill>
              </a:rPr>
              <a:t> feature however is the most significant to song popularity in our dataset with the mean popularity score changing between low and high </a:t>
            </a:r>
            <a:r>
              <a:rPr lang="en-GB" sz="1600" dirty="0" err="1">
                <a:solidFill>
                  <a:schemeClr val="tx1"/>
                </a:solidFill>
              </a:rPr>
              <a:t>instrumentalness</a:t>
            </a:r>
            <a:r>
              <a:rPr lang="en-GB" sz="1600" dirty="0">
                <a:solidFill>
                  <a:schemeClr val="tx1"/>
                </a:solidFill>
              </a:rPr>
              <a:t> value</a:t>
            </a:r>
          </a:p>
          <a:p>
            <a:pPr marL="285750" lvl="0" indent="-285750">
              <a:buFont typeface="Arial" panose="020B0604020202020204" pitchFamily="34" charset="0"/>
              <a:buChar char="•"/>
            </a:pPr>
            <a:endParaRPr lang="en-GB" sz="1600" dirty="0">
              <a:solidFill>
                <a:schemeClr val="tx1"/>
              </a:solidFill>
            </a:endParaRPr>
          </a:p>
          <a:p>
            <a:pPr marL="285750" lvl="0" indent="-285750">
              <a:buFont typeface="Arial" panose="020B0604020202020204" pitchFamily="34" charset="0"/>
              <a:buChar char="•"/>
            </a:pPr>
            <a:r>
              <a:rPr lang="en-GB" sz="1600" dirty="0">
                <a:solidFill>
                  <a:schemeClr val="tx1"/>
                </a:solidFill>
              </a:rPr>
              <a:t>Linear regression is potentially not the best model to describe the relationships between the data</a:t>
            </a:r>
          </a:p>
          <a:p>
            <a:pPr algn="ctr"/>
            <a:endParaRPr lang="en-US" sz="1600" dirty="0">
              <a:solidFill>
                <a:schemeClr val="tx1"/>
              </a:solidFill>
            </a:endParaRPr>
          </a:p>
        </p:txBody>
      </p:sp>
      <p:sp>
        <p:nvSpPr>
          <p:cNvPr id="12" name="Rectangle 11">
            <a:extLst>
              <a:ext uri="{FF2B5EF4-FFF2-40B4-BE49-F238E27FC236}">
                <a16:creationId xmlns:a16="http://schemas.microsoft.com/office/drawing/2014/main" id="{6006A32D-13D3-1E47-BC23-FF9713A803F5}"/>
              </a:ext>
            </a:extLst>
          </p:cNvPr>
          <p:cNvSpPr/>
          <p:nvPr/>
        </p:nvSpPr>
        <p:spPr>
          <a:xfrm>
            <a:off x="6448091" y="1797926"/>
            <a:ext cx="4114803" cy="589893"/>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Further Work and Discovery</a:t>
            </a:r>
          </a:p>
        </p:txBody>
      </p:sp>
      <p:sp>
        <p:nvSpPr>
          <p:cNvPr id="13" name="Rectangle 12">
            <a:extLst>
              <a:ext uri="{FF2B5EF4-FFF2-40B4-BE49-F238E27FC236}">
                <a16:creationId xmlns:a16="http://schemas.microsoft.com/office/drawing/2014/main" id="{99BC3E59-9A76-FE48-BD63-FD0189F9BD33}"/>
              </a:ext>
            </a:extLst>
          </p:cNvPr>
          <p:cNvSpPr/>
          <p:nvPr/>
        </p:nvSpPr>
        <p:spPr>
          <a:xfrm>
            <a:off x="6448092" y="2500805"/>
            <a:ext cx="4114803" cy="3794890"/>
          </a:xfrm>
          <a:prstGeom prst="rect">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sz="1600" dirty="0">
                <a:solidFill>
                  <a:schemeClr val="tx1"/>
                </a:solidFill>
              </a:rPr>
              <a:t>Consider acquiring and exploring more data and more sound features as there might be other significant missing predictors of popularity</a:t>
            </a:r>
          </a:p>
          <a:p>
            <a:pPr marL="285750" indent="-285750">
              <a:buFont typeface="Arial" panose="020B0604020202020204" pitchFamily="34" charset="0"/>
              <a:buChar char="•"/>
            </a:pPr>
            <a:endParaRPr lang="en-GB" sz="1600" dirty="0">
              <a:solidFill>
                <a:schemeClr val="tx1"/>
              </a:solidFill>
            </a:endParaRPr>
          </a:p>
          <a:p>
            <a:pPr marL="285750" indent="-285750">
              <a:buFont typeface="Arial" panose="020B0604020202020204" pitchFamily="34" charset="0"/>
              <a:buChar char="•"/>
            </a:pPr>
            <a:r>
              <a:rPr lang="en-GB" sz="1600" dirty="0">
                <a:solidFill>
                  <a:schemeClr val="tx1"/>
                </a:solidFill>
              </a:rPr>
              <a:t>Explore modelling and predicting through non- linear modelling algorithms</a:t>
            </a:r>
          </a:p>
          <a:p>
            <a:pPr marL="285750" indent="-285750">
              <a:buFont typeface="Arial" panose="020B0604020202020204" pitchFamily="34" charset="0"/>
              <a:buChar char="•"/>
            </a:pPr>
            <a:endParaRPr lang="en-GB" sz="1600" dirty="0">
              <a:solidFill>
                <a:schemeClr val="tx1"/>
              </a:solidFill>
            </a:endParaRPr>
          </a:p>
        </p:txBody>
      </p:sp>
    </p:spTree>
    <p:extLst>
      <p:ext uri="{BB962C8B-B14F-4D97-AF65-F5344CB8AC3E}">
        <p14:creationId xmlns:p14="http://schemas.microsoft.com/office/powerpoint/2010/main" val="3096285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E2020-09F8-7143-A914-D15C70F1EEEA}"/>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841069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D26DC-9FFA-0E40-A7E2-70A22E26D926}"/>
              </a:ext>
            </a:extLst>
          </p:cNvPr>
          <p:cNvSpPr>
            <a:spLocks noGrp="1"/>
          </p:cNvSpPr>
          <p:nvPr>
            <p:ph type="title"/>
          </p:nvPr>
        </p:nvSpPr>
        <p:spPr>
          <a:xfrm>
            <a:off x="1371600" y="685800"/>
            <a:ext cx="9601200" cy="807334"/>
          </a:xfrm>
        </p:spPr>
        <p:txBody>
          <a:bodyPr/>
          <a:lstStyle/>
          <a:p>
            <a:r>
              <a:rPr lang="en-US" dirty="0"/>
              <a:t>Agenda</a:t>
            </a:r>
          </a:p>
        </p:txBody>
      </p:sp>
      <p:sp>
        <p:nvSpPr>
          <p:cNvPr id="3" name="Content Placeholder 2">
            <a:extLst>
              <a:ext uri="{FF2B5EF4-FFF2-40B4-BE49-F238E27FC236}">
                <a16:creationId xmlns:a16="http://schemas.microsoft.com/office/drawing/2014/main" id="{07205BE3-CCC1-2E4E-A000-8B4A2DF0A22F}"/>
              </a:ext>
            </a:extLst>
          </p:cNvPr>
          <p:cNvSpPr>
            <a:spLocks noGrp="1"/>
          </p:cNvSpPr>
          <p:nvPr>
            <p:ph idx="1"/>
          </p:nvPr>
        </p:nvSpPr>
        <p:spPr>
          <a:xfrm>
            <a:off x="1371600" y="1938759"/>
            <a:ext cx="9601200" cy="3581400"/>
          </a:xfrm>
        </p:spPr>
        <p:txBody>
          <a:bodyPr>
            <a:normAutofit/>
          </a:bodyPr>
          <a:lstStyle/>
          <a:p>
            <a:pPr>
              <a:buFont typeface="Wingdings" pitchFamily="2" charset="2"/>
              <a:buChar char="v"/>
            </a:pPr>
            <a:r>
              <a:rPr lang="en-US" sz="1800" dirty="0"/>
              <a:t>Background – Rationale, Source, Data Scope</a:t>
            </a:r>
          </a:p>
          <a:p>
            <a:pPr>
              <a:buFont typeface="Wingdings" pitchFamily="2" charset="2"/>
              <a:buChar char="v"/>
            </a:pPr>
            <a:r>
              <a:rPr lang="en-US" sz="1800" dirty="0"/>
              <a:t>Methodology Overview</a:t>
            </a:r>
          </a:p>
          <a:p>
            <a:pPr>
              <a:buFont typeface="Wingdings" pitchFamily="2" charset="2"/>
              <a:buChar char="v"/>
            </a:pPr>
            <a:r>
              <a:rPr lang="en-US" sz="1800" dirty="0"/>
              <a:t>Problem Statement</a:t>
            </a:r>
          </a:p>
          <a:p>
            <a:pPr>
              <a:buFont typeface="Wingdings" pitchFamily="2" charset="2"/>
              <a:buChar char="v"/>
            </a:pPr>
            <a:r>
              <a:rPr lang="en-US" sz="1800" dirty="0"/>
              <a:t>Exploratory Data Analysis</a:t>
            </a:r>
          </a:p>
          <a:p>
            <a:pPr>
              <a:buFont typeface="Wingdings" pitchFamily="2" charset="2"/>
              <a:buChar char="v"/>
            </a:pPr>
            <a:r>
              <a:rPr lang="en-US" sz="1800" dirty="0"/>
              <a:t>Modelling - Regression</a:t>
            </a:r>
          </a:p>
          <a:p>
            <a:pPr>
              <a:buFont typeface="Wingdings" pitchFamily="2" charset="2"/>
              <a:buChar char="v"/>
            </a:pPr>
            <a:r>
              <a:rPr lang="en-US" sz="1800" dirty="0"/>
              <a:t>Insights Summary and Future Work </a:t>
            </a:r>
          </a:p>
        </p:txBody>
      </p:sp>
    </p:spTree>
    <p:extLst>
      <p:ext uri="{BB962C8B-B14F-4D97-AF65-F5344CB8AC3E}">
        <p14:creationId xmlns:p14="http://schemas.microsoft.com/office/powerpoint/2010/main" val="108353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64E8-31AB-0D41-8B2C-93C5D5532C2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B3EF160-51EB-014F-9514-C081A99A4B4B}"/>
              </a:ext>
            </a:extLst>
          </p:cNvPr>
          <p:cNvSpPr>
            <a:spLocks noGrp="1"/>
          </p:cNvSpPr>
          <p:nvPr>
            <p:ph idx="1"/>
          </p:nvPr>
        </p:nvSpPr>
        <p:spPr>
          <a:xfrm>
            <a:off x="1371600" y="2418203"/>
            <a:ext cx="9601200" cy="2396168"/>
          </a:xfrm>
        </p:spPr>
        <p:txBody>
          <a:bodyPr/>
          <a:lstStyle/>
          <a:p>
            <a:pPr>
              <a:buFont typeface="Wingdings" pitchFamily="2" charset="2"/>
              <a:buChar char="v"/>
            </a:pPr>
            <a:r>
              <a:rPr lang="en-AU" b="0" i="0" dirty="0">
                <a:effectLst/>
                <a:latin typeface="system-ui"/>
              </a:rPr>
              <a:t>Music has been an integral part of human culture for centuries,  influencing our overall wellbeing. </a:t>
            </a:r>
          </a:p>
          <a:p>
            <a:pPr>
              <a:buFont typeface="Wingdings" pitchFamily="2" charset="2"/>
              <a:buChar char="v"/>
            </a:pPr>
            <a:r>
              <a:rPr lang="en-AU" b="0" i="0" dirty="0">
                <a:effectLst/>
                <a:latin typeface="system-ui"/>
              </a:rPr>
              <a:t>Some songs tend to resonate more strongly with listeners than others which has led to various studies aiming to uncover the factors that drive a song's popularity. </a:t>
            </a:r>
          </a:p>
          <a:p>
            <a:pPr>
              <a:buFont typeface="Wingdings" pitchFamily="2" charset="2"/>
              <a:buChar char="v"/>
            </a:pPr>
            <a:r>
              <a:rPr lang="en-AU" b="0" i="0" dirty="0">
                <a:effectLst/>
                <a:latin typeface="system-ui"/>
              </a:rPr>
              <a:t>The main objective of this project is to identify which of these features most significantly influence and best predict a song’s potential popularity.</a:t>
            </a:r>
            <a:endParaRPr lang="en-US" dirty="0"/>
          </a:p>
        </p:txBody>
      </p:sp>
    </p:spTree>
    <p:extLst>
      <p:ext uri="{BB962C8B-B14F-4D97-AF65-F5344CB8AC3E}">
        <p14:creationId xmlns:p14="http://schemas.microsoft.com/office/powerpoint/2010/main" val="274789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13C5B-763F-FD4C-B84C-01BB69FD7211}"/>
              </a:ext>
            </a:extLst>
          </p:cNvPr>
          <p:cNvSpPr>
            <a:spLocks noGrp="1"/>
          </p:cNvSpPr>
          <p:nvPr>
            <p:ph type="title"/>
          </p:nvPr>
        </p:nvSpPr>
        <p:spPr/>
        <p:txBody>
          <a:bodyPr/>
          <a:lstStyle/>
          <a:p>
            <a:r>
              <a:rPr lang="en-US" dirty="0"/>
              <a:t>Methodology Overview</a:t>
            </a:r>
          </a:p>
        </p:txBody>
      </p:sp>
      <p:graphicFrame>
        <p:nvGraphicFramePr>
          <p:cNvPr id="6" name="Diagram 5">
            <a:extLst>
              <a:ext uri="{FF2B5EF4-FFF2-40B4-BE49-F238E27FC236}">
                <a16:creationId xmlns:a16="http://schemas.microsoft.com/office/drawing/2014/main" id="{FC087A91-D81D-D74F-A0AC-E930F8AF7E42}"/>
              </a:ext>
            </a:extLst>
          </p:cNvPr>
          <p:cNvGraphicFramePr/>
          <p:nvPr>
            <p:extLst>
              <p:ext uri="{D42A27DB-BD31-4B8C-83A1-F6EECF244321}">
                <p14:modId xmlns:p14="http://schemas.microsoft.com/office/powerpoint/2010/main" val="2093541048"/>
              </p:ext>
            </p:extLst>
          </p:nvPr>
        </p:nvGraphicFramePr>
        <p:xfrm>
          <a:off x="1101688" y="1894900"/>
          <a:ext cx="10499074" cy="46270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5-point Star 9">
            <a:extLst>
              <a:ext uri="{FF2B5EF4-FFF2-40B4-BE49-F238E27FC236}">
                <a16:creationId xmlns:a16="http://schemas.microsoft.com/office/drawing/2014/main" id="{94E88656-2FCE-074C-9C6E-F1F9852F2043}"/>
              </a:ext>
            </a:extLst>
          </p:cNvPr>
          <p:cNvSpPr/>
          <p:nvPr/>
        </p:nvSpPr>
        <p:spPr>
          <a:xfrm>
            <a:off x="1219200" y="1509311"/>
            <a:ext cx="747311" cy="662389"/>
          </a:xfrm>
          <a:prstGeom prst="star5">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6E8AD2E4-FD9D-AF41-B615-B5992E9FA6B7}"/>
              </a:ext>
            </a:extLst>
          </p:cNvPr>
          <p:cNvSpPr/>
          <p:nvPr/>
        </p:nvSpPr>
        <p:spPr>
          <a:xfrm>
            <a:off x="3850396" y="1509311"/>
            <a:ext cx="747311" cy="662389"/>
          </a:xfrm>
          <a:prstGeom prst="star5">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4D8212B5-4EE0-D148-84DA-31541BB2FAB8}"/>
              </a:ext>
            </a:extLst>
          </p:cNvPr>
          <p:cNvSpPr/>
          <p:nvPr/>
        </p:nvSpPr>
        <p:spPr>
          <a:xfrm>
            <a:off x="6481592" y="1509311"/>
            <a:ext cx="747311" cy="662389"/>
          </a:xfrm>
          <a:prstGeom prst="star5">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1626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7C9F-6FC5-7449-B87B-1ED0803A716F}"/>
              </a:ext>
            </a:extLst>
          </p:cNvPr>
          <p:cNvSpPr>
            <a:spLocks noGrp="1"/>
          </p:cNvSpPr>
          <p:nvPr>
            <p:ph type="title"/>
          </p:nvPr>
        </p:nvSpPr>
        <p:spPr>
          <a:xfrm>
            <a:off x="1371600" y="685800"/>
            <a:ext cx="9601200" cy="823511"/>
          </a:xfrm>
        </p:spPr>
        <p:txBody>
          <a:bodyPr/>
          <a:lstStyle/>
          <a:p>
            <a:r>
              <a:rPr lang="en-US" dirty="0"/>
              <a:t>Data Source and Project Scope</a:t>
            </a:r>
          </a:p>
        </p:txBody>
      </p:sp>
      <p:sp>
        <p:nvSpPr>
          <p:cNvPr id="4" name="Content Placeholder 2">
            <a:extLst>
              <a:ext uri="{FF2B5EF4-FFF2-40B4-BE49-F238E27FC236}">
                <a16:creationId xmlns:a16="http://schemas.microsoft.com/office/drawing/2014/main" id="{5D93B9A0-42C0-9242-A2BF-E5CB698E626C}"/>
              </a:ext>
            </a:extLst>
          </p:cNvPr>
          <p:cNvSpPr txBox="1">
            <a:spLocks/>
          </p:cNvSpPr>
          <p:nvPr/>
        </p:nvSpPr>
        <p:spPr>
          <a:xfrm>
            <a:off x="1295400" y="1837294"/>
            <a:ext cx="9601200" cy="396608"/>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AU" sz="2400" i="1" dirty="0">
                <a:latin typeface="system-ui"/>
              </a:rPr>
              <a:t>Dataset Source</a:t>
            </a:r>
            <a:endParaRPr lang="en-US" sz="2400" i="1" dirty="0"/>
          </a:p>
        </p:txBody>
      </p:sp>
      <p:sp>
        <p:nvSpPr>
          <p:cNvPr id="5" name="Content Placeholder 2">
            <a:extLst>
              <a:ext uri="{FF2B5EF4-FFF2-40B4-BE49-F238E27FC236}">
                <a16:creationId xmlns:a16="http://schemas.microsoft.com/office/drawing/2014/main" id="{4CD31032-0D2B-9748-8C9A-5D2AE457B1B1}"/>
              </a:ext>
            </a:extLst>
          </p:cNvPr>
          <p:cNvSpPr txBox="1">
            <a:spLocks/>
          </p:cNvSpPr>
          <p:nvPr/>
        </p:nvSpPr>
        <p:spPr>
          <a:xfrm>
            <a:off x="1371600" y="2331446"/>
            <a:ext cx="9601200" cy="179804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 typeface="Wingdings" pitchFamily="2" charset="2"/>
              <a:buChar char="v"/>
            </a:pPr>
            <a:r>
              <a:rPr lang="en-AU" b="0" i="0" dirty="0">
                <a:effectLst/>
                <a:latin typeface="system-ui"/>
              </a:rPr>
              <a:t>Kaggle Dataset </a:t>
            </a:r>
          </a:p>
          <a:p>
            <a:pPr lvl="1">
              <a:buFont typeface="Wingdings" pitchFamily="2" charset="2"/>
              <a:buChar char="§"/>
            </a:pPr>
            <a:r>
              <a:rPr lang="en-AU" i="0" dirty="0">
                <a:latin typeface="system-ui"/>
              </a:rPr>
              <a:t>Collected 3 years ago from Spotify using their API</a:t>
            </a:r>
          </a:p>
          <a:p>
            <a:pPr lvl="1">
              <a:buFont typeface="Wingdings" pitchFamily="2" charset="2"/>
              <a:buChar char="§"/>
            </a:pPr>
            <a:r>
              <a:rPr lang="en-AU" i="0" dirty="0">
                <a:latin typeface="system-ui"/>
              </a:rPr>
              <a:t>Consists of different songs, </a:t>
            </a:r>
            <a:r>
              <a:rPr lang="en-AU" b="0" i="0" dirty="0">
                <a:effectLst/>
                <a:latin typeface="system-ui"/>
              </a:rPr>
              <a:t>their popularity score and several of their audio features</a:t>
            </a:r>
          </a:p>
          <a:p>
            <a:pPr lvl="1">
              <a:buFont typeface="Wingdings" pitchFamily="2" charset="2"/>
              <a:buChar char="§"/>
            </a:pPr>
            <a:r>
              <a:rPr lang="en-AU" i="0" dirty="0">
                <a:latin typeface="system-ui"/>
              </a:rPr>
              <a:t>Popularity score was based on the number of times a song was streamed / played</a:t>
            </a:r>
            <a:endParaRPr lang="en-US" dirty="0"/>
          </a:p>
        </p:txBody>
      </p:sp>
      <p:sp>
        <p:nvSpPr>
          <p:cNvPr id="6" name="Content Placeholder 2">
            <a:extLst>
              <a:ext uri="{FF2B5EF4-FFF2-40B4-BE49-F238E27FC236}">
                <a16:creationId xmlns:a16="http://schemas.microsoft.com/office/drawing/2014/main" id="{EB7E8394-1E15-AC49-B073-1E267EE6535F}"/>
              </a:ext>
            </a:extLst>
          </p:cNvPr>
          <p:cNvSpPr txBox="1">
            <a:spLocks/>
          </p:cNvSpPr>
          <p:nvPr/>
        </p:nvSpPr>
        <p:spPr>
          <a:xfrm>
            <a:off x="1371600" y="4456667"/>
            <a:ext cx="9601200" cy="396608"/>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AU" sz="2400" i="1" dirty="0">
                <a:latin typeface="system-ui"/>
              </a:rPr>
              <a:t>Project Scope</a:t>
            </a:r>
            <a:endParaRPr lang="en-US" sz="2400" i="1" dirty="0"/>
          </a:p>
        </p:txBody>
      </p:sp>
      <p:sp>
        <p:nvSpPr>
          <p:cNvPr id="7" name="Content Placeholder 2">
            <a:extLst>
              <a:ext uri="{FF2B5EF4-FFF2-40B4-BE49-F238E27FC236}">
                <a16:creationId xmlns:a16="http://schemas.microsoft.com/office/drawing/2014/main" id="{B540D133-5494-F344-8A4A-6BA755906B45}"/>
              </a:ext>
            </a:extLst>
          </p:cNvPr>
          <p:cNvSpPr txBox="1">
            <a:spLocks/>
          </p:cNvSpPr>
          <p:nvPr/>
        </p:nvSpPr>
        <p:spPr>
          <a:xfrm>
            <a:off x="1371600" y="4951625"/>
            <a:ext cx="9601200" cy="144068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 typeface="Wingdings" pitchFamily="2" charset="2"/>
              <a:buChar char="v"/>
            </a:pPr>
            <a:r>
              <a:rPr lang="en-AU" dirty="0">
                <a:latin typeface="system-ui"/>
              </a:rPr>
              <a:t>Initial focus of the project is understanding which features drive a song’s popularity</a:t>
            </a:r>
          </a:p>
          <a:p>
            <a:pPr>
              <a:buFont typeface="Wingdings" pitchFamily="2" charset="2"/>
              <a:buChar char="v"/>
            </a:pPr>
            <a:r>
              <a:rPr lang="en-AU" dirty="0">
                <a:latin typeface="system-ui"/>
              </a:rPr>
              <a:t>Modelling is limited to the use of Regression techniques to predict a song’s popularity</a:t>
            </a:r>
            <a:endParaRPr lang="en-US" dirty="0"/>
          </a:p>
        </p:txBody>
      </p:sp>
    </p:spTree>
    <p:extLst>
      <p:ext uri="{BB962C8B-B14F-4D97-AF65-F5344CB8AC3E}">
        <p14:creationId xmlns:p14="http://schemas.microsoft.com/office/powerpoint/2010/main" val="2704303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F7B7-E936-0547-96F7-E65F196CF393}"/>
              </a:ext>
            </a:extLst>
          </p:cNvPr>
          <p:cNvSpPr>
            <a:spLocks noGrp="1"/>
          </p:cNvSpPr>
          <p:nvPr>
            <p:ph type="title"/>
          </p:nvPr>
        </p:nvSpPr>
        <p:spPr>
          <a:xfrm>
            <a:off x="1295400" y="428273"/>
            <a:ext cx="9601200" cy="841414"/>
          </a:xfrm>
        </p:spPr>
        <p:txBody>
          <a:bodyPr/>
          <a:lstStyle/>
          <a:p>
            <a:r>
              <a:rPr lang="en-US" dirty="0"/>
              <a:t>Problem Statement</a:t>
            </a:r>
          </a:p>
        </p:txBody>
      </p:sp>
      <p:sp>
        <p:nvSpPr>
          <p:cNvPr id="4" name="Oval Callout 3">
            <a:extLst>
              <a:ext uri="{FF2B5EF4-FFF2-40B4-BE49-F238E27FC236}">
                <a16:creationId xmlns:a16="http://schemas.microsoft.com/office/drawing/2014/main" id="{7F7BFDAF-5C48-FB47-A792-45E252446DC2}"/>
              </a:ext>
            </a:extLst>
          </p:cNvPr>
          <p:cNvSpPr/>
          <p:nvPr/>
        </p:nvSpPr>
        <p:spPr>
          <a:xfrm>
            <a:off x="2659826" y="2007833"/>
            <a:ext cx="3253645" cy="1698111"/>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What makes a song popular on streaming platforms?</a:t>
            </a:r>
            <a:endParaRPr lang="en-US" dirty="0"/>
          </a:p>
        </p:txBody>
      </p:sp>
      <p:sp>
        <p:nvSpPr>
          <p:cNvPr id="6" name="Round Diagonal Corner of Rectangle 5">
            <a:extLst>
              <a:ext uri="{FF2B5EF4-FFF2-40B4-BE49-F238E27FC236}">
                <a16:creationId xmlns:a16="http://schemas.microsoft.com/office/drawing/2014/main" id="{A48FFABB-06EC-1C47-AC39-2128AECE9651}"/>
              </a:ext>
            </a:extLst>
          </p:cNvPr>
          <p:cNvSpPr/>
          <p:nvPr/>
        </p:nvSpPr>
        <p:spPr>
          <a:xfrm>
            <a:off x="2346328" y="4997780"/>
            <a:ext cx="7855026" cy="432292"/>
          </a:xfrm>
          <a:prstGeom prst="round2DiagRect">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Which sound features are most correlated with song popularity?</a:t>
            </a:r>
          </a:p>
        </p:txBody>
      </p:sp>
      <p:sp>
        <p:nvSpPr>
          <p:cNvPr id="9" name="TextBox 8">
            <a:extLst>
              <a:ext uri="{FF2B5EF4-FFF2-40B4-BE49-F238E27FC236}">
                <a16:creationId xmlns:a16="http://schemas.microsoft.com/office/drawing/2014/main" id="{F3376A2C-FA4A-2846-A5C8-04C0239BB179}"/>
              </a:ext>
            </a:extLst>
          </p:cNvPr>
          <p:cNvSpPr txBox="1"/>
          <p:nvPr/>
        </p:nvSpPr>
        <p:spPr>
          <a:xfrm>
            <a:off x="1295400" y="1427928"/>
            <a:ext cx="2101857" cy="369332"/>
          </a:xfrm>
          <a:prstGeom prst="rect">
            <a:avLst/>
          </a:prstGeom>
          <a:noFill/>
        </p:spPr>
        <p:txBody>
          <a:bodyPr wrap="none" rtlCol="0">
            <a:spAutoFit/>
          </a:bodyPr>
          <a:lstStyle/>
          <a:p>
            <a:r>
              <a:rPr lang="en-US" b="1" i="1" dirty="0"/>
              <a:t>Business Questions</a:t>
            </a:r>
          </a:p>
        </p:txBody>
      </p:sp>
      <p:sp>
        <p:nvSpPr>
          <p:cNvPr id="18" name="Oval Callout 17">
            <a:extLst>
              <a:ext uri="{FF2B5EF4-FFF2-40B4-BE49-F238E27FC236}">
                <a16:creationId xmlns:a16="http://schemas.microsoft.com/office/drawing/2014/main" id="{7D940B0B-70F3-C247-8D4A-CFFBB0ADE50B}"/>
              </a:ext>
            </a:extLst>
          </p:cNvPr>
          <p:cNvSpPr/>
          <p:nvPr/>
        </p:nvSpPr>
        <p:spPr>
          <a:xfrm>
            <a:off x="6278529" y="2007834"/>
            <a:ext cx="3253645" cy="1698111"/>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Can we predict how popular a song will be based on its sound characteristics?</a:t>
            </a:r>
            <a:endParaRPr lang="en-US" dirty="0"/>
          </a:p>
        </p:txBody>
      </p:sp>
      <p:sp>
        <p:nvSpPr>
          <p:cNvPr id="21" name="Round Diagonal Corner of Rectangle 20">
            <a:extLst>
              <a:ext uri="{FF2B5EF4-FFF2-40B4-BE49-F238E27FC236}">
                <a16:creationId xmlns:a16="http://schemas.microsoft.com/office/drawing/2014/main" id="{059D4297-AF78-C345-96A1-92C03341411A}"/>
              </a:ext>
            </a:extLst>
          </p:cNvPr>
          <p:cNvSpPr/>
          <p:nvPr/>
        </p:nvSpPr>
        <p:spPr>
          <a:xfrm>
            <a:off x="2346328" y="5710018"/>
            <a:ext cx="7855026" cy="432292"/>
          </a:xfrm>
          <a:prstGeom prst="round2DiagRect">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Which sound features drive popularity, and can we use them in a predictive model?</a:t>
            </a:r>
          </a:p>
        </p:txBody>
      </p:sp>
      <p:sp>
        <p:nvSpPr>
          <p:cNvPr id="23" name="TextBox 22">
            <a:extLst>
              <a:ext uri="{FF2B5EF4-FFF2-40B4-BE49-F238E27FC236}">
                <a16:creationId xmlns:a16="http://schemas.microsoft.com/office/drawing/2014/main" id="{F97AF5E2-857A-F74C-8608-BFC67D2C16C8}"/>
              </a:ext>
            </a:extLst>
          </p:cNvPr>
          <p:cNvSpPr txBox="1"/>
          <p:nvPr/>
        </p:nvSpPr>
        <p:spPr>
          <a:xfrm>
            <a:off x="1295400" y="4348502"/>
            <a:ext cx="1680268" cy="369332"/>
          </a:xfrm>
          <a:prstGeom prst="rect">
            <a:avLst/>
          </a:prstGeom>
          <a:noFill/>
        </p:spPr>
        <p:txBody>
          <a:bodyPr wrap="none" rtlCol="0">
            <a:spAutoFit/>
          </a:bodyPr>
          <a:lstStyle/>
          <a:p>
            <a:r>
              <a:rPr lang="en-US" b="1" i="1" dirty="0"/>
              <a:t>Data Questions</a:t>
            </a:r>
          </a:p>
        </p:txBody>
      </p:sp>
    </p:spTree>
    <p:extLst>
      <p:ext uri="{BB962C8B-B14F-4D97-AF65-F5344CB8AC3E}">
        <p14:creationId xmlns:p14="http://schemas.microsoft.com/office/powerpoint/2010/main" val="3361010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07853-9CD7-4C42-8C17-48F1BD6438C9}"/>
              </a:ext>
            </a:extLst>
          </p:cNvPr>
          <p:cNvSpPr>
            <a:spLocks noGrp="1"/>
          </p:cNvSpPr>
          <p:nvPr>
            <p:ph type="title"/>
          </p:nvPr>
        </p:nvSpPr>
        <p:spPr>
          <a:xfrm>
            <a:off x="1371600" y="685800"/>
            <a:ext cx="9601200" cy="1012405"/>
          </a:xfrm>
        </p:spPr>
        <p:txBody>
          <a:bodyPr/>
          <a:lstStyle/>
          <a:p>
            <a:r>
              <a:rPr lang="en-US" dirty="0"/>
              <a:t>Exploratory Data Analysis</a:t>
            </a:r>
          </a:p>
        </p:txBody>
      </p:sp>
      <p:sp>
        <p:nvSpPr>
          <p:cNvPr id="3" name="Content Placeholder 2">
            <a:extLst>
              <a:ext uri="{FF2B5EF4-FFF2-40B4-BE49-F238E27FC236}">
                <a16:creationId xmlns:a16="http://schemas.microsoft.com/office/drawing/2014/main" id="{17507879-E076-D04A-B2D4-16485EE28DAD}"/>
              </a:ext>
            </a:extLst>
          </p:cNvPr>
          <p:cNvSpPr>
            <a:spLocks noGrp="1"/>
          </p:cNvSpPr>
          <p:nvPr>
            <p:ph idx="1"/>
          </p:nvPr>
        </p:nvSpPr>
        <p:spPr>
          <a:xfrm>
            <a:off x="1371600" y="1703253"/>
            <a:ext cx="9601200" cy="1129228"/>
          </a:xfrm>
        </p:spPr>
        <p:txBody>
          <a:bodyPr/>
          <a:lstStyle/>
          <a:p>
            <a:r>
              <a:rPr lang="en-US" dirty="0"/>
              <a:t>Post Data Wrangling and Cleaning</a:t>
            </a:r>
          </a:p>
          <a:p>
            <a:pPr lvl="1"/>
            <a:r>
              <a:rPr lang="en-US" i="0" dirty="0"/>
              <a:t>Dataset has </a:t>
            </a:r>
            <a:r>
              <a:rPr lang="en-US" b="1" i="0" dirty="0"/>
              <a:t>14,926 unique songs </a:t>
            </a:r>
            <a:r>
              <a:rPr lang="en-US" i="0" dirty="0"/>
              <a:t>defined by their </a:t>
            </a:r>
            <a:r>
              <a:rPr lang="en-US" b="1" i="0" dirty="0"/>
              <a:t>13 sound features </a:t>
            </a:r>
            <a:r>
              <a:rPr lang="en-US" i="0" dirty="0"/>
              <a:t>and a </a:t>
            </a:r>
            <a:r>
              <a:rPr lang="en-US" b="1" i="0" dirty="0"/>
              <a:t>popularity score</a:t>
            </a:r>
          </a:p>
        </p:txBody>
      </p:sp>
      <p:sp>
        <p:nvSpPr>
          <p:cNvPr id="4" name="Rounded Rectangle 3">
            <a:extLst>
              <a:ext uri="{FF2B5EF4-FFF2-40B4-BE49-F238E27FC236}">
                <a16:creationId xmlns:a16="http://schemas.microsoft.com/office/drawing/2014/main" id="{7030A19D-630A-FE4E-B6A0-22FD241883A9}"/>
              </a:ext>
            </a:extLst>
          </p:cNvPr>
          <p:cNvSpPr/>
          <p:nvPr/>
        </p:nvSpPr>
        <p:spPr>
          <a:xfrm>
            <a:off x="2220625" y="3974564"/>
            <a:ext cx="1726890" cy="5040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Key </a:t>
            </a:r>
          </a:p>
        </p:txBody>
      </p:sp>
      <p:sp>
        <p:nvSpPr>
          <p:cNvPr id="5" name="Rounded Rectangle 4">
            <a:extLst>
              <a:ext uri="{FF2B5EF4-FFF2-40B4-BE49-F238E27FC236}">
                <a16:creationId xmlns:a16="http://schemas.microsoft.com/office/drawing/2014/main" id="{6439623A-7BE0-C444-AB65-6214DC52D1EA}"/>
              </a:ext>
            </a:extLst>
          </p:cNvPr>
          <p:cNvSpPr/>
          <p:nvPr/>
        </p:nvSpPr>
        <p:spPr>
          <a:xfrm>
            <a:off x="2220625" y="4626559"/>
            <a:ext cx="1726890" cy="5040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Audio Mode </a:t>
            </a:r>
          </a:p>
        </p:txBody>
      </p:sp>
      <p:sp>
        <p:nvSpPr>
          <p:cNvPr id="6" name="Rounded Rectangle 5">
            <a:extLst>
              <a:ext uri="{FF2B5EF4-FFF2-40B4-BE49-F238E27FC236}">
                <a16:creationId xmlns:a16="http://schemas.microsoft.com/office/drawing/2014/main" id="{37322627-C15D-2C49-B61F-4A846F3153CE}"/>
              </a:ext>
            </a:extLst>
          </p:cNvPr>
          <p:cNvSpPr/>
          <p:nvPr/>
        </p:nvSpPr>
        <p:spPr>
          <a:xfrm>
            <a:off x="2220625" y="5278554"/>
            <a:ext cx="1726890" cy="5040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Time Signature</a:t>
            </a:r>
          </a:p>
        </p:txBody>
      </p:sp>
      <p:sp>
        <p:nvSpPr>
          <p:cNvPr id="8" name="Rounded Rectangle 7">
            <a:extLst>
              <a:ext uri="{FF2B5EF4-FFF2-40B4-BE49-F238E27FC236}">
                <a16:creationId xmlns:a16="http://schemas.microsoft.com/office/drawing/2014/main" id="{B2C9A316-0978-C540-A04E-1C9EB7E83A2B}"/>
              </a:ext>
            </a:extLst>
          </p:cNvPr>
          <p:cNvSpPr/>
          <p:nvPr/>
        </p:nvSpPr>
        <p:spPr>
          <a:xfrm>
            <a:off x="5169669" y="3687754"/>
            <a:ext cx="1726890" cy="504022"/>
          </a:xfrm>
          <a:prstGeom prst="roundRect">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Song Duration </a:t>
            </a:r>
          </a:p>
        </p:txBody>
      </p:sp>
      <p:sp>
        <p:nvSpPr>
          <p:cNvPr id="9" name="Rounded Rectangle 8">
            <a:extLst>
              <a:ext uri="{FF2B5EF4-FFF2-40B4-BE49-F238E27FC236}">
                <a16:creationId xmlns:a16="http://schemas.microsoft.com/office/drawing/2014/main" id="{A4E17B10-A851-AF4B-A0F2-5ED473EC6C35}"/>
              </a:ext>
            </a:extLst>
          </p:cNvPr>
          <p:cNvSpPr/>
          <p:nvPr/>
        </p:nvSpPr>
        <p:spPr>
          <a:xfrm>
            <a:off x="5169668" y="4347762"/>
            <a:ext cx="1726891" cy="504022"/>
          </a:xfrm>
          <a:prstGeom prst="roundRect">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Acousticness</a:t>
            </a:r>
            <a:endParaRPr lang="en-US" sz="1600" dirty="0"/>
          </a:p>
        </p:txBody>
      </p:sp>
      <p:sp>
        <p:nvSpPr>
          <p:cNvPr id="10" name="Rounded Rectangle 9">
            <a:extLst>
              <a:ext uri="{FF2B5EF4-FFF2-40B4-BE49-F238E27FC236}">
                <a16:creationId xmlns:a16="http://schemas.microsoft.com/office/drawing/2014/main" id="{79E7ACBF-3DE0-E24B-AB2B-E9975D68823F}"/>
              </a:ext>
            </a:extLst>
          </p:cNvPr>
          <p:cNvSpPr/>
          <p:nvPr/>
        </p:nvSpPr>
        <p:spPr>
          <a:xfrm>
            <a:off x="5169668" y="4989138"/>
            <a:ext cx="1726891" cy="504022"/>
          </a:xfrm>
          <a:prstGeom prst="roundRect">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Danceability</a:t>
            </a:r>
          </a:p>
        </p:txBody>
      </p:sp>
      <p:sp>
        <p:nvSpPr>
          <p:cNvPr id="11" name="Rounded Rectangle 10">
            <a:extLst>
              <a:ext uri="{FF2B5EF4-FFF2-40B4-BE49-F238E27FC236}">
                <a16:creationId xmlns:a16="http://schemas.microsoft.com/office/drawing/2014/main" id="{8A6FA914-EEA1-8245-B3F1-3ED2ACC9C052}"/>
              </a:ext>
            </a:extLst>
          </p:cNvPr>
          <p:cNvSpPr/>
          <p:nvPr/>
        </p:nvSpPr>
        <p:spPr>
          <a:xfrm>
            <a:off x="7189425" y="3652097"/>
            <a:ext cx="1726890" cy="504022"/>
          </a:xfrm>
          <a:prstGeom prst="roundRect">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Energy</a:t>
            </a:r>
          </a:p>
        </p:txBody>
      </p:sp>
      <p:sp>
        <p:nvSpPr>
          <p:cNvPr id="12" name="Rounded Rectangle 11">
            <a:extLst>
              <a:ext uri="{FF2B5EF4-FFF2-40B4-BE49-F238E27FC236}">
                <a16:creationId xmlns:a16="http://schemas.microsoft.com/office/drawing/2014/main" id="{095B3D8E-E94C-E549-BD53-A7B2D18CA663}"/>
              </a:ext>
            </a:extLst>
          </p:cNvPr>
          <p:cNvSpPr/>
          <p:nvPr/>
        </p:nvSpPr>
        <p:spPr>
          <a:xfrm>
            <a:off x="7218803" y="4347762"/>
            <a:ext cx="1726891" cy="504022"/>
          </a:xfrm>
          <a:prstGeom prst="roundRect">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Instrumentalness</a:t>
            </a:r>
            <a:endParaRPr lang="en-US" sz="1600" dirty="0"/>
          </a:p>
        </p:txBody>
      </p:sp>
      <p:sp>
        <p:nvSpPr>
          <p:cNvPr id="13" name="Rounded Rectangle 12">
            <a:extLst>
              <a:ext uri="{FF2B5EF4-FFF2-40B4-BE49-F238E27FC236}">
                <a16:creationId xmlns:a16="http://schemas.microsoft.com/office/drawing/2014/main" id="{91515D01-8A26-CC48-8859-C3FBD0FFCA62}"/>
              </a:ext>
            </a:extLst>
          </p:cNvPr>
          <p:cNvSpPr/>
          <p:nvPr/>
        </p:nvSpPr>
        <p:spPr>
          <a:xfrm>
            <a:off x="7218803" y="4989138"/>
            <a:ext cx="1726891" cy="504022"/>
          </a:xfrm>
          <a:prstGeom prst="roundRect">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Liveness</a:t>
            </a:r>
          </a:p>
        </p:txBody>
      </p:sp>
      <p:sp>
        <p:nvSpPr>
          <p:cNvPr id="14" name="Rounded Rectangle 13">
            <a:extLst>
              <a:ext uri="{FF2B5EF4-FFF2-40B4-BE49-F238E27FC236}">
                <a16:creationId xmlns:a16="http://schemas.microsoft.com/office/drawing/2014/main" id="{0EF5A438-E022-9A45-B069-EABF4387A0F2}"/>
              </a:ext>
            </a:extLst>
          </p:cNvPr>
          <p:cNvSpPr/>
          <p:nvPr/>
        </p:nvSpPr>
        <p:spPr>
          <a:xfrm>
            <a:off x="9100853" y="3651547"/>
            <a:ext cx="1726891" cy="504022"/>
          </a:xfrm>
          <a:prstGeom prst="roundRect">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Loudness</a:t>
            </a:r>
          </a:p>
        </p:txBody>
      </p:sp>
      <p:sp>
        <p:nvSpPr>
          <p:cNvPr id="15" name="Rounded Rectangle 14">
            <a:extLst>
              <a:ext uri="{FF2B5EF4-FFF2-40B4-BE49-F238E27FC236}">
                <a16:creationId xmlns:a16="http://schemas.microsoft.com/office/drawing/2014/main" id="{12B5F8B9-3853-8F41-8102-584E57B803A9}"/>
              </a:ext>
            </a:extLst>
          </p:cNvPr>
          <p:cNvSpPr/>
          <p:nvPr/>
        </p:nvSpPr>
        <p:spPr>
          <a:xfrm>
            <a:off x="9100853" y="4347762"/>
            <a:ext cx="1726891" cy="504022"/>
          </a:xfrm>
          <a:prstGeom prst="roundRect">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Speechiness</a:t>
            </a:r>
            <a:endParaRPr lang="en-US" sz="1600" dirty="0"/>
          </a:p>
        </p:txBody>
      </p:sp>
      <p:sp>
        <p:nvSpPr>
          <p:cNvPr id="16" name="Rounded Rectangle 15">
            <a:extLst>
              <a:ext uri="{FF2B5EF4-FFF2-40B4-BE49-F238E27FC236}">
                <a16:creationId xmlns:a16="http://schemas.microsoft.com/office/drawing/2014/main" id="{95838914-D865-C949-B24B-41EC1E838AAC}"/>
              </a:ext>
            </a:extLst>
          </p:cNvPr>
          <p:cNvSpPr/>
          <p:nvPr/>
        </p:nvSpPr>
        <p:spPr>
          <a:xfrm>
            <a:off x="9100853" y="4989138"/>
            <a:ext cx="1726891" cy="504022"/>
          </a:xfrm>
          <a:prstGeom prst="roundRect">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Tempo</a:t>
            </a:r>
          </a:p>
        </p:txBody>
      </p:sp>
      <p:sp>
        <p:nvSpPr>
          <p:cNvPr id="17" name="Rounded Rectangle 16">
            <a:extLst>
              <a:ext uri="{FF2B5EF4-FFF2-40B4-BE49-F238E27FC236}">
                <a16:creationId xmlns:a16="http://schemas.microsoft.com/office/drawing/2014/main" id="{2DD95DA4-886A-7740-82C4-8CDE999F652C}"/>
              </a:ext>
            </a:extLst>
          </p:cNvPr>
          <p:cNvSpPr/>
          <p:nvPr/>
        </p:nvSpPr>
        <p:spPr>
          <a:xfrm>
            <a:off x="7218803" y="5651752"/>
            <a:ext cx="1726891" cy="504022"/>
          </a:xfrm>
          <a:prstGeom prst="roundRect">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Audio Valence</a:t>
            </a:r>
          </a:p>
        </p:txBody>
      </p:sp>
      <p:sp>
        <p:nvSpPr>
          <p:cNvPr id="18" name="Rounded Rectangle 17">
            <a:extLst>
              <a:ext uri="{FF2B5EF4-FFF2-40B4-BE49-F238E27FC236}">
                <a16:creationId xmlns:a16="http://schemas.microsoft.com/office/drawing/2014/main" id="{6515EEBC-5871-3D41-98EF-18E1B74F2AA8}"/>
              </a:ext>
            </a:extLst>
          </p:cNvPr>
          <p:cNvSpPr/>
          <p:nvPr/>
        </p:nvSpPr>
        <p:spPr>
          <a:xfrm>
            <a:off x="1669054" y="2890124"/>
            <a:ext cx="9601200" cy="504022"/>
          </a:xfrm>
          <a:prstGeom prst="roundRect">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Song Popularity Score </a:t>
            </a:r>
          </a:p>
        </p:txBody>
      </p:sp>
      <p:sp>
        <p:nvSpPr>
          <p:cNvPr id="19" name="TextBox 18">
            <a:extLst>
              <a:ext uri="{FF2B5EF4-FFF2-40B4-BE49-F238E27FC236}">
                <a16:creationId xmlns:a16="http://schemas.microsoft.com/office/drawing/2014/main" id="{A082E3F2-6763-6940-AB21-8CE599EA8C94}"/>
              </a:ext>
            </a:extLst>
          </p:cNvPr>
          <p:cNvSpPr txBox="1"/>
          <p:nvPr/>
        </p:nvSpPr>
        <p:spPr>
          <a:xfrm>
            <a:off x="1828800" y="6169544"/>
            <a:ext cx="2655065" cy="369332"/>
          </a:xfrm>
          <a:prstGeom prst="rect">
            <a:avLst/>
          </a:prstGeom>
          <a:noFill/>
          <a:ln>
            <a:noFill/>
          </a:ln>
        </p:spPr>
        <p:txBody>
          <a:bodyPr wrap="square" rtlCol="0" anchor="b">
            <a:spAutoFit/>
          </a:bodyPr>
          <a:lstStyle/>
          <a:p>
            <a:pPr algn="ctr"/>
            <a:r>
              <a:rPr lang="en-US" b="1" i="1" dirty="0"/>
              <a:t>Categorical</a:t>
            </a:r>
          </a:p>
        </p:txBody>
      </p:sp>
      <p:sp>
        <p:nvSpPr>
          <p:cNvPr id="20" name="TextBox 19">
            <a:extLst>
              <a:ext uri="{FF2B5EF4-FFF2-40B4-BE49-F238E27FC236}">
                <a16:creationId xmlns:a16="http://schemas.microsoft.com/office/drawing/2014/main" id="{A48457CB-A351-FF40-8E39-83781AECFD42}"/>
              </a:ext>
            </a:extLst>
          </p:cNvPr>
          <p:cNvSpPr txBox="1"/>
          <p:nvPr/>
        </p:nvSpPr>
        <p:spPr>
          <a:xfrm>
            <a:off x="7620002" y="6193179"/>
            <a:ext cx="1007392" cy="369332"/>
          </a:xfrm>
          <a:prstGeom prst="rect">
            <a:avLst/>
          </a:prstGeom>
          <a:noFill/>
          <a:ln>
            <a:noFill/>
          </a:ln>
        </p:spPr>
        <p:txBody>
          <a:bodyPr wrap="none" rtlCol="0">
            <a:spAutoFit/>
          </a:bodyPr>
          <a:lstStyle/>
          <a:p>
            <a:r>
              <a:rPr lang="en-US" b="1" i="1" dirty="0"/>
              <a:t>Numeric</a:t>
            </a:r>
          </a:p>
        </p:txBody>
      </p:sp>
      <p:sp>
        <p:nvSpPr>
          <p:cNvPr id="21" name="Rounded Rectangle 20">
            <a:extLst>
              <a:ext uri="{FF2B5EF4-FFF2-40B4-BE49-F238E27FC236}">
                <a16:creationId xmlns:a16="http://schemas.microsoft.com/office/drawing/2014/main" id="{84C01F23-C555-E647-89A9-08F9FE1A7E00}"/>
              </a:ext>
            </a:extLst>
          </p:cNvPr>
          <p:cNvSpPr/>
          <p:nvPr/>
        </p:nvSpPr>
        <p:spPr>
          <a:xfrm>
            <a:off x="1669054" y="3516711"/>
            <a:ext cx="2902946" cy="3065311"/>
          </a:xfrm>
          <a:prstGeom prst="roundRect">
            <a:avLst/>
          </a:prstGeom>
          <a:no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CF64008-C3E4-6C44-AE75-CFBF59F44DBB}"/>
              </a:ext>
            </a:extLst>
          </p:cNvPr>
          <p:cNvSpPr/>
          <p:nvPr/>
        </p:nvSpPr>
        <p:spPr>
          <a:xfrm>
            <a:off x="4745119" y="3492152"/>
            <a:ext cx="6525135" cy="3065311"/>
          </a:xfrm>
          <a:prstGeom prst="roundRect">
            <a:avLst/>
          </a:prstGeom>
          <a:noFill/>
          <a:ln>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3763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07853-9CD7-4C42-8C17-48F1BD6438C9}"/>
              </a:ext>
            </a:extLst>
          </p:cNvPr>
          <p:cNvSpPr>
            <a:spLocks noGrp="1"/>
          </p:cNvSpPr>
          <p:nvPr>
            <p:ph type="title"/>
          </p:nvPr>
        </p:nvSpPr>
        <p:spPr>
          <a:xfrm>
            <a:off x="1371600" y="685800"/>
            <a:ext cx="9601200" cy="1513390"/>
          </a:xfrm>
        </p:spPr>
        <p:txBody>
          <a:bodyPr/>
          <a:lstStyle/>
          <a:p>
            <a:r>
              <a:rPr lang="en-US" dirty="0"/>
              <a:t>Exploratory Data Analysis</a:t>
            </a:r>
          </a:p>
        </p:txBody>
      </p:sp>
      <p:sp>
        <p:nvSpPr>
          <p:cNvPr id="3" name="Content Placeholder 2">
            <a:extLst>
              <a:ext uri="{FF2B5EF4-FFF2-40B4-BE49-F238E27FC236}">
                <a16:creationId xmlns:a16="http://schemas.microsoft.com/office/drawing/2014/main" id="{17507879-E076-D04A-B2D4-16485EE28DAD}"/>
              </a:ext>
            </a:extLst>
          </p:cNvPr>
          <p:cNvSpPr>
            <a:spLocks noGrp="1"/>
          </p:cNvSpPr>
          <p:nvPr>
            <p:ph idx="1"/>
          </p:nvPr>
        </p:nvSpPr>
        <p:spPr>
          <a:xfrm>
            <a:off x="1371600" y="1561182"/>
            <a:ext cx="6582578" cy="355753"/>
          </a:xfrm>
        </p:spPr>
        <p:txBody>
          <a:bodyPr>
            <a:normAutofit/>
          </a:bodyPr>
          <a:lstStyle/>
          <a:p>
            <a:pPr>
              <a:buFont typeface="Wingdings" pitchFamily="2" charset="2"/>
              <a:buChar char="q"/>
            </a:pPr>
            <a:r>
              <a:rPr lang="en-US" sz="1800" dirty="0"/>
              <a:t>Sound features which most significantly drive song popularity</a:t>
            </a:r>
          </a:p>
        </p:txBody>
      </p:sp>
      <p:graphicFrame>
        <p:nvGraphicFramePr>
          <p:cNvPr id="4" name="Chart 3">
            <a:extLst>
              <a:ext uri="{FF2B5EF4-FFF2-40B4-BE49-F238E27FC236}">
                <a16:creationId xmlns:a16="http://schemas.microsoft.com/office/drawing/2014/main" id="{5231C870-3495-4046-AD74-0FFA93054751}"/>
              </a:ext>
            </a:extLst>
          </p:cNvPr>
          <p:cNvGraphicFramePr/>
          <p:nvPr>
            <p:extLst>
              <p:ext uri="{D42A27DB-BD31-4B8C-83A1-F6EECF244321}">
                <p14:modId xmlns:p14="http://schemas.microsoft.com/office/powerpoint/2010/main" val="3961565815"/>
              </p:ext>
            </p:extLst>
          </p:nvPr>
        </p:nvGraphicFramePr>
        <p:xfrm>
          <a:off x="1219200" y="2138685"/>
          <a:ext cx="6428096" cy="4283946"/>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a:extLst>
              <a:ext uri="{FF2B5EF4-FFF2-40B4-BE49-F238E27FC236}">
                <a16:creationId xmlns:a16="http://schemas.microsoft.com/office/drawing/2014/main" id="{C7A652FD-0DA4-CE4D-BA8F-2C02AD6299AB}"/>
              </a:ext>
            </a:extLst>
          </p:cNvPr>
          <p:cNvPicPr>
            <a:picLocks noChangeAspect="1"/>
          </p:cNvPicPr>
          <p:nvPr/>
        </p:nvPicPr>
        <p:blipFill>
          <a:blip r:embed="rId3"/>
          <a:stretch>
            <a:fillRect/>
          </a:stretch>
        </p:blipFill>
        <p:spPr>
          <a:xfrm>
            <a:off x="7954178" y="562233"/>
            <a:ext cx="3659016" cy="2953748"/>
          </a:xfrm>
          <a:prstGeom prst="rect">
            <a:avLst/>
          </a:prstGeom>
        </p:spPr>
      </p:pic>
      <p:sp>
        <p:nvSpPr>
          <p:cNvPr id="6" name="Content Placeholder 2">
            <a:extLst>
              <a:ext uri="{FF2B5EF4-FFF2-40B4-BE49-F238E27FC236}">
                <a16:creationId xmlns:a16="http://schemas.microsoft.com/office/drawing/2014/main" id="{9D6CF143-99DF-D242-9253-95B5D957C0D7}"/>
              </a:ext>
            </a:extLst>
          </p:cNvPr>
          <p:cNvSpPr txBox="1">
            <a:spLocks/>
          </p:cNvSpPr>
          <p:nvPr/>
        </p:nvSpPr>
        <p:spPr>
          <a:xfrm>
            <a:off x="8609760" y="268263"/>
            <a:ext cx="2615526" cy="35575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sz="1400" dirty="0"/>
              <a:t>Correlation to Song Popularity</a:t>
            </a:r>
          </a:p>
        </p:txBody>
      </p:sp>
      <p:sp>
        <p:nvSpPr>
          <p:cNvPr id="7" name="TextBox 6">
            <a:extLst>
              <a:ext uri="{FF2B5EF4-FFF2-40B4-BE49-F238E27FC236}">
                <a16:creationId xmlns:a16="http://schemas.microsoft.com/office/drawing/2014/main" id="{6EE59A5B-9F76-154E-9DCD-823BAB8F45F3}"/>
              </a:ext>
            </a:extLst>
          </p:cNvPr>
          <p:cNvSpPr txBox="1"/>
          <p:nvPr/>
        </p:nvSpPr>
        <p:spPr>
          <a:xfrm>
            <a:off x="7954178" y="3741222"/>
            <a:ext cx="3926691"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sound features we have on the dataset have low correlation with song popularity</a:t>
            </a:r>
          </a:p>
          <a:p>
            <a:pPr marL="285750" indent="-285750">
              <a:buFont typeface="Arial" panose="020B0604020202020204" pitchFamily="34" charset="0"/>
              <a:buChar char="•"/>
            </a:pPr>
            <a:r>
              <a:rPr lang="en-US" sz="1600" dirty="0" err="1"/>
              <a:t>Instrumentalness</a:t>
            </a:r>
            <a:r>
              <a:rPr lang="en-US" sz="1600" dirty="0"/>
              <a:t> and Loudness looks to be moderately negatively correlated to each other</a:t>
            </a:r>
          </a:p>
          <a:p>
            <a:pPr marL="285750" indent="-285750">
              <a:buFont typeface="Arial" panose="020B0604020202020204" pitchFamily="34" charset="0"/>
              <a:buChar char="•"/>
            </a:pPr>
            <a:r>
              <a:rPr lang="en-US" sz="1600" dirty="0"/>
              <a:t>Amongst the sound features we have, </a:t>
            </a:r>
            <a:r>
              <a:rPr lang="en-US" sz="1600" dirty="0" err="1"/>
              <a:t>Instrumentalness</a:t>
            </a:r>
            <a:r>
              <a:rPr lang="en-US" sz="1600" dirty="0"/>
              <a:t> is by far the most significant feature which could potentially predict a song’s popularity</a:t>
            </a:r>
          </a:p>
        </p:txBody>
      </p:sp>
    </p:spTree>
    <p:extLst>
      <p:ext uri="{BB962C8B-B14F-4D97-AF65-F5344CB8AC3E}">
        <p14:creationId xmlns:p14="http://schemas.microsoft.com/office/powerpoint/2010/main" val="932238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07853-9CD7-4C42-8C17-48F1BD6438C9}"/>
              </a:ext>
            </a:extLst>
          </p:cNvPr>
          <p:cNvSpPr>
            <a:spLocks noGrp="1"/>
          </p:cNvSpPr>
          <p:nvPr>
            <p:ph type="title"/>
          </p:nvPr>
        </p:nvSpPr>
        <p:spPr>
          <a:xfrm>
            <a:off x="1371600" y="685800"/>
            <a:ext cx="9601200" cy="1513390"/>
          </a:xfrm>
        </p:spPr>
        <p:txBody>
          <a:bodyPr/>
          <a:lstStyle/>
          <a:p>
            <a:r>
              <a:rPr lang="en-US" dirty="0"/>
              <a:t>Exploratory Data Analysis</a:t>
            </a:r>
          </a:p>
        </p:txBody>
      </p:sp>
      <p:sp>
        <p:nvSpPr>
          <p:cNvPr id="3" name="Content Placeholder 2">
            <a:extLst>
              <a:ext uri="{FF2B5EF4-FFF2-40B4-BE49-F238E27FC236}">
                <a16:creationId xmlns:a16="http://schemas.microsoft.com/office/drawing/2014/main" id="{17507879-E076-D04A-B2D4-16485EE28DAD}"/>
              </a:ext>
            </a:extLst>
          </p:cNvPr>
          <p:cNvSpPr>
            <a:spLocks noGrp="1"/>
          </p:cNvSpPr>
          <p:nvPr>
            <p:ph idx="1"/>
          </p:nvPr>
        </p:nvSpPr>
        <p:spPr>
          <a:xfrm>
            <a:off x="1371600" y="1538372"/>
            <a:ext cx="9906000" cy="475051"/>
          </a:xfrm>
        </p:spPr>
        <p:txBody>
          <a:bodyPr>
            <a:normAutofit/>
          </a:bodyPr>
          <a:lstStyle/>
          <a:p>
            <a:pPr>
              <a:buFont typeface="Wingdings" pitchFamily="2" charset="2"/>
              <a:buChar char="q"/>
            </a:pPr>
            <a:r>
              <a:rPr lang="en-US" sz="1800" dirty="0"/>
              <a:t>Deep Diving on Most Significant Sound Feature -- </a:t>
            </a:r>
            <a:r>
              <a:rPr lang="en-US" sz="1800" dirty="0" err="1"/>
              <a:t>Instrumentalness</a:t>
            </a:r>
            <a:r>
              <a:rPr lang="en-US" sz="1800" dirty="0"/>
              <a:t> (through Hypothesis Testing)</a:t>
            </a:r>
          </a:p>
        </p:txBody>
      </p:sp>
      <p:pic>
        <p:nvPicPr>
          <p:cNvPr id="4" name="Picture 3">
            <a:extLst>
              <a:ext uri="{FF2B5EF4-FFF2-40B4-BE49-F238E27FC236}">
                <a16:creationId xmlns:a16="http://schemas.microsoft.com/office/drawing/2014/main" id="{C3BBA454-3556-4F44-A10B-EF3F53482F88}"/>
              </a:ext>
            </a:extLst>
          </p:cNvPr>
          <p:cNvPicPr>
            <a:picLocks noChangeAspect="1"/>
          </p:cNvPicPr>
          <p:nvPr/>
        </p:nvPicPr>
        <p:blipFill>
          <a:blip r:embed="rId3"/>
          <a:stretch>
            <a:fillRect/>
          </a:stretch>
        </p:blipFill>
        <p:spPr>
          <a:xfrm>
            <a:off x="5328745" y="2199190"/>
            <a:ext cx="6548808" cy="4065494"/>
          </a:xfrm>
          <a:prstGeom prst="rect">
            <a:avLst/>
          </a:prstGeom>
        </p:spPr>
      </p:pic>
      <p:sp>
        <p:nvSpPr>
          <p:cNvPr id="6" name="TextBox 5">
            <a:extLst>
              <a:ext uri="{FF2B5EF4-FFF2-40B4-BE49-F238E27FC236}">
                <a16:creationId xmlns:a16="http://schemas.microsoft.com/office/drawing/2014/main" id="{1B9D4C9D-33BC-2C4C-9684-4142EE0AA68B}"/>
              </a:ext>
            </a:extLst>
          </p:cNvPr>
          <p:cNvSpPr txBox="1"/>
          <p:nvPr/>
        </p:nvSpPr>
        <p:spPr>
          <a:xfrm>
            <a:off x="1219200" y="2119654"/>
            <a:ext cx="3852841" cy="4524315"/>
          </a:xfrm>
          <a:prstGeom prst="rect">
            <a:avLst/>
          </a:prstGeom>
          <a:noFill/>
        </p:spPr>
        <p:txBody>
          <a:bodyPr wrap="square" rtlCol="0">
            <a:spAutoFit/>
          </a:bodyPr>
          <a:lstStyle/>
          <a:p>
            <a:pPr marL="285750" indent="-285750">
              <a:buFont typeface="Wingdings" pitchFamily="2" charset="2"/>
              <a:buChar char="Ø"/>
            </a:pPr>
            <a:r>
              <a:rPr lang="en-US" sz="1600" b="1" dirty="0"/>
              <a:t>Does the mean popularity score change with a change in value of </a:t>
            </a:r>
            <a:r>
              <a:rPr lang="en-US" sz="1600" b="1" dirty="0" err="1"/>
              <a:t>Instrumentalness</a:t>
            </a:r>
            <a:r>
              <a:rPr lang="en-US" sz="1600" b="1" dirty="0"/>
              <a:t>? – </a:t>
            </a:r>
            <a:r>
              <a:rPr lang="en-US" sz="1600" b="1" dirty="0">
                <a:solidFill>
                  <a:srgbClr val="00B050"/>
                </a:solidFill>
              </a:rPr>
              <a:t>YES</a:t>
            </a:r>
            <a:r>
              <a:rPr lang="en-US" sz="1600" dirty="0">
                <a:solidFill>
                  <a:srgbClr val="00B050"/>
                </a:solidFill>
              </a:rPr>
              <a:t>!</a:t>
            </a:r>
          </a:p>
          <a:p>
            <a:pPr marL="285750" indent="-285750">
              <a:buFont typeface="Arial" panose="020B0604020202020204" pitchFamily="34" charset="0"/>
              <a:buChar char="•"/>
            </a:pPr>
            <a:endParaRPr lang="en-US" sz="1600" dirty="0"/>
          </a:p>
          <a:p>
            <a:pPr marL="742950" lvl="1" indent="-285750">
              <a:buFont typeface="Wingdings" pitchFamily="2" charset="2"/>
              <a:buChar char="ü"/>
            </a:pPr>
            <a:r>
              <a:rPr lang="en-US" sz="1600" dirty="0"/>
              <a:t>Statistically significant evidence that the popularity of songs changes depending on whether their </a:t>
            </a:r>
            <a:r>
              <a:rPr lang="en-US" sz="1600" dirty="0" err="1"/>
              <a:t>instrumentalness</a:t>
            </a:r>
            <a:r>
              <a:rPr lang="en-US" sz="1600" dirty="0"/>
              <a:t> is above or below each threshold</a:t>
            </a:r>
          </a:p>
          <a:p>
            <a:pPr marL="285750" indent="-285750">
              <a:buFont typeface="Arial" panose="020B0604020202020204" pitchFamily="34" charset="0"/>
              <a:buChar char="•"/>
            </a:pPr>
            <a:endParaRPr lang="en-US" sz="1600" dirty="0"/>
          </a:p>
          <a:p>
            <a:pPr marL="742950" lvl="1" indent="-285750">
              <a:buFont typeface="Wingdings" pitchFamily="2" charset="2"/>
              <a:buChar char="ü"/>
            </a:pPr>
            <a:r>
              <a:rPr lang="en-US" sz="1600" dirty="0"/>
              <a:t>Distribution and mean popularity differ significantly between "low" and "high" </a:t>
            </a:r>
            <a:r>
              <a:rPr lang="en-US" sz="1600" dirty="0" err="1"/>
              <a:t>instrumentalness</a:t>
            </a:r>
            <a:r>
              <a:rPr lang="en-US" sz="1600" dirty="0"/>
              <a:t> groups</a:t>
            </a:r>
          </a:p>
          <a:p>
            <a:pPr marL="742950" lvl="1" indent="-285750">
              <a:buFont typeface="Wingdings" pitchFamily="2" charset="2"/>
              <a:buChar char="ü"/>
            </a:pPr>
            <a:endParaRPr lang="en-US" sz="1600" dirty="0"/>
          </a:p>
          <a:p>
            <a:pPr marL="742950" lvl="1" indent="-285750">
              <a:buFont typeface="Wingdings" pitchFamily="2" charset="2"/>
              <a:buChar char="ü"/>
            </a:pPr>
            <a:r>
              <a:rPr lang="en-US" sz="1600" dirty="0"/>
              <a:t>More vocals = higher popularity score</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78175701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10991</TotalTime>
  <Words>1344</Words>
  <Application>Microsoft Macintosh PowerPoint</Application>
  <PresentationFormat>Widescreen</PresentationFormat>
  <Paragraphs>120</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Courier New</vt:lpstr>
      <vt:lpstr>Franklin Gothic Book</vt:lpstr>
      <vt:lpstr>system-ui</vt:lpstr>
      <vt:lpstr>Wingdings</vt:lpstr>
      <vt:lpstr>Crop</vt:lpstr>
      <vt:lpstr>Song Popularity</vt:lpstr>
      <vt:lpstr>Agenda</vt:lpstr>
      <vt:lpstr>Background</vt:lpstr>
      <vt:lpstr>Methodology Overview</vt:lpstr>
      <vt:lpstr>Data Source and Project Scope</vt:lpstr>
      <vt:lpstr>Problem Statement</vt:lpstr>
      <vt:lpstr>Exploratory Data Analysis</vt:lpstr>
      <vt:lpstr>Exploratory Data Analysis</vt:lpstr>
      <vt:lpstr>Exploratory Data Analysis</vt:lpstr>
      <vt:lpstr>Predicting Song Popularity</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Song Popularity</dc:title>
  <dc:creator>Francesca Felizardo</dc:creator>
  <cp:lastModifiedBy>Francesca Felizardo</cp:lastModifiedBy>
  <cp:revision>72</cp:revision>
  <dcterms:created xsi:type="dcterms:W3CDTF">2025-04-29T13:18:58Z</dcterms:created>
  <dcterms:modified xsi:type="dcterms:W3CDTF">2025-05-07T08:23:00Z</dcterms:modified>
</cp:coreProperties>
</file>