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73" r:id="rId4"/>
    <p:sldId id="263" r:id="rId5"/>
    <p:sldId id="272" r:id="rId6"/>
    <p:sldId id="264" r:id="rId7"/>
    <p:sldId id="265" r:id="rId8"/>
    <p:sldId id="266" r:id="rId9"/>
    <p:sldId id="275" r:id="rId10"/>
    <p:sldId id="268" r:id="rId11"/>
    <p:sldId id="274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93"/>
    <p:restoredTop sz="95807"/>
  </p:normalViewPr>
  <p:slideViewPr>
    <p:cSldViewPr snapToGrid="0">
      <p:cViewPr varScale="1">
        <p:scale>
          <a:sx n="98" d="100"/>
          <a:sy n="98" d="100"/>
        </p:scale>
        <p:origin x="96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rancescafelizardo/Documents/Francesca/IOD%20-%20UTS%20-%20Data%20Analytics%20and%20AI%20Program/Mini%20Project%203/Spend_For%20Classific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[Spend_For Classification.xlsx]Predicted by Inv Desc!PivotTable5</c:name>
    <c:fmtId val="2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GB" b="0"/>
              <a:t>%</a:t>
            </a:r>
            <a:r>
              <a:rPr lang="en-GB" b="0" baseline="0"/>
              <a:t> Volume and Value Reclassified to Other Categories </a:t>
            </a:r>
            <a:endParaRPr lang="en-GB" b="0"/>
          </a:p>
        </c:rich>
      </c:tx>
      <c:layout>
        <c:manualLayout>
          <c:xMode val="edge"/>
          <c:yMode val="edge"/>
          <c:x val="0.15371140840163389"/>
          <c:y val="5.77645571232340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ivotFmts>
      <c:pivotFmt>
        <c:idx val="0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'Predicted by Inv Desc'!$H$3:$H$4</c:f>
              <c:strCache>
                <c:ptCount val="1"/>
                <c:pt idx="0">
                  <c:v>Network Equipment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'Predicted by Inv Desc'!$G$5:$G$6</c:f>
              <c:strCache>
                <c:ptCount val="2"/>
                <c:pt idx="0">
                  <c:v>Invoice Count</c:v>
                </c:pt>
                <c:pt idx="1">
                  <c:v>Invoice Value</c:v>
                </c:pt>
              </c:strCache>
            </c:strRef>
          </c:cat>
          <c:val>
            <c:numRef>
              <c:f>'Predicted by Inv Desc'!$H$5:$H$6</c:f>
              <c:numCache>
                <c:formatCode>0%</c:formatCode>
                <c:ptCount val="2"/>
                <c:pt idx="0">
                  <c:v>0.26419678105071365</c:v>
                </c:pt>
                <c:pt idx="1">
                  <c:v>0.17713931772581992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FE-5049-8B6E-2A61FCECDED5}"/>
            </c:ext>
          </c:extLst>
        </c:ser>
        <c:ser>
          <c:idx val="1"/>
          <c:order val="1"/>
          <c:tx>
            <c:strRef>
              <c:f>'Predicted by Inv Desc'!$I$3:$I$4</c:f>
              <c:strCache>
                <c:ptCount val="1"/>
                <c:pt idx="0">
                  <c:v>Business (Corporate) Services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0000"/>
                  </a:schemeClr>
                </a:gs>
                <a:gs pos="78000">
                  <a:schemeClr val="accent2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'Predicted by Inv Desc'!$G$5:$G$6</c:f>
              <c:strCache>
                <c:ptCount val="2"/>
                <c:pt idx="0">
                  <c:v>Invoice Count</c:v>
                </c:pt>
                <c:pt idx="1">
                  <c:v>Invoice Value</c:v>
                </c:pt>
              </c:strCache>
            </c:strRef>
          </c:cat>
          <c:val>
            <c:numRef>
              <c:f>'Predicted by Inv Desc'!$I$5:$I$6</c:f>
              <c:numCache>
                <c:formatCode>0%</c:formatCode>
                <c:ptCount val="2"/>
                <c:pt idx="0">
                  <c:v>0.19070756149407836</c:v>
                </c:pt>
                <c:pt idx="1">
                  <c:v>0.16896465588556395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FE-5049-8B6E-2A61FCECDED5}"/>
            </c:ext>
          </c:extLst>
        </c:ser>
        <c:ser>
          <c:idx val="2"/>
          <c:order val="2"/>
          <c:tx>
            <c:strRef>
              <c:f>'Predicted by Inv Desc'!$J$3:$J$4</c:f>
              <c:strCache>
                <c:ptCount val="1"/>
                <c:pt idx="0">
                  <c:v>Construction Services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0000"/>
                  </a:schemeClr>
                </a:gs>
                <a:gs pos="78000">
                  <a:schemeClr val="accent3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'Predicted by Inv Desc'!$G$5:$G$6</c:f>
              <c:strCache>
                <c:ptCount val="2"/>
                <c:pt idx="0">
                  <c:v>Invoice Count</c:v>
                </c:pt>
                <c:pt idx="1">
                  <c:v>Invoice Value</c:v>
                </c:pt>
              </c:strCache>
            </c:strRef>
          </c:cat>
          <c:val>
            <c:numRef>
              <c:f>'Predicted by Inv Desc'!$J$5:$J$6</c:f>
              <c:numCache>
                <c:formatCode>0%</c:formatCode>
                <c:ptCount val="2"/>
                <c:pt idx="0">
                  <c:v>0.1339204372912238</c:v>
                </c:pt>
                <c:pt idx="1">
                  <c:v>0.24130293726811433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FE-5049-8B6E-2A61FCECDED5}"/>
            </c:ext>
          </c:extLst>
        </c:ser>
        <c:ser>
          <c:idx val="3"/>
          <c:order val="3"/>
          <c:tx>
            <c:strRef>
              <c:f>'Predicted by Inv Desc'!$K$3:$K$4</c:f>
              <c:strCache>
                <c:ptCount val="1"/>
                <c:pt idx="0">
                  <c:v>Network Services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6000"/>
                    <a:lumMod val="100000"/>
                  </a:schemeClr>
                </a:gs>
                <a:gs pos="78000">
                  <a:schemeClr val="accent4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'Predicted by Inv Desc'!$G$5:$G$6</c:f>
              <c:strCache>
                <c:ptCount val="2"/>
                <c:pt idx="0">
                  <c:v>Invoice Count</c:v>
                </c:pt>
                <c:pt idx="1">
                  <c:v>Invoice Value</c:v>
                </c:pt>
              </c:strCache>
            </c:strRef>
          </c:cat>
          <c:val>
            <c:numRef>
              <c:f>'Predicted by Inv Desc'!$K$5:$K$6</c:f>
              <c:numCache>
                <c:formatCode>0%</c:formatCode>
                <c:ptCount val="2"/>
                <c:pt idx="0">
                  <c:v>0.11144852717886426</c:v>
                </c:pt>
                <c:pt idx="1">
                  <c:v>8.0776844115829582E-2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6FE-5049-8B6E-2A61FCECDED5}"/>
            </c:ext>
          </c:extLst>
        </c:ser>
        <c:ser>
          <c:idx val="4"/>
          <c:order val="4"/>
          <c:tx>
            <c:strRef>
              <c:f>'Predicted by Inv Desc'!$L$3:$L$4</c:f>
              <c:strCache>
                <c:ptCount val="1"/>
                <c:pt idx="0">
                  <c:v>Fleet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6000"/>
                    <a:lumMod val="100000"/>
                  </a:schemeClr>
                </a:gs>
                <a:gs pos="78000">
                  <a:schemeClr val="accent5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'Predicted by Inv Desc'!$G$5:$G$6</c:f>
              <c:strCache>
                <c:ptCount val="2"/>
                <c:pt idx="0">
                  <c:v>Invoice Count</c:v>
                </c:pt>
                <c:pt idx="1">
                  <c:v>Invoice Value</c:v>
                </c:pt>
              </c:strCache>
            </c:strRef>
          </c:cat>
          <c:val>
            <c:numRef>
              <c:f>'Predicted by Inv Desc'!$L$5:$L$6</c:f>
              <c:numCache>
                <c:formatCode>0%</c:formatCode>
                <c:ptCount val="2"/>
                <c:pt idx="0">
                  <c:v>0.10173094442757365</c:v>
                </c:pt>
                <c:pt idx="1">
                  <c:v>9.1744171746001038E-2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6FE-5049-8B6E-2A61FCECDED5}"/>
            </c:ext>
          </c:extLst>
        </c:ser>
        <c:ser>
          <c:idx val="5"/>
          <c:order val="5"/>
          <c:tx>
            <c:strRef>
              <c:f>'Predicted by Inv Desc'!$M$3:$M$4</c:f>
              <c:strCache>
                <c:ptCount val="1"/>
                <c:pt idx="0">
                  <c:v>Technical Services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6000"/>
                    <a:lumMod val="100000"/>
                  </a:schemeClr>
                </a:gs>
                <a:gs pos="78000">
                  <a:schemeClr val="accent6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'Predicted by Inv Desc'!$G$5:$G$6</c:f>
              <c:strCache>
                <c:ptCount val="2"/>
                <c:pt idx="0">
                  <c:v>Invoice Count</c:v>
                </c:pt>
                <c:pt idx="1">
                  <c:v>Invoice Value</c:v>
                </c:pt>
              </c:strCache>
            </c:strRef>
          </c:cat>
          <c:val>
            <c:numRef>
              <c:f>'Predicted by Inv Desc'!$M$5:$M$6</c:f>
              <c:numCache>
                <c:formatCode>0%</c:formatCode>
                <c:ptCount val="2"/>
                <c:pt idx="0">
                  <c:v>6.2253264500455513E-2</c:v>
                </c:pt>
                <c:pt idx="1">
                  <c:v>7.8934045133550637E-2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6FE-5049-8B6E-2A61FCECDED5}"/>
            </c:ext>
          </c:extLst>
        </c:ser>
        <c:ser>
          <c:idx val="6"/>
          <c:order val="6"/>
          <c:tx>
            <c:strRef>
              <c:f>'Predicted by Inv Desc'!$N$3:$N$4</c:f>
              <c:strCache>
                <c:ptCount val="1"/>
                <c:pt idx="0">
                  <c:v>Information Technology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6000"/>
                    <a:lumMod val="100000"/>
                  </a:schemeClr>
                </a:gs>
                <a:gs pos="78000">
                  <a:schemeClr val="accent1">
                    <a:lumMod val="60000"/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'Predicted by Inv Desc'!$G$5:$G$6</c:f>
              <c:strCache>
                <c:ptCount val="2"/>
                <c:pt idx="0">
                  <c:v>Invoice Count</c:v>
                </c:pt>
                <c:pt idx="1">
                  <c:v>Invoice Value</c:v>
                </c:pt>
              </c:strCache>
            </c:strRef>
          </c:cat>
          <c:val>
            <c:numRef>
              <c:f>'Predicted by Inv Desc'!$N$5:$N$6</c:f>
              <c:numCache>
                <c:formatCode>0%</c:formatCode>
                <c:ptCount val="2"/>
                <c:pt idx="0">
                  <c:v>4.9195262678408742E-2</c:v>
                </c:pt>
                <c:pt idx="1">
                  <c:v>5.6074310045582852E-2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6FE-5049-8B6E-2A61FCECDED5}"/>
            </c:ext>
          </c:extLst>
        </c:ser>
        <c:ser>
          <c:idx val="7"/>
          <c:order val="7"/>
          <c:tx>
            <c:strRef>
              <c:f>'Predicted by Inv Desc'!$O$3:$O$4</c:f>
              <c:strCache>
                <c:ptCount val="1"/>
                <c:pt idx="0">
                  <c:v>Facilities Management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6000"/>
                    <a:lumMod val="100000"/>
                  </a:schemeClr>
                </a:gs>
                <a:gs pos="78000">
                  <a:schemeClr val="accent2">
                    <a:lumMod val="60000"/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'Predicted by Inv Desc'!$G$5:$G$6</c:f>
              <c:strCache>
                <c:ptCount val="2"/>
                <c:pt idx="0">
                  <c:v>Invoice Count</c:v>
                </c:pt>
                <c:pt idx="1">
                  <c:v>Invoice Value</c:v>
                </c:pt>
              </c:strCache>
            </c:strRef>
          </c:cat>
          <c:val>
            <c:numRef>
              <c:f>'Predicted by Inv Desc'!$O$5:$O$6</c:f>
              <c:numCache>
                <c:formatCode>0%</c:formatCode>
                <c:ptCount val="2"/>
                <c:pt idx="0">
                  <c:v>4.4640145763741271E-2</c:v>
                </c:pt>
                <c:pt idx="1">
                  <c:v>4.3829994370923185E-2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6FE-5049-8B6E-2A61FCECDED5}"/>
            </c:ext>
          </c:extLst>
        </c:ser>
        <c:ser>
          <c:idx val="8"/>
          <c:order val="8"/>
          <c:tx>
            <c:strRef>
              <c:f>'Predicted by Inv Desc'!$P$3:$P$4</c:f>
              <c:strCache>
                <c:ptCount val="1"/>
                <c:pt idx="0">
                  <c:v>Advisory Services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6000"/>
                    <a:lumMod val="100000"/>
                  </a:schemeClr>
                </a:gs>
                <a:gs pos="78000">
                  <a:schemeClr val="accent3">
                    <a:lumMod val="60000"/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'Predicted by Inv Desc'!$G$5:$G$6</c:f>
              <c:strCache>
                <c:ptCount val="2"/>
                <c:pt idx="0">
                  <c:v>Invoice Count</c:v>
                </c:pt>
                <c:pt idx="1">
                  <c:v>Invoice Value</c:v>
                </c:pt>
              </c:strCache>
            </c:strRef>
          </c:cat>
          <c:val>
            <c:numRef>
              <c:f>'Predicted by Inv Desc'!$P$5:$P$6</c:f>
              <c:numCache>
                <c:formatCode>0%</c:formatCode>
                <c:ptCount val="2"/>
                <c:pt idx="0">
                  <c:v>4.1907075614940781E-2</c:v>
                </c:pt>
                <c:pt idx="1">
                  <c:v>6.1233723708613533E-2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6FE-5049-8B6E-2A61FCECDED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1661849136"/>
        <c:axId val="1661702912"/>
      </c:barChart>
      <c:catAx>
        <c:axId val="1661849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1702912"/>
        <c:crosses val="autoZero"/>
        <c:auto val="1"/>
        <c:lblAlgn val="ctr"/>
        <c:lblOffset val="100"/>
        <c:noMultiLvlLbl val="0"/>
      </c:catAx>
      <c:valAx>
        <c:axId val="1661702912"/>
        <c:scaling>
          <c:orientation val="minMax"/>
          <c:max val="1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184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SimpleTimelineDefaultColorVariant">
  <dgm:title val="Simple Timeline Default Color Variant"/>
  <dgm:desc val="Simple Timeline Default Color Variant"/>
  <dgm:catLst>
    <dgm:cat type="Other" pri="2"/>
  </dgm:catLst>
  <dgm:styleLbl name="node0">
    <dgm:fillClrLst meth="repeat">
      <a:schemeClr val="dk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>
        <a:alpha val="0"/>
      </a:schemeClr>
    </dgm:fillClrLst>
    <dgm:linClrLst meth="repeat">
      <a:schemeClr val="accent1">
        <a:alpha val="0"/>
      </a:schemeClr>
    </dgm:linClrLst>
    <dgm:effectClrLst/>
    <dgm:txLinClrLst/>
    <dgm:txFillClrLst meth="repeat">
      <a:schemeClr val="accent1"/>
    </dgm:txFillClrLst>
    <dgm:txEffectClrLst/>
  </dgm:styleLbl>
  <dgm:styleLbl name="node1">
    <dgm:fillClrLst meth="repeat">
      <a:schemeClr val="dk2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dk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 meth="repeat">
      <a:schemeClr val="accent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2">
        <a:alpha val="9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706B8D-531C-0F4C-81E1-4A1CA3D9F9D2}" type="doc">
      <dgm:prSet loTypeId="urn:microsoft.com/office/officeart/2024/3/layout/SimpleTimelineDefaultVariant" loCatId="Timeline" qsTypeId="urn:microsoft.com/office/officeart/2005/8/quickstyle/simple1" qsCatId="simple" csTypeId="urn:microsoft.com/office/officeart/2005/8/colors/SimpleTimelineDefaultColorVariant" csCatId="other" phldr="1"/>
      <dgm:spPr/>
      <dgm:t>
        <a:bodyPr/>
        <a:lstStyle/>
        <a:p>
          <a:endParaRPr lang="en-GB"/>
        </a:p>
      </dgm:t>
    </dgm:pt>
    <dgm:pt modelId="{348EC276-1C04-7047-B151-F29A980CC016}">
      <dgm:prSet/>
      <dgm:spPr/>
      <dgm:t>
        <a:bodyPr/>
        <a:lstStyle/>
        <a:p>
          <a:pPr>
            <a:defRPr b="1"/>
          </a:pPr>
          <a:r>
            <a:rPr lang="en-AU" dirty="0"/>
            <a:t>People</a:t>
          </a:r>
        </a:p>
      </dgm:t>
    </dgm:pt>
    <dgm:pt modelId="{5B3A621D-29AE-D444-81E7-7606741B426F}" type="parTrans" cxnId="{47B0716D-04B1-754E-8C8B-505967BABF89}">
      <dgm:prSet/>
      <dgm:spPr/>
      <dgm:t>
        <a:bodyPr/>
        <a:lstStyle/>
        <a:p>
          <a:endParaRPr lang="en-GB"/>
        </a:p>
      </dgm:t>
    </dgm:pt>
    <dgm:pt modelId="{627B12E9-940E-3642-9EBE-470F5A2627A8}" type="sibTrans" cxnId="{47B0716D-04B1-754E-8C8B-505967BABF89}">
      <dgm:prSet/>
      <dgm:spPr/>
      <dgm:t>
        <a:bodyPr/>
        <a:lstStyle/>
        <a:p>
          <a:endParaRPr lang="en-GB"/>
        </a:p>
      </dgm:t>
    </dgm:pt>
    <dgm:pt modelId="{5836F978-10FD-9E44-AB13-D54C463F14C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AU" sz="1300" dirty="0"/>
            <a:t>Lack of Education / Training Plan</a:t>
          </a:r>
        </a:p>
      </dgm:t>
    </dgm:pt>
    <dgm:pt modelId="{E100864E-A944-5D48-AC3D-B1D0D034D799}" type="parTrans" cxnId="{96421551-EF2E-E24C-915D-9DF2D11FF219}">
      <dgm:prSet/>
      <dgm:spPr/>
      <dgm:t>
        <a:bodyPr/>
        <a:lstStyle/>
        <a:p>
          <a:endParaRPr lang="en-GB"/>
        </a:p>
      </dgm:t>
    </dgm:pt>
    <dgm:pt modelId="{469DBD17-136C-C144-8FEE-86F5FF82DDEB}" type="sibTrans" cxnId="{96421551-EF2E-E24C-915D-9DF2D11FF219}">
      <dgm:prSet/>
      <dgm:spPr/>
      <dgm:t>
        <a:bodyPr/>
        <a:lstStyle/>
        <a:p>
          <a:endParaRPr lang="en-GB"/>
        </a:p>
      </dgm:t>
    </dgm:pt>
    <dgm:pt modelId="{869FEA66-689B-4A4D-92CF-D2C6F8C8A96A}">
      <dgm:prSet/>
      <dgm:spPr/>
      <dgm:t>
        <a:bodyPr/>
        <a:lstStyle/>
        <a:p>
          <a:pPr>
            <a:defRPr b="1"/>
          </a:pPr>
          <a:r>
            <a:rPr lang="en-AU" dirty="0"/>
            <a:t>Technology</a:t>
          </a:r>
        </a:p>
      </dgm:t>
    </dgm:pt>
    <dgm:pt modelId="{ADA3CF1D-00A3-5246-AEC7-02D2DDC02AF3}" type="parTrans" cxnId="{A0D5B2B2-6E1A-3D44-9EE6-4AA1960BE419}">
      <dgm:prSet/>
      <dgm:spPr/>
      <dgm:t>
        <a:bodyPr/>
        <a:lstStyle/>
        <a:p>
          <a:endParaRPr lang="en-GB"/>
        </a:p>
      </dgm:t>
    </dgm:pt>
    <dgm:pt modelId="{4D84FF10-BD7A-F94A-BE9D-A8A1B4DE4AD8}" type="sibTrans" cxnId="{A0D5B2B2-6E1A-3D44-9EE6-4AA1960BE419}">
      <dgm:prSet/>
      <dgm:spPr/>
      <dgm:t>
        <a:bodyPr/>
        <a:lstStyle/>
        <a:p>
          <a:endParaRPr lang="en-GB"/>
        </a:p>
      </dgm:t>
    </dgm:pt>
    <dgm:pt modelId="{14D5C3D8-AE6F-2745-9FB8-1CA3D16D652F}">
      <dgm:prSet custT="1"/>
      <dgm:spPr/>
      <dgm:t>
        <a:bodyPr/>
        <a:lstStyle/>
        <a:p>
          <a:r>
            <a:rPr lang="en-AU" sz="1300" dirty="0"/>
            <a:t>Inadequate user interface causing user error and incorrect input</a:t>
          </a:r>
        </a:p>
        <a:p>
          <a:r>
            <a:rPr lang="en-AU" sz="1300" dirty="0"/>
            <a:t>Systems not fit for purpose </a:t>
          </a:r>
        </a:p>
        <a:p>
          <a:r>
            <a:rPr lang="en-AU" sz="1300" dirty="0"/>
            <a:t>Minimal automation available</a:t>
          </a:r>
        </a:p>
        <a:p>
          <a:r>
            <a:rPr lang="en-AU" sz="1300" dirty="0"/>
            <a:t>No real time validation </a:t>
          </a:r>
        </a:p>
        <a:p>
          <a:endParaRPr lang="en-AU" sz="1300" dirty="0"/>
        </a:p>
        <a:p>
          <a:endParaRPr lang="en-AU" sz="1300" dirty="0"/>
        </a:p>
        <a:p>
          <a:endParaRPr lang="en-AU" sz="1300" dirty="0"/>
        </a:p>
        <a:p>
          <a:endParaRPr lang="en-AU" sz="1300" dirty="0"/>
        </a:p>
      </dgm:t>
    </dgm:pt>
    <dgm:pt modelId="{7DD49076-A05D-324C-A9D6-1CECE401C294}" type="parTrans" cxnId="{F387FE90-6F8E-BC4E-8E7C-1AFC1AB67FFD}">
      <dgm:prSet/>
      <dgm:spPr/>
      <dgm:t>
        <a:bodyPr/>
        <a:lstStyle/>
        <a:p>
          <a:endParaRPr lang="en-GB"/>
        </a:p>
      </dgm:t>
    </dgm:pt>
    <dgm:pt modelId="{3F6734B8-1149-A042-A4C9-6D5F94199D2B}" type="sibTrans" cxnId="{F387FE90-6F8E-BC4E-8E7C-1AFC1AB67FFD}">
      <dgm:prSet/>
      <dgm:spPr/>
      <dgm:t>
        <a:bodyPr/>
        <a:lstStyle/>
        <a:p>
          <a:endParaRPr lang="en-GB"/>
        </a:p>
      </dgm:t>
    </dgm:pt>
    <dgm:pt modelId="{79315B11-33E9-0D43-A300-972431A73502}">
      <dgm:prSet/>
      <dgm:spPr/>
      <dgm:t>
        <a:bodyPr/>
        <a:lstStyle/>
        <a:p>
          <a:pPr>
            <a:defRPr b="1"/>
          </a:pPr>
          <a:r>
            <a:rPr lang="en-AU" dirty="0"/>
            <a:t>Process</a:t>
          </a:r>
        </a:p>
      </dgm:t>
    </dgm:pt>
    <dgm:pt modelId="{E1BE1E52-BF56-BD46-9B0F-8FE08DADA20C}" type="parTrans" cxnId="{6611D393-25D5-E642-AE33-8578909C517A}">
      <dgm:prSet/>
      <dgm:spPr/>
      <dgm:t>
        <a:bodyPr/>
        <a:lstStyle/>
        <a:p>
          <a:endParaRPr lang="en-GB"/>
        </a:p>
      </dgm:t>
    </dgm:pt>
    <dgm:pt modelId="{E5DC2676-64F8-5C45-A383-67BBEB94D6E2}" type="sibTrans" cxnId="{6611D393-25D5-E642-AE33-8578909C517A}">
      <dgm:prSet/>
      <dgm:spPr/>
      <dgm:t>
        <a:bodyPr/>
        <a:lstStyle/>
        <a:p>
          <a:endParaRPr lang="en-GB"/>
        </a:p>
      </dgm:t>
    </dgm:pt>
    <dgm:pt modelId="{583FF186-9842-5D49-AD96-4480ED6F4AAC}">
      <dgm:prSet custT="1"/>
      <dgm:spPr/>
      <dgm:t>
        <a:bodyPr/>
        <a:lstStyle/>
        <a:p>
          <a:r>
            <a:rPr lang="en-AU" sz="1300" dirty="0"/>
            <a:t>Inconsistent and Complicated Process</a:t>
          </a:r>
        </a:p>
        <a:p>
          <a:r>
            <a:rPr lang="en-AU" sz="1300" dirty="0"/>
            <a:t>Poorly defined classification criteria</a:t>
          </a:r>
        </a:p>
        <a:p>
          <a:r>
            <a:rPr lang="en-AU" sz="1300" dirty="0"/>
            <a:t>No feedback loop to correct misclassifications</a:t>
          </a:r>
        </a:p>
      </dgm:t>
    </dgm:pt>
    <dgm:pt modelId="{2D00501F-C76C-8649-BDF4-FC0FA4499805}" type="parTrans" cxnId="{02A08D5A-6358-794B-B1A2-6A646A9E11D3}">
      <dgm:prSet/>
      <dgm:spPr/>
      <dgm:t>
        <a:bodyPr/>
        <a:lstStyle/>
        <a:p>
          <a:endParaRPr lang="en-GB"/>
        </a:p>
      </dgm:t>
    </dgm:pt>
    <dgm:pt modelId="{EC06E19E-48D1-4D4C-828F-E9454E5397BF}" type="sibTrans" cxnId="{02A08D5A-6358-794B-B1A2-6A646A9E11D3}">
      <dgm:prSet/>
      <dgm:spPr/>
      <dgm:t>
        <a:bodyPr/>
        <a:lstStyle/>
        <a:p>
          <a:endParaRPr lang="en-GB"/>
        </a:p>
      </dgm:t>
    </dgm:pt>
    <dgm:pt modelId="{47A57075-1503-8045-9147-6A926052EE98}">
      <dgm:prSet/>
      <dgm:spPr/>
      <dgm:t>
        <a:bodyPr/>
        <a:lstStyle/>
        <a:p>
          <a:pPr>
            <a:defRPr b="1"/>
          </a:pPr>
          <a:r>
            <a:rPr lang="en-AU" dirty="0"/>
            <a:t>Policies &amp; Governance</a:t>
          </a:r>
        </a:p>
      </dgm:t>
    </dgm:pt>
    <dgm:pt modelId="{FCBE2A72-303E-3F4B-AC8B-CD8B04E80C84}" type="parTrans" cxnId="{1DB504B3-3598-434F-B32F-9657C7F34054}">
      <dgm:prSet/>
      <dgm:spPr/>
      <dgm:t>
        <a:bodyPr/>
        <a:lstStyle/>
        <a:p>
          <a:endParaRPr lang="en-GB"/>
        </a:p>
      </dgm:t>
    </dgm:pt>
    <dgm:pt modelId="{074F7BBB-4D09-B74B-861D-71DB30202E3D}" type="sibTrans" cxnId="{1DB504B3-3598-434F-B32F-9657C7F34054}">
      <dgm:prSet/>
      <dgm:spPr/>
      <dgm:t>
        <a:bodyPr/>
        <a:lstStyle/>
        <a:p>
          <a:endParaRPr lang="en-GB"/>
        </a:p>
      </dgm:t>
    </dgm:pt>
    <dgm:pt modelId="{BF19D233-9538-3D45-9F99-F399CB6F42FD}">
      <dgm:prSet custT="1"/>
      <dgm:spPr/>
      <dgm:t>
        <a:bodyPr/>
        <a:lstStyle/>
        <a:p>
          <a:r>
            <a:rPr lang="en-AU" sz="1300" dirty="0"/>
            <a:t>Misaligned Policies, Framework and Standards</a:t>
          </a:r>
        </a:p>
        <a:p>
          <a:r>
            <a:rPr lang="en-AU" sz="1300" dirty="0"/>
            <a:t>Lack of Governance</a:t>
          </a:r>
        </a:p>
        <a:p>
          <a:r>
            <a:rPr lang="en-AU" sz="1300" dirty="0"/>
            <a:t>Outdated Classifications</a:t>
          </a:r>
        </a:p>
        <a:p>
          <a:r>
            <a:rPr lang="en-AU" sz="1300" dirty="0"/>
            <a:t>No KPIs to enforce accountability</a:t>
          </a:r>
        </a:p>
        <a:p>
          <a:endParaRPr lang="en-AU" sz="1300" dirty="0"/>
        </a:p>
        <a:p>
          <a:endParaRPr lang="en-AU" sz="1300" dirty="0"/>
        </a:p>
      </dgm:t>
    </dgm:pt>
    <dgm:pt modelId="{A1EB45D7-7B5F-5B40-BE69-3EE4427DB7EB}" type="parTrans" cxnId="{9A3FD9B1-FFBE-DC42-9190-E3AAEB1C69FC}">
      <dgm:prSet/>
      <dgm:spPr/>
      <dgm:t>
        <a:bodyPr/>
        <a:lstStyle/>
        <a:p>
          <a:endParaRPr lang="en-GB"/>
        </a:p>
      </dgm:t>
    </dgm:pt>
    <dgm:pt modelId="{3F08A4E7-7F46-A146-A7CF-B8FB66DFCC12}" type="sibTrans" cxnId="{9A3FD9B1-FFBE-DC42-9190-E3AAEB1C69FC}">
      <dgm:prSet/>
      <dgm:spPr/>
      <dgm:t>
        <a:bodyPr/>
        <a:lstStyle/>
        <a:p>
          <a:endParaRPr lang="en-GB"/>
        </a:p>
      </dgm:t>
    </dgm:pt>
    <dgm:pt modelId="{CB6A1EEE-E19B-9948-925C-15DD4ADAA66D}">
      <dgm:prSet/>
      <dgm:spPr/>
      <dgm:t>
        <a:bodyPr/>
        <a:lstStyle/>
        <a:p>
          <a:pPr>
            <a:defRPr b="1"/>
          </a:pPr>
          <a:r>
            <a:rPr lang="en-AU" dirty="0"/>
            <a:t>Data</a:t>
          </a:r>
        </a:p>
      </dgm:t>
    </dgm:pt>
    <dgm:pt modelId="{D2A7D6F9-A70C-8F41-9B39-CFBBDA21DC0B}" type="parTrans" cxnId="{402D6F99-7091-F243-93B5-5529FCB210DC}">
      <dgm:prSet/>
      <dgm:spPr/>
      <dgm:t>
        <a:bodyPr/>
        <a:lstStyle/>
        <a:p>
          <a:endParaRPr lang="en-GB"/>
        </a:p>
      </dgm:t>
    </dgm:pt>
    <dgm:pt modelId="{0CB3B1EC-ACC8-FA44-BC15-98A5E59A9CDF}" type="sibTrans" cxnId="{402D6F99-7091-F243-93B5-5529FCB210DC}">
      <dgm:prSet/>
      <dgm:spPr/>
      <dgm:t>
        <a:bodyPr/>
        <a:lstStyle/>
        <a:p>
          <a:endParaRPr lang="en-GB"/>
        </a:p>
      </dgm:t>
    </dgm:pt>
    <dgm:pt modelId="{1739EB24-4352-1C4D-A850-23A2B30039BD}">
      <dgm:prSet custT="1"/>
      <dgm:spPr/>
      <dgm:t>
        <a:bodyPr/>
        <a:lstStyle/>
        <a:p>
          <a:r>
            <a:rPr lang="en-AU" sz="1300" dirty="0"/>
            <a:t>Manual Data Entry</a:t>
          </a:r>
        </a:p>
        <a:p>
          <a:r>
            <a:rPr lang="en-AU" sz="1300" dirty="0"/>
            <a:t>Incomplete or inconsistent descriptions</a:t>
          </a:r>
        </a:p>
        <a:p>
          <a:r>
            <a:rPr lang="en-AU" sz="1300" dirty="0"/>
            <a:t>Legacy Data not correctly cleaned and classified</a:t>
          </a:r>
        </a:p>
        <a:p>
          <a:r>
            <a:rPr lang="en-AU" sz="1300" dirty="0"/>
            <a:t>Inconsistent Taxonomy Usage</a:t>
          </a:r>
        </a:p>
        <a:p>
          <a:endParaRPr lang="en-AU" sz="1300" dirty="0"/>
        </a:p>
        <a:p>
          <a:endParaRPr lang="en-AU" sz="1300" dirty="0"/>
        </a:p>
      </dgm:t>
    </dgm:pt>
    <dgm:pt modelId="{C026F9B0-E54F-7E40-ACAE-ED5FEF83F19A}" type="parTrans" cxnId="{5BA2A559-137F-F842-AADB-5E68555E5B18}">
      <dgm:prSet/>
      <dgm:spPr/>
      <dgm:t>
        <a:bodyPr/>
        <a:lstStyle/>
        <a:p>
          <a:endParaRPr lang="en-GB"/>
        </a:p>
      </dgm:t>
    </dgm:pt>
    <dgm:pt modelId="{99736508-1C1B-5A40-ACA6-BB1CDA334325}" type="sibTrans" cxnId="{5BA2A559-137F-F842-AADB-5E68555E5B18}">
      <dgm:prSet/>
      <dgm:spPr/>
      <dgm:t>
        <a:bodyPr/>
        <a:lstStyle/>
        <a:p>
          <a:endParaRPr lang="en-GB"/>
        </a:p>
      </dgm:t>
    </dgm:pt>
    <dgm:pt modelId="{F547FD67-75EE-BD47-9B4B-F87E2C6BC22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AU" sz="1300" dirty="0"/>
            <a:t>People Turnover and Restructure</a:t>
          </a:r>
        </a:p>
        <a:p>
          <a:pPr>
            <a:buFont typeface="Arial" panose="020B0604020202020204" pitchFamily="34" charset="0"/>
            <a:buChar char="•"/>
          </a:pPr>
          <a:r>
            <a:rPr lang="en-AU" sz="1300" dirty="0"/>
            <a:t>Competing Priorities</a:t>
          </a:r>
        </a:p>
        <a:p>
          <a:pPr>
            <a:buFont typeface="Arial" panose="020B0604020202020204" pitchFamily="34" charset="0"/>
            <a:buChar char="•"/>
          </a:pPr>
          <a:r>
            <a:rPr lang="en-AU" sz="1300" dirty="0"/>
            <a:t>Subjective Judgement</a:t>
          </a:r>
        </a:p>
        <a:p>
          <a:pPr>
            <a:buFont typeface="Arial" panose="020B0604020202020204" pitchFamily="34" charset="0"/>
            <a:buChar char="•"/>
          </a:pPr>
          <a:r>
            <a:rPr lang="en-AU" sz="1300" dirty="0"/>
            <a:t>Lack of Accountability</a:t>
          </a:r>
        </a:p>
        <a:p>
          <a:pPr>
            <a:buFont typeface="Arial" panose="020B0604020202020204" pitchFamily="34" charset="0"/>
            <a:buChar char="•"/>
          </a:pPr>
          <a:endParaRPr lang="en-AU" sz="1300" dirty="0"/>
        </a:p>
      </dgm:t>
    </dgm:pt>
    <dgm:pt modelId="{56F6AC9C-0F8B-7543-99EA-98EBCE0B83B2}" type="parTrans" cxnId="{0C30E075-929F-C74F-8F55-718B00151C51}">
      <dgm:prSet/>
      <dgm:spPr/>
      <dgm:t>
        <a:bodyPr/>
        <a:lstStyle/>
        <a:p>
          <a:endParaRPr lang="en-GB"/>
        </a:p>
      </dgm:t>
    </dgm:pt>
    <dgm:pt modelId="{676E2116-733B-7449-AE1D-931064F156FD}" type="sibTrans" cxnId="{0C30E075-929F-C74F-8F55-718B00151C51}">
      <dgm:prSet/>
      <dgm:spPr/>
      <dgm:t>
        <a:bodyPr/>
        <a:lstStyle/>
        <a:p>
          <a:endParaRPr lang="en-GB"/>
        </a:p>
      </dgm:t>
    </dgm:pt>
    <dgm:pt modelId="{E5D1DB7A-DCF9-AF43-B91C-740392A32108}" type="pres">
      <dgm:prSet presAssocID="{51706B8D-531C-0F4C-81E1-4A1CA3D9F9D2}" presName="root" presStyleCnt="0">
        <dgm:presLayoutVars>
          <dgm:chMax/>
          <dgm:chPref/>
          <dgm:animLvl val="lvl"/>
        </dgm:presLayoutVars>
      </dgm:prSet>
      <dgm:spPr/>
    </dgm:pt>
    <dgm:pt modelId="{88643E2F-597E-DA4C-81B2-C7E412FB6335}" type="pres">
      <dgm:prSet presAssocID="{51706B8D-531C-0F4C-81E1-4A1CA3D9F9D2}" presName="divider" presStyleLbl="alignAcc1" presStyleIdx="0" presStyleCnt="1"/>
      <dgm:spPr>
        <a:solidFill>
          <a:schemeClr val="dk2">
            <a:alpha val="90000"/>
            <a:hueOff val="0"/>
            <a:satOff val="0"/>
            <a:lumOff val="0"/>
            <a:alphaOff val="0"/>
          </a:schemeClr>
        </a:solidFill>
        <a:ln w="12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 w="med" len="med"/>
        </a:ln>
        <a:effectLst/>
      </dgm:spPr>
    </dgm:pt>
    <dgm:pt modelId="{F89F09B9-39C9-B44B-B5AB-E458D85C5AAD}" type="pres">
      <dgm:prSet presAssocID="{51706B8D-531C-0F4C-81E1-4A1CA3D9F9D2}" presName="nodes" presStyleCnt="0">
        <dgm:presLayoutVars>
          <dgm:chMax/>
          <dgm:chPref/>
          <dgm:animLvl val="lvl"/>
        </dgm:presLayoutVars>
      </dgm:prSet>
      <dgm:spPr/>
    </dgm:pt>
    <dgm:pt modelId="{52972884-0ABB-9A44-AB63-62C01663CA0B}" type="pres">
      <dgm:prSet presAssocID="{348EC276-1C04-7047-B151-F29A980CC016}" presName="composite" presStyleCnt="0"/>
      <dgm:spPr/>
    </dgm:pt>
    <dgm:pt modelId="{D7F10775-274B-634B-8C69-36805C8135B9}" type="pres">
      <dgm:prSet presAssocID="{348EC276-1C04-7047-B151-F29A980CC016}" presName="ConnectorPoint" presStyleLbl="lnNode1" presStyleIdx="0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9F78BD51-92EB-F24C-8F61-2EA38F13270C}" type="pres">
      <dgm:prSet presAssocID="{348EC276-1C04-7047-B151-F29A980CC016}" presName="DropPinPlaceHolder" presStyleCnt="0"/>
      <dgm:spPr/>
    </dgm:pt>
    <dgm:pt modelId="{B567C9AC-F87B-0F49-8620-C8B0A553E1AC}" type="pres">
      <dgm:prSet presAssocID="{348EC276-1C04-7047-B151-F29A980CC016}" presName="DropPin" presStyleLbl="alignNode1" presStyleIdx="0" presStyleCnt="10"/>
      <dgm:spPr/>
    </dgm:pt>
    <dgm:pt modelId="{3E53ED3E-6047-5E45-AB96-05D86D768E59}" type="pres">
      <dgm:prSet presAssocID="{348EC276-1C04-7047-B151-F29A980CC016}" presName="Ellipse" presStyleLbl="fgAcc1" presStyleIdx="0" presStyleCnt="5"/>
      <dgm:spPr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gm:spPr>
    </dgm:pt>
    <dgm:pt modelId="{DC1D9728-C59D-5645-B01A-6C4F1E232518}" type="pres">
      <dgm:prSet presAssocID="{348EC276-1C04-7047-B151-F29A980CC016}" presName="L2TextContainer" presStyleLbl="revTx" presStyleIdx="0" presStyleCnt="5">
        <dgm:presLayoutVars>
          <dgm:bulletEnabled val="1"/>
        </dgm:presLayoutVars>
      </dgm:prSet>
      <dgm:spPr/>
    </dgm:pt>
    <dgm:pt modelId="{4CE40077-5D95-544E-B11D-CE60C0FB0B08}" type="pres">
      <dgm:prSet presAssocID="{348EC276-1C04-7047-B151-F29A980CC016}" presName="L1TextContainer" presStyleLbl="alignNode1" presStyleIdx="1" presStyleCnt="10" custLinFactNeighborX="-1524" custLinFactNeighborY="-48945">
        <dgm:presLayoutVars>
          <dgm:chMax val="1"/>
          <dgm:chPref val="1"/>
          <dgm:bulletEnabled val="1"/>
        </dgm:presLayoutVars>
      </dgm:prSet>
      <dgm:spPr/>
    </dgm:pt>
    <dgm:pt modelId="{33B4CAA4-48DE-F847-A5EE-26F9802B1986}" type="pres">
      <dgm:prSet presAssocID="{348EC276-1C04-7047-B151-F29A980CC016}" presName="ConnectLine" presStyleLbl="sibTrans1D1" presStyleIdx="0" presStyleCnt="5"/>
      <dgm:spPr/>
    </dgm:pt>
    <dgm:pt modelId="{E0DFB4A9-09AB-424E-BE8A-220C00A970AA}" type="pres">
      <dgm:prSet presAssocID="{348EC276-1C04-7047-B151-F29A980CC016}" presName="EmptyPlaceHolder" presStyleCnt="0"/>
      <dgm:spPr/>
    </dgm:pt>
    <dgm:pt modelId="{1AEE4C71-196A-3D43-932D-1B22BACD5BEC}" type="pres">
      <dgm:prSet presAssocID="{627B12E9-940E-3642-9EBE-470F5A2627A8}" presName="spaceBetweenRectangles" presStyleCnt="0"/>
      <dgm:spPr/>
    </dgm:pt>
    <dgm:pt modelId="{DFA8904F-D22C-7245-8D62-BA6CABBE3D1F}" type="pres">
      <dgm:prSet presAssocID="{869FEA66-689B-4A4D-92CF-D2C6F8C8A96A}" presName="composite" presStyleCnt="0"/>
      <dgm:spPr/>
    </dgm:pt>
    <dgm:pt modelId="{8174E5C4-0B2E-DB48-AB26-059414117CD5}" type="pres">
      <dgm:prSet presAssocID="{869FEA66-689B-4A4D-92CF-D2C6F8C8A96A}" presName="ConnectorPoint" presStyleLbl="lnNode1" presStyleIdx="1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D706702B-EC2D-7B4B-90D0-84523E56E76B}" type="pres">
      <dgm:prSet presAssocID="{869FEA66-689B-4A4D-92CF-D2C6F8C8A96A}" presName="DropPinPlaceHolder" presStyleCnt="0"/>
      <dgm:spPr/>
    </dgm:pt>
    <dgm:pt modelId="{B53A3352-C380-1E44-97D4-5DC735B70911}" type="pres">
      <dgm:prSet presAssocID="{869FEA66-689B-4A4D-92CF-D2C6F8C8A96A}" presName="DropPin" presStyleLbl="alignNode1" presStyleIdx="2" presStyleCnt="10"/>
      <dgm:spPr/>
    </dgm:pt>
    <dgm:pt modelId="{6B7FDDF2-D977-0E4F-BBD8-44325B22FB94}" type="pres">
      <dgm:prSet presAssocID="{869FEA66-689B-4A4D-92CF-D2C6F8C8A96A}" presName="Ellipse" presStyleLbl="fgAcc1" presStyleIdx="1" presStyleCnt="5"/>
      <dgm:spPr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gm:spPr>
    </dgm:pt>
    <dgm:pt modelId="{50BE6170-4F25-8D43-8825-80F069A9574C}" type="pres">
      <dgm:prSet presAssocID="{869FEA66-689B-4A4D-92CF-D2C6F8C8A96A}" presName="L2TextContainer" presStyleLbl="revTx" presStyleIdx="1" presStyleCnt="5">
        <dgm:presLayoutVars>
          <dgm:bulletEnabled val="1"/>
        </dgm:presLayoutVars>
      </dgm:prSet>
      <dgm:spPr/>
    </dgm:pt>
    <dgm:pt modelId="{5FE9B5CE-CAF2-FA45-A49E-85C0EA7CD4A6}" type="pres">
      <dgm:prSet presAssocID="{869FEA66-689B-4A4D-92CF-D2C6F8C8A96A}" presName="L1TextContainer" presStyleLbl="alignNode1" presStyleIdx="3" presStyleCnt="10" custLinFactY="-18033" custLinFactNeighborX="-2785" custLinFactNeighborY="-100000">
        <dgm:presLayoutVars>
          <dgm:chMax val="1"/>
          <dgm:chPref val="1"/>
          <dgm:bulletEnabled val="1"/>
        </dgm:presLayoutVars>
      </dgm:prSet>
      <dgm:spPr/>
    </dgm:pt>
    <dgm:pt modelId="{557B603B-5606-904C-BE20-83F6DEB07762}" type="pres">
      <dgm:prSet presAssocID="{869FEA66-689B-4A4D-92CF-D2C6F8C8A96A}" presName="ConnectLine" presStyleLbl="sibTrans1D1" presStyleIdx="1" presStyleCnt="5"/>
      <dgm:spPr/>
    </dgm:pt>
    <dgm:pt modelId="{B0697AD7-8074-CB42-935C-CE255972DF5A}" type="pres">
      <dgm:prSet presAssocID="{869FEA66-689B-4A4D-92CF-D2C6F8C8A96A}" presName="EmptyPlaceHolder" presStyleCnt="0"/>
      <dgm:spPr/>
    </dgm:pt>
    <dgm:pt modelId="{8D9F7E84-7036-B845-9CAF-D785B8894AF0}" type="pres">
      <dgm:prSet presAssocID="{4D84FF10-BD7A-F94A-BE9D-A8A1B4DE4AD8}" presName="spaceBetweenRectangles" presStyleCnt="0"/>
      <dgm:spPr/>
    </dgm:pt>
    <dgm:pt modelId="{7DBA01D0-DCCF-B345-9CA9-5899EC0327E9}" type="pres">
      <dgm:prSet presAssocID="{79315B11-33E9-0D43-A300-972431A73502}" presName="composite" presStyleCnt="0"/>
      <dgm:spPr/>
    </dgm:pt>
    <dgm:pt modelId="{F199B9CF-4E64-8246-808A-1BB8A040E22C}" type="pres">
      <dgm:prSet presAssocID="{79315B11-33E9-0D43-A300-972431A73502}" presName="ConnectorPoint" presStyleLbl="lnNode1" presStyleIdx="2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227B20A5-8254-B649-94E5-D4461A68B7B0}" type="pres">
      <dgm:prSet presAssocID="{79315B11-33E9-0D43-A300-972431A73502}" presName="DropPinPlaceHolder" presStyleCnt="0"/>
      <dgm:spPr/>
    </dgm:pt>
    <dgm:pt modelId="{5CF17EF7-DF69-5E4F-AF3E-3EB667E6EFE1}" type="pres">
      <dgm:prSet presAssocID="{79315B11-33E9-0D43-A300-972431A73502}" presName="DropPin" presStyleLbl="alignNode1" presStyleIdx="4" presStyleCnt="10"/>
      <dgm:spPr/>
    </dgm:pt>
    <dgm:pt modelId="{CDD1BE37-F428-B043-A229-38C57E4E1C3B}" type="pres">
      <dgm:prSet presAssocID="{79315B11-33E9-0D43-A300-972431A73502}" presName="Ellipse" presStyleLbl="fgAcc1" presStyleIdx="2" presStyleCnt="5"/>
      <dgm:spPr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gm:spPr>
    </dgm:pt>
    <dgm:pt modelId="{8A139CC3-8255-8747-874D-0E4BEF87A9FF}" type="pres">
      <dgm:prSet presAssocID="{79315B11-33E9-0D43-A300-972431A73502}" presName="L2TextContainer" presStyleLbl="revTx" presStyleIdx="2" presStyleCnt="5">
        <dgm:presLayoutVars>
          <dgm:bulletEnabled val="1"/>
        </dgm:presLayoutVars>
      </dgm:prSet>
      <dgm:spPr/>
    </dgm:pt>
    <dgm:pt modelId="{E1E39236-623D-6440-807F-BD146F44F7D3}" type="pres">
      <dgm:prSet presAssocID="{79315B11-33E9-0D43-A300-972431A73502}" presName="L1TextContainer" presStyleLbl="alignNode1" presStyleIdx="5" presStyleCnt="10" custLinFactNeighborX="-2720" custLinFactNeighborY="-48945">
        <dgm:presLayoutVars>
          <dgm:chMax val="1"/>
          <dgm:chPref val="1"/>
          <dgm:bulletEnabled val="1"/>
        </dgm:presLayoutVars>
      </dgm:prSet>
      <dgm:spPr/>
    </dgm:pt>
    <dgm:pt modelId="{4AC1A5B8-B64F-1D4F-AA29-9265B2729330}" type="pres">
      <dgm:prSet presAssocID="{79315B11-33E9-0D43-A300-972431A73502}" presName="ConnectLine" presStyleLbl="sibTrans1D1" presStyleIdx="2" presStyleCnt="5"/>
      <dgm:spPr/>
    </dgm:pt>
    <dgm:pt modelId="{EFC83078-8908-BE43-A1D5-F68A23637495}" type="pres">
      <dgm:prSet presAssocID="{79315B11-33E9-0D43-A300-972431A73502}" presName="EmptyPlaceHolder" presStyleCnt="0"/>
      <dgm:spPr/>
    </dgm:pt>
    <dgm:pt modelId="{953142C5-A464-3F41-81DB-9EAD50C12201}" type="pres">
      <dgm:prSet presAssocID="{E5DC2676-64F8-5C45-A383-67BBEB94D6E2}" presName="spaceBetweenRectangles" presStyleCnt="0"/>
      <dgm:spPr/>
    </dgm:pt>
    <dgm:pt modelId="{DF3D82EE-AB9D-E243-B674-CB61B7B23BEF}" type="pres">
      <dgm:prSet presAssocID="{47A57075-1503-8045-9147-6A926052EE98}" presName="composite" presStyleCnt="0"/>
      <dgm:spPr/>
    </dgm:pt>
    <dgm:pt modelId="{8F4C1260-52FE-2C4B-80B1-5628A802EEA8}" type="pres">
      <dgm:prSet presAssocID="{47A57075-1503-8045-9147-6A926052EE98}" presName="ConnectorPoint" presStyleLbl="lnNode1" presStyleIdx="3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F43FCEBE-6B42-9844-A1A5-9EC8F0CB9151}" type="pres">
      <dgm:prSet presAssocID="{47A57075-1503-8045-9147-6A926052EE98}" presName="DropPinPlaceHolder" presStyleCnt="0"/>
      <dgm:spPr/>
    </dgm:pt>
    <dgm:pt modelId="{987DE036-B47A-974B-BA7F-C4A36C339056}" type="pres">
      <dgm:prSet presAssocID="{47A57075-1503-8045-9147-6A926052EE98}" presName="DropPin" presStyleLbl="alignNode1" presStyleIdx="6" presStyleCnt="10"/>
      <dgm:spPr/>
    </dgm:pt>
    <dgm:pt modelId="{D59B5B57-3B19-5B4D-8B07-0F6532BE0ED8}" type="pres">
      <dgm:prSet presAssocID="{47A57075-1503-8045-9147-6A926052EE98}" presName="Ellipse" presStyleLbl="fgAcc1" presStyleIdx="3" presStyleCnt="5"/>
      <dgm:spPr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gm:spPr>
    </dgm:pt>
    <dgm:pt modelId="{B039D6C1-4B94-F44C-BBDA-7EB4B6FFE2A1}" type="pres">
      <dgm:prSet presAssocID="{47A57075-1503-8045-9147-6A926052EE98}" presName="L2TextContainer" presStyleLbl="revTx" presStyleIdx="3" presStyleCnt="5">
        <dgm:presLayoutVars>
          <dgm:bulletEnabled val="1"/>
        </dgm:presLayoutVars>
      </dgm:prSet>
      <dgm:spPr/>
    </dgm:pt>
    <dgm:pt modelId="{90FB9EC5-2F39-1E42-A579-492FE7FFAD3A}" type="pres">
      <dgm:prSet presAssocID="{47A57075-1503-8045-9147-6A926052EE98}" presName="L1TextContainer" presStyleLbl="alignNode1" presStyleIdx="7" presStyleCnt="10" custLinFactNeighborX="-1182" custLinFactNeighborY="-97782">
        <dgm:presLayoutVars>
          <dgm:chMax val="1"/>
          <dgm:chPref val="1"/>
          <dgm:bulletEnabled val="1"/>
        </dgm:presLayoutVars>
      </dgm:prSet>
      <dgm:spPr/>
    </dgm:pt>
    <dgm:pt modelId="{603899F0-12A9-2249-B937-3DAE60F6242A}" type="pres">
      <dgm:prSet presAssocID="{47A57075-1503-8045-9147-6A926052EE98}" presName="ConnectLine" presStyleLbl="sibTrans1D1" presStyleIdx="3" presStyleCnt="5"/>
      <dgm:spPr/>
    </dgm:pt>
    <dgm:pt modelId="{44C9EF0A-3724-2A4B-AF39-5EE7B20C06DA}" type="pres">
      <dgm:prSet presAssocID="{47A57075-1503-8045-9147-6A926052EE98}" presName="EmptyPlaceHolder" presStyleCnt="0"/>
      <dgm:spPr/>
    </dgm:pt>
    <dgm:pt modelId="{2ECAB19A-DA84-9C49-B0CA-EBE92AA7191E}" type="pres">
      <dgm:prSet presAssocID="{074F7BBB-4D09-B74B-861D-71DB30202E3D}" presName="spaceBetweenRectangles" presStyleCnt="0"/>
      <dgm:spPr/>
    </dgm:pt>
    <dgm:pt modelId="{3D2303BD-3ACB-374B-804D-90483097C9F1}" type="pres">
      <dgm:prSet presAssocID="{CB6A1EEE-E19B-9948-925C-15DD4ADAA66D}" presName="composite" presStyleCnt="0"/>
      <dgm:spPr/>
    </dgm:pt>
    <dgm:pt modelId="{1B773E17-9B2D-544E-B4B4-35F34D2E379E}" type="pres">
      <dgm:prSet presAssocID="{CB6A1EEE-E19B-9948-925C-15DD4ADAA66D}" presName="ConnectorPoint" presStyleLbl="lnNode1" presStyleIdx="4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AD3483BE-1B06-694A-8309-DECA4E330FB9}" type="pres">
      <dgm:prSet presAssocID="{CB6A1EEE-E19B-9948-925C-15DD4ADAA66D}" presName="DropPinPlaceHolder" presStyleCnt="0"/>
      <dgm:spPr/>
    </dgm:pt>
    <dgm:pt modelId="{8A692A68-F7B8-3D4C-BAD5-FF43E2DCDFAA}" type="pres">
      <dgm:prSet presAssocID="{CB6A1EEE-E19B-9948-925C-15DD4ADAA66D}" presName="DropPin" presStyleLbl="alignNode1" presStyleIdx="8" presStyleCnt="10"/>
      <dgm:spPr/>
    </dgm:pt>
    <dgm:pt modelId="{C6EAC19B-32AF-EE40-AB67-5B8ACF1F5D5A}" type="pres">
      <dgm:prSet presAssocID="{CB6A1EEE-E19B-9948-925C-15DD4ADAA66D}" presName="Ellipse" presStyleLbl="fgAcc1" presStyleIdx="4" presStyleCnt="5"/>
      <dgm:spPr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gm:spPr>
    </dgm:pt>
    <dgm:pt modelId="{C00A8E92-3DA0-684F-8699-2F334CA5EDD7}" type="pres">
      <dgm:prSet presAssocID="{CB6A1EEE-E19B-9948-925C-15DD4ADAA66D}" presName="L2TextContainer" presStyleLbl="revTx" presStyleIdx="4" presStyleCnt="5">
        <dgm:presLayoutVars>
          <dgm:bulletEnabled val="1"/>
        </dgm:presLayoutVars>
      </dgm:prSet>
      <dgm:spPr/>
    </dgm:pt>
    <dgm:pt modelId="{DDF583E8-F697-614F-B5F6-FC7D963DCA97}" type="pres">
      <dgm:prSet presAssocID="{CB6A1EEE-E19B-9948-925C-15DD4ADAA66D}" presName="L1TextContainer" presStyleLbl="alignNode1" presStyleIdx="9" presStyleCnt="10" custLinFactNeighborX="-1572" custLinFactNeighborY="-48945">
        <dgm:presLayoutVars>
          <dgm:chMax val="1"/>
          <dgm:chPref val="1"/>
          <dgm:bulletEnabled val="1"/>
        </dgm:presLayoutVars>
      </dgm:prSet>
      <dgm:spPr/>
    </dgm:pt>
    <dgm:pt modelId="{BD31B7EC-4FF1-544B-B6F7-E56B3A6FFCEB}" type="pres">
      <dgm:prSet presAssocID="{CB6A1EEE-E19B-9948-925C-15DD4ADAA66D}" presName="ConnectLine" presStyleLbl="sibTrans1D1" presStyleIdx="4" presStyleCnt="5"/>
      <dgm:spPr/>
    </dgm:pt>
    <dgm:pt modelId="{C510AAA0-5923-8541-A0BC-2E8D65609C27}" type="pres">
      <dgm:prSet presAssocID="{CB6A1EEE-E19B-9948-925C-15DD4ADAA66D}" presName="EmptyPlaceHolder" presStyleCnt="0"/>
      <dgm:spPr/>
    </dgm:pt>
  </dgm:ptLst>
  <dgm:cxnLst>
    <dgm:cxn modelId="{0A6CEB04-4F82-9345-9512-98430901DB23}" type="presOf" srcId="{79315B11-33E9-0D43-A300-972431A73502}" destId="{E1E39236-623D-6440-807F-BD146F44F7D3}" srcOrd="0" destOrd="0" presId="urn:microsoft.com/office/officeart/2024/3/layout/SimpleTimelineDefaultVariant"/>
    <dgm:cxn modelId="{C66F2F24-BF1D-1148-B5F8-B95B52E50B33}" type="presOf" srcId="{BF19D233-9538-3D45-9F99-F399CB6F42FD}" destId="{B039D6C1-4B94-F44C-BBDA-7EB4B6FFE2A1}" srcOrd="0" destOrd="0" presId="urn:microsoft.com/office/officeart/2024/3/layout/SimpleTimelineDefaultVariant"/>
    <dgm:cxn modelId="{4F1C5626-B5BB-074C-BF86-968633DFE17C}" type="presOf" srcId="{583FF186-9842-5D49-AD96-4480ED6F4AAC}" destId="{8A139CC3-8255-8747-874D-0E4BEF87A9FF}" srcOrd="0" destOrd="0" presId="urn:microsoft.com/office/officeart/2024/3/layout/SimpleTimelineDefaultVariant"/>
    <dgm:cxn modelId="{FB2EE130-654C-1446-A3DC-2C3AA0DF0474}" type="presOf" srcId="{51706B8D-531C-0F4C-81E1-4A1CA3D9F9D2}" destId="{E5D1DB7A-DCF9-AF43-B91C-740392A32108}" srcOrd="0" destOrd="0" presId="urn:microsoft.com/office/officeart/2024/3/layout/SimpleTimelineDefaultVariant"/>
    <dgm:cxn modelId="{96421551-EF2E-E24C-915D-9DF2D11FF219}" srcId="{348EC276-1C04-7047-B151-F29A980CC016}" destId="{5836F978-10FD-9E44-AB13-D54C463F14CC}" srcOrd="0" destOrd="0" parTransId="{E100864E-A944-5D48-AC3D-B1D0D034D799}" sibTransId="{469DBD17-136C-C144-8FEE-86F5FF82DDEB}"/>
    <dgm:cxn modelId="{5BA2A559-137F-F842-AADB-5E68555E5B18}" srcId="{CB6A1EEE-E19B-9948-925C-15DD4ADAA66D}" destId="{1739EB24-4352-1C4D-A850-23A2B30039BD}" srcOrd="0" destOrd="0" parTransId="{C026F9B0-E54F-7E40-ACAE-ED5FEF83F19A}" sibTransId="{99736508-1C1B-5A40-ACA6-BB1CDA334325}"/>
    <dgm:cxn modelId="{02A08D5A-6358-794B-B1A2-6A646A9E11D3}" srcId="{79315B11-33E9-0D43-A300-972431A73502}" destId="{583FF186-9842-5D49-AD96-4480ED6F4AAC}" srcOrd="0" destOrd="0" parTransId="{2D00501F-C76C-8649-BDF4-FC0FA4499805}" sibTransId="{EC06E19E-48D1-4D4C-828F-E9454E5397BF}"/>
    <dgm:cxn modelId="{F8E5A460-A7EF-B54A-9FED-864C59E8FB00}" type="presOf" srcId="{14D5C3D8-AE6F-2745-9FB8-1CA3D16D652F}" destId="{50BE6170-4F25-8D43-8825-80F069A9574C}" srcOrd="0" destOrd="0" presId="urn:microsoft.com/office/officeart/2024/3/layout/SimpleTimelineDefaultVariant"/>
    <dgm:cxn modelId="{47B0716D-04B1-754E-8C8B-505967BABF89}" srcId="{51706B8D-531C-0F4C-81E1-4A1CA3D9F9D2}" destId="{348EC276-1C04-7047-B151-F29A980CC016}" srcOrd="0" destOrd="0" parTransId="{5B3A621D-29AE-D444-81E7-7606741B426F}" sibTransId="{627B12E9-940E-3642-9EBE-470F5A2627A8}"/>
    <dgm:cxn modelId="{0C30E075-929F-C74F-8F55-718B00151C51}" srcId="{348EC276-1C04-7047-B151-F29A980CC016}" destId="{F547FD67-75EE-BD47-9B4B-F87E2C6BC225}" srcOrd="1" destOrd="0" parTransId="{56F6AC9C-0F8B-7543-99EA-98EBCE0B83B2}" sibTransId="{676E2116-733B-7449-AE1D-931064F156FD}"/>
    <dgm:cxn modelId="{E5347F7F-A854-0D41-95E8-C660E9F36D9B}" type="presOf" srcId="{F547FD67-75EE-BD47-9B4B-F87E2C6BC225}" destId="{DC1D9728-C59D-5645-B01A-6C4F1E232518}" srcOrd="0" destOrd="1" presId="urn:microsoft.com/office/officeart/2024/3/layout/SimpleTimelineDefaultVariant"/>
    <dgm:cxn modelId="{F387FE90-6F8E-BC4E-8E7C-1AFC1AB67FFD}" srcId="{869FEA66-689B-4A4D-92CF-D2C6F8C8A96A}" destId="{14D5C3D8-AE6F-2745-9FB8-1CA3D16D652F}" srcOrd="0" destOrd="0" parTransId="{7DD49076-A05D-324C-A9D6-1CECE401C294}" sibTransId="{3F6734B8-1149-A042-A4C9-6D5F94199D2B}"/>
    <dgm:cxn modelId="{6611D393-25D5-E642-AE33-8578909C517A}" srcId="{51706B8D-531C-0F4C-81E1-4A1CA3D9F9D2}" destId="{79315B11-33E9-0D43-A300-972431A73502}" srcOrd="2" destOrd="0" parTransId="{E1BE1E52-BF56-BD46-9B0F-8FE08DADA20C}" sibTransId="{E5DC2676-64F8-5C45-A383-67BBEB94D6E2}"/>
    <dgm:cxn modelId="{522E7395-8419-A34B-A3DE-DD17767BD517}" type="presOf" srcId="{5836F978-10FD-9E44-AB13-D54C463F14CC}" destId="{DC1D9728-C59D-5645-B01A-6C4F1E232518}" srcOrd="0" destOrd="0" presId="urn:microsoft.com/office/officeart/2024/3/layout/SimpleTimelineDefaultVariant"/>
    <dgm:cxn modelId="{64ED4598-8DE9-904F-920E-E4231CFF56A7}" type="presOf" srcId="{869FEA66-689B-4A4D-92CF-D2C6F8C8A96A}" destId="{5FE9B5CE-CAF2-FA45-A49E-85C0EA7CD4A6}" srcOrd="0" destOrd="0" presId="urn:microsoft.com/office/officeart/2024/3/layout/SimpleTimelineDefaultVariant"/>
    <dgm:cxn modelId="{402D6F99-7091-F243-93B5-5529FCB210DC}" srcId="{51706B8D-531C-0F4C-81E1-4A1CA3D9F9D2}" destId="{CB6A1EEE-E19B-9948-925C-15DD4ADAA66D}" srcOrd="4" destOrd="0" parTransId="{D2A7D6F9-A70C-8F41-9B39-CFBBDA21DC0B}" sibTransId="{0CB3B1EC-ACC8-FA44-BC15-98A5E59A9CDF}"/>
    <dgm:cxn modelId="{55410EAF-A348-5A44-A892-85D50F709CDC}" type="presOf" srcId="{47A57075-1503-8045-9147-6A926052EE98}" destId="{90FB9EC5-2F39-1E42-A579-492FE7FFAD3A}" srcOrd="0" destOrd="0" presId="urn:microsoft.com/office/officeart/2024/3/layout/SimpleTimelineDefaultVariant"/>
    <dgm:cxn modelId="{9A3FD9B1-FFBE-DC42-9190-E3AAEB1C69FC}" srcId="{47A57075-1503-8045-9147-6A926052EE98}" destId="{BF19D233-9538-3D45-9F99-F399CB6F42FD}" srcOrd="0" destOrd="0" parTransId="{A1EB45D7-7B5F-5B40-BE69-3EE4427DB7EB}" sibTransId="{3F08A4E7-7F46-A146-A7CF-B8FB66DFCC12}"/>
    <dgm:cxn modelId="{A0D5B2B2-6E1A-3D44-9EE6-4AA1960BE419}" srcId="{51706B8D-531C-0F4C-81E1-4A1CA3D9F9D2}" destId="{869FEA66-689B-4A4D-92CF-D2C6F8C8A96A}" srcOrd="1" destOrd="0" parTransId="{ADA3CF1D-00A3-5246-AEC7-02D2DDC02AF3}" sibTransId="{4D84FF10-BD7A-F94A-BE9D-A8A1B4DE4AD8}"/>
    <dgm:cxn modelId="{1DB504B3-3598-434F-B32F-9657C7F34054}" srcId="{51706B8D-531C-0F4C-81E1-4A1CA3D9F9D2}" destId="{47A57075-1503-8045-9147-6A926052EE98}" srcOrd="3" destOrd="0" parTransId="{FCBE2A72-303E-3F4B-AC8B-CD8B04E80C84}" sibTransId="{074F7BBB-4D09-B74B-861D-71DB30202E3D}"/>
    <dgm:cxn modelId="{887054B4-2D4F-1043-8712-9C98174A2BC9}" type="presOf" srcId="{348EC276-1C04-7047-B151-F29A980CC016}" destId="{4CE40077-5D95-544E-B11D-CE60C0FB0B08}" srcOrd="0" destOrd="0" presId="urn:microsoft.com/office/officeart/2024/3/layout/SimpleTimelineDefaultVariant"/>
    <dgm:cxn modelId="{AD63E4B7-785C-114F-84C9-7AAA97F5EFD7}" type="presOf" srcId="{1739EB24-4352-1C4D-A850-23A2B30039BD}" destId="{C00A8E92-3DA0-684F-8699-2F334CA5EDD7}" srcOrd="0" destOrd="0" presId="urn:microsoft.com/office/officeart/2024/3/layout/SimpleTimelineDefaultVariant"/>
    <dgm:cxn modelId="{4F5D0ACD-56A7-9749-906E-9D7A55E42627}" type="presOf" srcId="{CB6A1EEE-E19B-9948-925C-15DD4ADAA66D}" destId="{DDF583E8-F697-614F-B5F6-FC7D963DCA97}" srcOrd="0" destOrd="0" presId="urn:microsoft.com/office/officeart/2024/3/layout/SimpleTimelineDefaultVariant"/>
    <dgm:cxn modelId="{839717A0-5425-E04C-AF0B-B0A48B33BBF9}" type="presParOf" srcId="{E5D1DB7A-DCF9-AF43-B91C-740392A32108}" destId="{88643E2F-597E-DA4C-81B2-C7E412FB6335}" srcOrd="0" destOrd="0" presId="urn:microsoft.com/office/officeart/2024/3/layout/SimpleTimelineDefaultVariant"/>
    <dgm:cxn modelId="{DF56C21B-491E-1C4C-8BE5-8E1F5495E568}" type="presParOf" srcId="{E5D1DB7A-DCF9-AF43-B91C-740392A32108}" destId="{F89F09B9-39C9-B44B-B5AB-E458D85C5AAD}" srcOrd="1" destOrd="0" presId="urn:microsoft.com/office/officeart/2024/3/layout/SimpleTimelineDefaultVariant"/>
    <dgm:cxn modelId="{B385E0C5-A15B-514C-A665-A8AED6A5D40C}" type="presParOf" srcId="{F89F09B9-39C9-B44B-B5AB-E458D85C5AAD}" destId="{52972884-0ABB-9A44-AB63-62C01663CA0B}" srcOrd="0" destOrd="0" presId="urn:microsoft.com/office/officeart/2024/3/layout/SimpleTimelineDefaultVariant"/>
    <dgm:cxn modelId="{3D305056-7F16-4343-8685-11FC17787879}" type="presParOf" srcId="{52972884-0ABB-9A44-AB63-62C01663CA0B}" destId="{D7F10775-274B-634B-8C69-36805C8135B9}" srcOrd="0" destOrd="0" presId="urn:microsoft.com/office/officeart/2024/3/layout/SimpleTimelineDefaultVariant"/>
    <dgm:cxn modelId="{5F4BFFC2-5EF9-B842-BAF7-02E8BB7BA4E9}" type="presParOf" srcId="{52972884-0ABB-9A44-AB63-62C01663CA0B}" destId="{9F78BD51-92EB-F24C-8F61-2EA38F13270C}" srcOrd="1" destOrd="0" presId="urn:microsoft.com/office/officeart/2024/3/layout/SimpleTimelineDefaultVariant"/>
    <dgm:cxn modelId="{BA577AE2-561D-374A-A01F-05489619AAF0}" type="presParOf" srcId="{9F78BD51-92EB-F24C-8F61-2EA38F13270C}" destId="{B567C9AC-F87B-0F49-8620-C8B0A553E1AC}" srcOrd="0" destOrd="0" presId="urn:microsoft.com/office/officeart/2024/3/layout/SimpleTimelineDefaultVariant"/>
    <dgm:cxn modelId="{C11077E3-C2D6-7D4C-9589-4CC54DF4072F}" type="presParOf" srcId="{9F78BD51-92EB-F24C-8F61-2EA38F13270C}" destId="{3E53ED3E-6047-5E45-AB96-05D86D768E59}" srcOrd="1" destOrd="0" presId="urn:microsoft.com/office/officeart/2024/3/layout/SimpleTimelineDefaultVariant"/>
    <dgm:cxn modelId="{4BF9B4AE-8CC7-2944-B30F-E8989E21F1D8}" type="presParOf" srcId="{52972884-0ABB-9A44-AB63-62C01663CA0B}" destId="{DC1D9728-C59D-5645-B01A-6C4F1E232518}" srcOrd="2" destOrd="0" presId="urn:microsoft.com/office/officeart/2024/3/layout/SimpleTimelineDefaultVariant"/>
    <dgm:cxn modelId="{DF2EFF8D-277B-514D-A4FA-6C9B731562D7}" type="presParOf" srcId="{52972884-0ABB-9A44-AB63-62C01663CA0B}" destId="{4CE40077-5D95-544E-B11D-CE60C0FB0B08}" srcOrd="3" destOrd="0" presId="urn:microsoft.com/office/officeart/2024/3/layout/SimpleTimelineDefaultVariant"/>
    <dgm:cxn modelId="{04730A1A-07DC-7E49-A9E7-02E3B015EB2D}" type="presParOf" srcId="{52972884-0ABB-9A44-AB63-62C01663CA0B}" destId="{33B4CAA4-48DE-F847-A5EE-26F9802B1986}" srcOrd="4" destOrd="0" presId="urn:microsoft.com/office/officeart/2024/3/layout/SimpleTimelineDefaultVariant"/>
    <dgm:cxn modelId="{B5DFD24B-7D96-9449-8E0D-FC016115EE58}" type="presParOf" srcId="{52972884-0ABB-9A44-AB63-62C01663CA0B}" destId="{E0DFB4A9-09AB-424E-BE8A-220C00A970AA}" srcOrd="5" destOrd="0" presId="urn:microsoft.com/office/officeart/2024/3/layout/SimpleTimelineDefaultVariant"/>
    <dgm:cxn modelId="{1299E851-A698-4546-BD04-DFA1BD6BF431}" type="presParOf" srcId="{F89F09B9-39C9-B44B-B5AB-E458D85C5AAD}" destId="{1AEE4C71-196A-3D43-932D-1B22BACD5BEC}" srcOrd="1" destOrd="0" presId="urn:microsoft.com/office/officeart/2024/3/layout/SimpleTimelineDefaultVariant"/>
    <dgm:cxn modelId="{E5497FA8-BE5E-3F49-9167-11F8EA62F265}" type="presParOf" srcId="{F89F09B9-39C9-B44B-B5AB-E458D85C5AAD}" destId="{DFA8904F-D22C-7245-8D62-BA6CABBE3D1F}" srcOrd="2" destOrd="0" presId="urn:microsoft.com/office/officeart/2024/3/layout/SimpleTimelineDefaultVariant"/>
    <dgm:cxn modelId="{F4D3C076-FAB0-2741-8795-FED081B13711}" type="presParOf" srcId="{DFA8904F-D22C-7245-8D62-BA6CABBE3D1F}" destId="{8174E5C4-0B2E-DB48-AB26-059414117CD5}" srcOrd="0" destOrd="0" presId="urn:microsoft.com/office/officeart/2024/3/layout/SimpleTimelineDefaultVariant"/>
    <dgm:cxn modelId="{5844032D-234D-D346-AE5B-CCD2881FB021}" type="presParOf" srcId="{DFA8904F-D22C-7245-8D62-BA6CABBE3D1F}" destId="{D706702B-EC2D-7B4B-90D0-84523E56E76B}" srcOrd="1" destOrd="0" presId="urn:microsoft.com/office/officeart/2024/3/layout/SimpleTimelineDefaultVariant"/>
    <dgm:cxn modelId="{07994838-905E-AE48-B969-4EFDCD9FF0AD}" type="presParOf" srcId="{D706702B-EC2D-7B4B-90D0-84523E56E76B}" destId="{B53A3352-C380-1E44-97D4-5DC735B70911}" srcOrd="0" destOrd="0" presId="urn:microsoft.com/office/officeart/2024/3/layout/SimpleTimelineDefaultVariant"/>
    <dgm:cxn modelId="{21067F36-82E1-034F-99A0-17382EB3A7F9}" type="presParOf" srcId="{D706702B-EC2D-7B4B-90D0-84523E56E76B}" destId="{6B7FDDF2-D977-0E4F-BBD8-44325B22FB94}" srcOrd="1" destOrd="0" presId="urn:microsoft.com/office/officeart/2024/3/layout/SimpleTimelineDefaultVariant"/>
    <dgm:cxn modelId="{B65B8810-BC50-4841-BC00-6BC8FCBAC1C2}" type="presParOf" srcId="{DFA8904F-D22C-7245-8D62-BA6CABBE3D1F}" destId="{50BE6170-4F25-8D43-8825-80F069A9574C}" srcOrd="2" destOrd="0" presId="urn:microsoft.com/office/officeart/2024/3/layout/SimpleTimelineDefaultVariant"/>
    <dgm:cxn modelId="{0CC39078-9BE1-3847-A85C-77998316EBB3}" type="presParOf" srcId="{DFA8904F-D22C-7245-8D62-BA6CABBE3D1F}" destId="{5FE9B5CE-CAF2-FA45-A49E-85C0EA7CD4A6}" srcOrd="3" destOrd="0" presId="urn:microsoft.com/office/officeart/2024/3/layout/SimpleTimelineDefaultVariant"/>
    <dgm:cxn modelId="{1B576036-0E99-5C4D-B851-E3A4600EAADD}" type="presParOf" srcId="{DFA8904F-D22C-7245-8D62-BA6CABBE3D1F}" destId="{557B603B-5606-904C-BE20-83F6DEB07762}" srcOrd="4" destOrd="0" presId="urn:microsoft.com/office/officeart/2024/3/layout/SimpleTimelineDefaultVariant"/>
    <dgm:cxn modelId="{653A8FDB-A1D5-9D43-B3F6-032BD79FD814}" type="presParOf" srcId="{DFA8904F-D22C-7245-8D62-BA6CABBE3D1F}" destId="{B0697AD7-8074-CB42-935C-CE255972DF5A}" srcOrd="5" destOrd="0" presId="urn:microsoft.com/office/officeart/2024/3/layout/SimpleTimelineDefaultVariant"/>
    <dgm:cxn modelId="{8BA5333B-C2D5-8946-B091-3F0FD0031005}" type="presParOf" srcId="{F89F09B9-39C9-B44B-B5AB-E458D85C5AAD}" destId="{8D9F7E84-7036-B845-9CAF-D785B8894AF0}" srcOrd="3" destOrd="0" presId="urn:microsoft.com/office/officeart/2024/3/layout/SimpleTimelineDefaultVariant"/>
    <dgm:cxn modelId="{8FFABD91-7A11-D548-9F58-BD977640F71A}" type="presParOf" srcId="{F89F09B9-39C9-B44B-B5AB-E458D85C5AAD}" destId="{7DBA01D0-DCCF-B345-9CA9-5899EC0327E9}" srcOrd="4" destOrd="0" presId="urn:microsoft.com/office/officeart/2024/3/layout/SimpleTimelineDefaultVariant"/>
    <dgm:cxn modelId="{F82155FF-775B-6B48-8757-3D644DD201AA}" type="presParOf" srcId="{7DBA01D0-DCCF-B345-9CA9-5899EC0327E9}" destId="{F199B9CF-4E64-8246-808A-1BB8A040E22C}" srcOrd="0" destOrd="0" presId="urn:microsoft.com/office/officeart/2024/3/layout/SimpleTimelineDefaultVariant"/>
    <dgm:cxn modelId="{5B946456-1169-494A-86E3-D33F00145AB2}" type="presParOf" srcId="{7DBA01D0-DCCF-B345-9CA9-5899EC0327E9}" destId="{227B20A5-8254-B649-94E5-D4461A68B7B0}" srcOrd="1" destOrd="0" presId="urn:microsoft.com/office/officeart/2024/3/layout/SimpleTimelineDefaultVariant"/>
    <dgm:cxn modelId="{21C7463A-E58D-4543-AFA9-2EBBFCA51214}" type="presParOf" srcId="{227B20A5-8254-B649-94E5-D4461A68B7B0}" destId="{5CF17EF7-DF69-5E4F-AF3E-3EB667E6EFE1}" srcOrd="0" destOrd="0" presId="urn:microsoft.com/office/officeart/2024/3/layout/SimpleTimelineDefaultVariant"/>
    <dgm:cxn modelId="{F301F8E3-7F5A-CD49-8FD8-EFBB81340302}" type="presParOf" srcId="{227B20A5-8254-B649-94E5-D4461A68B7B0}" destId="{CDD1BE37-F428-B043-A229-38C57E4E1C3B}" srcOrd="1" destOrd="0" presId="urn:microsoft.com/office/officeart/2024/3/layout/SimpleTimelineDefaultVariant"/>
    <dgm:cxn modelId="{809E8CCA-4091-844B-BB18-865EDACCB155}" type="presParOf" srcId="{7DBA01D0-DCCF-B345-9CA9-5899EC0327E9}" destId="{8A139CC3-8255-8747-874D-0E4BEF87A9FF}" srcOrd="2" destOrd="0" presId="urn:microsoft.com/office/officeart/2024/3/layout/SimpleTimelineDefaultVariant"/>
    <dgm:cxn modelId="{3065ACA2-37AF-A341-B0B7-DBD545C2C2F1}" type="presParOf" srcId="{7DBA01D0-DCCF-B345-9CA9-5899EC0327E9}" destId="{E1E39236-623D-6440-807F-BD146F44F7D3}" srcOrd="3" destOrd="0" presId="urn:microsoft.com/office/officeart/2024/3/layout/SimpleTimelineDefaultVariant"/>
    <dgm:cxn modelId="{63284499-22DC-BC46-9ED5-DA84490E4654}" type="presParOf" srcId="{7DBA01D0-DCCF-B345-9CA9-5899EC0327E9}" destId="{4AC1A5B8-B64F-1D4F-AA29-9265B2729330}" srcOrd="4" destOrd="0" presId="urn:microsoft.com/office/officeart/2024/3/layout/SimpleTimelineDefaultVariant"/>
    <dgm:cxn modelId="{7CF5C3EF-6D00-6A46-B566-04910CCAF39B}" type="presParOf" srcId="{7DBA01D0-DCCF-B345-9CA9-5899EC0327E9}" destId="{EFC83078-8908-BE43-A1D5-F68A23637495}" srcOrd="5" destOrd="0" presId="urn:microsoft.com/office/officeart/2024/3/layout/SimpleTimelineDefaultVariant"/>
    <dgm:cxn modelId="{8E83C89D-2C1D-704C-ACEE-F035A95AE1BD}" type="presParOf" srcId="{F89F09B9-39C9-B44B-B5AB-E458D85C5AAD}" destId="{953142C5-A464-3F41-81DB-9EAD50C12201}" srcOrd="5" destOrd="0" presId="urn:microsoft.com/office/officeart/2024/3/layout/SimpleTimelineDefaultVariant"/>
    <dgm:cxn modelId="{3C4943B8-E6E3-544D-B8DC-9C74A84D0BC4}" type="presParOf" srcId="{F89F09B9-39C9-B44B-B5AB-E458D85C5AAD}" destId="{DF3D82EE-AB9D-E243-B674-CB61B7B23BEF}" srcOrd="6" destOrd="0" presId="urn:microsoft.com/office/officeart/2024/3/layout/SimpleTimelineDefaultVariant"/>
    <dgm:cxn modelId="{619E6746-4DFD-E64A-BBF1-1CE9CAAC44EA}" type="presParOf" srcId="{DF3D82EE-AB9D-E243-B674-CB61B7B23BEF}" destId="{8F4C1260-52FE-2C4B-80B1-5628A802EEA8}" srcOrd="0" destOrd="0" presId="urn:microsoft.com/office/officeart/2024/3/layout/SimpleTimelineDefaultVariant"/>
    <dgm:cxn modelId="{FEC79F63-1D45-A847-9AD2-46BA465FF1B0}" type="presParOf" srcId="{DF3D82EE-AB9D-E243-B674-CB61B7B23BEF}" destId="{F43FCEBE-6B42-9844-A1A5-9EC8F0CB9151}" srcOrd="1" destOrd="0" presId="urn:microsoft.com/office/officeart/2024/3/layout/SimpleTimelineDefaultVariant"/>
    <dgm:cxn modelId="{4F8A193E-8998-5844-A1EF-E76973780B42}" type="presParOf" srcId="{F43FCEBE-6B42-9844-A1A5-9EC8F0CB9151}" destId="{987DE036-B47A-974B-BA7F-C4A36C339056}" srcOrd="0" destOrd="0" presId="urn:microsoft.com/office/officeart/2024/3/layout/SimpleTimelineDefaultVariant"/>
    <dgm:cxn modelId="{CE6B2ECA-7C63-B540-BC21-F101B052BBEC}" type="presParOf" srcId="{F43FCEBE-6B42-9844-A1A5-9EC8F0CB9151}" destId="{D59B5B57-3B19-5B4D-8B07-0F6532BE0ED8}" srcOrd="1" destOrd="0" presId="urn:microsoft.com/office/officeart/2024/3/layout/SimpleTimelineDefaultVariant"/>
    <dgm:cxn modelId="{9988E4F5-BE28-6340-90A5-D9A35A9E8083}" type="presParOf" srcId="{DF3D82EE-AB9D-E243-B674-CB61B7B23BEF}" destId="{B039D6C1-4B94-F44C-BBDA-7EB4B6FFE2A1}" srcOrd="2" destOrd="0" presId="urn:microsoft.com/office/officeart/2024/3/layout/SimpleTimelineDefaultVariant"/>
    <dgm:cxn modelId="{3EF35F2E-D8B1-7640-9E19-B51FB1E6D4FE}" type="presParOf" srcId="{DF3D82EE-AB9D-E243-B674-CB61B7B23BEF}" destId="{90FB9EC5-2F39-1E42-A579-492FE7FFAD3A}" srcOrd="3" destOrd="0" presId="urn:microsoft.com/office/officeart/2024/3/layout/SimpleTimelineDefaultVariant"/>
    <dgm:cxn modelId="{1556C20C-2EDD-D040-8234-0ABDEAE6BD23}" type="presParOf" srcId="{DF3D82EE-AB9D-E243-B674-CB61B7B23BEF}" destId="{603899F0-12A9-2249-B937-3DAE60F6242A}" srcOrd="4" destOrd="0" presId="urn:microsoft.com/office/officeart/2024/3/layout/SimpleTimelineDefaultVariant"/>
    <dgm:cxn modelId="{758C8A3D-7B8D-5C43-A352-001CDBB25199}" type="presParOf" srcId="{DF3D82EE-AB9D-E243-B674-CB61B7B23BEF}" destId="{44C9EF0A-3724-2A4B-AF39-5EE7B20C06DA}" srcOrd="5" destOrd="0" presId="urn:microsoft.com/office/officeart/2024/3/layout/SimpleTimelineDefaultVariant"/>
    <dgm:cxn modelId="{DF7DDD49-C63B-3945-82E1-950FF1CE4D4C}" type="presParOf" srcId="{F89F09B9-39C9-B44B-B5AB-E458D85C5AAD}" destId="{2ECAB19A-DA84-9C49-B0CA-EBE92AA7191E}" srcOrd="7" destOrd="0" presId="urn:microsoft.com/office/officeart/2024/3/layout/SimpleTimelineDefaultVariant"/>
    <dgm:cxn modelId="{E7632B45-EEF2-5D4F-8604-1C18A4A96FE0}" type="presParOf" srcId="{F89F09B9-39C9-B44B-B5AB-E458D85C5AAD}" destId="{3D2303BD-3ACB-374B-804D-90483097C9F1}" srcOrd="8" destOrd="0" presId="urn:microsoft.com/office/officeart/2024/3/layout/SimpleTimelineDefaultVariant"/>
    <dgm:cxn modelId="{A3AE0D90-C91E-7340-BEC3-1AE560A17537}" type="presParOf" srcId="{3D2303BD-3ACB-374B-804D-90483097C9F1}" destId="{1B773E17-9B2D-544E-B4B4-35F34D2E379E}" srcOrd="0" destOrd="0" presId="urn:microsoft.com/office/officeart/2024/3/layout/SimpleTimelineDefaultVariant"/>
    <dgm:cxn modelId="{1E603BEB-1672-934B-99B1-37BBF4DA292A}" type="presParOf" srcId="{3D2303BD-3ACB-374B-804D-90483097C9F1}" destId="{AD3483BE-1B06-694A-8309-DECA4E330FB9}" srcOrd="1" destOrd="0" presId="urn:microsoft.com/office/officeart/2024/3/layout/SimpleTimelineDefaultVariant"/>
    <dgm:cxn modelId="{268FA9F0-75E1-DA40-B73F-E3B1D17662C7}" type="presParOf" srcId="{AD3483BE-1B06-694A-8309-DECA4E330FB9}" destId="{8A692A68-F7B8-3D4C-BAD5-FF43E2DCDFAA}" srcOrd="0" destOrd="0" presId="urn:microsoft.com/office/officeart/2024/3/layout/SimpleTimelineDefaultVariant"/>
    <dgm:cxn modelId="{B80E4551-CC7D-7147-9F54-E02C7C9D937C}" type="presParOf" srcId="{AD3483BE-1B06-694A-8309-DECA4E330FB9}" destId="{C6EAC19B-32AF-EE40-AB67-5B8ACF1F5D5A}" srcOrd="1" destOrd="0" presId="urn:microsoft.com/office/officeart/2024/3/layout/SimpleTimelineDefaultVariant"/>
    <dgm:cxn modelId="{3DE45E5D-3AF6-854D-B39A-37A6273ED5C7}" type="presParOf" srcId="{3D2303BD-3ACB-374B-804D-90483097C9F1}" destId="{C00A8E92-3DA0-684F-8699-2F334CA5EDD7}" srcOrd="2" destOrd="0" presId="urn:microsoft.com/office/officeart/2024/3/layout/SimpleTimelineDefaultVariant"/>
    <dgm:cxn modelId="{BF919E37-A241-D945-A519-E6036E18C183}" type="presParOf" srcId="{3D2303BD-3ACB-374B-804D-90483097C9F1}" destId="{DDF583E8-F697-614F-B5F6-FC7D963DCA97}" srcOrd="3" destOrd="0" presId="urn:microsoft.com/office/officeart/2024/3/layout/SimpleTimelineDefaultVariant"/>
    <dgm:cxn modelId="{3D244E95-97ED-1D46-9A50-A855DEBD084B}" type="presParOf" srcId="{3D2303BD-3ACB-374B-804D-90483097C9F1}" destId="{BD31B7EC-4FF1-544B-B6F7-E56B3A6FFCEB}" srcOrd="4" destOrd="0" presId="urn:microsoft.com/office/officeart/2024/3/layout/SimpleTimelineDefaultVariant"/>
    <dgm:cxn modelId="{866D80B0-7387-B74A-846D-1F6BBD029288}" type="presParOf" srcId="{3D2303BD-3ACB-374B-804D-90483097C9F1}" destId="{C510AAA0-5923-8541-A0BC-2E8D65609C27}" srcOrd="5" destOrd="0" presId="urn:microsoft.com/office/officeart/2024/3/layout/SimpleTimelineDefaultVaria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E3D2ED-7622-E24E-B5B2-F9960996561F}" type="doc">
      <dgm:prSet loTypeId="urn:microsoft.com/office/officeart/2005/8/layout/process1" loCatId="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9276F46C-84B6-3E41-8BE8-9E58DF966268}">
      <dgm:prSet phldrT="[Text]"/>
      <dgm:spPr/>
      <dgm:t>
        <a:bodyPr/>
        <a:lstStyle/>
        <a:p>
          <a:r>
            <a:rPr lang="en-GB" b="1" dirty="0"/>
            <a:t>Stage 1 </a:t>
          </a:r>
        </a:p>
        <a:p>
          <a:r>
            <a:rPr lang="en-GB" dirty="0"/>
            <a:t>Invoice Spend Classification</a:t>
          </a:r>
        </a:p>
      </dgm:t>
    </dgm:pt>
    <dgm:pt modelId="{1A81B261-3BB3-9A44-B512-A290E9EB3DD8}" type="parTrans" cxnId="{C85F4122-7716-CB41-B5EE-1AB08549E28D}">
      <dgm:prSet/>
      <dgm:spPr/>
      <dgm:t>
        <a:bodyPr/>
        <a:lstStyle/>
        <a:p>
          <a:endParaRPr lang="en-GB"/>
        </a:p>
      </dgm:t>
    </dgm:pt>
    <dgm:pt modelId="{76A98FD2-576A-E645-9733-6E130872002C}" type="sibTrans" cxnId="{C85F4122-7716-CB41-B5EE-1AB08549E28D}">
      <dgm:prSet/>
      <dgm:spPr/>
      <dgm:t>
        <a:bodyPr/>
        <a:lstStyle/>
        <a:p>
          <a:endParaRPr lang="en-GB"/>
        </a:p>
      </dgm:t>
    </dgm:pt>
    <dgm:pt modelId="{B67EB6EA-1A6D-564B-9B0B-C213F8042C1E}">
      <dgm:prSet phldrT="[Text]"/>
      <dgm:spPr/>
      <dgm:t>
        <a:bodyPr/>
        <a:lstStyle/>
        <a:p>
          <a:r>
            <a:rPr lang="en-GB" b="1" dirty="0"/>
            <a:t>Stage 2</a:t>
          </a:r>
        </a:p>
        <a:p>
          <a:r>
            <a:rPr lang="en-GB" dirty="0"/>
            <a:t>Time Series Spend Forecasting</a:t>
          </a:r>
        </a:p>
      </dgm:t>
    </dgm:pt>
    <dgm:pt modelId="{31EAA858-0CF6-D642-806C-1D2E2405AC6E}" type="parTrans" cxnId="{E6EE8E3C-1B44-A346-9336-03DCB879BA35}">
      <dgm:prSet/>
      <dgm:spPr/>
      <dgm:t>
        <a:bodyPr/>
        <a:lstStyle/>
        <a:p>
          <a:endParaRPr lang="en-GB"/>
        </a:p>
      </dgm:t>
    </dgm:pt>
    <dgm:pt modelId="{E388672E-34E3-3145-85F7-E5DDE077D799}" type="sibTrans" cxnId="{E6EE8E3C-1B44-A346-9336-03DCB879BA35}">
      <dgm:prSet/>
      <dgm:spPr/>
      <dgm:t>
        <a:bodyPr/>
        <a:lstStyle/>
        <a:p>
          <a:endParaRPr lang="en-GB"/>
        </a:p>
      </dgm:t>
    </dgm:pt>
    <dgm:pt modelId="{4AD0699D-5CE0-0145-AB63-320722D1FBDF}">
      <dgm:prSet phldrT="[Text]"/>
      <dgm:spPr/>
      <dgm:t>
        <a:bodyPr/>
        <a:lstStyle/>
        <a:p>
          <a:r>
            <a:rPr lang="en-GB" b="1" dirty="0"/>
            <a:t>Stage 3</a:t>
          </a:r>
        </a:p>
        <a:p>
          <a:r>
            <a:rPr lang="en-GB" dirty="0"/>
            <a:t>Drift Monitoring</a:t>
          </a:r>
        </a:p>
      </dgm:t>
    </dgm:pt>
    <dgm:pt modelId="{EFE1E988-0914-6B46-A45C-49976938987A}" type="parTrans" cxnId="{F3D68412-EEDF-5F45-986C-77067823ECF1}">
      <dgm:prSet/>
      <dgm:spPr/>
      <dgm:t>
        <a:bodyPr/>
        <a:lstStyle/>
        <a:p>
          <a:endParaRPr lang="en-GB"/>
        </a:p>
      </dgm:t>
    </dgm:pt>
    <dgm:pt modelId="{9EDD1091-9DE6-2140-BF69-CEB120D564DB}" type="sibTrans" cxnId="{F3D68412-EEDF-5F45-986C-77067823ECF1}">
      <dgm:prSet/>
      <dgm:spPr/>
      <dgm:t>
        <a:bodyPr/>
        <a:lstStyle/>
        <a:p>
          <a:endParaRPr lang="en-GB"/>
        </a:p>
      </dgm:t>
    </dgm:pt>
    <dgm:pt modelId="{184C322B-A4A5-0F41-B6FA-9409F3C07A39}">
      <dgm:prSet/>
      <dgm:spPr/>
      <dgm:t>
        <a:bodyPr/>
        <a:lstStyle/>
        <a:p>
          <a:r>
            <a:rPr lang="en-GB" b="1" dirty="0"/>
            <a:t>Stage 4</a:t>
          </a:r>
        </a:p>
        <a:p>
          <a:r>
            <a:rPr lang="en-GB" dirty="0"/>
            <a:t>Deployment</a:t>
          </a:r>
        </a:p>
        <a:p>
          <a:r>
            <a:rPr lang="en-GB" dirty="0"/>
            <a:t>(Dashboard)</a:t>
          </a:r>
        </a:p>
      </dgm:t>
    </dgm:pt>
    <dgm:pt modelId="{CC0D1B3D-9941-AA48-8F08-F8759D6B00AC}" type="parTrans" cxnId="{B6D341D1-4AD0-1F4E-9210-6F4046522708}">
      <dgm:prSet/>
      <dgm:spPr/>
      <dgm:t>
        <a:bodyPr/>
        <a:lstStyle/>
        <a:p>
          <a:endParaRPr lang="en-GB"/>
        </a:p>
      </dgm:t>
    </dgm:pt>
    <dgm:pt modelId="{8A2819E2-EB61-A743-948B-1E3D6679FE9D}" type="sibTrans" cxnId="{B6D341D1-4AD0-1F4E-9210-6F4046522708}">
      <dgm:prSet/>
      <dgm:spPr/>
      <dgm:t>
        <a:bodyPr/>
        <a:lstStyle/>
        <a:p>
          <a:endParaRPr lang="en-GB"/>
        </a:p>
      </dgm:t>
    </dgm:pt>
    <dgm:pt modelId="{FFA43349-18F8-094E-A2B6-2AA95FE6C5F6}" type="pres">
      <dgm:prSet presAssocID="{48E3D2ED-7622-E24E-B5B2-F9960996561F}" presName="Name0" presStyleCnt="0">
        <dgm:presLayoutVars>
          <dgm:dir/>
          <dgm:resizeHandles val="exact"/>
        </dgm:presLayoutVars>
      </dgm:prSet>
      <dgm:spPr/>
    </dgm:pt>
    <dgm:pt modelId="{A36E1DC5-BD88-224D-85CA-8F55158B673E}" type="pres">
      <dgm:prSet presAssocID="{9276F46C-84B6-3E41-8BE8-9E58DF966268}" presName="node" presStyleLbl="node1" presStyleIdx="0" presStyleCnt="4">
        <dgm:presLayoutVars>
          <dgm:bulletEnabled val="1"/>
        </dgm:presLayoutVars>
      </dgm:prSet>
      <dgm:spPr/>
    </dgm:pt>
    <dgm:pt modelId="{35A388E6-9354-C449-B7F8-CF646E265FAA}" type="pres">
      <dgm:prSet presAssocID="{76A98FD2-576A-E645-9733-6E130872002C}" presName="sibTrans" presStyleLbl="sibTrans2D1" presStyleIdx="0" presStyleCnt="3"/>
      <dgm:spPr/>
    </dgm:pt>
    <dgm:pt modelId="{AA919285-6249-4545-A20E-93DEF2716A1F}" type="pres">
      <dgm:prSet presAssocID="{76A98FD2-576A-E645-9733-6E130872002C}" presName="connectorText" presStyleLbl="sibTrans2D1" presStyleIdx="0" presStyleCnt="3"/>
      <dgm:spPr/>
    </dgm:pt>
    <dgm:pt modelId="{B5FF5A50-4C0F-B84D-A195-6AA4A27C7EB2}" type="pres">
      <dgm:prSet presAssocID="{B67EB6EA-1A6D-564B-9B0B-C213F8042C1E}" presName="node" presStyleLbl="node1" presStyleIdx="1" presStyleCnt="4">
        <dgm:presLayoutVars>
          <dgm:bulletEnabled val="1"/>
        </dgm:presLayoutVars>
      </dgm:prSet>
      <dgm:spPr/>
    </dgm:pt>
    <dgm:pt modelId="{F79E5CA8-E358-CE46-859E-FD6516A2669A}" type="pres">
      <dgm:prSet presAssocID="{E388672E-34E3-3145-85F7-E5DDE077D799}" presName="sibTrans" presStyleLbl="sibTrans2D1" presStyleIdx="1" presStyleCnt="3"/>
      <dgm:spPr/>
    </dgm:pt>
    <dgm:pt modelId="{59C7500D-C0C9-D646-ACDF-8639A90B3733}" type="pres">
      <dgm:prSet presAssocID="{E388672E-34E3-3145-85F7-E5DDE077D799}" presName="connectorText" presStyleLbl="sibTrans2D1" presStyleIdx="1" presStyleCnt="3"/>
      <dgm:spPr/>
    </dgm:pt>
    <dgm:pt modelId="{4E6EFD9C-31F4-E14A-99C1-E4DB7EF64340}" type="pres">
      <dgm:prSet presAssocID="{4AD0699D-5CE0-0145-AB63-320722D1FBDF}" presName="node" presStyleLbl="node1" presStyleIdx="2" presStyleCnt="4">
        <dgm:presLayoutVars>
          <dgm:bulletEnabled val="1"/>
        </dgm:presLayoutVars>
      </dgm:prSet>
      <dgm:spPr/>
    </dgm:pt>
    <dgm:pt modelId="{929430D8-FF46-5B4F-AB37-FFD9979E68D0}" type="pres">
      <dgm:prSet presAssocID="{9EDD1091-9DE6-2140-BF69-CEB120D564DB}" presName="sibTrans" presStyleLbl="sibTrans2D1" presStyleIdx="2" presStyleCnt="3"/>
      <dgm:spPr/>
    </dgm:pt>
    <dgm:pt modelId="{3B679058-8D80-B440-8B53-D066005170A5}" type="pres">
      <dgm:prSet presAssocID="{9EDD1091-9DE6-2140-BF69-CEB120D564DB}" presName="connectorText" presStyleLbl="sibTrans2D1" presStyleIdx="2" presStyleCnt="3"/>
      <dgm:spPr/>
    </dgm:pt>
    <dgm:pt modelId="{E7BC1922-DE99-CD40-9731-6F0855EE0A01}" type="pres">
      <dgm:prSet presAssocID="{184C322B-A4A5-0F41-B6FA-9409F3C07A39}" presName="node" presStyleLbl="node1" presStyleIdx="3" presStyleCnt="4">
        <dgm:presLayoutVars>
          <dgm:bulletEnabled val="1"/>
        </dgm:presLayoutVars>
      </dgm:prSet>
      <dgm:spPr/>
    </dgm:pt>
  </dgm:ptLst>
  <dgm:cxnLst>
    <dgm:cxn modelId="{2A026A00-66E8-CE4F-B491-CCB9F0148A6C}" type="presOf" srcId="{9EDD1091-9DE6-2140-BF69-CEB120D564DB}" destId="{3B679058-8D80-B440-8B53-D066005170A5}" srcOrd="1" destOrd="0" presId="urn:microsoft.com/office/officeart/2005/8/layout/process1"/>
    <dgm:cxn modelId="{78C60F01-54B9-D449-B6C1-09FA1A381141}" type="presOf" srcId="{4AD0699D-5CE0-0145-AB63-320722D1FBDF}" destId="{4E6EFD9C-31F4-E14A-99C1-E4DB7EF64340}" srcOrd="0" destOrd="0" presId="urn:microsoft.com/office/officeart/2005/8/layout/process1"/>
    <dgm:cxn modelId="{F3D68412-EEDF-5F45-986C-77067823ECF1}" srcId="{48E3D2ED-7622-E24E-B5B2-F9960996561F}" destId="{4AD0699D-5CE0-0145-AB63-320722D1FBDF}" srcOrd="2" destOrd="0" parTransId="{EFE1E988-0914-6B46-A45C-49976938987A}" sibTransId="{9EDD1091-9DE6-2140-BF69-CEB120D564DB}"/>
    <dgm:cxn modelId="{5F1B371D-D87B-F34C-B81A-E73F908E2975}" type="presOf" srcId="{E388672E-34E3-3145-85F7-E5DDE077D799}" destId="{F79E5CA8-E358-CE46-859E-FD6516A2669A}" srcOrd="0" destOrd="0" presId="urn:microsoft.com/office/officeart/2005/8/layout/process1"/>
    <dgm:cxn modelId="{C85F4122-7716-CB41-B5EE-1AB08549E28D}" srcId="{48E3D2ED-7622-E24E-B5B2-F9960996561F}" destId="{9276F46C-84B6-3E41-8BE8-9E58DF966268}" srcOrd="0" destOrd="0" parTransId="{1A81B261-3BB3-9A44-B512-A290E9EB3DD8}" sibTransId="{76A98FD2-576A-E645-9733-6E130872002C}"/>
    <dgm:cxn modelId="{CC5DD234-DA81-D04C-B4C5-F08B7E47C1EE}" type="presOf" srcId="{184C322B-A4A5-0F41-B6FA-9409F3C07A39}" destId="{E7BC1922-DE99-CD40-9731-6F0855EE0A01}" srcOrd="0" destOrd="0" presId="urn:microsoft.com/office/officeart/2005/8/layout/process1"/>
    <dgm:cxn modelId="{E6EE8E3C-1B44-A346-9336-03DCB879BA35}" srcId="{48E3D2ED-7622-E24E-B5B2-F9960996561F}" destId="{B67EB6EA-1A6D-564B-9B0B-C213F8042C1E}" srcOrd="1" destOrd="0" parTransId="{31EAA858-0CF6-D642-806C-1D2E2405AC6E}" sibTransId="{E388672E-34E3-3145-85F7-E5DDE077D799}"/>
    <dgm:cxn modelId="{2038ED70-E1A9-8A4E-85F9-67AC30B18025}" type="presOf" srcId="{9276F46C-84B6-3E41-8BE8-9E58DF966268}" destId="{A36E1DC5-BD88-224D-85CA-8F55158B673E}" srcOrd="0" destOrd="0" presId="urn:microsoft.com/office/officeart/2005/8/layout/process1"/>
    <dgm:cxn modelId="{DD2A0D7E-797C-4943-9B95-66E17D0FB5B2}" type="presOf" srcId="{48E3D2ED-7622-E24E-B5B2-F9960996561F}" destId="{FFA43349-18F8-094E-A2B6-2AA95FE6C5F6}" srcOrd="0" destOrd="0" presId="urn:microsoft.com/office/officeart/2005/8/layout/process1"/>
    <dgm:cxn modelId="{56A614A5-4B49-6544-BF27-08BA675F876D}" type="presOf" srcId="{B67EB6EA-1A6D-564B-9B0B-C213F8042C1E}" destId="{B5FF5A50-4C0F-B84D-A195-6AA4A27C7EB2}" srcOrd="0" destOrd="0" presId="urn:microsoft.com/office/officeart/2005/8/layout/process1"/>
    <dgm:cxn modelId="{784717D0-783E-024B-A74D-1C52CE196DBF}" type="presOf" srcId="{76A98FD2-576A-E645-9733-6E130872002C}" destId="{AA919285-6249-4545-A20E-93DEF2716A1F}" srcOrd="1" destOrd="0" presId="urn:microsoft.com/office/officeart/2005/8/layout/process1"/>
    <dgm:cxn modelId="{B6D341D1-4AD0-1F4E-9210-6F4046522708}" srcId="{48E3D2ED-7622-E24E-B5B2-F9960996561F}" destId="{184C322B-A4A5-0F41-B6FA-9409F3C07A39}" srcOrd="3" destOrd="0" parTransId="{CC0D1B3D-9941-AA48-8F08-F8759D6B00AC}" sibTransId="{8A2819E2-EB61-A743-948B-1E3D6679FE9D}"/>
    <dgm:cxn modelId="{A9877EE0-2F01-6F48-B661-4B2F60AC57F3}" type="presOf" srcId="{9EDD1091-9DE6-2140-BF69-CEB120D564DB}" destId="{929430D8-FF46-5B4F-AB37-FFD9979E68D0}" srcOrd="0" destOrd="0" presId="urn:microsoft.com/office/officeart/2005/8/layout/process1"/>
    <dgm:cxn modelId="{74220DF0-CCBE-814D-ADCC-6A60B4A5692C}" type="presOf" srcId="{76A98FD2-576A-E645-9733-6E130872002C}" destId="{35A388E6-9354-C449-B7F8-CF646E265FAA}" srcOrd="0" destOrd="0" presId="urn:microsoft.com/office/officeart/2005/8/layout/process1"/>
    <dgm:cxn modelId="{3EDAD8FA-E3EB-B140-ABEB-550E6D3AA712}" type="presOf" srcId="{E388672E-34E3-3145-85F7-E5DDE077D799}" destId="{59C7500D-C0C9-D646-ACDF-8639A90B3733}" srcOrd="1" destOrd="0" presId="urn:microsoft.com/office/officeart/2005/8/layout/process1"/>
    <dgm:cxn modelId="{4D414B03-F86C-8E49-9171-24F2E5EB5260}" type="presParOf" srcId="{FFA43349-18F8-094E-A2B6-2AA95FE6C5F6}" destId="{A36E1DC5-BD88-224D-85CA-8F55158B673E}" srcOrd="0" destOrd="0" presId="urn:microsoft.com/office/officeart/2005/8/layout/process1"/>
    <dgm:cxn modelId="{0FA7C7E5-08E1-8A49-B437-BBDCEB5E46AD}" type="presParOf" srcId="{FFA43349-18F8-094E-A2B6-2AA95FE6C5F6}" destId="{35A388E6-9354-C449-B7F8-CF646E265FAA}" srcOrd="1" destOrd="0" presId="urn:microsoft.com/office/officeart/2005/8/layout/process1"/>
    <dgm:cxn modelId="{B933ECB6-E7AE-5D44-9D98-9EDEFE3A2AF5}" type="presParOf" srcId="{35A388E6-9354-C449-B7F8-CF646E265FAA}" destId="{AA919285-6249-4545-A20E-93DEF2716A1F}" srcOrd="0" destOrd="0" presId="urn:microsoft.com/office/officeart/2005/8/layout/process1"/>
    <dgm:cxn modelId="{5F7E8944-07B8-8448-BB65-BCC9EA21ED55}" type="presParOf" srcId="{FFA43349-18F8-094E-A2B6-2AA95FE6C5F6}" destId="{B5FF5A50-4C0F-B84D-A195-6AA4A27C7EB2}" srcOrd="2" destOrd="0" presId="urn:microsoft.com/office/officeart/2005/8/layout/process1"/>
    <dgm:cxn modelId="{F4EED8EC-396E-2442-99F9-D405AD093E4F}" type="presParOf" srcId="{FFA43349-18F8-094E-A2B6-2AA95FE6C5F6}" destId="{F79E5CA8-E358-CE46-859E-FD6516A2669A}" srcOrd="3" destOrd="0" presId="urn:microsoft.com/office/officeart/2005/8/layout/process1"/>
    <dgm:cxn modelId="{4D50D6C9-DA8B-554E-AA49-7596570DEFDB}" type="presParOf" srcId="{F79E5CA8-E358-CE46-859E-FD6516A2669A}" destId="{59C7500D-C0C9-D646-ACDF-8639A90B3733}" srcOrd="0" destOrd="0" presId="urn:microsoft.com/office/officeart/2005/8/layout/process1"/>
    <dgm:cxn modelId="{417423DA-E4BC-F342-861E-E5BCE084ACBC}" type="presParOf" srcId="{FFA43349-18F8-094E-A2B6-2AA95FE6C5F6}" destId="{4E6EFD9C-31F4-E14A-99C1-E4DB7EF64340}" srcOrd="4" destOrd="0" presId="urn:microsoft.com/office/officeart/2005/8/layout/process1"/>
    <dgm:cxn modelId="{5BBBE37D-A39B-2E47-AAB8-5C1EE32792EB}" type="presParOf" srcId="{FFA43349-18F8-094E-A2B6-2AA95FE6C5F6}" destId="{929430D8-FF46-5B4F-AB37-FFD9979E68D0}" srcOrd="5" destOrd="0" presId="urn:microsoft.com/office/officeart/2005/8/layout/process1"/>
    <dgm:cxn modelId="{16ACF4CB-53B1-A448-94A8-D8E636FD3DB9}" type="presParOf" srcId="{929430D8-FF46-5B4F-AB37-FFD9979E68D0}" destId="{3B679058-8D80-B440-8B53-D066005170A5}" srcOrd="0" destOrd="0" presId="urn:microsoft.com/office/officeart/2005/8/layout/process1"/>
    <dgm:cxn modelId="{1A2E46F7-8DFF-B34E-B9E9-9685E094A09F}" type="presParOf" srcId="{FFA43349-18F8-094E-A2B6-2AA95FE6C5F6}" destId="{E7BC1922-DE99-CD40-9731-6F0855EE0A0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782427-025F-0241-B013-47C9D7C4AF67}" type="doc">
      <dgm:prSet loTypeId="urn:microsoft.com/office/officeart/2005/8/layout/matrix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4EB64B2-6521-364D-994B-5E9D10BAD026}">
      <dgm:prSet phldrT="[Text]"/>
      <dgm:spPr/>
      <dgm:t>
        <a:bodyPr/>
        <a:lstStyle/>
        <a:p>
          <a:r>
            <a:rPr lang="en-GB" dirty="0"/>
            <a:t>TF-IDF (Word)</a:t>
          </a:r>
        </a:p>
      </dgm:t>
    </dgm:pt>
    <dgm:pt modelId="{801A4045-CE5C-1F42-93FA-5C248B231E50}" type="parTrans" cxnId="{5A650E77-B2B8-6240-B694-00CBC0FBE0D9}">
      <dgm:prSet/>
      <dgm:spPr/>
      <dgm:t>
        <a:bodyPr/>
        <a:lstStyle/>
        <a:p>
          <a:endParaRPr lang="en-GB"/>
        </a:p>
      </dgm:t>
    </dgm:pt>
    <dgm:pt modelId="{9062C69A-0AF9-2245-A890-2048EE126F12}" type="sibTrans" cxnId="{5A650E77-B2B8-6240-B694-00CBC0FBE0D9}">
      <dgm:prSet/>
      <dgm:spPr/>
      <dgm:t>
        <a:bodyPr/>
        <a:lstStyle/>
        <a:p>
          <a:endParaRPr lang="en-GB"/>
        </a:p>
      </dgm:t>
    </dgm:pt>
    <dgm:pt modelId="{E50D30F3-0086-6548-99CB-FCB994D4876C}">
      <dgm:prSet phldrT="[Text]"/>
      <dgm:spPr/>
      <dgm:t>
        <a:bodyPr/>
        <a:lstStyle/>
        <a:p>
          <a:r>
            <a:rPr lang="en-GB" dirty="0"/>
            <a:t>Support Vector Machine</a:t>
          </a:r>
        </a:p>
      </dgm:t>
    </dgm:pt>
    <dgm:pt modelId="{06A3E171-2951-2E40-9AB6-D6C0E0B2268F}" type="parTrans" cxnId="{87F39F3D-E052-1E41-9EA4-AD0DCA3B8933}">
      <dgm:prSet/>
      <dgm:spPr/>
      <dgm:t>
        <a:bodyPr/>
        <a:lstStyle/>
        <a:p>
          <a:endParaRPr lang="en-GB"/>
        </a:p>
      </dgm:t>
    </dgm:pt>
    <dgm:pt modelId="{FD09469E-1B3A-1047-96F9-653095F28568}" type="sibTrans" cxnId="{87F39F3D-E052-1E41-9EA4-AD0DCA3B8933}">
      <dgm:prSet/>
      <dgm:spPr/>
      <dgm:t>
        <a:bodyPr/>
        <a:lstStyle/>
        <a:p>
          <a:endParaRPr lang="en-GB"/>
        </a:p>
      </dgm:t>
    </dgm:pt>
    <dgm:pt modelId="{98DB1B5E-CB35-6A4B-A458-15169063C92F}">
      <dgm:prSet phldrT="[Text]"/>
      <dgm:spPr/>
      <dgm:t>
        <a:bodyPr/>
        <a:lstStyle/>
        <a:p>
          <a:r>
            <a:rPr lang="en-GB" dirty="0"/>
            <a:t>TF-IDF (Char)</a:t>
          </a:r>
        </a:p>
      </dgm:t>
    </dgm:pt>
    <dgm:pt modelId="{971A688D-CEE0-AD45-8E1D-D8678CE46343}" type="parTrans" cxnId="{86C21A0B-E7C1-864B-B11F-EF347B44A00E}">
      <dgm:prSet/>
      <dgm:spPr/>
      <dgm:t>
        <a:bodyPr/>
        <a:lstStyle/>
        <a:p>
          <a:endParaRPr lang="en-GB"/>
        </a:p>
      </dgm:t>
    </dgm:pt>
    <dgm:pt modelId="{04877AB9-A08F-654D-83AC-B58566263FB0}" type="sibTrans" cxnId="{86C21A0B-E7C1-864B-B11F-EF347B44A00E}">
      <dgm:prSet/>
      <dgm:spPr/>
      <dgm:t>
        <a:bodyPr/>
        <a:lstStyle/>
        <a:p>
          <a:endParaRPr lang="en-GB"/>
        </a:p>
      </dgm:t>
    </dgm:pt>
    <dgm:pt modelId="{9A1660F2-A174-7F48-9B34-25B7EC196B07}">
      <dgm:prSet phldrT="[Text]"/>
      <dgm:spPr/>
      <dgm:t>
        <a:bodyPr/>
        <a:lstStyle/>
        <a:p>
          <a:r>
            <a:rPr lang="en-GB" dirty="0"/>
            <a:t>Logistic Regression</a:t>
          </a:r>
        </a:p>
      </dgm:t>
    </dgm:pt>
    <dgm:pt modelId="{A766900B-C0CA-7A44-8A2C-7A20E210F46E}" type="parTrans" cxnId="{B3209DE0-BDE8-AE48-BD01-010C8A19EB51}">
      <dgm:prSet/>
      <dgm:spPr/>
      <dgm:t>
        <a:bodyPr/>
        <a:lstStyle/>
        <a:p>
          <a:endParaRPr lang="en-GB"/>
        </a:p>
      </dgm:t>
    </dgm:pt>
    <dgm:pt modelId="{04588628-F3CA-6B43-8DFE-D1CA5EDD61F3}" type="sibTrans" cxnId="{B3209DE0-BDE8-AE48-BD01-010C8A19EB51}">
      <dgm:prSet/>
      <dgm:spPr/>
      <dgm:t>
        <a:bodyPr/>
        <a:lstStyle/>
        <a:p>
          <a:endParaRPr lang="en-GB"/>
        </a:p>
      </dgm:t>
    </dgm:pt>
    <dgm:pt modelId="{6B919827-B2BB-9340-A0D6-2AE9DF54D036}" type="pres">
      <dgm:prSet presAssocID="{42782427-025F-0241-B013-47C9D7C4AF67}" presName="matrix" presStyleCnt="0">
        <dgm:presLayoutVars>
          <dgm:chMax val="1"/>
          <dgm:dir/>
          <dgm:resizeHandles val="exact"/>
        </dgm:presLayoutVars>
      </dgm:prSet>
      <dgm:spPr/>
    </dgm:pt>
    <dgm:pt modelId="{25AC7222-9937-624A-B264-E1BB92758930}" type="pres">
      <dgm:prSet presAssocID="{42782427-025F-0241-B013-47C9D7C4AF67}" presName="diamond" presStyleLbl="bgShp" presStyleIdx="0" presStyleCnt="1"/>
      <dgm:spPr/>
    </dgm:pt>
    <dgm:pt modelId="{A8EE6394-525E-9845-8CC1-0624566979F8}" type="pres">
      <dgm:prSet presAssocID="{42782427-025F-0241-B013-47C9D7C4AF6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882A735-DA53-0B48-B5A0-B8DD94E6F0D8}" type="pres">
      <dgm:prSet presAssocID="{42782427-025F-0241-B013-47C9D7C4AF6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562F517-C7D4-974F-84C6-86962589ADB0}" type="pres">
      <dgm:prSet presAssocID="{42782427-025F-0241-B013-47C9D7C4AF6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7EA85B4-D4CD-8547-BE10-3F1E5D80E3E4}" type="pres">
      <dgm:prSet presAssocID="{42782427-025F-0241-B013-47C9D7C4AF6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4A6BC04-0BCC-B94E-8A40-2DEA97D8EC3C}" type="presOf" srcId="{98DB1B5E-CB35-6A4B-A458-15169063C92F}" destId="{4562F517-C7D4-974F-84C6-86962589ADB0}" srcOrd="0" destOrd="0" presId="urn:microsoft.com/office/officeart/2005/8/layout/matrix3"/>
    <dgm:cxn modelId="{86C21A0B-E7C1-864B-B11F-EF347B44A00E}" srcId="{42782427-025F-0241-B013-47C9D7C4AF67}" destId="{98DB1B5E-CB35-6A4B-A458-15169063C92F}" srcOrd="2" destOrd="0" parTransId="{971A688D-CEE0-AD45-8E1D-D8678CE46343}" sibTransId="{04877AB9-A08F-654D-83AC-B58566263FB0}"/>
    <dgm:cxn modelId="{87F39F3D-E052-1E41-9EA4-AD0DCA3B8933}" srcId="{42782427-025F-0241-B013-47C9D7C4AF67}" destId="{E50D30F3-0086-6548-99CB-FCB994D4876C}" srcOrd="1" destOrd="0" parTransId="{06A3E171-2951-2E40-9AB6-D6C0E0B2268F}" sibTransId="{FD09469E-1B3A-1047-96F9-653095F28568}"/>
    <dgm:cxn modelId="{5A650E77-B2B8-6240-B694-00CBC0FBE0D9}" srcId="{42782427-025F-0241-B013-47C9D7C4AF67}" destId="{F4EB64B2-6521-364D-994B-5E9D10BAD026}" srcOrd="0" destOrd="0" parTransId="{801A4045-CE5C-1F42-93FA-5C248B231E50}" sibTransId="{9062C69A-0AF9-2245-A890-2048EE126F12}"/>
    <dgm:cxn modelId="{E816BA9A-A699-F34D-A40E-8554B119362C}" type="presOf" srcId="{F4EB64B2-6521-364D-994B-5E9D10BAD026}" destId="{A8EE6394-525E-9845-8CC1-0624566979F8}" srcOrd="0" destOrd="0" presId="urn:microsoft.com/office/officeart/2005/8/layout/matrix3"/>
    <dgm:cxn modelId="{2DD627C2-BDDB-4E4D-877B-98C56F3CA6D5}" type="presOf" srcId="{42782427-025F-0241-B013-47C9D7C4AF67}" destId="{6B919827-B2BB-9340-A0D6-2AE9DF54D036}" srcOrd="0" destOrd="0" presId="urn:microsoft.com/office/officeart/2005/8/layout/matrix3"/>
    <dgm:cxn modelId="{B3209DE0-BDE8-AE48-BD01-010C8A19EB51}" srcId="{42782427-025F-0241-B013-47C9D7C4AF67}" destId="{9A1660F2-A174-7F48-9B34-25B7EC196B07}" srcOrd="3" destOrd="0" parTransId="{A766900B-C0CA-7A44-8A2C-7A20E210F46E}" sibTransId="{04588628-F3CA-6B43-8DFE-D1CA5EDD61F3}"/>
    <dgm:cxn modelId="{956391E9-ADD8-AB42-B31F-0466FE19ABD7}" type="presOf" srcId="{E50D30F3-0086-6548-99CB-FCB994D4876C}" destId="{8882A735-DA53-0B48-B5A0-B8DD94E6F0D8}" srcOrd="0" destOrd="0" presId="urn:microsoft.com/office/officeart/2005/8/layout/matrix3"/>
    <dgm:cxn modelId="{A09343F5-06F2-FA4E-AC6E-4E63C779475F}" type="presOf" srcId="{9A1660F2-A174-7F48-9B34-25B7EC196B07}" destId="{A7EA85B4-D4CD-8547-BE10-3F1E5D80E3E4}" srcOrd="0" destOrd="0" presId="urn:microsoft.com/office/officeart/2005/8/layout/matrix3"/>
    <dgm:cxn modelId="{5BAA4AA9-0486-1741-B565-6D4B9362C0B5}" type="presParOf" srcId="{6B919827-B2BB-9340-A0D6-2AE9DF54D036}" destId="{25AC7222-9937-624A-B264-E1BB92758930}" srcOrd="0" destOrd="0" presId="urn:microsoft.com/office/officeart/2005/8/layout/matrix3"/>
    <dgm:cxn modelId="{BAF93201-1F30-684E-8283-22F10BA5FC17}" type="presParOf" srcId="{6B919827-B2BB-9340-A0D6-2AE9DF54D036}" destId="{A8EE6394-525E-9845-8CC1-0624566979F8}" srcOrd="1" destOrd="0" presId="urn:microsoft.com/office/officeart/2005/8/layout/matrix3"/>
    <dgm:cxn modelId="{8CB115A4-D3A2-BB46-BF2E-EFA86D81BD46}" type="presParOf" srcId="{6B919827-B2BB-9340-A0D6-2AE9DF54D036}" destId="{8882A735-DA53-0B48-B5A0-B8DD94E6F0D8}" srcOrd="2" destOrd="0" presId="urn:microsoft.com/office/officeart/2005/8/layout/matrix3"/>
    <dgm:cxn modelId="{EBC4C3B8-373D-A047-A6DC-13191DD69337}" type="presParOf" srcId="{6B919827-B2BB-9340-A0D6-2AE9DF54D036}" destId="{4562F517-C7D4-974F-84C6-86962589ADB0}" srcOrd="3" destOrd="0" presId="urn:microsoft.com/office/officeart/2005/8/layout/matrix3"/>
    <dgm:cxn modelId="{483CDE54-6291-ED49-9EF9-CDDA092F5E1A}" type="presParOf" srcId="{6B919827-B2BB-9340-A0D6-2AE9DF54D036}" destId="{A7EA85B4-D4CD-8547-BE10-3F1E5D80E3E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782427-025F-0241-B013-47C9D7C4AF67}" type="doc">
      <dgm:prSet loTypeId="urn:microsoft.com/office/officeart/2005/8/layout/matrix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4EB64B2-6521-364D-994B-5E9D10BAD026}">
      <dgm:prSet phldrT="[Text]"/>
      <dgm:spPr/>
      <dgm:t>
        <a:bodyPr/>
        <a:lstStyle/>
        <a:p>
          <a:r>
            <a:rPr lang="en-GB" dirty="0"/>
            <a:t>TF-IDF (Word)</a:t>
          </a:r>
        </a:p>
      </dgm:t>
    </dgm:pt>
    <dgm:pt modelId="{801A4045-CE5C-1F42-93FA-5C248B231E50}" type="parTrans" cxnId="{5A650E77-B2B8-6240-B694-00CBC0FBE0D9}">
      <dgm:prSet/>
      <dgm:spPr/>
      <dgm:t>
        <a:bodyPr/>
        <a:lstStyle/>
        <a:p>
          <a:endParaRPr lang="en-GB"/>
        </a:p>
      </dgm:t>
    </dgm:pt>
    <dgm:pt modelId="{9062C69A-0AF9-2245-A890-2048EE126F12}" type="sibTrans" cxnId="{5A650E77-B2B8-6240-B694-00CBC0FBE0D9}">
      <dgm:prSet/>
      <dgm:spPr/>
      <dgm:t>
        <a:bodyPr/>
        <a:lstStyle/>
        <a:p>
          <a:endParaRPr lang="en-GB"/>
        </a:p>
      </dgm:t>
    </dgm:pt>
    <dgm:pt modelId="{E50D30F3-0086-6548-99CB-FCB994D4876C}">
      <dgm:prSet phldrT="[Text]"/>
      <dgm:spPr>
        <a:solidFill>
          <a:schemeClr val="accent3">
            <a:lumMod val="40000"/>
            <a:lumOff val="60000"/>
          </a:schemeClr>
        </a:solidFill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r>
            <a:rPr lang="en-GB" dirty="0">
              <a:solidFill>
                <a:schemeClr val="tx1"/>
              </a:solidFill>
            </a:rPr>
            <a:t>Support Vector Machine</a:t>
          </a:r>
        </a:p>
      </dgm:t>
    </dgm:pt>
    <dgm:pt modelId="{06A3E171-2951-2E40-9AB6-D6C0E0B2268F}" type="parTrans" cxnId="{87F39F3D-E052-1E41-9EA4-AD0DCA3B8933}">
      <dgm:prSet/>
      <dgm:spPr/>
      <dgm:t>
        <a:bodyPr/>
        <a:lstStyle/>
        <a:p>
          <a:endParaRPr lang="en-GB"/>
        </a:p>
      </dgm:t>
    </dgm:pt>
    <dgm:pt modelId="{FD09469E-1B3A-1047-96F9-653095F28568}" type="sibTrans" cxnId="{87F39F3D-E052-1E41-9EA4-AD0DCA3B8933}">
      <dgm:prSet/>
      <dgm:spPr/>
      <dgm:t>
        <a:bodyPr/>
        <a:lstStyle/>
        <a:p>
          <a:endParaRPr lang="en-GB"/>
        </a:p>
      </dgm:t>
    </dgm:pt>
    <dgm:pt modelId="{98DB1B5E-CB35-6A4B-A458-15169063C92F}">
      <dgm:prSet phldrT="[Text]"/>
      <dgm:spPr>
        <a:solidFill>
          <a:schemeClr val="accent3">
            <a:lumMod val="40000"/>
            <a:lumOff val="60000"/>
          </a:schemeClr>
        </a:solidFill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r>
            <a:rPr lang="en-GB" dirty="0">
              <a:solidFill>
                <a:schemeClr val="tx1"/>
              </a:solidFill>
            </a:rPr>
            <a:t>TF-IDF (Char)</a:t>
          </a:r>
        </a:p>
      </dgm:t>
    </dgm:pt>
    <dgm:pt modelId="{971A688D-CEE0-AD45-8E1D-D8678CE46343}" type="parTrans" cxnId="{86C21A0B-E7C1-864B-B11F-EF347B44A00E}">
      <dgm:prSet/>
      <dgm:spPr/>
      <dgm:t>
        <a:bodyPr/>
        <a:lstStyle/>
        <a:p>
          <a:endParaRPr lang="en-GB"/>
        </a:p>
      </dgm:t>
    </dgm:pt>
    <dgm:pt modelId="{04877AB9-A08F-654D-83AC-B58566263FB0}" type="sibTrans" cxnId="{86C21A0B-E7C1-864B-B11F-EF347B44A00E}">
      <dgm:prSet/>
      <dgm:spPr/>
      <dgm:t>
        <a:bodyPr/>
        <a:lstStyle/>
        <a:p>
          <a:endParaRPr lang="en-GB"/>
        </a:p>
      </dgm:t>
    </dgm:pt>
    <dgm:pt modelId="{9A1660F2-A174-7F48-9B34-25B7EC196B07}">
      <dgm:prSet phldrT="[Text]"/>
      <dgm:spPr/>
      <dgm:t>
        <a:bodyPr/>
        <a:lstStyle/>
        <a:p>
          <a:r>
            <a:rPr lang="en-GB" dirty="0"/>
            <a:t>Logistic Regression</a:t>
          </a:r>
        </a:p>
      </dgm:t>
    </dgm:pt>
    <dgm:pt modelId="{A766900B-C0CA-7A44-8A2C-7A20E210F46E}" type="parTrans" cxnId="{B3209DE0-BDE8-AE48-BD01-010C8A19EB51}">
      <dgm:prSet/>
      <dgm:spPr/>
      <dgm:t>
        <a:bodyPr/>
        <a:lstStyle/>
        <a:p>
          <a:endParaRPr lang="en-GB"/>
        </a:p>
      </dgm:t>
    </dgm:pt>
    <dgm:pt modelId="{04588628-F3CA-6B43-8DFE-D1CA5EDD61F3}" type="sibTrans" cxnId="{B3209DE0-BDE8-AE48-BD01-010C8A19EB51}">
      <dgm:prSet/>
      <dgm:spPr/>
      <dgm:t>
        <a:bodyPr/>
        <a:lstStyle/>
        <a:p>
          <a:endParaRPr lang="en-GB"/>
        </a:p>
      </dgm:t>
    </dgm:pt>
    <dgm:pt modelId="{6B919827-B2BB-9340-A0D6-2AE9DF54D036}" type="pres">
      <dgm:prSet presAssocID="{42782427-025F-0241-B013-47C9D7C4AF67}" presName="matrix" presStyleCnt="0">
        <dgm:presLayoutVars>
          <dgm:chMax val="1"/>
          <dgm:dir/>
          <dgm:resizeHandles val="exact"/>
        </dgm:presLayoutVars>
      </dgm:prSet>
      <dgm:spPr/>
    </dgm:pt>
    <dgm:pt modelId="{25AC7222-9937-624A-B264-E1BB92758930}" type="pres">
      <dgm:prSet presAssocID="{42782427-025F-0241-B013-47C9D7C4AF67}" presName="diamond" presStyleLbl="bgShp" presStyleIdx="0" presStyleCnt="1"/>
      <dgm:spPr/>
    </dgm:pt>
    <dgm:pt modelId="{A8EE6394-525E-9845-8CC1-0624566979F8}" type="pres">
      <dgm:prSet presAssocID="{42782427-025F-0241-B013-47C9D7C4AF6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882A735-DA53-0B48-B5A0-B8DD94E6F0D8}" type="pres">
      <dgm:prSet presAssocID="{42782427-025F-0241-B013-47C9D7C4AF6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562F517-C7D4-974F-84C6-86962589ADB0}" type="pres">
      <dgm:prSet presAssocID="{42782427-025F-0241-B013-47C9D7C4AF6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7EA85B4-D4CD-8547-BE10-3F1E5D80E3E4}" type="pres">
      <dgm:prSet presAssocID="{42782427-025F-0241-B013-47C9D7C4AF6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4A6BC04-0BCC-B94E-8A40-2DEA97D8EC3C}" type="presOf" srcId="{98DB1B5E-CB35-6A4B-A458-15169063C92F}" destId="{4562F517-C7D4-974F-84C6-86962589ADB0}" srcOrd="0" destOrd="0" presId="urn:microsoft.com/office/officeart/2005/8/layout/matrix3"/>
    <dgm:cxn modelId="{86C21A0B-E7C1-864B-B11F-EF347B44A00E}" srcId="{42782427-025F-0241-B013-47C9D7C4AF67}" destId="{98DB1B5E-CB35-6A4B-A458-15169063C92F}" srcOrd="2" destOrd="0" parTransId="{971A688D-CEE0-AD45-8E1D-D8678CE46343}" sibTransId="{04877AB9-A08F-654D-83AC-B58566263FB0}"/>
    <dgm:cxn modelId="{87F39F3D-E052-1E41-9EA4-AD0DCA3B8933}" srcId="{42782427-025F-0241-B013-47C9D7C4AF67}" destId="{E50D30F3-0086-6548-99CB-FCB994D4876C}" srcOrd="1" destOrd="0" parTransId="{06A3E171-2951-2E40-9AB6-D6C0E0B2268F}" sibTransId="{FD09469E-1B3A-1047-96F9-653095F28568}"/>
    <dgm:cxn modelId="{5A650E77-B2B8-6240-B694-00CBC0FBE0D9}" srcId="{42782427-025F-0241-B013-47C9D7C4AF67}" destId="{F4EB64B2-6521-364D-994B-5E9D10BAD026}" srcOrd="0" destOrd="0" parTransId="{801A4045-CE5C-1F42-93FA-5C248B231E50}" sibTransId="{9062C69A-0AF9-2245-A890-2048EE126F12}"/>
    <dgm:cxn modelId="{E816BA9A-A699-F34D-A40E-8554B119362C}" type="presOf" srcId="{F4EB64B2-6521-364D-994B-5E9D10BAD026}" destId="{A8EE6394-525E-9845-8CC1-0624566979F8}" srcOrd="0" destOrd="0" presId="urn:microsoft.com/office/officeart/2005/8/layout/matrix3"/>
    <dgm:cxn modelId="{2DD627C2-BDDB-4E4D-877B-98C56F3CA6D5}" type="presOf" srcId="{42782427-025F-0241-B013-47C9D7C4AF67}" destId="{6B919827-B2BB-9340-A0D6-2AE9DF54D036}" srcOrd="0" destOrd="0" presId="urn:microsoft.com/office/officeart/2005/8/layout/matrix3"/>
    <dgm:cxn modelId="{B3209DE0-BDE8-AE48-BD01-010C8A19EB51}" srcId="{42782427-025F-0241-B013-47C9D7C4AF67}" destId="{9A1660F2-A174-7F48-9B34-25B7EC196B07}" srcOrd="3" destOrd="0" parTransId="{A766900B-C0CA-7A44-8A2C-7A20E210F46E}" sibTransId="{04588628-F3CA-6B43-8DFE-D1CA5EDD61F3}"/>
    <dgm:cxn modelId="{956391E9-ADD8-AB42-B31F-0466FE19ABD7}" type="presOf" srcId="{E50D30F3-0086-6548-99CB-FCB994D4876C}" destId="{8882A735-DA53-0B48-B5A0-B8DD94E6F0D8}" srcOrd="0" destOrd="0" presId="urn:microsoft.com/office/officeart/2005/8/layout/matrix3"/>
    <dgm:cxn modelId="{A09343F5-06F2-FA4E-AC6E-4E63C779475F}" type="presOf" srcId="{9A1660F2-A174-7F48-9B34-25B7EC196B07}" destId="{A7EA85B4-D4CD-8547-BE10-3F1E5D80E3E4}" srcOrd="0" destOrd="0" presId="urn:microsoft.com/office/officeart/2005/8/layout/matrix3"/>
    <dgm:cxn modelId="{5BAA4AA9-0486-1741-B565-6D4B9362C0B5}" type="presParOf" srcId="{6B919827-B2BB-9340-A0D6-2AE9DF54D036}" destId="{25AC7222-9937-624A-B264-E1BB92758930}" srcOrd="0" destOrd="0" presId="urn:microsoft.com/office/officeart/2005/8/layout/matrix3"/>
    <dgm:cxn modelId="{BAF93201-1F30-684E-8283-22F10BA5FC17}" type="presParOf" srcId="{6B919827-B2BB-9340-A0D6-2AE9DF54D036}" destId="{A8EE6394-525E-9845-8CC1-0624566979F8}" srcOrd="1" destOrd="0" presId="urn:microsoft.com/office/officeart/2005/8/layout/matrix3"/>
    <dgm:cxn modelId="{8CB115A4-D3A2-BB46-BF2E-EFA86D81BD46}" type="presParOf" srcId="{6B919827-B2BB-9340-A0D6-2AE9DF54D036}" destId="{8882A735-DA53-0B48-B5A0-B8DD94E6F0D8}" srcOrd="2" destOrd="0" presId="urn:microsoft.com/office/officeart/2005/8/layout/matrix3"/>
    <dgm:cxn modelId="{EBC4C3B8-373D-A047-A6DC-13191DD69337}" type="presParOf" srcId="{6B919827-B2BB-9340-A0D6-2AE9DF54D036}" destId="{4562F517-C7D4-974F-84C6-86962589ADB0}" srcOrd="3" destOrd="0" presId="urn:microsoft.com/office/officeart/2005/8/layout/matrix3"/>
    <dgm:cxn modelId="{483CDE54-6291-ED49-9EF9-CDDA092F5E1A}" type="presParOf" srcId="{6B919827-B2BB-9340-A0D6-2AE9DF54D036}" destId="{A7EA85B4-D4CD-8547-BE10-3F1E5D80E3E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643E2F-597E-DA4C-81B2-C7E412FB6335}">
      <dsp:nvSpPr>
        <dsp:cNvPr id="0" name=""/>
        <dsp:cNvSpPr/>
      </dsp:nvSpPr>
      <dsp:spPr>
        <a:xfrm>
          <a:off x="0" y="2303309"/>
          <a:ext cx="9001778" cy="0"/>
        </a:xfrm>
        <a:prstGeom prst="line">
          <a:avLst/>
        </a:prstGeom>
        <a:solidFill>
          <a:schemeClr val="dk2">
            <a:alpha val="90000"/>
            <a:hueOff val="0"/>
            <a:satOff val="0"/>
            <a:lumOff val="0"/>
            <a:alphaOff val="0"/>
          </a:schemeClr>
        </a:solidFill>
        <a:ln w="12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 w="med" len="me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1D9728-C59D-5645-B01A-6C4F1E232518}">
      <dsp:nvSpPr>
        <dsp:cNvPr id="0" name=""/>
        <dsp:cNvSpPr/>
      </dsp:nvSpPr>
      <dsp:spPr>
        <a:xfrm>
          <a:off x="445314" y="705260"/>
          <a:ext cx="2498306" cy="1363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AU" sz="1300" kern="1200" dirty="0"/>
            <a:t>Lack of Education / Training Plan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AU" sz="1300" kern="1200" dirty="0"/>
            <a:t>People Turnover and Restructure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AU" sz="1300" kern="1200" dirty="0"/>
            <a:t>Competing Priorities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AU" sz="1300" kern="1200" dirty="0"/>
            <a:t>Subjective Judgement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AU" sz="1300" kern="1200" dirty="0"/>
            <a:t>Lack of Accountability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AU" sz="1300" kern="1200" dirty="0"/>
        </a:p>
      </dsp:txBody>
      <dsp:txXfrm>
        <a:off x="445314" y="705260"/>
        <a:ext cx="2498306" cy="1363559"/>
      </dsp:txXfrm>
    </dsp:sp>
    <dsp:sp modelId="{4CE40077-5D95-544E-B11D-CE60C0FB0B08}">
      <dsp:nvSpPr>
        <dsp:cNvPr id="0" name=""/>
        <dsp:cNvSpPr/>
      </dsp:nvSpPr>
      <dsp:spPr>
        <a:xfrm>
          <a:off x="445314" y="226172"/>
          <a:ext cx="2498306" cy="479088"/>
        </a:xfrm>
        <a:prstGeom prst="rect">
          <a:avLst/>
        </a:prstGeom>
        <a:solidFill>
          <a:schemeClr val="accent1">
            <a:alpha val="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2000" kern="1200" dirty="0"/>
            <a:t>People</a:t>
          </a:r>
        </a:p>
      </dsp:txBody>
      <dsp:txXfrm>
        <a:off x="445314" y="226172"/>
        <a:ext cx="2498306" cy="479088"/>
      </dsp:txXfrm>
    </dsp:sp>
    <dsp:sp modelId="{33B4CAA4-48DE-F847-A5EE-26F9802B1986}">
      <dsp:nvSpPr>
        <dsp:cNvPr id="0" name=""/>
        <dsp:cNvSpPr/>
      </dsp:nvSpPr>
      <dsp:spPr>
        <a:xfrm>
          <a:off x="243844" y="460661"/>
          <a:ext cx="0" cy="1842647"/>
        </a:xfrm>
        <a:prstGeom prst="line">
          <a:avLst/>
        </a:prstGeom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F10775-274B-634B-8C69-36805C8135B9}">
      <dsp:nvSpPr>
        <dsp:cNvPr id="0" name=""/>
        <dsp:cNvSpPr/>
      </dsp:nvSpPr>
      <dsp:spPr>
        <a:xfrm>
          <a:off x="188749" y="2248214"/>
          <a:ext cx="110190" cy="1101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BE6170-4F25-8D43-8825-80F069A9574C}">
      <dsp:nvSpPr>
        <dsp:cNvPr id="0" name=""/>
        <dsp:cNvSpPr/>
      </dsp:nvSpPr>
      <dsp:spPr>
        <a:xfrm>
          <a:off x="1909603" y="2865164"/>
          <a:ext cx="2498306" cy="73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123825" bIns="8255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Inadequate user interface causing user error and incorrect input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Systems not fit for purpose 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Minimal automation available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No real time validation 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300" kern="1200" dirty="0"/>
        </a:p>
      </dsp:txBody>
      <dsp:txXfrm>
        <a:off x="1909603" y="2865164"/>
        <a:ext cx="2498306" cy="737059"/>
      </dsp:txXfrm>
    </dsp:sp>
    <dsp:sp modelId="{5FE9B5CE-CAF2-FA45-A49E-85C0EA7CD4A6}">
      <dsp:nvSpPr>
        <dsp:cNvPr id="0" name=""/>
        <dsp:cNvSpPr/>
      </dsp:nvSpPr>
      <dsp:spPr>
        <a:xfrm>
          <a:off x="1909603" y="2404503"/>
          <a:ext cx="2498306" cy="460661"/>
        </a:xfrm>
        <a:prstGeom prst="rect">
          <a:avLst/>
        </a:prstGeom>
        <a:solidFill>
          <a:schemeClr val="accent1">
            <a:alpha val="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2000" kern="1200" dirty="0"/>
            <a:t>Technology</a:t>
          </a:r>
        </a:p>
      </dsp:txBody>
      <dsp:txXfrm>
        <a:off x="1909603" y="2404503"/>
        <a:ext cx="2498306" cy="460661"/>
      </dsp:txXfrm>
    </dsp:sp>
    <dsp:sp modelId="{557B603B-5606-904C-BE20-83F6DEB07762}">
      <dsp:nvSpPr>
        <dsp:cNvPr id="0" name=""/>
        <dsp:cNvSpPr/>
      </dsp:nvSpPr>
      <dsp:spPr>
        <a:xfrm>
          <a:off x="1739637" y="2303309"/>
          <a:ext cx="0" cy="1842647"/>
        </a:xfrm>
        <a:prstGeom prst="line">
          <a:avLst/>
        </a:prstGeom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74E5C4-0B2E-DB48-AB26-059414117CD5}">
      <dsp:nvSpPr>
        <dsp:cNvPr id="0" name=""/>
        <dsp:cNvSpPr/>
      </dsp:nvSpPr>
      <dsp:spPr>
        <a:xfrm>
          <a:off x="1684541" y="2248214"/>
          <a:ext cx="110190" cy="1101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39CC3-8255-8747-874D-0E4BEF87A9FF}">
      <dsp:nvSpPr>
        <dsp:cNvPr id="0" name=""/>
        <dsp:cNvSpPr/>
      </dsp:nvSpPr>
      <dsp:spPr>
        <a:xfrm>
          <a:off x="3407019" y="705260"/>
          <a:ext cx="2498306" cy="1363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Inconsistent and Complicated Process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Poorly defined classification criteria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No feedback loop to correct misclassifications</a:t>
          </a:r>
        </a:p>
      </dsp:txBody>
      <dsp:txXfrm>
        <a:off x="3407019" y="705260"/>
        <a:ext cx="2498306" cy="1363559"/>
      </dsp:txXfrm>
    </dsp:sp>
    <dsp:sp modelId="{E1E39236-623D-6440-807F-BD146F44F7D3}">
      <dsp:nvSpPr>
        <dsp:cNvPr id="0" name=""/>
        <dsp:cNvSpPr/>
      </dsp:nvSpPr>
      <dsp:spPr>
        <a:xfrm>
          <a:off x="3407019" y="226172"/>
          <a:ext cx="2498306" cy="479088"/>
        </a:xfrm>
        <a:prstGeom prst="rect">
          <a:avLst/>
        </a:prstGeom>
        <a:solidFill>
          <a:schemeClr val="accent1">
            <a:alpha val="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2000" kern="1200" dirty="0"/>
            <a:t>Process</a:t>
          </a:r>
        </a:p>
      </dsp:txBody>
      <dsp:txXfrm>
        <a:off x="3407019" y="226172"/>
        <a:ext cx="2498306" cy="479088"/>
      </dsp:txXfrm>
    </dsp:sp>
    <dsp:sp modelId="{4AC1A5B8-B64F-1D4F-AA29-9265B2729330}">
      <dsp:nvSpPr>
        <dsp:cNvPr id="0" name=""/>
        <dsp:cNvSpPr/>
      </dsp:nvSpPr>
      <dsp:spPr>
        <a:xfrm>
          <a:off x="3235429" y="460661"/>
          <a:ext cx="0" cy="1842647"/>
        </a:xfrm>
        <a:prstGeom prst="line">
          <a:avLst/>
        </a:prstGeom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99B9CF-4E64-8246-808A-1BB8A040E22C}">
      <dsp:nvSpPr>
        <dsp:cNvPr id="0" name=""/>
        <dsp:cNvSpPr/>
      </dsp:nvSpPr>
      <dsp:spPr>
        <a:xfrm>
          <a:off x="3180334" y="2248214"/>
          <a:ext cx="110190" cy="1101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9D6C1-4B94-F44C-BBDA-7EB4B6FFE2A1}">
      <dsp:nvSpPr>
        <dsp:cNvPr id="0" name=""/>
        <dsp:cNvSpPr/>
      </dsp:nvSpPr>
      <dsp:spPr>
        <a:xfrm>
          <a:off x="4941236" y="2958453"/>
          <a:ext cx="2498306" cy="73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123825" bIns="8255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Misaligned Policies, Framework and Standards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Lack of Governance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Outdated Classifications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No KPIs to enforce accountability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300" kern="1200" dirty="0"/>
        </a:p>
      </dsp:txBody>
      <dsp:txXfrm>
        <a:off x="4941236" y="2958453"/>
        <a:ext cx="2498306" cy="737059"/>
      </dsp:txXfrm>
    </dsp:sp>
    <dsp:sp modelId="{90FB9EC5-2F39-1E42-A579-492FE7FFAD3A}">
      <dsp:nvSpPr>
        <dsp:cNvPr id="0" name=""/>
        <dsp:cNvSpPr/>
      </dsp:nvSpPr>
      <dsp:spPr>
        <a:xfrm>
          <a:off x="4941236" y="2497791"/>
          <a:ext cx="2498306" cy="460661"/>
        </a:xfrm>
        <a:prstGeom prst="rect">
          <a:avLst/>
        </a:prstGeom>
        <a:solidFill>
          <a:schemeClr val="accent1">
            <a:alpha val="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2000" kern="1200" dirty="0"/>
            <a:t>Policies &amp; Governance</a:t>
          </a:r>
        </a:p>
      </dsp:txBody>
      <dsp:txXfrm>
        <a:off x="4941236" y="2497791"/>
        <a:ext cx="2498306" cy="460661"/>
      </dsp:txXfrm>
    </dsp:sp>
    <dsp:sp modelId="{603899F0-12A9-2249-B937-3DAE60F6242A}">
      <dsp:nvSpPr>
        <dsp:cNvPr id="0" name=""/>
        <dsp:cNvSpPr/>
      </dsp:nvSpPr>
      <dsp:spPr>
        <a:xfrm>
          <a:off x="4731221" y="2303309"/>
          <a:ext cx="0" cy="1842647"/>
        </a:xfrm>
        <a:prstGeom prst="line">
          <a:avLst/>
        </a:prstGeom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4C1260-52FE-2C4B-80B1-5628A802EEA8}">
      <dsp:nvSpPr>
        <dsp:cNvPr id="0" name=""/>
        <dsp:cNvSpPr/>
      </dsp:nvSpPr>
      <dsp:spPr>
        <a:xfrm>
          <a:off x="4676126" y="2248214"/>
          <a:ext cx="110190" cy="1101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A8E92-3DA0-684F-8699-2F334CA5EDD7}">
      <dsp:nvSpPr>
        <dsp:cNvPr id="0" name=""/>
        <dsp:cNvSpPr/>
      </dsp:nvSpPr>
      <dsp:spPr>
        <a:xfrm>
          <a:off x="6427285" y="705260"/>
          <a:ext cx="2498306" cy="1363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Manual Data Entry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Incomplete or inconsistent descriptions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Legacy Data not correctly cleaned and classified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Inconsistent Taxonomy Usage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300" kern="1200" dirty="0"/>
        </a:p>
      </dsp:txBody>
      <dsp:txXfrm>
        <a:off x="6427285" y="705260"/>
        <a:ext cx="2498306" cy="1363559"/>
      </dsp:txXfrm>
    </dsp:sp>
    <dsp:sp modelId="{DDF583E8-F697-614F-B5F6-FC7D963DCA97}">
      <dsp:nvSpPr>
        <dsp:cNvPr id="0" name=""/>
        <dsp:cNvSpPr/>
      </dsp:nvSpPr>
      <dsp:spPr>
        <a:xfrm>
          <a:off x="6427285" y="226172"/>
          <a:ext cx="2498306" cy="479088"/>
        </a:xfrm>
        <a:prstGeom prst="rect">
          <a:avLst/>
        </a:prstGeom>
        <a:solidFill>
          <a:schemeClr val="accent1">
            <a:alpha val="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2000" kern="1200" dirty="0"/>
            <a:t>Data</a:t>
          </a:r>
        </a:p>
      </dsp:txBody>
      <dsp:txXfrm>
        <a:off x="6427285" y="226172"/>
        <a:ext cx="2498306" cy="479088"/>
      </dsp:txXfrm>
    </dsp:sp>
    <dsp:sp modelId="{BD31B7EC-4FF1-544B-B6F7-E56B3A6FFCEB}">
      <dsp:nvSpPr>
        <dsp:cNvPr id="0" name=""/>
        <dsp:cNvSpPr/>
      </dsp:nvSpPr>
      <dsp:spPr>
        <a:xfrm>
          <a:off x="6227014" y="460661"/>
          <a:ext cx="0" cy="1842647"/>
        </a:xfrm>
        <a:prstGeom prst="line">
          <a:avLst/>
        </a:prstGeom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73E17-9B2D-544E-B4B4-35F34D2E379E}">
      <dsp:nvSpPr>
        <dsp:cNvPr id="0" name=""/>
        <dsp:cNvSpPr/>
      </dsp:nvSpPr>
      <dsp:spPr>
        <a:xfrm>
          <a:off x="6171919" y="2248214"/>
          <a:ext cx="110190" cy="1101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E1DC5-BD88-224D-85CA-8F55158B673E}">
      <dsp:nvSpPr>
        <dsp:cNvPr id="0" name=""/>
        <dsp:cNvSpPr/>
      </dsp:nvSpPr>
      <dsp:spPr>
        <a:xfrm>
          <a:off x="4571" y="377810"/>
          <a:ext cx="1998810" cy="13117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Stage 1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Invoice Spend Classification</a:t>
          </a:r>
        </a:p>
      </dsp:txBody>
      <dsp:txXfrm>
        <a:off x="42990" y="416229"/>
        <a:ext cx="1921972" cy="1234881"/>
      </dsp:txXfrm>
    </dsp:sp>
    <dsp:sp modelId="{35A388E6-9354-C449-B7F8-CF646E265FAA}">
      <dsp:nvSpPr>
        <dsp:cNvPr id="0" name=""/>
        <dsp:cNvSpPr/>
      </dsp:nvSpPr>
      <dsp:spPr>
        <a:xfrm>
          <a:off x="2203262" y="785817"/>
          <a:ext cx="423747" cy="4957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2203262" y="884958"/>
        <a:ext cx="296623" cy="297422"/>
      </dsp:txXfrm>
    </dsp:sp>
    <dsp:sp modelId="{B5FF5A50-4C0F-B84D-A195-6AA4A27C7EB2}">
      <dsp:nvSpPr>
        <dsp:cNvPr id="0" name=""/>
        <dsp:cNvSpPr/>
      </dsp:nvSpPr>
      <dsp:spPr>
        <a:xfrm>
          <a:off x="2802905" y="377810"/>
          <a:ext cx="1998810" cy="13117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Stage 2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Time Series Spend Forecasting</a:t>
          </a:r>
        </a:p>
      </dsp:txBody>
      <dsp:txXfrm>
        <a:off x="2841324" y="416229"/>
        <a:ext cx="1921972" cy="1234881"/>
      </dsp:txXfrm>
    </dsp:sp>
    <dsp:sp modelId="{F79E5CA8-E358-CE46-859E-FD6516A2669A}">
      <dsp:nvSpPr>
        <dsp:cNvPr id="0" name=""/>
        <dsp:cNvSpPr/>
      </dsp:nvSpPr>
      <dsp:spPr>
        <a:xfrm>
          <a:off x="5001596" y="785817"/>
          <a:ext cx="423747" cy="4957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5001596" y="884958"/>
        <a:ext cx="296623" cy="297422"/>
      </dsp:txXfrm>
    </dsp:sp>
    <dsp:sp modelId="{4E6EFD9C-31F4-E14A-99C1-E4DB7EF64340}">
      <dsp:nvSpPr>
        <dsp:cNvPr id="0" name=""/>
        <dsp:cNvSpPr/>
      </dsp:nvSpPr>
      <dsp:spPr>
        <a:xfrm>
          <a:off x="5601240" y="377810"/>
          <a:ext cx="1998810" cy="13117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Stage 3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Drift Monitoring</a:t>
          </a:r>
        </a:p>
      </dsp:txBody>
      <dsp:txXfrm>
        <a:off x="5639659" y="416229"/>
        <a:ext cx="1921972" cy="1234881"/>
      </dsp:txXfrm>
    </dsp:sp>
    <dsp:sp modelId="{929430D8-FF46-5B4F-AB37-FFD9979E68D0}">
      <dsp:nvSpPr>
        <dsp:cNvPr id="0" name=""/>
        <dsp:cNvSpPr/>
      </dsp:nvSpPr>
      <dsp:spPr>
        <a:xfrm>
          <a:off x="7799931" y="785817"/>
          <a:ext cx="423747" cy="4957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7799931" y="884958"/>
        <a:ext cx="296623" cy="297422"/>
      </dsp:txXfrm>
    </dsp:sp>
    <dsp:sp modelId="{E7BC1922-DE99-CD40-9731-6F0855EE0A01}">
      <dsp:nvSpPr>
        <dsp:cNvPr id="0" name=""/>
        <dsp:cNvSpPr/>
      </dsp:nvSpPr>
      <dsp:spPr>
        <a:xfrm>
          <a:off x="8399574" y="377810"/>
          <a:ext cx="1998810" cy="13117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Stage 4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Deployment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(Dashboard)</a:t>
          </a:r>
        </a:p>
      </dsp:txBody>
      <dsp:txXfrm>
        <a:off x="8437993" y="416229"/>
        <a:ext cx="1921972" cy="12348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AC7222-9937-624A-B264-E1BB92758930}">
      <dsp:nvSpPr>
        <dsp:cNvPr id="0" name=""/>
        <dsp:cNvSpPr/>
      </dsp:nvSpPr>
      <dsp:spPr>
        <a:xfrm>
          <a:off x="989623" y="0"/>
          <a:ext cx="3957096" cy="3957096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EE6394-525E-9845-8CC1-0624566979F8}">
      <dsp:nvSpPr>
        <dsp:cNvPr id="0" name=""/>
        <dsp:cNvSpPr/>
      </dsp:nvSpPr>
      <dsp:spPr>
        <a:xfrm>
          <a:off x="1365547" y="375924"/>
          <a:ext cx="1543267" cy="1543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TF-IDF (Word)</a:t>
          </a:r>
        </a:p>
      </dsp:txBody>
      <dsp:txXfrm>
        <a:off x="1440883" y="451260"/>
        <a:ext cx="1392595" cy="1392595"/>
      </dsp:txXfrm>
    </dsp:sp>
    <dsp:sp modelId="{8882A735-DA53-0B48-B5A0-B8DD94E6F0D8}">
      <dsp:nvSpPr>
        <dsp:cNvPr id="0" name=""/>
        <dsp:cNvSpPr/>
      </dsp:nvSpPr>
      <dsp:spPr>
        <a:xfrm>
          <a:off x="3027527" y="375924"/>
          <a:ext cx="1543267" cy="1543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Support Vector Machine</a:t>
          </a:r>
        </a:p>
      </dsp:txBody>
      <dsp:txXfrm>
        <a:off x="3102863" y="451260"/>
        <a:ext cx="1392595" cy="1392595"/>
      </dsp:txXfrm>
    </dsp:sp>
    <dsp:sp modelId="{4562F517-C7D4-974F-84C6-86962589ADB0}">
      <dsp:nvSpPr>
        <dsp:cNvPr id="0" name=""/>
        <dsp:cNvSpPr/>
      </dsp:nvSpPr>
      <dsp:spPr>
        <a:xfrm>
          <a:off x="1365547" y="2037904"/>
          <a:ext cx="1543267" cy="1543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TF-IDF (Char)</a:t>
          </a:r>
        </a:p>
      </dsp:txBody>
      <dsp:txXfrm>
        <a:off x="1440883" y="2113240"/>
        <a:ext cx="1392595" cy="1392595"/>
      </dsp:txXfrm>
    </dsp:sp>
    <dsp:sp modelId="{A7EA85B4-D4CD-8547-BE10-3F1E5D80E3E4}">
      <dsp:nvSpPr>
        <dsp:cNvPr id="0" name=""/>
        <dsp:cNvSpPr/>
      </dsp:nvSpPr>
      <dsp:spPr>
        <a:xfrm>
          <a:off x="3027527" y="2037904"/>
          <a:ext cx="1543267" cy="1543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Logistic Regression</a:t>
          </a:r>
        </a:p>
      </dsp:txBody>
      <dsp:txXfrm>
        <a:off x="3102863" y="2113240"/>
        <a:ext cx="1392595" cy="13925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AC7222-9937-624A-B264-E1BB92758930}">
      <dsp:nvSpPr>
        <dsp:cNvPr id="0" name=""/>
        <dsp:cNvSpPr/>
      </dsp:nvSpPr>
      <dsp:spPr>
        <a:xfrm>
          <a:off x="867040" y="0"/>
          <a:ext cx="2963956" cy="2963956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EE6394-525E-9845-8CC1-0624566979F8}">
      <dsp:nvSpPr>
        <dsp:cNvPr id="0" name=""/>
        <dsp:cNvSpPr/>
      </dsp:nvSpPr>
      <dsp:spPr>
        <a:xfrm>
          <a:off x="1148616" y="281575"/>
          <a:ext cx="1155942" cy="11559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TF-IDF (Word)</a:t>
          </a:r>
        </a:p>
      </dsp:txBody>
      <dsp:txXfrm>
        <a:off x="1205044" y="338003"/>
        <a:ext cx="1043086" cy="1043086"/>
      </dsp:txXfrm>
    </dsp:sp>
    <dsp:sp modelId="{8882A735-DA53-0B48-B5A0-B8DD94E6F0D8}">
      <dsp:nvSpPr>
        <dsp:cNvPr id="0" name=""/>
        <dsp:cNvSpPr/>
      </dsp:nvSpPr>
      <dsp:spPr>
        <a:xfrm>
          <a:off x="2393478" y="281575"/>
          <a:ext cx="1155942" cy="1155942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tx1"/>
              </a:solidFill>
            </a:rPr>
            <a:t>Support Vector Machine</a:t>
          </a:r>
        </a:p>
      </dsp:txBody>
      <dsp:txXfrm>
        <a:off x="2449906" y="338003"/>
        <a:ext cx="1043086" cy="1043086"/>
      </dsp:txXfrm>
    </dsp:sp>
    <dsp:sp modelId="{4562F517-C7D4-974F-84C6-86962589ADB0}">
      <dsp:nvSpPr>
        <dsp:cNvPr id="0" name=""/>
        <dsp:cNvSpPr/>
      </dsp:nvSpPr>
      <dsp:spPr>
        <a:xfrm>
          <a:off x="1148616" y="1526437"/>
          <a:ext cx="1155942" cy="1155942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tx1"/>
              </a:solidFill>
            </a:rPr>
            <a:t>TF-IDF (Char)</a:t>
          </a:r>
        </a:p>
      </dsp:txBody>
      <dsp:txXfrm>
        <a:off x="1205044" y="1582865"/>
        <a:ext cx="1043086" cy="1043086"/>
      </dsp:txXfrm>
    </dsp:sp>
    <dsp:sp modelId="{A7EA85B4-D4CD-8547-BE10-3F1E5D80E3E4}">
      <dsp:nvSpPr>
        <dsp:cNvPr id="0" name=""/>
        <dsp:cNvSpPr/>
      </dsp:nvSpPr>
      <dsp:spPr>
        <a:xfrm>
          <a:off x="2393478" y="1526437"/>
          <a:ext cx="1155942" cy="11559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Logistic Regression</a:t>
          </a:r>
        </a:p>
      </dsp:txBody>
      <dsp:txXfrm>
        <a:off x="2449906" y="1582865"/>
        <a:ext cx="1043086" cy="1043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24/3/layout/SimpleTimelineDefaultVariant">
  <dgm:title val="Simple Timeline"/>
  <dgm:desc val="Displays events in chronological order. Each event should have a date or name up to medium length and the option to add a description that can be medium or a bit longer in length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align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2050">
                    <a:solidFill>
                      <a:srgbClr val="000000"/>
                    </a:solidFill>
                    <a:tailEnd type="arrow" w="med" len="med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arrow" w="med" len="med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23"/>
                        <dgm:constr type="h" for="ch" forName="ConnectorPoint1" refType="h" refFor="ch" refForName="DropPinPlaceHolder1" fact="0.23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 fact="0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23"/>
                        <dgm:constr type="h" for="ch" forName="ConnectorPoint1" refType="h" refFor="ch" refForName="DropPinPlaceHolder1" fact="0.23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h" fact="0.55"/>
                        <dgm:constr type="t" for="ch" forName="L1TextContainer1" refType="h" fact="0.675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b" refFor="ch" refForName="DropPinPlaceHolder1"/>
                        <dgm:constr type="t" for="ch" forName="L2TextContainer1" refType="h" fact="0.8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23"/>
                        <dgm:constr type="h" for="ch" forName="ConnectorPoint1" refType="h" refFor="ch" refForName="DropPinPlaceHolder1" fact="0.23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 fact="0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23"/>
                        <dgm:constr type="h" for="ch" forName="ConnectorPoint1" refType="h" refFor="ch" refForName="DropPinPlaceHolder1" fact="0.23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h" fact="0.55"/>
                        <dgm:constr type="t" for="ch" forName="L1TextContainer1" refType="h" fact="0.675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b" refFor="ch" refForName="DropPinPlaceHolder1"/>
                        <dgm:constr type="t" for="ch" forName="L2TextContainer1" refType="h" fact="0.8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 fact="0"/>
                  <dgm:constr type="h" for="ch" forName="DropPin1" refType="h" fact="0"/>
                  <dgm:constr type="ctrX" for="ch" forName="DropPin1" refType="w" fact="0"/>
                  <dgm:constr type="ctrY" for="ch" forName="DropPin1" refType="h" fact="0"/>
                  <dgm:constr type="w" for="ch" forName="Ellipse1" refType="w" refFor="ch" refForName="DropPin1" fact="0"/>
                  <dgm:constr type="h" for="ch" forName="Ellipse1" refType="w" refFor="ch" refForName="DropPin1" fact="0"/>
                  <dgm:constr type="ctrX" for="ch" forName="Ellipse1" refType="ctrX" refFor="ch" refForName="DropPin1" fact="0"/>
                  <dgm:constr type="ctrY" for="ch" forName="Ellipse1" refType="ctrY" refFor="ch" refForName="DropPin1" fact="0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7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6" fact="NaN" max="NaN"/>
                </dgm:ruleLst>
              </dgm:layoutNode>
              <dgm:layoutNode name="L1TextContainer1" styleLbl="alignNode1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20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23"/>
                        <dgm:constr type="h" for="ch" forName="ConnectorPoint" refType="h" refFor="ch" refForName="DropPinPlaceHolder" fact="0.23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 fact="2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 fact="0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23"/>
                        <dgm:constr type="h" for="ch" forName="ConnectorPoint" refType="h" refFor="ch" refForName="DropPinPlaceHolder" fact="0.23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h" fact="0.55"/>
                        <dgm:constr type="t" for="ch" forName="L1TextContainer" refType="h" fact="0.675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b" refFor="ch" refForName="DropPinPlaceHolder"/>
                        <dgm:constr type="t" for="ch" forName="L2TextContainer" refType="h" fact="0.8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23"/>
                        <dgm:constr type="h" for="ch" forName="ConnectorPoint" refType="h" refFor="ch" refForName="DropPinPlaceHolder" fact="0.23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 fact="0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23"/>
                        <dgm:constr type="h" for="ch" forName="ConnectorPoint" refType="h" refFor="ch" refForName="DropPinPlaceHolder" fact="0.23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h" fact="0.55"/>
                        <dgm:constr type="t" for="ch" forName="L1TextContainer" refType="h" fact="0.675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b" refFor="ch" refForName="DropPinPlaceHolder"/>
                        <dgm:constr type="t" for="ch" forName="L2TextContainer" refType="h" fact="0.8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 fact="0"/>
                  <dgm:constr type="h" for="ch" forName="DropPin" refType="h" fact="0"/>
                  <dgm:constr type="ctrX" for="ch" forName="DropPin" refType="w" fact="0"/>
                  <dgm:constr type="ctrY" for="ch" forName="DropPin" refType="h" fact="0"/>
                  <dgm:constr type="w" for="ch" forName="Ellipse" refType="w" refFor="ch" refForName="DropPin" fact="0"/>
                  <dgm:constr type="h" for="ch" forName="Ellipse" refType="w" refFor="ch" refForName="DropPin" fact="0"/>
                  <dgm:constr type="ctrX" for="ch" forName="Ellipse" refType="ctrX" refFor="ch" refForName="DropPin" fact="0"/>
                  <dgm:constr type="ctrY" for="ch" forName="Ellipse" refType="ctrY" refFor="ch" refForName="DropPin" fact="0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7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6" fact="NaN" max="NaN"/>
                </dgm:ruleLst>
              </dgm:layoutNode>
              <dgm:layoutNode name="L1TextContainer" styleLbl="alignNode1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20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02706-D1EC-DF4C-B22E-6B7E9AED6788}" type="datetimeFigureOut">
              <a:rPr lang="en-US" smtClean="0"/>
              <a:t>7/21/25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D401E-05C7-C84F-B5E0-A4ABF23C0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5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D401E-05C7-C84F-B5E0-A4ABF23C0B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43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D5BC2-80DF-F6EB-296A-ECF5D9915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B6C3C4-6C1E-2300-46E1-FBC030592E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4F02F2-258C-47FC-EC21-21516E77D9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59A7E-043B-FCEB-0570-459A38E19D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D401E-05C7-C84F-B5E0-A4ABF23C0B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2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C9929-D9B9-3818-3419-B03606B27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67475B-F2E4-54CC-D3DB-FB4DB1C73B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46DDA4-8AB0-D415-91D7-E2A6DE5D84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8202E-D272-D369-404C-C1E92AEE0D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D401E-05C7-C84F-B5E0-A4ABF23C0B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44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29E10-4253-C181-103B-4DC299129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8F976A-EDB7-4BE6-414C-6521D75917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83D829-E01A-FDC3-8333-A2C6C6BF2F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9D3CA-30F8-C1F7-3CCA-AF20B94FD0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D401E-05C7-C84F-B5E0-A4ABF23C0B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18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CE7EC-C1AA-F51B-5D1A-0FA244341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6AF112-DD6A-24C8-7F2C-38EEB3EB35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6AC7D0-522D-188E-5E75-65AB1489BE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ACC05-B43C-1106-DB0A-BD0BCBA1DB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D401E-05C7-C84F-B5E0-A4ABF23C0B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21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59F97-872B-62B2-FF95-1AEBE4F88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214B2A-0EFD-71BA-EDAE-29E72FA465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91E02C-1BB4-34E8-FE7D-870A71DA1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C8BF9-F0B3-4391-336E-B622F89080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D401E-05C7-C84F-B5E0-A4ABF23C0B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2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D401E-05C7-C84F-B5E0-A4ABF23C0B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73F9-E542-A2D8-BF3D-86DF47D2F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8086" y="2850067"/>
            <a:ext cx="6935917" cy="917400"/>
          </a:xfrm>
        </p:spPr>
        <p:txBody>
          <a:bodyPr/>
          <a:lstStyle/>
          <a:p>
            <a:r>
              <a:rPr lang="en-US" dirty="0"/>
              <a:t>Spend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01FCF-B5CB-E826-16A1-D558D3A00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894666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Francesca Felizardo</a:t>
            </a:r>
          </a:p>
          <a:p>
            <a:r>
              <a:rPr lang="en-US" dirty="0"/>
              <a:t>IOD Mini Project 3</a:t>
            </a:r>
          </a:p>
          <a:p>
            <a:r>
              <a:rPr lang="en-US" dirty="0"/>
              <a:t>July 21, 2025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05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78BEC1-7A72-DFC1-A2A0-A284E1842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40F51A-7C05-1768-B396-6B631BBDE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CF4AC-50D8-CEF8-27A6-CCFFA2393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801757"/>
          </a:xfrm>
        </p:spPr>
        <p:txBody>
          <a:bodyPr>
            <a:normAutofit/>
          </a:bodyPr>
          <a:lstStyle/>
          <a:p>
            <a:r>
              <a:rPr lang="en-US" dirty="0"/>
              <a:t>Prediction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9631FCB-E796-E70E-A697-76737577B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D41EF90-F9A4-4028-C39A-691BBA3D2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AFE47E-293A-6F2C-473D-0767D72C0198}"/>
              </a:ext>
            </a:extLst>
          </p:cNvPr>
          <p:cNvSpPr txBox="1"/>
          <p:nvPr/>
        </p:nvSpPr>
        <p:spPr>
          <a:xfrm>
            <a:off x="6371648" y="2502752"/>
            <a:ext cx="480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DF915D9-8EE8-379B-0293-715066C0462C}"/>
              </a:ext>
            </a:extLst>
          </p:cNvPr>
          <p:cNvSpPr/>
          <p:nvPr/>
        </p:nvSpPr>
        <p:spPr>
          <a:xfrm>
            <a:off x="1011285" y="2886813"/>
            <a:ext cx="2942330" cy="215733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$91 </a:t>
            </a:r>
            <a:r>
              <a:rPr lang="en-US" sz="3200" b="1" dirty="0"/>
              <a:t>million</a:t>
            </a:r>
            <a:endParaRPr lang="en-US" sz="6000" b="1"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9D8B5796-60BD-7151-CA80-CB16044EC62F}"/>
              </a:ext>
            </a:extLst>
          </p:cNvPr>
          <p:cNvSpPr/>
          <p:nvPr/>
        </p:nvSpPr>
        <p:spPr>
          <a:xfrm rot="5400000">
            <a:off x="3638998" y="3775856"/>
            <a:ext cx="1507278" cy="379244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F84D55-B77E-1139-885E-7ECCD7A9E0F8}"/>
              </a:ext>
            </a:extLst>
          </p:cNvPr>
          <p:cNvSpPr txBox="1"/>
          <p:nvPr/>
        </p:nvSpPr>
        <p:spPr>
          <a:xfrm>
            <a:off x="648841" y="2276558"/>
            <a:ext cx="36672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“Equipment – Other Services” and “Unclassified” commodities</a:t>
            </a:r>
            <a:endParaRPr lang="en-US" sz="1400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B548AE1-00DC-6313-63C4-1525DD2727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9149648"/>
              </p:ext>
            </p:extLst>
          </p:nvPr>
        </p:nvGraphicFramePr>
        <p:xfrm>
          <a:off x="4831659" y="1928568"/>
          <a:ext cx="6911608" cy="3737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A3AC781-A97A-B577-9010-063A4CDAE230}"/>
              </a:ext>
            </a:extLst>
          </p:cNvPr>
          <p:cNvSpPr txBox="1"/>
          <p:nvPr/>
        </p:nvSpPr>
        <p:spPr>
          <a:xfrm>
            <a:off x="4392637" y="1536180"/>
            <a:ext cx="7789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Spend has been re-classified to </a:t>
            </a:r>
            <a:r>
              <a:rPr lang="en-US" sz="1600" b="1" dirty="0"/>
              <a:t>51 Level 2 Categories &amp; 9 Level 1 Categories</a:t>
            </a:r>
          </a:p>
        </p:txBody>
      </p:sp>
    </p:spTree>
    <p:extLst>
      <p:ext uri="{BB962C8B-B14F-4D97-AF65-F5344CB8AC3E}">
        <p14:creationId xmlns:p14="http://schemas.microsoft.com/office/powerpoint/2010/main" val="1383587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EF37DE-9659-E21A-DD7E-EDEE78A5D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0A6806-4F09-70A7-85C4-8204B0791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CB0A7-34E8-68AE-6523-753544C1E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65323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DBEF043-BB25-D218-78CD-93DB12BFD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7126A49-5209-94C2-ACC9-F1A2AF504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0652D94-6C40-09CD-142E-E942E1349F05}"/>
              </a:ext>
            </a:extLst>
          </p:cNvPr>
          <p:cNvSpPr/>
          <p:nvPr/>
        </p:nvSpPr>
        <p:spPr>
          <a:xfrm>
            <a:off x="835318" y="1678088"/>
            <a:ext cx="5086869" cy="4447157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Intelligent &amp; scalable spend classification solution with high accuracy has been achieved and can re-</a:t>
            </a:r>
            <a:r>
              <a:rPr lang="en-US" sz="1600" dirty="0" err="1"/>
              <a:t>categorise</a:t>
            </a:r>
            <a:r>
              <a:rPr lang="en-US" sz="1600" dirty="0"/>
              <a:t> incorrect classification (TF-IDF x SVM at ~92% Accuracy)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16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Continuous monitoring of classification metrics and continuous model improvement is essential to ensure confidence in the future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16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1600" b="1" dirty="0"/>
              <a:t>Not Just a Data Problem </a:t>
            </a:r>
          </a:p>
          <a:p>
            <a:r>
              <a:rPr lang="en-US" sz="1600" b="1" i="1" dirty="0"/>
              <a:t>     </a:t>
            </a:r>
            <a:r>
              <a:rPr lang="en-US" sz="1600" i="1" dirty="0"/>
              <a:t>(poor input leads to poor output)</a:t>
            </a:r>
          </a:p>
          <a:p>
            <a:r>
              <a:rPr lang="en-US" sz="1600" i="1" dirty="0"/>
              <a:t>	</a:t>
            </a:r>
            <a:r>
              <a:rPr lang="en-US" sz="1600" dirty="0"/>
              <a:t>– essential that all other areas (people, 	process, technology, policy) are 	improved to achieve the best and most 	sustainable outcome for the business.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1600" dirty="0"/>
          </a:p>
          <a:p>
            <a:pPr marL="285750" indent="-285750">
              <a:buFont typeface="Wingdings" pitchFamily="2" charset="2"/>
              <a:buChar char="v"/>
            </a:pPr>
            <a:endParaRPr lang="en-US" sz="1600" dirty="0"/>
          </a:p>
          <a:p>
            <a:pPr marL="285750" indent="-285750">
              <a:buFont typeface="Wingdings" pitchFamily="2" charset="2"/>
              <a:buChar char="v"/>
            </a:pPr>
            <a:endParaRPr lang="en-US" sz="1600" dirty="0"/>
          </a:p>
          <a:p>
            <a:pPr marL="285750" indent="-285750">
              <a:buFont typeface="Wingdings" pitchFamily="2" charset="2"/>
              <a:buChar char="v"/>
            </a:pPr>
            <a:endParaRPr lang="en-US" sz="1600" dirty="0"/>
          </a:p>
          <a:p>
            <a:pPr marL="285750" indent="-285750">
              <a:buFont typeface="Wingdings" pitchFamily="2" charset="2"/>
              <a:buChar char="v"/>
            </a:pP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D7B18A-0C7A-9CA6-D1C0-22FD590B37A1}"/>
              </a:ext>
            </a:extLst>
          </p:cNvPr>
          <p:cNvSpPr txBox="1"/>
          <p:nvPr/>
        </p:nvSpPr>
        <p:spPr>
          <a:xfrm>
            <a:off x="8714122" y="1451742"/>
            <a:ext cx="164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Voice of Customer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F385D8A-A9E3-DA0A-3425-C7E6CDB5C300}"/>
              </a:ext>
            </a:extLst>
          </p:cNvPr>
          <p:cNvSpPr/>
          <p:nvPr/>
        </p:nvSpPr>
        <p:spPr>
          <a:xfrm>
            <a:off x="6274850" y="1844260"/>
            <a:ext cx="1363502" cy="987025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Stage 1</a:t>
            </a:r>
          </a:p>
          <a:p>
            <a:pPr algn="ctr"/>
            <a:r>
              <a:rPr lang="en-US" sz="1200" dirty="0"/>
              <a:t>Invoice Spend Classification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2B1D8D7-5ED5-7EE0-5BF8-3E17B439DC51}"/>
              </a:ext>
            </a:extLst>
          </p:cNvPr>
          <p:cNvSpPr/>
          <p:nvPr/>
        </p:nvSpPr>
        <p:spPr>
          <a:xfrm>
            <a:off x="6274850" y="2928730"/>
            <a:ext cx="1363502" cy="987025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Stage 2</a:t>
            </a:r>
          </a:p>
          <a:p>
            <a:pPr algn="ctr"/>
            <a:r>
              <a:rPr lang="en-US" sz="1200"/>
              <a:t>Time Series Spend Forecasting</a:t>
            </a:r>
            <a:endParaRPr lang="en-US" sz="12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A8AF603-A841-24D6-DC7B-E9306988A748}"/>
              </a:ext>
            </a:extLst>
          </p:cNvPr>
          <p:cNvSpPr/>
          <p:nvPr/>
        </p:nvSpPr>
        <p:spPr>
          <a:xfrm>
            <a:off x="6274850" y="4013200"/>
            <a:ext cx="1363502" cy="987025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Stage 3</a:t>
            </a:r>
          </a:p>
          <a:p>
            <a:pPr algn="ctr"/>
            <a:r>
              <a:rPr lang="en-US" sz="1200" dirty="0"/>
              <a:t>Drift Monitoring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FD80815-FF68-64BB-0B27-371DC94B12CB}"/>
              </a:ext>
            </a:extLst>
          </p:cNvPr>
          <p:cNvSpPr/>
          <p:nvPr/>
        </p:nvSpPr>
        <p:spPr>
          <a:xfrm>
            <a:off x="6271292" y="5075196"/>
            <a:ext cx="1363502" cy="987025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Stage 4</a:t>
            </a:r>
          </a:p>
          <a:p>
            <a:pPr algn="ctr"/>
            <a:r>
              <a:rPr lang="en-US" sz="1200" dirty="0"/>
              <a:t>Deployment</a:t>
            </a:r>
          </a:p>
          <a:p>
            <a:pPr algn="ctr"/>
            <a:r>
              <a:rPr lang="en-US" sz="1200" dirty="0"/>
              <a:t>(Dashboard)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2D89CD6-977B-DD5C-7A6B-5D50055D4F51}"/>
              </a:ext>
            </a:extLst>
          </p:cNvPr>
          <p:cNvSpPr/>
          <p:nvPr/>
        </p:nvSpPr>
        <p:spPr>
          <a:xfrm>
            <a:off x="7727560" y="1858346"/>
            <a:ext cx="3617811" cy="958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Accurate spend information and guidance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AD9DDFF-AD36-B2E7-D848-8B201AD8C932}"/>
              </a:ext>
            </a:extLst>
          </p:cNvPr>
          <p:cNvSpPr/>
          <p:nvPr/>
        </p:nvSpPr>
        <p:spPr>
          <a:xfrm>
            <a:off x="7727560" y="2942816"/>
            <a:ext cx="3617811" cy="958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Spend trends and forecast through time by supplier and category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1611B8A-5050-DDBE-EEA3-F7432CBC166B}"/>
              </a:ext>
            </a:extLst>
          </p:cNvPr>
          <p:cNvSpPr/>
          <p:nvPr/>
        </p:nvSpPr>
        <p:spPr>
          <a:xfrm>
            <a:off x="7727559" y="4027286"/>
            <a:ext cx="3617811" cy="958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Category and supplier change in </a:t>
            </a:r>
            <a:r>
              <a:rPr lang="en-US" sz="1600" dirty="0" err="1">
                <a:solidFill>
                  <a:schemeClr val="tx1"/>
                </a:solidFill>
              </a:rPr>
              <a:t>behaviour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102A1FB-8BB9-95CB-1EFB-57B52D7BC402}"/>
              </a:ext>
            </a:extLst>
          </p:cNvPr>
          <p:cNvSpPr/>
          <p:nvPr/>
        </p:nvSpPr>
        <p:spPr>
          <a:xfrm>
            <a:off x="7727558" y="5084964"/>
            <a:ext cx="3617811" cy="958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Spend Monitoring and Management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Category Planning and Management</a:t>
            </a:r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946AE19D-5EE7-D2B6-B8D7-AF720B89FD62}"/>
              </a:ext>
            </a:extLst>
          </p:cNvPr>
          <p:cNvSpPr/>
          <p:nvPr/>
        </p:nvSpPr>
        <p:spPr>
          <a:xfrm>
            <a:off x="10939730" y="1601387"/>
            <a:ext cx="571716" cy="514833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82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1E38-D17D-86A5-6034-F4CCC869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620" y="2768600"/>
            <a:ext cx="4994261" cy="13208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1740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7E24BC-CCD3-88A4-4527-D4B73525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258" y="504009"/>
            <a:ext cx="6379943" cy="8883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DB8EF8E-9209-A9FB-0A1B-44AF69D5CE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741486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StackedSequentialRowTable"/>
                  </p202:designTagLst>
                </p202:designPr>
              </p:ext>
            </p:extLst>
          </p:nvPr>
        </p:nvGraphicFramePr>
        <p:xfrm>
          <a:off x="2422574" y="1709025"/>
          <a:ext cx="6201241" cy="449909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746727">
                  <a:extLst>
                    <a:ext uri="{9D8B030D-6E8A-4147-A177-3AD203B41FA5}">
                      <a16:colId xmlns:a16="http://schemas.microsoft.com/office/drawing/2014/main" val="2464966152"/>
                    </a:ext>
                  </a:extLst>
                </a:gridCol>
                <a:gridCol w="5454514">
                  <a:extLst>
                    <a:ext uri="{9D8B030D-6E8A-4147-A177-3AD203B41FA5}">
                      <a16:colId xmlns:a16="http://schemas.microsoft.com/office/drawing/2014/main" val="1213067431"/>
                    </a:ext>
                  </a:extLst>
                </a:gridCol>
              </a:tblGrid>
              <a:tr h="689155">
                <a:tc>
                  <a:txBody>
                    <a:bodyPr/>
                    <a:lstStyle/>
                    <a:p>
                      <a:r>
                        <a:rPr lang="en-AU" sz="2600" b="1" cap="none" spc="0">
                          <a:solidFill>
                            <a:schemeClr val="accent1"/>
                          </a:solidFill>
                        </a:rPr>
                        <a:t>01</a:t>
                      </a:r>
                    </a:p>
                  </a:txBody>
                  <a:tcPr marL="113340" marR="113340" marT="113340" marB="1133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700" b="0" cap="none" spc="0" dirty="0">
                          <a:solidFill>
                            <a:schemeClr val="tx1"/>
                          </a:solidFill>
                        </a:rPr>
                        <a:t>Project Background </a:t>
                      </a:r>
                    </a:p>
                    <a:p>
                      <a:pPr algn="l"/>
                      <a:r>
                        <a:rPr lang="en-AU" sz="1700" b="0" cap="none" spc="0" dirty="0">
                          <a:solidFill>
                            <a:schemeClr val="tx1"/>
                          </a:solidFill>
                        </a:rPr>
                        <a:t>(Voice of Customer and Root Cause Analysis)</a:t>
                      </a:r>
                    </a:p>
                  </a:txBody>
                  <a:tcPr marL="113340" marR="113340" marT="113340" marB="1133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223741"/>
                  </a:ext>
                </a:extLst>
              </a:tr>
              <a:tr h="639650">
                <a:tc>
                  <a:txBody>
                    <a:bodyPr/>
                    <a:lstStyle/>
                    <a:p>
                      <a:r>
                        <a:rPr lang="en-AU" sz="2600" b="1" cap="none" spc="0" dirty="0">
                          <a:solidFill>
                            <a:schemeClr val="accent1"/>
                          </a:solidFill>
                        </a:rPr>
                        <a:t>02</a:t>
                      </a:r>
                    </a:p>
                  </a:txBody>
                  <a:tcPr marL="113340" marR="113340" marT="113340" marB="1133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700" b="0" cap="none" spc="0" dirty="0">
                          <a:solidFill>
                            <a:schemeClr val="tx1"/>
                          </a:solidFill>
                        </a:rPr>
                        <a:t>Overall Business Objective and Data Solution</a:t>
                      </a:r>
                    </a:p>
                  </a:txBody>
                  <a:tcPr marL="113340" marR="113340" marT="113340" marB="1133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1183"/>
                  </a:ext>
                </a:extLst>
              </a:tr>
              <a:tr h="576350">
                <a:tc>
                  <a:txBody>
                    <a:bodyPr/>
                    <a:lstStyle/>
                    <a:p>
                      <a:r>
                        <a:rPr lang="en-AU" sz="2600" b="1" cap="none" spc="0" dirty="0">
                          <a:solidFill>
                            <a:schemeClr val="accent1"/>
                          </a:solidFill>
                        </a:rPr>
                        <a:t>03</a:t>
                      </a:r>
                    </a:p>
                  </a:txBody>
                  <a:tcPr marL="113340" marR="113340" marT="113340" marB="1133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700" b="0" cap="none" spc="0" dirty="0">
                          <a:solidFill>
                            <a:schemeClr val="tx1"/>
                          </a:solidFill>
                        </a:rPr>
                        <a:t>Stage 1 (Invoice Classification) Overview</a:t>
                      </a:r>
                    </a:p>
                  </a:txBody>
                  <a:tcPr marL="113340" marR="113340" marT="113340" marB="1133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167940"/>
                  </a:ext>
                </a:extLst>
              </a:tr>
              <a:tr h="576350">
                <a:tc>
                  <a:txBody>
                    <a:bodyPr/>
                    <a:lstStyle/>
                    <a:p>
                      <a:r>
                        <a:rPr lang="en-AU" sz="2600" b="1" cap="none" spc="0" dirty="0">
                          <a:solidFill>
                            <a:schemeClr val="accent1"/>
                          </a:solidFill>
                        </a:rPr>
                        <a:t>04</a:t>
                      </a:r>
                    </a:p>
                  </a:txBody>
                  <a:tcPr marL="113340" marR="113340" marT="113340" marB="1133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700" b="0" cap="none" spc="0" dirty="0">
                          <a:solidFill>
                            <a:schemeClr val="tx1"/>
                          </a:solidFill>
                        </a:rPr>
                        <a:t>Datasets Overview</a:t>
                      </a:r>
                    </a:p>
                  </a:txBody>
                  <a:tcPr marL="113340" marR="113340" marT="113340" marB="1133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613541"/>
                  </a:ext>
                </a:extLst>
              </a:tr>
              <a:tr h="576350">
                <a:tc>
                  <a:txBody>
                    <a:bodyPr/>
                    <a:lstStyle/>
                    <a:p>
                      <a:r>
                        <a:rPr lang="en-AU" sz="2600" b="1" cap="none" spc="0" dirty="0">
                          <a:solidFill>
                            <a:schemeClr val="accent1"/>
                          </a:solidFill>
                        </a:rPr>
                        <a:t>05</a:t>
                      </a:r>
                    </a:p>
                  </a:txBody>
                  <a:tcPr marL="113340" marR="113340" marT="113340" marB="1133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700" b="0" cap="none" spc="0" dirty="0">
                          <a:solidFill>
                            <a:schemeClr val="tx1"/>
                          </a:solidFill>
                        </a:rPr>
                        <a:t>Modelling Methodology and Results</a:t>
                      </a:r>
                    </a:p>
                  </a:txBody>
                  <a:tcPr marL="113340" marR="113340" marT="113340" marB="1133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119268"/>
                  </a:ext>
                </a:extLst>
              </a:tr>
              <a:tr h="576350">
                <a:tc>
                  <a:txBody>
                    <a:bodyPr/>
                    <a:lstStyle/>
                    <a:p>
                      <a:r>
                        <a:rPr lang="en-AU" sz="2600" b="1" cap="none" spc="0" dirty="0">
                          <a:solidFill>
                            <a:schemeClr val="accent1"/>
                          </a:solidFill>
                        </a:rPr>
                        <a:t>06</a:t>
                      </a:r>
                    </a:p>
                  </a:txBody>
                  <a:tcPr marL="113340" marR="113340" marT="113340" marB="1133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700" b="0" cap="none" spc="0" dirty="0">
                          <a:solidFill>
                            <a:schemeClr val="tx1"/>
                          </a:solidFill>
                        </a:rPr>
                        <a:t>Prediction</a:t>
                      </a:r>
                    </a:p>
                  </a:txBody>
                  <a:tcPr marL="113340" marR="113340" marT="113340" marB="1133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105124"/>
                  </a:ext>
                </a:extLst>
              </a:tr>
              <a:tr h="576350">
                <a:tc>
                  <a:txBody>
                    <a:bodyPr/>
                    <a:lstStyle/>
                    <a:p>
                      <a:r>
                        <a:rPr lang="en-AU" sz="2600" b="1" cap="none" spc="0" dirty="0">
                          <a:solidFill>
                            <a:schemeClr val="accent1"/>
                          </a:solidFill>
                        </a:rPr>
                        <a:t>07</a:t>
                      </a:r>
                    </a:p>
                  </a:txBody>
                  <a:tcPr marL="113340" marR="113340" marT="113340" marB="1133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700" b="0" cap="none" spc="0" dirty="0">
                          <a:solidFill>
                            <a:schemeClr val="tx1"/>
                          </a:solidFill>
                        </a:rPr>
                        <a:t>Conclusion</a:t>
                      </a:r>
                    </a:p>
                  </a:txBody>
                  <a:tcPr marL="113340" marR="113340" marT="113340" marB="1133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679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759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3023FD-6702-6FBA-8811-B1D5FE0BB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B2767A-F6B5-4788-4306-E3EB35A77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908" y="2768600"/>
            <a:ext cx="2971747" cy="132080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Voice of Customer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3E33C4-4ED6-8EA5-71F5-6D17F8D59442}"/>
              </a:ext>
            </a:extLst>
          </p:cNvPr>
          <p:cNvCxnSpPr/>
          <p:nvPr/>
        </p:nvCxnSpPr>
        <p:spPr>
          <a:xfrm>
            <a:off x="4638261" y="1217246"/>
            <a:ext cx="0" cy="424375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AF47E3B7-6B2C-B378-1D9F-335F6D1EE5A8}"/>
              </a:ext>
            </a:extLst>
          </p:cNvPr>
          <p:cNvSpPr/>
          <p:nvPr/>
        </p:nvSpPr>
        <p:spPr>
          <a:xfrm>
            <a:off x="5242756" y="1113600"/>
            <a:ext cx="2947460" cy="1226127"/>
          </a:xfrm>
          <a:prstGeom prst="wedgeRoundRectCallou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 feel that my spend is </a:t>
            </a:r>
            <a:r>
              <a:rPr lang="en-US" sz="1400" b="1" dirty="0">
                <a:solidFill>
                  <a:schemeClr val="bg1"/>
                </a:solidFill>
              </a:rPr>
              <a:t>understated and/or overstated.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I don’t have </a:t>
            </a:r>
            <a:r>
              <a:rPr lang="en-US" sz="1400" b="1" dirty="0">
                <a:solidFill>
                  <a:schemeClr val="bg1"/>
                </a:solidFill>
              </a:rPr>
              <a:t>accurate spend guidance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58845696-81E2-A31E-E0A2-0D94E7992668}"/>
              </a:ext>
            </a:extLst>
          </p:cNvPr>
          <p:cNvSpPr/>
          <p:nvPr/>
        </p:nvSpPr>
        <p:spPr>
          <a:xfrm>
            <a:off x="8593944" y="1113599"/>
            <a:ext cx="2947459" cy="1226127"/>
          </a:xfrm>
          <a:prstGeom prst="wedgeRoundRectCallou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 cannot plan for my category and do </a:t>
            </a:r>
            <a:r>
              <a:rPr lang="en-US" sz="1400" b="1" dirty="0">
                <a:solidFill>
                  <a:schemeClr val="bg1"/>
                </a:solidFill>
              </a:rPr>
              <a:t>proper category management</a:t>
            </a:r>
            <a:r>
              <a:rPr lang="en-US" sz="1400" dirty="0">
                <a:solidFill>
                  <a:schemeClr val="tx1"/>
                </a:solidFill>
              </a:rPr>
              <a:t> because I don’t have the </a:t>
            </a:r>
            <a:r>
              <a:rPr lang="en-US" sz="1400" b="1" dirty="0">
                <a:solidFill>
                  <a:schemeClr val="bg1"/>
                </a:solidFill>
              </a:rPr>
              <a:t>right spend information</a:t>
            </a: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CAAF58F2-877C-D305-99F5-44E6AF651014}"/>
              </a:ext>
            </a:extLst>
          </p:cNvPr>
          <p:cNvSpPr/>
          <p:nvPr/>
        </p:nvSpPr>
        <p:spPr>
          <a:xfrm>
            <a:off x="5242756" y="2863273"/>
            <a:ext cx="2947460" cy="1226127"/>
          </a:xfrm>
          <a:prstGeom prst="wedgeRoundRectCallou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Which </a:t>
            </a:r>
            <a:r>
              <a:rPr lang="en-US" sz="1400" b="1" dirty="0">
                <a:solidFill>
                  <a:schemeClr val="bg1"/>
                </a:solidFill>
              </a:rPr>
              <a:t>supplier/s</a:t>
            </a:r>
            <a:r>
              <a:rPr lang="en-US" sz="1400" dirty="0">
                <a:solidFill>
                  <a:schemeClr val="tx1"/>
                </a:solidFill>
              </a:rPr>
              <a:t> do I spend the most and least for my category, is this </a:t>
            </a:r>
            <a:r>
              <a:rPr lang="en-US" sz="1400" b="1" dirty="0">
                <a:solidFill>
                  <a:schemeClr val="bg1"/>
                </a:solidFill>
              </a:rPr>
              <a:t>changing over time</a:t>
            </a:r>
            <a:r>
              <a:rPr lang="en-US" sz="1400" dirty="0">
                <a:solidFill>
                  <a:schemeClr val="tx1"/>
                </a:solidFill>
              </a:rPr>
              <a:t>? I need this to </a:t>
            </a:r>
            <a:r>
              <a:rPr lang="en-US" sz="1400" b="1" dirty="0">
                <a:solidFill>
                  <a:schemeClr val="bg1"/>
                </a:solidFill>
              </a:rPr>
              <a:t>manage relationships</a:t>
            </a: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984DE8B0-E32C-D8BE-0202-D77668D6D675}"/>
              </a:ext>
            </a:extLst>
          </p:cNvPr>
          <p:cNvSpPr/>
          <p:nvPr/>
        </p:nvSpPr>
        <p:spPr>
          <a:xfrm>
            <a:off x="8593943" y="2863273"/>
            <a:ext cx="2947460" cy="1226127"/>
          </a:xfrm>
          <a:prstGeom prst="wedgeRoundRectCallou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Are there changes to how each </a:t>
            </a:r>
            <a:r>
              <a:rPr lang="en-US" sz="1400" b="1" dirty="0">
                <a:solidFill>
                  <a:schemeClr val="bg1"/>
                </a:solidFill>
              </a:rPr>
              <a:t>category is behaving</a:t>
            </a:r>
            <a:r>
              <a:rPr lang="en-US" sz="1400" dirty="0">
                <a:solidFill>
                  <a:schemeClr val="tx1"/>
                </a:solidFill>
              </a:rPr>
              <a:t> through time?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819DD18B-0A32-FAA1-A800-382C0FEA38A3}"/>
              </a:ext>
            </a:extLst>
          </p:cNvPr>
          <p:cNvSpPr/>
          <p:nvPr/>
        </p:nvSpPr>
        <p:spPr>
          <a:xfrm>
            <a:off x="5890938" y="4578218"/>
            <a:ext cx="4797933" cy="1226127"/>
          </a:xfrm>
          <a:prstGeom prst="wedgeRoundRectCallou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 are at the heart of the renewable energy transition and being able to </a:t>
            </a:r>
            <a:r>
              <a:rPr lang="en-US" sz="1400" b="1" dirty="0">
                <a:solidFill>
                  <a:schemeClr val="bg1"/>
                </a:solidFill>
              </a:rPr>
              <a:t>understand and ultimately plan ahead </a:t>
            </a:r>
            <a:r>
              <a:rPr lang="en-US" sz="1400" dirty="0">
                <a:solidFill>
                  <a:schemeClr val="tx1"/>
                </a:solidFill>
              </a:rPr>
              <a:t>on expenditure is </a:t>
            </a:r>
            <a:r>
              <a:rPr lang="en-US" sz="1400" b="1" dirty="0">
                <a:solidFill>
                  <a:schemeClr val="bg1"/>
                </a:solidFill>
              </a:rPr>
              <a:t>key to our success</a:t>
            </a:r>
          </a:p>
        </p:txBody>
      </p:sp>
    </p:spTree>
    <p:extLst>
      <p:ext uri="{BB962C8B-B14F-4D97-AF65-F5344CB8AC3E}">
        <p14:creationId xmlns:p14="http://schemas.microsoft.com/office/powerpoint/2010/main" val="265634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4B91-3D00-A0E9-D2FA-6AD25A22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1"/>
            <a:ext cx="10197494" cy="742122"/>
          </a:xfrm>
        </p:spPr>
        <p:txBody>
          <a:bodyPr>
            <a:normAutofit/>
          </a:bodyPr>
          <a:lstStyle/>
          <a:p>
            <a:r>
              <a:rPr lang="en-US" dirty="0"/>
              <a:t>Root Cause Analysis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 descr="Basic Timeline">
            <a:extLst>
              <a:ext uri="{FF2B5EF4-FFF2-40B4-BE49-F238E27FC236}">
                <a16:creationId xmlns:a16="http://schemas.microsoft.com/office/drawing/2014/main" id="{9123657C-50BF-E867-C384-A679961CD4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851590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SmartArt"/>
                    <p202:designTag name="ARCH:1:VSVAR" val="Timeline"/>
                  </p202:designTagLst>
                </p202:designPr>
              </p:ext>
            </p:extLst>
          </p:nvPr>
        </p:nvGraphicFramePr>
        <p:xfrm>
          <a:off x="386130" y="1961324"/>
          <a:ext cx="9001778" cy="4606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EA1D110-A1F7-913D-F53E-5C81BA749CEF}"/>
              </a:ext>
            </a:extLst>
          </p:cNvPr>
          <p:cNvSpPr txBox="1"/>
          <p:nvPr/>
        </p:nvSpPr>
        <p:spPr>
          <a:xfrm>
            <a:off x="9795597" y="3707453"/>
            <a:ext cx="1947670" cy="112371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Incorrect Spend Classification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793A80A8-13E8-8362-9174-CA215357813F}"/>
              </a:ext>
            </a:extLst>
          </p:cNvPr>
          <p:cNvSpPr/>
          <p:nvPr/>
        </p:nvSpPr>
        <p:spPr>
          <a:xfrm rot="5400000">
            <a:off x="8094766" y="3986203"/>
            <a:ext cx="2844801" cy="556861"/>
          </a:xfrm>
          <a:prstGeom prst="triangle">
            <a:avLst>
              <a:gd name="adj" fmla="val 50453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B779EB-F46D-6FB1-89AF-569BEAE75D7C}"/>
              </a:ext>
            </a:extLst>
          </p:cNvPr>
          <p:cNvSpPr txBox="1"/>
          <p:nvPr/>
        </p:nvSpPr>
        <p:spPr>
          <a:xfrm>
            <a:off x="1286933" y="1487246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Fishbone Diagram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C82B417-8746-8B98-DB29-15044D9B025B}"/>
              </a:ext>
            </a:extLst>
          </p:cNvPr>
          <p:cNvSpPr/>
          <p:nvPr/>
        </p:nvSpPr>
        <p:spPr>
          <a:xfrm>
            <a:off x="6666710" y="2186609"/>
            <a:ext cx="2449412" cy="1948070"/>
          </a:xfrm>
          <a:prstGeom prst="roundRect">
            <a:avLst/>
          </a:prstGeom>
          <a:noFill/>
          <a:ln>
            <a:solidFill>
              <a:schemeClr val="accent2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396403"/>
                      <a:gd name="connsiteY0" fmla="*/ 324685 h 1948070"/>
                      <a:gd name="connsiteX1" fmla="*/ 324685 w 2396403"/>
                      <a:gd name="connsiteY1" fmla="*/ 0 h 1948070"/>
                      <a:gd name="connsiteX2" fmla="*/ 941970 w 2396403"/>
                      <a:gd name="connsiteY2" fmla="*/ 0 h 1948070"/>
                      <a:gd name="connsiteX3" fmla="*/ 1506844 w 2396403"/>
                      <a:gd name="connsiteY3" fmla="*/ 0 h 1948070"/>
                      <a:gd name="connsiteX4" fmla="*/ 2071718 w 2396403"/>
                      <a:gd name="connsiteY4" fmla="*/ 0 h 1948070"/>
                      <a:gd name="connsiteX5" fmla="*/ 2396403 w 2396403"/>
                      <a:gd name="connsiteY5" fmla="*/ 324685 h 1948070"/>
                      <a:gd name="connsiteX6" fmla="*/ 2396403 w 2396403"/>
                      <a:gd name="connsiteY6" fmla="*/ 731611 h 1948070"/>
                      <a:gd name="connsiteX7" fmla="*/ 2396403 w 2396403"/>
                      <a:gd name="connsiteY7" fmla="*/ 1138537 h 1948070"/>
                      <a:gd name="connsiteX8" fmla="*/ 2396403 w 2396403"/>
                      <a:gd name="connsiteY8" fmla="*/ 1623385 h 1948070"/>
                      <a:gd name="connsiteX9" fmla="*/ 2071718 w 2396403"/>
                      <a:gd name="connsiteY9" fmla="*/ 1948070 h 1948070"/>
                      <a:gd name="connsiteX10" fmla="*/ 1489374 w 2396403"/>
                      <a:gd name="connsiteY10" fmla="*/ 1948070 h 1948070"/>
                      <a:gd name="connsiteX11" fmla="*/ 924500 w 2396403"/>
                      <a:gd name="connsiteY11" fmla="*/ 1948070 h 1948070"/>
                      <a:gd name="connsiteX12" fmla="*/ 324685 w 2396403"/>
                      <a:gd name="connsiteY12" fmla="*/ 1948070 h 1948070"/>
                      <a:gd name="connsiteX13" fmla="*/ 0 w 2396403"/>
                      <a:gd name="connsiteY13" fmla="*/ 1623385 h 1948070"/>
                      <a:gd name="connsiteX14" fmla="*/ 0 w 2396403"/>
                      <a:gd name="connsiteY14" fmla="*/ 1190485 h 1948070"/>
                      <a:gd name="connsiteX15" fmla="*/ 0 w 2396403"/>
                      <a:gd name="connsiteY15" fmla="*/ 731611 h 1948070"/>
                      <a:gd name="connsiteX16" fmla="*/ 0 w 2396403"/>
                      <a:gd name="connsiteY16" fmla="*/ 324685 h 1948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2396403" h="1948070" extrusionOk="0">
                        <a:moveTo>
                          <a:pt x="0" y="324685"/>
                        </a:moveTo>
                        <a:cubicBezTo>
                          <a:pt x="-43838" y="118326"/>
                          <a:pt x="137255" y="3044"/>
                          <a:pt x="324685" y="0"/>
                        </a:cubicBezTo>
                        <a:cubicBezTo>
                          <a:pt x="470468" y="-30787"/>
                          <a:pt x="751819" y="36558"/>
                          <a:pt x="941970" y="0"/>
                        </a:cubicBezTo>
                        <a:cubicBezTo>
                          <a:pt x="1132122" y="-36558"/>
                          <a:pt x="1328542" y="4466"/>
                          <a:pt x="1506844" y="0"/>
                        </a:cubicBezTo>
                        <a:cubicBezTo>
                          <a:pt x="1685146" y="-4466"/>
                          <a:pt x="1802912" y="52149"/>
                          <a:pt x="2071718" y="0"/>
                        </a:cubicBezTo>
                        <a:cubicBezTo>
                          <a:pt x="2236253" y="-47618"/>
                          <a:pt x="2408478" y="100682"/>
                          <a:pt x="2396403" y="324685"/>
                        </a:cubicBezTo>
                        <a:cubicBezTo>
                          <a:pt x="2411674" y="511352"/>
                          <a:pt x="2368173" y="637227"/>
                          <a:pt x="2396403" y="731611"/>
                        </a:cubicBezTo>
                        <a:cubicBezTo>
                          <a:pt x="2424633" y="825995"/>
                          <a:pt x="2355065" y="979271"/>
                          <a:pt x="2396403" y="1138537"/>
                        </a:cubicBezTo>
                        <a:cubicBezTo>
                          <a:pt x="2437741" y="1297803"/>
                          <a:pt x="2351120" y="1421610"/>
                          <a:pt x="2396403" y="1623385"/>
                        </a:cubicBezTo>
                        <a:cubicBezTo>
                          <a:pt x="2418144" y="1807931"/>
                          <a:pt x="2238684" y="1946072"/>
                          <a:pt x="2071718" y="1948070"/>
                        </a:cubicBezTo>
                        <a:cubicBezTo>
                          <a:pt x="1802447" y="1973260"/>
                          <a:pt x="1695341" y="1920543"/>
                          <a:pt x="1489374" y="1948070"/>
                        </a:cubicBezTo>
                        <a:cubicBezTo>
                          <a:pt x="1283407" y="1975597"/>
                          <a:pt x="1203161" y="1908129"/>
                          <a:pt x="924500" y="1948070"/>
                        </a:cubicBezTo>
                        <a:cubicBezTo>
                          <a:pt x="645839" y="1988011"/>
                          <a:pt x="489155" y="1940504"/>
                          <a:pt x="324685" y="1948070"/>
                        </a:cubicBezTo>
                        <a:cubicBezTo>
                          <a:pt x="163776" y="1925216"/>
                          <a:pt x="-27477" y="1792082"/>
                          <a:pt x="0" y="1623385"/>
                        </a:cubicBezTo>
                        <a:cubicBezTo>
                          <a:pt x="-38985" y="1456172"/>
                          <a:pt x="45711" y="1366663"/>
                          <a:pt x="0" y="1190485"/>
                        </a:cubicBezTo>
                        <a:cubicBezTo>
                          <a:pt x="-45711" y="1014307"/>
                          <a:pt x="40972" y="902744"/>
                          <a:pt x="0" y="731611"/>
                        </a:cubicBezTo>
                        <a:cubicBezTo>
                          <a:pt x="-40972" y="560478"/>
                          <a:pt x="47051" y="457159"/>
                          <a:pt x="0" y="32468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6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793A9-F283-D81F-5B39-FF53C2CA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768626"/>
          </a:xfrm>
        </p:spPr>
        <p:txBody>
          <a:bodyPr>
            <a:normAutofit/>
          </a:bodyPr>
          <a:lstStyle/>
          <a:p>
            <a:r>
              <a:rPr lang="en-US" dirty="0"/>
              <a:t>Overall Data Objective and Solution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4449CD3-3F09-F065-D8AE-F5A8C64E6C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9036804"/>
              </p:ext>
            </p:extLst>
          </p:nvPr>
        </p:nvGraphicFramePr>
        <p:xfrm>
          <a:off x="945953" y="3198695"/>
          <a:ext cx="10402956" cy="2067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7E17480-958F-C6C8-9DF2-CF23843B990F}"/>
              </a:ext>
            </a:extLst>
          </p:cNvPr>
          <p:cNvSpPr txBox="1"/>
          <p:nvPr/>
        </p:nvSpPr>
        <p:spPr>
          <a:xfrm>
            <a:off x="1141726" y="1449565"/>
            <a:ext cx="99085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/>
            <a:r>
              <a:rPr lang="en-US" sz="1800" b="1" dirty="0"/>
              <a:t>Intelligent Invoice </a:t>
            </a:r>
            <a:r>
              <a:rPr lang="en-US" sz="1800" b="1" dirty="0" err="1"/>
              <a:t>Categorisation</a:t>
            </a:r>
            <a:r>
              <a:rPr lang="en-US" sz="1800" b="1" dirty="0"/>
              <a:t> and Spend Forecasting with Drift Monitoring</a:t>
            </a:r>
          </a:p>
          <a:p>
            <a:pPr marL="342900"/>
            <a:endParaRPr lang="en-US" sz="1800" b="1" dirty="0"/>
          </a:p>
          <a:p>
            <a:pPr marL="628650" indent="-285750">
              <a:buFont typeface="Wingdings" pitchFamily="2" charset="2"/>
              <a:buChar char="v"/>
            </a:pPr>
            <a:r>
              <a:rPr lang="en-US" sz="1800" dirty="0"/>
              <a:t>Find a solution to correctly classify invoices, illustrate and predict spend and category trends through time and deploy for business consumption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5BC6B65B-C038-7D26-E71B-9945B807B858}"/>
              </a:ext>
            </a:extLst>
          </p:cNvPr>
          <p:cNvSpPr/>
          <p:nvPr/>
        </p:nvSpPr>
        <p:spPr>
          <a:xfrm rot="10800000">
            <a:off x="4121697" y="5109217"/>
            <a:ext cx="6783073" cy="545548"/>
          </a:xfrm>
          <a:prstGeom prst="triangle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6ADAE8-4661-2F67-87A6-EA7C0C6AC8E0}"/>
              </a:ext>
            </a:extLst>
          </p:cNvPr>
          <p:cNvSpPr txBox="1"/>
          <p:nvPr/>
        </p:nvSpPr>
        <p:spPr>
          <a:xfrm>
            <a:off x="6538254" y="5811967"/>
            <a:ext cx="194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Capstone Project</a:t>
            </a:r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6E35FDF4-5528-2E5F-3AB0-46D9C1B3255E}"/>
              </a:ext>
            </a:extLst>
          </p:cNvPr>
          <p:cNvSpPr/>
          <p:nvPr/>
        </p:nvSpPr>
        <p:spPr>
          <a:xfrm>
            <a:off x="551595" y="3198695"/>
            <a:ext cx="885235" cy="718329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4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8312D-4B00-DC3E-B56F-4FBB78474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756213"/>
          </a:xfrm>
        </p:spPr>
        <p:txBody>
          <a:bodyPr>
            <a:normAutofit/>
          </a:bodyPr>
          <a:lstStyle/>
          <a:p>
            <a:r>
              <a:rPr lang="en-US" dirty="0"/>
              <a:t>Stage 1: Invoice Classification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6003F-7D04-B71B-528A-49A862F7E59E}"/>
              </a:ext>
            </a:extLst>
          </p:cNvPr>
          <p:cNvSpPr>
            <a:spLocks noGrp="1"/>
          </p:cNvSpPr>
          <p:nvPr>
            <p:ph idx="1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LargePlainText"/>
                  </p202:designTagLst>
                </p202:designPr>
              </p:ext>
            </p:extLst>
          </p:nvPr>
        </p:nvSpPr>
        <p:spPr>
          <a:xfrm>
            <a:off x="1161598" y="1969324"/>
            <a:ext cx="9817865" cy="551916"/>
          </a:xfrm>
        </p:spPr>
        <p:txBody>
          <a:bodyPr>
            <a:normAutofit lnSpcReduction="10000"/>
          </a:bodyPr>
          <a:lstStyle/>
          <a:p>
            <a:pPr indent="0">
              <a:buNone/>
            </a:pPr>
            <a:r>
              <a: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Invoices tagged under </a:t>
            </a:r>
            <a:r>
              <a:rPr lang="en-US" sz="16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“Equipment – Other Services” and “Unclassified” commodities </a:t>
            </a:r>
            <a:r>
              <a: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have the highest misclassification potential due to various people, process and technology gaps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2EC460A-4197-2F2F-FB1C-4EED09F93E8D}"/>
              </a:ext>
            </a:extLst>
          </p:cNvPr>
          <p:cNvSpPr/>
          <p:nvPr/>
        </p:nvSpPr>
        <p:spPr>
          <a:xfrm>
            <a:off x="2202686" y="2734946"/>
            <a:ext cx="3442401" cy="256323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/>
              <a:t>$91 </a:t>
            </a:r>
            <a:r>
              <a:rPr lang="en-US" sz="5400" b="1" dirty="0"/>
              <a:t>million</a:t>
            </a:r>
            <a:endParaRPr lang="en-US" sz="9600" b="1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8A0846A0-2661-EEDE-77CA-0C43712904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4072138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StackedSequentialRowTable"/>
                  </p202:designTagLst>
                </p202:designPr>
              </p:ext>
            </p:extLst>
          </p:nvPr>
        </p:nvGraphicFramePr>
        <p:xfrm>
          <a:off x="7080022" y="2724099"/>
          <a:ext cx="3303155" cy="259200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650663">
                  <a:extLst>
                    <a:ext uri="{9D8B030D-6E8A-4147-A177-3AD203B41FA5}">
                      <a16:colId xmlns:a16="http://schemas.microsoft.com/office/drawing/2014/main" val="2464966152"/>
                    </a:ext>
                  </a:extLst>
                </a:gridCol>
                <a:gridCol w="2652492">
                  <a:extLst>
                    <a:ext uri="{9D8B030D-6E8A-4147-A177-3AD203B41FA5}">
                      <a16:colId xmlns:a16="http://schemas.microsoft.com/office/drawing/2014/main" val="121306743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AU" sz="1200" b="1" cap="none" spc="0" dirty="0">
                          <a:solidFill>
                            <a:schemeClr val="accent1"/>
                          </a:solidFill>
                        </a:rPr>
                        <a:t>01</a:t>
                      </a: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Business (Corporate) Services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2237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sz="1200" b="1" cap="none" spc="0" dirty="0">
                          <a:solidFill>
                            <a:schemeClr val="accent1"/>
                          </a:solidFill>
                        </a:rPr>
                        <a:t>02</a:t>
                      </a: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Network Equipment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11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sz="1200" b="1" cap="none" spc="0" dirty="0">
                          <a:solidFill>
                            <a:schemeClr val="accent1"/>
                          </a:solidFill>
                        </a:rPr>
                        <a:t>03</a:t>
                      </a: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Network Services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6135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sz="1200" b="1" cap="none" spc="0" dirty="0">
                          <a:solidFill>
                            <a:schemeClr val="accent1"/>
                          </a:solidFill>
                        </a:rPr>
                        <a:t>04</a:t>
                      </a: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Fleet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1192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cap="none" spc="0" dirty="0">
                          <a:solidFill>
                            <a:schemeClr val="accent1"/>
                          </a:solidFill>
                        </a:rPr>
                        <a:t>05</a:t>
                      </a: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Information Technology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70864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sz="1200" b="1" cap="none" spc="0" dirty="0">
                          <a:solidFill>
                            <a:schemeClr val="accent1"/>
                          </a:solidFill>
                        </a:rPr>
                        <a:t>06</a:t>
                      </a: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Construction Services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9897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sz="1200" b="1" cap="none" spc="0" dirty="0">
                          <a:solidFill>
                            <a:schemeClr val="accent1"/>
                          </a:solidFill>
                        </a:rPr>
                        <a:t>07</a:t>
                      </a: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Facilities Management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14494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sz="1200" b="1" cap="none" spc="0" dirty="0">
                          <a:solidFill>
                            <a:schemeClr val="accent1"/>
                          </a:solidFill>
                        </a:rPr>
                        <a:t>08</a:t>
                      </a: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Technical Services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23612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sz="1200" b="1" cap="none" spc="0" dirty="0">
                          <a:solidFill>
                            <a:schemeClr val="accent1"/>
                          </a:solidFill>
                        </a:rPr>
                        <a:t>09</a:t>
                      </a: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Advisory Services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679897"/>
                  </a:ext>
                </a:extLst>
              </a:tr>
            </a:tbl>
          </a:graphicData>
        </a:graphic>
      </p:graphicFrame>
      <p:sp>
        <p:nvSpPr>
          <p:cNvPr id="7" name="Triangle 6">
            <a:extLst>
              <a:ext uri="{FF2B5EF4-FFF2-40B4-BE49-F238E27FC236}">
                <a16:creationId xmlns:a16="http://schemas.microsoft.com/office/drawing/2014/main" id="{E9DE94F9-C305-1287-E5E7-ECF532B163A6}"/>
              </a:ext>
            </a:extLst>
          </p:cNvPr>
          <p:cNvSpPr/>
          <p:nvPr/>
        </p:nvSpPr>
        <p:spPr>
          <a:xfrm rot="5400000">
            <a:off x="5587289" y="3757856"/>
            <a:ext cx="1507278" cy="379244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B70B29-C95E-D0E5-24FC-39B256891D3A}"/>
              </a:ext>
            </a:extLst>
          </p:cNvPr>
          <p:cNvSpPr txBox="1"/>
          <p:nvPr/>
        </p:nvSpPr>
        <p:spPr>
          <a:xfrm>
            <a:off x="1333502" y="5666154"/>
            <a:ext cx="9645961" cy="78319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wrap="square">
            <a:spAutoFit/>
          </a:bodyPr>
          <a:lstStyle/>
          <a:p>
            <a:pPr marL="628650" indent="-285750">
              <a:buFont typeface="Wingdings" pitchFamily="2" charset="2"/>
              <a:buChar char="v"/>
            </a:pPr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Find an intelligent solution to re-classify spend under “Equipment – Other Services” and “Unclassified” commodities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595183-C0DD-2DAD-1A97-C469FC50FADE}"/>
              </a:ext>
            </a:extLst>
          </p:cNvPr>
          <p:cNvSpPr txBox="1"/>
          <p:nvPr/>
        </p:nvSpPr>
        <p:spPr>
          <a:xfrm>
            <a:off x="1466169" y="1369799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Objective and Scope of Work</a:t>
            </a:r>
          </a:p>
        </p:txBody>
      </p:sp>
    </p:spTree>
    <p:extLst>
      <p:ext uri="{BB962C8B-B14F-4D97-AF65-F5344CB8AC3E}">
        <p14:creationId xmlns:p14="http://schemas.microsoft.com/office/powerpoint/2010/main" val="2179017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EE0991-E6D4-1CF4-FC3B-8BA1F9B44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93E9487-5F19-724B-E71A-CD980D49F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F6A86-68F8-2484-9BFA-9961ABC89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65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Datasets Overview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644E3AC0-497E-5D1F-E65D-1FB2C0B80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4206BE19-2F91-5A19-655C-F068C82C8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4847F2-A285-0CF2-EB87-0BCBEEE10C3B}"/>
              </a:ext>
            </a:extLst>
          </p:cNvPr>
          <p:cNvSpPr txBox="1"/>
          <p:nvPr/>
        </p:nvSpPr>
        <p:spPr>
          <a:xfrm>
            <a:off x="1037887" y="1752587"/>
            <a:ext cx="474881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Spend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EDED2F-F82F-599B-02E6-AB3113E4CB08}"/>
              </a:ext>
            </a:extLst>
          </p:cNvPr>
          <p:cNvSpPr txBox="1"/>
          <p:nvPr/>
        </p:nvSpPr>
        <p:spPr>
          <a:xfrm>
            <a:off x="1167665" y="2283241"/>
            <a:ext cx="44713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Four years (2021 – 2024) Invoice data with detailed Invoice Descriptions </a:t>
            </a:r>
          </a:p>
          <a:p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Labelled invoice data: ~ 100,000 observations as base to use to re-classify invoices tagged against “Equipment - Other Services”  and “Unclassified commodity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B65BE9-CA94-F847-A09A-9CEEF38C45C1}"/>
              </a:ext>
            </a:extLst>
          </p:cNvPr>
          <p:cNvSpPr txBox="1"/>
          <p:nvPr/>
        </p:nvSpPr>
        <p:spPr>
          <a:xfrm>
            <a:off x="6266412" y="1752587"/>
            <a:ext cx="474881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Taxonomy / Spend Classification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DC1E6-48FC-AB6A-93E5-C4F4CD4067CA}"/>
              </a:ext>
            </a:extLst>
          </p:cNvPr>
          <p:cNvSpPr txBox="1"/>
          <p:nvPr/>
        </p:nvSpPr>
        <p:spPr>
          <a:xfrm>
            <a:off x="6266412" y="2283241"/>
            <a:ext cx="47488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list of procurement categories to classify spend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L2 Category (mid level classification) to be used for modelling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73E5457F-4451-7611-385B-BC90C136F53B}"/>
              </a:ext>
            </a:extLst>
          </p:cNvPr>
          <p:cNvSpPr/>
          <p:nvPr/>
        </p:nvSpPr>
        <p:spPr>
          <a:xfrm>
            <a:off x="6393680" y="4013200"/>
            <a:ext cx="1417982" cy="1345945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L1 Category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8BF9259B-F016-B4FA-FF43-725016C6711D}"/>
              </a:ext>
            </a:extLst>
          </p:cNvPr>
          <p:cNvSpPr/>
          <p:nvPr/>
        </p:nvSpPr>
        <p:spPr>
          <a:xfrm>
            <a:off x="8439010" y="4162711"/>
            <a:ext cx="1119285" cy="1046922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L2 Category</a:t>
            </a: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A8B8ACA1-D1DD-B05C-3625-2780AC4E9396}"/>
              </a:ext>
            </a:extLst>
          </p:cNvPr>
          <p:cNvSpPr/>
          <p:nvPr/>
        </p:nvSpPr>
        <p:spPr>
          <a:xfrm>
            <a:off x="10185643" y="4331440"/>
            <a:ext cx="753531" cy="70946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L3 Category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C4BE14-B3F3-5232-D8EB-FB47A25AE866}"/>
              </a:ext>
            </a:extLst>
          </p:cNvPr>
          <p:cNvCxnSpPr>
            <a:stCxn id="15" idx="2"/>
          </p:cNvCxnSpPr>
          <p:nvPr/>
        </p:nvCxnSpPr>
        <p:spPr>
          <a:xfrm flipH="1">
            <a:off x="9558295" y="4774855"/>
            <a:ext cx="627348" cy="1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F8F4EC-FE30-BF9D-4819-8BE89DADE456}"/>
              </a:ext>
            </a:extLst>
          </p:cNvPr>
          <p:cNvCxnSpPr/>
          <p:nvPr/>
        </p:nvCxnSpPr>
        <p:spPr>
          <a:xfrm flipH="1">
            <a:off x="7811662" y="4871990"/>
            <a:ext cx="627348" cy="1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68802D-7CE6-FF25-A0E4-160B4C607317}"/>
              </a:ext>
            </a:extLst>
          </p:cNvPr>
          <p:cNvSpPr txBox="1"/>
          <p:nvPr/>
        </p:nvSpPr>
        <p:spPr>
          <a:xfrm>
            <a:off x="10185643" y="5491620"/>
            <a:ext cx="14179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Most granular </a:t>
            </a:r>
            <a:r>
              <a:rPr lang="en-US" sz="1100" dirty="0" err="1"/>
              <a:t>categorisation</a:t>
            </a:r>
            <a:r>
              <a:rPr lang="en-US" sz="1100" dirty="0"/>
              <a:t> at the invoice line </a:t>
            </a:r>
            <a:r>
              <a:rPr lang="en-US" sz="1100" b="1" dirty="0"/>
              <a:t>491 categories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7E5C6D-8BB3-CB8A-9781-15CF6A892FE8}"/>
              </a:ext>
            </a:extLst>
          </p:cNvPr>
          <p:cNvSpPr txBox="1"/>
          <p:nvPr/>
        </p:nvSpPr>
        <p:spPr>
          <a:xfrm>
            <a:off x="6393680" y="5491621"/>
            <a:ext cx="16962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Highest Level for  Category Management </a:t>
            </a:r>
          </a:p>
          <a:p>
            <a:endParaRPr lang="en-US" sz="1100" b="1" dirty="0"/>
          </a:p>
          <a:p>
            <a:r>
              <a:rPr lang="en-US" sz="1100" b="1" dirty="0"/>
              <a:t>9 Categories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5AB5EC-CD54-4F4A-27A7-2D11F5214549}"/>
              </a:ext>
            </a:extLst>
          </p:cNvPr>
          <p:cNvSpPr txBox="1"/>
          <p:nvPr/>
        </p:nvSpPr>
        <p:spPr>
          <a:xfrm>
            <a:off x="8433594" y="5491621"/>
            <a:ext cx="12740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Mid Level Classification </a:t>
            </a:r>
          </a:p>
          <a:p>
            <a:endParaRPr lang="en-US" sz="1100" b="1" dirty="0"/>
          </a:p>
          <a:p>
            <a:r>
              <a:rPr lang="en-US" sz="1100" b="1" dirty="0"/>
              <a:t>60 categories</a:t>
            </a:r>
          </a:p>
        </p:txBody>
      </p:sp>
    </p:spTree>
    <p:extLst>
      <p:ext uri="{BB962C8B-B14F-4D97-AF65-F5344CB8AC3E}">
        <p14:creationId xmlns:p14="http://schemas.microsoft.com/office/powerpoint/2010/main" val="1121097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5777C4-A27C-AFC2-C79B-7B51BD367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4C36A2-9342-EB93-9D13-21D0C35F7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4AD2B-6C32-D8B6-ACF1-1E87D722A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Modelling Methodology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624BBF92-CE5A-3E8D-9D90-4C010DE9E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75E8DE1-E6B1-9D1B-9DA3-51FD34AAB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15BEBA7-21BC-9936-8AF9-6DB618CD54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1128654"/>
              </p:ext>
            </p:extLst>
          </p:nvPr>
        </p:nvGraphicFramePr>
        <p:xfrm>
          <a:off x="3127828" y="1839180"/>
          <a:ext cx="5936343" cy="3957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D46825-32FA-F9F5-F1B8-1404E8C8B62A}"/>
              </a:ext>
            </a:extLst>
          </p:cNvPr>
          <p:cNvSpPr txBox="1"/>
          <p:nvPr/>
        </p:nvSpPr>
        <p:spPr>
          <a:xfrm>
            <a:off x="4275510" y="1650272"/>
            <a:ext cx="156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Text </a:t>
            </a:r>
            <a:r>
              <a:rPr lang="en-US" sz="1400" i="1" dirty="0" err="1"/>
              <a:t>Vectorisation</a:t>
            </a:r>
            <a:endParaRPr lang="en-US" sz="14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E8B495-4B4D-B482-2DB6-B4C655F143C8}"/>
              </a:ext>
            </a:extLst>
          </p:cNvPr>
          <p:cNvSpPr txBox="1"/>
          <p:nvPr/>
        </p:nvSpPr>
        <p:spPr>
          <a:xfrm>
            <a:off x="6205525" y="1862402"/>
            <a:ext cx="1567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E7CB3-65E3-F766-557F-F9AB26B61612}"/>
              </a:ext>
            </a:extLst>
          </p:cNvPr>
          <p:cNvSpPr txBox="1"/>
          <p:nvPr/>
        </p:nvSpPr>
        <p:spPr>
          <a:xfrm>
            <a:off x="1212768" y="2579481"/>
            <a:ext cx="25279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AU" sz="1600" dirty="0"/>
              <a:t>Interpretable and Efficient</a:t>
            </a:r>
            <a:endParaRPr lang="en-US" sz="1600" dirty="0"/>
          </a:p>
          <a:p>
            <a:pPr marL="285750" indent="-285750">
              <a:buFont typeface="Wingdings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/>
              <a:t>Capture Text Keywords and Intent</a:t>
            </a:r>
          </a:p>
          <a:p>
            <a:endParaRPr lang="en-US" sz="16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AU" sz="1600" dirty="0"/>
              <a:t>Handle Text typos, abbreviations, vendor code patterns, and formatting issues</a:t>
            </a:r>
          </a:p>
          <a:p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9C770-B6C9-19FC-DEA3-D7B7C34EEEAB}"/>
              </a:ext>
            </a:extLst>
          </p:cNvPr>
          <p:cNvSpPr txBox="1"/>
          <p:nvPr/>
        </p:nvSpPr>
        <p:spPr>
          <a:xfrm>
            <a:off x="8451257" y="2489706"/>
            <a:ext cx="25279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AU" sz="1600" dirty="0"/>
              <a:t>Explainability and Efficiency</a:t>
            </a:r>
            <a:endParaRPr lang="en-US" sz="1600" dirty="0"/>
          </a:p>
          <a:p>
            <a:pPr marL="285750" indent="-285750">
              <a:buFont typeface="Wingdings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/>
              <a:t>Robust to High Dimensions (many features)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AU" sz="1600" dirty="0"/>
              <a:t>Better for classes which are not linearly separable or could overlap slightly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3910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A01E65-6906-D50F-4EED-5475A6447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B0714C-7F22-6A84-52E9-E5467C6CB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6FDBB9-2670-32C1-1D78-972DB351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Modelling Results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C3285BA-AA3E-B5FD-4254-F923738DA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5B4BC8E-2335-67D1-28E7-824E3984F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A8BD344-827A-2510-3011-11BDF63A41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5277471"/>
              </p:ext>
            </p:extLst>
          </p:nvPr>
        </p:nvGraphicFramePr>
        <p:xfrm>
          <a:off x="208496" y="2106622"/>
          <a:ext cx="4698038" cy="2963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DE278A2-04FF-FAD1-C3B4-FD55A67D0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847323"/>
              </p:ext>
            </p:extLst>
          </p:nvPr>
        </p:nvGraphicFramePr>
        <p:xfrm>
          <a:off x="5115030" y="2260472"/>
          <a:ext cx="6211244" cy="2656256"/>
        </p:xfrm>
        <a:graphic>
          <a:graphicData uri="http://schemas.openxmlformats.org/drawingml/2006/table">
            <a:tbl>
              <a:tblPr/>
              <a:tblGrid>
                <a:gridCol w="1057081">
                  <a:extLst>
                    <a:ext uri="{9D8B030D-6E8A-4147-A177-3AD203B41FA5}">
                      <a16:colId xmlns:a16="http://schemas.microsoft.com/office/drawing/2014/main" val="1679089765"/>
                    </a:ext>
                  </a:extLst>
                </a:gridCol>
                <a:gridCol w="1129528">
                  <a:extLst>
                    <a:ext uri="{9D8B030D-6E8A-4147-A177-3AD203B41FA5}">
                      <a16:colId xmlns:a16="http://schemas.microsoft.com/office/drawing/2014/main" val="3410684558"/>
                    </a:ext>
                  </a:extLst>
                </a:gridCol>
                <a:gridCol w="986917">
                  <a:extLst>
                    <a:ext uri="{9D8B030D-6E8A-4147-A177-3AD203B41FA5}">
                      <a16:colId xmlns:a16="http://schemas.microsoft.com/office/drawing/2014/main" val="2786673962"/>
                    </a:ext>
                  </a:extLst>
                </a:gridCol>
                <a:gridCol w="968064">
                  <a:extLst>
                    <a:ext uri="{9D8B030D-6E8A-4147-A177-3AD203B41FA5}">
                      <a16:colId xmlns:a16="http://schemas.microsoft.com/office/drawing/2014/main" val="1750422476"/>
                    </a:ext>
                  </a:extLst>
                </a:gridCol>
                <a:gridCol w="968064">
                  <a:extLst>
                    <a:ext uri="{9D8B030D-6E8A-4147-A177-3AD203B41FA5}">
                      <a16:colId xmlns:a16="http://schemas.microsoft.com/office/drawing/2014/main" val="523332138"/>
                    </a:ext>
                  </a:extLst>
                </a:gridCol>
                <a:gridCol w="1101590">
                  <a:extLst>
                    <a:ext uri="{9D8B030D-6E8A-4147-A177-3AD203B41FA5}">
                      <a16:colId xmlns:a16="http://schemas.microsoft.com/office/drawing/2014/main" val="2142798151"/>
                    </a:ext>
                  </a:extLst>
                </a:gridCol>
              </a:tblGrid>
              <a:tr h="356129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AU" sz="1400" b="1" i="0" u="none" strike="noStrike" dirty="0">
                          <a:solidFill>
                            <a:srgbClr val="1F1F1F"/>
                          </a:solidFill>
                          <a:effectLst/>
                          <a:latin typeface="Trebuchet MS" panose="020B0703020202090204" pitchFamily="34" charset="0"/>
                        </a:rPr>
                        <a:t>Vectorizer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AU" sz="1400" b="1" i="0" u="none" strike="noStrike" dirty="0">
                          <a:solidFill>
                            <a:srgbClr val="1F1F1F"/>
                          </a:solidFill>
                          <a:effectLst/>
                          <a:latin typeface="Trebuchet MS" panose="020B0703020202090204" pitchFamily="34" charset="0"/>
                        </a:rPr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AU" sz="1400" b="1" i="0" u="none" strike="noStrike" dirty="0">
                          <a:solidFill>
                            <a:srgbClr val="1F1F1F"/>
                          </a:solidFill>
                          <a:effectLst/>
                          <a:latin typeface="Trebuchet MS" panose="020B0703020202090204" pitchFamily="34" charset="0"/>
                        </a:rPr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AU" sz="1400" b="1" i="0" u="none" strike="noStrike" dirty="0">
                          <a:solidFill>
                            <a:srgbClr val="1F1F1F"/>
                          </a:solidFill>
                          <a:effectLst/>
                          <a:latin typeface="Trebuchet MS" panose="020B0703020202090204" pitchFamily="34" charset="0"/>
                        </a:rPr>
                        <a:t>Precision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AU" sz="1400" b="1" i="0" u="none" strike="noStrike" dirty="0">
                          <a:solidFill>
                            <a:srgbClr val="1F1F1F"/>
                          </a:solidFill>
                          <a:effectLst/>
                          <a:latin typeface="Trebuchet MS" panose="020B0703020202090204" pitchFamily="34" charset="0"/>
                        </a:rPr>
                        <a:t>F1 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AU" sz="1400" b="1" i="0" u="none" strike="noStrike">
                          <a:solidFill>
                            <a:srgbClr val="1F1F1F"/>
                          </a:solidFill>
                          <a:effectLst/>
                          <a:latin typeface="Trebuchet MS" panose="020B0703020202090204" pitchFamily="34" charset="0"/>
                        </a:rPr>
                        <a:t>Train Time (s)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7549336"/>
                  </a:ext>
                </a:extLst>
              </a:tr>
              <a:tr h="356129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AU" sz="1400" b="0" i="0" u="none" strike="noStrike" dirty="0">
                          <a:solidFill>
                            <a:srgbClr val="1F1F1F"/>
                          </a:solidFill>
                          <a:effectLst/>
                          <a:latin typeface="Trebuchet MS" panose="020B0703020202090204" pitchFamily="34" charset="0"/>
                        </a:rPr>
                        <a:t>TF-IDF (Char)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AU" sz="1400" b="0" i="0" u="none" strike="noStrike" dirty="0">
                          <a:solidFill>
                            <a:srgbClr val="1F1F1F"/>
                          </a:solidFill>
                          <a:effectLst/>
                          <a:latin typeface="Trebuchet MS" panose="020B0703020202090204" pitchFamily="34" charset="0"/>
                        </a:rPr>
                        <a:t>SVM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AU" sz="1400" b="0" i="0" u="none" strike="noStrike" dirty="0">
                          <a:solidFill>
                            <a:srgbClr val="1F1F1F"/>
                          </a:solidFill>
                          <a:effectLst/>
                          <a:latin typeface="Trebuchet MS" panose="020B0703020202090204" pitchFamily="34" charset="0"/>
                        </a:rPr>
                        <a:t>91.66%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AU" sz="1400" b="0" i="0" u="none" strike="noStrike" dirty="0">
                          <a:solidFill>
                            <a:srgbClr val="1F1F1F"/>
                          </a:solidFill>
                          <a:effectLst/>
                          <a:latin typeface="Trebuchet MS" panose="020B0703020202090204" pitchFamily="34" charset="0"/>
                        </a:rPr>
                        <a:t>92.05%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AU" sz="1400" b="0" i="0" u="none" strike="noStrike" dirty="0">
                          <a:solidFill>
                            <a:srgbClr val="1F1F1F"/>
                          </a:solidFill>
                          <a:effectLst/>
                          <a:latin typeface="Trebuchet MS" panose="020B0703020202090204" pitchFamily="34" charset="0"/>
                        </a:rPr>
                        <a:t>0.92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AU" sz="1400" b="0" i="0" u="none" strike="noStrike" dirty="0">
                          <a:solidFill>
                            <a:srgbClr val="1F1F1F"/>
                          </a:solidFill>
                          <a:effectLst/>
                          <a:latin typeface="Trebuchet MS" panose="020B0703020202090204" pitchFamily="34" charset="0"/>
                        </a:rPr>
                        <a:t>2150.45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67172"/>
                  </a:ext>
                </a:extLst>
              </a:tr>
              <a:tr h="356129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AU" sz="1400" b="0" i="0" u="none" strike="noStrike">
                          <a:solidFill>
                            <a:srgbClr val="1F1F1F"/>
                          </a:solidFill>
                          <a:effectLst/>
                          <a:latin typeface="Trebuchet MS" panose="020B0703020202090204" pitchFamily="34" charset="0"/>
                        </a:rPr>
                        <a:t>TF-IDF (Word)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AU" sz="1400" b="0" i="0" u="none" strike="noStrike">
                          <a:solidFill>
                            <a:srgbClr val="1F1F1F"/>
                          </a:solidFill>
                          <a:effectLst/>
                          <a:latin typeface="Trebuchet MS" panose="020B0703020202090204" pitchFamily="34" charset="0"/>
                        </a:rPr>
                        <a:t>SVM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AU" sz="1400" b="0" i="0" u="none" strike="noStrike">
                          <a:solidFill>
                            <a:srgbClr val="1F1F1F"/>
                          </a:solidFill>
                          <a:effectLst/>
                          <a:latin typeface="Trebuchet MS" panose="020B0703020202090204" pitchFamily="34" charset="0"/>
                        </a:rPr>
                        <a:t>90.09%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AU" sz="1400" b="0" i="0" u="none" strike="noStrike">
                          <a:solidFill>
                            <a:srgbClr val="1F1F1F"/>
                          </a:solidFill>
                          <a:effectLst/>
                          <a:latin typeface="Trebuchet MS" panose="020B0703020202090204" pitchFamily="34" charset="0"/>
                        </a:rPr>
                        <a:t>90.55%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AU" sz="1400" b="0" i="0" u="none" strike="noStrike">
                          <a:solidFill>
                            <a:srgbClr val="1F1F1F"/>
                          </a:solidFill>
                          <a:effectLst/>
                          <a:latin typeface="Trebuchet MS" panose="020B0703020202090204" pitchFamily="34" charset="0"/>
                        </a:rPr>
                        <a:t>0.90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AU" sz="1400" b="0" i="0" u="none" strike="noStrike">
                          <a:solidFill>
                            <a:srgbClr val="1F1F1F"/>
                          </a:solidFill>
                          <a:effectLst/>
                          <a:latin typeface="Trebuchet MS" panose="020B0703020202090204" pitchFamily="34" charset="0"/>
                        </a:rPr>
                        <a:t>345.01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579334"/>
                  </a:ext>
                </a:extLst>
              </a:tr>
              <a:tr h="550888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AU" sz="1400" b="0" i="0" u="none" strike="noStrike">
                          <a:solidFill>
                            <a:srgbClr val="1F1F1F"/>
                          </a:solidFill>
                          <a:effectLst/>
                          <a:latin typeface="Trebuchet MS" panose="020B0703020202090204" pitchFamily="34" charset="0"/>
                        </a:rPr>
                        <a:t>TF-IDF (Word)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AU" sz="1400" b="0" i="0" u="none" strike="noStrike">
                          <a:solidFill>
                            <a:srgbClr val="1F1F1F"/>
                          </a:solidFill>
                          <a:effectLst/>
                          <a:latin typeface="Trebuchet MS" panose="020B0703020202090204" pitchFamily="34" charset="0"/>
                        </a:rPr>
                        <a:t>Logistic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AU" sz="1400" b="0" i="0" u="none" strike="noStrike">
                          <a:solidFill>
                            <a:srgbClr val="1F1F1F"/>
                          </a:solidFill>
                          <a:effectLst/>
                          <a:latin typeface="Trebuchet MS" panose="020B0703020202090204" pitchFamily="34" charset="0"/>
                        </a:rPr>
                        <a:t>86.97%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AU" sz="1400" b="0" i="0" u="none" strike="noStrike">
                          <a:solidFill>
                            <a:srgbClr val="1F1F1F"/>
                          </a:solidFill>
                          <a:effectLst/>
                          <a:latin typeface="Trebuchet MS" panose="020B0703020202090204" pitchFamily="34" charset="0"/>
                        </a:rPr>
                        <a:t>87.59%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AU" sz="1400" b="0" i="0" u="none" strike="noStrike">
                          <a:solidFill>
                            <a:srgbClr val="1F1F1F"/>
                          </a:solidFill>
                          <a:effectLst/>
                          <a:latin typeface="Trebuchet MS" panose="020B0703020202090204" pitchFamily="34" charset="0"/>
                        </a:rPr>
                        <a:t>0.87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AU" sz="1400" b="0" i="0" u="none" strike="noStrike">
                          <a:solidFill>
                            <a:srgbClr val="1F1F1F"/>
                          </a:solidFill>
                          <a:effectLst/>
                          <a:latin typeface="Trebuchet MS" panose="020B0703020202090204" pitchFamily="34" charset="0"/>
                        </a:rPr>
                        <a:t>55.92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960431"/>
                  </a:ext>
                </a:extLst>
              </a:tr>
              <a:tr h="550888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AU" sz="1400" b="0" i="0" u="none" strike="noStrike">
                          <a:solidFill>
                            <a:srgbClr val="1F1F1F"/>
                          </a:solidFill>
                          <a:effectLst/>
                          <a:latin typeface="Trebuchet MS" panose="020B0703020202090204" pitchFamily="34" charset="0"/>
                        </a:rPr>
                        <a:t>TF-IDF (Char)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AU" sz="1400" b="0" i="0" u="none" strike="noStrike">
                          <a:solidFill>
                            <a:srgbClr val="1F1F1F"/>
                          </a:solidFill>
                          <a:effectLst/>
                          <a:latin typeface="Trebuchet MS" panose="020B0703020202090204" pitchFamily="34" charset="0"/>
                        </a:rPr>
                        <a:t>Logistic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AU" sz="1400" b="0" i="0" u="none" strike="noStrike">
                          <a:solidFill>
                            <a:srgbClr val="1F1F1F"/>
                          </a:solidFill>
                          <a:effectLst/>
                          <a:latin typeface="Trebuchet MS" panose="020B0703020202090204" pitchFamily="34" charset="0"/>
                        </a:rPr>
                        <a:t>86.62%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AU" sz="1400" b="0" i="0" u="none" strike="noStrike">
                          <a:solidFill>
                            <a:srgbClr val="1F1F1F"/>
                          </a:solidFill>
                          <a:effectLst/>
                          <a:latin typeface="Trebuchet MS" panose="020B0703020202090204" pitchFamily="34" charset="0"/>
                        </a:rPr>
                        <a:t>87.21%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AU" sz="1400" b="0" i="0" u="none" strike="noStrike" dirty="0">
                          <a:solidFill>
                            <a:srgbClr val="1F1F1F"/>
                          </a:solidFill>
                          <a:effectLst/>
                          <a:latin typeface="Trebuchet MS" panose="020B0703020202090204" pitchFamily="34" charset="0"/>
                        </a:rPr>
                        <a:t>0.87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AU" sz="1400" b="0" i="0" u="none" strike="noStrike" dirty="0">
                          <a:solidFill>
                            <a:srgbClr val="1F1F1F"/>
                          </a:solidFill>
                          <a:effectLst/>
                          <a:latin typeface="Trebuchet MS" panose="020B0703020202090204" pitchFamily="34" charset="0"/>
                        </a:rPr>
                        <a:t>279.84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92382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5071A6B-E4F2-EE46-B088-6DFEC07A4C50}"/>
              </a:ext>
            </a:extLst>
          </p:cNvPr>
          <p:cNvSpPr txBox="1"/>
          <p:nvPr/>
        </p:nvSpPr>
        <p:spPr>
          <a:xfrm>
            <a:off x="5051195" y="1952695"/>
            <a:ext cx="3169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Classification Metrics on Test Dataset</a:t>
            </a:r>
          </a:p>
        </p:txBody>
      </p:sp>
    </p:spTree>
    <p:extLst>
      <p:ext uri="{BB962C8B-B14F-4D97-AF65-F5344CB8AC3E}">
        <p14:creationId xmlns:p14="http://schemas.microsoft.com/office/powerpoint/2010/main" val="21953033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1649</TotalTime>
  <Words>830</Words>
  <Application>Microsoft Macintosh PowerPoint</Application>
  <PresentationFormat>Widescreen</PresentationFormat>
  <Paragraphs>204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Narrow</vt:lpstr>
      <vt:lpstr>Arial</vt:lpstr>
      <vt:lpstr>Trebuchet MS</vt:lpstr>
      <vt:lpstr>Wingdings</vt:lpstr>
      <vt:lpstr>Wingdings 3</vt:lpstr>
      <vt:lpstr>Facet</vt:lpstr>
      <vt:lpstr>Spend Classification</vt:lpstr>
      <vt:lpstr>Agenda</vt:lpstr>
      <vt:lpstr>Voice of Customer</vt:lpstr>
      <vt:lpstr>Root Cause Analysis</vt:lpstr>
      <vt:lpstr>Overall Data Objective and Solution</vt:lpstr>
      <vt:lpstr>Stage 1: Invoice Classification</vt:lpstr>
      <vt:lpstr>Datasets Overview</vt:lpstr>
      <vt:lpstr>Modelling Methodology</vt:lpstr>
      <vt:lpstr>Modelling Results</vt:lpstr>
      <vt:lpstr>Prediction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Francesca Felizardo</dc:creator>
  <cp:lastModifiedBy>Francesca Felizardo</cp:lastModifiedBy>
  <cp:revision>130</cp:revision>
  <dcterms:created xsi:type="dcterms:W3CDTF">2025-07-14T09:03:09Z</dcterms:created>
  <dcterms:modified xsi:type="dcterms:W3CDTF">2025-07-21T09:24:42Z</dcterms:modified>
</cp:coreProperties>
</file>